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68" r:id="rId7"/>
    <p:sldId id="266" r:id="rId8"/>
    <p:sldId id="258" r:id="rId9"/>
    <p:sldId id="262" r:id="rId10"/>
    <p:sldId id="264" r:id="rId11"/>
    <p:sldId id="265" r:id="rId12"/>
    <p:sldId id="270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31"/>
    <a:srgbClr val="FFCD00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5" autoAdjust="0"/>
    <p:restoredTop sz="95989" autoAdjust="0"/>
  </p:normalViewPr>
  <p:slideViewPr>
    <p:cSldViewPr snapToGrid="0" snapToObjects="1" showGuides="1">
      <p:cViewPr varScale="1">
        <p:scale>
          <a:sx n="181" d="100"/>
          <a:sy n="181" d="100"/>
        </p:scale>
        <p:origin x="2112" y="34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%26P_500_companies" TargetMode="External"/><Relationship Id="rId2" Type="http://schemas.openxmlformats.org/officeDocument/2006/relationships/hyperlink" Target="https://www.kaggle.com/datasets/jacksoncrow/stock-market-datas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1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17" Type="http://schemas.openxmlformats.org/officeDocument/2006/relationships/image" Target="../media/image24.jp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Stock Roulette: LLM Edition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Distributed, Data-intensive Web application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Franco Doi</a:t>
            </a:r>
          </a:p>
          <a:p>
            <a:r>
              <a:rPr lang="en-US" dirty="0"/>
              <a:t>Gautham Nagaraj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July 22, 2025</a:t>
            </a:r>
          </a:p>
          <a:p>
            <a:r>
              <a:rPr lang="en-US" dirty="0"/>
              <a:t>Data 608 – Summer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CB144-394D-D349-C3C9-B65D528C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4ACA-323E-0D47-315C-D5E43073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09A0-910C-9ABD-7F16-3A2E2E19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FastAPI</a:t>
            </a:r>
            <a:r>
              <a:rPr lang="en-US" b="1" dirty="0"/>
              <a:t> endpoints</a:t>
            </a:r>
            <a:r>
              <a:rPr lang="en-US" dirty="0"/>
              <a:t> delivering processed stock datasets and game state to the frontend</a:t>
            </a:r>
          </a:p>
          <a:p>
            <a:pPr lvl="0"/>
            <a:r>
              <a:rPr lang="en-US" b="1" dirty="0"/>
              <a:t>WebSocket streams</a:t>
            </a:r>
            <a:r>
              <a:rPr lang="en-US" dirty="0"/>
              <a:t> delivering live price updates during gameplay</a:t>
            </a:r>
          </a:p>
          <a:p>
            <a:pPr lvl="0"/>
            <a:r>
              <a:rPr lang="en-US" b="1" dirty="0"/>
              <a:t>AI advisor service</a:t>
            </a:r>
            <a:r>
              <a:rPr lang="en-US" dirty="0"/>
              <a:t> consuming processed data and sending recommendations back to the game</a:t>
            </a:r>
          </a:p>
          <a:p>
            <a:pPr lvl="0"/>
            <a:r>
              <a:rPr lang="en-US" b="1" dirty="0"/>
              <a:t>Leaderboard updates</a:t>
            </a:r>
            <a:r>
              <a:rPr lang="en-US" dirty="0"/>
              <a:t> polled to the frontend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C61B-9AE4-BBE0-1F3E-5EE6B4E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5BAD4-E98A-6BBB-598F-38F9ACE6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6221-2EDF-760C-D28F-7276433A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A5DD-8BD6-2658-54D5-A699575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Jacksoncrow</a:t>
            </a:r>
            <a:r>
              <a:rPr lang="en-CA" dirty="0"/>
              <a:t>. (2020). </a:t>
            </a:r>
            <a:r>
              <a:rPr lang="en-CA" i="1" dirty="0"/>
              <a:t>Stock Market Dataset</a:t>
            </a:r>
            <a:r>
              <a:rPr lang="en-CA" dirty="0"/>
              <a:t> [Dataset]. Kaggle. </a:t>
            </a:r>
            <a:r>
              <a:rPr lang="en-CA" u="sng" dirty="0">
                <a:hlinkClick r:id="rId2"/>
              </a:rPr>
              <a:t>https://www.kaggle.com/datasets/jacksoncrow/stock-market-dataset</a:t>
            </a:r>
            <a:endParaRPr lang="en-CA" u="sng" dirty="0"/>
          </a:p>
          <a:p>
            <a:r>
              <a:rPr lang="en-CA" dirty="0"/>
              <a:t>Wikipedia contributors. (2024). </a:t>
            </a:r>
            <a:r>
              <a:rPr lang="en-CA" i="1" dirty="0"/>
              <a:t>List of S&amp;P 500 Companies</a:t>
            </a:r>
            <a:r>
              <a:rPr lang="en-CA" dirty="0"/>
              <a:t>. </a:t>
            </a:r>
            <a:r>
              <a:rPr lang="pt-BR" dirty="0"/>
              <a:t>Wikipedia. </a:t>
            </a:r>
            <a:r>
              <a:rPr lang="pt-BR" u="sng" dirty="0">
                <a:hlinkClick r:id="rId3"/>
              </a:rPr>
              <a:t>https://en.wikipedia.org/wiki/List_of_S%26P_500_companies</a:t>
            </a:r>
            <a:endParaRPr lang="pt-BR" u="sng" dirty="0"/>
          </a:p>
          <a:p>
            <a:r>
              <a:rPr lang="pt-BR"/>
              <a:t>Open FIGI API: </a:t>
            </a:r>
            <a:r>
              <a:rPr lang="pt-BR" u="sng"/>
              <a:t>https</a:t>
            </a:r>
            <a:r>
              <a:rPr lang="pt-BR" u="sng" dirty="0"/>
              <a:t>://www.openfigi.com/api/overview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7001-8767-BCC7-EB20-53A73034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7482-DD4A-D59A-9A3F-4062CA04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B23-52B3-EB3A-024B-3E639C98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540A-156C-77F4-D946-EA85DE50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ACF2-7B91-7001-6705-B20A05FA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C507-1F3E-3118-65E7-FD8A9A77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53F2-5AEF-9C50-E854-B3A8B3D0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9833-1095-6ADB-05EA-DBB8A388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fast-paced trading simulation</a:t>
            </a:r>
            <a:endParaRPr lang="en-US" dirty="0"/>
          </a:p>
          <a:p>
            <a:r>
              <a:rPr lang="en-US" dirty="0"/>
              <a:t>Real stock data compressed into a ~5-minute game</a:t>
            </a:r>
          </a:p>
          <a:p>
            <a:r>
              <a:rPr lang="en-US" dirty="0"/>
              <a:t>AI agent built with </a:t>
            </a:r>
            <a:r>
              <a:rPr lang="en-US" dirty="0" err="1"/>
              <a:t>Ollama</a:t>
            </a:r>
            <a:r>
              <a:rPr lang="en-US" dirty="0"/>
              <a:t> for guidance</a:t>
            </a:r>
          </a:p>
          <a:p>
            <a:r>
              <a:rPr lang="en-US" dirty="0"/>
              <a:t>For gameplay, please connect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236F-F417-54C0-E6C5-F5F9FC5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C7EA5-8832-22AC-8DA7-DCC00F8FF7F9}"/>
              </a:ext>
            </a:extLst>
          </p:cNvPr>
          <p:cNvSpPr txBox="1"/>
          <p:nvPr/>
        </p:nvSpPr>
        <p:spPr>
          <a:xfrm>
            <a:off x="1958236" y="4050082"/>
            <a:ext cx="77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http://&lt;frontend-ip&gt;:5173</a:t>
            </a:r>
          </a:p>
        </p:txBody>
      </p:sp>
    </p:spTree>
    <p:extLst>
      <p:ext uri="{BB962C8B-B14F-4D97-AF65-F5344CB8AC3E}">
        <p14:creationId xmlns:p14="http://schemas.microsoft.com/office/powerpoint/2010/main" val="214303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A8D3-66C0-0283-1D63-68723270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3E0B3B27-6005-3441-665A-677DA28A3C2A}"/>
              </a:ext>
            </a:extLst>
          </p:cNvPr>
          <p:cNvSpPr/>
          <p:nvPr/>
        </p:nvSpPr>
        <p:spPr>
          <a:xfrm>
            <a:off x="3709686" y="5793182"/>
            <a:ext cx="4075965" cy="907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4C892-CABB-7361-0C48-28186D968E00}"/>
              </a:ext>
            </a:extLst>
          </p:cNvPr>
          <p:cNvSpPr/>
          <p:nvPr/>
        </p:nvSpPr>
        <p:spPr>
          <a:xfrm>
            <a:off x="170349" y="1808990"/>
            <a:ext cx="1227710" cy="49063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F0B2-02E8-5943-2732-C73940C6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D68F-592D-BFA5-62D9-4A1D75BF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125504" y="6050770"/>
            <a:ext cx="217954" cy="45719"/>
          </a:xfrm>
        </p:spPr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232A0-BAC3-E34F-F731-5C773DE5A5DB}"/>
              </a:ext>
            </a:extLst>
          </p:cNvPr>
          <p:cNvSpPr/>
          <p:nvPr/>
        </p:nvSpPr>
        <p:spPr>
          <a:xfrm>
            <a:off x="166255" y="1281849"/>
            <a:ext cx="1234545" cy="53677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Generation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59C7E-326A-8D08-14EA-AF9A6995E1FF}"/>
              </a:ext>
            </a:extLst>
          </p:cNvPr>
          <p:cNvGrpSpPr/>
          <p:nvPr/>
        </p:nvGrpSpPr>
        <p:grpSpPr>
          <a:xfrm>
            <a:off x="237646" y="3103420"/>
            <a:ext cx="1112922" cy="1087639"/>
            <a:chOff x="227066" y="2564138"/>
            <a:chExt cx="1112922" cy="10876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9265CA-2595-6FA4-3AA9-06A5835845BE}"/>
                </a:ext>
              </a:extLst>
            </p:cNvPr>
            <p:cNvSpPr/>
            <p:nvPr/>
          </p:nvSpPr>
          <p:spPr>
            <a:xfrm>
              <a:off x="227066" y="2564138"/>
              <a:ext cx="1112922" cy="1087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" name="Picture 20" descr="A blue text on a white background&#10;&#10;AI-generated content may be incorrect.">
              <a:extLst>
                <a:ext uri="{FF2B5EF4-FFF2-40B4-BE49-F238E27FC236}">
                  <a16:creationId xmlns:a16="http://schemas.microsoft.com/office/drawing/2014/main" id="{1DB6C515-FA36-F418-163D-A50CC2E3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307" y="3305293"/>
              <a:ext cx="746465" cy="2894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5B3D9A-9D83-9708-606D-DD81A7DEAB34}"/>
                </a:ext>
              </a:extLst>
            </p:cNvPr>
            <p:cNvSpPr txBox="1">
              <a:spLocks/>
            </p:cNvSpPr>
            <p:nvPr/>
          </p:nvSpPr>
          <p:spPr>
            <a:xfrm>
              <a:off x="326712" y="2581931"/>
              <a:ext cx="913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Stock Market Dataset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680594-37E1-E1AA-B2E0-99EEB0E99EEF}"/>
              </a:ext>
            </a:extLst>
          </p:cNvPr>
          <p:cNvGrpSpPr/>
          <p:nvPr/>
        </p:nvGrpSpPr>
        <p:grpSpPr>
          <a:xfrm>
            <a:off x="227066" y="4272696"/>
            <a:ext cx="1112921" cy="1087639"/>
            <a:chOff x="239273" y="3772504"/>
            <a:chExt cx="1112921" cy="10876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60DB65-0897-B836-5112-DD5BE1F55906}"/>
                </a:ext>
              </a:extLst>
            </p:cNvPr>
            <p:cNvSpPr>
              <a:spLocks/>
            </p:cNvSpPr>
            <p:nvPr/>
          </p:nvSpPr>
          <p:spPr>
            <a:xfrm>
              <a:off x="239273" y="3772504"/>
              <a:ext cx="1112921" cy="1087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 descr="Wikipedia logo - Wikipedia">
              <a:extLst>
                <a:ext uri="{FF2B5EF4-FFF2-40B4-BE49-F238E27FC236}">
                  <a16:creationId xmlns:a16="http://schemas.microsoft.com/office/drawing/2014/main" id="{85B7EB70-2E6B-A9DA-ABBC-77FAA900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52" y="4269950"/>
              <a:ext cx="634124" cy="58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6305C9-6DC7-0293-79A5-C87FBA8DF656}"/>
                </a:ext>
              </a:extLst>
            </p:cNvPr>
            <p:cNvSpPr txBox="1">
              <a:spLocks/>
            </p:cNvSpPr>
            <p:nvPr/>
          </p:nvSpPr>
          <p:spPr>
            <a:xfrm>
              <a:off x="294827" y="3860686"/>
              <a:ext cx="1001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S&amp;P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779DF5-3877-BCA2-60BC-5E1EF4A56F13}"/>
              </a:ext>
            </a:extLst>
          </p:cNvPr>
          <p:cNvGrpSpPr/>
          <p:nvPr/>
        </p:nvGrpSpPr>
        <p:grpSpPr>
          <a:xfrm>
            <a:off x="221221" y="5466319"/>
            <a:ext cx="1149024" cy="1139854"/>
            <a:chOff x="241136" y="4956635"/>
            <a:chExt cx="1149024" cy="11398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6685C3-0926-0AAD-EA12-F81C6215908C}"/>
                </a:ext>
              </a:extLst>
            </p:cNvPr>
            <p:cNvSpPr>
              <a:spLocks/>
            </p:cNvSpPr>
            <p:nvPr/>
          </p:nvSpPr>
          <p:spPr>
            <a:xfrm>
              <a:off x="241136" y="5008850"/>
              <a:ext cx="1112921" cy="1087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8" name="Picture 4" descr="GitHub - OpenFIGI/api-examples: Examples of programs that interact with the  OpenFIGI services via their APIs.">
              <a:extLst>
                <a:ext uri="{FF2B5EF4-FFF2-40B4-BE49-F238E27FC236}">
                  <a16:creationId xmlns:a16="http://schemas.microsoft.com/office/drawing/2014/main" id="{04A86423-A5D8-A6ED-19D9-189F7049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76" y="5535907"/>
              <a:ext cx="1000677" cy="50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05DA27-7F4E-DD53-6B4D-73E9DCE34B87}"/>
                </a:ext>
              </a:extLst>
            </p:cNvPr>
            <p:cNvSpPr txBox="1">
              <a:spLocks/>
            </p:cNvSpPr>
            <p:nvPr/>
          </p:nvSpPr>
          <p:spPr>
            <a:xfrm>
              <a:off x="277240" y="4956635"/>
              <a:ext cx="1112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Stock metadata</a:t>
              </a:r>
            </a:p>
          </p:txBody>
        </p:sp>
      </p:grpSp>
      <p:pic>
        <p:nvPicPr>
          <p:cNvPr id="35" name="Picture 34" descr="A logo with text and graphics&#10;&#10;AI-generated content may be incorrect.">
            <a:extLst>
              <a:ext uri="{FF2B5EF4-FFF2-40B4-BE49-F238E27FC236}">
                <a16:creationId xmlns:a16="http://schemas.microsoft.com/office/drawing/2014/main" id="{D405C477-0FC4-A1E8-4186-EADF21EE5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71" y="1926520"/>
            <a:ext cx="1080072" cy="108007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05C430C-7470-9BBE-D088-EC67FED514CF}"/>
              </a:ext>
            </a:extLst>
          </p:cNvPr>
          <p:cNvSpPr/>
          <p:nvPr/>
        </p:nvSpPr>
        <p:spPr>
          <a:xfrm>
            <a:off x="1971440" y="1798810"/>
            <a:ext cx="1227710" cy="36675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E0DC3A-039B-DCA0-E278-4C98136639AC}"/>
              </a:ext>
            </a:extLst>
          </p:cNvPr>
          <p:cNvSpPr/>
          <p:nvPr/>
        </p:nvSpPr>
        <p:spPr>
          <a:xfrm>
            <a:off x="1967346" y="1271668"/>
            <a:ext cx="1234545" cy="53677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Ingestion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6123D8-D462-769A-7495-94A69A0B8C66}"/>
              </a:ext>
            </a:extLst>
          </p:cNvPr>
          <p:cNvSpPr/>
          <p:nvPr/>
        </p:nvSpPr>
        <p:spPr>
          <a:xfrm>
            <a:off x="2049770" y="3322163"/>
            <a:ext cx="1112922" cy="60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458B3A-7E4A-8E40-D35D-A6CAA3307305}"/>
              </a:ext>
            </a:extLst>
          </p:cNvPr>
          <p:cNvSpPr txBox="1">
            <a:spLocks/>
          </p:cNvSpPr>
          <p:nvPr/>
        </p:nvSpPr>
        <p:spPr>
          <a:xfrm>
            <a:off x="2047029" y="3339956"/>
            <a:ext cx="109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Batch Processing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65D7F2-26B4-9E69-443D-8C7CF40BA230}"/>
              </a:ext>
            </a:extLst>
          </p:cNvPr>
          <p:cNvSpPr/>
          <p:nvPr/>
        </p:nvSpPr>
        <p:spPr>
          <a:xfrm>
            <a:off x="1967345" y="5805056"/>
            <a:ext cx="1257251" cy="907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2D251-9C1E-328A-3B91-DB8CEEAB448A}"/>
              </a:ext>
            </a:extLst>
          </p:cNvPr>
          <p:cNvSpPr/>
          <p:nvPr/>
        </p:nvSpPr>
        <p:spPr>
          <a:xfrm>
            <a:off x="1964605" y="5496338"/>
            <a:ext cx="1259991" cy="3087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</a:t>
            </a:r>
          </a:p>
        </p:txBody>
      </p:sp>
      <p:pic>
        <p:nvPicPr>
          <p:cNvPr id="68" name="Picture 67" descr="A blue elephant with black text&#10;&#10;AI-generated content may be incorrect.">
            <a:extLst>
              <a:ext uri="{FF2B5EF4-FFF2-40B4-BE49-F238E27FC236}">
                <a16:creationId xmlns:a16="http://schemas.microsoft.com/office/drawing/2014/main" id="{5BFBAC71-0B80-02F8-86F3-8EDDA3F24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531" y="5845901"/>
            <a:ext cx="858725" cy="8549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4D665D6-BBBB-7DA6-EBA0-46D7A8976485}"/>
              </a:ext>
            </a:extLst>
          </p:cNvPr>
          <p:cNvSpPr/>
          <p:nvPr/>
        </p:nvSpPr>
        <p:spPr>
          <a:xfrm>
            <a:off x="2049770" y="4025020"/>
            <a:ext cx="1112922" cy="60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597E0-6BC4-9573-7815-DACAC9A00049}"/>
              </a:ext>
            </a:extLst>
          </p:cNvPr>
          <p:cNvSpPr txBox="1">
            <a:spLocks/>
          </p:cNvSpPr>
          <p:nvPr/>
        </p:nvSpPr>
        <p:spPr>
          <a:xfrm>
            <a:off x="2047029" y="4042813"/>
            <a:ext cx="109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Web scraping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33A7FF-4876-B1C7-ED45-BA67A3F2A7B5}"/>
              </a:ext>
            </a:extLst>
          </p:cNvPr>
          <p:cNvSpPr/>
          <p:nvPr/>
        </p:nvSpPr>
        <p:spPr>
          <a:xfrm>
            <a:off x="2052511" y="4745670"/>
            <a:ext cx="1112922" cy="60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0145F2-C856-A0A7-B6D1-9C6C1AC95084}"/>
              </a:ext>
            </a:extLst>
          </p:cNvPr>
          <p:cNvSpPr txBox="1">
            <a:spLocks/>
          </p:cNvSpPr>
          <p:nvPr/>
        </p:nvSpPr>
        <p:spPr>
          <a:xfrm>
            <a:off x="2049770" y="4763463"/>
            <a:ext cx="109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API ingestion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A0965A-0F3C-7D8B-4B41-FC264E69031C}"/>
              </a:ext>
            </a:extLst>
          </p:cNvPr>
          <p:cNvSpPr/>
          <p:nvPr/>
        </p:nvSpPr>
        <p:spPr>
          <a:xfrm>
            <a:off x="2033344" y="2100826"/>
            <a:ext cx="1112922" cy="905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2D55-D748-B7D2-1AD1-2B0469CA7C7B}"/>
              </a:ext>
            </a:extLst>
          </p:cNvPr>
          <p:cNvSpPr txBox="1">
            <a:spLocks/>
          </p:cNvSpPr>
          <p:nvPr/>
        </p:nvSpPr>
        <p:spPr>
          <a:xfrm>
            <a:off x="2047029" y="2217913"/>
            <a:ext cx="109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Real-time event Processing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9C4E13F-774B-A79E-CD57-699CEC89EED0}"/>
              </a:ext>
            </a:extLst>
          </p:cNvPr>
          <p:cNvCxnSpPr>
            <a:cxnSpLocks/>
            <a:stCxn id="35" idx="3"/>
            <a:endCxn id="76" idx="1"/>
          </p:cNvCxnSpPr>
          <p:nvPr/>
        </p:nvCxnSpPr>
        <p:spPr>
          <a:xfrm>
            <a:off x="1334143" y="2466556"/>
            <a:ext cx="712886" cy="166856"/>
          </a:xfrm>
          <a:prstGeom prst="bentConnector3">
            <a:avLst/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7658FEF-4F7C-D2E0-BAB9-B7025E887616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 flipV="1">
            <a:off x="1350568" y="3632344"/>
            <a:ext cx="696461" cy="14896"/>
          </a:xfrm>
          <a:prstGeom prst="bentConnector3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36C1829-D5D3-918D-0028-EE7E15394CCF}"/>
              </a:ext>
            </a:extLst>
          </p:cNvPr>
          <p:cNvCxnSpPr>
            <a:cxnSpLocks/>
            <a:stCxn id="26" idx="3"/>
            <a:endCxn id="71" idx="1"/>
          </p:cNvCxnSpPr>
          <p:nvPr/>
        </p:nvCxnSpPr>
        <p:spPr>
          <a:xfrm flipV="1">
            <a:off x="1339987" y="4335201"/>
            <a:ext cx="707042" cy="481315"/>
          </a:xfrm>
          <a:prstGeom prst="bentConnector3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4054468-5394-A7DC-E18F-38E2B5BE7DBA}"/>
              </a:ext>
            </a:extLst>
          </p:cNvPr>
          <p:cNvCxnSpPr>
            <a:cxnSpLocks/>
            <a:stCxn id="30" idx="3"/>
            <a:endCxn id="74" idx="1"/>
          </p:cNvCxnSpPr>
          <p:nvPr/>
        </p:nvCxnSpPr>
        <p:spPr>
          <a:xfrm flipV="1">
            <a:off x="1370245" y="5055851"/>
            <a:ext cx="679525" cy="733634"/>
          </a:xfrm>
          <a:prstGeom prst="bentConnector3">
            <a:avLst>
              <a:gd name="adj1" fmla="val 50000"/>
            </a:avLst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9" name="Picture 108" descr="A red object with white shapes&#10;&#10;AI-generated content may be incorrect.">
            <a:extLst>
              <a:ext uri="{FF2B5EF4-FFF2-40B4-BE49-F238E27FC236}">
                <a16:creationId xmlns:a16="http://schemas.microsoft.com/office/drawing/2014/main" id="{718FB4BB-2216-4933-D24D-C9E853A57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701" y="5849569"/>
            <a:ext cx="855059" cy="855059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73C7C9FF-9F79-B606-6BD3-43C73302A31F}"/>
              </a:ext>
            </a:extLst>
          </p:cNvPr>
          <p:cNvSpPr/>
          <p:nvPr/>
        </p:nvSpPr>
        <p:spPr>
          <a:xfrm>
            <a:off x="3709687" y="5499368"/>
            <a:ext cx="4075964" cy="3026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             Processed      +  Event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464AA24-6F45-1BAA-D653-ED97F023D4E6}"/>
              </a:ext>
            </a:extLst>
          </p:cNvPr>
          <p:cNvSpPr/>
          <p:nvPr/>
        </p:nvSpPr>
        <p:spPr>
          <a:xfrm>
            <a:off x="3709688" y="1831147"/>
            <a:ext cx="1618182" cy="36351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6F0391-4F2E-27C0-A0F4-AE1CF8579AA9}"/>
              </a:ext>
            </a:extLst>
          </p:cNvPr>
          <p:cNvSpPr/>
          <p:nvPr/>
        </p:nvSpPr>
        <p:spPr>
          <a:xfrm>
            <a:off x="3709687" y="1287246"/>
            <a:ext cx="1618181" cy="53677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Transformation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58839-2A93-9CE8-C6A6-C153D273EE8B}"/>
              </a:ext>
            </a:extLst>
          </p:cNvPr>
          <p:cNvSpPr/>
          <p:nvPr/>
        </p:nvSpPr>
        <p:spPr>
          <a:xfrm>
            <a:off x="3837803" y="3756328"/>
            <a:ext cx="1238801" cy="102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BA10DB-083E-BC8B-6C5E-D9617BA479FB}"/>
              </a:ext>
            </a:extLst>
          </p:cNvPr>
          <p:cNvSpPr txBox="1">
            <a:spLocks/>
          </p:cNvSpPr>
          <p:nvPr/>
        </p:nvSpPr>
        <p:spPr>
          <a:xfrm>
            <a:off x="3853541" y="3863077"/>
            <a:ext cx="123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Cleaning</a:t>
            </a:r>
          </a:p>
          <a:p>
            <a:pPr algn="ctr"/>
            <a:r>
              <a:rPr lang="en-CA" sz="1600" b="1" dirty="0"/>
              <a:t>Feature Engineering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E7E3640-F6A7-1146-BA47-F32D2E33EE0D}"/>
              </a:ext>
            </a:extLst>
          </p:cNvPr>
          <p:cNvCxnSpPr>
            <a:cxnSpLocks/>
            <a:stCxn id="71" idx="3"/>
            <a:endCxn id="134" idx="1"/>
          </p:cNvCxnSpPr>
          <p:nvPr/>
        </p:nvCxnSpPr>
        <p:spPr>
          <a:xfrm flipV="1">
            <a:off x="3146266" y="4278576"/>
            <a:ext cx="707275" cy="56625"/>
          </a:xfrm>
          <a:prstGeom prst="bentConnector3">
            <a:avLst>
              <a:gd name="adj1" fmla="val 53918"/>
            </a:avLst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C420F62-F2B2-F6F6-C938-D8710FF7A617}"/>
              </a:ext>
            </a:extLst>
          </p:cNvPr>
          <p:cNvCxnSpPr>
            <a:cxnSpLocks/>
            <a:stCxn id="41" idx="3"/>
            <a:endCxn id="133" idx="1"/>
          </p:cNvCxnSpPr>
          <p:nvPr/>
        </p:nvCxnSpPr>
        <p:spPr>
          <a:xfrm>
            <a:off x="3199150" y="3632565"/>
            <a:ext cx="638653" cy="636705"/>
          </a:xfrm>
          <a:prstGeom prst="bentConnector3">
            <a:avLst>
              <a:gd name="adj1" fmla="val 50000"/>
            </a:avLst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F5F16508-7DA8-62FD-549D-690B06C6AF33}"/>
              </a:ext>
            </a:extLst>
          </p:cNvPr>
          <p:cNvCxnSpPr>
            <a:cxnSpLocks/>
            <a:stCxn id="72" idx="3"/>
            <a:endCxn id="133" idx="1"/>
          </p:cNvCxnSpPr>
          <p:nvPr/>
        </p:nvCxnSpPr>
        <p:spPr>
          <a:xfrm flipV="1">
            <a:off x="3165433" y="4269270"/>
            <a:ext cx="672370" cy="777684"/>
          </a:xfrm>
          <a:prstGeom prst="bentConnector3">
            <a:avLst>
              <a:gd name="adj1" fmla="val 53091"/>
            </a:avLst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09846775-5CEA-1D98-D17E-28F40F55E6E3}"/>
              </a:ext>
            </a:extLst>
          </p:cNvPr>
          <p:cNvCxnSpPr>
            <a:cxnSpLocks/>
            <a:stCxn id="133" idx="2"/>
            <a:endCxn id="68" idx="1"/>
          </p:cNvCxnSpPr>
          <p:nvPr/>
        </p:nvCxnSpPr>
        <p:spPr>
          <a:xfrm rot="16200000" flipH="1">
            <a:off x="3997295" y="5242119"/>
            <a:ext cx="1491145" cy="571327"/>
          </a:xfrm>
          <a:prstGeom prst="bentConnector2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877EF92-6B7E-A5BB-1DCC-892C53ED888C}"/>
              </a:ext>
            </a:extLst>
          </p:cNvPr>
          <p:cNvSpPr/>
          <p:nvPr/>
        </p:nvSpPr>
        <p:spPr>
          <a:xfrm>
            <a:off x="3837803" y="2174314"/>
            <a:ext cx="1238801" cy="83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0DFADA-1FB5-E691-CB37-9086CE684F1A}"/>
              </a:ext>
            </a:extLst>
          </p:cNvPr>
          <p:cNvSpPr txBox="1">
            <a:spLocks/>
          </p:cNvSpPr>
          <p:nvPr/>
        </p:nvSpPr>
        <p:spPr>
          <a:xfrm>
            <a:off x="3867226" y="2182800"/>
            <a:ext cx="123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Gameplay preparation + metrics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5D749F0-69C0-E149-6823-6F42E976C33B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3146266" y="2633412"/>
            <a:ext cx="563420" cy="3613584"/>
          </a:xfrm>
          <a:prstGeom prst="bentConnector3">
            <a:avLst>
              <a:gd name="adj1" fmla="val 41773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697AACD-AC9E-7FEA-DDDD-D7B9F6944CEB}"/>
              </a:ext>
            </a:extLst>
          </p:cNvPr>
          <p:cNvCxnSpPr>
            <a:cxnSpLocks/>
            <a:stCxn id="76" idx="3"/>
            <a:endCxn id="163" idx="1"/>
          </p:cNvCxnSpPr>
          <p:nvPr/>
        </p:nvCxnSpPr>
        <p:spPr>
          <a:xfrm flipV="1">
            <a:off x="3146266" y="2598299"/>
            <a:ext cx="720960" cy="35113"/>
          </a:xfrm>
          <a:prstGeom prst="bentConnector3">
            <a:avLst>
              <a:gd name="adj1" fmla="val 33666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ED704E-E62E-05D5-74B1-EC42682F4E44}"/>
              </a:ext>
            </a:extLst>
          </p:cNvPr>
          <p:cNvCxnSpPr>
            <a:cxnSpLocks/>
            <a:stCxn id="68" idx="3"/>
            <a:endCxn id="163" idx="2"/>
          </p:cNvCxnSpPr>
          <p:nvPr/>
        </p:nvCxnSpPr>
        <p:spPr>
          <a:xfrm flipH="1" flipV="1">
            <a:off x="4486627" y="3013797"/>
            <a:ext cx="1400629" cy="3259559"/>
          </a:xfrm>
          <a:prstGeom prst="bentConnector4">
            <a:avLst>
              <a:gd name="adj1" fmla="val -2967"/>
              <a:gd name="adj2" fmla="val 81635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19349FB-C39D-0575-CD73-9B9AE4BA0057}"/>
              </a:ext>
            </a:extLst>
          </p:cNvPr>
          <p:cNvSpPr/>
          <p:nvPr/>
        </p:nvSpPr>
        <p:spPr>
          <a:xfrm>
            <a:off x="6167469" y="1812851"/>
            <a:ext cx="1618182" cy="36288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31C0B7C-1B56-E812-B8BD-64F7BEAF9266}"/>
              </a:ext>
            </a:extLst>
          </p:cNvPr>
          <p:cNvSpPr/>
          <p:nvPr/>
        </p:nvSpPr>
        <p:spPr>
          <a:xfrm>
            <a:off x="6153613" y="1262040"/>
            <a:ext cx="1632038" cy="53677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Serving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3E17C71-AC20-0D54-0C97-F80594CE0FF2}"/>
              </a:ext>
            </a:extLst>
          </p:cNvPr>
          <p:cNvSpPr/>
          <p:nvPr/>
        </p:nvSpPr>
        <p:spPr>
          <a:xfrm>
            <a:off x="6252105" y="1947947"/>
            <a:ext cx="1459881" cy="102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F0F92A7-678E-31F6-151F-0D7F92FAB136}"/>
              </a:ext>
            </a:extLst>
          </p:cNvPr>
          <p:cNvSpPr txBox="1">
            <a:spLocks/>
          </p:cNvSpPr>
          <p:nvPr/>
        </p:nvSpPr>
        <p:spPr>
          <a:xfrm>
            <a:off x="6256246" y="1884820"/>
            <a:ext cx="144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Game logic + metrics + stock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3F5458-D8D8-B445-90DA-A63958CD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60" y="2617437"/>
            <a:ext cx="1367943" cy="2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6210BB5D-669D-C15B-08F3-7331DAA0776D}"/>
              </a:ext>
            </a:extLst>
          </p:cNvPr>
          <p:cNvSpPr/>
          <p:nvPr/>
        </p:nvSpPr>
        <p:spPr>
          <a:xfrm>
            <a:off x="6240508" y="3188475"/>
            <a:ext cx="1459881" cy="102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7792712-C2E2-B1B7-D45E-C17A8E6ECB33}"/>
              </a:ext>
            </a:extLst>
          </p:cNvPr>
          <p:cNvSpPr txBox="1">
            <a:spLocks/>
          </p:cNvSpPr>
          <p:nvPr/>
        </p:nvSpPr>
        <p:spPr>
          <a:xfrm>
            <a:off x="6256246" y="3208037"/>
            <a:ext cx="144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Stock price stream</a:t>
            </a:r>
          </a:p>
        </p:txBody>
      </p:sp>
      <p:pic>
        <p:nvPicPr>
          <p:cNvPr id="1036" name="Picture 12" descr="The Power of WebSocket: Revolutionizing Real-time Communication on the Web">
            <a:extLst>
              <a:ext uri="{FF2B5EF4-FFF2-40B4-BE49-F238E27FC236}">
                <a16:creationId xmlns:a16="http://schemas.microsoft.com/office/drawing/2014/main" id="{B6B092FC-7CC8-BE90-1C3E-D6871EF33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7" t="22573" r="18598" b="23945"/>
          <a:stretch>
            <a:fillRect/>
          </a:stretch>
        </p:blipFill>
        <p:spPr bwMode="auto">
          <a:xfrm>
            <a:off x="6389750" y="3764010"/>
            <a:ext cx="1173620" cy="3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9929E715-DB2A-A0BE-BBF3-FCF23EBF7860}"/>
              </a:ext>
            </a:extLst>
          </p:cNvPr>
          <p:cNvSpPr/>
          <p:nvPr/>
        </p:nvSpPr>
        <p:spPr>
          <a:xfrm>
            <a:off x="6252105" y="4314856"/>
            <a:ext cx="1459881" cy="102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5D71F08-35F7-FA51-99C3-A5AA4A1D8772}"/>
              </a:ext>
            </a:extLst>
          </p:cNvPr>
          <p:cNvSpPr txBox="1">
            <a:spLocks/>
          </p:cNvSpPr>
          <p:nvPr/>
        </p:nvSpPr>
        <p:spPr>
          <a:xfrm>
            <a:off x="6267843" y="4334418"/>
            <a:ext cx="144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AI advisor</a:t>
            </a:r>
          </a:p>
        </p:txBody>
      </p:sp>
      <p:pic>
        <p:nvPicPr>
          <p:cNvPr id="1040" name="Picture 16" descr="Langchain icon - Free Download PNG &amp; SVG | Streamline">
            <a:extLst>
              <a:ext uri="{FF2B5EF4-FFF2-40B4-BE49-F238E27FC236}">
                <a16:creationId xmlns:a16="http://schemas.microsoft.com/office/drawing/2014/main" id="{94C8D504-BFDC-7A6A-C4A5-411DFB47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73" y="4502155"/>
            <a:ext cx="957967" cy="9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9DF2265-1E0A-952F-88E5-DCAA0369B379}"/>
              </a:ext>
            </a:extLst>
          </p:cNvPr>
          <p:cNvSpPr/>
          <p:nvPr/>
        </p:nvSpPr>
        <p:spPr>
          <a:xfrm>
            <a:off x="10096773" y="1280916"/>
            <a:ext cx="1632038" cy="5367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Undercurrents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77812C-86E7-022C-3721-CCBBF8894EC3}"/>
              </a:ext>
            </a:extLst>
          </p:cNvPr>
          <p:cNvSpPr/>
          <p:nvPr/>
        </p:nvSpPr>
        <p:spPr>
          <a:xfrm>
            <a:off x="10096773" y="1822180"/>
            <a:ext cx="1618182" cy="36675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3" name="Picture 1032" descr="A black and white cartoon animal&#10;&#10;AI-generated content may be incorrect.">
            <a:extLst>
              <a:ext uri="{FF2B5EF4-FFF2-40B4-BE49-F238E27FC236}">
                <a16:creationId xmlns:a16="http://schemas.microsoft.com/office/drawing/2014/main" id="{A5D2E63F-E27D-BB51-D816-D18D4481F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0018" y="1853749"/>
            <a:ext cx="793121" cy="793121"/>
          </a:xfrm>
          <a:prstGeom prst="rect">
            <a:avLst/>
          </a:prstGeom>
        </p:spPr>
      </p:pic>
      <p:pic>
        <p:nvPicPr>
          <p:cNvPr id="1046" name="Picture 22" descr="Docker Sticker by acecoquelicot">
            <a:extLst>
              <a:ext uri="{FF2B5EF4-FFF2-40B4-BE49-F238E27FC236}">
                <a16:creationId xmlns:a16="http://schemas.microsoft.com/office/drawing/2014/main" id="{45E50355-9FA1-AB5A-2A7B-59370CC32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12251" r="7112" b="11587"/>
          <a:stretch>
            <a:fillRect/>
          </a:stretch>
        </p:blipFill>
        <p:spPr bwMode="auto">
          <a:xfrm>
            <a:off x="10500018" y="2738265"/>
            <a:ext cx="797776" cy="7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 EC2 (Amazon Elastic Compute Cloud)">
            <a:extLst>
              <a:ext uri="{FF2B5EF4-FFF2-40B4-BE49-F238E27FC236}">
                <a16:creationId xmlns:a16="http://schemas.microsoft.com/office/drawing/2014/main" id="{BAA15F4E-6F5A-A4BD-9DCE-EA7021CC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74" y="3532124"/>
            <a:ext cx="808006" cy="93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FA0D4CF-6FCD-FB8B-B178-0CACC9ED878C}"/>
              </a:ext>
            </a:extLst>
          </p:cNvPr>
          <p:cNvCxnSpPr>
            <a:cxnSpLocks/>
            <a:stCxn id="163" idx="3"/>
            <a:endCxn id="182" idx="1"/>
          </p:cNvCxnSpPr>
          <p:nvPr/>
        </p:nvCxnSpPr>
        <p:spPr>
          <a:xfrm flipV="1">
            <a:off x="5106027" y="2460889"/>
            <a:ext cx="1146078" cy="137410"/>
          </a:xfrm>
          <a:prstGeom prst="bentConnector3">
            <a:avLst>
              <a:gd name="adj1" fmla="val 50000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254B4E00-52DB-A8C4-288D-D7D8E0A8AB4B}"/>
              </a:ext>
            </a:extLst>
          </p:cNvPr>
          <p:cNvCxnSpPr>
            <a:cxnSpLocks/>
            <a:stCxn id="68" idx="3"/>
            <a:endCxn id="184" idx="1"/>
          </p:cNvCxnSpPr>
          <p:nvPr/>
        </p:nvCxnSpPr>
        <p:spPr>
          <a:xfrm flipV="1">
            <a:off x="5887256" y="3701417"/>
            <a:ext cx="353252" cy="2571939"/>
          </a:xfrm>
          <a:prstGeom prst="bentConnector3">
            <a:avLst>
              <a:gd name="adj1" fmla="val 13021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A2BC5581-6A64-A0DB-76CF-655098D2CC72}"/>
              </a:ext>
            </a:extLst>
          </p:cNvPr>
          <p:cNvCxnSpPr>
            <a:cxnSpLocks/>
            <a:stCxn id="68" idx="3"/>
            <a:endCxn id="189" idx="1"/>
          </p:cNvCxnSpPr>
          <p:nvPr/>
        </p:nvCxnSpPr>
        <p:spPr>
          <a:xfrm flipV="1">
            <a:off x="5887256" y="4827798"/>
            <a:ext cx="364849" cy="1445558"/>
          </a:xfrm>
          <a:prstGeom prst="bentConnector3">
            <a:avLst>
              <a:gd name="adj1" fmla="val 15824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612F6372-9A24-1CE4-2C00-0426B05E670A}"/>
              </a:ext>
            </a:extLst>
          </p:cNvPr>
          <p:cNvSpPr/>
          <p:nvPr/>
        </p:nvSpPr>
        <p:spPr>
          <a:xfrm>
            <a:off x="8137350" y="1281849"/>
            <a:ext cx="1632038" cy="536770"/>
          </a:xfrm>
          <a:prstGeom prst="rect">
            <a:avLst/>
          </a:prstGeom>
          <a:solidFill>
            <a:srgbClr val="FBB03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Consumption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2C985C23-3016-87F3-14C1-883E85703C98}"/>
              </a:ext>
            </a:extLst>
          </p:cNvPr>
          <p:cNvSpPr/>
          <p:nvPr/>
        </p:nvSpPr>
        <p:spPr>
          <a:xfrm>
            <a:off x="8137350" y="1823113"/>
            <a:ext cx="1618182" cy="36675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2E5F27A6-9D30-C296-5DAF-9586346E9F7D}"/>
              </a:ext>
            </a:extLst>
          </p:cNvPr>
          <p:cNvSpPr/>
          <p:nvPr/>
        </p:nvSpPr>
        <p:spPr>
          <a:xfrm>
            <a:off x="8222131" y="1989499"/>
            <a:ext cx="1459881" cy="1873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742380EB-88AC-3770-D1BE-B10396555291}"/>
              </a:ext>
            </a:extLst>
          </p:cNvPr>
          <p:cNvSpPr txBox="1">
            <a:spLocks/>
          </p:cNvSpPr>
          <p:nvPr/>
        </p:nvSpPr>
        <p:spPr>
          <a:xfrm>
            <a:off x="8222131" y="2016359"/>
            <a:ext cx="144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Leaderboard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6B174616-1E25-D548-98B7-9857E0CB0715}"/>
              </a:ext>
            </a:extLst>
          </p:cNvPr>
          <p:cNvSpPr txBox="1">
            <a:spLocks/>
          </p:cNvSpPr>
          <p:nvPr/>
        </p:nvSpPr>
        <p:spPr>
          <a:xfrm>
            <a:off x="8237869" y="2427980"/>
            <a:ext cx="144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AI advisor</a:t>
            </a:r>
          </a:p>
        </p:txBody>
      </p:sp>
      <p:cxnSp>
        <p:nvCxnSpPr>
          <p:cNvPr id="1163" name="Connector: Elbow 1162">
            <a:extLst>
              <a:ext uri="{FF2B5EF4-FFF2-40B4-BE49-F238E27FC236}">
                <a16:creationId xmlns:a16="http://schemas.microsoft.com/office/drawing/2014/main" id="{B59B5CEA-576F-E391-D9C4-53F488C1B576}"/>
              </a:ext>
            </a:extLst>
          </p:cNvPr>
          <p:cNvCxnSpPr>
            <a:cxnSpLocks/>
            <a:stCxn id="189" idx="3"/>
            <a:endCxn id="1162" idx="1"/>
          </p:cNvCxnSpPr>
          <p:nvPr/>
        </p:nvCxnSpPr>
        <p:spPr>
          <a:xfrm flipV="1">
            <a:off x="7711986" y="2597257"/>
            <a:ext cx="525883" cy="2230541"/>
          </a:xfrm>
          <a:prstGeom prst="bentConnector3">
            <a:avLst>
              <a:gd name="adj1" fmla="val 50000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6" name="Connector: Elbow 1165">
            <a:extLst>
              <a:ext uri="{FF2B5EF4-FFF2-40B4-BE49-F238E27FC236}">
                <a16:creationId xmlns:a16="http://schemas.microsoft.com/office/drawing/2014/main" id="{67466AC2-8503-BE9C-86DE-D9EA9EE88657}"/>
              </a:ext>
            </a:extLst>
          </p:cNvPr>
          <p:cNvCxnSpPr>
            <a:cxnSpLocks/>
            <a:stCxn id="183" idx="3"/>
            <a:endCxn id="1159" idx="1"/>
          </p:cNvCxnSpPr>
          <p:nvPr/>
        </p:nvCxnSpPr>
        <p:spPr>
          <a:xfrm flipV="1">
            <a:off x="7700389" y="2185636"/>
            <a:ext cx="521742" cy="114683"/>
          </a:xfrm>
          <a:prstGeom prst="bentConnector3">
            <a:avLst>
              <a:gd name="adj1" fmla="val 50000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70" name="Picture 1169" descr="A logo with text and graphics&#10;&#10;AI-generated content may be incorrect.">
            <a:extLst>
              <a:ext uri="{FF2B5EF4-FFF2-40B4-BE49-F238E27FC236}">
                <a16:creationId xmlns:a16="http://schemas.microsoft.com/office/drawing/2014/main" id="{4476BF52-6C91-5492-8ED6-FE5F2127C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904" y="2766534"/>
            <a:ext cx="1080072" cy="1080072"/>
          </a:xfrm>
          <a:prstGeom prst="rect">
            <a:avLst/>
          </a:prstGeom>
        </p:spPr>
      </p:pic>
      <p:pic>
        <p:nvPicPr>
          <p:cNvPr id="7" name="Picture 6" descr="A logo of university of calgary&#10;&#10;AI-generated content may be incorrect.">
            <a:extLst>
              <a:ext uri="{FF2B5EF4-FFF2-40B4-BE49-F238E27FC236}">
                <a16:creationId xmlns:a16="http://schemas.microsoft.com/office/drawing/2014/main" id="{0285350C-8F6F-8886-4C2F-65AFB05A53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25219" y="4579382"/>
            <a:ext cx="797776" cy="6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F756-66A7-E7D2-74EF-17A15F7C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7A75067-7BB9-B169-1681-1FD18CCB974F}"/>
              </a:ext>
            </a:extLst>
          </p:cNvPr>
          <p:cNvSpPr/>
          <p:nvPr/>
        </p:nvSpPr>
        <p:spPr>
          <a:xfrm>
            <a:off x="2928325" y="1758770"/>
            <a:ext cx="5432449" cy="16237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3136F-4AB3-0257-FFC0-FAFDD288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Infrastructure and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BF26-94BB-81D0-A7C7-1CF6FBBE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BEF53-11AC-CED4-4DF4-3DF095D9DF85}"/>
              </a:ext>
            </a:extLst>
          </p:cNvPr>
          <p:cNvSpPr txBox="1"/>
          <p:nvPr/>
        </p:nvSpPr>
        <p:spPr>
          <a:xfrm>
            <a:off x="704219" y="1574104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Raw</a:t>
            </a:r>
            <a:r>
              <a:rPr lang="pt-BR" dirty="0"/>
              <a:t> </a:t>
            </a:r>
            <a:r>
              <a:rPr lang="pt-BR" dirty="0" err="1"/>
              <a:t>datasets</a:t>
            </a:r>
            <a:endParaRPr lang="en-CA" dirty="0"/>
          </a:p>
        </p:txBody>
      </p:sp>
      <p:pic>
        <p:nvPicPr>
          <p:cNvPr id="16" name="Picture 15" descr="A logo of a company&#10;&#10;AI-generated content may be incorrect.">
            <a:extLst>
              <a:ext uri="{FF2B5EF4-FFF2-40B4-BE49-F238E27FC236}">
                <a16:creationId xmlns:a16="http://schemas.microsoft.com/office/drawing/2014/main" id="{91ABA41C-BE1A-AC26-0AE7-B4664F06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07" y="1308876"/>
            <a:ext cx="715549" cy="831051"/>
          </a:xfrm>
          <a:prstGeom prst="rect">
            <a:avLst/>
          </a:prstGeom>
        </p:spPr>
      </p:pic>
      <p:pic>
        <p:nvPicPr>
          <p:cNvPr id="20" name="Picture 19" descr="A logo of a company&#10;&#10;AI-generated content may be incorrect.">
            <a:extLst>
              <a:ext uri="{FF2B5EF4-FFF2-40B4-BE49-F238E27FC236}">
                <a16:creationId xmlns:a16="http://schemas.microsoft.com/office/drawing/2014/main" id="{44579925-7411-84B8-4440-F5896E38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28" y="2140416"/>
            <a:ext cx="801666" cy="501042"/>
          </a:xfrm>
          <a:prstGeom prst="rect">
            <a:avLst/>
          </a:prstGeom>
        </p:spPr>
      </p:pic>
      <p:pic>
        <p:nvPicPr>
          <p:cNvPr id="24" name="Picture 23" descr="A logo with orange circles and grey dots&#10;&#10;AI-generated content may be incorrect.">
            <a:extLst>
              <a:ext uri="{FF2B5EF4-FFF2-40B4-BE49-F238E27FC236}">
                <a16:creationId xmlns:a16="http://schemas.microsoft.com/office/drawing/2014/main" id="{73E70C35-1F6B-E8B5-7602-C2DF919B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12" y="2145238"/>
            <a:ext cx="570978" cy="5709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FF6869-601F-9FAA-E321-9745E46636E1}"/>
              </a:ext>
            </a:extLst>
          </p:cNvPr>
          <p:cNvSpPr txBox="1"/>
          <p:nvPr/>
        </p:nvSpPr>
        <p:spPr>
          <a:xfrm>
            <a:off x="3731457" y="1368093"/>
            <a:ext cx="353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Database + Backend 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14EF4-6936-FD9C-C728-974879B3B069}"/>
              </a:ext>
            </a:extLst>
          </p:cNvPr>
          <p:cNvSpPr/>
          <p:nvPr/>
        </p:nvSpPr>
        <p:spPr>
          <a:xfrm>
            <a:off x="2490610" y="4130033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 descr="A logo of a company&#10;&#10;AI-generated content may be incorrect.">
            <a:extLst>
              <a:ext uri="{FF2B5EF4-FFF2-40B4-BE49-F238E27FC236}">
                <a16:creationId xmlns:a16="http://schemas.microsoft.com/office/drawing/2014/main" id="{FD41338C-9DB9-6D93-49E4-C5020F80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81" y="3680139"/>
            <a:ext cx="715549" cy="83105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50AF156-6263-0840-1EDE-4B48F9D1C1B1}"/>
              </a:ext>
            </a:extLst>
          </p:cNvPr>
          <p:cNvSpPr txBox="1"/>
          <p:nvPr/>
        </p:nvSpPr>
        <p:spPr>
          <a:xfrm>
            <a:off x="3333629" y="3506053"/>
            <a:ext cx="145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Gameplay  +</a:t>
            </a:r>
          </a:p>
          <a:p>
            <a:pPr algn="ctr"/>
            <a:r>
              <a:rPr lang="pt-BR" dirty="0"/>
              <a:t>admin</a:t>
            </a:r>
            <a:endParaRPr lang="en-CA" dirty="0"/>
          </a:p>
        </p:txBody>
      </p:sp>
      <p:pic>
        <p:nvPicPr>
          <p:cNvPr id="64" name="Picture 63" descr="A logo with a letter v&#10;&#10;AI-generated content may be incorrect.">
            <a:extLst>
              <a:ext uri="{FF2B5EF4-FFF2-40B4-BE49-F238E27FC236}">
                <a16:creationId xmlns:a16="http://schemas.microsoft.com/office/drawing/2014/main" id="{18B8365C-72EF-9EE0-661A-127E988AF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956" y="4396212"/>
            <a:ext cx="662501" cy="662501"/>
          </a:xfrm>
          <a:prstGeom prst="rect">
            <a:avLst/>
          </a:prstGeom>
        </p:spPr>
      </p:pic>
      <p:pic>
        <p:nvPicPr>
          <p:cNvPr id="66" name="Picture 65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52068572-1098-3831-3095-B8426C2F6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908" y="5006634"/>
            <a:ext cx="1133605" cy="113360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64C1898-E0C3-9A6F-E9B2-7A8621D8332E}"/>
              </a:ext>
            </a:extLst>
          </p:cNvPr>
          <p:cNvSpPr/>
          <p:nvPr/>
        </p:nvSpPr>
        <p:spPr>
          <a:xfrm>
            <a:off x="9258320" y="4546846"/>
            <a:ext cx="1961391" cy="1337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13E576-3247-9899-8398-91E12C858F4E}"/>
              </a:ext>
            </a:extLst>
          </p:cNvPr>
          <p:cNvSpPr txBox="1"/>
          <p:nvPr/>
        </p:nvSpPr>
        <p:spPr>
          <a:xfrm>
            <a:off x="9969182" y="417751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 dirty="0"/>
              <a:t>LLM</a:t>
            </a:r>
          </a:p>
        </p:txBody>
      </p:sp>
      <p:pic>
        <p:nvPicPr>
          <p:cNvPr id="85" name="Picture 84" descr="A black and white cartoon animal&#10;&#10;AI-generated content may be incorrect.">
            <a:extLst>
              <a:ext uri="{FF2B5EF4-FFF2-40B4-BE49-F238E27FC236}">
                <a16:creationId xmlns:a16="http://schemas.microsoft.com/office/drawing/2014/main" id="{06753756-913E-7E54-8708-07F18BD55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612" y="4829675"/>
            <a:ext cx="433873" cy="43387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1E1596D-9FED-7B87-7252-F8009E2BD698}"/>
              </a:ext>
            </a:extLst>
          </p:cNvPr>
          <p:cNvSpPr txBox="1"/>
          <p:nvPr/>
        </p:nvSpPr>
        <p:spPr>
          <a:xfrm>
            <a:off x="6213232" y="4637302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Player</a:t>
            </a:r>
            <a:endParaRPr lang="en-CA" dirty="0"/>
          </a:p>
        </p:txBody>
      </p:sp>
      <p:pic>
        <p:nvPicPr>
          <p:cNvPr id="109" name="Picture 108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5CAEAD10-6DA1-2AC6-4EB9-D86260A22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956" y="5761007"/>
            <a:ext cx="1133605" cy="113360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E0E38022-914D-2537-659B-CE66232F0A5A}"/>
              </a:ext>
            </a:extLst>
          </p:cNvPr>
          <p:cNvSpPr txBox="1"/>
          <p:nvPr/>
        </p:nvSpPr>
        <p:spPr>
          <a:xfrm>
            <a:off x="4239619" y="61126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  <a:endParaRPr lang="en-CA" dirty="0"/>
          </a:p>
        </p:txBody>
      </p:sp>
      <p:pic>
        <p:nvPicPr>
          <p:cNvPr id="127" name="Picture 126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00187280-5AF0-452D-13EF-B5A0103E7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669" y="5884570"/>
            <a:ext cx="768288" cy="768288"/>
          </a:xfrm>
          <a:prstGeom prst="rect">
            <a:avLst/>
          </a:prstGeom>
        </p:spPr>
      </p:pic>
      <p:pic>
        <p:nvPicPr>
          <p:cNvPr id="130" name="Picture 129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7CDA2F4C-1239-560C-55B5-4A2E452F3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964" y="5209495"/>
            <a:ext cx="768288" cy="768288"/>
          </a:xfrm>
          <a:prstGeom prst="rect">
            <a:avLst/>
          </a:prstGeom>
        </p:spPr>
      </p:pic>
      <p:pic>
        <p:nvPicPr>
          <p:cNvPr id="5" name="Picture 4" descr="A red object with white shapes&#10;&#10;AI-generated content may be incorrect.">
            <a:extLst>
              <a:ext uri="{FF2B5EF4-FFF2-40B4-BE49-F238E27FC236}">
                <a16:creationId xmlns:a16="http://schemas.microsoft.com/office/drawing/2014/main" id="{54205C67-0110-15AC-0681-9DDECB834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488" y="1892970"/>
            <a:ext cx="855059" cy="855059"/>
          </a:xfrm>
          <a:prstGeom prst="rect">
            <a:avLst/>
          </a:prstGeom>
        </p:spPr>
      </p:pic>
      <p:pic>
        <p:nvPicPr>
          <p:cNvPr id="6" name="Picture 5" descr="A blue elephant with black text&#10;&#10;AI-generated content may be incorrect.">
            <a:extLst>
              <a:ext uri="{FF2B5EF4-FFF2-40B4-BE49-F238E27FC236}">
                <a16:creationId xmlns:a16="http://schemas.microsoft.com/office/drawing/2014/main" id="{67967058-08DE-DE95-E5DC-658A90DFF2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7950" y="1885725"/>
            <a:ext cx="774752" cy="771309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6DD613C-854B-FE65-3BDD-2F4F457A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50" y="2698003"/>
            <a:ext cx="1367943" cy="2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The Power of WebSocket: Revolutionizing Real-time Communication on the Web">
            <a:extLst>
              <a:ext uri="{FF2B5EF4-FFF2-40B4-BE49-F238E27FC236}">
                <a16:creationId xmlns:a16="http://schemas.microsoft.com/office/drawing/2014/main" id="{116C1ECE-6BEE-10EE-465C-86C30C57E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7" t="22573" r="18598" b="23945"/>
          <a:stretch>
            <a:fillRect/>
          </a:stretch>
        </p:blipFill>
        <p:spPr bwMode="auto">
          <a:xfrm>
            <a:off x="6578711" y="2705749"/>
            <a:ext cx="1173620" cy="3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Langchain icon - Free Download PNG &amp; SVG | Streamline">
            <a:extLst>
              <a:ext uri="{FF2B5EF4-FFF2-40B4-BE49-F238E27FC236}">
                <a16:creationId xmlns:a16="http://schemas.microsoft.com/office/drawing/2014/main" id="{80AB0C64-1AE8-2704-EB55-91D23B0A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67" y="1906765"/>
            <a:ext cx="957967" cy="9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logo of university of calgary&#10;&#10;AI-generated content may be incorrect.">
            <a:extLst>
              <a:ext uri="{FF2B5EF4-FFF2-40B4-BE49-F238E27FC236}">
                <a16:creationId xmlns:a16="http://schemas.microsoft.com/office/drawing/2014/main" id="{4113CAE2-12FE-E53C-E359-ABDC2E5537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15677" y="4068579"/>
            <a:ext cx="956984" cy="760252"/>
          </a:xfrm>
          <a:prstGeom prst="rect">
            <a:avLst/>
          </a:prstGeom>
        </p:spPr>
      </p:pic>
      <p:pic>
        <p:nvPicPr>
          <p:cNvPr id="30" name="Picture 29" descr="A close up of a logo&#10;&#10;AI-generated content may be incorrect.">
            <a:extLst>
              <a:ext uri="{FF2B5EF4-FFF2-40B4-BE49-F238E27FC236}">
                <a16:creationId xmlns:a16="http://schemas.microsoft.com/office/drawing/2014/main" id="{11B55EEC-A963-A6E3-7B3C-FFC4F45E3D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0124" y="5303831"/>
            <a:ext cx="1372223" cy="540457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B85A2AF-BF8B-5122-B067-F990576756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42702" y="2271380"/>
            <a:ext cx="923718" cy="114368"/>
          </a:xfrm>
          <a:prstGeom prst="bentConnector3">
            <a:avLst/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C96B69-EB12-AB61-A61F-7A48F4917780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1899547" y="2320500"/>
            <a:ext cx="1135765" cy="110227"/>
          </a:xfrm>
          <a:prstGeom prst="bentConnector3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403AA6-A12F-0767-E24C-937B9BA6492A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3606290" y="2271380"/>
            <a:ext cx="561660" cy="159347"/>
          </a:xfrm>
          <a:prstGeom prst="bentConnector3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4ADF29-545C-4D1A-A2F0-ED2B8FA3B025}"/>
              </a:ext>
            </a:extLst>
          </p:cNvPr>
          <p:cNvCxnSpPr>
            <a:cxnSpLocks/>
          </p:cNvCxnSpPr>
          <p:nvPr/>
        </p:nvCxnSpPr>
        <p:spPr>
          <a:xfrm flipV="1">
            <a:off x="3190781" y="2871148"/>
            <a:ext cx="1644445" cy="1232481"/>
          </a:xfrm>
          <a:prstGeom prst="bentConnector3">
            <a:avLst>
              <a:gd name="adj1" fmla="val -136"/>
            </a:avLst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2C7BB69-CA14-68AD-02A7-0DA5BACAB053}"/>
              </a:ext>
            </a:extLst>
          </p:cNvPr>
          <p:cNvCxnSpPr>
            <a:cxnSpLocks/>
            <a:stCxn id="124" idx="1"/>
            <a:endCxn id="23" idx="3"/>
          </p:cNvCxnSpPr>
          <p:nvPr/>
        </p:nvCxnSpPr>
        <p:spPr>
          <a:xfrm rot="10800000">
            <a:off x="7820534" y="2385749"/>
            <a:ext cx="1336154" cy="320000"/>
          </a:xfrm>
          <a:prstGeom prst="bentConnector3">
            <a:avLst/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20DFAD-6B61-C966-A999-9CD36E54FA5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489554" y="3071515"/>
            <a:ext cx="2675967" cy="1236541"/>
          </a:xfrm>
          <a:prstGeom prst="bentConnector2">
            <a:avLst/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D2F3796-060C-588A-9FDF-B0F150849DB3}"/>
              </a:ext>
            </a:extLst>
          </p:cNvPr>
          <p:cNvCxnSpPr>
            <a:cxnSpLocks/>
            <a:stCxn id="127" idx="0"/>
            <a:endCxn id="58" idx="2"/>
          </p:cNvCxnSpPr>
          <p:nvPr/>
        </p:nvCxnSpPr>
        <p:spPr>
          <a:xfrm rot="5400000" flipH="1" flipV="1">
            <a:off x="2708350" y="5139895"/>
            <a:ext cx="721139" cy="768213"/>
          </a:xfrm>
          <a:prstGeom prst="bentConnector3">
            <a:avLst>
              <a:gd name="adj1" fmla="val 50000"/>
            </a:avLst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90A6B40-13AD-C7EC-20A4-E58A22472DF2}"/>
              </a:ext>
            </a:extLst>
          </p:cNvPr>
          <p:cNvCxnSpPr>
            <a:cxnSpLocks/>
            <a:stCxn id="130" idx="1"/>
            <a:endCxn id="58" idx="3"/>
          </p:cNvCxnSpPr>
          <p:nvPr/>
        </p:nvCxnSpPr>
        <p:spPr>
          <a:xfrm rot="10800000">
            <a:off x="4415442" y="4646733"/>
            <a:ext cx="998522" cy="946907"/>
          </a:xfrm>
          <a:prstGeom prst="bentConnector3">
            <a:avLst>
              <a:gd name="adj1" fmla="val 50000"/>
            </a:avLst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EFC0033-80A2-AAD8-13B9-7AF8FDF80BEB}"/>
              </a:ext>
            </a:extLst>
          </p:cNvPr>
          <p:cNvSpPr/>
          <p:nvPr/>
        </p:nvSpPr>
        <p:spPr>
          <a:xfrm>
            <a:off x="9156688" y="2036886"/>
            <a:ext cx="1961391" cy="1337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9816B-1E88-4D32-CFD8-E172D8F6E476}"/>
              </a:ext>
            </a:extLst>
          </p:cNvPr>
          <p:cNvSpPr txBox="1"/>
          <p:nvPr/>
        </p:nvSpPr>
        <p:spPr>
          <a:xfrm>
            <a:off x="9584029" y="1675580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 dirty="0" err="1"/>
              <a:t>Jumpbox</a:t>
            </a:r>
            <a:endParaRPr lang="en-CA" noProof="0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8B34487-3C03-57C3-4D3E-9C41B754C1C4}"/>
              </a:ext>
            </a:extLst>
          </p:cNvPr>
          <p:cNvCxnSpPr>
            <a:cxnSpLocks/>
            <a:stCxn id="81" idx="3"/>
            <a:endCxn id="124" idx="3"/>
          </p:cNvCxnSpPr>
          <p:nvPr/>
        </p:nvCxnSpPr>
        <p:spPr>
          <a:xfrm flipH="1" flipV="1">
            <a:off x="11118079" y="2705749"/>
            <a:ext cx="101632" cy="2509960"/>
          </a:xfrm>
          <a:prstGeom prst="bentConnector3">
            <a:avLst>
              <a:gd name="adj1" fmla="val -224929"/>
            </a:avLst>
          </a:prstGeom>
          <a:ln w="47625" cap="flat" cmpd="sng" algn="ctr">
            <a:solidFill>
              <a:schemeClr val="accent5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00" name="Picture 4" descr="Ssh - Free computer icons">
            <a:extLst>
              <a:ext uri="{FF2B5EF4-FFF2-40B4-BE49-F238E27FC236}">
                <a16:creationId xmlns:a16="http://schemas.microsoft.com/office/drawing/2014/main" id="{EEB473C9-D8A4-42B9-2D7B-A029B871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610" y="2101846"/>
            <a:ext cx="1292366" cy="12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computer with a white screen&#10;&#10;AI-generated content may be incorrect.">
            <a:extLst>
              <a:ext uri="{FF2B5EF4-FFF2-40B4-BE49-F238E27FC236}">
                <a16:creationId xmlns:a16="http://schemas.microsoft.com/office/drawing/2014/main" id="{8C149EF0-5AB7-E90B-37C1-A6CCC57121F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25266" t="23021" r="24095" b="25261"/>
          <a:stretch>
            <a:fillRect/>
          </a:stretch>
        </p:blipFill>
        <p:spPr>
          <a:xfrm>
            <a:off x="8862677" y="1758770"/>
            <a:ext cx="684720" cy="444785"/>
          </a:xfrm>
          <a:prstGeom prst="rect">
            <a:avLst/>
          </a:prstGeom>
        </p:spPr>
      </p:pic>
      <p:pic>
        <p:nvPicPr>
          <p:cNvPr id="9" name="Picture 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2ADBF055-94FC-762F-1BD7-C8C8F60188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740" y="3071515"/>
            <a:ext cx="746465" cy="289488"/>
          </a:xfrm>
          <a:prstGeom prst="rect">
            <a:avLst/>
          </a:prstGeom>
        </p:spPr>
      </p:pic>
      <p:pic>
        <p:nvPicPr>
          <p:cNvPr id="10" name="Picture 2" descr="Wikipedia logo - Wikipedia">
            <a:extLst>
              <a:ext uri="{FF2B5EF4-FFF2-40B4-BE49-F238E27FC236}">
                <a16:creationId xmlns:a16="http://schemas.microsoft.com/office/drawing/2014/main" id="{8B4F9591-474D-48E2-7411-0A7B4E4A07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0" y="3647283"/>
            <a:ext cx="634124" cy="5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OpenFIGI/api-examples: Examples of programs that interact with the  OpenFIGI services via their APIs.">
            <a:extLst>
              <a:ext uri="{FF2B5EF4-FFF2-40B4-BE49-F238E27FC236}">
                <a16:creationId xmlns:a16="http://schemas.microsoft.com/office/drawing/2014/main" id="{6C1E3C1D-8E40-1E8F-6ACA-FE6C08205F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3" y="4489082"/>
            <a:ext cx="1000677" cy="5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BE9843-DDE8-41D6-72A8-5F72B1CAD415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1002205" y="2748029"/>
            <a:ext cx="469813" cy="468230"/>
          </a:xfrm>
          <a:prstGeom prst="bentConnector2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E845A49-C4DD-69F4-BA35-BA79567B035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940664" y="2748029"/>
            <a:ext cx="531354" cy="1189683"/>
          </a:xfrm>
          <a:prstGeom prst="bentConnector2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636A246-4163-E4BD-D5CD-311F87538345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1125950" y="2748029"/>
            <a:ext cx="346068" cy="1991223"/>
          </a:xfrm>
          <a:prstGeom prst="bentConnector2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2F9-CB57-D900-D49D-41E563BD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B4B3-3274-09D4-F56E-42D27E6F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US" dirty="0"/>
              <a:t>Stock Market Dataset“ f</a:t>
            </a:r>
            <a:r>
              <a:rPr lang="en-CA" dirty="0"/>
              <a:t>rom Kaggle:</a:t>
            </a:r>
          </a:p>
          <a:p>
            <a:pPr lvl="1"/>
            <a:r>
              <a:rPr lang="en-CA" dirty="0"/>
              <a:t>Historical daily stock price sourced from </a:t>
            </a:r>
            <a:r>
              <a:rPr lang="en-US" dirty="0"/>
              <a:t>nasdaqtrader.com via Yahoo Finance API </a:t>
            </a:r>
          </a:p>
          <a:p>
            <a:pPr lvl="1"/>
            <a:r>
              <a:rPr lang="en-US" dirty="0"/>
              <a:t>From January 1962 to April 2020</a:t>
            </a:r>
            <a:endParaRPr lang="en-CA" dirty="0"/>
          </a:p>
          <a:p>
            <a:pPr lvl="1"/>
            <a:r>
              <a:rPr lang="en-CA" dirty="0"/>
              <a:t>One csv for each ticker, in total 5884 csv file + one metadata file</a:t>
            </a:r>
          </a:p>
          <a:p>
            <a:pPr lvl="1"/>
            <a:r>
              <a:rPr lang="en-CA" dirty="0"/>
              <a:t>Tickers don’t have data for whole date range</a:t>
            </a:r>
          </a:p>
          <a:p>
            <a:pPr lvl="1"/>
            <a:r>
              <a:rPr lang="en-CA" dirty="0"/>
              <a:t>Stored in S3 bucket</a:t>
            </a:r>
          </a:p>
          <a:p>
            <a:r>
              <a:rPr lang="en-CA" dirty="0"/>
              <a:t>“</a:t>
            </a:r>
            <a:r>
              <a:rPr lang="en-US" dirty="0"/>
              <a:t>S&amp;P 500 list” from Wikipedia:</a:t>
            </a:r>
          </a:p>
          <a:p>
            <a:pPr lvl="1"/>
            <a:r>
              <a:rPr lang="en-US" dirty="0"/>
              <a:t>Web scraped list to get the most popular tickers</a:t>
            </a:r>
          </a:p>
          <a:p>
            <a:pPr lvl="1"/>
            <a:r>
              <a:rPr lang="en-US" dirty="0"/>
              <a:t>Stored in S3 bucket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0DBB-86CA-2947-C407-766CB021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0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1E46-E94F-9FCD-7A8C-2BEAD75F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E160-EA53-BC64-692D-4C75A28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F897-6DB1-1BC4-5BE8-99CE0228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FIGI API</a:t>
            </a:r>
          </a:p>
          <a:p>
            <a:pPr lvl="1"/>
            <a:r>
              <a:rPr lang="en-CA" dirty="0"/>
              <a:t>Retrieve tickers’ sector</a:t>
            </a:r>
          </a:p>
          <a:p>
            <a:pPr lvl="1"/>
            <a:r>
              <a:rPr lang="en-US" dirty="0"/>
              <a:t>Stored in S3 bucket</a:t>
            </a:r>
            <a:endParaRPr lang="en-CA" dirty="0"/>
          </a:p>
          <a:p>
            <a:r>
              <a:rPr lang="en-CA" dirty="0"/>
              <a:t>Player data:</a:t>
            </a:r>
          </a:p>
          <a:p>
            <a:pPr lvl="1"/>
            <a:r>
              <a:rPr lang="en-CA" dirty="0"/>
              <a:t>The player data during the game, such as stocks selected, balance, player name</a:t>
            </a:r>
          </a:p>
          <a:p>
            <a:pPr lvl="1"/>
            <a:r>
              <a:rPr lang="en-CA" dirty="0"/>
              <a:t>Online and as per usage and streamed</a:t>
            </a:r>
          </a:p>
          <a:p>
            <a:pPr lvl="1"/>
            <a:r>
              <a:rPr lang="en-CA" dirty="0"/>
              <a:t>Stored on database</a:t>
            </a:r>
          </a:p>
          <a:p>
            <a:r>
              <a:rPr lang="en-CA" dirty="0"/>
              <a:t>AI agent:</a:t>
            </a:r>
          </a:p>
          <a:p>
            <a:pPr lvl="1"/>
            <a:r>
              <a:rPr lang="en-US" dirty="0"/>
              <a:t>Prompt with game session (from DB)</a:t>
            </a:r>
          </a:p>
          <a:p>
            <a:pPr lvl="1"/>
            <a:r>
              <a:rPr lang="en-US" dirty="0"/>
              <a:t>Advice given (streamed only, not stored in 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2903-966C-1A40-731D-86E9CD9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9BD6-6E9B-4C44-35C9-72C10ABF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60A9-EE0A-3294-5C0E-3CCF2618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4F29-C0B4-D367-BA65-391EDBDA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 dirty="0"/>
              <a:t>Batch Ingestion:</a:t>
            </a:r>
          </a:p>
          <a:p>
            <a:pPr lvl="1"/>
            <a:r>
              <a:rPr lang="en-CA" b="1" dirty="0"/>
              <a:t>Kaggle Dataset</a:t>
            </a:r>
          </a:p>
          <a:p>
            <a:pPr lvl="1"/>
            <a:r>
              <a:rPr lang="en-CA" b="1" dirty="0"/>
              <a:t>Web scraping</a:t>
            </a:r>
            <a:r>
              <a:rPr lang="en-CA" dirty="0"/>
              <a:t> of Wikipedia S&amp;P 500 </a:t>
            </a:r>
          </a:p>
          <a:p>
            <a:pPr lvl="1"/>
            <a:r>
              <a:rPr lang="en-CA" b="1" dirty="0"/>
              <a:t>API ingestion</a:t>
            </a:r>
            <a:r>
              <a:rPr lang="en-CA" dirty="0"/>
              <a:t> of supplemental metadata from </a:t>
            </a:r>
            <a:r>
              <a:rPr lang="en-CA" dirty="0" err="1"/>
              <a:t>OpenFIGI</a:t>
            </a:r>
            <a:endParaRPr lang="en-CA" dirty="0"/>
          </a:p>
          <a:p>
            <a:r>
              <a:rPr lang="en-CA" b="1" dirty="0"/>
              <a:t>Real-time ingestion:</a:t>
            </a:r>
          </a:p>
          <a:p>
            <a:pPr lvl="1"/>
            <a:r>
              <a:rPr lang="en-CA" dirty="0"/>
              <a:t>Capturing gameplay events</a:t>
            </a:r>
          </a:p>
          <a:p>
            <a:pPr lvl="1"/>
            <a:r>
              <a:rPr lang="en-CA" dirty="0"/>
              <a:t>AI advisor context enrichment and output</a:t>
            </a:r>
          </a:p>
          <a:p>
            <a:pPr lvl="1"/>
            <a:r>
              <a:rPr lang="en-CA" dirty="0"/>
              <a:t>WebSocket feeds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5AFD-2852-76EB-886E-3B2038EE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1B2C-CE63-543D-CF91-00FC6A9F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BED-5553-EDB1-2368-94B923A1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2F0-6566-BEE1-D1A0-5D98267F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S3 buckets for raw data</a:t>
            </a:r>
          </a:p>
          <a:p>
            <a:pPr lvl="0"/>
            <a:r>
              <a:rPr lang="en-US" dirty="0"/>
              <a:t>PostgreSQL for processed data, gameplay and leaderboard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383A3-9361-B870-1EAE-88C198F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C270F-E4FE-B77A-0781-CFB64369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C48B-47B9-8047-D8EB-D154EF76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C05E-CAD9-6DAC-F332-2DDF645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Cleaning</a:t>
            </a:r>
            <a:r>
              <a:rPr lang="en-CA" dirty="0"/>
              <a:t> of Stock market dataset</a:t>
            </a:r>
          </a:p>
          <a:p>
            <a:pPr lvl="0"/>
            <a:r>
              <a:rPr lang="en-CA" dirty="0"/>
              <a:t>Feature Engineering:</a:t>
            </a:r>
          </a:p>
          <a:p>
            <a:pPr lvl="1"/>
            <a:r>
              <a:rPr lang="en-CA" dirty="0"/>
              <a:t>Popular stocks</a:t>
            </a:r>
          </a:p>
          <a:p>
            <a:pPr lvl="1"/>
            <a:r>
              <a:rPr lang="en-CA" dirty="0"/>
              <a:t>Volatile stocks</a:t>
            </a:r>
          </a:p>
          <a:p>
            <a:pPr lvl="1"/>
            <a:r>
              <a:rPr lang="en-CA" dirty="0"/>
              <a:t>Sector-diverse stocks</a:t>
            </a:r>
          </a:p>
          <a:p>
            <a:r>
              <a:rPr lang="en-CA" dirty="0"/>
              <a:t>Gameplay preparation</a:t>
            </a:r>
          </a:p>
          <a:p>
            <a:pPr lvl="1"/>
            <a:r>
              <a:rPr lang="en-CA" dirty="0"/>
              <a:t>Random month/year and 1 stock per group</a:t>
            </a:r>
          </a:p>
          <a:p>
            <a:r>
              <a:rPr lang="en-CA" dirty="0"/>
              <a:t>Post game analysis</a:t>
            </a:r>
          </a:p>
          <a:p>
            <a:pPr lvl="1"/>
            <a:r>
              <a:rPr lang="en-CA" dirty="0"/>
              <a:t>Game metrics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6849D-3207-CD95-A4A3-44A6A12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6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proposal</Template>
  <TotalTime>309</TotalTime>
  <Words>484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Stock Roulette: LLM Edition</vt:lpstr>
      <vt:lpstr>Our Project</vt:lpstr>
      <vt:lpstr>Data pipeline</vt:lpstr>
      <vt:lpstr>Infrastructure and architecture</vt:lpstr>
      <vt:lpstr>Data Generation</vt:lpstr>
      <vt:lpstr>Data Generation</vt:lpstr>
      <vt:lpstr>Data ingestion</vt:lpstr>
      <vt:lpstr>Data storage</vt:lpstr>
      <vt:lpstr>Data transformation</vt:lpstr>
      <vt:lpstr>Data serving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Doi</dc:creator>
  <cp:lastModifiedBy>Franco Doi</cp:lastModifiedBy>
  <cp:revision>40</cp:revision>
  <dcterms:created xsi:type="dcterms:W3CDTF">2025-07-19T13:11:26Z</dcterms:created>
  <dcterms:modified xsi:type="dcterms:W3CDTF">2025-08-10T15:20:25Z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