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5" r:id="rId14"/>
    <p:sldId id="274" r:id="rId15"/>
    <p:sldId id="276" r:id="rId16"/>
    <p:sldId id="279" r:id="rId17"/>
    <p:sldId id="277" r:id="rId18"/>
    <p:sldId id="280" r:id="rId19"/>
    <p:sldId id="285" r:id="rId20"/>
    <p:sldId id="281" r:id="rId21"/>
    <p:sldId id="282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B72DD9-FC98-4BA8-9DF9-DDFF520C20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64D7B-603B-4839-9812-5A497F7E9B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A488-BF60-4B41-95BA-98E98011995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6EB5B-467F-4CD4-99A6-F74EFEE91E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00B17-197B-4932-9266-44A6187DD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870BD-5C07-4C67-85D0-ECFD5D2A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E47C-240B-45FF-82AB-34E5E395248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1AEF-EE61-4BB9-89DB-2CD2A2287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0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4B99-EDD0-4AB9-B603-41935A1DA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8EA99-CDF2-4DF7-AA4D-E89A7E491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40D1-05DD-4C3A-B8D7-72510399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8361-D75A-4DB0-B0DE-AA2B00FB27A2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096B-F152-4D9C-A615-E246935D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Imarticus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0DC0-9E3C-4F07-B177-6F1D02E7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F51F-EC7D-4527-97C7-35297F9E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D5269-EAA7-4510-95EF-FB16C62D6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F40A-0B78-44F2-9ABB-E54AFAE4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49F1-950D-4406-8790-2D3FA4A7491B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EBA9-6DFF-4557-A791-E4B8A738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Imarticus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FC6B-C81E-4FFA-AEF8-E89AF309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1A336-B12F-4E3B-A765-07EEBEDD5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15C41-698B-4F99-9C6A-B7539EC28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EEEB-5B9E-4BA4-A2B9-680FCF34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7D1E-B2D9-4E6F-B9D6-2DE28CAA414D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9485-34D8-46A0-8900-DBD625AB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Imarticus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BCAC-B783-40C6-A539-20A86F48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A1F8-30FA-4DAD-86B6-0665C7E5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1176-F5A8-4127-B6A3-D1398891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76BC-8AC2-44EF-A9BE-5F9C8440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5090-D205-4C4D-96BE-4AF5C0D565B7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8FB-D127-43E4-9F31-036BD88F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Imarticus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4993-6D27-4FF6-A9B3-52A3A949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FD6E-1A1A-412E-934D-F19F965F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C70AD-151B-4C15-8AF2-22D7D2CF0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F47A-84A0-4FED-A3B7-76EAB5A2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F0-B08C-413E-ACF9-7ACBF558DD41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FDD5-20C7-4F70-A0AB-A210CDD3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Imarticus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29C2-6DDF-4C24-83C2-51295341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F75D-B95A-411A-8422-CC38877A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583B-01C1-42E1-AEF0-AF3B40B56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6F7B-E48D-4072-B9DB-786406DEF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7099-9DFC-4881-81A4-FD26A5D4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7DF2-8BAF-4B5C-8BD8-5241E693817C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C3AE0-88A0-4C9D-A637-FFE808F5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Imarticus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F791F-5E0D-41EA-AF27-7FB7EC36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B841-02C7-4C30-8D07-B23E6E52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5D954-7521-4697-B448-7EA182D6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8CBD-8335-4E60-9E24-94E44117D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3E056-F300-4148-9F78-A98B8A71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5DA47-D0A0-4431-80D2-808B81DA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D7BB1-3F11-41DE-A110-2398DF8E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7D7A-E43D-475E-A009-031E2FB3E9AD}" type="datetime1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CB0A3-0163-4925-BE92-C595B68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Imarticus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C6CD7-69A4-4201-AF88-6FD0B10D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6AC3-13B7-4449-83BD-E94474C7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4D358-F9E8-4C76-9432-DE159C87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22A-55F2-4689-8CB2-80AA4F901463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87191-10E1-481C-A231-66234EA3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Imarticus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A4252-B9E5-4F78-8DE5-3102377B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F8E2A-9F06-445C-B4FB-1F7BD1DE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6AE4-5C86-457B-BBBD-71A720817A51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B13AD-DE3D-4EC4-9D12-AC3D701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Imarticus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BD4BE-E510-49D9-BAB5-34A15641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82FC-9FC2-4BEA-B42B-C1B3FDCA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9F37-5BC9-4C01-813D-5DEC3A34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9FAE6-9837-4C89-AB76-E57B7F8A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539F-C61F-47D8-B57C-D56EDA41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62B-BC63-457E-83FA-E5E8E8CE8159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7378B-2AC7-4B8B-A244-3CCA73E5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Imarticus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D537-83FF-4A99-8473-7CD007F4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5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952B-BA1F-4ED2-83B2-AF363CD7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1054C-76E8-4F0D-82E1-34ACE1B05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A01F-7A3C-4F8F-AF0A-5D2F4F0F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6AD06-22FB-44A0-8FFD-AFCED1A9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6660-3AF5-46AB-8F5A-EF63B6C9B225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99DB5-F5C4-4AFC-9AE2-72F54951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Imarticus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62FB2-7B77-4138-8AF9-AF19100B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5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98B6C-525D-4EFC-9CBB-28C8DE1C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ED72-A615-414F-840E-17E9B9A5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1F10-0DF5-4837-808E-C4EE71B66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C608-2426-4C2F-9FB6-EBF9C8C31690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69AE-3AB8-4936-A411-29BD1D74A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Imarticus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BC92-F5EE-4E49-BCB9-BBDBA8C0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B16D-0843-4B1F-A01A-6B5FE84B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9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1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5.wdp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BE6FB-76D9-44F4-BF4B-E0766FEB7282}"/>
              </a:ext>
            </a:extLst>
          </p:cNvPr>
          <p:cNvGrpSpPr/>
          <p:nvPr/>
        </p:nvGrpSpPr>
        <p:grpSpPr>
          <a:xfrm>
            <a:off x="2888389" y="1869620"/>
            <a:ext cx="6098058" cy="1623584"/>
            <a:chOff x="3036673" y="2042617"/>
            <a:chExt cx="6098058" cy="16235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FFCD58-55F1-4444-873B-02B790B4A0B1}"/>
                </a:ext>
              </a:extLst>
            </p:cNvPr>
            <p:cNvSpPr txBox="1"/>
            <p:nvPr/>
          </p:nvSpPr>
          <p:spPr>
            <a:xfrm>
              <a:off x="3147886" y="2042617"/>
              <a:ext cx="5786051" cy="1225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800"/>
                </a:spcBef>
                <a:spcAft>
                  <a:spcPts val="1800"/>
                </a:spcAft>
              </a:pPr>
              <a:r>
                <a:rPr lang="en-US" sz="7200" i="0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KPMG</a:t>
              </a:r>
              <a:endParaRPr lang="en-US" sz="32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E3A850-B6F1-41C8-B6A2-EC7D3D3F48AE}"/>
                </a:ext>
              </a:extLst>
            </p:cNvPr>
            <p:cNvGrpSpPr/>
            <p:nvPr/>
          </p:nvGrpSpPr>
          <p:grpSpPr>
            <a:xfrm>
              <a:off x="3049030" y="2051224"/>
              <a:ext cx="5814883" cy="1264515"/>
              <a:chOff x="3049030" y="2026507"/>
              <a:chExt cx="5814883" cy="126451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EEA7B8B-2B79-45FA-B584-A69EC32D9737}"/>
                  </a:ext>
                </a:extLst>
              </p:cNvPr>
              <p:cNvCxnSpPr/>
              <p:nvPr/>
            </p:nvCxnSpPr>
            <p:spPr>
              <a:xfrm>
                <a:off x="3049030" y="2026507"/>
                <a:ext cx="578605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5121CD-E208-4EE2-9013-A46EEB9B41B1}"/>
                  </a:ext>
                </a:extLst>
              </p:cNvPr>
              <p:cNvCxnSpPr/>
              <p:nvPr/>
            </p:nvCxnSpPr>
            <p:spPr>
              <a:xfrm>
                <a:off x="3077862" y="3291022"/>
                <a:ext cx="578605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2C2C5D-B126-45B3-A2F3-4ADD9ADBE392}"/>
                </a:ext>
              </a:extLst>
            </p:cNvPr>
            <p:cNvSpPr txBox="1"/>
            <p:nvPr/>
          </p:nvSpPr>
          <p:spPr>
            <a:xfrm>
              <a:off x="3036673" y="3290649"/>
              <a:ext cx="6098058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SCIENCE PRODEGREE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CAPSTONE PROJECT</a:t>
              </a:r>
              <a:endParaRPr lang="en-US" sz="1000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B1EF489-908D-4B12-8D86-2E5C93B348A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5179950" y="184315"/>
            <a:ext cx="1584960" cy="1447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0A81FF-0C54-4A6F-B8B7-57715B244A63}"/>
              </a:ext>
            </a:extLst>
          </p:cNvPr>
          <p:cNvSpPr txBox="1"/>
          <p:nvPr/>
        </p:nvSpPr>
        <p:spPr>
          <a:xfrm>
            <a:off x="2814251" y="633939"/>
            <a:ext cx="609805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IMARTICUS     LEARNING</a:t>
            </a:r>
            <a:endParaRPr lang="en-US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A00DB-1EAD-4929-B5EB-341083BDC01E}"/>
              </a:ext>
            </a:extLst>
          </p:cNvPr>
          <p:cNvSpPr txBox="1"/>
          <p:nvPr/>
        </p:nvSpPr>
        <p:spPr>
          <a:xfrm>
            <a:off x="2808070" y="3854975"/>
            <a:ext cx="609805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 PREDICTION ANALYTICS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B3CE91-B0B7-4D37-81FB-8A2D7B36E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69295"/>
              </p:ext>
            </p:extLst>
          </p:nvPr>
        </p:nvGraphicFramePr>
        <p:xfrm>
          <a:off x="2888388" y="4482177"/>
          <a:ext cx="5827241" cy="1971375"/>
        </p:xfrm>
        <a:graphic>
          <a:graphicData uri="http://schemas.openxmlformats.org/drawingml/2006/table">
            <a:tbl>
              <a:tblPr bandRow="1">
                <a:effectLst/>
                <a:tableStyleId>{93296810-A885-4BE3-A3E7-6D5BEEA58F35}</a:tableStyleId>
              </a:tblPr>
              <a:tblGrid>
                <a:gridCol w="5827241">
                  <a:extLst>
                    <a:ext uri="{9D8B030D-6E8A-4147-A177-3AD203B41FA5}">
                      <a16:colId xmlns:a16="http://schemas.microsoft.com/office/drawing/2014/main" val="3741532504"/>
                    </a:ext>
                  </a:extLst>
                </a:gridCol>
              </a:tblGrid>
              <a:tr h="394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ARUN KUMAR</a:t>
                      </a:r>
                      <a:endParaRPr lang="en-US" sz="11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3647"/>
                  </a:ext>
                </a:extLst>
              </a:tr>
              <a:tr h="394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DEEPALI SINGH</a:t>
                      </a:r>
                      <a:endParaRPr lang="en-US" b="1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0969"/>
                  </a:ext>
                </a:extLst>
              </a:tr>
              <a:tr h="394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GAUTHAM R</a:t>
                      </a:r>
                      <a:endParaRPr lang="en-US" b="1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210454"/>
                  </a:ext>
                </a:extLst>
              </a:tr>
              <a:tr h="394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MANOJ SAHU</a:t>
                      </a:r>
                      <a:endParaRPr lang="en-US" b="1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908962"/>
                  </a:ext>
                </a:extLst>
              </a:tr>
              <a:tr h="394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NEHA PURANIK</a:t>
                      </a:r>
                      <a:endParaRPr lang="en-US" b="1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284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4856-22AA-4F4C-AA4E-C05164AF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0508" y="6591129"/>
            <a:ext cx="296562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9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 DATA CLEANING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462779-8DD0-4B19-90C6-5EC287E310E6}"/>
              </a:ext>
            </a:extLst>
          </p:cNvPr>
          <p:cNvGrpSpPr/>
          <p:nvPr/>
        </p:nvGrpSpPr>
        <p:grpSpPr>
          <a:xfrm>
            <a:off x="342893" y="1313566"/>
            <a:ext cx="10938825" cy="2292270"/>
            <a:chOff x="342893" y="1313566"/>
            <a:chExt cx="10938825" cy="22922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270FE0-734A-4377-BF94-FF202A63A8BE}"/>
                </a:ext>
              </a:extLst>
            </p:cNvPr>
            <p:cNvSpPr txBox="1"/>
            <p:nvPr/>
          </p:nvSpPr>
          <p:spPr>
            <a:xfrm>
              <a:off x="342893" y="1313566"/>
              <a:ext cx="5921983" cy="4385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  <a:buClr>
                  <a:srgbClr val="385623"/>
                </a:buClr>
                <a:buSzPts val="1600"/>
              </a:pP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Handling Skewed data</a:t>
              </a:r>
              <a:r>
                <a:rPr lang="en-US" sz="2200" dirty="0">
                  <a:solidFill>
                    <a:srgbClr val="2E74B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  <a:r>
                <a:rPr lang="en-US" sz="2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Deal Cost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8DFAB6-1C8C-455B-A164-ADAC67B25B15}"/>
                </a:ext>
              </a:extLst>
            </p:cNvPr>
            <p:cNvSpPr txBox="1"/>
            <p:nvPr/>
          </p:nvSpPr>
          <p:spPr>
            <a:xfrm>
              <a:off x="342895" y="1820732"/>
              <a:ext cx="10938823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Deal Cost column consisted of </a:t>
              </a:r>
              <a:r>
                <a:rPr lang="en-US" sz="2200" b="1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246</a:t>
              </a:r>
              <a:r>
                <a:rPr lang="en-US" sz="2200" b="1" dirty="0">
                  <a:solidFill>
                    <a:srgbClr val="4472C4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zero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values, which was treated by replacing them with median value. (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3,82,352.9)</a:t>
              </a:r>
            </a:p>
            <a:p>
              <a:endPara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Deal Cost was Right Skewed, </a:t>
              </a:r>
              <a:r>
                <a:rPr lang="en-US" sz="2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thus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the </a:t>
              </a:r>
              <a:r>
                <a:rPr lang="en-US" sz="22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 Value of Deal Cost 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column was preferred for</a:t>
              </a:r>
            </a:p>
            <a:p>
              <a:r>
                <a:rPr lang="en-US" sz="220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       normalizing the data.</a:t>
              </a:r>
              <a:endParaRPr lang="en-US" sz="2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E5837D1-0DE4-4563-BAD6-0828F9285753}"/>
              </a:ext>
            </a:extLst>
          </p:cNvPr>
          <p:cNvGrpSpPr/>
          <p:nvPr/>
        </p:nvGrpSpPr>
        <p:grpSpPr>
          <a:xfrm>
            <a:off x="456502" y="3193386"/>
            <a:ext cx="6751947" cy="3380409"/>
            <a:chOff x="790138" y="3193386"/>
            <a:chExt cx="6751947" cy="33804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B7D426-7822-41AE-A29A-AD2175C33B26}"/>
                </a:ext>
              </a:extLst>
            </p:cNvPr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138" y="3542681"/>
              <a:ext cx="5474738" cy="3031114"/>
            </a:xfrm>
            <a:prstGeom prst="rect">
              <a:avLst/>
            </a:prstGeom>
            <a:ln w="6350">
              <a:solidFill>
                <a:srgbClr val="002060"/>
              </a:solidFill>
            </a:ln>
          </p:spPr>
        </p:pic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382E539B-B4FC-4C28-A1C2-0C78ACF39C0A}"/>
                </a:ext>
              </a:extLst>
            </p:cNvPr>
            <p:cNvSpPr/>
            <p:nvPr/>
          </p:nvSpPr>
          <p:spPr>
            <a:xfrm>
              <a:off x="6376088" y="3193386"/>
              <a:ext cx="1165997" cy="797848"/>
            </a:xfrm>
            <a:prstGeom prst="wedgeEllipseCallout">
              <a:avLst>
                <a:gd name="adj1" fmla="val -57451"/>
                <a:gd name="adj2" fmla="val 47012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Before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7C369-E181-49F2-BD26-21DF83406B43}"/>
              </a:ext>
            </a:extLst>
          </p:cNvPr>
          <p:cNvGrpSpPr/>
          <p:nvPr/>
        </p:nvGrpSpPr>
        <p:grpSpPr>
          <a:xfrm>
            <a:off x="5055637" y="3222218"/>
            <a:ext cx="6732726" cy="3351577"/>
            <a:chOff x="5055637" y="3222218"/>
            <a:chExt cx="6732726" cy="33515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20901E4-B981-4222-A4E6-1AB6877751C3}"/>
                </a:ext>
              </a:extLst>
            </p:cNvPr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436" y="3543851"/>
              <a:ext cx="5469927" cy="3029944"/>
            </a:xfrm>
            <a:prstGeom prst="rect">
              <a:avLst/>
            </a:prstGeom>
            <a:ln w="6350">
              <a:solidFill>
                <a:srgbClr val="002060"/>
              </a:solidFill>
            </a:ln>
          </p:spPr>
        </p:pic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47636D65-F9B4-458F-86BC-B227C3116C39}"/>
                </a:ext>
              </a:extLst>
            </p:cNvPr>
            <p:cNvSpPr/>
            <p:nvPr/>
          </p:nvSpPr>
          <p:spPr>
            <a:xfrm>
              <a:off x="5055637" y="3222218"/>
              <a:ext cx="1165997" cy="797848"/>
            </a:xfrm>
            <a:prstGeom prst="wedgeEllipseCallout">
              <a:avLst>
                <a:gd name="adj1" fmla="val 54883"/>
                <a:gd name="adj2" fmla="val 51659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After</a:t>
              </a: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D911FDD-6595-4DC4-B0E9-B0D62AFF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 DATA CLEANING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692370-EDD3-4F6F-A6FB-1ABCD312D965}"/>
              </a:ext>
            </a:extLst>
          </p:cNvPr>
          <p:cNvGrpSpPr/>
          <p:nvPr/>
        </p:nvGrpSpPr>
        <p:grpSpPr>
          <a:xfrm>
            <a:off x="342892" y="1313566"/>
            <a:ext cx="11507235" cy="3743254"/>
            <a:chOff x="342892" y="1313566"/>
            <a:chExt cx="11507235" cy="37432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075AC2-9212-4F10-B516-936CBDCF087D}"/>
                </a:ext>
              </a:extLst>
            </p:cNvPr>
            <p:cNvSpPr txBox="1"/>
            <p:nvPr/>
          </p:nvSpPr>
          <p:spPr>
            <a:xfrm>
              <a:off x="342892" y="1313566"/>
              <a:ext cx="8937031" cy="4385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  <a:buClr>
                  <a:srgbClr val="385623"/>
                </a:buClr>
                <a:buSzPts val="1600"/>
              </a:pP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Dropping Columns</a:t>
              </a:r>
              <a:r>
                <a:rPr lang="en-US" sz="2200" dirty="0">
                  <a:solidFill>
                    <a:srgbClr val="2E74B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  <a:r>
                <a:rPr lang="en-US" sz="2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Deal Date, Deal Cost, VP Name, Manager 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948948-3CC3-4626-BE77-F9C388BAFD3C}"/>
                </a:ext>
              </a:extLst>
            </p:cNvPr>
            <p:cNvSpPr txBox="1"/>
            <p:nvPr/>
          </p:nvSpPr>
          <p:spPr>
            <a:xfrm>
              <a:off x="342893" y="1931605"/>
              <a:ext cx="11507234" cy="312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Since the Target was to obtain the Best bidding pairs of </a:t>
              </a:r>
              <a:r>
                <a:rPr lang="en-US" sz="22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VP &amp; Managers 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respective columns were </a:t>
              </a:r>
              <a:r>
                <a:rPr lang="en-US" sz="22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merged into single column 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 the previous ones removed.</a:t>
              </a:r>
            </a:p>
            <a:p>
              <a:pPr marL="285750" marR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endPara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marR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Deal Date is dropped, as it does not serve valued purpose in model building.</a:t>
              </a:r>
            </a:p>
            <a:p>
              <a:pPr marL="285750" marR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endPara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marR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Deal Cost is dropped, as the Log value of it is considered. Thus dataset finally looks like:</a:t>
              </a:r>
            </a:p>
            <a:p>
              <a:pPr marL="285750" marR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endPara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D04BD3-79E7-4445-93F7-04B38044FDFE}"/>
              </a:ext>
            </a:extLst>
          </p:cNvPr>
          <p:cNvGrpSpPr/>
          <p:nvPr/>
        </p:nvGrpSpPr>
        <p:grpSpPr>
          <a:xfrm>
            <a:off x="704335" y="3113902"/>
            <a:ext cx="9934833" cy="3459902"/>
            <a:chOff x="704335" y="3113902"/>
            <a:chExt cx="9934833" cy="34599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D6BF37-68E3-41D3-870C-218AE39DE40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 b="54544"/>
            <a:stretch/>
          </p:blipFill>
          <p:spPr>
            <a:xfrm>
              <a:off x="704335" y="4164227"/>
              <a:ext cx="9934833" cy="2409577"/>
            </a:xfrm>
            <a:prstGeom prst="rect">
              <a:avLst/>
            </a:prstGeom>
          </p:spPr>
        </p:pic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C393396A-AB67-438E-8A57-80D62E0F6C7F}"/>
                </a:ext>
              </a:extLst>
            </p:cNvPr>
            <p:cNvSpPr/>
            <p:nvPr/>
          </p:nvSpPr>
          <p:spPr>
            <a:xfrm>
              <a:off x="9279924" y="3113902"/>
              <a:ext cx="1248033" cy="691979"/>
            </a:xfrm>
            <a:prstGeom prst="wedgeRoundRectCallout">
              <a:avLst>
                <a:gd name="adj1" fmla="val -19979"/>
                <a:gd name="adj2" fmla="val 77360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Sample!</a:t>
              </a: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F3A5E8-2B78-4F2E-86FF-980EC835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MODEL BUILDING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B0BE6-0D65-40E2-BE8A-070D8FE08D0F}"/>
              </a:ext>
            </a:extLst>
          </p:cNvPr>
          <p:cNvSpPr txBox="1"/>
          <p:nvPr/>
        </p:nvSpPr>
        <p:spPr>
          <a:xfrm>
            <a:off x="330535" y="1103502"/>
            <a:ext cx="5765465" cy="438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385623"/>
              </a:buClr>
              <a:buSzPts val="1600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  <a:endParaRPr lang="en-US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2DD357-1663-4FA2-A510-356FB9080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09849"/>
              </p:ext>
            </p:extLst>
          </p:nvPr>
        </p:nvGraphicFramePr>
        <p:xfrm>
          <a:off x="345989" y="1841157"/>
          <a:ext cx="3608173" cy="45596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08173">
                  <a:extLst>
                    <a:ext uri="{9D8B030D-6E8A-4147-A177-3AD203B41FA5}">
                      <a16:colId xmlns:a16="http://schemas.microsoft.com/office/drawing/2014/main" val="1730388084"/>
                    </a:ext>
                  </a:extLst>
                </a:gridCol>
              </a:tblGrid>
              <a:tr h="777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      Trial   Phase -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59197"/>
                  </a:ext>
                </a:extLst>
              </a:tr>
              <a:tr h="378185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All Categorical data was replaced using Dummy Variables(pandas)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2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Data set was split into Train and Test at </a:t>
                      </a:r>
                      <a:r>
                        <a:rPr lang="en-US" sz="2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j-lt"/>
                        </a:rPr>
                        <a:t>70:30</a:t>
                      </a:r>
                      <a:r>
                        <a:rPr lang="en-US" sz="2200" dirty="0"/>
                        <a:t> ratio.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727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C67795-AF05-436C-BD79-8A42C31D9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78258"/>
              </p:ext>
            </p:extLst>
          </p:nvPr>
        </p:nvGraphicFramePr>
        <p:xfrm>
          <a:off x="4050936" y="1837982"/>
          <a:ext cx="3839864" cy="45596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39864">
                  <a:extLst>
                    <a:ext uri="{9D8B030D-6E8A-4147-A177-3AD203B41FA5}">
                      <a16:colId xmlns:a16="http://schemas.microsoft.com/office/drawing/2014/main" val="2938432502"/>
                    </a:ext>
                  </a:extLst>
                </a:gridCol>
              </a:tblGrid>
              <a:tr h="777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Trial Phase -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132687"/>
                  </a:ext>
                </a:extLst>
              </a:tr>
              <a:tr h="378185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Categorical  data values were replaced with Dummy Variable Creation.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2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 Based Feature Selection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was used to shortlist top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features in the dataset.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set was split into Train and Test at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70:30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ratio.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2737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C9D71F-06BC-4A99-8010-47D20E610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96199"/>
              </p:ext>
            </p:extLst>
          </p:nvPr>
        </p:nvGraphicFramePr>
        <p:xfrm>
          <a:off x="7980426" y="1837982"/>
          <a:ext cx="3839864" cy="45596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39864">
                  <a:extLst>
                    <a:ext uri="{9D8B030D-6E8A-4147-A177-3AD203B41FA5}">
                      <a16:colId xmlns:a16="http://schemas.microsoft.com/office/drawing/2014/main" val="33388213"/>
                    </a:ext>
                  </a:extLst>
                </a:gridCol>
              </a:tblGrid>
              <a:tr h="777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           Final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152670"/>
                  </a:ext>
                </a:extLst>
              </a:tr>
              <a:tr h="378185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Categorical data was numerated using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 Encoding method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 the features in the data set was retained to get the best output.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set was split into Train and Test at 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70:30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ratio.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032877"/>
                  </a:ext>
                </a:extLst>
              </a:tr>
            </a:tbl>
          </a:graphicData>
        </a:graphic>
      </p:graphicFrame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5CF38AA-99F4-496F-B7D0-8D07C09DD7B7}"/>
              </a:ext>
            </a:extLst>
          </p:cNvPr>
          <p:cNvSpPr/>
          <p:nvPr/>
        </p:nvSpPr>
        <p:spPr>
          <a:xfrm>
            <a:off x="8138840" y="3237469"/>
            <a:ext cx="1474731" cy="817669"/>
          </a:xfrm>
          <a:prstGeom prst="wedgeRoundRectCallout">
            <a:avLst>
              <a:gd name="adj1" fmla="val -66626"/>
              <a:gd name="adj2" fmla="val 6431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1094 to 229!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318ED7F-E33F-4B0F-A498-B8983A6A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MODEL BUILDING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546FA-3DE3-4C6E-BF20-A13293DE3CEE}"/>
              </a:ext>
            </a:extLst>
          </p:cNvPr>
          <p:cNvSpPr txBox="1"/>
          <p:nvPr/>
        </p:nvSpPr>
        <p:spPr>
          <a:xfrm>
            <a:off x="318179" y="1177740"/>
            <a:ext cx="11531948" cy="800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dataset for Model Building is completely converted from Categorical dataset into numerical form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2E561-2D31-4F7C-AA1F-289D5683AAA2}"/>
              </a:ext>
            </a:extLst>
          </p:cNvPr>
          <p:cNvGrpSpPr/>
          <p:nvPr/>
        </p:nvGrpSpPr>
        <p:grpSpPr>
          <a:xfrm>
            <a:off x="735416" y="1963084"/>
            <a:ext cx="8124379" cy="2645988"/>
            <a:chOff x="735416" y="1888942"/>
            <a:chExt cx="8124379" cy="26459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7E5B7C-70DE-4AA3-89AF-D87F2DB316A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 b="37782"/>
            <a:stretch/>
          </p:blipFill>
          <p:spPr>
            <a:xfrm>
              <a:off x="735416" y="1888942"/>
              <a:ext cx="6641568" cy="2645988"/>
            </a:xfrm>
            <a:prstGeom prst="rect">
              <a:avLst/>
            </a:prstGeom>
          </p:spPr>
        </p:pic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EFA1A43F-93F2-451C-A79F-A54AD7E08572}"/>
                </a:ext>
              </a:extLst>
            </p:cNvPr>
            <p:cNvSpPr/>
            <p:nvPr/>
          </p:nvSpPr>
          <p:spPr>
            <a:xfrm>
              <a:off x="7512905" y="2669057"/>
              <a:ext cx="1346890" cy="800860"/>
            </a:xfrm>
            <a:prstGeom prst="wedgeRoundRectCallout">
              <a:avLst>
                <a:gd name="adj1" fmla="val -74434"/>
                <a:gd name="adj2" fmla="val 30932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Sample!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8D6DCD1-ACF4-4687-8F80-1C31D7366153}"/>
              </a:ext>
            </a:extLst>
          </p:cNvPr>
          <p:cNvSpPr txBox="1"/>
          <p:nvPr/>
        </p:nvSpPr>
        <p:spPr>
          <a:xfrm>
            <a:off x="318180" y="4979994"/>
            <a:ext cx="11531948" cy="1368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was split into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70:30</a:t>
            </a:r>
            <a:r>
              <a:rPr lang="en-US" sz="22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Train: Test respectively, having 6 variable features.  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Train set has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7042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Test  set has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3019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31CE41B-08AE-4959-9174-E34BE0FB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7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TESTING AND CROSS-VALIDATION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C8E7E-FD0D-480B-B384-3AA7EABBA646}"/>
              </a:ext>
            </a:extLst>
          </p:cNvPr>
          <p:cNvSpPr txBox="1"/>
          <p:nvPr/>
        </p:nvSpPr>
        <p:spPr>
          <a:xfrm>
            <a:off x="330535" y="1103502"/>
            <a:ext cx="5765465" cy="438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385623"/>
              </a:buClr>
              <a:buSzPts val="1600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</a:t>
            </a:r>
            <a:endParaRPr lang="en-US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B59B7-A934-4C06-B0E3-78F6293C3CC3}"/>
              </a:ext>
            </a:extLst>
          </p:cNvPr>
          <p:cNvSpPr txBox="1"/>
          <p:nvPr/>
        </p:nvSpPr>
        <p:spPr>
          <a:xfrm>
            <a:off x="330535" y="1857801"/>
            <a:ext cx="11519591" cy="410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Model Creation process involved Prediction and Fit of the Model and generation of Confusion matrix of the same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along with plotting of a ROC-AUC curve.</a:t>
            </a:r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models were tuned based on </a:t>
            </a: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Hyper-Parametric Tuning Process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Loss is calculated based on the value of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Lost when a Deal is Predicted as </a:t>
            </a:r>
            <a:r>
              <a:rPr lang="en-US" sz="22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False-Negative.</a:t>
            </a:r>
            <a:endParaRPr lang="en-US" sz="22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911270-D0F4-4585-B46D-BA5078E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2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TESTING AND CROSS-VALIDATION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A7C777-ECC3-4B54-ABF5-07830DC0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66939"/>
              </p:ext>
            </p:extLst>
          </p:nvPr>
        </p:nvGraphicFramePr>
        <p:xfrm>
          <a:off x="333631" y="1623023"/>
          <a:ext cx="9811266" cy="4728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432">
                  <a:extLst>
                    <a:ext uri="{9D8B030D-6E8A-4147-A177-3AD203B41FA5}">
                      <a16:colId xmlns:a16="http://schemas.microsoft.com/office/drawing/2014/main" val="3538304244"/>
                    </a:ext>
                  </a:extLst>
                </a:gridCol>
                <a:gridCol w="1647415">
                  <a:extLst>
                    <a:ext uri="{9D8B030D-6E8A-4147-A177-3AD203B41FA5}">
                      <a16:colId xmlns:a16="http://schemas.microsoft.com/office/drawing/2014/main" val="3696252454"/>
                    </a:ext>
                  </a:extLst>
                </a:gridCol>
                <a:gridCol w="1387296">
                  <a:extLst>
                    <a:ext uri="{9D8B030D-6E8A-4147-A177-3AD203B41FA5}">
                      <a16:colId xmlns:a16="http://schemas.microsoft.com/office/drawing/2014/main" val="3598544681"/>
                    </a:ext>
                  </a:extLst>
                </a:gridCol>
                <a:gridCol w="1474002">
                  <a:extLst>
                    <a:ext uri="{9D8B030D-6E8A-4147-A177-3AD203B41FA5}">
                      <a16:colId xmlns:a16="http://schemas.microsoft.com/office/drawing/2014/main" val="4075770527"/>
                    </a:ext>
                  </a:extLst>
                </a:gridCol>
                <a:gridCol w="1300589">
                  <a:extLst>
                    <a:ext uri="{9D8B030D-6E8A-4147-A177-3AD203B41FA5}">
                      <a16:colId xmlns:a16="http://schemas.microsoft.com/office/drawing/2014/main" val="103611645"/>
                    </a:ext>
                  </a:extLst>
                </a:gridCol>
                <a:gridCol w="1907532">
                  <a:extLst>
                    <a:ext uri="{9D8B030D-6E8A-4147-A177-3AD203B41FA5}">
                      <a16:colId xmlns:a16="http://schemas.microsoft.com/office/drawing/2014/main" val="2319006335"/>
                    </a:ext>
                  </a:extLst>
                </a:gridCol>
              </a:tblGrid>
              <a:tr h="7553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effectLst/>
                        </a:rPr>
                        <a:t>Model Name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effectLst/>
                        </a:rPr>
                        <a:t>Precision*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effectLst/>
                        </a:rPr>
                        <a:t>Recall*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effectLst/>
                        </a:rPr>
                        <a:t>Accuracy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effectLst/>
                        </a:rPr>
                        <a:t>Roc-Auc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effectLst/>
                        </a:rPr>
                        <a:t>True-Loss**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51334"/>
                  </a:ext>
                </a:extLst>
              </a:tr>
              <a:tr h="1027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b="0" dirty="0">
                          <a:effectLst/>
                        </a:rPr>
                        <a:t>Logistic Regression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0.73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0.73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0.73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0.80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3.99 x 10</a:t>
                      </a:r>
                      <a:r>
                        <a:rPr lang="en-US" sz="2200" baseline="30000" dirty="0">
                          <a:effectLst/>
                        </a:rPr>
                        <a:t>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7888"/>
                  </a:ext>
                </a:extLst>
              </a:tr>
              <a:tr h="914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b="0" dirty="0">
                          <a:effectLst/>
                        </a:rPr>
                        <a:t>Decision Tree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0.82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0.82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0.82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0.99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2.676 x 10</a:t>
                      </a:r>
                      <a:r>
                        <a:rPr lang="en-US" sz="2200" baseline="30000" dirty="0">
                          <a:effectLst/>
                        </a:rPr>
                        <a:t>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00871"/>
                  </a:ext>
                </a:extLst>
              </a:tr>
              <a:tr h="1027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b="0" dirty="0">
                          <a:effectLst/>
                        </a:rPr>
                        <a:t>Random Forest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0.83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0.83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0.83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0.99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2.654 x 10</a:t>
                      </a:r>
                      <a:r>
                        <a:rPr lang="en-US" sz="2200" baseline="30000" dirty="0">
                          <a:effectLst/>
                        </a:rPr>
                        <a:t>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943486"/>
                  </a:ext>
                </a:extLst>
              </a:tr>
              <a:tr h="1004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b="0" dirty="0">
                          <a:effectLst/>
                        </a:rPr>
                        <a:t>XgBoost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0.81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0.81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0.81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0.97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2.689 x 10</a:t>
                      </a:r>
                      <a:r>
                        <a:rPr lang="en-US" sz="2200" baseline="30000" dirty="0">
                          <a:effectLst/>
                        </a:rPr>
                        <a:t>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770798"/>
                  </a:ext>
                </a:extLst>
              </a:tr>
            </a:tbl>
          </a:graphicData>
        </a:graphic>
      </p:graphicFrame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C71F717-2FBA-4AF6-B60C-7BE173C5FB08}"/>
              </a:ext>
            </a:extLst>
          </p:cNvPr>
          <p:cNvSpPr/>
          <p:nvPr/>
        </p:nvSpPr>
        <p:spPr>
          <a:xfrm>
            <a:off x="10490892" y="1334529"/>
            <a:ext cx="1346890" cy="1285104"/>
          </a:xfrm>
          <a:prstGeom prst="wedgeRoundRectCallout">
            <a:avLst>
              <a:gd name="adj1" fmla="val -75351"/>
              <a:gd name="adj2" fmla="val -807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Weighted</a:t>
            </a:r>
          </a:p>
          <a:p>
            <a:r>
              <a:rPr lang="en-US" dirty="0">
                <a:solidFill>
                  <a:schemeClr val="tx1"/>
                </a:solidFill>
              </a:rPr>
              <a:t>   Average!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**M USD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D9635-71E3-4D9F-A171-4BE725641E83}"/>
              </a:ext>
            </a:extLst>
          </p:cNvPr>
          <p:cNvSpPr txBox="1"/>
          <p:nvPr/>
        </p:nvSpPr>
        <p:spPr>
          <a:xfrm>
            <a:off x="330535" y="1103502"/>
            <a:ext cx="5765465" cy="438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385623"/>
              </a:buClr>
              <a:buSzPts val="1600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</a:t>
            </a:r>
            <a:endParaRPr lang="en-US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BE37ABB-3B7E-4DD8-948C-C135D9AB2236}"/>
              </a:ext>
            </a:extLst>
          </p:cNvPr>
          <p:cNvSpPr/>
          <p:nvPr/>
        </p:nvSpPr>
        <p:spPr>
          <a:xfrm>
            <a:off x="10523836" y="4324866"/>
            <a:ext cx="1346890" cy="1000896"/>
          </a:xfrm>
          <a:prstGeom prst="cloudCallout">
            <a:avLst>
              <a:gd name="adj1" fmla="val -77422"/>
              <a:gd name="adj2" fmla="val 1280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Model!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6722839-5403-4E4D-B3AA-5BED5A0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4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TESTING AND CROSS-VALIDATION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D9635-71E3-4D9F-A171-4BE725641E83}"/>
              </a:ext>
            </a:extLst>
          </p:cNvPr>
          <p:cNvSpPr txBox="1"/>
          <p:nvPr/>
        </p:nvSpPr>
        <p:spPr>
          <a:xfrm>
            <a:off x="318178" y="1103502"/>
            <a:ext cx="5765465" cy="438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385623"/>
              </a:buClr>
              <a:buSzPts val="1600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endParaRPr lang="en-US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F8C232-BF77-4C4A-A0A9-649A96A45BD2}"/>
              </a:ext>
            </a:extLst>
          </p:cNvPr>
          <p:cNvGrpSpPr/>
          <p:nvPr/>
        </p:nvGrpSpPr>
        <p:grpSpPr>
          <a:xfrm>
            <a:off x="355249" y="1684268"/>
            <a:ext cx="6804376" cy="3783006"/>
            <a:chOff x="355249" y="1684268"/>
            <a:chExt cx="6804376" cy="37830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CB620C-11CA-445E-BFB1-85FAFB485FF4}"/>
                </a:ext>
              </a:extLst>
            </p:cNvPr>
            <p:cNvSpPr txBox="1"/>
            <p:nvPr/>
          </p:nvSpPr>
          <p:spPr>
            <a:xfrm>
              <a:off x="355249" y="1684268"/>
              <a:ext cx="6098058" cy="438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Confusion matrix 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yielded for Random Forest</a:t>
              </a:r>
              <a:endPara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5D3D16-1307-4FD2-872C-351923469AE6}"/>
                </a:ext>
              </a:extLst>
            </p:cNvPr>
            <p:cNvGrpSpPr/>
            <p:nvPr/>
          </p:nvGrpSpPr>
          <p:grpSpPr>
            <a:xfrm>
              <a:off x="684143" y="2379269"/>
              <a:ext cx="6475482" cy="3088005"/>
              <a:chOff x="684143" y="2379269"/>
              <a:chExt cx="6475482" cy="308800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F74E178-227D-45A1-B438-7DEA4427B4C8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143" y="2379269"/>
                <a:ext cx="4175760" cy="3088005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D740E0-D0AC-47BB-84AF-DAD13F76D001}"/>
                  </a:ext>
                </a:extLst>
              </p:cNvPr>
              <p:cNvSpPr/>
              <p:nvPr/>
            </p:nvSpPr>
            <p:spPr>
              <a:xfrm>
                <a:off x="5032375" y="2658110"/>
                <a:ext cx="2127250" cy="15417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b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0’s Predicted = 1759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b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1’s Predicted = 752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6C00B8-0237-4CD5-BECE-F44DE7DF4F57}"/>
              </a:ext>
            </a:extLst>
          </p:cNvPr>
          <p:cNvGrpSpPr/>
          <p:nvPr/>
        </p:nvGrpSpPr>
        <p:grpSpPr>
          <a:xfrm>
            <a:off x="355249" y="2379269"/>
            <a:ext cx="11494878" cy="4099518"/>
            <a:chOff x="355249" y="2379269"/>
            <a:chExt cx="11494878" cy="40995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DEEDE4-3125-4E2A-AFBA-B9D671E1541A}"/>
                </a:ext>
              </a:extLst>
            </p:cNvPr>
            <p:cNvSpPr txBox="1"/>
            <p:nvPr/>
          </p:nvSpPr>
          <p:spPr>
            <a:xfrm>
              <a:off x="355249" y="3241224"/>
              <a:ext cx="8791839" cy="438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  <a:tabLst>
                  <a:tab pos="1579245" algn="l"/>
                  <a:tab pos="4239260" algn="l"/>
                </a:tabLst>
              </a:pP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Roc_Auc Curve is scored at </a:t>
              </a:r>
              <a:r>
                <a:rPr lang="en-US" sz="2200" b="1" dirty="0">
                  <a:solidFill>
                    <a:schemeClr val="accent6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99.9%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A5AE7A-B23A-409B-928A-8329C924F984}"/>
                </a:ext>
              </a:extLst>
            </p:cNvPr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797" y="2379269"/>
              <a:ext cx="6661330" cy="409951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9C5E6B1-E53E-48BE-9330-6EB75195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RECOMMENDATIONS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D0A9B6-44B6-4E3D-BB73-07F61BDB5E45}"/>
              </a:ext>
            </a:extLst>
          </p:cNvPr>
          <p:cNvGrpSpPr/>
          <p:nvPr/>
        </p:nvGrpSpPr>
        <p:grpSpPr>
          <a:xfrm>
            <a:off x="330535" y="1103502"/>
            <a:ext cx="11519591" cy="1369373"/>
            <a:chOff x="330535" y="1103502"/>
            <a:chExt cx="11519591" cy="13693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AB965E-0AD0-4DD1-AA0D-62A54F1ADE19}"/>
                </a:ext>
              </a:extLst>
            </p:cNvPr>
            <p:cNvSpPr txBox="1"/>
            <p:nvPr/>
          </p:nvSpPr>
          <p:spPr>
            <a:xfrm>
              <a:off x="330535" y="1103502"/>
              <a:ext cx="5765465" cy="4385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Clr>
                  <a:srgbClr val="385623"/>
                </a:buClr>
                <a:buSzPts val="1600"/>
              </a:pP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Prescriptive Analytics</a:t>
              </a:r>
              <a:endParaRPr lang="en-US" sz="2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2D2107-EB9E-4F20-9A54-A239AFEEF8E1}"/>
                </a:ext>
              </a:extLst>
            </p:cNvPr>
            <p:cNvSpPr txBox="1"/>
            <p:nvPr/>
          </p:nvSpPr>
          <p:spPr>
            <a:xfrm>
              <a:off x="342891" y="1672015"/>
              <a:ext cx="11507235" cy="8008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  <a:tabLst>
                  <a:tab pos="1579245" algn="l"/>
                  <a:tab pos="4239260" algn="l"/>
                </a:tabLst>
              </a:pP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important variables in the dataset that most likely help in converting an opportunity into a win (based on it’s </a:t>
              </a:r>
              <a:r>
                <a:rPr lang="en-US" sz="22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 Importance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).</a:t>
              </a:r>
              <a:endPara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127D14D-47E4-4ED3-ACC9-159D6F87CD5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7" y="2488763"/>
            <a:ext cx="6475932" cy="4129405"/>
          </a:xfrm>
          <a:prstGeom prst="rect">
            <a:avLst/>
          </a:prstGeom>
          <a:ln w="6350">
            <a:solidFill>
              <a:srgbClr val="002060"/>
            </a:solidFill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6C72608-C354-4389-82CA-851098A0D00B}"/>
              </a:ext>
            </a:extLst>
          </p:cNvPr>
          <p:cNvSpPr/>
          <p:nvPr/>
        </p:nvSpPr>
        <p:spPr>
          <a:xfrm>
            <a:off x="7871254" y="3176605"/>
            <a:ext cx="2421928" cy="2009380"/>
          </a:xfrm>
          <a:prstGeom prst="wedgeRoundRectCallout">
            <a:avLst>
              <a:gd name="adj1" fmla="val -78310"/>
              <a:gd name="adj2" fmla="val 2035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VP_Manager (.34)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Deal Cost       (.26)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Solution         (.13)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            (.10)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Sector            (.08)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Location        (.06)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F27D1D9-5137-4297-9584-19048052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RECOMMENDATIONS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8E80B-1569-40B4-9CA0-038B3F179BEA}"/>
              </a:ext>
            </a:extLst>
          </p:cNvPr>
          <p:cNvSpPr txBox="1"/>
          <p:nvPr/>
        </p:nvSpPr>
        <p:spPr>
          <a:xfrm>
            <a:off x="330535" y="1103502"/>
            <a:ext cx="5765465" cy="438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385623"/>
              </a:buClr>
              <a:buSzPts val="1600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Prescriptive Analytics</a:t>
            </a:r>
            <a:endParaRPr lang="en-US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A0660-34E1-4A47-8342-06E1B6646427}"/>
              </a:ext>
            </a:extLst>
          </p:cNvPr>
          <p:cNvSpPr txBox="1"/>
          <p:nvPr/>
        </p:nvSpPr>
        <p:spPr>
          <a:xfrm>
            <a:off x="305821" y="1677301"/>
            <a:ext cx="11544305" cy="4516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Top 5 Recommendation of VP and Manager is based on the following:</a:t>
            </a:r>
          </a:p>
          <a:p>
            <a:pPr>
              <a:lnSpc>
                <a:spcPct val="200000"/>
              </a:lnSpc>
            </a:pPr>
            <a:r>
              <a:rPr lang="en-IN" sz="2200" dirty="0"/>
              <a:t>	I )  Win %           (Total deals won by pair/ Total deals done by pair)</a:t>
            </a:r>
          </a:p>
          <a:p>
            <a:pPr>
              <a:lnSpc>
                <a:spcPct val="200000"/>
              </a:lnSpc>
            </a:pPr>
            <a:r>
              <a:rPr lang="en-IN" sz="2200" dirty="0"/>
              <a:t>	II)  Consistency (Total deals won by pair/ Total number of won deals)</a:t>
            </a:r>
          </a:p>
          <a:p>
            <a:pPr>
              <a:lnSpc>
                <a:spcPct val="200000"/>
              </a:lnSpc>
            </a:pPr>
            <a:r>
              <a:rPr lang="en-IN" sz="2200" dirty="0"/>
              <a:t>	III) Efficiency      (Win%  </a:t>
            </a:r>
            <a:r>
              <a:rPr lang="en-IN" sz="2000" dirty="0"/>
              <a:t>x</a:t>
            </a:r>
            <a:r>
              <a:rPr lang="en-IN" sz="2200" dirty="0"/>
              <a:t>  Consistency)</a:t>
            </a:r>
          </a:p>
          <a:p>
            <a:pPr>
              <a:lnSpc>
                <a:spcPct val="150000"/>
              </a:lnSpc>
            </a:pPr>
            <a:endParaRPr lang="en-IN" sz="2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Our recommendation is based on </a:t>
            </a:r>
            <a:r>
              <a:rPr lang="en-IN" sz="2200" b="1" dirty="0"/>
              <a:t>Efficiency</a:t>
            </a:r>
            <a:r>
              <a:rPr lang="en-IN" sz="2200" dirty="0"/>
              <a:t>, for unbiased selection over deals and win numbers and vice-versa.</a:t>
            </a:r>
          </a:p>
          <a:p>
            <a:pPr lvl="6"/>
            <a:endParaRPr lang="en-IN" sz="125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6E37DC2-B8EB-498E-A900-8B41E66B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RECOMMENDATIONS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8E80B-1569-40B4-9CA0-038B3F179BEA}"/>
              </a:ext>
            </a:extLst>
          </p:cNvPr>
          <p:cNvSpPr txBox="1"/>
          <p:nvPr/>
        </p:nvSpPr>
        <p:spPr>
          <a:xfrm>
            <a:off x="330535" y="1103502"/>
            <a:ext cx="576546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Top 5 Recommendation of VP and Manager </a:t>
            </a:r>
            <a:endParaRPr lang="en-US" sz="2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84F7786-B7C0-497C-8F4F-4AB356CA6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13213"/>
              </p:ext>
            </p:extLst>
          </p:nvPr>
        </p:nvGraphicFramePr>
        <p:xfrm>
          <a:off x="339119" y="1729944"/>
          <a:ext cx="11511008" cy="46930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7703">
                  <a:extLst>
                    <a:ext uri="{9D8B030D-6E8A-4147-A177-3AD203B41FA5}">
                      <a16:colId xmlns:a16="http://schemas.microsoft.com/office/drawing/2014/main" val="4121415229"/>
                    </a:ext>
                  </a:extLst>
                </a:gridCol>
                <a:gridCol w="2113005">
                  <a:extLst>
                    <a:ext uri="{9D8B030D-6E8A-4147-A177-3AD203B41FA5}">
                      <a16:colId xmlns:a16="http://schemas.microsoft.com/office/drawing/2014/main" val="1515022973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1580091181"/>
                    </a:ext>
                  </a:extLst>
                </a:gridCol>
                <a:gridCol w="1136822">
                  <a:extLst>
                    <a:ext uri="{9D8B030D-6E8A-4147-A177-3AD203B41FA5}">
                      <a16:colId xmlns:a16="http://schemas.microsoft.com/office/drawing/2014/main" val="1464296259"/>
                    </a:ext>
                  </a:extLst>
                </a:gridCol>
                <a:gridCol w="1280980">
                  <a:extLst>
                    <a:ext uri="{9D8B030D-6E8A-4147-A177-3AD203B41FA5}">
                      <a16:colId xmlns:a16="http://schemas.microsoft.com/office/drawing/2014/main" val="4083172940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321067014"/>
                    </a:ext>
                  </a:extLst>
                </a:gridCol>
                <a:gridCol w="1594021">
                  <a:extLst>
                    <a:ext uri="{9D8B030D-6E8A-4147-A177-3AD203B41FA5}">
                      <a16:colId xmlns:a16="http://schemas.microsoft.com/office/drawing/2014/main" val="462581380"/>
                    </a:ext>
                  </a:extLst>
                </a:gridCol>
                <a:gridCol w="1544592">
                  <a:extLst>
                    <a:ext uri="{9D8B030D-6E8A-4147-A177-3AD203B41FA5}">
                      <a16:colId xmlns:a16="http://schemas.microsoft.com/office/drawing/2014/main" val="958066511"/>
                    </a:ext>
                  </a:extLst>
                </a:gridCol>
              </a:tblGrid>
              <a:tr h="5280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Sr. 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VP Name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Manager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Total Deals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Total Wins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Win 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Consistency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Efficiency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41057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</a:pPr>
                      <a:r>
                        <a:rPr lang="en-US" sz="2200" dirty="0"/>
                        <a:t>Long Bergstrom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</a:pPr>
                      <a:r>
                        <a:rPr lang="en-US" sz="2200" dirty="0"/>
                        <a:t>Russell Dahlen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105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75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71.42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0.01997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1.4266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30732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</a:pPr>
                      <a:r>
                        <a:rPr lang="en-US" sz="2200" dirty="0"/>
                        <a:t>Ekta Zutshi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</a:pPr>
                      <a:r>
                        <a:rPr lang="en-US" sz="2200" dirty="0"/>
                        <a:t>Neeraj Kumar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46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86.95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0.01065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0.9263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79171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Neeraj Kumar</a:t>
                      </a:r>
                    </a:p>
                    <a:p>
                      <a:pPr algn="ctr">
                        <a:lnSpc>
                          <a:spcPts val="2640"/>
                        </a:lnSpc>
                      </a:pPr>
                      <a:endParaRPr lang="en-US" sz="2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</a:pPr>
                      <a:r>
                        <a:rPr lang="en-US" sz="2200" dirty="0"/>
                        <a:t>Vinay Kumar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75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51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68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0.01358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0.9235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58666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Neeraj Kumar</a:t>
                      </a:r>
                    </a:p>
                    <a:p>
                      <a:pPr algn="ctr">
                        <a:lnSpc>
                          <a:spcPts val="2640"/>
                        </a:lnSpc>
                      </a:pPr>
                      <a:endParaRPr lang="en-US" sz="2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</a:pPr>
                      <a:r>
                        <a:rPr lang="en-US" sz="2200" dirty="0"/>
                        <a:t>Molly Eakes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144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62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43.05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0.01651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0.7109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35707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</a:pPr>
                      <a:r>
                        <a:rPr lang="en-US" sz="2200" dirty="0"/>
                        <a:t>Rahul Bajpai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</a:pPr>
                      <a:r>
                        <a:rPr lang="en-US" sz="2200" dirty="0"/>
                        <a:t>Rudraksh Sharma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198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72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36.36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0.01917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0.6972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58503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17BA13-43A4-420E-B4BC-65A9908A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19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AA4A84-561E-4226-8DDD-94FC63C1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40814"/>
              </p:ext>
            </p:extLst>
          </p:nvPr>
        </p:nvGraphicFramePr>
        <p:xfrm>
          <a:off x="3101549" y="1112108"/>
          <a:ext cx="6079514" cy="5136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853">
                  <a:extLst>
                    <a:ext uri="{9D8B030D-6E8A-4147-A177-3AD203B41FA5}">
                      <a16:colId xmlns:a16="http://schemas.microsoft.com/office/drawing/2014/main" val="3118821042"/>
                    </a:ext>
                  </a:extLst>
                </a:gridCol>
                <a:gridCol w="5197661">
                  <a:extLst>
                    <a:ext uri="{9D8B030D-6E8A-4147-A177-3AD203B41FA5}">
                      <a16:colId xmlns:a16="http://schemas.microsoft.com/office/drawing/2014/main" val="398350968"/>
                    </a:ext>
                  </a:extLst>
                </a:gridCol>
              </a:tblGrid>
              <a:tr h="50792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1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24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PROBLEMS AND OBJECTIVES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52558"/>
                  </a:ext>
                </a:extLst>
              </a:tr>
              <a:tr h="507925"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24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UNDERSTANDING DATA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848015"/>
                  </a:ext>
                </a:extLst>
              </a:tr>
              <a:tr h="507925"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24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EDA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445208"/>
                  </a:ext>
                </a:extLst>
              </a:tr>
              <a:tr h="507925"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24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DATA VISUALIZATION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34056"/>
                  </a:ext>
                </a:extLst>
              </a:tr>
              <a:tr h="507925"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24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DATA CLEANING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525650"/>
                  </a:ext>
                </a:extLst>
              </a:tr>
              <a:tr h="507925"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24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MODEL BUILDING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32845"/>
                  </a:ext>
                </a:extLst>
              </a:tr>
              <a:tr h="507925"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24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TESTING AND CROSS-VALIDATION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69917"/>
                  </a:ext>
                </a:extLst>
              </a:tr>
              <a:tr h="507925"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8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24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RECOMMENDATIONS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07999"/>
                  </a:ext>
                </a:extLst>
              </a:tr>
              <a:tr h="548517"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9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24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INSIGHTS INTO DATA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016158"/>
                  </a:ext>
                </a:extLst>
              </a:tr>
              <a:tr h="524368"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10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24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</a:rPr>
                        <a:t>CONCLUSION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54629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3299134-0A45-4841-AF54-5C32A07E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919" y="316540"/>
            <a:ext cx="329406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OF CONTENTS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4F215E-5120-4197-A7E0-E5680CE519B6}"/>
              </a:ext>
            </a:extLst>
          </p:cNvPr>
          <p:cNvGrpSpPr/>
          <p:nvPr/>
        </p:nvGrpSpPr>
        <p:grpSpPr>
          <a:xfrm>
            <a:off x="8991600" y="2311400"/>
            <a:ext cx="2273300" cy="3467100"/>
            <a:chOff x="8991600" y="2311400"/>
            <a:chExt cx="2273300" cy="3467100"/>
          </a:xfrm>
        </p:grpSpPr>
        <p:sp>
          <p:nvSpPr>
            <p:cNvPr id="5" name="Callout: Left Arrow 4">
              <a:extLst>
                <a:ext uri="{FF2B5EF4-FFF2-40B4-BE49-F238E27FC236}">
                  <a16:creationId xmlns:a16="http://schemas.microsoft.com/office/drawing/2014/main" id="{C9862941-834F-4124-901A-9151BBE74D40}"/>
                </a:ext>
              </a:extLst>
            </p:cNvPr>
            <p:cNvSpPr/>
            <p:nvPr/>
          </p:nvSpPr>
          <p:spPr>
            <a:xfrm>
              <a:off x="8991600" y="2311400"/>
              <a:ext cx="2260600" cy="635000"/>
            </a:xfrm>
            <a:prstGeom prst="leftArrowCallout">
              <a:avLst>
                <a:gd name="adj1" fmla="val 21721"/>
                <a:gd name="adj2" fmla="val 25000"/>
                <a:gd name="adj3" fmla="val 25000"/>
                <a:gd name="adj4" fmla="val 64977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Tableau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allout: Left Arrow 6">
              <a:extLst>
                <a:ext uri="{FF2B5EF4-FFF2-40B4-BE49-F238E27FC236}">
                  <a16:creationId xmlns:a16="http://schemas.microsoft.com/office/drawing/2014/main" id="{1F66EF88-D602-4B40-B0E4-6366C77174B8}"/>
                </a:ext>
              </a:extLst>
            </p:cNvPr>
            <p:cNvSpPr/>
            <p:nvPr/>
          </p:nvSpPr>
          <p:spPr>
            <a:xfrm>
              <a:off x="9004300" y="3835400"/>
              <a:ext cx="2260600" cy="635000"/>
            </a:xfrm>
            <a:prstGeom prst="leftArrowCallout">
              <a:avLst>
                <a:gd name="adj1" fmla="val 21721"/>
                <a:gd name="adj2" fmla="val 25000"/>
                <a:gd name="adj3" fmla="val 25000"/>
                <a:gd name="adj4" fmla="val 64977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Python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allout: Left Arrow 7">
              <a:extLst>
                <a:ext uri="{FF2B5EF4-FFF2-40B4-BE49-F238E27FC236}">
                  <a16:creationId xmlns:a16="http://schemas.microsoft.com/office/drawing/2014/main" id="{C896E942-3315-498E-A9B1-935BAA5F4CCD}"/>
                </a:ext>
              </a:extLst>
            </p:cNvPr>
            <p:cNvSpPr/>
            <p:nvPr/>
          </p:nvSpPr>
          <p:spPr>
            <a:xfrm>
              <a:off x="9004300" y="5143500"/>
              <a:ext cx="2260600" cy="635000"/>
            </a:xfrm>
            <a:prstGeom prst="leftArrowCallout">
              <a:avLst>
                <a:gd name="adj1" fmla="val 21721"/>
                <a:gd name="adj2" fmla="val 25000"/>
                <a:gd name="adj3" fmla="val 25000"/>
                <a:gd name="adj4" fmla="val 64977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SQL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03A4436-274D-4D1E-BDAE-F77A62FC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0508" y="6591129"/>
            <a:ext cx="296562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INSIGHTS INTO DATA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F80B4-B033-478C-B7C7-8E5D54D6FB5A}"/>
              </a:ext>
            </a:extLst>
          </p:cNvPr>
          <p:cNvSpPr txBox="1"/>
          <p:nvPr/>
        </p:nvSpPr>
        <p:spPr>
          <a:xfrm>
            <a:off x="330535" y="1103502"/>
            <a:ext cx="576546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Bonus: Suggestions for better Decisions …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FE6D3-5D1E-49C9-88F1-469EEC71CF3E}"/>
              </a:ext>
            </a:extLst>
          </p:cNvPr>
          <p:cNvSpPr txBox="1"/>
          <p:nvPr/>
        </p:nvSpPr>
        <p:spPr>
          <a:xfrm>
            <a:off x="330535" y="1857801"/>
            <a:ext cx="115195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Deals bid by the Company are in majority under 2 M USD(approx. 9000 bids).</a:t>
            </a:r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Hence, we recommend Top 3 Performing Senior Manager’s and Manager’s  bidding under 2Mil.</a:t>
            </a:r>
            <a:endParaRPr lang="en-US" sz="2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204C4-6FA2-4C15-8F1D-43E6CA3CFE2B}"/>
              </a:ext>
            </a:extLst>
          </p:cNvPr>
          <p:cNvGrpSpPr/>
          <p:nvPr/>
        </p:nvGrpSpPr>
        <p:grpSpPr>
          <a:xfrm>
            <a:off x="355251" y="3599074"/>
            <a:ext cx="11469140" cy="2248724"/>
            <a:chOff x="355251" y="3599074"/>
            <a:chExt cx="11469140" cy="22487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954F43-17D0-4B22-B8D0-A82412B062EE}"/>
                </a:ext>
              </a:extLst>
            </p:cNvPr>
            <p:cNvSpPr txBox="1"/>
            <p:nvPr/>
          </p:nvSpPr>
          <p:spPr>
            <a:xfrm>
              <a:off x="355251" y="3607313"/>
              <a:ext cx="5583191" cy="22404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200" u="sng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Senior Manager’s</a:t>
              </a:r>
              <a:r>
                <a:rPr lang="en-US" sz="2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 </a:t>
              </a:r>
            </a:p>
            <a:p>
              <a:r>
                <a:rPr lang="en-US" sz="2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Long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Bergstrom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Ekta Zutshi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Sagardeep Rao</a:t>
              </a:r>
              <a:endParaRPr lang="en-US" sz="2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8302C0-9B70-4565-82AB-612747A56EB2}"/>
                </a:ext>
              </a:extLst>
            </p:cNvPr>
            <p:cNvSpPr txBox="1"/>
            <p:nvPr/>
          </p:nvSpPr>
          <p:spPr>
            <a:xfrm>
              <a:off x="6241201" y="3599074"/>
              <a:ext cx="5583190" cy="22404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200" u="sng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Manager’s</a:t>
              </a:r>
              <a:r>
                <a:rPr lang="en-US" sz="2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 </a:t>
              </a:r>
            </a:p>
            <a:p>
              <a:r>
                <a:rPr lang="en-US" sz="2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Rayford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Durgan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Molly Eakes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Rudraksh Sharma</a:t>
              </a:r>
              <a:endParaRPr lang="en-US" sz="2200" dirty="0"/>
            </a:p>
          </p:txBody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9348F1-A3C9-4527-A298-2DA813EB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CONCLUSION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AD57F-24D8-430F-B473-BB03B9E9BA5C}"/>
              </a:ext>
            </a:extLst>
          </p:cNvPr>
          <p:cNvSpPr txBox="1"/>
          <p:nvPr/>
        </p:nvSpPr>
        <p:spPr>
          <a:xfrm>
            <a:off x="330535" y="1165821"/>
            <a:ext cx="115195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Corporate project bids are a valuable part for functioning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business.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ML model assists in predicting the win or loss of a bid, for a  potential client.</a:t>
            </a:r>
            <a:endParaRPr lang="en-US" sz="22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B9F25B-0F75-4157-B247-93BD22B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654" y="6591129"/>
            <a:ext cx="395416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EF586-58C1-41B3-816F-9D370948E4C9}"/>
              </a:ext>
            </a:extLst>
          </p:cNvPr>
          <p:cNvSpPr txBox="1"/>
          <p:nvPr/>
        </p:nvSpPr>
        <p:spPr>
          <a:xfrm>
            <a:off x="334652" y="2430331"/>
            <a:ext cx="1151959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our Analysis, the VP and Manager partnership form a significant influence over the probability of deal to win/lose, followed by Deal Cost and the rest of the variables forming minimal significance.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 it is imperative for  the Organization to staff VP and Manager’s with </a:t>
            </a: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efficiency 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deals which pose higher significance.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40D53-72F1-434C-A379-1C600CC5A60B}"/>
              </a:ext>
            </a:extLst>
          </p:cNvPr>
          <p:cNvSpPr txBox="1"/>
          <p:nvPr/>
        </p:nvSpPr>
        <p:spPr>
          <a:xfrm>
            <a:off x="330534" y="4817248"/>
            <a:ext cx="11519591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Further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the Organization can </a:t>
            </a:r>
            <a:r>
              <a:rPr lang="en-US" sz="2200" u="sng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capture the feedback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behind a Win/Loss of a bid, thus enabling us to analyze the reasons for a bid’s success/ failure, and thereby helping the organization enhance its chances.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78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CFD2B7-858E-45B2-B755-ACE0315E5EEB}"/>
              </a:ext>
            </a:extLst>
          </p:cNvPr>
          <p:cNvGrpSpPr/>
          <p:nvPr/>
        </p:nvGrpSpPr>
        <p:grpSpPr>
          <a:xfrm>
            <a:off x="318179" y="1186247"/>
            <a:ext cx="11544305" cy="2713694"/>
            <a:chOff x="318179" y="1186247"/>
            <a:chExt cx="11544305" cy="27136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8F0C65-3172-4D23-83F8-7265167DB1A1}"/>
                </a:ext>
              </a:extLst>
            </p:cNvPr>
            <p:cNvSpPr txBox="1"/>
            <p:nvPr/>
          </p:nvSpPr>
          <p:spPr>
            <a:xfrm>
              <a:off x="318179" y="2689930"/>
              <a:ext cx="11544305" cy="12100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15240" marR="0" algn="ctr">
                <a:lnSpc>
                  <a:spcPct val="150000"/>
                </a:lnSpc>
                <a:spcBef>
                  <a:spcPts val="1200"/>
                </a:spcBef>
                <a:spcAft>
                  <a:spcPts val="800"/>
                </a:spcAft>
              </a:pPr>
              <a:r>
                <a:rPr lang="en-US" sz="5400" dirty="0">
                  <a:solidFill>
                    <a:srgbClr val="002060"/>
                  </a:solidFill>
                </a:rPr>
                <a:t>THANK YOU </a:t>
              </a:r>
              <a:endParaRPr lang="en-US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hought Bubble: Cloud 1">
              <a:extLst>
                <a:ext uri="{FF2B5EF4-FFF2-40B4-BE49-F238E27FC236}">
                  <a16:creationId xmlns:a16="http://schemas.microsoft.com/office/drawing/2014/main" id="{D4A2D29E-E55B-4C09-8FA0-DA619A323D74}"/>
                </a:ext>
              </a:extLst>
            </p:cNvPr>
            <p:cNvSpPr/>
            <p:nvPr/>
          </p:nvSpPr>
          <p:spPr>
            <a:xfrm>
              <a:off x="9613556" y="1186247"/>
              <a:ext cx="1767017" cy="1210011"/>
            </a:xfrm>
            <a:prstGeom prst="cloudCallout">
              <a:avLst>
                <a:gd name="adj1" fmla="val -28525"/>
                <a:gd name="adj2" fmla="val 71691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THE END 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84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  <a:effectLst/>
              </a:rPr>
              <a:t>PROBLEM STATEMENT AND OBJECTIVES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91848-A6D4-421F-A137-ECA6F15580EF}"/>
              </a:ext>
            </a:extLst>
          </p:cNvPr>
          <p:cNvSpPr txBox="1"/>
          <p:nvPr/>
        </p:nvSpPr>
        <p:spPr>
          <a:xfrm>
            <a:off x="469556" y="1396314"/>
            <a:ext cx="114308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predict the probability of </a:t>
            </a: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inning a Deal</a:t>
            </a: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engagement teams can prioritize the most attractive options and pipeline opportunities towards them. </a:t>
            </a:r>
          </a:p>
          <a:p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knowing in advance, D</a:t>
            </a: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eal Engagement Manager 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ensure the resources are available for the most profitable deals.</a:t>
            </a:r>
            <a:endParaRPr lang="en-US" sz="2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AF356C-EF3E-4C2D-8B6E-35737BAB73B8}"/>
              </a:ext>
            </a:extLst>
          </p:cNvPr>
          <p:cNvGrpSpPr/>
          <p:nvPr/>
        </p:nvGrpSpPr>
        <p:grpSpPr>
          <a:xfrm>
            <a:off x="407770" y="4085278"/>
            <a:ext cx="11380572" cy="2393509"/>
            <a:chOff x="469555" y="4462502"/>
            <a:chExt cx="11380572" cy="17518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C075C6-9767-4FF5-9640-76659E71E31A}"/>
                </a:ext>
              </a:extLst>
            </p:cNvPr>
            <p:cNvSpPr txBox="1"/>
            <p:nvPr/>
          </p:nvSpPr>
          <p:spPr>
            <a:xfrm>
              <a:off x="469556" y="4462502"/>
              <a:ext cx="11380571" cy="7709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2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1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:</a:t>
              </a:r>
              <a:r>
                <a:rPr lang="en-US" sz="2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Predictive Analytics     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- Build a ML model to predict the probability of win/loss for bidding</a:t>
              </a:r>
            </a:p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                                               activities for the potential client. </a:t>
              </a:r>
              <a:endParaRPr lang="en-US" sz="2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15745F-763D-489C-B1D7-E5E032F4E4DA}"/>
                </a:ext>
              </a:extLst>
            </p:cNvPr>
            <p:cNvSpPr txBox="1"/>
            <p:nvPr/>
          </p:nvSpPr>
          <p:spPr>
            <a:xfrm>
              <a:off x="469555" y="5465546"/>
              <a:ext cx="11380571" cy="7488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</a:t>
              </a:r>
              <a:r>
                <a:rPr lang="en-US" sz="2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Prescriptive Analytics  </a:t>
              </a:r>
              <a:r>
                <a:rPr lang="en-US" sz="2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Identify variable/s that are most likely to help in converting an</a:t>
              </a:r>
            </a:p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                                    opportunity into a win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E72E95F-99DC-4AD0-9390-17ABAF40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0508" y="6591129"/>
            <a:ext cx="296562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  <a:effectLst/>
              </a:rPr>
              <a:t>UNDERSTANDING DATA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2147E-E868-497D-9889-A0F573111A07}"/>
              </a:ext>
            </a:extLst>
          </p:cNvPr>
          <p:cNvSpPr txBox="1"/>
          <p:nvPr/>
        </p:nvSpPr>
        <p:spPr>
          <a:xfrm>
            <a:off x="432824" y="1217822"/>
            <a:ext cx="60421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the given Dataset :</a:t>
            </a:r>
            <a:endParaRPr lang="en-US" sz="2200" dirty="0"/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311B946-8057-42C9-A1AF-102532DB7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47554"/>
              </p:ext>
            </p:extLst>
          </p:nvPr>
        </p:nvGraphicFramePr>
        <p:xfrm>
          <a:off x="432824" y="1733606"/>
          <a:ext cx="7500214" cy="43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227">
                  <a:extLst>
                    <a:ext uri="{9D8B030D-6E8A-4147-A177-3AD203B41FA5}">
                      <a16:colId xmlns:a16="http://schemas.microsoft.com/office/drawing/2014/main" val="3112758393"/>
                    </a:ext>
                  </a:extLst>
                </a:gridCol>
                <a:gridCol w="5127987">
                  <a:extLst>
                    <a:ext uri="{9D8B030D-6E8A-4147-A177-3AD203B41FA5}">
                      <a16:colId xmlns:a16="http://schemas.microsoft.com/office/drawing/2014/main" val="4017099558"/>
                    </a:ext>
                  </a:extLst>
                </a:gridCol>
              </a:tblGrid>
              <a:tr h="434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Column Name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93868"/>
                  </a:ext>
                </a:extLst>
              </a:tr>
              <a:tr h="434592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Client Category 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Industry in which the client works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6538"/>
                  </a:ext>
                </a:extLst>
              </a:tr>
              <a:tr h="434592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Solution Type 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The solution group the client requires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940"/>
                  </a:ext>
                </a:extLst>
              </a:tr>
              <a:tr h="434592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Deal Date 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The date the opportunity was created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52172"/>
                  </a:ext>
                </a:extLst>
              </a:tr>
              <a:tr h="434592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Sector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The sector for which the solution is to be provided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920"/>
                  </a:ext>
                </a:extLst>
              </a:tr>
              <a:tr h="434592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Location 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Client location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61825"/>
                  </a:ext>
                </a:extLst>
              </a:tr>
              <a:tr h="434592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VP Name 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Sr. Manager or VP who is dealing with the client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46207"/>
                  </a:ext>
                </a:extLst>
              </a:tr>
              <a:tr h="434592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Manager Name 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Manager of the team working on the project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151355"/>
                  </a:ext>
                </a:extLst>
              </a:tr>
              <a:tr h="434592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Deal Cost 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The initial cost of the deal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16219"/>
                  </a:ext>
                </a:extLst>
              </a:tr>
              <a:tr h="434592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Deal Status Code 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Final status of the deal (Won/Lost)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74171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C3B08818-0D1E-4C06-B18B-45CD0758720A}"/>
              </a:ext>
            </a:extLst>
          </p:cNvPr>
          <p:cNvGrpSpPr/>
          <p:nvPr/>
        </p:nvGrpSpPr>
        <p:grpSpPr>
          <a:xfrm>
            <a:off x="8513805" y="1288873"/>
            <a:ext cx="3262191" cy="5139869"/>
            <a:chOff x="8513805" y="1288873"/>
            <a:chExt cx="3262191" cy="513986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D0FC54-4502-4B68-B4F4-C69C559D8F59}"/>
                </a:ext>
              </a:extLst>
            </p:cNvPr>
            <p:cNvSpPr txBox="1"/>
            <p:nvPr/>
          </p:nvSpPr>
          <p:spPr>
            <a:xfrm>
              <a:off x="8513805" y="1288873"/>
              <a:ext cx="3262191" cy="5139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Initial Lookup: </a:t>
              </a:r>
            </a:p>
            <a:p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800" b="1" i="0" u="none" strike="noStrike" baseline="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41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</a:rPr>
                <a:t> different Industries </a:t>
              </a:r>
            </a:p>
            <a:p>
              <a:endParaRPr lang="en-US" dirty="0">
                <a:solidFill>
                  <a:srgbClr val="00000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800" b="1" i="0" u="none" strike="noStrike" baseline="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67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</a:rPr>
                <a:t>types of Solutions </a:t>
              </a:r>
            </a:p>
            <a:p>
              <a:endParaRPr lang="en-US" dirty="0">
                <a:solidFill>
                  <a:srgbClr val="00000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800" b="1" i="0" u="none" strike="noStrike" baseline="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25</a:t>
              </a:r>
              <a:r>
                <a:rPr lang="en-US" sz="1800" b="0" i="0" u="none" strike="noStrike" baseline="0" dirty="0">
                  <a:solidFill>
                    <a:srgbClr val="1F4E79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unique Sectors. </a:t>
              </a:r>
            </a:p>
            <a:p>
              <a:pPr algn="l"/>
              <a:endParaRPr lang="en-US" sz="1800" b="0" i="0" u="none" strike="noStrike" baseline="0" dirty="0">
                <a:solidFill>
                  <a:srgbClr val="00000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800" b="1" i="0" u="none" strike="noStrike" baseline="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13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</a:rPr>
                <a:t> Locations. </a:t>
              </a:r>
            </a:p>
            <a:p>
              <a:pPr algn="l"/>
              <a:endParaRPr lang="en-US" sz="1800" b="0" i="0" u="none" strike="noStrike" baseline="0" dirty="0">
                <a:solidFill>
                  <a:srgbClr val="00000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800" b="1" i="0" u="none" strike="noStrike" baseline="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43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</a:rPr>
                <a:t> Senior Managers. </a:t>
              </a:r>
            </a:p>
            <a:p>
              <a:pPr algn="l"/>
              <a:endPara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800" b="1" i="0" u="none" strike="noStrike" baseline="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278</a:t>
              </a:r>
              <a:r>
                <a:rPr lang="en-US" sz="1800" b="0" i="0" u="none" strike="noStrike" baseline="0" dirty="0">
                  <a:solidFill>
                    <a:srgbClr val="1F4E79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Managers. </a:t>
              </a:r>
            </a:p>
            <a:p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            </a:t>
              </a:r>
              <a:r>
                <a:rPr lang="en-US" sz="1800" b="0" i="0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Dataset Contains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      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</a:rPr>
                <a:t>10,061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 Rows x 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</a:rPr>
                <a:t>9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 Columns</a:t>
              </a:r>
              <a:endParaRPr lang="en-US" sz="1800" b="0" i="0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endPara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B319A28-EB64-4310-A62B-6C1C0D326B7D}"/>
                </a:ext>
              </a:extLst>
            </p:cNvPr>
            <p:cNvGrpSpPr/>
            <p:nvPr/>
          </p:nvGrpSpPr>
          <p:grpSpPr>
            <a:xfrm>
              <a:off x="8609584" y="5461685"/>
              <a:ext cx="2935755" cy="733169"/>
              <a:chOff x="8609584" y="5461685"/>
              <a:chExt cx="2935755" cy="733169"/>
            </a:xfrm>
          </p:grpSpPr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770BA3E9-63A5-4789-870E-060BC593BAB6}"/>
                  </a:ext>
                </a:extLst>
              </p:cNvPr>
              <p:cNvSpPr/>
              <p:nvPr/>
            </p:nvSpPr>
            <p:spPr>
              <a:xfrm>
                <a:off x="8609584" y="5461685"/>
                <a:ext cx="386135" cy="729049"/>
              </a:xfrm>
              <a:prstGeom prst="leftBrace">
                <a:avLst>
                  <a:gd name="adj1" fmla="val 45602"/>
                  <a:gd name="adj2" fmla="val 48305"/>
                </a:avLst>
              </a:prstGeom>
              <a:ln w="19050">
                <a:solidFill>
                  <a:srgbClr val="0070C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1251F45D-4F97-4A14-AF90-5CE5CBA742C7}"/>
                  </a:ext>
                </a:extLst>
              </p:cNvPr>
              <p:cNvSpPr/>
              <p:nvPr/>
            </p:nvSpPr>
            <p:spPr>
              <a:xfrm rot="10800000">
                <a:off x="11159204" y="5465805"/>
                <a:ext cx="386135" cy="729049"/>
              </a:xfrm>
              <a:prstGeom prst="leftBrace">
                <a:avLst>
                  <a:gd name="adj1" fmla="val 45602"/>
                  <a:gd name="adj2" fmla="val 48305"/>
                </a:avLst>
              </a:prstGeom>
              <a:ln w="19050">
                <a:solidFill>
                  <a:srgbClr val="0070C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946A648-1883-481B-A1BE-410444FB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0508" y="6591129"/>
            <a:ext cx="296562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2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  <a:effectLst/>
              </a:rPr>
              <a:t>E</a:t>
            </a:r>
            <a:r>
              <a:rPr lang="en-US" sz="2400" dirty="0">
                <a:solidFill>
                  <a:srgbClr val="002060"/>
                </a:solidFill>
              </a:rPr>
              <a:t>XPLORATORY DATA ANALYSIS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37630-E15B-4DA7-99E2-CF31D41C7F5C}"/>
              </a:ext>
            </a:extLst>
          </p:cNvPr>
          <p:cNvSpPr txBox="1"/>
          <p:nvPr/>
        </p:nvSpPr>
        <p:spPr>
          <a:xfrm>
            <a:off x="330534" y="1313566"/>
            <a:ext cx="4846949" cy="438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12162-0293-45AB-A90B-55F3227011BC}"/>
              </a:ext>
            </a:extLst>
          </p:cNvPr>
          <p:cNvSpPr txBox="1"/>
          <p:nvPr/>
        </p:nvSpPr>
        <p:spPr>
          <a:xfrm>
            <a:off x="256392" y="1878225"/>
            <a:ext cx="11544304" cy="1265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Client Category contained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79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missing values, for which the categories mode value was chosen for replacement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Heatmap of the Dataset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D419D8-DC4D-425B-BAAC-8D232330BC20}"/>
              </a:ext>
            </a:extLst>
          </p:cNvPr>
          <p:cNvGrpSpPr/>
          <p:nvPr/>
        </p:nvGrpSpPr>
        <p:grpSpPr>
          <a:xfrm>
            <a:off x="523103" y="2489049"/>
            <a:ext cx="5820377" cy="4013111"/>
            <a:chOff x="523103" y="2489049"/>
            <a:chExt cx="5820377" cy="40131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53EB6B-0399-4BA6-87B0-192448E9F35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03" y="3230455"/>
              <a:ext cx="4679092" cy="3271705"/>
            </a:xfrm>
            <a:prstGeom prst="rect">
              <a:avLst/>
            </a:prstGeom>
          </p:spPr>
        </p:pic>
        <p:sp>
          <p:nvSpPr>
            <p:cNvPr id="10" name="Speech Bubble: Oval 9">
              <a:extLst>
                <a:ext uri="{FF2B5EF4-FFF2-40B4-BE49-F238E27FC236}">
                  <a16:creationId xmlns:a16="http://schemas.microsoft.com/office/drawing/2014/main" id="{17637F40-6712-461D-BCAD-91519ED7357A}"/>
                </a:ext>
              </a:extLst>
            </p:cNvPr>
            <p:cNvSpPr/>
            <p:nvPr/>
          </p:nvSpPr>
          <p:spPr>
            <a:xfrm>
              <a:off x="5177483" y="2489049"/>
              <a:ext cx="1165997" cy="797848"/>
            </a:xfrm>
            <a:prstGeom prst="wedgeEllipseCallout">
              <a:avLst>
                <a:gd name="adj1" fmla="val -37316"/>
                <a:gd name="adj2" fmla="val 6869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Before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4748C1-322E-4A4B-A814-7AFAB5226A0F}"/>
              </a:ext>
            </a:extLst>
          </p:cNvPr>
          <p:cNvGrpSpPr/>
          <p:nvPr/>
        </p:nvGrpSpPr>
        <p:grpSpPr>
          <a:xfrm>
            <a:off x="6464605" y="2493167"/>
            <a:ext cx="5478227" cy="4008993"/>
            <a:chOff x="6464605" y="2493167"/>
            <a:chExt cx="5478227" cy="40089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AB6767-788B-45F4-A758-7D18F1F64AC1}"/>
                </a:ext>
              </a:extLst>
            </p:cNvPr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605" y="3230455"/>
              <a:ext cx="4452620" cy="3271705"/>
            </a:xfrm>
            <a:prstGeom prst="rect">
              <a:avLst/>
            </a:prstGeom>
          </p:spPr>
        </p:pic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661BCD72-1194-4AB0-ABD2-692282365E30}"/>
                </a:ext>
              </a:extLst>
            </p:cNvPr>
            <p:cNvSpPr/>
            <p:nvPr/>
          </p:nvSpPr>
          <p:spPr>
            <a:xfrm>
              <a:off x="10776835" y="2493167"/>
              <a:ext cx="1165997" cy="797848"/>
            </a:xfrm>
            <a:prstGeom prst="wedgeEllipseCallout">
              <a:avLst>
                <a:gd name="adj1" fmla="val -37316"/>
                <a:gd name="adj2" fmla="val 6869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After</a:t>
              </a: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70B914A-4033-4369-BA3B-DDCC07A1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0508" y="6591129"/>
            <a:ext cx="296562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 DATA VISUALIZATION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F1EAF2-D1A8-424E-B165-609D10E549FE}"/>
              </a:ext>
            </a:extLst>
          </p:cNvPr>
          <p:cNvGrpSpPr/>
          <p:nvPr/>
        </p:nvGrpSpPr>
        <p:grpSpPr>
          <a:xfrm>
            <a:off x="342893" y="1313566"/>
            <a:ext cx="3154069" cy="5214649"/>
            <a:chOff x="342893" y="1313566"/>
            <a:chExt cx="3154069" cy="52146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D2FBCC-1358-4BA3-BE5C-31F2BCBA5D52}"/>
                </a:ext>
              </a:extLst>
            </p:cNvPr>
            <p:cNvSpPr txBox="1"/>
            <p:nvPr/>
          </p:nvSpPr>
          <p:spPr>
            <a:xfrm>
              <a:off x="342893" y="1313566"/>
              <a:ext cx="3154069" cy="4385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385623"/>
                </a:buClr>
                <a:buSzPts val="1600"/>
              </a:pP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Deal Status Code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93DC1D-F8BA-45AE-89AA-F22E624DB081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49" b="12560"/>
            <a:stretch/>
          </p:blipFill>
          <p:spPr bwMode="auto">
            <a:xfrm>
              <a:off x="342893" y="1815952"/>
              <a:ext cx="3154069" cy="4712263"/>
            </a:xfrm>
            <a:prstGeom prst="rect">
              <a:avLst/>
            </a:prstGeom>
            <a:ln w="6350">
              <a:solidFill>
                <a:srgbClr val="00206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C42F83-D48B-40F1-BFE3-84A447A0BB63}"/>
              </a:ext>
            </a:extLst>
          </p:cNvPr>
          <p:cNvGrpSpPr/>
          <p:nvPr/>
        </p:nvGrpSpPr>
        <p:grpSpPr>
          <a:xfrm>
            <a:off x="3679217" y="1313562"/>
            <a:ext cx="8169889" cy="5227010"/>
            <a:chOff x="3679217" y="1313562"/>
            <a:chExt cx="8169889" cy="52270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E45477-4DC4-425F-B6DA-53D3229B7C1B}"/>
                </a:ext>
              </a:extLst>
            </p:cNvPr>
            <p:cNvSpPr txBox="1"/>
            <p:nvPr/>
          </p:nvSpPr>
          <p:spPr>
            <a:xfrm>
              <a:off x="3679217" y="1313562"/>
              <a:ext cx="8169889" cy="4385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385623"/>
                </a:buClr>
                <a:buSzPts val="1600"/>
              </a:pP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Client Category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4DD24E-E54B-4438-ADAE-2918555CB4DC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18" r="3701" b="9466"/>
            <a:stretch/>
          </p:blipFill>
          <p:spPr bwMode="auto">
            <a:xfrm>
              <a:off x="3679217" y="1828309"/>
              <a:ext cx="8169889" cy="4712263"/>
            </a:xfrm>
            <a:prstGeom prst="rect">
              <a:avLst/>
            </a:prstGeom>
            <a:ln w="6350">
              <a:solidFill>
                <a:srgbClr val="00206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61B09A4-209D-4FB9-9498-EE97767E2320}"/>
              </a:ext>
            </a:extLst>
          </p:cNvPr>
          <p:cNvSpPr/>
          <p:nvPr/>
        </p:nvSpPr>
        <p:spPr>
          <a:xfrm>
            <a:off x="3751810" y="2720613"/>
            <a:ext cx="1413315" cy="864973"/>
          </a:xfrm>
          <a:prstGeom prst="wedgeRoundRectCallout">
            <a:avLst>
              <a:gd name="adj1" fmla="val -67500"/>
              <a:gd name="adj2" fmla="val 1821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62.8% -Lost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37.2% -Won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A65171DB-1956-4FE1-B641-83A9C4A0B268}"/>
              </a:ext>
            </a:extLst>
          </p:cNvPr>
          <p:cNvSpPr/>
          <p:nvPr/>
        </p:nvSpPr>
        <p:spPr>
          <a:xfrm>
            <a:off x="2520778" y="5375189"/>
            <a:ext cx="1758775" cy="1007153"/>
          </a:xfrm>
          <a:prstGeom prst="wedgeRoundRectCallout">
            <a:avLst>
              <a:gd name="adj1" fmla="val 63459"/>
              <a:gd name="adj2" fmla="val 592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Others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Services_based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393349C-2033-40B4-A895-33FBCEEF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0508" y="6578772"/>
            <a:ext cx="296562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0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 DATA VISUALIZATION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CF66AF-CD61-4FFB-83F3-A295EF770D9E}"/>
              </a:ext>
            </a:extLst>
          </p:cNvPr>
          <p:cNvGrpSpPr/>
          <p:nvPr/>
        </p:nvGrpSpPr>
        <p:grpSpPr>
          <a:xfrm>
            <a:off x="342893" y="1313566"/>
            <a:ext cx="6885811" cy="5165221"/>
            <a:chOff x="342893" y="1313566"/>
            <a:chExt cx="6885811" cy="51652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240527-43F1-4733-8634-050E6482F477}"/>
                </a:ext>
              </a:extLst>
            </p:cNvPr>
            <p:cNvSpPr txBox="1"/>
            <p:nvPr/>
          </p:nvSpPr>
          <p:spPr>
            <a:xfrm>
              <a:off x="342893" y="1313566"/>
              <a:ext cx="6865070" cy="4385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385623"/>
                </a:buClr>
                <a:buSzPts val="1600"/>
              </a:pP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Sector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C4C7F8-03D7-4C7C-A4A1-89E7EB77ACDF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75" b="8129"/>
            <a:stretch/>
          </p:blipFill>
          <p:spPr bwMode="auto">
            <a:xfrm>
              <a:off x="363634" y="1849031"/>
              <a:ext cx="6865070" cy="4629756"/>
            </a:xfrm>
            <a:prstGeom prst="rect">
              <a:avLst/>
            </a:prstGeom>
            <a:ln w="6350">
              <a:solidFill>
                <a:srgbClr val="00206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B193BE1-0314-421F-8651-5728340B36D7}"/>
              </a:ext>
            </a:extLst>
          </p:cNvPr>
          <p:cNvSpPr/>
          <p:nvPr/>
        </p:nvSpPr>
        <p:spPr>
          <a:xfrm>
            <a:off x="7508276" y="2263409"/>
            <a:ext cx="1561584" cy="1165591"/>
          </a:xfrm>
          <a:prstGeom prst="wedgeRoundRectCallout">
            <a:avLst>
              <a:gd name="adj1" fmla="val -67500"/>
              <a:gd name="adj2" fmla="val 1821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Sector 23</a:t>
            </a:r>
          </a:p>
          <a:p>
            <a:r>
              <a:rPr lang="en-US" dirty="0">
                <a:solidFill>
                  <a:schemeClr val="tx1"/>
                </a:solidFill>
              </a:rPr>
              <a:t>Sector 2</a:t>
            </a:r>
          </a:p>
          <a:p>
            <a:r>
              <a:rPr lang="en-US" dirty="0">
                <a:solidFill>
                  <a:schemeClr val="tx1"/>
                </a:solidFill>
              </a:rPr>
              <a:t>Sector 20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DADF0-33A4-48D6-8484-D0A6C00296E4}"/>
              </a:ext>
            </a:extLst>
          </p:cNvPr>
          <p:cNvGrpSpPr/>
          <p:nvPr/>
        </p:nvGrpSpPr>
        <p:grpSpPr>
          <a:xfrm>
            <a:off x="4984037" y="1317682"/>
            <a:ext cx="6866102" cy="5153408"/>
            <a:chOff x="4984037" y="1317682"/>
            <a:chExt cx="6866102" cy="51534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234CD-7CA3-44CD-B117-D56FA8134A1F}"/>
                </a:ext>
              </a:extLst>
            </p:cNvPr>
            <p:cNvSpPr txBox="1"/>
            <p:nvPr/>
          </p:nvSpPr>
          <p:spPr>
            <a:xfrm>
              <a:off x="4984037" y="1317682"/>
              <a:ext cx="6865070" cy="4385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385623"/>
                </a:buClr>
                <a:buSzPts val="1600"/>
              </a:pP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Location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0E123A-FC24-466E-B391-A060B6E6B883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17" b="7499"/>
            <a:stretch/>
          </p:blipFill>
          <p:spPr bwMode="auto">
            <a:xfrm>
              <a:off x="4985069" y="1849031"/>
              <a:ext cx="6865070" cy="4622059"/>
            </a:xfrm>
            <a:prstGeom prst="rect">
              <a:avLst/>
            </a:prstGeom>
            <a:ln w="6350">
              <a:solidFill>
                <a:srgbClr val="00206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84100E4-25D6-4D9C-94DC-4A82FCB0ED2A}"/>
              </a:ext>
            </a:extLst>
          </p:cNvPr>
          <p:cNvSpPr/>
          <p:nvPr/>
        </p:nvSpPr>
        <p:spPr>
          <a:xfrm>
            <a:off x="3274540" y="5449331"/>
            <a:ext cx="1500474" cy="1021760"/>
          </a:xfrm>
          <a:prstGeom prst="wedgeRoundRectCallout">
            <a:avLst>
              <a:gd name="adj1" fmla="val 63459"/>
              <a:gd name="adj2" fmla="val 592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Location 10</a:t>
            </a:r>
          </a:p>
          <a:p>
            <a:r>
              <a:rPr lang="en-US" dirty="0">
                <a:solidFill>
                  <a:schemeClr val="tx1"/>
                </a:solidFill>
              </a:rPr>
              <a:t>Location 5</a:t>
            </a:r>
          </a:p>
          <a:p>
            <a:r>
              <a:rPr lang="en-US" dirty="0">
                <a:solidFill>
                  <a:schemeClr val="tx1"/>
                </a:solidFill>
              </a:rPr>
              <a:t>Location 1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9C7B532-83D4-49B1-B907-FB6CCB44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0508" y="6591129"/>
            <a:ext cx="296562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9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 DATA VISUALIZATION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3BFBCC-F265-413F-8394-D918F6CBAF51}"/>
              </a:ext>
            </a:extLst>
          </p:cNvPr>
          <p:cNvGrpSpPr/>
          <p:nvPr/>
        </p:nvGrpSpPr>
        <p:grpSpPr>
          <a:xfrm>
            <a:off x="342893" y="1313566"/>
            <a:ext cx="6865070" cy="4840099"/>
            <a:chOff x="342893" y="1313566"/>
            <a:chExt cx="6865070" cy="48400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71EFDE-44A1-4D86-9D99-3B34B1828B28}"/>
                </a:ext>
              </a:extLst>
            </p:cNvPr>
            <p:cNvSpPr txBox="1"/>
            <p:nvPr/>
          </p:nvSpPr>
          <p:spPr>
            <a:xfrm>
              <a:off x="342893" y="1313566"/>
              <a:ext cx="6865070" cy="4385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385623"/>
                </a:buClr>
                <a:buSzPts val="1600"/>
              </a:pP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Deal Date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FA4057-351A-4F41-A679-702D955DE51D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9" b="6332"/>
            <a:stretch/>
          </p:blipFill>
          <p:spPr bwMode="auto">
            <a:xfrm>
              <a:off x="362461" y="1876425"/>
              <a:ext cx="6845502" cy="4277240"/>
            </a:xfrm>
            <a:prstGeom prst="rect">
              <a:avLst/>
            </a:prstGeom>
            <a:ln w="6350">
              <a:solidFill>
                <a:srgbClr val="00206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2947707-1493-4723-80B4-4CB0F64A7A53}"/>
              </a:ext>
            </a:extLst>
          </p:cNvPr>
          <p:cNvSpPr/>
          <p:nvPr/>
        </p:nvSpPr>
        <p:spPr>
          <a:xfrm>
            <a:off x="7446858" y="2001795"/>
            <a:ext cx="1474731" cy="817669"/>
          </a:xfrm>
          <a:prstGeom prst="wedgeRoundRectCallout">
            <a:avLst>
              <a:gd name="adj1" fmla="val -66626"/>
              <a:gd name="adj2" fmla="val 431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2018- Good Year!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8EF7A-CCE9-40C9-94FB-F9FA0E04DBBF}"/>
              </a:ext>
            </a:extLst>
          </p:cNvPr>
          <p:cNvGrpSpPr/>
          <p:nvPr/>
        </p:nvGrpSpPr>
        <p:grpSpPr>
          <a:xfrm>
            <a:off x="3150973" y="1301574"/>
            <a:ext cx="8686806" cy="4864450"/>
            <a:chOff x="3150973" y="1301574"/>
            <a:chExt cx="8686806" cy="4864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0D0DD1-8B7B-4816-B1DE-049BDE451EBB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0"/>
            <a:stretch/>
          </p:blipFill>
          <p:spPr bwMode="auto">
            <a:xfrm>
              <a:off x="3150973" y="2347784"/>
              <a:ext cx="8686806" cy="3818240"/>
            </a:xfrm>
            <a:prstGeom prst="rect">
              <a:avLst/>
            </a:prstGeom>
            <a:ln w="6350">
              <a:solidFill>
                <a:srgbClr val="00206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4A501758-72DC-4E4C-9285-60CEB8CF19D2}"/>
                </a:ext>
              </a:extLst>
            </p:cNvPr>
            <p:cNvSpPr/>
            <p:nvPr/>
          </p:nvSpPr>
          <p:spPr>
            <a:xfrm>
              <a:off x="9304491" y="1301574"/>
              <a:ext cx="1474731" cy="817669"/>
            </a:xfrm>
            <a:prstGeom prst="wedgeRoundRectCallout">
              <a:avLst>
                <a:gd name="adj1" fmla="val -35623"/>
                <a:gd name="adj2" fmla="val 74897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2018- Good Year!</a:t>
              </a:r>
            </a:p>
          </p:txBody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53E10F4-A588-4D23-9542-2D2A322C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0508" y="6591129"/>
            <a:ext cx="296562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436EF-1E6A-47FA-ABCB-2D7D803E1B54}"/>
              </a:ext>
            </a:extLst>
          </p:cNvPr>
          <p:cNvSpPr/>
          <p:nvPr/>
        </p:nvSpPr>
        <p:spPr>
          <a:xfrm>
            <a:off x="160637" y="172995"/>
            <a:ext cx="11862487" cy="65120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C65-3172-4D23-83F8-7265167DB1A1}"/>
              </a:ext>
            </a:extLst>
          </p:cNvPr>
          <p:cNvSpPr txBox="1"/>
          <p:nvPr/>
        </p:nvSpPr>
        <p:spPr>
          <a:xfrm>
            <a:off x="305822" y="379213"/>
            <a:ext cx="11544305" cy="58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" marR="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2060"/>
                </a:solidFill>
              </a:rPr>
              <a:t> DATA VISUALIZATION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BC9CE0-1D9B-43E0-9A41-E04F5C028E42}"/>
              </a:ext>
            </a:extLst>
          </p:cNvPr>
          <p:cNvGrpSpPr/>
          <p:nvPr/>
        </p:nvGrpSpPr>
        <p:grpSpPr>
          <a:xfrm>
            <a:off x="342893" y="1313566"/>
            <a:ext cx="7726069" cy="4230868"/>
            <a:chOff x="342893" y="1313566"/>
            <a:chExt cx="5753107" cy="42308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46C7BD-305D-4BFD-BE45-6711FD6B6314}"/>
                </a:ext>
              </a:extLst>
            </p:cNvPr>
            <p:cNvSpPr txBox="1"/>
            <p:nvPr/>
          </p:nvSpPr>
          <p:spPr>
            <a:xfrm>
              <a:off x="342893" y="1313566"/>
              <a:ext cx="5753107" cy="4385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385623"/>
                </a:buClr>
                <a:buSzPts val="1600"/>
              </a:pPr>
              <a:r>
                <a: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Vp / Senior M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anager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4B55A7B-D33C-46F2-AEEB-494DB4C623D0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0" b="15962"/>
            <a:stretch/>
          </p:blipFill>
          <p:spPr bwMode="auto">
            <a:xfrm>
              <a:off x="342894" y="1966826"/>
              <a:ext cx="5753106" cy="3577608"/>
            </a:xfrm>
            <a:prstGeom prst="rect">
              <a:avLst/>
            </a:prstGeom>
            <a:ln w="63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98997-B940-4C07-9E4D-31B3B5E1E875}"/>
              </a:ext>
            </a:extLst>
          </p:cNvPr>
          <p:cNvGrpSpPr/>
          <p:nvPr/>
        </p:nvGrpSpPr>
        <p:grpSpPr>
          <a:xfrm>
            <a:off x="4165272" y="1305329"/>
            <a:ext cx="7726069" cy="4239104"/>
            <a:chOff x="6117641" y="1305329"/>
            <a:chExt cx="5773700" cy="42391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5621D-2A30-45C1-BEBE-553C4606ED36}"/>
                </a:ext>
              </a:extLst>
            </p:cNvPr>
            <p:cNvSpPr txBox="1"/>
            <p:nvPr/>
          </p:nvSpPr>
          <p:spPr>
            <a:xfrm>
              <a:off x="6117641" y="1305329"/>
              <a:ext cx="5753107" cy="4385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385623"/>
                </a:buClr>
                <a:buSzPts val="1600"/>
              </a:pPr>
              <a:r>
                <a: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anager        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259C5A-0F33-4553-B3C1-36B345826B87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68" b="15025"/>
            <a:stretch/>
          </p:blipFill>
          <p:spPr bwMode="auto">
            <a:xfrm>
              <a:off x="6138235" y="1966826"/>
              <a:ext cx="5753106" cy="3577607"/>
            </a:xfrm>
            <a:prstGeom prst="rect">
              <a:avLst/>
            </a:prstGeom>
            <a:ln w="63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91EC5CC-833E-4DC1-908E-CE6FCFC198D6}"/>
              </a:ext>
            </a:extLst>
          </p:cNvPr>
          <p:cNvSpPr/>
          <p:nvPr/>
        </p:nvSpPr>
        <p:spPr>
          <a:xfrm>
            <a:off x="8373245" y="4512346"/>
            <a:ext cx="1413315" cy="864973"/>
          </a:xfrm>
          <a:prstGeom prst="wedgeRoundRectCallout">
            <a:avLst>
              <a:gd name="adj1" fmla="val -70997"/>
              <a:gd name="adj2" fmla="val 3392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Bids Won!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5837392-9800-413C-8EF6-230058716FC9}"/>
              </a:ext>
            </a:extLst>
          </p:cNvPr>
          <p:cNvSpPr/>
          <p:nvPr/>
        </p:nvSpPr>
        <p:spPr>
          <a:xfrm>
            <a:off x="2471350" y="3348675"/>
            <a:ext cx="1500474" cy="1021760"/>
          </a:xfrm>
          <a:prstGeom prst="wedgeRoundRectCallout">
            <a:avLst>
              <a:gd name="adj1" fmla="val 63459"/>
              <a:gd name="adj2" fmla="val 592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Bids Won!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4694300-07C5-4CF0-A42A-3DC7EFBC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0508" y="6591129"/>
            <a:ext cx="296562" cy="365125"/>
          </a:xfrm>
        </p:spPr>
        <p:txBody>
          <a:bodyPr/>
          <a:lstStyle/>
          <a:p>
            <a:fld id="{3E9EB16D-0843-4B1F-A01A-6B5FE84B1137}" type="slidenum">
              <a:rPr lang="en-US" b="1" smtClean="0">
                <a:solidFill>
                  <a:schemeClr val="tx1"/>
                </a:solidFill>
              </a:r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3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1276</Words>
  <Application>Microsoft Office PowerPoint</Application>
  <PresentationFormat>Widescreen</PresentationFormat>
  <Paragraphs>327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Gautham R</dc:creator>
  <cp:lastModifiedBy>Gautham R</cp:lastModifiedBy>
  <cp:revision>80</cp:revision>
  <dcterms:created xsi:type="dcterms:W3CDTF">2022-01-03T10:40:54Z</dcterms:created>
  <dcterms:modified xsi:type="dcterms:W3CDTF">2022-01-11T16:47:13Z</dcterms:modified>
</cp:coreProperties>
</file>