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f0e6543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f0e6543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0f58b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0f58b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0f58b2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0f58b2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0f58b2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0f58b2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0f58b2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0f58b2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0f0e6543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f0e6543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f0e6543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f0e6543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f0e6543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f0e6543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0f0e6543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0f0e6543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f0e6543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f0e6543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f0e6543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f0e6543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f0e6543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f0e6543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f0e6543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f0e6543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296597"/>
            <a:ext cx="3054600" cy="255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Relation between the food cuisines in top cities of india</a:t>
            </a:r>
            <a:endParaRPr/>
          </a:p>
        </p:txBody>
      </p:sp>
      <p:sp>
        <p:nvSpPr>
          <p:cNvPr id="63" name="Google Shape;63;p13"/>
          <p:cNvSpPr txBox="1"/>
          <p:nvPr>
            <p:ph idx="1" type="subTitle"/>
          </p:nvPr>
        </p:nvSpPr>
        <p:spPr>
          <a:xfrm>
            <a:off x="5832025" y="1086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contd..</a:t>
            </a:r>
            <a:endParaRPr/>
          </a:p>
        </p:txBody>
      </p:sp>
      <p:sp>
        <p:nvSpPr>
          <p:cNvPr id="122" name="Google Shape;122;p22"/>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The cities 'Agra', 'Ahmedabad', 'Bhopal', 'Delhi', 'Nagpur', 'Nashik', 'Pimpri-Chinchwad', 'Pune', 'Vadodara' are grouped together. With Indian restaurant being the 1st most famous type restaurant among them.</a:t>
            </a:r>
            <a:endParaRPr>
              <a:solidFill>
                <a:srgbClr val="24292E"/>
              </a:solidFill>
              <a:highlight>
                <a:srgbClr val="FFFFFF"/>
              </a:highlight>
            </a:endParaRPr>
          </a:p>
          <a:p>
            <a:pPr indent="0" lvl="0" marL="457200" rtl="0" algn="l">
              <a:spcBef>
                <a:spcPts val="1600"/>
              </a:spcBef>
              <a:spcAft>
                <a:spcPts val="1600"/>
              </a:spcAft>
              <a:buNone/>
            </a:pPr>
            <a:r>
              <a:t/>
            </a:r>
            <a:endParaRPr sz="1400"/>
          </a:p>
        </p:txBody>
      </p:sp>
      <p:pic>
        <p:nvPicPr>
          <p:cNvPr id="123" name="Google Shape;123;p22"/>
          <p:cNvPicPr preferRelativeResize="0"/>
          <p:nvPr/>
        </p:nvPicPr>
        <p:blipFill>
          <a:blip r:embed="rId3">
            <a:alphaModFix/>
          </a:blip>
          <a:stretch>
            <a:fillRect/>
          </a:stretch>
        </p:blipFill>
        <p:spPr>
          <a:xfrm>
            <a:off x="4674875" y="0"/>
            <a:ext cx="4030574" cy="2120476"/>
          </a:xfrm>
          <a:prstGeom prst="rect">
            <a:avLst/>
          </a:prstGeom>
          <a:noFill/>
          <a:ln>
            <a:noFill/>
          </a:ln>
        </p:spPr>
      </p:pic>
      <p:pic>
        <p:nvPicPr>
          <p:cNvPr id="124" name="Google Shape;124;p22"/>
          <p:cNvPicPr preferRelativeResize="0"/>
          <p:nvPr/>
        </p:nvPicPr>
        <p:blipFill>
          <a:blip r:embed="rId4">
            <a:alphaModFix/>
          </a:blip>
          <a:stretch>
            <a:fillRect/>
          </a:stretch>
        </p:blipFill>
        <p:spPr>
          <a:xfrm>
            <a:off x="6050450" y="2202600"/>
            <a:ext cx="1638150" cy="2763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contd..</a:t>
            </a:r>
            <a:endParaRPr/>
          </a:p>
        </p:txBody>
      </p:sp>
      <p:sp>
        <p:nvSpPr>
          <p:cNvPr id="130" name="Google Shape;130;p23"/>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The cities 'Bangalore', 'Faridabad', 'Hyderabad', 'Indore', 'Jaipur', 'Kanpur', 'Kolkata', 'Thane', 'Visakhapatnam' are grouped together. With South Indian restaurant being the 1st most famous type restaurant along with Indian Restaurant among them.</a:t>
            </a:r>
            <a:endParaRPr/>
          </a:p>
        </p:txBody>
      </p:sp>
      <p:pic>
        <p:nvPicPr>
          <p:cNvPr id="131" name="Google Shape;131;p23"/>
          <p:cNvPicPr preferRelativeResize="0"/>
          <p:nvPr/>
        </p:nvPicPr>
        <p:blipFill>
          <a:blip r:embed="rId3">
            <a:alphaModFix/>
          </a:blip>
          <a:stretch>
            <a:fillRect/>
          </a:stretch>
        </p:blipFill>
        <p:spPr>
          <a:xfrm>
            <a:off x="4640225" y="0"/>
            <a:ext cx="4267200" cy="2250604"/>
          </a:xfrm>
          <a:prstGeom prst="rect">
            <a:avLst/>
          </a:prstGeom>
          <a:noFill/>
          <a:ln>
            <a:noFill/>
          </a:ln>
        </p:spPr>
      </p:pic>
      <p:pic>
        <p:nvPicPr>
          <p:cNvPr id="132" name="Google Shape;132;p23"/>
          <p:cNvPicPr preferRelativeResize="0"/>
          <p:nvPr/>
        </p:nvPicPr>
        <p:blipFill>
          <a:blip r:embed="rId4">
            <a:alphaModFix/>
          </a:blip>
          <a:stretch>
            <a:fillRect/>
          </a:stretch>
        </p:blipFill>
        <p:spPr>
          <a:xfrm>
            <a:off x="6106725" y="2297375"/>
            <a:ext cx="1851650" cy="271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contd..</a:t>
            </a:r>
            <a:endParaRPr/>
          </a:p>
        </p:txBody>
      </p:sp>
      <p:sp>
        <p:nvSpPr>
          <p:cNvPr id="138" name="Google Shape;138;p24"/>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The cities 'Mumbai', 'Patna', 'Surat',are grouped together. With Indian restaurant being the 1st most famous type of restaurant among them.</a:t>
            </a:r>
            <a:endParaRPr/>
          </a:p>
        </p:txBody>
      </p:sp>
      <p:pic>
        <p:nvPicPr>
          <p:cNvPr id="139" name="Google Shape;139;p24"/>
          <p:cNvPicPr preferRelativeResize="0"/>
          <p:nvPr/>
        </p:nvPicPr>
        <p:blipFill>
          <a:blip r:embed="rId3">
            <a:alphaModFix/>
          </a:blip>
          <a:stretch>
            <a:fillRect/>
          </a:stretch>
        </p:blipFill>
        <p:spPr>
          <a:xfrm>
            <a:off x="4572000" y="0"/>
            <a:ext cx="4477449" cy="1967625"/>
          </a:xfrm>
          <a:prstGeom prst="rect">
            <a:avLst/>
          </a:prstGeom>
          <a:noFill/>
          <a:ln>
            <a:noFill/>
          </a:ln>
        </p:spPr>
      </p:pic>
      <p:pic>
        <p:nvPicPr>
          <p:cNvPr id="140" name="Google Shape;140;p24"/>
          <p:cNvPicPr preferRelativeResize="0"/>
          <p:nvPr/>
        </p:nvPicPr>
        <p:blipFill>
          <a:blip r:embed="rId4">
            <a:alphaModFix/>
          </a:blip>
          <a:stretch>
            <a:fillRect/>
          </a:stretch>
        </p:blipFill>
        <p:spPr>
          <a:xfrm>
            <a:off x="5576025" y="2094800"/>
            <a:ext cx="2469400" cy="2827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contd..</a:t>
            </a:r>
            <a:endParaRPr/>
          </a:p>
        </p:txBody>
      </p:sp>
      <p:sp>
        <p:nvSpPr>
          <p:cNvPr id="146" name="Google Shape;146;p25"/>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The cities 'Chennai', 'Lucknow', 'Ludhiana',are grouped together. With Indian restaurant being the 1st most famous type of restaurant among them.</a:t>
            </a:r>
            <a:endParaRPr/>
          </a:p>
        </p:txBody>
      </p:sp>
      <p:pic>
        <p:nvPicPr>
          <p:cNvPr id="147" name="Google Shape;147;p25"/>
          <p:cNvPicPr preferRelativeResize="0"/>
          <p:nvPr/>
        </p:nvPicPr>
        <p:blipFill>
          <a:blip r:embed="rId3">
            <a:alphaModFix/>
          </a:blip>
          <a:stretch>
            <a:fillRect/>
          </a:stretch>
        </p:blipFill>
        <p:spPr>
          <a:xfrm>
            <a:off x="4469125" y="0"/>
            <a:ext cx="4572001" cy="1795550"/>
          </a:xfrm>
          <a:prstGeom prst="rect">
            <a:avLst/>
          </a:prstGeom>
          <a:noFill/>
          <a:ln>
            <a:noFill/>
          </a:ln>
        </p:spPr>
      </p:pic>
      <p:pic>
        <p:nvPicPr>
          <p:cNvPr id="148" name="Google Shape;148;p25"/>
          <p:cNvPicPr preferRelativeResize="0"/>
          <p:nvPr/>
        </p:nvPicPr>
        <p:blipFill>
          <a:blip r:embed="rId4">
            <a:alphaModFix/>
          </a:blip>
          <a:stretch>
            <a:fillRect/>
          </a:stretch>
        </p:blipFill>
        <p:spPr>
          <a:xfrm>
            <a:off x="5803850" y="1795550"/>
            <a:ext cx="2361800" cy="3245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154" name="Google Shape;154;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This project can be extended to include not only the data related to restaurants but also other aspects like sports locations, entertainment venues,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1800"/>
              </a:spcBef>
              <a:spcAft>
                <a:spcPts val="0"/>
              </a:spcAft>
              <a:buClr>
                <a:srgbClr val="24292E"/>
              </a:buClr>
              <a:buSzPts val="1800"/>
              <a:buChar char="●"/>
            </a:pPr>
            <a:r>
              <a:rPr lang="en">
                <a:solidFill>
                  <a:srgbClr val="24292E"/>
                </a:solidFill>
              </a:rPr>
              <a:t>Identifying</a:t>
            </a:r>
            <a:r>
              <a:rPr lang="en">
                <a:solidFill>
                  <a:srgbClr val="24292E"/>
                </a:solidFill>
              </a:rPr>
              <a:t> the popular food cuisines in the top cities of India as well as to identify the similarities between the food cuisines of these cities would help the people who are looking to set up a restaurant in this cities and will also help the people who are trying to establish a chain of </a:t>
            </a:r>
            <a:r>
              <a:rPr lang="en">
                <a:solidFill>
                  <a:srgbClr val="24292E"/>
                </a:solidFill>
              </a:rPr>
              <a:t>restaurants</a:t>
            </a:r>
            <a:r>
              <a:rPr lang="en">
                <a:solidFill>
                  <a:srgbClr val="24292E"/>
                </a:solidFill>
              </a:rPr>
              <a:t> </a:t>
            </a:r>
            <a:r>
              <a:rPr lang="en">
                <a:solidFill>
                  <a:srgbClr val="24292E"/>
                </a:solidFill>
              </a:rPr>
              <a:t>across</a:t>
            </a:r>
            <a:r>
              <a:rPr lang="en">
                <a:solidFill>
                  <a:srgbClr val="24292E"/>
                </a:solidFill>
              </a:rPr>
              <a:t> this cities.</a:t>
            </a:r>
            <a:endParaRPr>
              <a:solidFill>
                <a:srgbClr val="24292E"/>
              </a:solidFill>
            </a:endParaRPr>
          </a:p>
          <a:p>
            <a:pPr indent="-342900" lvl="0" marL="457200" rtl="0" algn="l">
              <a:lnSpc>
                <a:spcPct val="125000"/>
              </a:lnSpc>
              <a:spcBef>
                <a:spcPts val="0"/>
              </a:spcBef>
              <a:spcAft>
                <a:spcPts val="0"/>
              </a:spcAft>
              <a:buClr>
                <a:srgbClr val="24292E"/>
              </a:buClr>
              <a:buSzPts val="1800"/>
              <a:buChar char="●"/>
            </a:pPr>
            <a:r>
              <a:rPr lang="en">
                <a:solidFill>
                  <a:srgbClr val="24292E"/>
                </a:solidFill>
              </a:rPr>
              <a:t>It will help the people by providing which type of food </a:t>
            </a:r>
            <a:r>
              <a:rPr lang="en">
                <a:solidFill>
                  <a:srgbClr val="24292E"/>
                </a:solidFill>
              </a:rPr>
              <a:t>cuisine</a:t>
            </a:r>
            <a:r>
              <a:rPr lang="en">
                <a:solidFill>
                  <a:srgbClr val="24292E"/>
                </a:solidFill>
              </a:rPr>
              <a:t> is most popular in that particular city and which cities have the similar type of food cuisines.</a:t>
            </a:r>
            <a:endParaRPr>
              <a:solidFill>
                <a:srgbClr val="24292E"/>
              </a:solidFill>
            </a:endParaRPr>
          </a:p>
          <a:p>
            <a:pPr indent="0" lvl="0" marL="0" rtl="0" algn="l">
              <a:lnSpc>
                <a:spcPct val="125000"/>
              </a:lnSpc>
              <a:spcBef>
                <a:spcPts val="1800"/>
              </a:spcBef>
              <a:spcAft>
                <a:spcPts val="0"/>
              </a:spcAft>
              <a:buClr>
                <a:schemeClr val="dk1"/>
              </a:buClr>
              <a:buSzPts val="1100"/>
              <a:buFont typeface="Arial"/>
              <a:buNone/>
            </a:pPr>
            <a:r>
              <a:t/>
            </a:r>
            <a:endParaRPr b="1" sz="1200">
              <a:solidFill>
                <a:srgbClr val="24292E"/>
              </a:solidFill>
              <a:latin typeface="Economica"/>
              <a:ea typeface="Economica"/>
              <a:cs typeface="Economica"/>
              <a:sym typeface="Economica"/>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final objective of this project will to </a:t>
            </a:r>
            <a:r>
              <a:rPr lang="en"/>
              <a:t>understand</a:t>
            </a:r>
            <a:r>
              <a:rPr lang="en"/>
              <a:t> the food cuisines that is popular among the people of a city and the </a:t>
            </a:r>
            <a:r>
              <a:rPr lang="en"/>
              <a:t>similarity</a:t>
            </a:r>
            <a:r>
              <a:rPr lang="en"/>
              <a:t> in the food cuisines among the people of different cities. The end result will be a </a:t>
            </a:r>
            <a:r>
              <a:rPr lang="en"/>
              <a:t>KMeans</a:t>
            </a:r>
            <a:r>
              <a:rPr lang="en"/>
              <a:t> model clustering the cities based on similarities and the clusters being visualized.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t/>
            </a:r>
            <a:endParaRPr b="1" sz="1700">
              <a:solidFill>
                <a:srgbClr val="24292E"/>
              </a:solidFill>
              <a:latin typeface="Arial"/>
              <a:ea typeface="Arial"/>
              <a:cs typeface="Arial"/>
              <a:sym typeface="Arial"/>
            </a:endParaRPr>
          </a:p>
          <a:p>
            <a:pPr indent="0" lvl="0" marL="0" rtl="0" algn="l">
              <a:spcBef>
                <a:spcPts val="1200"/>
              </a:spcBef>
              <a:spcAft>
                <a:spcPts val="0"/>
              </a:spcAft>
              <a:buNone/>
            </a:pPr>
            <a:r>
              <a:rPr lang="en"/>
              <a:t>Methodology</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rPr>
              <a:t>This project follows the following Methodology:</a:t>
            </a:r>
            <a:endParaRPr>
              <a:solidFill>
                <a:srgbClr val="24292E"/>
              </a:solidFill>
              <a:highlight>
                <a:srgbClr val="FFFFFF"/>
              </a:highlight>
            </a:endParaRPr>
          </a:p>
          <a:p>
            <a:pPr indent="0" lvl="0" marL="0" rtl="0" algn="l">
              <a:spcBef>
                <a:spcPts val="1600"/>
              </a:spcBef>
              <a:spcAft>
                <a:spcPts val="0"/>
              </a:spcAft>
              <a:buClr>
                <a:schemeClr val="dk1"/>
              </a:buClr>
              <a:buSzPts val="1100"/>
              <a:buFont typeface="Arial"/>
              <a:buNone/>
            </a:pPr>
            <a:r>
              <a:rPr lang="en">
                <a:solidFill>
                  <a:srgbClr val="24292E"/>
                </a:solidFill>
                <a:highlight>
                  <a:srgbClr val="FFFFFF"/>
                </a:highlight>
              </a:rPr>
              <a:t>1.Collecting the data</a:t>
            </a:r>
            <a:endParaRPr>
              <a:solidFill>
                <a:srgbClr val="24292E"/>
              </a:solidFill>
              <a:highlight>
                <a:srgbClr val="FFFFFF"/>
              </a:highlight>
            </a:endParaRPr>
          </a:p>
          <a:p>
            <a:pPr indent="0" lvl="0" marL="0" rtl="0" algn="l">
              <a:spcBef>
                <a:spcPts val="1600"/>
              </a:spcBef>
              <a:spcAft>
                <a:spcPts val="0"/>
              </a:spcAft>
              <a:buClr>
                <a:schemeClr val="dk1"/>
              </a:buClr>
              <a:buSzPts val="1100"/>
              <a:buFont typeface="Arial"/>
              <a:buNone/>
            </a:pPr>
            <a:r>
              <a:rPr lang="en">
                <a:solidFill>
                  <a:srgbClr val="24292E"/>
                </a:solidFill>
                <a:highlight>
                  <a:srgbClr val="FFFFFF"/>
                </a:highlight>
              </a:rPr>
              <a:t>2.Cleaning the data</a:t>
            </a:r>
            <a:endParaRPr>
              <a:solidFill>
                <a:srgbClr val="24292E"/>
              </a:solidFill>
              <a:highlight>
                <a:srgbClr val="FFFFFF"/>
              </a:highlight>
            </a:endParaRPr>
          </a:p>
          <a:p>
            <a:pPr indent="0" lvl="0" marL="0" rtl="0" algn="l">
              <a:spcBef>
                <a:spcPts val="1600"/>
              </a:spcBef>
              <a:spcAft>
                <a:spcPts val="0"/>
              </a:spcAft>
              <a:buClr>
                <a:schemeClr val="dk1"/>
              </a:buClr>
              <a:buSzPts val="1100"/>
              <a:buFont typeface="Arial"/>
              <a:buNone/>
            </a:pPr>
            <a:r>
              <a:rPr lang="en">
                <a:solidFill>
                  <a:srgbClr val="24292E"/>
                </a:solidFill>
                <a:highlight>
                  <a:srgbClr val="FFFFFF"/>
                </a:highlight>
              </a:rPr>
              <a:t>3.Visualization</a:t>
            </a:r>
            <a:endParaRPr>
              <a:solidFill>
                <a:srgbClr val="24292E"/>
              </a:solidFill>
              <a:highlight>
                <a:srgbClr val="FFFFFF"/>
              </a:highlight>
            </a:endParaRPr>
          </a:p>
          <a:p>
            <a:pPr indent="0" lvl="0" marL="0" rtl="0" algn="l">
              <a:spcBef>
                <a:spcPts val="1600"/>
              </a:spcBef>
              <a:spcAft>
                <a:spcPts val="1600"/>
              </a:spcAft>
              <a:buNone/>
            </a:pPr>
            <a:r>
              <a:rPr lang="en">
                <a:solidFill>
                  <a:srgbClr val="24292E"/>
                </a:solidFill>
                <a:highlight>
                  <a:srgbClr val="FFFFFF"/>
                </a:highlight>
              </a:rPr>
              <a:t>4.Machine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Collecting data</a:t>
            </a:r>
            <a:endParaRPr/>
          </a:p>
        </p:txBody>
      </p:sp>
      <p:sp>
        <p:nvSpPr>
          <p:cNvPr id="87" name="Google Shape;87;p17"/>
          <p:cNvSpPr txBox="1"/>
          <p:nvPr>
            <p:ph idx="1" type="body"/>
          </p:nvPr>
        </p:nvSpPr>
        <p:spPr>
          <a:xfrm>
            <a:off x="311700" y="1225225"/>
            <a:ext cx="4581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The datasets used in this notebook are collected from Wikipedia. The data from wikipedia is scraped with the help of beautiful soup.</a:t>
            </a:r>
            <a:endParaRPr>
              <a:solidFill>
                <a:srgbClr val="24292E"/>
              </a:solidFill>
              <a:highlight>
                <a:srgbClr val="FFFFFF"/>
              </a:highlight>
            </a:endParaRPr>
          </a:p>
          <a:p>
            <a:pPr indent="-342900" lvl="0" marL="457200" rtl="0" algn="l">
              <a:spcBef>
                <a:spcPts val="0"/>
              </a:spcBef>
              <a:spcAft>
                <a:spcPts val="0"/>
              </a:spcAft>
              <a:buSzPts val="1800"/>
              <a:buChar char="●"/>
            </a:pPr>
            <a:r>
              <a:rPr lang="en">
                <a:solidFill>
                  <a:srgbClr val="24292E"/>
                </a:solidFill>
                <a:highlight>
                  <a:srgbClr val="FFFFFF"/>
                </a:highlight>
              </a:rPr>
              <a:t> The Foursquare data, will be added within the notebook and no external file will be created for it. The API calls will be made within the code cell. Once the necessary data is collected, cleaning the data is done.</a:t>
            </a:r>
            <a:endParaRPr/>
          </a:p>
        </p:txBody>
      </p:sp>
      <p:pic>
        <p:nvPicPr>
          <p:cNvPr id="88" name="Google Shape;88;p17"/>
          <p:cNvPicPr preferRelativeResize="0"/>
          <p:nvPr/>
        </p:nvPicPr>
        <p:blipFill>
          <a:blip r:embed="rId3">
            <a:alphaModFix/>
          </a:blip>
          <a:stretch>
            <a:fillRect/>
          </a:stretch>
        </p:blipFill>
        <p:spPr>
          <a:xfrm>
            <a:off x="5453450" y="315925"/>
            <a:ext cx="3249400" cy="435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 Data</a:t>
            </a:r>
            <a:endParaRPr/>
          </a:p>
        </p:txBody>
      </p:sp>
      <p:sp>
        <p:nvSpPr>
          <p:cNvPr id="94" name="Google Shape;94;p18"/>
          <p:cNvSpPr txBox="1"/>
          <p:nvPr>
            <p:ph idx="1" type="body"/>
          </p:nvPr>
        </p:nvSpPr>
        <p:spPr>
          <a:xfrm>
            <a:off x="311700" y="1225225"/>
            <a:ext cx="3718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highlight>
                  <a:srgbClr val="FFFFFF"/>
                </a:highlight>
              </a:rPr>
              <a:t>There is not much of data cleaning done here as only required data was scraped from the wikipedia page and the coordinates are calculated with the help of geolocater. The city named Gaziabad is removed from the data as Foursquare API was not able to process it.</a:t>
            </a:r>
            <a:endParaRPr/>
          </a:p>
        </p:txBody>
      </p:sp>
      <p:pic>
        <p:nvPicPr>
          <p:cNvPr id="95" name="Google Shape;95;p18"/>
          <p:cNvPicPr preferRelativeResize="0"/>
          <p:nvPr/>
        </p:nvPicPr>
        <p:blipFill>
          <a:blip r:embed="rId3">
            <a:alphaModFix/>
          </a:blip>
          <a:stretch>
            <a:fillRect/>
          </a:stretch>
        </p:blipFill>
        <p:spPr>
          <a:xfrm>
            <a:off x="5147700" y="315925"/>
            <a:ext cx="3505000" cy="4346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01" name="Google Shape;101;p19"/>
          <p:cNvSpPr txBox="1"/>
          <p:nvPr>
            <p:ph idx="1" type="body"/>
          </p:nvPr>
        </p:nvSpPr>
        <p:spPr>
          <a:xfrm>
            <a:off x="311700" y="1225225"/>
            <a:ext cx="4420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highlight>
                  <a:srgbClr val="FFFFFF"/>
                </a:highlight>
              </a:rPr>
              <a:t>A few simple visualizations are made in order to get a better understanding of the data. Folium is used for this purpose. Folium generates interactive and beautiful maps, using the Latitude and Longitude we provide. The folium visualizations will be made available in the comments section. Further to enhance the understanding of the data, count plots are used to better understand the final result.</a:t>
            </a:r>
            <a:endParaRPr/>
          </a:p>
        </p:txBody>
      </p:sp>
      <p:pic>
        <p:nvPicPr>
          <p:cNvPr id="102" name="Google Shape;102;p19"/>
          <p:cNvPicPr preferRelativeResize="0"/>
          <p:nvPr/>
        </p:nvPicPr>
        <p:blipFill>
          <a:blip r:embed="rId3">
            <a:alphaModFix/>
          </a:blip>
          <a:stretch>
            <a:fillRect/>
          </a:stretch>
        </p:blipFill>
        <p:spPr>
          <a:xfrm>
            <a:off x="5316025" y="657950"/>
            <a:ext cx="3392027" cy="36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08" name="Google Shape;108;p20"/>
          <p:cNvSpPr txBox="1"/>
          <p:nvPr>
            <p:ph idx="1" type="body"/>
          </p:nvPr>
        </p:nvSpPr>
        <p:spPr>
          <a:xfrm>
            <a:off x="311700" y="1225225"/>
            <a:ext cx="4260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highlight>
                  <a:srgbClr val="FFFFFF"/>
                </a:highlight>
              </a:rPr>
              <a:t>KMeans clustering algorithm is used on the most common venues dataframe to identify the probable clusters for different types of restaurants. we have initialized 4 clusters for the dataset.</a:t>
            </a:r>
            <a:endParaRPr/>
          </a:p>
        </p:txBody>
      </p:sp>
      <p:pic>
        <p:nvPicPr>
          <p:cNvPr id="109" name="Google Shape;109;p20"/>
          <p:cNvPicPr preferRelativeResize="0"/>
          <p:nvPr/>
        </p:nvPicPr>
        <p:blipFill>
          <a:blip r:embed="rId3">
            <a:alphaModFix/>
          </a:blip>
          <a:stretch>
            <a:fillRect/>
          </a:stretch>
        </p:blipFill>
        <p:spPr>
          <a:xfrm>
            <a:off x="5225725" y="726013"/>
            <a:ext cx="3301233" cy="3691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5" name="Google Shape;115;p21"/>
          <p:cNvSpPr txBox="1"/>
          <p:nvPr>
            <p:ph idx="1" type="body"/>
          </p:nvPr>
        </p:nvSpPr>
        <p:spPr>
          <a:xfrm>
            <a:off x="311700" y="1225225"/>
            <a:ext cx="3819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4292E"/>
                </a:solidFill>
                <a:highlight>
                  <a:srgbClr val="FFFFFF"/>
                </a:highlight>
              </a:rPr>
              <a:t>Indian restaurants are the 1st most popular preferred type of food in the indian cities.</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South Indian restaurants along with Fast food restaurants are the 2nd most popularly preferred type of food in the indian cities.</a:t>
            </a:r>
            <a:endParaRPr>
              <a:solidFill>
                <a:srgbClr val="24292E"/>
              </a:solidFill>
              <a:highlight>
                <a:srgbClr val="FFFFFF"/>
              </a:highlight>
            </a:endParaRPr>
          </a:p>
        </p:txBody>
      </p:sp>
      <p:pic>
        <p:nvPicPr>
          <p:cNvPr id="116" name="Google Shape;116;p21"/>
          <p:cNvPicPr preferRelativeResize="0"/>
          <p:nvPr/>
        </p:nvPicPr>
        <p:blipFill>
          <a:blip r:embed="rId3">
            <a:alphaModFix/>
          </a:blip>
          <a:stretch>
            <a:fillRect/>
          </a:stretch>
        </p:blipFill>
        <p:spPr>
          <a:xfrm>
            <a:off x="5371275" y="360950"/>
            <a:ext cx="3461025" cy="44221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