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0"/>
  </p:notesMasterIdLst>
  <p:sldIdLst>
    <p:sldId id="256" r:id="rId2"/>
    <p:sldId id="257" r:id="rId3"/>
    <p:sldId id="258" r:id="rId4"/>
    <p:sldId id="261" r:id="rId5"/>
    <p:sldId id="262" r:id="rId6"/>
    <p:sldId id="260" r:id="rId7"/>
    <p:sldId id="304" r:id="rId8"/>
    <p:sldId id="303" r:id="rId9"/>
    <p:sldId id="306" r:id="rId10"/>
    <p:sldId id="305" r:id="rId11"/>
    <p:sldId id="309" r:id="rId12"/>
    <p:sldId id="310" r:id="rId13"/>
    <p:sldId id="307" r:id="rId14"/>
    <p:sldId id="311" r:id="rId15"/>
    <p:sldId id="312" r:id="rId16"/>
    <p:sldId id="314" r:id="rId17"/>
    <p:sldId id="315"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FBDDA2-3D87-4BAE-8E71-560C2E7DD7FC}">
  <a:tblStyle styleId="{A4FBDDA2-3D87-4BAE-8E71-560C2E7DD7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6B08A7-8CE0-44DD-AFB2-05F3287694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78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316267" y="304925"/>
            <a:ext cx="4511142" cy="4526109"/>
            <a:chOff x="2316267" y="304925"/>
            <a:chExt cx="4511142" cy="4526109"/>
          </a:xfrm>
        </p:grpSpPr>
        <p:sp>
          <p:nvSpPr>
            <p:cNvPr id="11" name="Google Shape;11;p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3" name="Google Shape;13;p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4" name="Google Shape;14;p2"/>
            <p:cNvPicPr preferRelativeResize="0"/>
            <p:nvPr/>
          </p:nvPicPr>
          <p:blipFill>
            <a:blip r:embed="rId2">
              <a:alphaModFix/>
            </a:blip>
            <a:stretch>
              <a:fillRect/>
            </a:stretch>
          </p:blipFill>
          <p:spPr>
            <a:xfrm rot="-2700000">
              <a:off x="2700667" y="3795246"/>
              <a:ext cx="152400" cy="1150374"/>
            </a:xfrm>
            <a:prstGeom prst="rect">
              <a:avLst/>
            </a:prstGeom>
            <a:noFill/>
            <a:ln>
              <a:noFill/>
            </a:ln>
          </p:spPr>
        </p:pic>
        <p:pic>
          <p:nvPicPr>
            <p:cNvPr id="15" name="Google Shape;15;p2"/>
            <p:cNvPicPr preferRelativeResize="0"/>
            <p:nvPr/>
          </p:nvPicPr>
          <p:blipFill>
            <a:blip r:embed="rId2">
              <a:alphaModFix/>
            </a:blip>
            <a:stretch>
              <a:fillRect/>
            </a:stretch>
          </p:blipFill>
          <p:spPr>
            <a:xfrm rot="8100000">
              <a:off x="6290608" y="190338"/>
              <a:ext cx="152400" cy="1150374"/>
            </a:xfrm>
            <a:prstGeom prst="rect">
              <a:avLst/>
            </a:prstGeom>
            <a:noFill/>
            <a:ln>
              <a:noFill/>
            </a:ln>
          </p:spPr>
        </p:pic>
      </p:grpSp>
      <p:sp>
        <p:nvSpPr>
          <p:cNvPr id="16" name="Google Shape;16;p2"/>
          <p:cNvSpPr txBox="1">
            <a:spLocks noGrp="1"/>
          </p:cNvSpPr>
          <p:nvPr>
            <p:ph type="ctrTitle"/>
          </p:nvPr>
        </p:nvSpPr>
        <p:spPr>
          <a:xfrm>
            <a:off x="2787625" y="1991825"/>
            <a:ext cx="3572100" cy="1159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17" name="Google Shape;17;p2"/>
          <p:cNvGrpSpPr/>
          <p:nvPr/>
        </p:nvGrpSpPr>
        <p:grpSpPr>
          <a:xfrm>
            <a:off x="4357664" y="3735189"/>
            <a:ext cx="428350" cy="428530"/>
            <a:chOff x="1191725" y="238125"/>
            <a:chExt cx="5236550" cy="5238750"/>
          </a:xfrm>
        </p:grpSpPr>
        <p:sp>
          <p:nvSpPr>
            <p:cNvPr id="18" name="Google Shape;18;p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9" name="Google Shape;19;p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0" name="Google Shape;20;p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1" name="Google Shape;21;p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2" name="Google Shape;22;p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4"/>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2316267" y="304925"/>
            <a:ext cx="4511142" cy="4526109"/>
            <a:chOff x="2316267" y="304925"/>
            <a:chExt cx="4511142" cy="4526109"/>
          </a:xfrm>
        </p:grpSpPr>
        <p:sp>
          <p:nvSpPr>
            <p:cNvPr id="41" name="Google Shape;41;p4"/>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43" name="Google Shape;43;p4"/>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44" name="Google Shape;44;p4"/>
            <p:cNvPicPr preferRelativeResize="0"/>
            <p:nvPr/>
          </p:nvPicPr>
          <p:blipFill>
            <a:blip r:embed="rId3">
              <a:alphaModFix/>
            </a:blip>
            <a:stretch>
              <a:fillRect/>
            </a:stretch>
          </p:blipFill>
          <p:spPr>
            <a:xfrm rot="-2700000">
              <a:off x="2700667" y="3795246"/>
              <a:ext cx="152400" cy="1150374"/>
            </a:xfrm>
            <a:prstGeom prst="rect">
              <a:avLst/>
            </a:prstGeom>
            <a:noFill/>
            <a:ln>
              <a:noFill/>
            </a:ln>
          </p:spPr>
        </p:pic>
        <p:pic>
          <p:nvPicPr>
            <p:cNvPr id="45" name="Google Shape;45;p4"/>
            <p:cNvPicPr preferRelativeResize="0"/>
            <p:nvPr/>
          </p:nvPicPr>
          <p:blipFill>
            <a:blip r:embed="rId3">
              <a:alphaModFix/>
            </a:blip>
            <a:stretch>
              <a:fillRect/>
            </a:stretch>
          </p:blipFill>
          <p:spPr>
            <a:xfrm rot="8100000">
              <a:off x="6290608" y="190338"/>
              <a:ext cx="152400" cy="1150374"/>
            </a:xfrm>
            <a:prstGeom prst="rect">
              <a:avLst/>
            </a:prstGeom>
            <a:noFill/>
            <a:ln>
              <a:noFill/>
            </a:ln>
          </p:spPr>
        </p:pic>
      </p:grpSp>
      <p:sp>
        <p:nvSpPr>
          <p:cNvPr id="46" name="Google Shape;46;p4"/>
          <p:cNvSpPr txBox="1">
            <a:spLocks noGrp="1"/>
          </p:cNvSpPr>
          <p:nvPr>
            <p:ph type="body" idx="1"/>
          </p:nvPr>
        </p:nvSpPr>
        <p:spPr>
          <a:xfrm>
            <a:off x="3009700" y="1187400"/>
            <a:ext cx="3124500" cy="2768700"/>
          </a:xfrm>
          <a:prstGeom prst="rect">
            <a:avLst/>
          </a:prstGeom>
        </p:spPr>
        <p:txBody>
          <a:bodyPr spcFirstLastPara="1" wrap="square" lIns="0" tIns="0" rIns="0" bIns="0" anchor="ctr" anchorCtr="0">
            <a:noAutofit/>
          </a:bodyPr>
          <a:lstStyle>
            <a:lvl1pPr marL="457200" lvl="0" indent="-342900" algn="ctr" rtl="0">
              <a:spcBef>
                <a:spcPts val="600"/>
              </a:spcBef>
              <a:spcAft>
                <a:spcPts val="0"/>
              </a:spcAft>
              <a:buSzPts val="1800"/>
              <a:buFont typeface="Libre Baskerville"/>
              <a:buChar char="➢"/>
              <a:defRPr sz="1800" i="1">
                <a:latin typeface="Libre Baskerville"/>
                <a:ea typeface="Libre Baskerville"/>
                <a:cs typeface="Libre Baskerville"/>
                <a:sym typeface="Libre Baskerville"/>
              </a:defRPr>
            </a:lvl1pPr>
            <a:lvl2pPr marL="914400" lvl="1"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2pPr>
            <a:lvl3pPr marL="1371600" lvl="2"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3pPr>
            <a:lvl4pPr marL="1828800" lvl="3"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4pPr>
            <a:lvl5pPr marL="2286000" lvl="4"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5pPr>
            <a:lvl6pPr marL="2743200" lvl="5"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6pPr>
            <a:lvl7pPr marL="3200400" lvl="6"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7pPr>
            <a:lvl8pPr marL="3657600" lvl="7"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8pPr>
            <a:lvl9pPr marL="4114800" lvl="8" indent="-342900" algn="ctr">
              <a:spcBef>
                <a:spcPts val="0"/>
              </a:spcBef>
              <a:spcAft>
                <a:spcPts val="0"/>
              </a:spcAft>
              <a:buSzPts val="1800"/>
              <a:buFont typeface="Libre Baskerville"/>
              <a:buChar char="￫"/>
              <a:defRPr sz="1800" i="1">
                <a:latin typeface="Libre Baskerville"/>
                <a:ea typeface="Libre Baskerville"/>
                <a:cs typeface="Libre Baskerville"/>
                <a:sym typeface="Libre Baskerville"/>
              </a:defRPr>
            </a:lvl9pPr>
          </a:lstStyle>
          <a:p>
            <a:endParaRPr/>
          </a:p>
        </p:txBody>
      </p:sp>
      <p:sp>
        <p:nvSpPr>
          <p:cNvPr id="47" name="Google Shape;47;p4"/>
          <p:cNvSpPr txBox="1"/>
          <p:nvPr/>
        </p:nvSpPr>
        <p:spPr>
          <a:xfrm>
            <a:off x="3593400" y="6289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rgbClr val="B0C6D3"/>
                </a:solidFill>
                <a:latin typeface="Frank Ruhl Libre"/>
                <a:ea typeface="Frank Ruhl Libre"/>
                <a:cs typeface="Frank Ruhl Libre"/>
                <a:sym typeface="Frank Ruhl Libre"/>
              </a:rPr>
              <a:t>“</a:t>
            </a:r>
            <a:endParaRPr sz="7200">
              <a:solidFill>
                <a:srgbClr val="B0C6D3"/>
              </a:solidFill>
              <a:latin typeface="Frank Ruhl Libre"/>
              <a:ea typeface="Frank Ruhl Libre"/>
              <a:cs typeface="Frank Ruhl Libre"/>
              <a:sym typeface="Frank Ruhl Libre"/>
            </a:endParaRPr>
          </a:p>
        </p:txBody>
      </p:sp>
      <p:sp>
        <p:nvSpPr>
          <p:cNvPr id="48" name="Google Shape;48;p4"/>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5"/>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312475" y="304925"/>
            <a:ext cx="8519109" cy="4526109"/>
            <a:chOff x="312475" y="304925"/>
            <a:chExt cx="8519109" cy="4526109"/>
          </a:xfrm>
        </p:grpSpPr>
        <p:sp>
          <p:nvSpPr>
            <p:cNvPr id="52" name="Google Shape;52;p5"/>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54" name="Google Shape;54;p5"/>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55" name="Google Shape;55;p5"/>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56" name="Google Shape;56;p5"/>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57" name="Google Shape;57;p5"/>
          <p:cNvGrpSpPr/>
          <p:nvPr/>
        </p:nvGrpSpPr>
        <p:grpSpPr>
          <a:xfrm>
            <a:off x="4433231" y="1195444"/>
            <a:ext cx="277537" cy="277654"/>
            <a:chOff x="1191725" y="238125"/>
            <a:chExt cx="5236550" cy="5238750"/>
          </a:xfrm>
        </p:grpSpPr>
        <p:sp>
          <p:nvSpPr>
            <p:cNvPr id="58" name="Google Shape;58;p5"/>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59" name="Google Shape;59;p5"/>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0" name="Google Shape;60;p5"/>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1" name="Google Shape;61;p5"/>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2" name="Google Shape;62;p5"/>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63" name="Google Shape;63;p5"/>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4" name="Google Shape;64;p5"/>
          <p:cNvSpPr txBox="1">
            <a:spLocks noGrp="1"/>
          </p:cNvSpPr>
          <p:nvPr>
            <p:ph type="body" idx="1"/>
          </p:nvPr>
        </p:nvSpPr>
        <p:spPr>
          <a:xfrm>
            <a:off x="1003200" y="1563725"/>
            <a:ext cx="7137600" cy="27603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65" name="Google Shape;65;p5"/>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blipFill>
          <a:blip r:embed="rId2">
            <a:alphaModFix/>
          </a:blip>
          <a:stretch>
            <a:fillRect/>
          </a:stretch>
        </a:blipFill>
        <a:effectLst/>
      </p:bgPr>
    </p:bg>
    <p:spTree>
      <p:nvGrpSpPr>
        <p:cNvPr id="1" name="Shape 66"/>
        <p:cNvGrpSpPr/>
        <p:nvPr/>
      </p:nvGrpSpPr>
      <p:grpSpPr>
        <a:xfrm>
          <a:off x="0" y="0"/>
          <a:ext cx="0" cy="0"/>
          <a:chOff x="0" y="0"/>
          <a:chExt cx="0" cy="0"/>
        </a:xfrm>
      </p:grpSpPr>
      <p:grpSp>
        <p:nvGrpSpPr>
          <p:cNvPr id="67" name="Google Shape;67;p6"/>
          <p:cNvGrpSpPr/>
          <p:nvPr/>
        </p:nvGrpSpPr>
        <p:grpSpPr>
          <a:xfrm>
            <a:off x="325492" y="304925"/>
            <a:ext cx="4511142" cy="4526109"/>
            <a:chOff x="2316267" y="304925"/>
            <a:chExt cx="4511142" cy="4526109"/>
          </a:xfrm>
        </p:grpSpPr>
        <p:sp>
          <p:nvSpPr>
            <p:cNvPr id="68" name="Google Shape;68;p6"/>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70" name="Google Shape;70;p6"/>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71" name="Google Shape;71;p6"/>
            <p:cNvPicPr preferRelativeResize="0"/>
            <p:nvPr/>
          </p:nvPicPr>
          <p:blipFill>
            <a:blip r:embed="rId3">
              <a:alphaModFix/>
            </a:blip>
            <a:stretch>
              <a:fillRect/>
            </a:stretch>
          </p:blipFill>
          <p:spPr>
            <a:xfrm rot="-2700000">
              <a:off x="2700667" y="3795246"/>
              <a:ext cx="152400" cy="1150374"/>
            </a:xfrm>
            <a:prstGeom prst="rect">
              <a:avLst/>
            </a:prstGeom>
            <a:noFill/>
            <a:ln>
              <a:noFill/>
            </a:ln>
          </p:spPr>
        </p:pic>
        <p:pic>
          <p:nvPicPr>
            <p:cNvPr id="72" name="Google Shape;72;p6"/>
            <p:cNvPicPr preferRelativeResize="0"/>
            <p:nvPr/>
          </p:nvPicPr>
          <p:blipFill>
            <a:blip r:embed="rId3">
              <a:alphaModFix/>
            </a:blip>
            <a:stretch>
              <a:fillRect/>
            </a:stretch>
          </p:blipFill>
          <p:spPr>
            <a:xfrm rot="8100000">
              <a:off x="6290608" y="190338"/>
              <a:ext cx="152400" cy="1150374"/>
            </a:xfrm>
            <a:prstGeom prst="rect">
              <a:avLst/>
            </a:prstGeom>
            <a:noFill/>
            <a:ln>
              <a:noFill/>
            </a:ln>
          </p:spPr>
        </p:pic>
      </p:grpSp>
      <p:grpSp>
        <p:nvGrpSpPr>
          <p:cNvPr id="73" name="Google Shape;73;p6"/>
          <p:cNvGrpSpPr/>
          <p:nvPr/>
        </p:nvGrpSpPr>
        <p:grpSpPr>
          <a:xfrm>
            <a:off x="796444" y="1424044"/>
            <a:ext cx="277537" cy="277654"/>
            <a:chOff x="1191725" y="238125"/>
            <a:chExt cx="5236550" cy="5238750"/>
          </a:xfrm>
        </p:grpSpPr>
        <p:sp>
          <p:nvSpPr>
            <p:cNvPr id="74" name="Google Shape;74;p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5" name="Google Shape;75;p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6" name="Google Shape;76;p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7" name="Google Shape;77;p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8" name="Google Shape;78;p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79" name="Google Shape;79;p6"/>
          <p:cNvSpPr txBox="1">
            <a:spLocks noGrp="1"/>
          </p:cNvSpPr>
          <p:nvPr>
            <p:ph type="title"/>
          </p:nvPr>
        </p:nvSpPr>
        <p:spPr>
          <a:xfrm>
            <a:off x="796450" y="845975"/>
            <a:ext cx="3553500" cy="548700"/>
          </a:xfrm>
          <a:prstGeom prst="rect">
            <a:avLst/>
          </a:prstGeom>
        </p:spPr>
        <p:txBody>
          <a:bodyPr spcFirstLastPara="1" wrap="square" lIns="0" tIns="0" rIns="0" bIns="0"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80" name="Google Shape;80;p6"/>
          <p:cNvSpPr txBox="1">
            <a:spLocks noGrp="1"/>
          </p:cNvSpPr>
          <p:nvPr>
            <p:ph type="body" idx="1"/>
          </p:nvPr>
        </p:nvSpPr>
        <p:spPr>
          <a:xfrm>
            <a:off x="796450" y="1792325"/>
            <a:ext cx="3553500" cy="24045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1" name="Google Shape;81;p6"/>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7"/>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2475" y="304925"/>
            <a:ext cx="8519109" cy="4526109"/>
            <a:chOff x="312475" y="304925"/>
            <a:chExt cx="8519109" cy="4526109"/>
          </a:xfrm>
        </p:grpSpPr>
        <p:sp>
          <p:nvSpPr>
            <p:cNvPr id="85" name="Google Shape;85;p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87" name="Google Shape;87;p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88" name="Google Shape;88;p7"/>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89" name="Google Shape;89;p7"/>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90" name="Google Shape;90;p7"/>
          <p:cNvGrpSpPr/>
          <p:nvPr/>
        </p:nvGrpSpPr>
        <p:grpSpPr>
          <a:xfrm>
            <a:off x="4433231" y="1195444"/>
            <a:ext cx="277537" cy="277654"/>
            <a:chOff x="1191725" y="238125"/>
            <a:chExt cx="5236550" cy="5238750"/>
          </a:xfrm>
        </p:grpSpPr>
        <p:sp>
          <p:nvSpPr>
            <p:cNvPr id="91" name="Google Shape;91;p7"/>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2" name="Google Shape;92;p7"/>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3" name="Google Shape;93;p7"/>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4" name="Google Shape;94;p7"/>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5" name="Google Shape;95;p7"/>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96" name="Google Shape;96;p7"/>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97" name="Google Shape;97;p7"/>
          <p:cNvSpPr txBox="1">
            <a:spLocks noGrp="1"/>
          </p:cNvSpPr>
          <p:nvPr>
            <p:ph type="body" idx="1"/>
          </p:nvPr>
        </p:nvSpPr>
        <p:spPr>
          <a:xfrm>
            <a:off x="100320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8" name="Google Shape;98;p7"/>
          <p:cNvSpPr txBox="1">
            <a:spLocks noGrp="1"/>
          </p:cNvSpPr>
          <p:nvPr>
            <p:ph type="body" idx="2"/>
          </p:nvPr>
        </p:nvSpPr>
        <p:spPr>
          <a:xfrm>
            <a:off x="478411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9" name="Google Shape;99;p7"/>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9"/>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a:off x="312475" y="304925"/>
            <a:ext cx="8519109" cy="4526109"/>
            <a:chOff x="312475" y="304925"/>
            <a:chExt cx="8519109" cy="4526109"/>
          </a:xfrm>
        </p:grpSpPr>
        <p:sp>
          <p:nvSpPr>
            <p:cNvPr id="122" name="Google Shape;122;p9"/>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24" name="Google Shape;124;p9"/>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25" name="Google Shape;125;p9"/>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26" name="Google Shape;126;p9"/>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127" name="Google Shape;127;p9"/>
          <p:cNvGrpSpPr/>
          <p:nvPr/>
        </p:nvGrpSpPr>
        <p:grpSpPr>
          <a:xfrm>
            <a:off x="4433231" y="1195444"/>
            <a:ext cx="277537" cy="277654"/>
            <a:chOff x="1191725" y="238125"/>
            <a:chExt cx="5236550" cy="5238750"/>
          </a:xfrm>
        </p:grpSpPr>
        <p:sp>
          <p:nvSpPr>
            <p:cNvPr id="128" name="Google Shape;128;p9"/>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29" name="Google Shape;129;p9"/>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0" name="Google Shape;130;p9"/>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1" name="Google Shape;131;p9"/>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2" name="Google Shape;132;p9"/>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133" name="Google Shape;133;p9"/>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34" name="Google Shape;134;p9"/>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0"/>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0"/>
          <p:cNvGrpSpPr/>
          <p:nvPr/>
        </p:nvGrpSpPr>
        <p:grpSpPr>
          <a:xfrm>
            <a:off x="312475" y="304925"/>
            <a:ext cx="8519109" cy="4526109"/>
            <a:chOff x="312475" y="304925"/>
            <a:chExt cx="8519109" cy="4526109"/>
          </a:xfrm>
        </p:grpSpPr>
        <p:sp>
          <p:nvSpPr>
            <p:cNvPr id="138" name="Google Shape;138;p10"/>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40" name="Google Shape;140;p10"/>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41" name="Google Shape;141;p10"/>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42" name="Google Shape;142;p10"/>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143" name="Google Shape;143;p10"/>
          <p:cNvGrpSpPr/>
          <p:nvPr/>
        </p:nvGrpSpPr>
        <p:grpSpPr>
          <a:xfrm>
            <a:off x="4433231" y="3823844"/>
            <a:ext cx="277537" cy="277654"/>
            <a:chOff x="1191725" y="238125"/>
            <a:chExt cx="5236550" cy="5238750"/>
          </a:xfrm>
        </p:grpSpPr>
        <p:sp>
          <p:nvSpPr>
            <p:cNvPr id="144" name="Google Shape;144;p10"/>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45" name="Google Shape;145;p10"/>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46" name="Google Shape;146;p10"/>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47" name="Google Shape;147;p10"/>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48" name="Google Shape;148;p10"/>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149" name="Google Shape;149;p10"/>
          <p:cNvSpPr txBox="1">
            <a:spLocks noGrp="1"/>
          </p:cNvSpPr>
          <p:nvPr>
            <p:ph type="body" idx="1"/>
          </p:nvPr>
        </p:nvSpPr>
        <p:spPr>
          <a:xfrm>
            <a:off x="735200" y="4101500"/>
            <a:ext cx="7673700" cy="277500"/>
          </a:xfrm>
          <a:prstGeom prst="rect">
            <a:avLst/>
          </a:prstGeom>
        </p:spPr>
        <p:txBody>
          <a:bodyPr spcFirstLastPara="1" wrap="square" lIns="0" tIns="0" rIns="0" bIns="0" anchor="t" anchorCtr="0">
            <a:noAutofit/>
          </a:bodyPr>
          <a:lstStyle>
            <a:lvl1pPr marL="457200" lvl="0" indent="-228600" algn="ctr">
              <a:spcBef>
                <a:spcPts val="360"/>
              </a:spcBef>
              <a:spcAft>
                <a:spcPts val="0"/>
              </a:spcAft>
              <a:buClr>
                <a:srgbClr val="8A9BA6"/>
              </a:buClr>
              <a:buSzPts val="1400"/>
              <a:buNone/>
              <a:defRPr sz="1400" i="1">
                <a:solidFill>
                  <a:srgbClr val="8A9BA6"/>
                </a:solidFill>
              </a:defRPr>
            </a:lvl1pPr>
          </a:lstStyle>
          <a:p>
            <a:endParaRPr/>
          </a:p>
        </p:txBody>
      </p:sp>
      <p:sp>
        <p:nvSpPr>
          <p:cNvPr id="150" name="Google Shape;150;p10"/>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1"/>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312475" y="304925"/>
            <a:ext cx="8519109" cy="4526109"/>
            <a:chOff x="312475" y="304925"/>
            <a:chExt cx="8519109" cy="4526109"/>
          </a:xfrm>
        </p:grpSpPr>
        <p:sp>
          <p:nvSpPr>
            <p:cNvPr id="154" name="Google Shape;154;p1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56" name="Google Shape;156;p1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57" name="Google Shape;157;p11"/>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58" name="Google Shape;158;p11"/>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sp>
        <p:nvSpPr>
          <p:cNvPr id="159" name="Google Shape;159;p11"/>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1pPr>
            <a:lvl2pPr lvl="1"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2pPr>
            <a:lvl3pPr lvl="2"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3pPr>
            <a:lvl4pPr lvl="3"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4pPr>
            <a:lvl5pPr lvl="4"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5pPr>
            <a:lvl6pPr lvl="5"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6pPr>
            <a:lvl7pPr lvl="6"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7pPr>
            <a:lvl8pPr lvl="7"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8pPr>
            <a:lvl9pPr lvl="8"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9pPr>
          </a:lstStyle>
          <a:p>
            <a:endParaRPr/>
          </a:p>
        </p:txBody>
      </p:sp>
      <p:sp>
        <p:nvSpPr>
          <p:cNvPr id="7" name="Google Shape;7;p1"/>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1pPr>
            <a:lvl2pPr marL="914400" lvl="1"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2pPr>
            <a:lvl3pPr marL="1371600" lvl="2"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3pPr>
            <a:lvl4pPr marL="1828800" lvl="3"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4pPr>
            <a:lvl5pPr marL="2286000" lvl="4"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5pPr>
            <a:lvl6pPr marL="2743200" lvl="5"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6pPr>
            <a:lvl7pPr marL="3200400" lvl="6"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7pPr>
            <a:lvl8pPr marL="3657600" lvl="7"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8pPr>
            <a:lvl9pPr marL="4114800" lvl="8"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9pPr>
          </a:lstStyle>
          <a:p>
            <a:endParaRPr/>
          </a:p>
        </p:txBody>
      </p:sp>
      <p:sp>
        <p:nvSpPr>
          <p:cNvPr id="8" name="Google Shape;8;p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lvl="0" algn="ctr">
              <a:buNone/>
              <a:defRPr sz="1200">
                <a:solidFill>
                  <a:srgbClr val="FFFFFF"/>
                </a:solidFill>
                <a:latin typeface="Frank Ruhl Libre"/>
                <a:ea typeface="Frank Ruhl Libre"/>
                <a:cs typeface="Frank Ruhl Libre"/>
                <a:sym typeface="Frank Ruhl Libre"/>
              </a:defRPr>
            </a:lvl1pPr>
            <a:lvl2pPr lvl="1" algn="ctr">
              <a:buNone/>
              <a:defRPr sz="1200">
                <a:solidFill>
                  <a:srgbClr val="FFFFFF"/>
                </a:solidFill>
                <a:latin typeface="Frank Ruhl Libre"/>
                <a:ea typeface="Frank Ruhl Libre"/>
                <a:cs typeface="Frank Ruhl Libre"/>
                <a:sym typeface="Frank Ruhl Libre"/>
              </a:defRPr>
            </a:lvl2pPr>
            <a:lvl3pPr lvl="2" algn="ctr">
              <a:buNone/>
              <a:defRPr sz="1200">
                <a:solidFill>
                  <a:srgbClr val="FFFFFF"/>
                </a:solidFill>
                <a:latin typeface="Frank Ruhl Libre"/>
                <a:ea typeface="Frank Ruhl Libre"/>
                <a:cs typeface="Frank Ruhl Libre"/>
                <a:sym typeface="Frank Ruhl Libre"/>
              </a:defRPr>
            </a:lvl3pPr>
            <a:lvl4pPr lvl="3" algn="ctr">
              <a:buNone/>
              <a:defRPr sz="1200">
                <a:solidFill>
                  <a:srgbClr val="FFFFFF"/>
                </a:solidFill>
                <a:latin typeface="Frank Ruhl Libre"/>
                <a:ea typeface="Frank Ruhl Libre"/>
                <a:cs typeface="Frank Ruhl Libre"/>
                <a:sym typeface="Frank Ruhl Libre"/>
              </a:defRPr>
            </a:lvl4pPr>
            <a:lvl5pPr lvl="4" algn="ctr">
              <a:buNone/>
              <a:defRPr sz="1200">
                <a:solidFill>
                  <a:srgbClr val="FFFFFF"/>
                </a:solidFill>
                <a:latin typeface="Frank Ruhl Libre"/>
                <a:ea typeface="Frank Ruhl Libre"/>
                <a:cs typeface="Frank Ruhl Libre"/>
                <a:sym typeface="Frank Ruhl Libre"/>
              </a:defRPr>
            </a:lvl5pPr>
            <a:lvl6pPr lvl="5" algn="ctr">
              <a:buNone/>
              <a:defRPr sz="1200">
                <a:solidFill>
                  <a:srgbClr val="FFFFFF"/>
                </a:solidFill>
                <a:latin typeface="Frank Ruhl Libre"/>
                <a:ea typeface="Frank Ruhl Libre"/>
                <a:cs typeface="Frank Ruhl Libre"/>
                <a:sym typeface="Frank Ruhl Libre"/>
              </a:defRPr>
            </a:lvl6pPr>
            <a:lvl7pPr lvl="6" algn="ctr">
              <a:buNone/>
              <a:defRPr sz="1200">
                <a:solidFill>
                  <a:srgbClr val="FFFFFF"/>
                </a:solidFill>
                <a:latin typeface="Frank Ruhl Libre"/>
                <a:ea typeface="Frank Ruhl Libre"/>
                <a:cs typeface="Frank Ruhl Libre"/>
                <a:sym typeface="Frank Ruhl Libre"/>
              </a:defRPr>
            </a:lvl7pPr>
            <a:lvl8pPr lvl="7" algn="ctr">
              <a:buNone/>
              <a:defRPr sz="1200">
                <a:solidFill>
                  <a:srgbClr val="FFFFFF"/>
                </a:solidFill>
                <a:latin typeface="Frank Ruhl Libre"/>
                <a:ea typeface="Frank Ruhl Libre"/>
                <a:cs typeface="Frank Ruhl Libre"/>
                <a:sym typeface="Frank Ruhl Libre"/>
              </a:defRPr>
            </a:lvl8pPr>
            <a:lvl9pPr lvl="8" algn="ctr">
              <a:buNone/>
              <a:defRPr sz="1200">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2682240" y="633168"/>
            <a:ext cx="3779520" cy="375513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CAPSTONE </a:t>
            </a:r>
            <a:r>
              <a:rPr lang="en" dirty="0" smtClean="0"/>
              <a:t>PROJECT</a:t>
            </a:r>
            <a:br>
              <a:rPr lang="en" dirty="0" smtClean="0"/>
            </a:br>
            <a:r>
              <a:rPr lang="en" dirty="0"/>
              <a:t/>
            </a:r>
            <a:br>
              <a:rPr lang="en" dirty="0"/>
            </a:br>
            <a:r>
              <a:rPr lang="en" sz="2400" dirty="0">
                <a:latin typeface="+mj-lt"/>
              </a:rPr>
              <a:t>HOST OPTIMAL RENT PRICE </a:t>
            </a:r>
            <a:r>
              <a:rPr lang="en" sz="2400" dirty="0" smtClean="0">
                <a:latin typeface="+mj-lt"/>
              </a:rPr>
              <a:t>PREDICTION</a:t>
            </a:r>
            <a:r>
              <a:rPr lang="en" sz="2400" dirty="0"/>
              <a:t/>
            </a:r>
            <a:br>
              <a:rPr lang="en" sz="2400" dirty="0"/>
            </a:br>
            <a:r>
              <a:rPr lang="en" sz="2400" dirty="0" smtClean="0"/>
              <a:t/>
            </a:r>
            <a:br>
              <a:rPr lang="en" sz="2400" dirty="0" smtClean="0"/>
            </a:br>
            <a:r>
              <a:rPr lang="en" sz="1800" dirty="0" smtClean="0"/>
              <a:t>GROUP </a:t>
            </a:r>
            <a:r>
              <a:rPr lang="en" sz="1800" dirty="0"/>
              <a:t>7</a:t>
            </a:r>
            <a:r>
              <a:rPr lang="en" sz="2400" dirty="0"/>
              <a:t/>
            </a:r>
            <a:br>
              <a:rPr lang="en" sz="2400" dirty="0"/>
            </a:br>
            <a:endParaRPr sz="2400" dirty="0"/>
          </a:p>
        </p:txBody>
      </p:sp>
      <p:sp>
        <p:nvSpPr>
          <p:cNvPr id="10" name="Rectangle: Rounded Corners 9">
            <a:extLst>
              <a:ext uri="{FF2B5EF4-FFF2-40B4-BE49-F238E27FC236}">
                <a16:creationId xmlns:a16="http://schemas.microsoft.com/office/drawing/2014/main" id="{530B85F1-D02D-0989-D8B5-50D70405E889}"/>
              </a:ext>
            </a:extLst>
          </p:cNvPr>
          <p:cNvSpPr/>
          <p:nvPr/>
        </p:nvSpPr>
        <p:spPr>
          <a:xfrm>
            <a:off x="6834040" y="2449776"/>
            <a:ext cx="2017777" cy="2365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DFFA7F7-134F-3D2A-85AD-3E9834D9CC4E}"/>
              </a:ext>
            </a:extLst>
          </p:cNvPr>
          <p:cNvSpPr txBox="1"/>
          <p:nvPr/>
        </p:nvSpPr>
        <p:spPr>
          <a:xfrm>
            <a:off x="6920564" y="3261913"/>
            <a:ext cx="1572768" cy="1384995"/>
          </a:xfrm>
          <a:prstGeom prst="rect">
            <a:avLst/>
          </a:prstGeom>
          <a:noFill/>
        </p:spPr>
        <p:txBody>
          <a:bodyPr wrap="square" rtlCol="0">
            <a:spAutoFit/>
          </a:bodyPr>
          <a:lstStyle/>
          <a:p>
            <a:r>
              <a:rPr lang="en-US" b="1" dirty="0"/>
              <a:t>Submitted By </a:t>
            </a:r>
            <a:r>
              <a:rPr lang="en-US" dirty="0"/>
              <a:t>:</a:t>
            </a:r>
          </a:p>
          <a:p>
            <a:r>
              <a:rPr lang="en-US" dirty="0"/>
              <a:t>Akash G</a:t>
            </a:r>
          </a:p>
          <a:p>
            <a:r>
              <a:rPr lang="en-US" dirty="0"/>
              <a:t>Gautham </a:t>
            </a:r>
          </a:p>
          <a:p>
            <a:r>
              <a:rPr lang="en-US" dirty="0"/>
              <a:t>Mahima V</a:t>
            </a:r>
          </a:p>
          <a:p>
            <a:r>
              <a:rPr lang="en-US" dirty="0"/>
              <a:t>Sai </a:t>
            </a:r>
            <a:r>
              <a:rPr lang="en-US" dirty="0"/>
              <a:t>M</a:t>
            </a:r>
            <a:r>
              <a:rPr lang="en-US" dirty="0" smtClean="0"/>
              <a:t>ohan </a:t>
            </a:r>
            <a:r>
              <a:rPr lang="en-US" dirty="0"/>
              <a:t>P</a:t>
            </a:r>
          </a:p>
          <a:p>
            <a:r>
              <a:rPr lang="en-US" dirty="0" err="1"/>
              <a:t>Sibe</a:t>
            </a:r>
            <a:r>
              <a:rPr lang="en-US" dirty="0"/>
              <a:t> S</a:t>
            </a:r>
          </a:p>
        </p:txBody>
      </p:sp>
      <p:sp>
        <p:nvSpPr>
          <p:cNvPr id="12" name="TextBox 11">
            <a:extLst>
              <a:ext uri="{FF2B5EF4-FFF2-40B4-BE49-F238E27FC236}">
                <a16:creationId xmlns:a16="http://schemas.microsoft.com/office/drawing/2014/main" id="{50A47BB1-D019-8231-F4A5-25D1C1F69641}"/>
              </a:ext>
            </a:extLst>
          </p:cNvPr>
          <p:cNvSpPr txBox="1"/>
          <p:nvPr/>
        </p:nvSpPr>
        <p:spPr>
          <a:xfrm>
            <a:off x="6920564" y="2570573"/>
            <a:ext cx="1831849" cy="523220"/>
          </a:xfrm>
          <a:prstGeom prst="rect">
            <a:avLst/>
          </a:prstGeom>
          <a:noFill/>
        </p:spPr>
        <p:txBody>
          <a:bodyPr wrap="square" rtlCol="0">
            <a:spAutoFit/>
          </a:bodyPr>
          <a:lstStyle/>
          <a:p>
            <a:r>
              <a:rPr lang="en-US" b="1" dirty="0"/>
              <a:t>Mentored By </a:t>
            </a:r>
            <a:r>
              <a:rPr lang="en-US" dirty="0"/>
              <a:t>:</a:t>
            </a:r>
          </a:p>
          <a:p>
            <a:r>
              <a:rPr lang="en-US" dirty="0"/>
              <a:t>Vibha Santhanam</a:t>
            </a:r>
            <a:endParaRPr lang="en-IN" dirty="0"/>
          </a:p>
        </p:txBody>
      </p:sp>
      <p:pic>
        <p:nvPicPr>
          <p:cNvPr id="2" name="Picture 1">
            <a:extLst>
              <a:ext uri="{FF2B5EF4-FFF2-40B4-BE49-F238E27FC236}">
                <a16:creationId xmlns:a16="http://schemas.microsoft.com/office/drawing/2014/main" id="{CD3B4F69-6D34-9097-C479-5274498584BD}"/>
              </a:ext>
            </a:extLst>
          </p:cNvPr>
          <p:cNvPicPr>
            <a:picLocks noChangeAspect="1"/>
          </p:cNvPicPr>
          <p:nvPr/>
        </p:nvPicPr>
        <p:blipFill>
          <a:blip r:embed="rId3"/>
          <a:stretch>
            <a:fillRect/>
          </a:stretch>
        </p:blipFill>
        <p:spPr>
          <a:xfrm>
            <a:off x="7404830" y="-92465"/>
            <a:ext cx="1664803" cy="7256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AEE3FF-D456-2223-902C-C9A5E560EC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2" name="TextBox 1">
            <a:extLst>
              <a:ext uri="{FF2B5EF4-FFF2-40B4-BE49-F238E27FC236}">
                <a16:creationId xmlns:a16="http://schemas.microsoft.com/office/drawing/2014/main" id="{1A94B9C5-319C-EB25-4398-BF10F1186193}"/>
              </a:ext>
            </a:extLst>
          </p:cNvPr>
          <p:cNvSpPr txBox="1"/>
          <p:nvPr/>
        </p:nvSpPr>
        <p:spPr>
          <a:xfrm>
            <a:off x="631065" y="350124"/>
            <a:ext cx="5209504" cy="2215991"/>
          </a:xfrm>
          <a:prstGeom prst="rect">
            <a:avLst/>
          </a:prstGeom>
          <a:noFill/>
        </p:spPr>
        <p:txBody>
          <a:bodyPr wrap="square" rtlCol="0">
            <a:spAutoFit/>
          </a:bodyPr>
          <a:lstStyle/>
          <a:p>
            <a:endParaRPr lang="en-IN" sz="1800" dirty="0">
              <a:latin typeface="+mj-lt"/>
            </a:endParaRPr>
          </a:p>
          <a:p>
            <a:r>
              <a:rPr lang="en-IN" sz="1800" dirty="0">
                <a:latin typeface="+mj-lt"/>
              </a:rPr>
              <a:t>Missing Values </a:t>
            </a:r>
          </a:p>
          <a:p>
            <a:endParaRPr lang="en-IN" sz="1050" dirty="0">
              <a:solidFill>
                <a:schemeClr val="bg1">
                  <a:lumMod val="50000"/>
                </a:schemeClr>
              </a:solidFill>
              <a:latin typeface="+mj-lt"/>
            </a:endParaRPr>
          </a:p>
          <a:p>
            <a:pPr marL="171450" indent="-171450">
              <a:buFont typeface="Wingdings" panose="05000000000000000000" pitchFamily="2" charset="2"/>
              <a:buChar char="ü"/>
            </a:pPr>
            <a:r>
              <a:rPr lang="en-IN" sz="1050" dirty="0">
                <a:solidFill>
                  <a:schemeClr val="tx1"/>
                </a:solidFill>
                <a:effectLst/>
                <a:latin typeface="Arial" panose="020B0604020202020204" pitchFamily="34" charset="0"/>
                <a:ea typeface="Proxima Nova"/>
              </a:rPr>
              <a:t>The null values in the name, host_name columns are imputed as “Unknown”</a:t>
            </a:r>
            <a:r>
              <a:rPr lang="en-IN" sz="1050" dirty="0">
                <a:solidFill>
                  <a:schemeClr val="tx1"/>
                </a:solidFill>
                <a:effectLst/>
                <a:latin typeface="+mj-lt"/>
                <a:ea typeface="Proxima Nova"/>
              </a:rPr>
              <a:t>.</a:t>
            </a:r>
          </a:p>
          <a:p>
            <a:pPr marL="171450" indent="-171450">
              <a:buFont typeface="Wingdings" panose="05000000000000000000" pitchFamily="2" charset="2"/>
              <a:buChar char="ü"/>
            </a:pPr>
            <a:r>
              <a:rPr lang="en-IN" sz="1050" dirty="0">
                <a:solidFill>
                  <a:schemeClr val="tx1"/>
                </a:solidFill>
                <a:effectLst/>
                <a:latin typeface="Arial" panose="020B0604020202020204" pitchFamily="34" charset="0"/>
                <a:ea typeface="Proxima Nova"/>
              </a:rPr>
              <a:t> The reviews_per_month null values are imputed with 0 </a:t>
            </a:r>
            <a:r>
              <a:rPr lang="en-IN" sz="1050" dirty="0">
                <a:solidFill>
                  <a:schemeClr val="tx1"/>
                </a:solidFill>
                <a:effectLst/>
                <a:latin typeface="+mj-lt"/>
                <a:ea typeface="Proxima Nova"/>
              </a:rPr>
              <a:t>.</a:t>
            </a:r>
          </a:p>
          <a:p>
            <a:pPr marL="171450" indent="-171450">
              <a:buFont typeface="Wingdings" panose="05000000000000000000" pitchFamily="2" charset="2"/>
              <a:buChar char="ü"/>
            </a:pPr>
            <a:r>
              <a:rPr lang="en-US" sz="1050" dirty="0">
                <a:solidFill>
                  <a:schemeClr val="tx1"/>
                </a:solidFill>
                <a:effectLst/>
                <a:latin typeface="Arial" panose="020B0604020202020204" pitchFamily="34" charset="0"/>
                <a:ea typeface="Proxima Nova"/>
              </a:rPr>
              <a:t>The host_is_superhost, host_identity_verified columns are imputed with ‘f’ (false). </a:t>
            </a:r>
          </a:p>
          <a:p>
            <a:pPr marL="171450" indent="-171450">
              <a:buFont typeface="Wingdings" panose="05000000000000000000" pitchFamily="2" charset="2"/>
              <a:buChar char="ü"/>
            </a:pPr>
            <a:r>
              <a:rPr lang="en-US" sz="1050" dirty="0">
                <a:solidFill>
                  <a:schemeClr val="tx1"/>
                </a:solidFill>
                <a:effectLst/>
                <a:latin typeface="Arial" panose="020B0604020202020204" pitchFamily="34" charset="0"/>
                <a:ea typeface="Proxima Nova"/>
                <a:cs typeface="Proxima Nova"/>
              </a:rPr>
              <a:t>The null values for bathrooms and bedrooms are filled based on the number of accommodates the particular listing can occupy.</a:t>
            </a:r>
            <a:endParaRPr lang="en-IN" sz="1050" dirty="0">
              <a:solidFill>
                <a:schemeClr val="tx1"/>
              </a:solidFill>
              <a:effectLst/>
              <a:latin typeface="Proxima Nova"/>
              <a:ea typeface="Proxima Nova"/>
              <a:cs typeface="Proxima Nova"/>
            </a:endParaRPr>
          </a:p>
          <a:p>
            <a:pPr marL="171450" indent="-171450">
              <a:buFont typeface="Wingdings" panose="05000000000000000000" pitchFamily="2" charset="2"/>
              <a:buChar char="ü"/>
            </a:pPr>
            <a:r>
              <a:rPr lang="en-US" sz="1050" dirty="0">
                <a:solidFill>
                  <a:schemeClr val="tx1"/>
                </a:solidFill>
                <a:effectLst/>
                <a:latin typeface="Arial" panose="020B0604020202020204" pitchFamily="34" charset="0"/>
                <a:ea typeface="Proxima Nova"/>
                <a:cs typeface="Proxima Nova"/>
              </a:rPr>
              <a:t>The null values for beds are filled with respect to the number of bedrooms in the particular listings.</a:t>
            </a:r>
            <a:endParaRPr lang="en-IN" sz="1050" dirty="0">
              <a:solidFill>
                <a:schemeClr val="tx1"/>
              </a:solidFill>
              <a:effectLst/>
              <a:latin typeface="Proxima Nova"/>
              <a:ea typeface="Proxima Nova"/>
              <a:cs typeface="Proxima Nova"/>
            </a:endParaRPr>
          </a:p>
          <a:p>
            <a:endParaRPr lang="en-IN" sz="1800" dirty="0">
              <a:solidFill>
                <a:srgbClr val="353744"/>
              </a:solidFill>
              <a:effectLst/>
              <a:latin typeface="+mj-lt"/>
              <a:ea typeface="Proxima Nova"/>
            </a:endParaRPr>
          </a:p>
        </p:txBody>
      </p:sp>
      <p:sp>
        <p:nvSpPr>
          <p:cNvPr id="5" name="TextBox 4">
            <a:extLst>
              <a:ext uri="{FF2B5EF4-FFF2-40B4-BE49-F238E27FC236}">
                <a16:creationId xmlns:a16="http://schemas.microsoft.com/office/drawing/2014/main" id="{03D188FB-0056-856A-E850-3FDBEB0C75DC}"/>
              </a:ext>
            </a:extLst>
          </p:cNvPr>
          <p:cNvSpPr txBox="1"/>
          <p:nvPr/>
        </p:nvSpPr>
        <p:spPr>
          <a:xfrm>
            <a:off x="4115923" y="2554015"/>
            <a:ext cx="4397012" cy="2241639"/>
          </a:xfrm>
          <a:prstGeom prst="rect">
            <a:avLst/>
          </a:prstGeom>
          <a:noFill/>
        </p:spPr>
        <p:txBody>
          <a:bodyPr wrap="square" rtlCol="0">
            <a:spAutoFit/>
          </a:bodyPr>
          <a:lstStyle/>
          <a:p>
            <a:r>
              <a:rPr lang="en-IN" sz="1800" dirty="0">
                <a:solidFill>
                  <a:schemeClr val="tx1">
                    <a:lumMod val="50000"/>
                  </a:schemeClr>
                </a:solidFill>
              </a:rPr>
              <a:t>Outliers</a:t>
            </a:r>
          </a:p>
          <a:p>
            <a:pPr indent="457200">
              <a:lnSpc>
                <a:spcPct val="130000"/>
              </a:lnSpc>
              <a:spcBef>
                <a:spcPts val="1000"/>
              </a:spcBef>
            </a:pPr>
            <a:r>
              <a:rPr lang="en-IN" sz="1000" dirty="0">
                <a:solidFill>
                  <a:schemeClr val="tx1"/>
                </a:solidFill>
                <a:effectLst/>
                <a:latin typeface="Arial" panose="020B0604020202020204" pitchFamily="34" charset="0"/>
                <a:ea typeface="Proxima Nova"/>
                <a:cs typeface="Proxima Nova"/>
              </a:rPr>
              <a:t>Since there are more number of outliers present in the dataset we can’t afford to lose all those data. So we are performing transformation to reduce the outliers in the data set.</a:t>
            </a:r>
            <a:endParaRPr lang="en-IN" sz="1000" dirty="0">
              <a:solidFill>
                <a:schemeClr val="tx1"/>
              </a:solidFill>
              <a:effectLst/>
              <a:latin typeface="Proxima Nova"/>
              <a:ea typeface="Proxima Nova"/>
              <a:cs typeface="Proxima Nova"/>
            </a:endParaRPr>
          </a:p>
          <a:p>
            <a:pPr indent="457200">
              <a:lnSpc>
                <a:spcPct val="130000"/>
              </a:lnSpc>
              <a:spcBef>
                <a:spcPts val="1000"/>
              </a:spcBef>
            </a:pPr>
            <a:r>
              <a:rPr lang="en-IN" sz="1000" dirty="0">
                <a:solidFill>
                  <a:schemeClr val="tx1"/>
                </a:solidFill>
                <a:effectLst/>
                <a:latin typeface="Arial" panose="020B0604020202020204" pitchFamily="34" charset="0"/>
                <a:ea typeface="Proxima Nova"/>
                <a:cs typeface="Proxima Nova"/>
              </a:rPr>
              <a:t>We are performing yeo-</a:t>
            </a:r>
            <a:r>
              <a:rPr lang="en-IN" sz="1000" dirty="0" err="1">
                <a:solidFill>
                  <a:schemeClr val="tx1"/>
                </a:solidFill>
                <a:effectLst/>
                <a:latin typeface="Arial" panose="020B0604020202020204" pitchFamily="34" charset="0"/>
                <a:ea typeface="Proxima Nova"/>
                <a:cs typeface="Proxima Nova"/>
              </a:rPr>
              <a:t>johnson</a:t>
            </a:r>
            <a:r>
              <a:rPr lang="en-IN" sz="1000" dirty="0">
                <a:solidFill>
                  <a:schemeClr val="tx1"/>
                </a:solidFill>
                <a:effectLst/>
                <a:latin typeface="Arial" panose="020B0604020202020204" pitchFamily="34" charset="0"/>
                <a:ea typeface="Proxima Nova"/>
                <a:cs typeface="Proxima Nova"/>
              </a:rPr>
              <a:t> transformation since there are presence of all numerical continuous variables like positive, negative and zero values. After performing the transformation the outliers count are found to be reduced significantly.</a:t>
            </a:r>
            <a:endParaRPr lang="en-IN" sz="1000" dirty="0">
              <a:solidFill>
                <a:schemeClr val="tx1"/>
              </a:solidFill>
              <a:effectLst/>
              <a:latin typeface="Proxima Nova"/>
              <a:ea typeface="Proxima Nova"/>
              <a:cs typeface="Proxima Nova"/>
            </a:endParaRPr>
          </a:p>
          <a:p>
            <a:endParaRPr lang="en-IN" dirty="0"/>
          </a:p>
        </p:txBody>
      </p:sp>
      <p:pic>
        <p:nvPicPr>
          <p:cNvPr id="4" name="Picture 3">
            <a:extLst>
              <a:ext uri="{FF2B5EF4-FFF2-40B4-BE49-F238E27FC236}">
                <a16:creationId xmlns:a16="http://schemas.microsoft.com/office/drawing/2014/main" id="{0E73F18F-1396-6E82-E698-289F1A3C6B7D}"/>
              </a:ext>
            </a:extLst>
          </p:cNvPr>
          <p:cNvPicPr>
            <a:picLocks noChangeAspect="1"/>
          </p:cNvPicPr>
          <p:nvPr/>
        </p:nvPicPr>
        <p:blipFill>
          <a:blip r:embed="rId2"/>
          <a:stretch>
            <a:fillRect/>
          </a:stretch>
        </p:blipFill>
        <p:spPr>
          <a:xfrm>
            <a:off x="5840569" y="679011"/>
            <a:ext cx="2544058" cy="2082700"/>
          </a:xfrm>
          <a:prstGeom prst="rect">
            <a:avLst/>
          </a:prstGeom>
        </p:spPr>
      </p:pic>
      <p:pic>
        <p:nvPicPr>
          <p:cNvPr id="6" name="Picture 5">
            <a:extLst>
              <a:ext uri="{FF2B5EF4-FFF2-40B4-BE49-F238E27FC236}">
                <a16:creationId xmlns:a16="http://schemas.microsoft.com/office/drawing/2014/main" id="{10C819AF-C984-DDA0-98EC-F662D0E60D83}"/>
              </a:ext>
            </a:extLst>
          </p:cNvPr>
          <p:cNvPicPr>
            <a:picLocks noChangeAspect="1"/>
          </p:cNvPicPr>
          <p:nvPr/>
        </p:nvPicPr>
        <p:blipFill>
          <a:blip r:embed="rId3"/>
          <a:stretch>
            <a:fillRect/>
          </a:stretch>
        </p:blipFill>
        <p:spPr>
          <a:xfrm>
            <a:off x="785611" y="2633768"/>
            <a:ext cx="3165351" cy="1815882"/>
          </a:xfrm>
          <a:prstGeom prst="rect">
            <a:avLst/>
          </a:prstGeom>
        </p:spPr>
      </p:pic>
      <p:sp>
        <p:nvSpPr>
          <p:cNvPr id="10" name="TextBox 9">
            <a:extLst>
              <a:ext uri="{FF2B5EF4-FFF2-40B4-BE49-F238E27FC236}">
                <a16:creationId xmlns:a16="http://schemas.microsoft.com/office/drawing/2014/main" id="{82A75788-5347-3071-9302-2F5FF5BC6B34}"/>
              </a:ext>
            </a:extLst>
          </p:cNvPr>
          <p:cNvSpPr txBox="1"/>
          <p:nvPr/>
        </p:nvSpPr>
        <p:spPr>
          <a:xfrm>
            <a:off x="4297650" y="3674834"/>
            <a:ext cx="346688" cy="307777"/>
          </a:xfrm>
          <a:prstGeom prst="rect">
            <a:avLst/>
          </a:prstGeom>
          <a:solidFill>
            <a:schemeClr val="bg1"/>
          </a:solidFill>
        </p:spPr>
        <p:txBody>
          <a:bodyPr wrap="square" rtlCol="0">
            <a:spAutoFit/>
          </a:bodyPr>
          <a:lstStyle/>
          <a:p>
            <a:endParaRPr lang="en-IN" dirty="0"/>
          </a:p>
        </p:txBody>
      </p:sp>
      <p:pic>
        <p:nvPicPr>
          <p:cNvPr id="7" name="Picture 6">
            <a:extLst>
              <a:ext uri="{FF2B5EF4-FFF2-40B4-BE49-F238E27FC236}">
                <a16:creationId xmlns:a16="http://schemas.microsoft.com/office/drawing/2014/main" id="{69D89531-D249-65F9-0A1E-9694DB3A909E}"/>
              </a:ext>
            </a:extLst>
          </p:cNvPr>
          <p:cNvPicPr>
            <a:picLocks noChangeAspect="1"/>
          </p:cNvPicPr>
          <p:nvPr/>
        </p:nvPicPr>
        <p:blipFill>
          <a:blip r:embed="rId4"/>
          <a:stretch>
            <a:fillRect/>
          </a:stretch>
        </p:blipFill>
        <p:spPr>
          <a:xfrm>
            <a:off x="7533417" y="-96983"/>
            <a:ext cx="1664803" cy="725633"/>
          </a:xfrm>
          <a:prstGeom prst="rect">
            <a:avLst/>
          </a:prstGeom>
        </p:spPr>
      </p:pic>
    </p:spTree>
    <p:extLst>
      <p:ext uri="{BB962C8B-B14F-4D97-AF65-F5344CB8AC3E}">
        <p14:creationId xmlns:p14="http://schemas.microsoft.com/office/powerpoint/2010/main" val="2445455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AD54-0BCF-8050-6197-18F980DBD0AB}"/>
              </a:ext>
            </a:extLst>
          </p:cNvPr>
          <p:cNvSpPr>
            <a:spLocks noGrp="1"/>
          </p:cNvSpPr>
          <p:nvPr>
            <p:ph type="title"/>
          </p:nvPr>
        </p:nvSpPr>
        <p:spPr>
          <a:xfrm>
            <a:off x="1022935" y="439758"/>
            <a:ext cx="7137600" cy="5487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Feature Engineering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4" name="TextBox 3">
            <a:extLst>
              <a:ext uri="{FF2B5EF4-FFF2-40B4-BE49-F238E27FC236}">
                <a16:creationId xmlns:a16="http://schemas.microsoft.com/office/drawing/2014/main" id="{86473119-C69D-ED84-7AE9-1158FF9BE63C}"/>
              </a:ext>
            </a:extLst>
          </p:cNvPr>
          <p:cNvSpPr txBox="1"/>
          <p:nvPr/>
        </p:nvSpPr>
        <p:spPr>
          <a:xfrm>
            <a:off x="1009779" y="1161810"/>
            <a:ext cx="7208112" cy="2062103"/>
          </a:xfrm>
          <a:prstGeom prst="rect">
            <a:avLst/>
          </a:prstGeom>
          <a:noFill/>
        </p:spPr>
        <p:txBody>
          <a:bodyPr wrap="square" rtlCol="0">
            <a:spAutoFit/>
          </a:bodyPr>
          <a:lstStyle/>
          <a:p>
            <a:r>
              <a:rPr lang="en-US" sz="1000" b="1" dirty="0" smtClean="0"/>
              <a:t>Amenities score:	       		                </a:t>
            </a:r>
            <a:r>
              <a:rPr lang="en-US" sz="1000" dirty="0" smtClean="0"/>
              <a:t>The top 10 words identified from the amenities </a:t>
            </a:r>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endParaRPr lang="en-US" sz="1000" b="1" dirty="0" smtClean="0"/>
          </a:p>
          <a:p>
            <a:pPr algn="just"/>
            <a:r>
              <a:rPr lang="en-US" sz="1000" dirty="0" smtClean="0"/>
              <a:t>         </a:t>
            </a:r>
          </a:p>
          <a:p>
            <a:pPr algn="just"/>
            <a:endParaRPr lang="en-US" sz="800" b="1" dirty="0" smtClean="0"/>
          </a:p>
        </p:txBody>
      </p:sp>
      <p:pic>
        <p:nvPicPr>
          <p:cNvPr id="1026" name="Picture 2" descr="C:\Users\akash inc\Desktop\wordcloud.jpg"/>
          <p:cNvPicPr>
            <a:picLocks noChangeAspect="1" noChangeArrowheads="1"/>
          </p:cNvPicPr>
          <p:nvPr/>
        </p:nvPicPr>
        <p:blipFill>
          <a:blip r:embed="rId2"/>
          <a:srcRect/>
          <a:stretch>
            <a:fillRect/>
          </a:stretch>
        </p:blipFill>
        <p:spPr bwMode="auto">
          <a:xfrm>
            <a:off x="1344074" y="1522206"/>
            <a:ext cx="3685126" cy="2072884"/>
          </a:xfrm>
          <a:prstGeom prst="rect">
            <a:avLst/>
          </a:prstGeom>
          <a:noFill/>
        </p:spPr>
      </p:pic>
      <p:pic>
        <p:nvPicPr>
          <p:cNvPr id="1028" name="Picture 4" descr="C:\Users\akash inc\Desktop\wordcloud.jpg"/>
          <p:cNvPicPr>
            <a:picLocks noChangeAspect="1" noChangeArrowheads="1"/>
          </p:cNvPicPr>
          <p:nvPr/>
        </p:nvPicPr>
        <p:blipFill>
          <a:blip r:embed="rId3"/>
          <a:srcRect/>
          <a:stretch>
            <a:fillRect/>
          </a:stretch>
        </p:blipFill>
        <p:spPr bwMode="auto">
          <a:xfrm>
            <a:off x="6187249" y="1523138"/>
            <a:ext cx="1170624" cy="1829995"/>
          </a:xfrm>
          <a:prstGeom prst="rect">
            <a:avLst/>
          </a:prstGeom>
          <a:noFill/>
        </p:spPr>
      </p:pic>
      <p:pic>
        <p:nvPicPr>
          <p:cNvPr id="9" name="Picture 8">
            <a:extLst>
              <a:ext uri="{FF2B5EF4-FFF2-40B4-BE49-F238E27FC236}">
                <a16:creationId xmlns:a16="http://schemas.microsoft.com/office/drawing/2014/main" id="{09924365-3567-44DB-F10F-A1A8DE58DB99}"/>
              </a:ext>
            </a:extLst>
          </p:cNvPr>
          <p:cNvPicPr>
            <a:picLocks noChangeAspect="1"/>
          </p:cNvPicPr>
          <p:nvPr/>
        </p:nvPicPr>
        <p:blipFill>
          <a:blip r:embed="rId4"/>
          <a:stretch>
            <a:fillRect/>
          </a:stretch>
        </p:blipFill>
        <p:spPr>
          <a:xfrm>
            <a:off x="7533417" y="-96983"/>
            <a:ext cx="1664803" cy="725633"/>
          </a:xfrm>
          <a:prstGeom prst="rect">
            <a:avLst/>
          </a:prstGeom>
        </p:spPr>
      </p:pic>
    </p:spTree>
    <p:extLst>
      <p:ext uri="{BB962C8B-B14F-4D97-AF65-F5344CB8AC3E}">
        <p14:creationId xmlns:p14="http://schemas.microsoft.com/office/powerpoint/2010/main" val="59715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AD54-0BCF-8050-6197-18F980DBD0AB}"/>
              </a:ext>
            </a:extLst>
          </p:cNvPr>
          <p:cNvSpPr>
            <a:spLocks noGrp="1"/>
          </p:cNvSpPr>
          <p:nvPr>
            <p:ph type="title"/>
          </p:nvPr>
        </p:nvSpPr>
        <p:spPr>
          <a:xfrm>
            <a:off x="1003200" y="518699"/>
            <a:ext cx="7137600" cy="5487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Feature Engineering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4" name="TextBox 3">
            <a:extLst>
              <a:ext uri="{FF2B5EF4-FFF2-40B4-BE49-F238E27FC236}">
                <a16:creationId xmlns:a16="http://schemas.microsoft.com/office/drawing/2014/main" id="{86473119-C69D-ED84-7AE9-1158FF9BE63C}"/>
              </a:ext>
            </a:extLst>
          </p:cNvPr>
          <p:cNvSpPr txBox="1"/>
          <p:nvPr/>
        </p:nvSpPr>
        <p:spPr>
          <a:xfrm>
            <a:off x="1634728" y="1556515"/>
            <a:ext cx="3706947" cy="2246769"/>
          </a:xfrm>
          <a:prstGeom prst="rect">
            <a:avLst/>
          </a:prstGeom>
          <a:noFill/>
        </p:spPr>
        <p:txBody>
          <a:bodyPr wrap="square" rtlCol="0">
            <a:spAutoFit/>
          </a:bodyPr>
          <a:lstStyle/>
          <a:p>
            <a:pPr algn="just"/>
            <a:r>
              <a:rPr lang="en-US" sz="1000" b="1" dirty="0" smtClean="0">
                <a:solidFill>
                  <a:schemeClr val="tx1">
                    <a:lumMod val="75000"/>
                  </a:schemeClr>
                </a:solidFill>
              </a:rPr>
              <a:t>Regions column</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Property Rate</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Property Budget</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Host Rank</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Amenities Count</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Redundant  columns  Removing</a:t>
            </a:r>
          </a:p>
          <a:p>
            <a:pPr algn="just"/>
            <a:endParaRPr lang="en-US" sz="1000" b="1" dirty="0" smtClean="0">
              <a:solidFill>
                <a:schemeClr val="tx1">
                  <a:lumMod val="75000"/>
                </a:schemeClr>
              </a:solidFill>
            </a:endParaRPr>
          </a:p>
          <a:p>
            <a:pPr algn="just"/>
            <a:r>
              <a:rPr lang="en-US" sz="1000" b="1" dirty="0" smtClean="0">
                <a:solidFill>
                  <a:schemeClr val="tx1">
                    <a:lumMod val="75000"/>
                  </a:schemeClr>
                </a:solidFill>
              </a:rPr>
              <a:t>One Hot Encoding</a:t>
            </a:r>
          </a:p>
          <a:p>
            <a:pPr algn="just"/>
            <a:endParaRPr lang="en-US" sz="1000" b="1" dirty="0" smtClean="0"/>
          </a:p>
        </p:txBody>
      </p:sp>
      <p:pic>
        <p:nvPicPr>
          <p:cNvPr id="7170" name="Picture 2" descr="C:\Users\akash inc\Downloads\kisspng-machine-learning-deep-learning-artificial-intellig-5b389748d42b39.2831888515304354008691.png"/>
          <p:cNvPicPr>
            <a:picLocks noChangeAspect="1" noChangeArrowheads="1"/>
          </p:cNvPicPr>
          <p:nvPr/>
        </p:nvPicPr>
        <p:blipFill>
          <a:blip r:embed="rId2"/>
          <a:srcRect/>
          <a:stretch>
            <a:fillRect/>
          </a:stretch>
        </p:blipFill>
        <p:spPr bwMode="auto">
          <a:xfrm>
            <a:off x="5210107" y="1302116"/>
            <a:ext cx="2699346" cy="2699346"/>
          </a:xfrm>
          <a:prstGeom prst="rect">
            <a:avLst/>
          </a:prstGeom>
          <a:noFill/>
        </p:spPr>
      </p:pic>
      <p:pic>
        <p:nvPicPr>
          <p:cNvPr id="7" name="Picture 6">
            <a:extLst>
              <a:ext uri="{FF2B5EF4-FFF2-40B4-BE49-F238E27FC236}">
                <a16:creationId xmlns:a16="http://schemas.microsoft.com/office/drawing/2014/main" id="{09924365-3567-44DB-F10F-A1A8DE58DB99}"/>
              </a:ext>
            </a:extLst>
          </p:cNvPr>
          <p:cNvPicPr>
            <a:picLocks noChangeAspect="1"/>
          </p:cNvPicPr>
          <p:nvPr/>
        </p:nvPicPr>
        <p:blipFill>
          <a:blip r:embed="rId3"/>
          <a:stretch>
            <a:fillRect/>
          </a:stretch>
        </p:blipFill>
        <p:spPr>
          <a:xfrm>
            <a:off x="7533417" y="-96983"/>
            <a:ext cx="1664803" cy="725633"/>
          </a:xfrm>
          <a:prstGeom prst="rect">
            <a:avLst/>
          </a:prstGeom>
        </p:spPr>
      </p:pic>
    </p:spTree>
    <p:extLst>
      <p:ext uri="{BB962C8B-B14F-4D97-AF65-F5344CB8AC3E}">
        <p14:creationId xmlns:p14="http://schemas.microsoft.com/office/powerpoint/2010/main" val="597153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96637C-3752-39B0-606C-21CEB60AC2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11" name="TextBox 10">
            <a:extLst>
              <a:ext uri="{FF2B5EF4-FFF2-40B4-BE49-F238E27FC236}">
                <a16:creationId xmlns:a16="http://schemas.microsoft.com/office/drawing/2014/main" id="{31486605-48CD-0AC7-21C9-3AB7FC9D3441}"/>
              </a:ext>
            </a:extLst>
          </p:cNvPr>
          <p:cNvSpPr txBox="1"/>
          <p:nvPr/>
        </p:nvSpPr>
        <p:spPr>
          <a:xfrm>
            <a:off x="814761" y="827772"/>
            <a:ext cx="2100262" cy="646331"/>
          </a:xfrm>
          <a:prstGeom prst="rect">
            <a:avLst/>
          </a:prstGeom>
          <a:noFill/>
        </p:spPr>
        <p:txBody>
          <a:bodyPr wrap="square" rtlCol="0">
            <a:spAutoFit/>
          </a:bodyPr>
          <a:lstStyle/>
          <a:p>
            <a:r>
              <a:rPr lang="en-IN" sz="1800" dirty="0">
                <a:solidFill>
                  <a:schemeClr val="bg2"/>
                </a:solidFill>
                <a:latin typeface="+mj-lt"/>
                <a:cs typeface="Frank Ruhl Libre" panose="00000500000000000000" pitchFamily="2" charset="-79"/>
              </a:rPr>
              <a:t>Base model - </a:t>
            </a:r>
          </a:p>
          <a:p>
            <a:r>
              <a:rPr lang="en-IN" sz="1800" dirty="0">
                <a:solidFill>
                  <a:schemeClr val="bg2"/>
                </a:solidFill>
                <a:latin typeface="+mj-lt"/>
                <a:cs typeface="Frank Ruhl Libre" panose="00000500000000000000" pitchFamily="2" charset="-79"/>
              </a:rPr>
              <a:t>Linear Regression</a:t>
            </a:r>
          </a:p>
        </p:txBody>
      </p:sp>
      <p:sp>
        <p:nvSpPr>
          <p:cNvPr id="12" name="TextBox 11">
            <a:extLst>
              <a:ext uri="{FF2B5EF4-FFF2-40B4-BE49-F238E27FC236}">
                <a16:creationId xmlns:a16="http://schemas.microsoft.com/office/drawing/2014/main" id="{DCDBE347-6772-0263-335C-24AE1020A761}"/>
              </a:ext>
            </a:extLst>
          </p:cNvPr>
          <p:cNvSpPr txBox="1"/>
          <p:nvPr/>
        </p:nvSpPr>
        <p:spPr>
          <a:xfrm>
            <a:off x="6075222" y="1490007"/>
            <a:ext cx="2128837" cy="2677656"/>
          </a:xfrm>
          <a:prstGeom prst="rect">
            <a:avLst/>
          </a:prstGeom>
          <a:noFill/>
        </p:spPr>
        <p:txBody>
          <a:bodyPr wrap="square" rtlCol="0">
            <a:spAutoFit/>
          </a:bodyPr>
          <a:lstStyle/>
          <a:p>
            <a:r>
              <a:rPr lang="en-US" sz="1050" dirty="0"/>
              <a:t>Inference: </a:t>
            </a:r>
          </a:p>
          <a:p>
            <a:endParaRPr lang="en-US" sz="1050" dirty="0"/>
          </a:p>
          <a:p>
            <a:pPr algn="just"/>
            <a:r>
              <a:rPr lang="en-US" sz="1050" dirty="0"/>
              <a:t>         Regression analysis is a powerful statistical method that allows you to examine the relationship between two or more variables of interest. In predictive analytics it can be used to predict a future numerical value of a variable. Linear regression is most suitable for linear data. But it’s very sensitive toward outliers in the data points. The outliers in the data can have a significant impact on the model. </a:t>
            </a:r>
            <a:endParaRPr lang="en-IN" sz="1050" dirty="0"/>
          </a:p>
        </p:txBody>
      </p:sp>
      <p:pic>
        <p:nvPicPr>
          <p:cNvPr id="15" name="Picture 14">
            <a:extLst>
              <a:ext uri="{FF2B5EF4-FFF2-40B4-BE49-F238E27FC236}">
                <a16:creationId xmlns:a16="http://schemas.microsoft.com/office/drawing/2014/main" id="{09924365-3567-44DB-F10F-A1A8DE58DB99}"/>
              </a:ext>
            </a:extLst>
          </p:cNvPr>
          <p:cNvPicPr>
            <a:picLocks noChangeAspect="1"/>
          </p:cNvPicPr>
          <p:nvPr/>
        </p:nvPicPr>
        <p:blipFill>
          <a:blip r:embed="rId2"/>
          <a:stretch>
            <a:fillRect/>
          </a:stretch>
        </p:blipFill>
        <p:spPr>
          <a:xfrm>
            <a:off x="7533417" y="-96983"/>
            <a:ext cx="1664803" cy="725633"/>
          </a:xfrm>
          <a:prstGeom prst="rect">
            <a:avLst/>
          </a:prstGeom>
        </p:spPr>
      </p:pic>
      <p:pic>
        <p:nvPicPr>
          <p:cNvPr id="2050" name="Picture 2" descr="C:\Users\akash inc\Desktop\wordcloud.jpg"/>
          <p:cNvPicPr>
            <a:picLocks noChangeAspect="1" noChangeArrowheads="1"/>
          </p:cNvPicPr>
          <p:nvPr/>
        </p:nvPicPr>
        <p:blipFill>
          <a:blip r:embed="rId3"/>
          <a:srcRect/>
          <a:stretch>
            <a:fillRect/>
          </a:stretch>
        </p:blipFill>
        <p:spPr bwMode="auto">
          <a:xfrm>
            <a:off x="1105174" y="1790587"/>
            <a:ext cx="2022970" cy="2551169"/>
          </a:xfrm>
          <a:prstGeom prst="rect">
            <a:avLst/>
          </a:prstGeom>
          <a:noFill/>
        </p:spPr>
      </p:pic>
      <p:pic>
        <p:nvPicPr>
          <p:cNvPr id="2051" name="Picture 3" descr="C:\Users\akash inc\Desktop\wordcloud.jpg"/>
          <p:cNvPicPr>
            <a:picLocks noChangeAspect="1" noChangeArrowheads="1"/>
          </p:cNvPicPr>
          <p:nvPr/>
        </p:nvPicPr>
        <p:blipFill>
          <a:blip r:embed="rId3"/>
          <a:srcRect/>
          <a:stretch>
            <a:fillRect/>
          </a:stretch>
        </p:blipFill>
        <p:spPr bwMode="auto">
          <a:xfrm>
            <a:off x="3142326" y="980185"/>
            <a:ext cx="2712465" cy="3420693"/>
          </a:xfrm>
          <a:prstGeom prst="rect">
            <a:avLst/>
          </a:prstGeom>
          <a:noFill/>
        </p:spPr>
      </p:pic>
    </p:spTree>
    <p:extLst>
      <p:ext uri="{BB962C8B-B14F-4D97-AF65-F5344CB8AC3E}">
        <p14:creationId xmlns:p14="http://schemas.microsoft.com/office/powerpoint/2010/main" val="859991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200" y="533555"/>
            <a:ext cx="7137600" cy="548700"/>
          </a:xfrm>
        </p:spPr>
        <p:txBody>
          <a:bodyPr/>
          <a:lstStyle/>
          <a:p>
            <a:r>
              <a:rPr lang="en-US" b="1" dirty="0" smtClean="0"/>
              <a:t> Model Metrics Comparison </a:t>
            </a:r>
            <a:endParaRPr lang="en-US" b="1"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pic>
        <p:nvPicPr>
          <p:cNvPr id="3074" name="Picture 2" descr="C:\Users\akash inc\Desktop\1.jpg"/>
          <p:cNvPicPr>
            <a:picLocks noChangeAspect="1" noChangeArrowheads="1"/>
          </p:cNvPicPr>
          <p:nvPr/>
        </p:nvPicPr>
        <p:blipFill>
          <a:blip r:embed="rId2"/>
          <a:srcRect/>
          <a:stretch>
            <a:fillRect/>
          </a:stretch>
        </p:blipFill>
        <p:spPr bwMode="auto">
          <a:xfrm>
            <a:off x="4928637" y="1461681"/>
            <a:ext cx="2461527" cy="385893"/>
          </a:xfrm>
          <a:prstGeom prst="rect">
            <a:avLst/>
          </a:prstGeom>
          <a:noFill/>
        </p:spPr>
      </p:pic>
      <p:pic>
        <p:nvPicPr>
          <p:cNvPr id="3075" name="Picture 3" descr="C:\Users\akash inc\Desktop\2.jpg"/>
          <p:cNvPicPr>
            <a:picLocks noChangeAspect="1" noChangeArrowheads="1"/>
          </p:cNvPicPr>
          <p:nvPr/>
        </p:nvPicPr>
        <p:blipFill>
          <a:blip r:embed="rId3"/>
          <a:srcRect/>
          <a:stretch>
            <a:fillRect/>
          </a:stretch>
        </p:blipFill>
        <p:spPr bwMode="auto">
          <a:xfrm>
            <a:off x="4937719" y="1834146"/>
            <a:ext cx="2449843" cy="2339282"/>
          </a:xfrm>
          <a:prstGeom prst="rect">
            <a:avLst/>
          </a:prstGeom>
          <a:noFill/>
        </p:spPr>
      </p:pic>
      <p:sp>
        <p:nvSpPr>
          <p:cNvPr id="7" name="TextBox 6"/>
          <p:cNvSpPr txBox="1"/>
          <p:nvPr/>
        </p:nvSpPr>
        <p:spPr>
          <a:xfrm>
            <a:off x="1388046" y="1434096"/>
            <a:ext cx="2631367" cy="2862322"/>
          </a:xfrm>
          <a:prstGeom prst="rect">
            <a:avLst/>
          </a:prstGeom>
          <a:noFill/>
        </p:spPr>
        <p:txBody>
          <a:bodyPr wrap="square" rtlCol="0">
            <a:spAutoFit/>
          </a:bodyPr>
          <a:lstStyle/>
          <a:p>
            <a:pPr marL="228600" indent="-228600" algn="just">
              <a:buAutoNum type="arabicPeriod"/>
            </a:pPr>
            <a:r>
              <a:rPr lang="en-US" sz="900" dirty="0" smtClean="0"/>
              <a:t>Since we tend to proceed model building with outliers we prioritize the metrics MAE and  MAPE.</a:t>
            </a:r>
          </a:p>
          <a:p>
            <a:pPr marL="228600" indent="-228600" algn="just">
              <a:buAutoNum type="arabicPeriod"/>
            </a:pPr>
            <a:endParaRPr lang="en-US" sz="900" dirty="0" smtClean="0"/>
          </a:p>
          <a:p>
            <a:pPr marL="228600" indent="-228600" algn="just">
              <a:buFont typeface="Arial"/>
              <a:buAutoNum type="arabicPeriod"/>
            </a:pPr>
            <a:r>
              <a:rPr lang="en-US" sz="900" dirty="0" smtClean="0"/>
              <a:t>The reason is because MAE and MAPE deal with the median score which is robust to outliers compared to RMSE which is sensitive to them.</a:t>
            </a:r>
          </a:p>
          <a:p>
            <a:pPr marL="228600" indent="-228600" algn="just">
              <a:buFont typeface="Arial"/>
              <a:buAutoNum type="arabicPeriod"/>
            </a:pPr>
            <a:endParaRPr lang="en-US" sz="900" dirty="0" smtClean="0"/>
          </a:p>
          <a:p>
            <a:pPr marL="228600" indent="-228600" algn="just">
              <a:buFont typeface="Arial"/>
              <a:buAutoNum type="arabicPeriod"/>
            </a:pPr>
            <a:r>
              <a:rPr lang="en-US" sz="900" dirty="0" smtClean="0"/>
              <a:t>The top three models on inferring the MAE and MAPE score are Random forest regression model, Stacking regression model and Huber regression Model.</a:t>
            </a:r>
          </a:p>
          <a:p>
            <a:pPr marL="228600" indent="-228600" algn="just">
              <a:buFont typeface="Arial"/>
              <a:buAutoNum type="arabicPeriod"/>
            </a:pPr>
            <a:endParaRPr lang="en-US" sz="900" dirty="0" smtClean="0"/>
          </a:p>
          <a:p>
            <a:pPr marL="228600" indent="-228600" algn="just">
              <a:buFont typeface="Arial"/>
              <a:buAutoNum type="arabicPeriod"/>
            </a:pPr>
            <a:r>
              <a:rPr lang="en-US" sz="900" dirty="0" smtClean="0"/>
              <a:t>Out of these three we found Random forest model to be promising and providing a generalized and ideal MAPE value 0.45 approx.</a:t>
            </a:r>
          </a:p>
          <a:p>
            <a:pPr algn="just"/>
            <a:r>
              <a:rPr lang="en-US" sz="900" dirty="0" smtClean="0"/>
              <a:t>.</a:t>
            </a:r>
          </a:p>
          <a:p>
            <a:endParaRPr lang="en-US" sz="900" dirty="0"/>
          </a:p>
        </p:txBody>
      </p:sp>
      <p:pic>
        <p:nvPicPr>
          <p:cNvPr id="8" name="Picture 7">
            <a:extLst>
              <a:ext uri="{FF2B5EF4-FFF2-40B4-BE49-F238E27FC236}">
                <a16:creationId xmlns:a16="http://schemas.microsoft.com/office/drawing/2014/main" id="{09924365-3567-44DB-F10F-A1A8DE58DB99}"/>
              </a:ext>
            </a:extLst>
          </p:cNvPr>
          <p:cNvPicPr>
            <a:picLocks noChangeAspect="1"/>
          </p:cNvPicPr>
          <p:nvPr/>
        </p:nvPicPr>
        <p:blipFill>
          <a:blip r:embed="rId4"/>
          <a:stretch>
            <a:fillRect/>
          </a:stretch>
        </p:blipFill>
        <p:spPr>
          <a:xfrm>
            <a:off x="7533417" y="-96983"/>
            <a:ext cx="1664803" cy="72563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40" y="1051551"/>
            <a:ext cx="3591816" cy="548700"/>
          </a:xfrm>
        </p:spPr>
        <p:txBody>
          <a:bodyPr/>
          <a:lstStyle/>
          <a:p>
            <a:r>
              <a:rPr lang="en-US" b="1" dirty="0" smtClean="0"/>
              <a:t>Random Forest Tuned:</a:t>
            </a:r>
            <a:r>
              <a:rPr lang="en-US" dirty="0" smtClean="0"/>
              <a:t/>
            </a:r>
            <a:br>
              <a:rPr lang="en-US" dirty="0" smtClean="0"/>
            </a:b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
        <p:nvSpPr>
          <p:cNvPr id="4" name="TextBox 3"/>
          <p:cNvSpPr txBox="1"/>
          <p:nvPr/>
        </p:nvSpPr>
        <p:spPr>
          <a:xfrm>
            <a:off x="1309105" y="1618291"/>
            <a:ext cx="6354751" cy="2031325"/>
          </a:xfrm>
          <a:prstGeom prst="rect">
            <a:avLst/>
          </a:prstGeom>
          <a:noFill/>
        </p:spPr>
        <p:txBody>
          <a:bodyPr wrap="square" rtlCol="0">
            <a:spAutoFit/>
          </a:bodyPr>
          <a:lstStyle/>
          <a:p>
            <a:r>
              <a:rPr lang="en-US" sz="900" dirty="0" smtClean="0"/>
              <a:t>Using Grid Search CV we passed certain parameters and identified the best parameters as follows.</a:t>
            </a:r>
          </a:p>
          <a:p>
            <a:endParaRPr lang="en-US" sz="900" dirty="0" smtClean="0"/>
          </a:p>
          <a:p>
            <a:r>
              <a:rPr lang="en-US" sz="900" dirty="0" err="1" smtClean="0"/>
              <a:t>max_depth</a:t>
            </a:r>
            <a:r>
              <a:rPr lang="en-US" sz="900" b="1" dirty="0" smtClean="0"/>
              <a:t>: 	   None</a:t>
            </a:r>
          </a:p>
          <a:p>
            <a:r>
              <a:rPr lang="en-US" sz="900" dirty="0" err="1" smtClean="0"/>
              <a:t>max_features</a:t>
            </a:r>
            <a:r>
              <a:rPr lang="en-US" sz="900" dirty="0" smtClean="0"/>
              <a:t>: 	   </a:t>
            </a:r>
            <a:r>
              <a:rPr lang="en-US" sz="900" b="1" dirty="0" smtClean="0"/>
              <a:t>0.2</a:t>
            </a:r>
          </a:p>
          <a:p>
            <a:r>
              <a:rPr lang="en-US" sz="900" dirty="0" err="1" smtClean="0"/>
              <a:t>min_samples_leaf</a:t>
            </a:r>
            <a:r>
              <a:rPr lang="en-US" sz="900" dirty="0" smtClean="0"/>
              <a:t>:  </a:t>
            </a:r>
            <a:r>
              <a:rPr lang="en-US" sz="900" b="1" dirty="0" smtClean="0"/>
              <a:t>1</a:t>
            </a:r>
          </a:p>
          <a:p>
            <a:r>
              <a:rPr lang="en-US" sz="900" dirty="0" err="1" smtClean="0"/>
              <a:t>min_samples_split</a:t>
            </a:r>
            <a:r>
              <a:rPr lang="en-US" sz="900" dirty="0" smtClean="0"/>
              <a:t>: </a:t>
            </a:r>
            <a:r>
              <a:rPr lang="en-US" sz="900" b="1" dirty="0" smtClean="0"/>
              <a:t>2</a:t>
            </a:r>
          </a:p>
          <a:p>
            <a:r>
              <a:rPr lang="en-US" sz="900" dirty="0" err="1" smtClean="0"/>
              <a:t>n_estimators</a:t>
            </a:r>
            <a:r>
              <a:rPr lang="en-US" sz="900" b="1" dirty="0" smtClean="0"/>
              <a:t>:  	   300</a:t>
            </a:r>
          </a:p>
          <a:p>
            <a:r>
              <a:rPr lang="en" sz="900" b="1" dirty="0" smtClean="0"/>
              <a:t>	</a:t>
            </a:r>
          </a:p>
          <a:p>
            <a:r>
              <a:rPr lang="en-US" sz="900" b="1" dirty="0" smtClean="0"/>
              <a:t>From the above best parameters identified we have fitted a random forest model and observed below.</a:t>
            </a:r>
          </a:p>
          <a:p>
            <a:endParaRPr lang="en-US" sz="900" b="1" dirty="0" smtClean="0"/>
          </a:p>
          <a:p>
            <a:r>
              <a:rPr lang="en-US" sz="900" dirty="0" smtClean="0"/>
              <a:t>Root Mean Squared Error (RMSE):  	</a:t>
            </a:r>
            <a:r>
              <a:rPr lang="en-US" sz="900" b="1" dirty="0" smtClean="0"/>
              <a:t>411.686</a:t>
            </a:r>
          </a:p>
          <a:p>
            <a:r>
              <a:rPr lang="es-ES" sz="900" dirty="0" smtClean="0"/>
              <a:t>Mean </a:t>
            </a:r>
            <a:r>
              <a:rPr lang="es-ES" sz="900" dirty="0" err="1" smtClean="0"/>
              <a:t>Absolute</a:t>
            </a:r>
            <a:r>
              <a:rPr lang="es-ES" sz="900" dirty="0" smtClean="0"/>
              <a:t> Error (MAE): 		</a:t>
            </a:r>
            <a:r>
              <a:rPr lang="es-ES" sz="900" b="1" dirty="0" smtClean="0"/>
              <a:t>80.938</a:t>
            </a:r>
          </a:p>
          <a:p>
            <a:r>
              <a:rPr lang="en-US" sz="900" dirty="0" smtClean="0"/>
              <a:t>Mean Absolute Percentage Error (MAPE): 	</a:t>
            </a:r>
            <a:r>
              <a:rPr lang="en-US" sz="900" b="1" dirty="0" smtClean="0"/>
              <a:t>0.442</a:t>
            </a:r>
          </a:p>
          <a:p>
            <a:endParaRPr lang="en-US" sz="900" dirty="0"/>
          </a:p>
        </p:txBody>
      </p:sp>
      <p:pic>
        <p:nvPicPr>
          <p:cNvPr id="5" name="Picture 4">
            <a:extLst>
              <a:ext uri="{FF2B5EF4-FFF2-40B4-BE49-F238E27FC236}">
                <a16:creationId xmlns:a16="http://schemas.microsoft.com/office/drawing/2014/main" id="{09924365-3567-44DB-F10F-A1A8DE58DB99}"/>
              </a:ext>
            </a:extLst>
          </p:cNvPr>
          <p:cNvPicPr>
            <a:picLocks noChangeAspect="1"/>
          </p:cNvPicPr>
          <p:nvPr/>
        </p:nvPicPr>
        <p:blipFill>
          <a:blip r:embed="rId2"/>
          <a:stretch>
            <a:fillRect/>
          </a:stretch>
        </p:blipFill>
        <p:spPr>
          <a:xfrm>
            <a:off x="7533417" y="-96983"/>
            <a:ext cx="1664803" cy="72563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18"/>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pic>
        <p:nvPicPr>
          <p:cNvPr id="4" name="Picture 3">
            <a:extLst>
              <a:ext uri="{FF2B5EF4-FFF2-40B4-BE49-F238E27FC236}">
                <a16:creationId xmlns:a16="http://schemas.microsoft.com/office/drawing/2014/main" id="{3789AB58-5A2E-AFF3-591C-5124BC0FB75E}"/>
              </a:ext>
            </a:extLst>
          </p:cNvPr>
          <p:cNvPicPr>
            <a:picLocks noChangeAspect="1"/>
          </p:cNvPicPr>
          <p:nvPr/>
        </p:nvPicPr>
        <p:blipFill>
          <a:blip r:embed="rId3"/>
          <a:stretch>
            <a:fillRect/>
          </a:stretch>
        </p:blipFill>
        <p:spPr>
          <a:xfrm>
            <a:off x="7533417" y="-96983"/>
            <a:ext cx="1664803" cy="725633"/>
          </a:xfrm>
          <a:prstGeom prst="rect">
            <a:avLst/>
          </a:prstGeom>
        </p:spPr>
      </p:pic>
      <p:pic>
        <p:nvPicPr>
          <p:cNvPr id="7" name="Picture 2" descr="C:\Users\akash inc\Downloads\Screenshot (36).png"/>
          <p:cNvPicPr>
            <a:picLocks noChangeAspect="1" noChangeArrowheads="1"/>
          </p:cNvPicPr>
          <p:nvPr/>
        </p:nvPicPr>
        <p:blipFill>
          <a:blip r:embed="rId4"/>
          <a:srcRect/>
          <a:stretch>
            <a:fillRect/>
          </a:stretch>
        </p:blipFill>
        <p:spPr bwMode="auto">
          <a:xfrm>
            <a:off x="3199308" y="1499879"/>
            <a:ext cx="2785113" cy="2683994"/>
          </a:xfrm>
          <a:prstGeom prst="rect">
            <a:avLst/>
          </a:prstGeom>
          <a:noFill/>
        </p:spPr>
      </p:pic>
      <p:sp>
        <p:nvSpPr>
          <p:cNvPr id="9" name="Title 1"/>
          <p:cNvSpPr txBox="1">
            <a:spLocks/>
          </p:cNvSpPr>
          <p:nvPr/>
        </p:nvSpPr>
        <p:spPr>
          <a:xfrm>
            <a:off x="3831937" y="1113300"/>
            <a:ext cx="2028826" cy="386579"/>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chemeClr val="bg2"/>
                </a:solidFill>
                <a:effectLst/>
                <a:uLnTx/>
                <a:uFillTx/>
                <a:cs typeface="Frank Ruhl Libre" panose="00000500000000000000"/>
                <a:sym typeface="Arial"/>
              </a:rPr>
              <a:t>Model Deployment</a:t>
            </a:r>
            <a:endParaRPr kumimoji="0" lang="en-US" sz="1400" b="1" i="0" u="none" strike="noStrike" kern="0" cap="none" spc="0" normalizeH="0" baseline="0" noProof="0" dirty="0">
              <a:ln>
                <a:noFill/>
              </a:ln>
              <a:solidFill>
                <a:schemeClr val="bg2"/>
              </a:solidFill>
              <a:effectLst/>
              <a:uLnTx/>
              <a:uFillTx/>
              <a:cs typeface="Frank Ruhl Libre" panose="00000500000000000000"/>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5" name="Rectangle 4"/>
          <p:cNvSpPr/>
          <p:nvPr/>
        </p:nvSpPr>
        <p:spPr>
          <a:xfrm>
            <a:off x="779540" y="786414"/>
            <a:ext cx="7160609" cy="1284967"/>
          </a:xfrm>
          <a:prstGeom prst="rect">
            <a:avLst/>
          </a:prstGeom>
        </p:spPr>
        <p:txBody>
          <a:bodyPr wrap="square">
            <a:spAutoFit/>
          </a:bodyPr>
          <a:lstStyle/>
          <a:p>
            <a:endParaRPr lang="en-IN" sz="1100" dirty="0" smtClean="0"/>
          </a:p>
          <a:p>
            <a:r>
              <a:rPr lang="en-IN" sz="1100" b="1" dirty="0" smtClean="0"/>
              <a:t>Challenges</a:t>
            </a:r>
            <a:r>
              <a:rPr lang="en-IN" sz="1100" dirty="0" smtClean="0"/>
              <a:t> </a:t>
            </a:r>
          </a:p>
          <a:p>
            <a:endParaRPr lang="en-IN" sz="1050" dirty="0" smtClean="0"/>
          </a:p>
          <a:p>
            <a:pPr marL="342900" indent="-342900">
              <a:buFont typeface="Wingdings" panose="05000000000000000000" pitchFamily="2" charset="2"/>
              <a:buChar char="Ø"/>
            </a:pPr>
            <a:r>
              <a:rPr lang="en-IN" sz="900" dirty="0" smtClean="0">
                <a:solidFill>
                  <a:schemeClr val="tx1">
                    <a:lumMod val="75000"/>
                  </a:schemeClr>
                </a:solidFill>
              </a:rPr>
              <a:t>Understanding the Domain  </a:t>
            </a:r>
          </a:p>
          <a:p>
            <a:pPr marL="342900" indent="-342900">
              <a:buFont typeface="Wingdings" panose="05000000000000000000" pitchFamily="2" charset="2"/>
              <a:buChar char="Ø"/>
            </a:pPr>
            <a:r>
              <a:rPr lang="en-IN" sz="900" dirty="0" smtClean="0">
                <a:solidFill>
                  <a:schemeClr val="tx1">
                    <a:lumMod val="75000"/>
                  </a:schemeClr>
                </a:solidFill>
              </a:rPr>
              <a:t>Understanding the Features  </a:t>
            </a:r>
          </a:p>
          <a:p>
            <a:pPr marL="342900" indent="-342900">
              <a:buFont typeface="Wingdings" panose="05000000000000000000" pitchFamily="2" charset="2"/>
              <a:buChar char="Ø"/>
            </a:pPr>
            <a:r>
              <a:rPr lang="en-IN" sz="900" dirty="0" smtClean="0">
                <a:solidFill>
                  <a:schemeClr val="tx1">
                    <a:lumMod val="75000"/>
                  </a:schemeClr>
                </a:solidFill>
              </a:rPr>
              <a:t>Exploratory Data Analysis (which include Data Cleaning, Null value, Duplicated record, Outliers) </a:t>
            </a:r>
          </a:p>
          <a:p>
            <a:pPr marL="342900" indent="-342900">
              <a:buFont typeface="Wingdings" panose="05000000000000000000" pitchFamily="2" charset="2"/>
              <a:buChar char="Ø"/>
            </a:pPr>
            <a:r>
              <a:rPr lang="en-IN" sz="900" dirty="0" smtClean="0">
                <a:solidFill>
                  <a:schemeClr val="tx1">
                    <a:lumMod val="75000"/>
                  </a:schemeClr>
                </a:solidFill>
              </a:rPr>
              <a:t>Finding the Best Model</a:t>
            </a:r>
          </a:p>
          <a:p>
            <a:pPr marL="342900" indent="-342900">
              <a:buFont typeface="Wingdings" panose="05000000000000000000" pitchFamily="2" charset="2"/>
              <a:buChar char="Ø"/>
            </a:pPr>
            <a:r>
              <a:rPr lang="en-IN" sz="900" dirty="0" smtClean="0">
                <a:solidFill>
                  <a:schemeClr val="tx1">
                    <a:lumMod val="75000"/>
                  </a:schemeClr>
                </a:solidFill>
              </a:rPr>
              <a:t>Model Deployment </a:t>
            </a:r>
            <a:endParaRPr lang="en-IN" sz="900" dirty="0">
              <a:solidFill>
                <a:schemeClr val="tx1">
                  <a:lumMod val="75000"/>
                </a:schemeClr>
              </a:solidFill>
            </a:endParaRPr>
          </a:p>
        </p:txBody>
      </p:sp>
      <p:sp>
        <p:nvSpPr>
          <p:cNvPr id="6" name="Rectangle 5"/>
          <p:cNvSpPr/>
          <p:nvPr/>
        </p:nvSpPr>
        <p:spPr>
          <a:xfrm>
            <a:off x="786120" y="2072724"/>
            <a:ext cx="7140872" cy="2223686"/>
          </a:xfrm>
          <a:prstGeom prst="rect">
            <a:avLst/>
          </a:prstGeom>
        </p:spPr>
        <p:txBody>
          <a:bodyPr wrap="square">
            <a:spAutoFit/>
          </a:bodyPr>
          <a:lstStyle/>
          <a:p>
            <a:r>
              <a:rPr lang="en-US" sz="1050" b="1" dirty="0" smtClean="0">
                <a:solidFill>
                  <a:schemeClr val="tx1">
                    <a:lumMod val="50000"/>
                  </a:schemeClr>
                </a:solidFill>
              </a:rPr>
              <a:t>Conclusion</a:t>
            </a:r>
          </a:p>
          <a:p>
            <a:endParaRPr lang="en-US" sz="1000" dirty="0" smtClean="0">
              <a:solidFill>
                <a:schemeClr val="tx1">
                  <a:lumMod val="50000"/>
                </a:schemeClr>
              </a:solidFill>
            </a:endParaRPr>
          </a:p>
          <a:p>
            <a:r>
              <a:rPr lang="en-US" sz="900" dirty="0" smtClean="0">
                <a:solidFill>
                  <a:schemeClr val="tx1">
                    <a:lumMod val="75000"/>
                  </a:schemeClr>
                </a:solidFill>
              </a:rPr>
              <a:t>The final model that we have adopted will help predict the optimal price for the new host listings any added into the system. Although the model predicts an optimal price there is still </a:t>
            </a:r>
            <a:r>
              <a:rPr lang="en-US" sz="900" dirty="0" smtClean="0">
                <a:solidFill>
                  <a:schemeClr val="tx1">
                    <a:lumMod val="75000"/>
                  </a:schemeClr>
                </a:solidFill>
              </a:rPr>
              <a:t>space for</a:t>
            </a:r>
            <a:r>
              <a:rPr lang="en-US" sz="900" dirty="0" smtClean="0">
                <a:solidFill>
                  <a:schemeClr val="tx1">
                    <a:lumMod val="75000"/>
                  </a:schemeClr>
                </a:solidFill>
              </a:rPr>
              <a:t> </a:t>
            </a:r>
            <a:r>
              <a:rPr lang="en-US" sz="900" dirty="0" smtClean="0">
                <a:solidFill>
                  <a:schemeClr val="tx1">
                    <a:lumMod val="75000"/>
                  </a:schemeClr>
                </a:solidFill>
              </a:rPr>
              <a:t>improvement of the models to increase the performances.</a:t>
            </a:r>
          </a:p>
          <a:p>
            <a:endParaRPr lang="en-US" sz="900" dirty="0" smtClean="0">
              <a:solidFill>
                <a:schemeClr val="tx1">
                  <a:lumMod val="75000"/>
                </a:schemeClr>
              </a:solidFill>
            </a:endParaRPr>
          </a:p>
          <a:p>
            <a:r>
              <a:rPr lang="en-US" sz="900" dirty="0" smtClean="0">
                <a:solidFill>
                  <a:schemeClr val="tx1">
                    <a:lumMod val="75000"/>
                  </a:schemeClr>
                </a:solidFill>
              </a:rPr>
              <a:t>A bunch of different variables that are not included could play an major role in increasing the performance. For example, given the </a:t>
            </a:r>
            <a:r>
              <a:rPr lang="en-US" sz="900" b="1" dirty="0" smtClean="0">
                <a:solidFill>
                  <a:schemeClr val="tx1">
                    <a:lumMod val="75000"/>
                  </a:schemeClr>
                </a:solidFill>
              </a:rPr>
              <a:t>importance of customer reviews </a:t>
            </a:r>
            <a:r>
              <a:rPr lang="en-US" sz="900" dirty="0" smtClean="0">
                <a:solidFill>
                  <a:schemeClr val="tx1">
                    <a:lumMod val="75000"/>
                  </a:schemeClr>
                </a:solidFill>
              </a:rPr>
              <a:t>of the listing in determining price, a better understanding of the reviews could very likely improve the prediction. One could use Sentiment Analysis. A score between very negative sentiment and very positive sentiment can be assigned to each review per listing property. The scores are then averaged across all the reviews associated with that listing and the final scores can be included as a new feature.</a:t>
            </a:r>
          </a:p>
          <a:p>
            <a:endParaRPr lang="en-US" sz="900" dirty="0" smtClean="0">
              <a:solidFill>
                <a:schemeClr val="tx1">
                  <a:lumMod val="75000"/>
                </a:schemeClr>
              </a:solidFill>
            </a:endParaRPr>
          </a:p>
          <a:p>
            <a:r>
              <a:rPr lang="en-US" sz="900" dirty="0" smtClean="0">
                <a:solidFill>
                  <a:schemeClr val="tx1">
                    <a:lumMod val="75000"/>
                  </a:schemeClr>
                </a:solidFill>
              </a:rPr>
              <a:t>We could also include </a:t>
            </a:r>
            <a:r>
              <a:rPr lang="en-US" sz="900" b="1" dirty="0" smtClean="0">
                <a:solidFill>
                  <a:schemeClr val="tx1">
                    <a:lumMod val="75000"/>
                  </a:schemeClr>
                </a:solidFill>
              </a:rPr>
              <a:t>image </a:t>
            </a:r>
            <a:r>
              <a:rPr lang="en-US" sz="900" dirty="0" smtClean="0">
                <a:solidFill>
                  <a:schemeClr val="tx1">
                    <a:lumMod val="75000"/>
                  </a:schemeClr>
                </a:solidFill>
              </a:rPr>
              <a:t>quality as a feature. Using deep learning and supervised learning analyses on an </a:t>
            </a:r>
            <a:r>
              <a:rPr lang="en-US" sz="900" dirty="0" err="1" smtClean="0">
                <a:solidFill>
                  <a:schemeClr val="tx1">
                    <a:lumMod val="75000"/>
                  </a:schemeClr>
                </a:solidFill>
              </a:rPr>
              <a:t>Airbnb</a:t>
            </a:r>
            <a:r>
              <a:rPr lang="en-US" sz="900" dirty="0" smtClean="0">
                <a:solidFill>
                  <a:schemeClr val="tx1">
                    <a:lumMod val="75000"/>
                  </a:schemeClr>
                </a:solidFill>
              </a:rPr>
              <a:t> panel dataset, researchers found that units with verified photos (taken by </a:t>
            </a:r>
            <a:r>
              <a:rPr lang="en-US" sz="900" dirty="0" err="1" smtClean="0">
                <a:solidFill>
                  <a:schemeClr val="tx1">
                    <a:lumMod val="75000"/>
                  </a:schemeClr>
                </a:solidFill>
              </a:rPr>
              <a:t>Airbnb’s</a:t>
            </a:r>
            <a:r>
              <a:rPr lang="en-US" sz="900" dirty="0" smtClean="0">
                <a:solidFill>
                  <a:schemeClr val="tx1">
                    <a:lumMod val="75000"/>
                  </a:schemeClr>
                </a:solidFill>
              </a:rPr>
              <a:t> photographers) generate additional revenue per year on average. So adding Image features may provide an increased advantage in the price prediction.</a:t>
            </a:r>
          </a:p>
          <a:p>
            <a:endParaRPr lang="en-US" sz="1000" dirty="0">
              <a:solidFill>
                <a:schemeClr val="tx1">
                  <a:lumMod val="50000"/>
                </a:schemeClr>
              </a:solidFill>
            </a:endParaRPr>
          </a:p>
        </p:txBody>
      </p:sp>
      <p:pic>
        <p:nvPicPr>
          <p:cNvPr id="6146" name="Picture 2" descr="C:\Users\akash inc\Downloads\323-3234605_transparent-conclusion-clipart-png.png"/>
          <p:cNvPicPr>
            <a:picLocks noChangeAspect="1" noChangeArrowheads="1"/>
          </p:cNvPicPr>
          <p:nvPr/>
        </p:nvPicPr>
        <p:blipFill>
          <a:blip r:embed="rId2"/>
          <a:srcRect/>
          <a:stretch>
            <a:fillRect/>
          </a:stretch>
        </p:blipFill>
        <p:spPr bwMode="auto">
          <a:xfrm>
            <a:off x="6798707" y="868351"/>
            <a:ext cx="1350307" cy="1282792"/>
          </a:xfrm>
          <a:prstGeom prst="rect">
            <a:avLst/>
          </a:prstGeom>
          <a:noFill/>
        </p:spPr>
      </p:pic>
      <p:pic>
        <p:nvPicPr>
          <p:cNvPr id="8" name="Picture 7">
            <a:extLst>
              <a:ext uri="{FF2B5EF4-FFF2-40B4-BE49-F238E27FC236}">
                <a16:creationId xmlns:a16="http://schemas.microsoft.com/office/drawing/2014/main" id="{09924365-3567-44DB-F10F-A1A8DE58DB99}"/>
              </a:ext>
            </a:extLst>
          </p:cNvPr>
          <p:cNvPicPr>
            <a:picLocks noChangeAspect="1"/>
          </p:cNvPicPr>
          <p:nvPr/>
        </p:nvPicPr>
        <p:blipFill>
          <a:blip r:embed="rId3"/>
          <a:stretch>
            <a:fillRect/>
          </a:stretch>
        </p:blipFill>
        <p:spPr>
          <a:xfrm>
            <a:off x="7533417" y="-96983"/>
            <a:ext cx="1664803" cy="725633"/>
          </a:xfrm>
          <a:prstGeom prst="rect">
            <a:avLst/>
          </a:prstGeom>
        </p:spPr>
      </p:pic>
    </p:spTree>
    <p:extLst>
      <p:ext uri="{BB962C8B-B14F-4D97-AF65-F5344CB8AC3E}">
        <p14:creationId xmlns:p14="http://schemas.microsoft.com/office/powerpoint/2010/main" val="597153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
        <p:nvSpPr>
          <p:cNvPr id="258" name="Google Shape;258;p23"/>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
        <p:nvSpPr>
          <p:cNvPr id="2" name="TextBox 1">
            <a:extLst>
              <a:ext uri="{FF2B5EF4-FFF2-40B4-BE49-F238E27FC236}">
                <a16:creationId xmlns:a16="http://schemas.microsoft.com/office/drawing/2014/main" id="{0A006EF2-C691-D89B-C3E7-D581EEFDF3CC}"/>
              </a:ext>
            </a:extLst>
          </p:cNvPr>
          <p:cNvSpPr txBox="1"/>
          <p:nvPr/>
        </p:nvSpPr>
        <p:spPr>
          <a:xfrm>
            <a:off x="772733" y="1423116"/>
            <a:ext cx="386366" cy="307777"/>
          </a:xfrm>
          <a:prstGeom prst="rect">
            <a:avLst/>
          </a:prstGeom>
          <a:solidFill>
            <a:schemeClr val="bg1"/>
          </a:solidFill>
        </p:spPr>
        <p:txBody>
          <a:bodyPr wrap="square" rtlCol="0">
            <a:spAutoFit/>
          </a:bodyPr>
          <a:lstStyle/>
          <a:p>
            <a:endParaRPr lang="en-IN" dirty="0"/>
          </a:p>
        </p:txBody>
      </p:sp>
      <p:pic>
        <p:nvPicPr>
          <p:cNvPr id="3" name="Picture 2">
            <a:extLst>
              <a:ext uri="{FF2B5EF4-FFF2-40B4-BE49-F238E27FC236}">
                <a16:creationId xmlns:a16="http://schemas.microsoft.com/office/drawing/2014/main" id="{5E5E3234-C934-E692-6805-CFC057BD0E67}"/>
              </a:ext>
            </a:extLst>
          </p:cNvPr>
          <p:cNvPicPr>
            <a:picLocks noChangeAspect="1"/>
          </p:cNvPicPr>
          <p:nvPr/>
        </p:nvPicPr>
        <p:blipFill>
          <a:blip r:embed="rId4"/>
          <a:stretch>
            <a:fillRect/>
          </a:stretch>
        </p:blipFill>
        <p:spPr>
          <a:xfrm>
            <a:off x="7479197" y="71568"/>
            <a:ext cx="1664803" cy="725633"/>
          </a:xfrm>
          <a:prstGeom prst="rect">
            <a:avLst/>
          </a:prstGeom>
        </p:spPr>
      </p:pic>
      <p:pic>
        <p:nvPicPr>
          <p:cNvPr id="9" name="Picture 8">
            <a:extLst>
              <a:ext uri="{FF2B5EF4-FFF2-40B4-BE49-F238E27FC236}">
                <a16:creationId xmlns:a16="http://schemas.microsoft.com/office/drawing/2014/main" id="{7B14C258-043F-CCB5-1472-F15D7A8E3958}"/>
              </a:ext>
            </a:extLst>
          </p:cNvPr>
          <p:cNvPicPr>
            <a:picLocks noChangeAspect="1"/>
          </p:cNvPicPr>
          <p:nvPr/>
        </p:nvPicPr>
        <p:blipFill>
          <a:blip r:embed="rId5"/>
          <a:stretch>
            <a:fillRect/>
          </a:stretch>
        </p:blipFill>
        <p:spPr>
          <a:xfrm>
            <a:off x="866204" y="1330245"/>
            <a:ext cx="3274973" cy="26559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1003200" y="722699"/>
            <a:ext cx="3002130" cy="57933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dirty="0" smtClean="0">
                <a:latin typeface="+mj-lt"/>
              </a:rPr>
              <a:t>OVERVIEW</a:t>
            </a:r>
            <a:endParaRPr sz="2400" dirty="0">
              <a:latin typeface="+mj-lt"/>
            </a:endParaRPr>
          </a:p>
        </p:txBody>
      </p:sp>
      <p:sp>
        <p:nvSpPr>
          <p:cNvPr id="184" name="Google Shape;184;p15"/>
          <p:cNvSpPr txBox="1">
            <a:spLocks noGrp="1"/>
          </p:cNvSpPr>
          <p:nvPr>
            <p:ph type="body" idx="2"/>
          </p:nvPr>
        </p:nvSpPr>
        <p:spPr>
          <a:xfrm>
            <a:off x="833250" y="1263131"/>
            <a:ext cx="3464400" cy="1695300"/>
          </a:xfrm>
          <a:prstGeom prst="rect">
            <a:avLst/>
          </a:prstGeom>
        </p:spPr>
        <p:txBody>
          <a:bodyPr spcFirstLastPara="1" wrap="square" lIns="0" tIns="0" rIns="0" bIns="0" anchor="t" anchorCtr="0">
            <a:noAutofit/>
          </a:bodyPr>
          <a:lstStyle/>
          <a:p>
            <a:pPr>
              <a:lnSpc>
                <a:spcPct val="130000"/>
              </a:lnSpc>
              <a:spcBef>
                <a:spcPts val="1000"/>
              </a:spcBef>
            </a:pPr>
            <a:r>
              <a:rPr lang="en-IN" sz="1050" dirty="0">
                <a:solidFill>
                  <a:srgbClr val="000000"/>
                </a:solidFill>
                <a:effectLst/>
                <a:latin typeface="Arial" panose="020B0604020202020204" pitchFamily="34" charset="0"/>
                <a:ea typeface="Proxima Nova"/>
                <a:cs typeface="Proxima Nova"/>
              </a:rPr>
              <a:t>The industry of hospitality and domain focuses on broad group of services that includes Lodging, transportation theme parks, cruise lines as well as additional fields inside the tourism industry. Under the lodging there are several sectors which includes hotels, motels, resorts and bed and breakfasts. </a:t>
            </a:r>
            <a:endParaRPr lang="en-IN" sz="1050" dirty="0">
              <a:solidFill>
                <a:srgbClr val="353744"/>
              </a:solidFill>
              <a:effectLst/>
              <a:latin typeface="Proxima Nova"/>
              <a:ea typeface="Proxima Nova"/>
              <a:cs typeface="Proxima Nova"/>
            </a:endParaRPr>
          </a:p>
          <a:p>
            <a:pPr>
              <a:lnSpc>
                <a:spcPct val="130000"/>
              </a:lnSpc>
              <a:spcBef>
                <a:spcPts val="1000"/>
              </a:spcBef>
            </a:pPr>
            <a:r>
              <a:rPr lang="en-IN" sz="1050" dirty="0">
                <a:solidFill>
                  <a:srgbClr val="000000"/>
                </a:solidFill>
                <a:effectLst/>
                <a:latin typeface="Arial" panose="020B0604020202020204" pitchFamily="34" charset="0"/>
                <a:ea typeface="Proxima Nova"/>
                <a:cs typeface="Proxima Nova"/>
              </a:rPr>
              <a:t>	Bread and breakfasts (B&amp;B) are like a private rooms or homes rented out by the hosts for the customers to stay in for night and a morning breakfast. </a:t>
            </a:r>
            <a:endParaRPr lang="en-IN" sz="1050" dirty="0">
              <a:solidFill>
                <a:srgbClr val="353744"/>
              </a:solidFill>
              <a:effectLst/>
              <a:latin typeface="Proxima Nova"/>
              <a:ea typeface="Proxima Nova"/>
              <a:cs typeface="Proxima Nova"/>
            </a:endParaRPr>
          </a:p>
          <a:p>
            <a:pPr marL="0" lvl="0" indent="0" algn="l" rtl="0">
              <a:spcBef>
                <a:spcPts val="600"/>
              </a:spcBef>
              <a:spcAft>
                <a:spcPts val="0"/>
              </a:spcAft>
              <a:buClr>
                <a:schemeClr val="dk1"/>
              </a:buClr>
              <a:buSzPts val="1100"/>
              <a:buFont typeface="Arial"/>
              <a:buNone/>
            </a:pPr>
            <a:endParaRPr sz="1050" b="1" dirty="0"/>
          </a:p>
        </p:txBody>
      </p:sp>
      <p:sp>
        <p:nvSpPr>
          <p:cNvPr id="185" name="Google Shape;185;p15"/>
          <p:cNvSpPr txBox="1">
            <a:spLocks noGrp="1"/>
          </p:cNvSpPr>
          <p:nvPr>
            <p:ph type="body" idx="1"/>
          </p:nvPr>
        </p:nvSpPr>
        <p:spPr>
          <a:xfrm>
            <a:off x="1003200" y="1716125"/>
            <a:ext cx="3464400" cy="16953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dirty="0"/>
              <a:t>  </a:t>
            </a:r>
            <a:endParaRPr dirty="0"/>
          </a:p>
        </p:txBody>
      </p:sp>
      <p:sp>
        <p:nvSpPr>
          <p:cNvPr id="186" name="Google Shape;186;p15"/>
          <p:cNvSpPr txBox="1">
            <a:spLocks noGrp="1"/>
          </p:cNvSpPr>
          <p:nvPr>
            <p:ph type="body" idx="2"/>
          </p:nvPr>
        </p:nvSpPr>
        <p:spPr>
          <a:xfrm>
            <a:off x="1003200" y="3372525"/>
            <a:ext cx="71376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8A9BA6"/>
              </a:solidFill>
            </a:endParaRPr>
          </a:p>
          <a:p>
            <a:pPr marL="0" lvl="0" indent="0" algn="l" rtl="0">
              <a:spcBef>
                <a:spcPts val="1000"/>
              </a:spcBef>
              <a:spcAft>
                <a:spcPts val="1000"/>
              </a:spcAft>
              <a:buNone/>
            </a:pPr>
            <a:endParaRPr sz="1200" dirty="0">
              <a:solidFill>
                <a:srgbClr val="8A9BA6"/>
              </a:solidFill>
            </a:endParaRPr>
          </a:p>
        </p:txBody>
      </p:sp>
      <p:sp>
        <p:nvSpPr>
          <p:cNvPr id="187" name="Google Shape;187;p15"/>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2" name="Google Shape;183;p15">
            <a:extLst>
              <a:ext uri="{FF2B5EF4-FFF2-40B4-BE49-F238E27FC236}">
                <a16:creationId xmlns:a16="http://schemas.microsoft.com/office/drawing/2014/main" id="{5ACF6118-FAA1-1F5E-02D0-093E79289522}"/>
              </a:ext>
            </a:extLst>
          </p:cNvPr>
          <p:cNvSpPr txBox="1">
            <a:spLocks/>
          </p:cNvSpPr>
          <p:nvPr/>
        </p:nvSpPr>
        <p:spPr>
          <a:xfrm>
            <a:off x="5022879" y="982300"/>
            <a:ext cx="3294450" cy="548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endParaRPr lang="en-US" sz="2400" dirty="0" smtClean="0">
              <a:latin typeface="+mj-lt"/>
            </a:endParaRPr>
          </a:p>
          <a:p>
            <a:endParaRPr lang="en-US" sz="2400" dirty="0">
              <a:latin typeface="+mj-lt"/>
            </a:endParaRPr>
          </a:p>
          <a:p>
            <a:r>
              <a:rPr lang="en-US" sz="2400" dirty="0" smtClean="0">
                <a:latin typeface="+mj-lt"/>
              </a:rPr>
              <a:t>PROBLEM </a:t>
            </a:r>
            <a:r>
              <a:rPr lang="en-US" sz="2400" dirty="0">
                <a:latin typeface="+mj-lt"/>
              </a:rPr>
              <a:t>STATEMENT</a:t>
            </a:r>
          </a:p>
        </p:txBody>
      </p:sp>
      <p:sp>
        <p:nvSpPr>
          <p:cNvPr id="3" name="TextBox 2">
            <a:extLst>
              <a:ext uri="{FF2B5EF4-FFF2-40B4-BE49-F238E27FC236}">
                <a16:creationId xmlns:a16="http://schemas.microsoft.com/office/drawing/2014/main" id="{CDB1F303-36B4-F1F6-5EC7-43583740BA4E}"/>
              </a:ext>
            </a:extLst>
          </p:cNvPr>
          <p:cNvSpPr txBox="1"/>
          <p:nvPr/>
        </p:nvSpPr>
        <p:spPr>
          <a:xfrm>
            <a:off x="5016300" y="1572579"/>
            <a:ext cx="3150393" cy="1438855"/>
          </a:xfrm>
          <a:prstGeom prst="rect">
            <a:avLst/>
          </a:prstGeom>
          <a:noFill/>
        </p:spPr>
        <p:txBody>
          <a:bodyPr wrap="square" rtlCol="0">
            <a:spAutoFit/>
          </a:bodyPr>
          <a:lstStyle/>
          <a:p>
            <a:r>
              <a:rPr lang="en-IN" sz="1050" spc="-5" dirty="0">
                <a:solidFill>
                  <a:srgbClr val="000000"/>
                </a:solidFill>
                <a:effectLst/>
                <a:latin typeface="Arial" panose="020B0604020202020204" pitchFamily="34" charset="0"/>
                <a:ea typeface="Proxima Nova"/>
                <a:cs typeface="Proxima Nova"/>
              </a:rPr>
              <a:t>One challenge that every hosts face is determining the optimal nightly rent price. In many areas, renters aka. hosts are presented with a good selection of listings and can filter by criteria like price, number of bedrooms, room type, and more. The amount a host can charge is ultimately tied to market prices.</a:t>
            </a:r>
            <a:endParaRPr lang="en-IN" sz="1050" dirty="0">
              <a:solidFill>
                <a:srgbClr val="353744"/>
              </a:solidFill>
              <a:effectLst/>
              <a:latin typeface="Proxima Nova"/>
              <a:ea typeface="Proxima Nova"/>
              <a:cs typeface="Proxima Nova"/>
            </a:endParaRPr>
          </a:p>
          <a:p>
            <a:endParaRPr lang="en-IN" dirty="0"/>
          </a:p>
        </p:txBody>
      </p:sp>
      <p:pic>
        <p:nvPicPr>
          <p:cNvPr id="5" name="Picture 4">
            <a:extLst>
              <a:ext uri="{FF2B5EF4-FFF2-40B4-BE49-F238E27FC236}">
                <a16:creationId xmlns:a16="http://schemas.microsoft.com/office/drawing/2014/main" id="{DD333816-4E8F-505E-3533-55C7E676FAFC}"/>
              </a:ext>
            </a:extLst>
          </p:cNvPr>
          <p:cNvPicPr>
            <a:picLocks noChangeAspect="1"/>
          </p:cNvPicPr>
          <p:nvPr/>
        </p:nvPicPr>
        <p:blipFill>
          <a:blip r:embed="rId3"/>
          <a:stretch>
            <a:fillRect/>
          </a:stretch>
        </p:blipFill>
        <p:spPr>
          <a:xfrm>
            <a:off x="6247975" y="2755433"/>
            <a:ext cx="1571356" cy="1311984"/>
          </a:xfrm>
          <a:prstGeom prst="rect">
            <a:avLst/>
          </a:prstGeom>
        </p:spPr>
      </p:pic>
      <p:pic>
        <p:nvPicPr>
          <p:cNvPr id="6" name="Picture 5">
            <a:extLst>
              <a:ext uri="{FF2B5EF4-FFF2-40B4-BE49-F238E27FC236}">
                <a16:creationId xmlns:a16="http://schemas.microsoft.com/office/drawing/2014/main" id="{782314F0-A104-5F6F-3303-B95088F96B1A}"/>
              </a:ext>
            </a:extLst>
          </p:cNvPr>
          <p:cNvPicPr>
            <a:picLocks noChangeAspect="1"/>
          </p:cNvPicPr>
          <p:nvPr/>
        </p:nvPicPr>
        <p:blipFill>
          <a:blip r:embed="rId4"/>
          <a:stretch>
            <a:fillRect/>
          </a:stretch>
        </p:blipFill>
        <p:spPr>
          <a:xfrm>
            <a:off x="7540859" y="-116786"/>
            <a:ext cx="1684947" cy="7344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ctrTitle" idx="4294967295"/>
          </p:nvPr>
        </p:nvSpPr>
        <p:spPr>
          <a:xfrm>
            <a:off x="639356" y="696532"/>
            <a:ext cx="3742144" cy="48504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dirty="0" smtClean="0">
                <a:latin typeface="+mj-lt"/>
              </a:rPr>
              <a:t>Problem </a:t>
            </a:r>
            <a:r>
              <a:rPr lang="en-US" sz="2400" dirty="0">
                <a:latin typeface="+mj-lt"/>
              </a:rPr>
              <a:t>Understanding</a:t>
            </a:r>
            <a:endParaRPr sz="2400" dirty="0">
              <a:latin typeface="+mj-lt"/>
            </a:endParaRPr>
          </a:p>
        </p:txBody>
      </p:sp>
      <p:sp>
        <p:nvSpPr>
          <p:cNvPr id="193" name="Google Shape;193;p16"/>
          <p:cNvSpPr txBox="1">
            <a:spLocks noGrp="1"/>
          </p:cNvSpPr>
          <p:nvPr>
            <p:ph type="subTitle" idx="4294967295"/>
          </p:nvPr>
        </p:nvSpPr>
        <p:spPr>
          <a:xfrm>
            <a:off x="741159" y="1181574"/>
            <a:ext cx="7661682" cy="1004413"/>
          </a:xfrm>
          <a:prstGeom prst="rect">
            <a:avLst/>
          </a:prstGeom>
        </p:spPr>
        <p:txBody>
          <a:bodyPr spcFirstLastPara="1" wrap="square" lIns="0" tIns="0" rIns="0" bIns="0" anchor="t" anchorCtr="0">
            <a:noAutofit/>
          </a:bodyPr>
          <a:lstStyle/>
          <a:p>
            <a:pPr marL="0" indent="0">
              <a:buNone/>
            </a:pPr>
            <a:r>
              <a:rPr lang="en-IN" sz="1400" spc="-5" dirty="0">
                <a:solidFill>
                  <a:srgbClr val="000000"/>
                </a:solidFill>
                <a:effectLst/>
                <a:latin typeface="Arial" panose="020B0604020202020204" pitchFamily="34" charset="0"/>
                <a:ea typeface="Proxima Nova"/>
                <a:cs typeface="Proxima Nova"/>
              </a:rPr>
              <a:t>	The prime challenge that hosts face is determining the optimal nightly rent price. </a:t>
            </a:r>
            <a:r>
              <a:rPr lang="en-IN" sz="1400" dirty="0">
                <a:solidFill>
                  <a:srgbClr val="000000"/>
                </a:solidFill>
                <a:effectLst/>
                <a:latin typeface="Arial" panose="020B0604020202020204" pitchFamily="34" charset="0"/>
                <a:ea typeface="Proxima Nova"/>
                <a:cs typeface="Proxima Nova"/>
              </a:rPr>
              <a:t>As the industry grows higher each year, there is frequent conversion happening. With the help of existing data obtained from Airbnb dataset we can predict how the model works with business statement, optimal pricing and new feature or update added if needed.</a:t>
            </a:r>
            <a:endParaRPr lang="en-IN" sz="1400" dirty="0">
              <a:solidFill>
                <a:srgbClr val="353744"/>
              </a:solidFill>
              <a:effectLst/>
              <a:latin typeface="Proxima Nova"/>
              <a:ea typeface="Proxima Nova"/>
              <a:cs typeface="Proxima Nova"/>
            </a:endParaRPr>
          </a:p>
          <a:p>
            <a:pPr marL="0" lvl="0" indent="0" algn="ctr" rtl="0">
              <a:spcBef>
                <a:spcPts val="600"/>
              </a:spcBef>
              <a:spcAft>
                <a:spcPts val="0"/>
              </a:spcAft>
              <a:buNone/>
            </a:pPr>
            <a:endParaRPr sz="1800" b="1" dirty="0"/>
          </a:p>
        </p:txBody>
      </p:sp>
      <p:sp>
        <p:nvSpPr>
          <p:cNvPr id="195" name="Google Shape;195;p16"/>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4" name="Google Shape;192;p16">
            <a:extLst>
              <a:ext uri="{FF2B5EF4-FFF2-40B4-BE49-F238E27FC236}">
                <a16:creationId xmlns:a16="http://schemas.microsoft.com/office/drawing/2014/main" id="{BA0F62F9-C556-0882-FCB0-50BD9A4952AE}"/>
              </a:ext>
            </a:extLst>
          </p:cNvPr>
          <p:cNvSpPr txBox="1">
            <a:spLocks/>
          </p:cNvSpPr>
          <p:nvPr/>
        </p:nvSpPr>
        <p:spPr>
          <a:xfrm>
            <a:off x="475050" y="2428508"/>
            <a:ext cx="3906450" cy="4850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r>
              <a:rPr lang="en-US" sz="2400" dirty="0">
                <a:latin typeface="+mj-lt"/>
              </a:rPr>
              <a:t>Reactive actions so far</a:t>
            </a:r>
          </a:p>
        </p:txBody>
      </p:sp>
      <p:sp>
        <p:nvSpPr>
          <p:cNvPr id="6" name="TextBox 5">
            <a:extLst>
              <a:ext uri="{FF2B5EF4-FFF2-40B4-BE49-F238E27FC236}">
                <a16:creationId xmlns:a16="http://schemas.microsoft.com/office/drawing/2014/main" id="{C124EBD0-A83D-4BCC-565F-0DC03C8F9368}"/>
              </a:ext>
            </a:extLst>
          </p:cNvPr>
          <p:cNvSpPr txBox="1"/>
          <p:nvPr/>
        </p:nvSpPr>
        <p:spPr>
          <a:xfrm>
            <a:off x="690257" y="2957514"/>
            <a:ext cx="7763485" cy="1461939"/>
          </a:xfrm>
          <a:prstGeom prst="rect">
            <a:avLst/>
          </a:prstGeom>
          <a:noFill/>
        </p:spPr>
        <p:txBody>
          <a:bodyPr wrap="square">
            <a:spAutoFit/>
          </a:bodyPr>
          <a:lstStyle/>
          <a:p>
            <a:pPr>
              <a:spcBef>
                <a:spcPts val="600"/>
              </a:spcBef>
            </a:pPr>
            <a:r>
              <a:rPr lang="en-IN" dirty="0">
                <a:solidFill>
                  <a:srgbClr val="000000"/>
                </a:solidFill>
                <a:effectLst/>
                <a:latin typeface="Arial" panose="020B0604020202020204" pitchFamily="34" charset="0"/>
                <a:ea typeface="Proxima Nova"/>
                <a:cs typeface="Proxima Nova"/>
              </a:rPr>
              <a:t>	Currently the companies like </a:t>
            </a:r>
            <a:r>
              <a:rPr lang="en-IN" dirty="0" err="1">
                <a:solidFill>
                  <a:srgbClr val="000000"/>
                </a:solidFill>
                <a:effectLst/>
                <a:latin typeface="Arial" panose="020B0604020202020204" pitchFamily="34" charset="0"/>
                <a:ea typeface="Proxima Nova"/>
                <a:cs typeface="Proxima Nova"/>
              </a:rPr>
              <a:t>AirBnB</a:t>
            </a:r>
            <a:r>
              <a:rPr lang="en-IN" dirty="0">
                <a:solidFill>
                  <a:srgbClr val="000000"/>
                </a:solidFill>
                <a:effectLst/>
                <a:latin typeface="Arial" panose="020B0604020202020204" pitchFamily="34" charset="0"/>
                <a:ea typeface="Proxima Nova"/>
                <a:cs typeface="Proxima Nova"/>
              </a:rPr>
              <a:t> follows many pricing strategies to fix the prices for the listings available. The company currently uses a smart pricing tool where the pricings are based on seasonal demands, special events and daily trends. Some companies follow  RevPAR (</a:t>
            </a:r>
            <a:r>
              <a:rPr lang="en-IN" b="1" dirty="0">
                <a:solidFill>
                  <a:srgbClr val="000000"/>
                </a:solidFill>
                <a:effectLst/>
                <a:latin typeface="Arial" panose="020B0604020202020204" pitchFamily="34" charset="0"/>
                <a:ea typeface="Proxima Nova"/>
                <a:cs typeface="Proxima Nova"/>
              </a:rPr>
              <a:t>revenue per available rental</a:t>
            </a:r>
            <a:r>
              <a:rPr lang="en-IN" dirty="0">
                <a:solidFill>
                  <a:srgbClr val="000000"/>
                </a:solidFill>
                <a:effectLst/>
                <a:latin typeface="Arial" panose="020B0604020202020204" pitchFamily="34" charset="0"/>
                <a:ea typeface="Proxima Nova"/>
                <a:cs typeface="Proxima Nova"/>
              </a:rPr>
              <a:t> ) method which considers your average daily rate (ADR) as well as your occupancy rate (OR).</a:t>
            </a:r>
            <a:endParaRPr lang="en-IN" dirty="0">
              <a:solidFill>
                <a:srgbClr val="353744"/>
              </a:solidFill>
              <a:effectLst/>
              <a:latin typeface="Proxima Nova"/>
              <a:ea typeface="Proxima Nova"/>
              <a:cs typeface="Proxima Nova"/>
            </a:endParaRPr>
          </a:p>
          <a:p>
            <a:pPr marL="0" lvl="0" indent="0" rtl="0">
              <a:spcBef>
                <a:spcPts val="600"/>
              </a:spcBef>
              <a:spcAft>
                <a:spcPts val="0"/>
              </a:spcAft>
              <a:buNone/>
            </a:pPr>
            <a:endParaRPr lang="en-US" b="1" dirty="0"/>
          </a:p>
        </p:txBody>
      </p:sp>
      <p:pic>
        <p:nvPicPr>
          <p:cNvPr id="8" name="Picture 7">
            <a:extLst>
              <a:ext uri="{FF2B5EF4-FFF2-40B4-BE49-F238E27FC236}">
                <a16:creationId xmlns:a16="http://schemas.microsoft.com/office/drawing/2014/main" id="{BEE172CC-2D90-6E4C-B29A-D62420C01EC4}"/>
              </a:ext>
            </a:extLst>
          </p:cNvPr>
          <p:cNvPicPr>
            <a:picLocks noChangeAspect="1"/>
          </p:cNvPicPr>
          <p:nvPr/>
        </p:nvPicPr>
        <p:blipFill>
          <a:blip r:embed="rId3"/>
          <a:stretch>
            <a:fillRect/>
          </a:stretch>
        </p:blipFill>
        <p:spPr>
          <a:xfrm>
            <a:off x="7641921" y="-68919"/>
            <a:ext cx="1502079" cy="65470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253106" y="710243"/>
            <a:ext cx="4318894" cy="68993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dirty="0">
                <a:latin typeface="+mj-lt"/>
              </a:rPr>
              <a:t>DATASET INFORMATION</a:t>
            </a:r>
            <a:endParaRPr sz="2000" dirty="0">
              <a:latin typeface="+mj-lt"/>
            </a:endParaRPr>
          </a:p>
        </p:txBody>
      </p:sp>
      <p:sp>
        <p:nvSpPr>
          <p:cNvPr id="214" name="Google Shape;214;p19"/>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graphicFrame>
        <p:nvGraphicFramePr>
          <p:cNvPr id="4" name="Table 4">
            <a:extLst>
              <a:ext uri="{FF2B5EF4-FFF2-40B4-BE49-F238E27FC236}">
                <a16:creationId xmlns:a16="http://schemas.microsoft.com/office/drawing/2014/main" id="{CC76B943-D1C2-C098-ABD5-A42A413809EE}"/>
              </a:ext>
            </a:extLst>
          </p:cNvPr>
          <p:cNvGraphicFramePr>
            <a:graphicFrameLocks noGrp="1"/>
          </p:cNvGraphicFramePr>
          <p:nvPr>
            <p:extLst>
              <p:ext uri="{D42A27DB-BD31-4B8C-83A1-F6EECF244321}">
                <p14:modId xmlns:p14="http://schemas.microsoft.com/office/powerpoint/2010/main" val="365051191"/>
              </p:ext>
            </p:extLst>
          </p:nvPr>
        </p:nvGraphicFramePr>
        <p:xfrm>
          <a:off x="962373" y="1653922"/>
          <a:ext cx="7219254" cy="2136076"/>
        </p:xfrm>
        <a:graphic>
          <a:graphicData uri="http://schemas.openxmlformats.org/drawingml/2006/table">
            <a:tbl>
              <a:tblPr firstRow="1" bandRow="1">
                <a:tableStyleId>{A4FBDDA2-3D87-4BAE-8E71-560C2E7DD7FC}</a:tableStyleId>
              </a:tblPr>
              <a:tblGrid>
                <a:gridCol w="3609627">
                  <a:extLst>
                    <a:ext uri="{9D8B030D-6E8A-4147-A177-3AD203B41FA5}">
                      <a16:colId xmlns:a16="http://schemas.microsoft.com/office/drawing/2014/main" val="3204748771"/>
                    </a:ext>
                  </a:extLst>
                </a:gridCol>
                <a:gridCol w="3609627">
                  <a:extLst>
                    <a:ext uri="{9D8B030D-6E8A-4147-A177-3AD203B41FA5}">
                      <a16:colId xmlns:a16="http://schemas.microsoft.com/office/drawing/2014/main" val="2560320410"/>
                    </a:ext>
                  </a:extLst>
                </a:gridCol>
              </a:tblGrid>
              <a:tr h="309957">
                <a:tc>
                  <a:txBody>
                    <a:bodyPr/>
                    <a:lstStyle/>
                    <a:p>
                      <a:r>
                        <a:rPr lang="en-US" dirty="0"/>
                        <a:t>Dataset Name</a:t>
                      </a:r>
                      <a:endParaRPr lang="en-IN" dirty="0"/>
                    </a:p>
                  </a:txBody>
                  <a:tcPr/>
                </a:tc>
                <a:tc>
                  <a:txBody>
                    <a:bodyPr/>
                    <a:lstStyle/>
                    <a:p>
                      <a:r>
                        <a:rPr lang="en-US" dirty="0"/>
                        <a:t>Airbnb US Dataset </a:t>
                      </a:r>
                      <a:endParaRPr lang="en-IN" dirty="0"/>
                    </a:p>
                  </a:txBody>
                  <a:tcPr/>
                </a:tc>
                <a:extLst>
                  <a:ext uri="{0D108BD9-81ED-4DB2-BD59-A6C34878D82A}">
                    <a16:rowId xmlns:a16="http://schemas.microsoft.com/office/drawing/2014/main" val="896364657"/>
                  </a:ext>
                </a:extLst>
              </a:tr>
              <a:tr h="309957">
                <a:tc>
                  <a:txBody>
                    <a:bodyPr/>
                    <a:lstStyle/>
                    <a:p>
                      <a:r>
                        <a:rPr lang="en-US" dirty="0"/>
                        <a:t>Number of Instances</a:t>
                      </a:r>
                      <a:endParaRPr lang="en-IN" dirty="0"/>
                    </a:p>
                  </a:txBody>
                  <a:tcPr/>
                </a:tc>
                <a:tc>
                  <a:txBody>
                    <a:bodyPr/>
                    <a:lstStyle/>
                    <a:p>
                      <a:r>
                        <a:rPr lang="en-US" dirty="0" smtClean="0"/>
                        <a:t>158249</a:t>
                      </a:r>
                      <a:endParaRPr lang="en-IN" dirty="0"/>
                    </a:p>
                  </a:txBody>
                  <a:tcPr/>
                </a:tc>
                <a:extLst>
                  <a:ext uri="{0D108BD9-81ED-4DB2-BD59-A6C34878D82A}">
                    <a16:rowId xmlns:a16="http://schemas.microsoft.com/office/drawing/2014/main" val="1672191589"/>
                  </a:ext>
                </a:extLst>
              </a:tr>
              <a:tr h="309957">
                <a:tc>
                  <a:txBody>
                    <a:bodyPr/>
                    <a:lstStyle/>
                    <a:p>
                      <a:r>
                        <a:rPr lang="en-US" dirty="0"/>
                        <a:t>Number of Attributes</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sz="1400" b="0" i="0" u="none" strike="noStrike" cap="none" dirty="0" smtClean="0">
                          <a:solidFill>
                            <a:srgbClr val="000000"/>
                          </a:solidFill>
                          <a:effectLst/>
                          <a:latin typeface="Arial"/>
                          <a:ea typeface="Arial"/>
                          <a:cs typeface="Arial"/>
                          <a:sym typeface="Arial"/>
                        </a:rPr>
                        <a:t>28 </a:t>
                      </a:r>
                      <a:endParaRPr lang="en-IN" dirty="0"/>
                    </a:p>
                  </a:txBody>
                  <a:tcPr/>
                </a:tc>
                <a:extLst>
                  <a:ext uri="{0D108BD9-81ED-4DB2-BD59-A6C34878D82A}">
                    <a16:rowId xmlns:a16="http://schemas.microsoft.com/office/drawing/2014/main" val="3374721519"/>
                  </a:ext>
                </a:extLst>
              </a:tr>
              <a:tr h="378088">
                <a:tc>
                  <a:txBody>
                    <a:bodyPr/>
                    <a:lstStyle/>
                    <a:p>
                      <a:r>
                        <a:rPr lang="en-US" dirty="0"/>
                        <a:t>Missing Values?</a:t>
                      </a:r>
                      <a:endParaRPr lang="en-IN" dirty="0"/>
                    </a:p>
                  </a:txBody>
                  <a:tcPr/>
                </a:tc>
                <a:tc>
                  <a:txBody>
                    <a:bodyPr/>
                    <a:lstStyle/>
                    <a:p>
                      <a:r>
                        <a:rPr lang="en-US" dirty="0"/>
                        <a:t>Y</a:t>
                      </a:r>
                      <a:r>
                        <a:rPr lang="en-IN" dirty="0"/>
                        <a:t>es</a:t>
                      </a:r>
                    </a:p>
                  </a:txBody>
                  <a:tcPr/>
                </a:tc>
                <a:extLst>
                  <a:ext uri="{0D108BD9-81ED-4DB2-BD59-A6C34878D82A}">
                    <a16:rowId xmlns:a16="http://schemas.microsoft.com/office/drawing/2014/main" val="2346267898"/>
                  </a:ext>
                </a:extLst>
              </a:tr>
              <a:tr h="309957">
                <a:tc>
                  <a:txBody>
                    <a:bodyPr/>
                    <a:lstStyle/>
                    <a:p>
                      <a:r>
                        <a:rPr lang="en-US" dirty="0"/>
                        <a:t>Dataset Source</a:t>
                      </a:r>
                      <a:endParaRPr lang="en-IN" dirty="0"/>
                    </a:p>
                  </a:txBody>
                  <a:tcPr/>
                </a:tc>
                <a:tc>
                  <a:txBody>
                    <a:bodyPr/>
                    <a:lstStyle/>
                    <a:p>
                      <a:r>
                        <a:rPr lang="en-US" dirty="0"/>
                        <a:t>Kaggle</a:t>
                      </a:r>
                      <a:endParaRPr lang="en-IN" dirty="0"/>
                    </a:p>
                  </a:txBody>
                  <a:tcPr/>
                </a:tc>
                <a:extLst>
                  <a:ext uri="{0D108BD9-81ED-4DB2-BD59-A6C34878D82A}">
                    <a16:rowId xmlns:a16="http://schemas.microsoft.com/office/drawing/2014/main" val="1911750635"/>
                  </a:ext>
                </a:extLst>
              </a:tr>
              <a:tr h="433090">
                <a:tc>
                  <a:txBody>
                    <a:bodyPr/>
                    <a:lstStyle/>
                    <a:p>
                      <a:r>
                        <a:rPr lang="en-US" dirty="0"/>
                        <a:t>Dataset Link</a:t>
                      </a:r>
                      <a:endParaRPr lang="en-IN" dirty="0"/>
                    </a:p>
                  </a:txBody>
                  <a:tcPr/>
                </a:tc>
                <a:tc>
                  <a:txBody>
                    <a:bodyPr/>
                    <a:lstStyle/>
                    <a:p>
                      <a:r>
                        <a:rPr lang="en-IN" dirty="0">
                          <a:solidFill>
                            <a:srgbClr val="00B0F0"/>
                          </a:solidFill>
                        </a:rPr>
                        <a:t>https://www.kaggle.com/datasets/kavithakaruna/airbnb-us-dataset</a:t>
                      </a:r>
                    </a:p>
                  </a:txBody>
                  <a:tcPr/>
                </a:tc>
                <a:extLst>
                  <a:ext uri="{0D108BD9-81ED-4DB2-BD59-A6C34878D82A}">
                    <a16:rowId xmlns:a16="http://schemas.microsoft.com/office/drawing/2014/main" val="262638367"/>
                  </a:ext>
                </a:extLst>
              </a:tr>
            </a:tbl>
          </a:graphicData>
        </a:graphic>
      </p:graphicFrame>
      <p:pic>
        <p:nvPicPr>
          <p:cNvPr id="2" name="Picture 1">
            <a:extLst>
              <a:ext uri="{FF2B5EF4-FFF2-40B4-BE49-F238E27FC236}">
                <a16:creationId xmlns:a16="http://schemas.microsoft.com/office/drawing/2014/main" id="{CA0CA1F3-A508-F683-7E46-8F871F781076}"/>
              </a:ext>
            </a:extLst>
          </p:cNvPr>
          <p:cNvPicPr>
            <a:picLocks noChangeAspect="1"/>
          </p:cNvPicPr>
          <p:nvPr/>
        </p:nvPicPr>
        <p:blipFill>
          <a:blip r:embed="rId3"/>
          <a:stretch>
            <a:fillRect/>
          </a:stretch>
        </p:blipFill>
        <p:spPr>
          <a:xfrm>
            <a:off x="7533417" y="-96983"/>
            <a:ext cx="1664803" cy="72563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ctrTitle" idx="4294967295"/>
          </p:nvPr>
        </p:nvSpPr>
        <p:spPr>
          <a:xfrm>
            <a:off x="1013375" y="1677600"/>
            <a:ext cx="4301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 </a:t>
            </a:r>
            <a:endParaRPr sz="6000" dirty="0"/>
          </a:p>
        </p:txBody>
      </p:sp>
      <p:sp>
        <p:nvSpPr>
          <p:cNvPr id="234" name="Google Shape;234;p20"/>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2" name="Picture 1">
            <a:extLst>
              <a:ext uri="{FF2B5EF4-FFF2-40B4-BE49-F238E27FC236}">
                <a16:creationId xmlns:a16="http://schemas.microsoft.com/office/drawing/2014/main" id="{EA23136A-6548-7E18-9A7A-21F558334200}"/>
              </a:ext>
            </a:extLst>
          </p:cNvPr>
          <p:cNvPicPr>
            <a:picLocks noChangeAspect="1"/>
          </p:cNvPicPr>
          <p:nvPr/>
        </p:nvPicPr>
        <p:blipFill>
          <a:blip r:embed="rId3"/>
          <a:stretch>
            <a:fillRect/>
          </a:stretch>
        </p:blipFill>
        <p:spPr>
          <a:xfrm>
            <a:off x="792956" y="1409857"/>
            <a:ext cx="6284230" cy="1563280"/>
          </a:xfrm>
          <a:prstGeom prst="rect">
            <a:avLst/>
          </a:prstGeom>
        </p:spPr>
      </p:pic>
      <p:pic>
        <p:nvPicPr>
          <p:cNvPr id="3" name="Picture 2">
            <a:extLst>
              <a:ext uri="{FF2B5EF4-FFF2-40B4-BE49-F238E27FC236}">
                <a16:creationId xmlns:a16="http://schemas.microsoft.com/office/drawing/2014/main" id="{9848E73D-4788-A767-EBEA-115DC70BC084}"/>
              </a:ext>
            </a:extLst>
          </p:cNvPr>
          <p:cNvPicPr>
            <a:picLocks noChangeAspect="1"/>
          </p:cNvPicPr>
          <p:nvPr/>
        </p:nvPicPr>
        <p:blipFill>
          <a:blip r:embed="rId4"/>
          <a:stretch>
            <a:fillRect/>
          </a:stretch>
        </p:blipFill>
        <p:spPr>
          <a:xfrm>
            <a:off x="792956" y="2973137"/>
            <a:ext cx="6284230" cy="1485900"/>
          </a:xfrm>
          <a:prstGeom prst="rect">
            <a:avLst/>
          </a:prstGeom>
        </p:spPr>
      </p:pic>
      <p:sp>
        <p:nvSpPr>
          <p:cNvPr id="4" name="Google Shape;192;p16">
            <a:extLst>
              <a:ext uri="{FF2B5EF4-FFF2-40B4-BE49-F238E27FC236}">
                <a16:creationId xmlns:a16="http://schemas.microsoft.com/office/drawing/2014/main" id="{482607F7-16BB-F5F9-3C02-7207C4160B77}"/>
              </a:ext>
            </a:extLst>
          </p:cNvPr>
          <p:cNvSpPr txBox="1">
            <a:spLocks/>
          </p:cNvSpPr>
          <p:nvPr/>
        </p:nvSpPr>
        <p:spPr>
          <a:xfrm>
            <a:off x="675075" y="816166"/>
            <a:ext cx="3439726" cy="4850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r>
              <a:rPr lang="en-US" sz="2400" dirty="0">
                <a:latin typeface="+mj-lt"/>
              </a:rPr>
              <a:t>Attribute Information </a:t>
            </a:r>
            <a:r>
              <a:rPr lang="en-US" sz="2400" dirty="0"/>
              <a:t>:</a:t>
            </a:r>
          </a:p>
        </p:txBody>
      </p:sp>
      <p:pic>
        <p:nvPicPr>
          <p:cNvPr id="5" name="Picture 4">
            <a:extLst>
              <a:ext uri="{FF2B5EF4-FFF2-40B4-BE49-F238E27FC236}">
                <a16:creationId xmlns:a16="http://schemas.microsoft.com/office/drawing/2014/main" id="{84553049-E87E-1DC4-126D-E0BEA1C7F270}"/>
              </a:ext>
            </a:extLst>
          </p:cNvPr>
          <p:cNvPicPr>
            <a:picLocks noChangeAspect="1"/>
          </p:cNvPicPr>
          <p:nvPr/>
        </p:nvPicPr>
        <p:blipFill>
          <a:blip r:embed="rId5"/>
          <a:stretch>
            <a:fillRect/>
          </a:stretch>
        </p:blipFill>
        <p:spPr>
          <a:xfrm>
            <a:off x="7495588" y="-104126"/>
            <a:ext cx="1648412" cy="718489"/>
          </a:xfrm>
          <a:prstGeom prst="rect">
            <a:avLst/>
          </a:prstGeom>
        </p:spPr>
      </p:pic>
      <p:sp>
        <p:nvSpPr>
          <p:cNvPr id="6" name="TextBox 5"/>
          <p:cNvSpPr txBox="1"/>
          <p:nvPr/>
        </p:nvSpPr>
        <p:spPr>
          <a:xfrm>
            <a:off x="7147560" y="1493520"/>
            <a:ext cx="1082040" cy="738664"/>
          </a:xfrm>
          <a:prstGeom prst="rect">
            <a:avLst/>
          </a:prstGeom>
          <a:noFill/>
        </p:spPr>
        <p:txBody>
          <a:bodyPr wrap="square" rtlCol="0">
            <a:spAutoFit/>
          </a:bodyPr>
          <a:lstStyle/>
          <a:p>
            <a:r>
              <a:rPr lang="en-US" b="1" dirty="0" smtClean="0">
                <a:solidFill>
                  <a:schemeClr val="tx2">
                    <a:lumMod val="25000"/>
                  </a:schemeClr>
                </a:solidFill>
              </a:rPr>
              <a:t>15 </a:t>
            </a:r>
            <a:r>
              <a:rPr lang="en-US" dirty="0" smtClean="0">
                <a:solidFill>
                  <a:schemeClr val="bg1">
                    <a:lumMod val="50000"/>
                  </a:schemeClr>
                </a:solidFill>
              </a:rPr>
              <a:t>Numerical Columns</a:t>
            </a:r>
            <a:endParaRPr lang="en-US" dirty="0">
              <a:solidFill>
                <a:schemeClr val="bg1">
                  <a:lumMod val="50000"/>
                </a:schemeClr>
              </a:solidFill>
            </a:endParaRPr>
          </a:p>
        </p:txBody>
      </p:sp>
      <p:sp>
        <p:nvSpPr>
          <p:cNvPr id="7" name="TextBox 6"/>
          <p:cNvSpPr txBox="1"/>
          <p:nvPr/>
        </p:nvSpPr>
        <p:spPr>
          <a:xfrm>
            <a:off x="7223761" y="3390900"/>
            <a:ext cx="1096034" cy="738664"/>
          </a:xfrm>
          <a:prstGeom prst="rect">
            <a:avLst/>
          </a:prstGeom>
          <a:noFill/>
        </p:spPr>
        <p:txBody>
          <a:bodyPr wrap="square" rtlCol="0">
            <a:spAutoFit/>
          </a:bodyPr>
          <a:lstStyle/>
          <a:p>
            <a:r>
              <a:rPr lang="en-US" b="1" dirty="0" smtClean="0">
                <a:solidFill>
                  <a:schemeClr val="tx2">
                    <a:lumMod val="25000"/>
                  </a:schemeClr>
                </a:solidFill>
              </a:rPr>
              <a:t>13 </a:t>
            </a:r>
            <a:r>
              <a:rPr lang="en-US" dirty="0" smtClean="0">
                <a:solidFill>
                  <a:schemeClr val="bg1">
                    <a:lumMod val="50000"/>
                  </a:schemeClr>
                </a:solidFill>
              </a:rPr>
              <a:t>Categorical Columns</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a:spLocks noGrp="1"/>
          </p:cNvSpPr>
          <p:nvPr>
            <p:ph type="body" idx="1"/>
          </p:nvPr>
        </p:nvSpPr>
        <p:spPr>
          <a:xfrm>
            <a:off x="3076474" y="924450"/>
            <a:ext cx="2991050" cy="1320056"/>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dirty="0"/>
              <a:t>Target Variable analysis</a:t>
            </a:r>
            <a:endParaRPr dirty="0"/>
          </a:p>
        </p:txBody>
      </p:sp>
      <p:sp>
        <p:nvSpPr>
          <p:cNvPr id="207" name="Google Shape;207;p18"/>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2" name="Picture 1">
            <a:extLst>
              <a:ext uri="{FF2B5EF4-FFF2-40B4-BE49-F238E27FC236}">
                <a16:creationId xmlns:a16="http://schemas.microsoft.com/office/drawing/2014/main" id="{79B13D1E-36A2-27A7-96B2-026EE68F07B3}"/>
              </a:ext>
            </a:extLst>
          </p:cNvPr>
          <p:cNvPicPr>
            <a:picLocks noChangeAspect="1"/>
          </p:cNvPicPr>
          <p:nvPr/>
        </p:nvPicPr>
        <p:blipFill>
          <a:blip r:embed="rId3"/>
          <a:stretch>
            <a:fillRect/>
          </a:stretch>
        </p:blipFill>
        <p:spPr>
          <a:xfrm>
            <a:off x="2663715" y="2027457"/>
            <a:ext cx="3816567" cy="1443037"/>
          </a:xfrm>
          <a:prstGeom prst="rect">
            <a:avLst/>
          </a:prstGeom>
        </p:spPr>
      </p:pic>
      <p:sp>
        <p:nvSpPr>
          <p:cNvPr id="3" name="TextBox 2">
            <a:extLst>
              <a:ext uri="{FF2B5EF4-FFF2-40B4-BE49-F238E27FC236}">
                <a16:creationId xmlns:a16="http://schemas.microsoft.com/office/drawing/2014/main" id="{7EFC0D6E-6F96-965D-C539-9E7C76C30DD4}"/>
              </a:ext>
            </a:extLst>
          </p:cNvPr>
          <p:cNvSpPr txBox="1"/>
          <p:nvPr/>
        </p:nvSpPr>
        <p:spPr>
          <a:xfrm>
            <a:off x="2786379" y="3783709"/>
            <a:ext cx="3571240" cy="647870"/>
          </a:xfrm>
          <a:prstGeom prst="rect">
            <a:avLst/>
          </a:prstGeom>
          <a:noFill/>
        </p:spPr>
        <p:txBody>
          <a:bodyPr wrap="square" rtlCol="0">
            <a:spAutoFit/>
          </a:bodyPr>
          <a:lstStyle/>
          <a:p>
            <a:pPr>
              <a:lnSpc>
                <a:spcPct val="130000"/>
              </a:lnSpc>
              <a:spcBef>
                <a:spcPts val="1000"/>
              </a:spcBef>
            </a:pPr>
            <a:r>
              <a:rPr lang="en-US" sz="900" b="1" dirty="0">
                <a:solidFill>
                  <a:schemeClr val="tx1"/>
                </a:solidFill>
                <a:effectLst/>
                <a:latin typeface="Arial" panose="020B0604020202020204" pitchFamily="34" charset="0"/>
                <a:ea typeface="Proxima Nova"/>
                <a:cs typeface="Proxima Nova"/>
              </a:rPr>
              <a:t>Inference:</a:t>
            </a:r>
            <a:r>
              <a:rPr lang="en-IN" sz="900" b="1" dirty="0">
                <a:solidFill>
                  <a:schemeClr val="tx1"/>
                </a:solidFill>
                <a:latin typeface="Proxima Nova"/>
                <a:ea typeface="Proxima Nova"/>
                <a:cs typeface="Proxima Nova"/>
              </a:rPr>
              <a:t> </a:t>
            </a:r>
            <a:r>
              <a:rPr lang="en-US" sz="800" dirty="0">
                <a:solidFill>
                  <a:schemeClr val="tx1"/>
                </a:solidFill>
                <a:effectLst/>
                <a:latin typeface="Arial" panose="020B0604020202020204" pitchFamily="34" charset="0"/>
                <a:ea typeface="Proxima Nova"/>
                <a:cs typeface="Proxima Nova"/>
              </a:rPr>
              <a:t>We can see that the target column price is having a positive skewed distribution, which infers the presence of outliers in the data.</a:t>
            </a:r>
            <a:endParaRPr lang="en-IN" sz="800" dirty="0">
              <a:solidFill>
                <a:schemeClr val="tx1"/>
              </a:solidFill>
              <a:effectLst/>
              <a:latin typeface="Proxima Nova"/>
              <a:ea typeface="Proxima Nova"/>
              <a:cs typeface="Proxima Nova"/>
            </a:endParaRPr>
          </a:p>
          <a:p>
            <a:endParaRPr lang="en-IN" dirty="0"/>
          </a:p>
        </p:txBody>
      </p:sp>
      <p:pic>
        <p:nvPicPr>
          <p:cNvPr id="4" name="Picture 3">
            <a:extLst>
              <a:ext uri="{FF2B5EF4-FFF2-40B4-BE49-F238E27FC236}">
                <a16:creationId xmlns:a16="http://schemas.microsoft.com/office/drawing/2014/main" id="{3789AB58-5A2E-AFF3-591C-5124BC0FB75E}"/>
              </a:ext>
            </a:extLst>
          </p:cNvPr>
          <p:cNvPicPr>
            <a:picLocks noChangeAspect="1"/>
          </p:cNvPicPr>
          <p:nvPr/>
        </p:nvPicPr>
        <p:blipFill>
          <a:blip r:embed="rId4"/>
          <a:stretch>
            <a:fillRect/>
          </a:stretch>
        </p:blipFill>
        <p:spPr>
          <a:xfrm>
            <a:off x="7533417" y="-96983"/>
            <a:ext cx="1664803" cy="72563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5E4D-E69B-CEA8-1971-9646E8A950AD}"/>
              </a:ext>
            </a:extLst>
          </p:cNvPr>
          <p:cNvSpPr>
            <a:spLocks noGrp="1"/>
          </p:cNvSpPr>
          <p:nvPr>
            <p:ph type="title"/>
          </p:nvPr>
        </p:nvSpPr>
        <p:spPr>
          <a:xfrm>
            <a:off x="546000" y="774615"/>
            <a:ext cx="2354362" cy="1257386"/>
          </a:xfrm>
        </p:spPr>
        <p:txBody>
          <a:bodyPr/>
          <a:lstStyle/>
          <a:p>
            <a:r>
              <a:rPr lang="en-US" dirty="0">
                <a:latin typeface="+mj-lt"/>
              </a:rPr>
              <a:t>Bivariate analysis relationship </a:t>
            </a:r>
            <a:br>
              <a:rPr lang="en-US" dirty="0">
                <a:latin typeface="+mj-lt"/>
              </a:rPr>
            </a:br>
            <a:r>
              <a:rPr lang="en-US" dirty="0">
                <a:latin typeface="+mj-lt"/>
              </a:rPr>
              <a:t>between </a:t>
            </a:r>
            <a:br>
              <a:rPr lang="en-US" dirty="0">
                <a:latin typeface="+mj-lt"/>
              </a:rPr>
            </a:br>
            <a:r>
              <a:rPr lang="en-US" dirty="0">
                <a:latin typeface="+mj-lt"/>
              </a:rPr>
              <a:t>Numerical and Target variable</a:t>
            </a:r>
            <a:endParaRPr lang="en-IN" dirty="0">
              <a:latin typeface="+mj-lt"/>
            </a:endParaRPr>
          </a:p>
        </p:txBody>
      </p:sp>
      <p:sp>
        <p:nvSpPr>
          <p:cNvPr id="3" name="Slide Number Placeholder 2">
            <a:extLst>
              <a:ext uri="{FF2B5EF4-FFF2-40B4-BE49-F238E27FC236}">
                <a16:creationId xmlns:a16="http://schemas.microsoft.com/office/drawing/2014/main" id="{5896D75A-DE5B-367D-AD78-6778BE85B0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pic>
        <p:nvPicPr>
          <p:cNvPr id="4" name="Picture 3">
            <a:extLst>
              <a:ext uri="{FF2B5EF4-FFF2-40B4-BE49-F238E27FC236}">
                <a16:creationId xmlns:a16="http://schemas.microsoft.com/office/drawing/2014/main" id="{A71C39E4-8CB1-0E03-A3BA-B458BCE69C83}"/>
              </a:ext>
            </a:extLst>
          </p:cNvPr>
          <p:cNvPicPr>
            <a:picLocks noChangeAspect="1"/>
          </p:cNvPicPr>
          <p:nvPr/>
        </p:nvPicPr>
        <p:blipFill>
          <a:blip r:embed="rId2"/>
          <a:stretch>
            <a:fillRect/>
          </a:stretch>
        </p:blipFill>
        <p:spPr>
          <a:xfrm>
            <a:off x="3057524" y="774614"/>
            <a:ext cx="5243513" cy="3594272"/>
          </a:xfrm>
          <a:prstGeom prst="rect">
            <a:avLst/>
          </a:prstGeom>
        </p:spPr>
      </p:pic>
      <p:pic>
        <p:nvPicPr>
          <p:cNvPr id="5" name="Picture 4">
            <a:extLst>
              <a:ext uri="{FF2B5EF4-FFF2-40B4-BE49-F238E27FC236}">
                <a16:creationId xmlns:a16="http://schemas.microsoft.com/office/drawing/2014/main" id="{0A1D9546-8E22-33C3-89A0-24514836E8BD}"/>
              </a:ext>
            </a:extLst>
          </p:cNvPr>
          <p:cNvPicPr>
            <a:picLocks noChangeAspect="1"/>
          </p:cNvPicPr>
          <p:nvPr/>
        </p:nvPicPr>
        <p:blipFill>
          <a:blip r:embed="rId2"/>
          <a:stretch>
            <a:fillRect/>
          </a:stretch>
        </p:blipFill>
        <p:spPr>
          <a:xfrm>
            <a:off x="3078956" y="774614"/>
            <a:ext cx="5243513" cy="3594272"/>
          </a:xfrm>
          <a:prstGeom prst="rect">
            <a:avLst/>
          </a:prstGeom>
        </p:spPr>
      </p:pic>
      <p:sp>
        <p:nvSpPr>
          <p:cNvPr id="6" name="TextBox 5">
            <a:extLst>
              <a:ext uri="{FF2B5EF4-FFF2-40B4-BE49-F238E27FC236}">
                <a16:creationId xmlns:a16="http://schemas.microsoft.com/office/drawing/2014/main" id="{4604E79E-14EF-7E5A-928C-943B5199FEFC}"/>
              </a:ext>
            </a:extLst>
          </p:cNvPr>
          <p:cNvSpPr txBox="1"/>
          <p:nvPr/>
        </p:nvSpPr>
        <p:spPr>
          <a:xfrm>
            <a:off x="821531" y="2416887"/>
            <a:ext cx="2096029" cy="1389226"/>
          </a:xfrm>
          <a:prstGeom prst="rect">
            <a:avLst/>
          </a:prstGeom>
          <a:noFill/>
        </p:spPr>
        <p:txBody>
          <a:bodyPr wrap="square" rtlCol="0">
            <a:spAutoFit/>
          </a:bodyPr>
          <a:lstStyle/>
          <a:p>
            <a:pPr>
              <a:lnSpc>
                <a:spcPct val="130000"/>
              </a:lnSpc>
              <a:spcBef>
                <a:spcPts val="1000"/>
              </a:spcBef>
            </a:pPr>
            <a:r>
              <a:rPr lang="en-US" sz="1100" dirty="0">
                <a:solidFill>
                  <a:srgbClr val="353744"/>
                </a:solidFill>
                <a:effectLst/>
                <a:latin typeface="Arial" panose="020B0604020202020204" pitchFamily="34" charset="0"/>
                <a:ea typeface="Proxima Nova"/>
                <a:cs typeface="Proxima Nova"/>
              </a:rPr>
              <a:t>From the scatterplots we can see that there isn’t much relationship </a:t>
            </a:r>
            <a:r>
              <a:rPr lang="en-US" sz="1100" dirty="0">
                <a:solidFill>
                  <a:srgbClr val="353744"/>
                </a:solidFill>
                <a:latin typeface="Arial" panose="020B0604020202020204" pitchFamily="34" charset="0"/>
              </a:rPr>
              <a:t>between</a:t>
            </a:r>
            <a:r>
              <a:rPr lang="en-US" sz="1100" dirty="0">
                <a:solidFill>
                  <a:srgbClr val="353744"/>
                </a:solidFill>
                <a:effectLst/>
                <a:latin typeface="Arial" panose="020B0604020202020204" pitchFamily="34" charset="0"/>
                <a:ea typeface="Proxima Nova"/>
                <a:cs typeface="Proxima Nova"/>
              </a:rPr>
              <a:t> </a:t>
            </a:r>
            <a:r>
              <a:rPr lang="en-US" sz="1100" dirty="0">
                <a:solidFill>
                  <a:srgbClr val="353744"/>
                </a:solidFill>
                <a:latin typeface="Arial" panose="020B0604020202020204" pitchFamily="34" charset="0"/>
              </a:rPr>
              <a:t>the target variable price and the other numerical columns in the dataset.</a:t>
            </a:r>
            <a:endParaRPr lang="en-IN" sz="1100" dirty="0">
              <a:solidFill>
                <a:srgbClr val="353744"/>
              </a:solidFill>
              <a:latin typeface="Arial" panose="020B0604020202020204" pitchFamily="34" charset="0"/>
            </a:endParaRPr>
          </a:p>
        </p:txBody>
      </p:sp>
      <p:pic>
        <p:nvPicPr>
          <p:cNvPr id="7" name="Picture 6">
            <a:extLst>
              <a:ext uri="{FF2B5EF4-FFF2-40B4-BE49-F238E27FC236}">
                <a16:creationId xmlns:a16="http://schemas.microsoft.com/office/drawing/2014/main" id="{91B3AA83-87AC-E4DD-1DF2-19F33CF47125}"/>
              </a:ext>
            </a:extLst>
          </p:cNvPr>
          <p:cNvPicPr>
            <a:picLocks noChangeAspect="1"/>
          </p:cNvPicPr>
          <p:nvPr/>
        </p:nvPicPr>
        <p:blipFill>
          <a:blip r:embed="rId3"/>
          <a:stretch>
            <a:fillRect/>
          </a:stretch>
        </p:blipFill>
        <p:spPr>
          <a:xfrm>
            <a:off x="7533417" y="-96983"/>
            <a:ext cx="1664803" cy="725633"/>
          </a:xfrm>
          <a:prstGeom prst="rect">
            <a:avLst/>
          </a:prstGeom>
        </p:spPr>
      </p:pic>
    </p:spTree>
    <p:extLst>
      <p:ext uri="{BB962C8B-B14F-4D97-AF65-F5344CB8AC3E}">
        <p14:creationId xmlns:p14="http://schemas.microsoft.com/office/powerpoint/2010/main" val="4015681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5E4D-E69B-CEA8-1971-9646E8A950AD}"/>
              </a:ext>
            </a:extLst>
          </p:cNvPr>
          <p:cNvSpPr>
            <a:spLocks noGrp="1"/>
          </p:cNvSpPr>
          <p:nvPr>
            <p:ph type="title"/>
          </p:nvPr>
        </p:nvSpPr>
        <p:spPr>
          <a:xfrm>
            <a:off x="746340" y="651934"/>
            <a:ext cx="7651320" cy="270933"/>
          </a:xfrm>
        </p:spPr>
        <p:txBody>
          <a:bodyPr/>
          <a:lstStyle/>
          <a:p>
            <a:r>
              <a:rPr lang="en-US" dirty="0">
                <a:latin typeface="+mj-lt"/>
              </a:rPr>
              <a:t>Bivariate analysis relationship between Categorical and target variable</a:t>
            </a:r>
            <a:endParaRPr lang="en-IN" dirty="0">
              <a:latin typeface="+mj-lt"/>
            </a:endParaRPr>
          </a:p>
        </p:txBody>
      </p:sp>
      <p:sp>
        <p:nvSpPr>
          <p:cNvPr id="3" name="Slide Number Placeholder 2">
            <a:extLst>
              <a:ext uri="{FF2B5EF4-FFF2-40B4-BE49-F238E27FC236}">
                <a16:creationId xmlns:a16="http://schemas.microsoft.com/office/drawing/2014/main" id="{5896D75A-DE5B-367D-AD78-6778BE85B0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pic>
        <p:nvPicPr>
          <p:cNvPr id="6" name="Picture 5">
            <a:extLst>
              <a:ext uri="{FF2B5EF4-FFF2-40B4-BE49-F238E27FC236}">
                <a16:creationId xmlns:a16="http://schemas.microsoft.com/office/drawing/2014/main" id="{F54F5FDD-204E-C04F-EE58-16AFEB0E68D0}"/>
              </a:ext>
            </a:extLst>
          </p:cNvPr>
          <p:cNvPicPr>
            <a:picLocks noChangeAspect="1"/>
          </p:cNvPicPr>
          <p:nvPr/>
        </p:nvPicPr>
        <p:blipFill>
          <a:blip r:embed="rId2"/>
          <a:stretch>
            <a:fillRect/>
          </a:stretch>
        </p:blipFill>
        <p:spPr>
          <a:xfrm>
            <a:off x="3200400" y="1003478"/>
            <a:ext cx="5197260" cy="3500966"/>
          </a:xfrm>
          <a:prstGeom prst="rect">
            <a:avLst/>
          </a:prstGeom>
        </p:spPr>
      </p:pic>
      <p:sp>
        <p:nvSpPr>
          <p:cNvPr id="4" name="TextBox 3">
            <a:extLst>
              <a:ext uri="{FF2B5EF4-FFF2-40B4-BE49-F238E27FC236}">
                <a16:creationId xmlns:a16="http://schemas.microsoft.com/office/drawing/2014/main" id="{F5F6A467-E91E-2E6E-B710-E10CEBFEB184}"/>
              </a:ext>
            </a:extLst>
          </p:cNvPr>
          <p:cNvSpPr txBox="1"/>
          <p:nvPr/>
        </p:nvSpPr>
        <p:spPr>
          <a:xfrm>
            <a:off x="618067" y="990600"/>
            <a:ext cx="2751666" cy="3133935"/>
          </a:xfrm>
          <a:prstGeom prst="rect">
            <a:avLst/>
          </a:prstGeom>
          <a:noFill/>
        </p:spPr>
        <p:txBody>
          <a:bodyPr wrap="square" rtlCol="0">
            <a:spAutoFit/>
          </a:bodyPr>
          <a:lstStyle/>
          <a:p>
            <a:pPr marL="342900" lvl="0" indent="-342900" rtl="0">
              <a:lnSpc>
                <a:spcPct val="130000"/>
              </a:lnSpc>
              <a:spcBef>
                <a:spcPts val="1000"/>
              </a:spcBef>
              <a:buFont typeface="Wingdings" panose="05000000000000000000" pitchFamily="2" charset="2"/>
              <a:buChar char="q"/>
            </a:pPr>
            <a:r>
              <a:rPr lang="en-US" sz="900" b="1" dirty="0">
                <a:solidFill>
                  <a:srgbClr val="353744"/>
                </a:solidFill>
                <a:effectLst/>
                <a:latin typeface="Arial" panose="020B0604020202020204" pitchFamily="34" charset="0"/>
                <a:ea typeface="Proxima Nova"/>
                <a:cs typeface="Proxima Nova"/>
              </a:rPr>
              <a:t>Host_is_superhost</a:t>
            </a:r>
            <a:r>
              <a:rPr lang="en-US" sz="900" dirty="0">
                <a:solidFill>
                  <a:srgbClr val="353744"/>
                </a:solidFill>
                <a:effectLst/>
                <a:latin typeface="Arial" panose="020B0604020202020204" pitchFamily="34" charset="0"/>
                <a:ea typeface="Proxima Nova"/>
                <a:cs typeface="Proxima Nova"/>
              </a:rPr>
              <a:t>: Average prices are almost equal for both </a:t>
            </a:r>
            <a:r>
              <a:rPr lang="en-US" sz="900" dirty="0" err="1">
                <a:solidFill>
                  <a:srgbClr val="353744"/>
                </a:solidFill>
                <a:effectLst/>
                <a:latin typeface="Arial" panose="020B0604020202020204" pitchFamily="34" charset="0"/>
                <a:ea typeface="Proxima Nova"/>
                <a:cs typeface="Proxima Nova"/>
              </a:rPr>
              <a:t>superhosts</a:t>
            </a:r>
            <a:r>
              <a:rPr lang="en-US" sz="900" dirty="0">
                <a:solidFill>
                  <a:srgbClr val="353744"/>
                </a:solidFill>
                <a:effectLst/>
                <a:latin typeface="Arial" panose="020B0604020202020204" pitchFamily="34" charset="0"/>
                <a:ea typeface="Proxima Nova"/>
                <a:cs typeface="Proxima Nova"/>
              </a:rPr>
              <a:t> and non-</a:t>
            </a:r>
            <a:r>
              <a:rPr lang="en-US" sz="900" dirty="0" err="1">
                <a:solidFill>
                  <a:srgbClr val="353744"/>
                </a:solidFill>
                <a:effectLst/>
                <a:latin typeface="Arial" panose="020B0604020202020204" pitchFamily="34" charset="0"/>
                <a:ea typeface="Proxima Nova"/>
                <a:cs typeface="Proxima Nova"/>
              </a:rPr>
              <a:t>superhosts</a:t>
            </a:r>
            <a:r>
              <a:rPr lang="en-US" sz="900" dirty="0">
                <a:solidFill>
                  <a:srgbClr val="353744"/>
                </a:solidFill>
                <a:effectLst/>
                <a:latin typeface="Arial" panose="020B0604020202020204" pitchFamily="34" charset="0"/>
                <a:ea typeface="Proxima Nova"/>
                <a:cs typeface="Proxima Nova"/>
              </a:rPr>
              <a:t>.</a:t>
            </a:r>
            <a:endParaRPr lang="en-IN" sz="900" dirty="0">
              <a:solidFill>
                <a:srgbClr val="353744"/>
              </a:solidFill>
              <a:effectLst/>
              <a:latin typeface="Proxima Nova"/>
              <a:ea typeface="Proxima Nova"/>
              <a:cs typeface="Proxima Nova"/>
            </a:endParaRPr>
          </a:p>
          <a:p>
            <a:pPr marL="342900" lvl="0" indent="-342900">
              <a:lnSpc>
                <a:spcPct val="130000"/>
              </a:lnSpc>
              <a:buFont typeface="Wingdings" panose="05000000000000000000" pitchFamily="2" charset="2"/>
              <a:buChar char="q"/>
            </a:pPr>
            <a:r>
              <a:rPr lang="en-US" sz="900" b="1" dirty="0" err="1">
                <a:solidFill>
                  <a:srgbClr val="353744"/>
                </a:solidFill>
                <a:effectLst/>
                <a:latin typeface="Arial" panose="020B0604020202020204" pitchFamily="34" charset="0"/>
                <a:ea typeface="Proxima Nova"/>
                <a:cs typeface="Proxima Nova"/>
              </a:rPr>
              <a:t>Host_is_verified</a:t>
            </a:r>
            <a:r>
              <a:rPr lang="en-US" sz="900" dirty="0">
                <a:solidFill>
                  <a:srgbClr val="353744"/>
                </a:solidFill>
                <a:effectLst/>
                <a:latin typeface="Arial" panose="020B0604020202020204" pitchFamily="34" charset="0"/>
                <a:ea typeface="Proxima Nova"/>
                <a:cs typeface="Proxima Nova"/>
              </a:rPr>
              <a:t>: Average prices are almost equal for the listings which are verified and unverified.</a:t>
            </a:r>
            <a:endParaRPr lang="en-IN" sz="900" dirty="0">
              <a:solidFill>
                <a:srgbClr val="353744"/>
              </a:solidFill>
              <a:effectLst/>
              <a:latin typeface="Proxima Nova"/>
              <a:ea typeface="Proxima Nova"/>
              <a:cs typeface="Proxima Nova"/>
            </a:endParaRPr>
          </a:p>
          <a:p>
            <a:pPr marL="342900" lvl="0" indent="-342900">
              <a:lnSpc>
                <a:spcPct val="130000"/>
              </a:lnSpc>
              <a:buFont typeface="Wingdings" panose="05000000000000000000" pitchFamily="2" charset="2"/>
              <a:buChar char="q"/>
            </a:pPr>
            <a:r>
              <a:rPr lang="en-US" sz="900" b="1" dirty="0" err="1">
                <a:solidFill>
                  <a:srgbClr val="353744"/>
                </a:solidFill>
                <a:effectLst/>
                <a:latin typeface="Arial" panose="020B0604020202020204" pitchFamily="34" charset="0"/>
                <a:ea typeface="Proxima Nova"/>
                <a:cs typeface="Proxima Nova"/>
              </a:rPr>
              <a:t>Instant_bookable</a:t>
            </a:r>
            <a:r>
              <a:rPr lang="en-US" sz="900" dirty="0">
                <a:solidFill>
                  <a:srgbClr val="353744"/>
                </a:solidFill>
                <a:effectLst/>
                <a:latin typeface="Arial" panose="020B0604020202020204" pitchFamily="34" charset="0"/>
                <a:ea typeface="Proxima Nova"/>
                <a:cs typeface="Proxima Nova"/>
              </a:rPr>
              <a:t>: Average prices are almost equal whether there is a availability of instant booking or not.</a:t>
            </a:r>
            <a:endParaRPr lang="en-IN" sz="900" dirty="0">
              <a:solidFill>
                <a:srgbClr val="353744"/>
              </a:solidFill>
              <a:effectLst/>
              <a:latin typeface="Proxima Nova"/>
              <a:ea typeface="Proxima Nova"/>
              <a:cs typeface="Proxima Nova"/>
            </a:endParaRPr>
          </a:p>
          <a:p>
            <a:pPr marL="342900" lvl="0" indent="-342900">
              <a:lnSpc>
                <a:spcPct val="130000"/>
              </a:lnSpc>
              <a:buFont typeface="Wingdings" panose="05000000000000000000" pitchFamily="2" charset="2"/>
              <a:buChar char="q"/>
            </a:pPr>
            <a:r>
              <a:rPr lang="en-US" sz="900" b="1" dirty="0">
                <a:solidFill>
                  <a:srgbClr val="353744"/>
                </a:solidFill>
                <a:effectLst/>
                <a:latin typeface="Arial" panose="020B0604020202020204" pitchFamily="34" charset="0"/>
                <a:ea typeface="Proxima Nova"/>
                <a:cs typeface="Proxima Nova"/>
              </a:rPr>
              <a:t>State</a:t>
            </a:r>
            <a:r>
              <a:rPr lang="en-US" sz="900" dirty="0">
                <a:solidFill>
                  <a:srgbClr val="353744"/>
                </a:solidFill>
                <a:effectLst/>
                <a:latin typeface="Arial" panose="020B0604020202020204" pitchFamily="34" charset="0"/>
                <a:ea typeface="Proxima Nova"/>
                <a:cs typeface="Proxima Nova"/>
              </a:rPr>
              <a:t>: Average price in Hawaii is greater than compared to other states.</a:t>
            </a:r>
            <a:endParaRPr lang="en-IN" sz="900" dirty="0">
              <a:solidFill>
                <a:srgbClr val="353744"/>
              </a:solidFill>
              <a:effectLst/>
              <a:latin typeface="Proxima Nova"/>
              <a:ea typeface="Proxima Nova"/>
              <a:cs typeface="Proxima Nova"/>
            </a:endParaRPr>
          </a:p>
          <a:p>
            <a:pPr marL="342900" lvl="0" indent="-342900">
              <a:lnSpc>
                <a:spcPct val="130000"/>
              </a:lnSpc>
              <a:buFont typeface="Wingdings" panose="05000000000000000000" pitchFamily="2" charset="2"/>
              <a:buChar char="q"/>
            </a:pPr>
            <a:r>
              <a:rPr lang="en-US" sz="900" b="1" dirty="0" err="1">
                <a:solidFill>
                  <a:srgbClr val="353744"/>
                </a:solidFill>
                <a:effectLst/>
                <a:latin typeface="Arial" panose="020B0604020202020204" pitchFamily="34" charset="0"/>
                <a:ea typeface="Proxima Nova"/>
                <a:cs typeface="Proxima Nova"/>
              </a:rPr>
              <a:t>Neighbourhood_group</a:t>
            </a:r>
            <a:r>
              <a:rPr lang="en-US" sz="900" dirty="0">
                <a:solidFill>
                  <a:srgbClr val="353744"/>
                </a:solidFill>
                <a:effectLst/>
                <a:latin typeface="Arial" panose="020B0604020202020204" pitchFamily="34" charset="0"/>
                <a:ea typeface="Proxima Nova"/>
                <a:cs typeface="Proxima Nova"/>
              </a:rPr>
              <a:t>: Average price in Maui </a:t>
            </a:r>
            <a:r>
              <a:rPr lang="en-US" sz="900" dirty="0" err="1">
                <a:solidFill>
                  <a:srgbClr val="353744"/>
                </a:solidFill>
                <a:effectLst/>
                <a:latin typeface="Arial" panose="020B0604020202020204" pitchFamily="34" charset="0"/>
                <a:ea typeface="Proxima Nova"/>
                <a:cs typeface="Proxima Nova"/>
              </a:rPr>
              <a:t>neighbour</a:t>
            </a:r>
            <a:r>
              <a:rPr lang="en-US" sz="900" dirty="0">
                <a:solidFill>
                  <a:srgbClr val="353744"/>
                </a:solidFill>
                <a:effectLst/>
                <a:latin typeface="Arial" panose="020B0604020202020204" pitchFamily="34" charset="0"/>
                <a:ea typeface="Proxima Nova"/>
                <a:cs typeface="Proxima Nova"/>
              </a:rPr>
              <a:t> hood group is greater than compared to others.</a:t>
            </a:r>
            <a:endParaRPr lang="en-IN" sz="900" dirty="0">
              <a:solidFill>
                <a:srgbClr val="353744"/>
              </a:solidFill>
              <a:effectLst/>
              <a:latin typeface="Proxima Nova"/>
              <a:ea typeface="Proxima Nova"/>
              <a:cs typeface="Proxima Nova"/>
            </a:endParaRPr>
          </a:p>
          <a:p>
            <a:pPr marL="342900" lvl="0" indent="-342900">
              <a:lnSpc>
                <a:spcPct val="130000"/>
              </a:lnSpc>
              <a:buFont typeface="Wingdings" panose="05000000000000000000" pitchFamily="2" charset="2"/>
              <a:buChar char="q"/>
            </a:pPr>
            <a:r>
              <a:rPr lang="en-US" sz="900" b="1" dirty="0" err="1">
                <a:solidFill>
                  <a:srgbClr val="353744"/>
                </a:solidFill>
                <a:effectLst/>
                <a:latin typeface="Arial" panose="020B0604020202020204" pitchFamily="34" charset="0"/>
                <a:ea typeface="Proxima Nova"/>
                <a:cs typeface="Proxima Nova"/>
              </a:rPr>
              <a:t>Room_type</a:t>
            </a:r>
            <a:r>
              <a:rPr lang="en-US" sz="900" dirty="0">
                <a:solidFill>
                  <a:srgbClr val="353744"/>
                </a:solidFill>
                <a:effectLst/>
                <a:latin typeface="Arial" panose="020B0604020202020204" pitchFamily="34" charset="0"/>
                <a:ea typeface="Proxima Nova"/>
                <a:cs typeface="Proxima Nova"/>
              </a:rPr>
              <a:t>: Average prices in hotel rooms and Entire home/apt are almost equal and higher than the other room types.</a:t>
            </a:r>
            <a:endParaRPr lang="en-IN" sz="900" dirty="0">
              <a:solidFill>
                <a:srgbClr val="353744"/>
              </a:solidFill>
              <a:effectLst/>
              <a:latin typeface="Proxima Nova"/>
              <a:ea typeface="Proxima Nova"/>
              <a:cs typeface="Proxima Nova"/>
            </a:endParaRPr>
          </a:p>
        </p:txBody>
      </p:sp>
      <p:pic>
        <p:nvPicPr>
          <p:cNvPr id="5" name="Picture 4">
            <a:extLst>
              <a:ext uri="{FF2B5EF4-FFF2-40B4-BE49-F238E27FC236}">
                <a16:creationId xmlns:a16="http://schemas.microsoft.com/office/drawing/2014/main" id="{12631C74-0A47-F649-4A3F-3C8BB889C841}"/>
              </a:ext>
            </a:extLst>
          </p:cNvPr>
          <p:cNvPicPr>
            <a:picLocks noChangeAspect="1"/>
          </p:cNvPicPr>
          <p:nvPr/>
        </p:nvPicPr>
        <p:blipFill>
          <a:blip r:embed="rId3"/>
          <a:stretch>
            <a:fillRect/>
          </a:stretch>
        </p:blipFill>
        <p:spPr>
          <a:xfrm>
            <a:off x="7533417" y="-96983"/>
            <a:ext cx="1664803" cy="725633"/>
          </a:xfrm>
          <a:prstGeom prst="rect">
            <a:avLst/>
          </a:prstGeom>
        </p:spPr>
      </p:pic>
    </p:spTree>
    <p:extLst>
      <p:ext uri="{BB962C8B-B14F-4D97-AF65-F5344CB8AC3E}">
        <p14:creationId xmlns:p14="http://schemas.microsoft.com/office/powerpoint/2010/main" val="2654030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F45F-6F72-A50A-D40D-4D9EEDFBA40A}"/>
              </a:ext>
            </a:extLst>
          </p:cNvPr>
          <p:cNvSpPr>
            <a:spLocks noGrp="1"/>
          </p:cNvSpPr>
          <p:nvPr>
            <p:ph type="title"/>
          </p:nvPr>
        </p:nvSpPr>
        <p:spPr>
          <a:xfrm>
            <a:off x="-75506" y="542938"/>
            <a:ext cx="3740250" cy="548700"/>
          </a:xfrm>
        </p:spPr>
        <p:txBody>
          <a:bodyPr/>
          <a:lstStyle/>
          <a:p>
            <a:r>
              <a:rPr lang="en-IN" sz="2000" dirty="0">
                <a:latin typeface="+mj-lt"/>
              </a:rPr>
              <a:t>Correlation</a:t>
            </a:r>
          </a:p>
        </p:txBody>
      </p:sp>
      <p:sp>
        <p:nvSpPr>
          <p:cNvPr id="3" name="Slide Number Placeholder 2">
            <a:extLst>
              <a:ext uri="{FF2B5EF4-FFF2-40B4-BE49-F238E27FC236}">
                <a16:creationId xmlns:a16="http://schemas.microsoft.com/office/drawing/2014/main" id="{88612911-9B63-EBC5-93B8-E6B4E29FBC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5" name="Picture 4">
            <a:extLst>
              <a:ext uri="{FF2B5EF4-FFF2-40B4-BE49-F238E27FC236}">
                <a16:creationId xmlns:a16="http://schemas.microsoft.com/office/drawing/2014/main" id="{FAB10B54-F156-0793-EDC4-131E1FF48890}"/>
              </a:ext>
            </a:extLst>
          </p:cNvPr>
          <p:cNvPicPr>
            <a:picLocks noChangeAspect="1"/>
          </p:cNvPicPr>
          <p:nvPr/>
        </p:nvPicPr>
        <p:blipFill>
          <a:blip r:embed="rId2"/>
          <a:stretch>
            <a:fillRect/>
          </a:stretch>
        </p:blipFill>
        <p:spPr>
          <a:xfrm>
            <a:off x="740837" y="1220324"/>
            <a:ext cx="4652758" cy="3105888"/>
          </a:xfrm>
          <a:prstGeom prst="rect">
            <a:avLst/>
          </a:prstGeom>
        </p:spPr>
      </p:pic>
      <p:sp>
        <p:nvSpPr>
          <p:cNvPr id="6" name="TextBox 5">
            <a:extLst>
              <a:ext uri="{FF2B5EF4-FFF2-40B4-BE49-F238E27FC236}">
                <a16:creationId xmlns:a16="http://schemas.microsoft.com/office/drawing/2014/main" id="{751C09A6-7E5D-E815-4FCC-FD6C16912640}"/>
              </a:ext>
            </a:extLst>
          </p:cNvPr>
          <p:cNvSpPr txBox="1"/>
          <p:nvPr/>
        </p:nvSpPr>
        <p:spPr>
          <a:xfrm>
            <a:off x="5522119" y="1650206"/>
            <a:ext cx="2564606" cy="2031325"/>
          </a:xfrm>
          <a:prstGeom prst="rect">
            <a:avLst/>
          </a:prstGeom>
          <a:noFill/>
        </p:spPr>
        <p:txBody>
          <a:bodyPr wrap="square" rtlCol="0">
            <a:spAutoFit/>
          </a:bodyPr>
          <a:lstStyle/>
          <a:p>
            <a:pPr marL="342900" lvl="0" indent="-342900">
              <a:lnSpc>
                <a:spcPct val="130000"/>
              </a:lnSpc>
              <a:spcBef>
                <a:spcPts val="1000"/>
              </a:spcBef>
              <a:buFont typeface="Symbol" panose="05050102010706020507" pitchFamily="18" charset="2"/>
              <a:buChar char=""/>
            </a:pPr>
            <a:r>
              <a:rPr lang="en-US" sz="900" dirty="0">
                <a:solidFill>
                  <a:srgbClr val="353744"/>
                </a:solidFill>
                <a:effectLst/>
                <a:latin typeface="Arial" panose="020B0604020202020204" pitchFamily="34" charset="0"/>
                <a:ea typeface="Proxima Nova"/>
                <a:cs typeface="Proxima Nova"/>
              </a:rPr>
              <a:t>On comparing with the target variable there isn’t much correlation between the variables.</a:t>
            </a:r>
            <a:endParaRPr lang="en-IN" sz="900" dirty="0">
              <a:solidFill>
                <a:srgbClr val="353744"/>
              </a:solidFill>
              <a:effectLst/>
              <a:latin typeface="Proxima Nova"/>
              <a:ea typeface="Proxima Nova"/>
              <a:cs typeface="Proxima Nova"/>
            </a:endParaRPr>
          </a:p>
          <a:p>
            <a:pPr marL="342900" lvl="0" indent="-342900">
              <a:lnSpc>
                <a:spcPct val="130000"/>
              </a:lnSpc>
              <a:buFont typeface="Symbol" panose="05050102010706020507" pitchFamily="18" charset="2"/>
              <a:buChar char=""/>
            </a:pPr>
            <a:r>
              <a:rPr lang="en-US" sz="900" dirty="0">
                <a:solidFill>
                  <a:srgbClr val="353744"/>
                </a:solidFill>
                <a:effectLst/>
                <a:latin typeface="Arial" panose="020B0604020202020204" pitchFamily="34" charset="0"/>
                <a:ea typeface="Proxima Nova"/>
                <a:cs typeface="Proxima Nova"/>
              </a:rPr>
              <a:t>But there is multi collinearity is present between the columns accommodates , beds, bathroom and bedrooms</a:t>
            </a:r>
            <a:endParaRPr lang="en-IN" sz="900" dirty="0">
              <a:solidFill>
                <a:srgbClr val="353744"/>
              </a:solidFill>
              <a:effectLst/>
              <a:latin typeface="Proxima Nova"/>
              <a:ea typeface="Proxima Nova"/>
              <a:cs typeface="Proxima Nova"/>
            </a:endParaRPr>
          </a:p>
          <a:p>
            <a:pPr marL="342900" lvl="0" indent="-342900">
              <a:lnSpc>
                <a:spcPct val="130000"/>
              </a:lnSpc>
              <a:buFont typeface="Symbol" panose="05050102010706020507" pitchFamily="18" charset="2"/>
              <a:buChar char=""/>
            </a:pPr>
            <a:r>
              <a:rPr lang="en-US" sz="900" dirty="0">
                <a:solidFill>
                  <a:srgbClr val="353744"/>
                </a:solidFill>
                <a:effectLst/>
                <a:latin typeface="Arial" panose="020B0604020202020204" pitchFamily="34" charset="0"/>
                <a:ea typeface="Proxima Nova"/>
                <a:cs typeface="Proxima Nova"/>
              </a:rPr>
              <a:t>Also multi-collinearity between host id and Host since year</a:t>
            </a:r>
            <a:endParaRPr lang="en-IN" sz="900" dirty="0">
              <a:solidFill>
                <a:srgbClr val="353744"/>
              </a:solidFill>
              <a:effectLst/>
              <a:latin typeface="Proxima Nova"/>
              <a:ea typeface="Proxima Nova"/>
              <a:cs typeface="Proxima Nova"/>
            </a:endParaRPr>
          </a:p>
          <a:p>
            <a:pPr marL="342900" lvl="0" indent="-342900">
              <a:lnSpc>
                <a:spcPct val="130000"/>
              </a:lnSpc>
              <a:buFont typeface="Symbol" panose="05050102010706020507" pitchFamily="18" charset="2"/>
              <a:buChar char=""/>
            </a:pPr>
            <a:r>
              <a:rPr lang="en-US" sz="900" dirty="0">
                <a:solidFill>
                  <a:srgbClr val="353744"/>
                </a:solidFill>
                <a:effectLst/>
                <a:latin typeface="Arial" panose="020B0604020202020204" pitchFamily="34" charset="0"/>
                <a:ea typeface="Proxima Nova"/>
                <a:cs typeface="Proxima Nova"/>
              </a:rPr>
              <a:t>Latitude and Longitude has moderately strong multi collinearity between them.</a:t>
            </a:r>
            <a:endParaRPr lang="en-IN" sz="900" dirty="0">
              <a:solidFill>
                <a:srgbClr val="353744"/>
              </a:solidFill>
              <a:effectLst/>
              <a:latin typeface="Proxima Nova"/>
              <a:ea typeface="Proxima Nova"/>
              <a:cs typeface="Proxima Nova"/>
            </a:endParaRPr>
          </a:p>
          <a:p>
            <a:endParaRPr lang="en-IN" sz="900" dirty="0"/>
          </a:p>
        </p:txBody>
      </p:sp>
      <p:pic>
        <p:nvPicPr>
          <p:cNvPr id="7" name="Picture 6">
            <a:extLst>
              <a:ext uri="{FF2B5EF4-FFF2-40B4-BE49-F238E27FC236}">
                <a16:creationId xmlns:a16="http://schemas.microsoft.com/office/drawing/2014/main" id="{DE0DD311-51B2-ADD4-1BF8-7DDCA3350AE4}"/>
              </a:ext>
            </a:extLst>
          </p:cNvPr>
          <p:cNvPicPr>
            <a:picLocks noChangeAspect="1"/>
          </p:cNvPicPr>
          <p:nvPr/>
        </p:nvPicPr>
        <p:blipFill>
          <a:blip r:embed="rId3"/>
          <a:stretch>
            <a:fillRect/>
          </a:stretch>
        </p:blipFill>
        <p:spPr>
          <a:xfrm>
            <a:off x="7533417" y="-96983"/>
            <a:ext cx="1664803" cy="725633"/>
          </a:xfrm>
          <a:prstGeom prst="rect">
            <a:avLst/>
          </a:prstGeom>
        </p:spPr>
      </p:pic>
    </p:spTree>
    <p:extLst>
      <p:ext uri="{BB962C8B-B14F-4D97-AF65-F5344CB8AC3E}">
        <p14:creationId xmlns:p14="http://schemas.microsoft.com/office/powerpoint/2010/main" val="1934785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1288</Words>
  <Application>Microsoft Office PowerPoint</Application>
  <PresentationFormat>On-screen Show (16:9)</PresentationFormat>
  <Paragraphs>153</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 Ruhl Libre</vt:lpstr>
      <vt:lpstr>Libre Baskerville</vt:lpstr>
      <vt:lpstr>Proxima Nova</vt:lpstr>
      <vt:lpstr>Symbol</vt:lpstr>
      <vt:lpstr>Wingdings</vt:lpstr>
      <vt:lpstr>Dion template</vt:lpstr>
      <vt:lpstr>CAPSTONE PROJECT  HOST OPTIMAL RENT PRICE PREDICTION  GROUP 7 </vt:lpstr>
      <vt:lpstr>OVERVIEW</vt:lpstr>
      <vt:lpstr>Problem Understanding</vt:lpstr>
      <vt:lpstr>DATASET INFORMATION</vt:lpstr>
      <vt:lpstr> </vt:lpstr>
      <vt:lpstr>PowerPoint Presentation</vt:lpstr>
      <vt:lpstr>Bivariate analysis relationship  between  Numerical and Target variable</vt:lpstr>
      <vt:lpstr>Bivariate analysis relationship between Categorical and target variable</vt:lpstr>
      <vt:lpstr>Correlation</vt:lpstr>
      <vt:lpstr>PowerPoint Presentation</vt:lpstr>
      <vt:lpstr>Feature Engineering</vt:lpstr>
      <vt:lpstr>Feature Engineering</vt:lpstr>
      <vt:lpstr>PowerPoint Presentation</vt:lpstr>
      <vt:lpstr> Model Metrics Comparison </vt:lpstr>
      <vt:lpstr>Random Forest Tuned: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HOST OPTIMAL RENT PRICE PREDICTION Interim Report – GROUP 7</dc:title>
  <dc:creator>Akash inc</dc:creator>
  <cp:lastModifiedBy>Arunsaiprasanth Sampathkumar</cp:lastModifiedBy>
  <cp:revision>33</cp:revision>
  <dcterms:modified xsi:type="dcterms:W3CDTF">2022-12-22T07:57:56Z</dcterms:modified>
</cp:coreProperties>
</file>