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2" r:id="rId4"/>
    <p:sldId id="264" r:id="rId5"/>
    <p:sldId id="263" r:id="rId6"/>
    <p:sldId id="259" r:id="rId7"/>
    <p:sldId id="265" r:id="rId8"/>
    <p:sldId id="273" r:id="rId9"/>
    <p:sldId id="266" r:id="rId10"/>
    <p:sldId id="267" r:id="rId11"/>
    <p:sldId id="268" r:id="rId12"/>
    <p:sldId id="269" r:id="rId13"/>
    <p:sldId id="270" r:id="rId14"/>
    <p:sldId id="271" r:id="rId15"/>
    <p:sldId id="256" r:id="rId16"/>
    <p:sldId id="25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6" autoAdjust="0"/>
    <p:restoredTop sz="94660"/>
  </p:normalViewPr>
  <p:slideViewPr>
    <p:cSldViewPr snapToGrid="0">
      <p:cViewPr>
        <p:scale>
          <a:sx n="75" d="100"/>
          <a:sy n="75" d="100"/>
        </p:scale>
        <p:origin x="2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740F7D-96E7-4798-80FE-AEBD991DDD4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157148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40F7D-96E7-4798-80FE-AEBD991DDD4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90262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40F7D-96E7-4798-80FE-AEBD991DDD4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228265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40F7D-96E7-4798-80FE-AEBD991DDD4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398278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40F7D-96E7-4798-80FE-AEBD991DDD4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146440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740F7D-96E7-4798-80FE-AEBD991DDD4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252140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740F7D-96E7-4798-80FE-AEBD991DDD4C}"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8189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740F7D-96E7-4798-80FE-AEBD991DDD4C}"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337847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40F7D-96E7-4798-80FE-AEBD991DDD4C}"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286002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40F7D-96E7-4798-80FE-AEBD991DDD4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227060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40F7D-96E7-4798-80FE-AEBD991DDD4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A7124-EC87-461E-94E8-8EF590B52BA3}" type="slidenum">
              <a:rPr lang="en-IN" smtClean="0"/>
              <a:t>‹#›</a:t>
            </a:fld>
            <a:endParaRPr lang="en-IN"/>
          </a:p>
        </p:txBody>
      </p:sp>
    </p:spTree>
    <p:extLst>
      <p:ext uri="{BB962C8B-B14F-4D97-AF65-F5344CB8AC3E}">
        <p14:creationId xmlns:p14="http://schemas.microsoft.com/office/powerpoint/2010/main" val="35857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0F7D-96E7-4798-80FE-AEBD991DDD4C}" type="datetimeFigureOut">
              <a:rPr lang="en-IN" smtClean="0"/>
              <a:t>05-04-2023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A7124-EC87-461E-94E8-8EF590B52BA3}" type="slidenum">
              <a:rPr lang="en-IN" smtClean="0"/>
              <a:t>‹#›</a:t>
            </a:fld>
            <a:endParaRPr lang="en-IN"/>
          </a:p>
        </p:txBody>
      </p:sp>
    </p:spTree>
    <p:extLst>
      <p:ext uri="{BB962C8B-B14F-4D97-AF65-F5344CB8AC3E}">
        <p14:creationId xmlns:p14="http://schemas.microsoft.com/office/powerpoint/2010/main" val="30176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CPU scheduling - 2</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309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RR</a:t>
            </a:r>
            <a:br>
              <a:rPr lang="en-US" dirty="0" smtClean="0"/>
            </a:br>
            <a:r>
              <a:rPr lang="en-IN" dirty="0"/>
              <a:t>Assume Time Quantum TQ = 5</a:t>
            </a:r>
          </a:p>
        </p:txBody>
      </p:sp>
      <p:sp>
        <p:nvSpPr>
          <p:cNvPr id="3" name="Content Placeholder 2"/>
          <p:cNvSpPr>
            <a:spLocks noGrp="1"/>
          </p:cNvSpPr>
          <p:nvPr>
            <p:ph idx="1"/>
          </p:nvPr>
        </p:nvSpPr>
        <p:spPr/>
        <p:txBody>
          <a:bodyPr/>
          <a:lstStyle/>
          <a:p>
            <a:pPr marL="0" indent="0">
              <a:buNone/>
            </a:pPr>
            <a:r>
              <a:rPr lang="en-US" dirty="0"/>
              <a:t>    Process ID    Arrival Time    Burst Time        </a:t>
            </a:r>
            <a:r>
              <a:rPr lang="en-US" dirty="0" smtClean="0"/>
              <a:t>    </a:t>
            </a:r>
          </a:p>
          <a:p>
            <a:pPr marL="0" indent="0">
              <a:buNone/>
            </a:pPr>
            <a:r>
              <a:rPr lang="en-US" dirty="0" smtClean="0"/>
              <a:t>  _ _ _ _ _ _    _ _ _ _ _ _    _ _ _ _ _ _ _       </a:t>
            </a:r>
          </a:p>
          <a:p>
            <a:pPr marL="0" indent="0">
              <a:buNone/>
            </a:pPr>
            <a:r>
              <a:rPr lang="en-US" dirty="0"/>
              <a:t>       P 1           </a:t>
            </a:r>
            <a:r>
              <a:rPr lang="en-US" dirty="0" smtClean="0"/>
              <a:t>	</a:t>
            </a:r>
            <a:r>
              <a:rPr lang="en-US" dirty="0"/>
              <a:t> 0            </a:t>
            </a:r>
            <a:r>
              <a:rPr lang="en-US" dirty="0" smtClean="0"/>
              <a:t>	</a:t>
            </a:r>
            <a:r>
              <a:rPr lang="en-US" dirty="0"/>
              <a:t> 7          </a:t>
            </a:r>
            <a:endParaRPr lang="en-US" dirty="0" smtClean="0"/>
          </a:p>
          <a:p>
            <a:pPr marL="0" indent="0">
              <a:buNone/>
            </a:pPr>
            <a:r>
              <a:rPr lang="en-US" dirty="0" smtClean="0"/>
              <a:t>       P 2           	 1           	  4      </a:t>
            </a:r>
          </a:p>
          <a:p>
            <a:pPr marL="0" indent="0">
              <a:buNone/>
            </a:pPr>
            <a:r>
              <a:rPr lang="en-US" dirty="0"/>
              <a:t>       P 3            </a:t>
            </a:r>
            <a:r>
              <a:rPr lang="en-US" dirty="0" smtClean="0"/>
              <a:t>	2</a:t>
            </a:r>
            <a:r>
              <a:rPr lang="en-US" dirty="0"/>
              <a:t>            </a:t>
            </a:r>
            <a:r>
              <a:rPr lang="en-US" dirty="0" smtClean="0"/>
              <a:t>	</a:t>
            </a:r>
            <a:r>
              <a:rPr lang="en-US" dirty="0"/>
              <a:t> 15     </a:t>
            </a:r>
          </a:p>
          <a:p>
            <a:pPr marL="0" indent="0">
              <a:buNone/>
            </a:pPr>
            <a:r>
              <a:rPr lang="en-US" dirty="0"/>
              <a:t>       P 4           </a:t>
            </a:r>
            <a:r>
              <a:rPr lang="en-US" dirty="0" smtClean="0"/>
              <a:t>	</a:t>
            </a:r>
            <a:r>
              <a:rPr lang="en-US" dirty="0"/>
              <a:t> 3             </a:t>
            </a:r>
            <a:r>
              <a:rPr lang="en-US" dirty="0" smtClean="0"/>
              <a:t>	11</a:t>
            </a:r>
            <a:r>
              <a:rPr lang="en-US" dirty="0"/>
              <a:t>     </a:t>
            </a:r>
          </a:p>
          <a:p>
            <a:pPr marL="0" indent="0">
              <a:buNone/>
            </a:pPr>
            <a:r>
              <a:rPr lang="en-US" dirty="0"/>
              <a:t>     </a:t>
            </a:r>
            <a:r>
              <a:rPr lang="en-US" dirty="0" smtClean="0"/>
              <a:t>  P</a:t>
            </a:r>
            <a:r>
              <a:rPr lang="en-US" dirty="0"/>
              <a:t> 5            </a:t>
            </a:r>
            <a:r>
              <a:rPr lang="en-US" dirty="0" smtClean="0"/>
              <a:t>	4</a:t>
            </a:r>
            <a:r>
              <a:rPr lang="en-US" dirty="0"/>
              <a:t>             </a:t>
            </a:r>
            <a:r>
              <a:rPr lang="en-US" dirty="0" smtClean="0"/>
              <a:t>	20</a:t>
            </a:r>
            <a:r>
              <a:rPr lang="en-US" dirty="0"/>
              <a:t>         </a:t>
            </a:r>
          </a:p>
          <a:p>
            <a:pPr marL="0" indent="0">
              <a:buNone/>
            </a:pPr>
            <a:r>
              <a:rPr lang="en-US" dirty="0"/>
              <a:t>       P 6            </a:t>
            </a:r>
            <a:r>
              <a:rPr lang="en-US" dirty="0" smtClean="0"/>
              <a:t>	4</a:t>
            </a:r>
            <a:r>
              <a:rPr lang="en-US" dirty="0"/>
              <a:t>            </a:t>
            </a:r>
            <a:r>
              <a:rPr lang="en-US" dirty="0" smtClean="0"/>
              <a:t>	</a:t>
            </a:r>
            <a:r>
              <a:rPr lang="en-US" dirty="0"/>
              <a:t> 9 </a:t>
            </a:r>
          </a:p>
          <a:p>
            <a:endParaRPr lang="en-IN" dirty="0"/>
          </a:p>
        </p:txBody>
      </p:sp>
    </p:spTree>
    <p:extLst>
      <p:ext uri="{BB962C8B-B14F-4D97-AF65-F5344CB8AC3E}">
        <p14:creationId xmlns:p14="http://schemas.microsoft.com/office/powerpoint/2010/main" val="319066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Gantt Chart</a:t>
            </a:r>
            <a:endParaRPr lang="en-IN" dirty="0"/>
          </a:p>
        </p:txBody>
      </p:sp>
      <p:pic>
        <p:nvPicPr>
          <p:cNvPr id="4" name="Content Placeholder 3"/>
          <p:cNvPicPr>
            <a:picLocks noGrp="1" noChangeAspect="1"/>
          </p:cNvPicPr>
          <p:nvPr>
            <p:ph idx="1"/>
          </p:nvPr>
        </p:nvPicPr>
        <p:blipFill>
          <a:blip r:embed="rId2"/>
          <a:stretch>
            <a:fillRect/>
          </a:stretch>
        </p:blipFill>
        <p:spPr>
          <a:xfrm>
            <a:off x="1219200" y="1779856"/>
            <a:ext cx="9252336" cy="4214543"/>
          </a:xfrm>
          <a:prstGeom prst="rect">
            <a:avLst/>
          </a:prstGeom>
        </p:spPr>
      </p:pic>
    </p:spTree>
    <p:extLst>
      <p:ext uri="{BB962C8B-B14F-4D97-AF65-F5344CB8AC3E}">
        <p14:creationId xmlns:p14="http://schemas.microsoft.com/office/powerpoint/2010/main" val="2140067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Average Completion Time</a:t>
            </a:r>
            <a:endParaRPr lang="en-US" dirty="0"/>
          </a:p>
          <a:p>
            <a:pPr lvl="1"/>
            <a:r>
              <a:rPr lang="en-US" dirty="0" smtClean="0"/>
              <a:t>Average</a:t>
            </a:r>
            <a:r>
              <a:rPr lang="en-US" dirty="0"/>
              <a:t> Completion Time = ( 31 +9 + 55 +56 +66 + 50 ) / 6  </a:t>
            </a:r>
          </a:p>
          <a:p>
            <a:pPr lvl="1"/>
            <a:r>
              <a:rPr lang="en-US" dirty="0" smtClean="0"/>
              <a:t>Average</a:t>
            </a:r>
            <a:r>
              <a:rPr lang="en-US" dirty="0"/>
              <a:t> Completion Time = 267 / 6  </a:t>
            </a:r>
          </a:p>
          <a:p>
            <a:pPr lvl="1"/>
            <a:r>
              <a:rPr lang="en-US" dirty="0"/>
              <a:t>Average Completion Time = 44.5  </a:t>
            </a:r>
          </a:p>
          <a:p>
            <a:r>
              <a:rPr lang="en-US" b="1" dirty="0"/>
              <a:t>Average Waiting Time</a:t>
            </a:r>
            <a:endParaRPr lang="en-US" dirty="0"/>
          </a:p>
          <a:p>
            <a:pPr lvl="1"/>
            <a:r>
              <a:rPr lang="en-US" dirty="0"/>
              <a:t>Average Waiting Time = ( 5 + 26 + 5 + 42  + 42 + 37 ) / 6  </a:t>
            </a:r>
          </a:p>
          <a:p>
            <a:pPr lvl="1"/>
            <a:r>
              <a:rPr lang="en-US" dirty="0"/>
              <a:t>Average Waiting Time = 157 / 6  </a:t>
            </a:r>
          </a:p>
          <a:p>
            <a:pPr lvl="1"/>
            <a:r>
              <a:rPr lang="en-US" dirty="0"/>
              <a:t>Average Waiting Time = 26.16667  </a:t>
            </a:r>
          </a:p>
          <a:p>
            <a:r>
              <a:rPr lang="en-US" b="1" dirty="0"/>
              <a:t>Average Turn Around Time</a:t>
            </a:r>
            <a:endParaRPr lang="en-US" dirty="0"/>
          </a:p>
          <a:p>
            <a:pPr lvl="1"/>
            <a:r>
              <a:rPr lang="en-US" dirty="0"/>
              <a:t>Average Turn Around Time = ( 31 + 8 + 53  + 53 + 62 + 46 ) / 6  </a:t>
            </a:r>
          </a:p>
          <a:p>
            <a:pPr lvl="1"/>
            <a:r>
              <a:rPr lang="en-US" dirty="0"/>
              <a:t>Average Turn Around Time = 253 / 6  </a:t>
            </a:r>
          </a:p>
          <a:p>
            <a:pPr lvl="1"/>
            <a:r>
              <a:rPr lang="en-US" dirty="0"/>
              <a:t>Average Turn Around Time = 42.16667 </a:t>
            </a:r>
          </a:p>
          <a:p>
            <a:endParaRPr lang="en-IN" dirty="0"/>
          </a:p>
        </p:txBody>
      </p:sp>
    </p:spTree>
    <p:extLst>
      <p:ext uri="{BB962C8B-B14F-4D97-AF65-F5344CB8AC3E}">
        <p14:creationId xmlns:p14="http://schemas.microsoft.com/office/powerpoint/2010/main" val="1872894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7670447"/>
              </p:ext>
            </p:extLst>
          </p:nvPr>
        </p:nvGraphicFramePr>
        <p:xfrm>
          <a:off x="499534" y="2646892"/>
          <a:ext cx="10515600" cy="268224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fontAlgn="t"/>
                      <a:r>
                        <a:rPr lang="en-IN" dirty="0">
                          <a:solidFill>
                            <a:srgbClr val="000000"/>
                          </a:solidFill>
                          <a:effectLst/>
                          <a:latin typeface="times new roman" panose="02020603050405020304" pitchFamily="18" charset="0"/>
                        </a:rPr>
                        <a:t>Process ID</a:t>
                      </a:r>
                    </a:p>
                  </a:txBody>
                  <a:tcPr marL="76200" marR="76200" marT="76200" marB="76200"/>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tc>
              </a:tr>
              <a:tr h="370840">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0</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r>
              <a:tr h="370840">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dirty="0">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r>
              <a:tr h="370840">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r>
              <a:tr h="370840">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r>
              <a:tr h="370840">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r>
              <a:tr h="370840">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dirty="0">
                          <a:solidFill>
                            <a:srgbClr val="333333"/>
                          </a:solidFill>
                          <a:effectLst/>
                          <a:latin typeface="inter-regular"/>
                        </a:rPr>
                        <a:t>4</a:t>
                      </a:r>
                    </a:p>
                  </a:txBody>
                  <a:tcPr marL="50800" marR="50800" marT="50800" marB="50800"/>
                </a:tc>
              </a:tr>
            </a:tbl>
          </a:graphicData>
        </a:graphic>
      </p:graphicFrame>
      <p:sp>
        <p:nvSpPr>
          <p:cNvPr id="5" name="Rectangle 4"/>
          <p:cNvSpPr/>
          <p:nvPr/>
        </p:nvSpPr>
        <p:spPr>
          <a:xfrm>
            <a:off x="431800" y="1482636"/>
            <a:ext cx="10490200" cy="646331"/>
          </a:xfrm>
          <a:prstGeom prst="rect">
            <a:avLst/>
          </a:prstGeom>
        </p:spPr>
        <p:txBody>
          <a:bodyPr wrap="square">
            <a:spAutoFit/>
          </a:bodyPr>
          <a:lstStyle/>
          <a:p>
            <a:r>
              <a:rPr lang="en-US" b="0" i="0" dirty="0" smtClean="0">
                <a:solidFill>
                  <a:srgbClr val="333333"/>
                </a:solidFill>
                <a:effectLst/>
                <a:latin typeface="inter-regular"/>
              </a:rPr>
              <a:t>In the following example, there are six processes named as P1, P2, P3, P4, P5 and P6. Their arrival time and burst time are given below in the table. </a:t>
            </a:r>
            <a:r>
              <a:rPr lang="en-US" b="0" i="0" dirty="0" smtClean="0">
                <a:solidFill>
                  <a:srgbClr val="FF0000"/>
                </a:solidFill>
                <a:effectLst/>
                <a:latin typeface="inter-regular"/>
              </a:rPr>
              <a:t>The time quantum of the system is 4 units.</a:t>
            </a:r>
            <a:endParaRPr lang="en-IN" dirty="0">
              <a:solidFill>
                <a:srgbClr val="FF0000"/>
              </a:solidFill>
            </a:endParaRPr>
          </a:p>
        </p:txBody>
      </p:sp>
    </p:spTree>
    <p:extLst>
      <p:ext uri="{BB962C8B-B14F-4D97-AF65-F5344CB8AC3E}">
        <p14:creationId xmlns:p14="http://schemas.microsoft.com/office/powerpoint/2010/main" val="1452860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333" y="0"/>
            <a:ext cx="10515600" cy="1325563"/>
          </a:xfrm>
        </p:spPr>
        <p:txBody>
          <a:bodyPr/>
          <a:lstStyle/>
          <a:p>
            <a:r>
              <a:rPr lang="en-US" dirty="0" smtClean="0"/>
              <a:t>Solution </a:t>
            </a:r>
            <a:endParaRPr lang="en-IN" dirty="0"/>
          </a:p>
        </p:txBody>
      </p:sp>
      <p:pic>
        <p:nvPicPr>
          <p:cNvPr id="4" name="Content Placeholder 3"/>
          <p:cNvPicPr>
            <a:picLocks noGrp="1" noChangeAspect="1"/>
          </p:cNvPicPr>
          <p:nvPr>
            <p:ph idx="1"/>
          </p:nvPr>
        </p:nvPicPr>
        <p:blipFill>
          <a:blip r:embed="rId2"/>
          <a:stretch>
            <a:fillRect/>
          </a:stretch>
        </p:blipFill>
        <p:spPr>
          <a:xfrm>
            <a:off x="372533" y="1019948"/>
            <a:ext cx="7236054" cy="126605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97422212"/>
              </p:ext>
            </p:extLst>
          </p:nvPr>
        </p:nvGraphicFramePr>
        <p:xfrm>
          <a:off x="677335" y="2286000"/>
          <a:ext cx="8128002" cy="32308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l" fontAlgn="t"/>
                      <a:r>
                        <a:rPr lang="en-IN" dirty="0">
                          <a:solidFill>
                            <a:srgbClr val="000000"/>
                          </a:solidFill>
                          <a:effectLst/>
                          <a:latin typeface="times new roman" panose="02020603050405020304" pitchFamily="18" charset="0"/>
                        </a:rPr>
                        <a:t>Process ID</a:t>
                      </a:r>
                    </a:p>
                  </a:txBody>
                  <a:tcPr marL="76200" marR="76200" marT="76200" marB="76200"/>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Completion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Turn Around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Waiting Time</a:t>
                      </a:r>
                    </a:p>
                  </a:txBody>
                  <a:tcPr marL="76200" marR="76200" marT="76200" marB="76200"/>
                </a:tc>
              </a:tr>
              <a:tr h="370840">
                <a:tc>
                  <a:txBody>
                    <a:bodyPr/>
                    <a:lstStyle/>
                    <a:p>
                      <a:pPr algn="just" fontAlgn="t"/>
                      <a:r>
                        <a:rPr lang="en-IN" dirty="0">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0</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17</a:t>
                      </a:r>
                    </a:p>
                  </a:txBody>
                  <a:tcPr marL="50800" marR="50800" marT="50800" marB="50800"/>
                </a:tc>
                <a:tc>
                  <a:txBody>
                    <a:bodyPr/>
                    <a:lstStyle/>
                    <a:p>
                      <a:pPr algn="just" fontAlgn="t"/>
                      <a:r>
                        <a:rPr lang="en-IN">
                          <a:solidFill>
                            <a:srgbClr val="333333"/>
                          </a:solidFill>
                          <a:effectLst/>
                          <a:latin typeface="inter-regular"/>
                        </a:rPr>
                        <a:t>17</a:t>
                      </a:r>
                    </a:p>
                  </a:txBody>
                  <a:tcPr marL="50800" marR="50800" marT="50800" marB="50800"/>
                </a:tc>
                <a:tc>
                  <a:txBody>
                    <a:bodyPr/>
                    <a:lstStyle/>
                    <a:p>
                      <a:pPr algn="just" fontAlgn="t"/>
                      <a:r>
                        <a:rPr lang="en-IN">
                          <a:solidFill>
                            <a:srgbClr val="333333"/>
                          </a:solidFill>
                          <a:effectLst/>
                          <a:latin typeface="inter-regular"/>
                        </a:rPr>
                        <a:t>12</a:t>
                      </a:r>
                    </a:p>
                  </a:txBody>
                  <a:tcPr marL="50800" marR="50800" marT="50800" marB="50800"/>
                </a:tc>
              </a:tr>
              <a:tr h="370840">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23</a:t>
                      </a:r>
                    </a:p>
                  </a:txBody>
                  <a:tcPr marL="50800" marR="50800" marT="50800" marB="50800"/>
                </a:tc>
                <a:tc>
                  <a:txBody>
                    <a:bodyPr/>
                    <a:lstStyle/>
                    <a:p>
                      <a:pPr algn="just" fontAlgn="t"/>
                      <a:r>
                        <a:rPr lang="en-IN">
                          <a:solidFill>
                            <a:srgbClr val="333333"/>
                          </a:solidFill>
                          <a:effectLst/>
                          <a:latin typeface="inter-regular"/>
                        </a:rPr>
                        <a:t>22</a:t>
                      </a:r>
                    </a:p>
                  </a:txBody>
                  <a:tcPr marL="50800" marR="50800" marT="50800" marB="50800"/>
                </a:tc>
                <a:tc>
                  <a:txBody>
                    <a:bodyPr/>
                    <a:lstStyle/>
                    <a:p>
                      <a:pPr algn="just" fontAlgn="t"/>
                      <a:r>
                        <a:rPr lang="en-IN">
                          <a:solidFill>
                            <a:srgbClr val="333333"/>
                          </a:solidFill>
                          <a:effectLst/>
                          <a:latin typeface="inter-regular"/>
                        </a:rPr>
                        <a:t>16</a:t>
                      </a:r>
                    </a:p>
                  </a:txBody>
                  <a:tcPr marL="50800" marR="50800" marT="50800" marB="50800"/>
                </a:tc>
              </a:tr>
              <a:tr h="370840">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11</a:t>
                      </a:r>
                    </a:p>
                  </a:txBody>
                  <a:tcPr marL="50800" marR="50800" marT="50800" marB="50800"/>
                </a:tc>
                <a:tc>
                  <a:txBody>
                    <a:bodyPr/>
                    <a:lstStyle/>
                    <a:p>
                      <a:pPr algn="just" fontAlgn="t"/>
                      <a:r>
                        <a:rPr lang="en-IN">
                          <a:solidFill>
                            <a:srgbClr val="333333"/>
                          </a:solidFill>
                          <a:effectLst/>
                          <a:latin typeface="inter-regular"/>
                        </a:rPr>
                        <a:t>9</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r>
              <a:tr h="370840">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12</a:t>
                      </a:r>
                    </a:p>
                  </a:txBody>
                  <a:tcPr marL="50800" marR="50800" marT="50800" marB="50800"/>
                </a:tc>
                <a:tc>
                  <a:txBody>
                    <a:bodyPr/>
                    <a:lstStyle/>
                    <a:p>
                      <a:pPr algn="just" fontAlgn="t"/>
                      <a:r>
                        <a:rPr lang="en-IN">
                          <a:solidFill>
                            <a:srgbClr val="333333"/>
                          </a:solidFill>
                          <a:effectLst/>
                          <a:latin typeface="inter-regular"/>
                        </a:rPr>
                        <a:t>9</a:t>
                      </a:r>
                    </a:p>
                  </a:txBody>
                  <a:tcPr marL="50800" marR="50800" marT="50800" marB="50800"/>
                </a:tc>
                <a:tc>
                  <a:txBody>
                    <a:bodyPr/>
                    <a:lstStyle/>
                    <a:p>
                      <a:pPr algn="just" fontAlgn="t"/>
                      <a:r>
                        <a:rPr lang="en-IN">
                          <a:solidFill>
                            <a:srgbClr val="333333"/>
                          </a:solidFill>
                          <a:effectLst/>
                          <a:latin typeface="inter-regular"/>
                        </a:rPr>
                        <a:t>8</a:t>
                      </a:r>
                    </a:p>
                  </a:txBody>
                  <a:tcPr marL="50800" marR="50800" marT="50800" marB="50800"/>
                </a:tc>
              </a:tr>
              <a:tr h="370840">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24</a:t>
                      </a:r>
                    </a:p>
                  </a:txBody>
                  <a:tcPr marL="50800" marR="50800" marT="50800" marB="50800"/>
                </a:tc>
                <a:tc>
                  <a:txBody>
                    <a:bodyPr/>
                    <a:lstStyle/>
                    <a:p>
                      <a:pPr algn="just" fontAlgn="t"/>
                      <a:r>
                        <a:rPr lang="en-IN">
                          <a:solidFill>
                            <a:srgbClr val="333333"/>
                          </a:solidFill>
                          <a:effectLst/>
                          <a:latin typeface="inter-regular"/>
                        </a:rPr>
                        <a:t>20</a:t>
                      </a:r>
                    </a:p>
                  </a:txBody>
                  <a:tcPr marL="50800" marR="50800" marT="50800" marB="50800"/>
                </a:tc>
                <a:tc>
                  <a:txBody>
                    <a:bodyPr/>
                    <a:lstStyle/>
                    <a:p>
                      <a:pPr algn="just" fontAlgn="t"/>
                      <a:r>
                        <a:rPr lang="en-IN">
                          <a:solidFill>
                            <a:srgbClr val="333333"/>
                          </a:solidFill>
                          <a:effectLst/>
                          <a:latin typeface="inter-regular"/>
                        </a:rPr>
                        <a:t>15</a:t>
                      </a:r>
                    </a:p>
                  </a:txBody>
                  <a:tcPr marL="50800" marR="50800" marT="50800" marB="50800"/>
                </a:tc>
              </a:tr>
              <a:tr h="370840">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21</a:t>
                      </a:r>
                    </a:p>
                  </a:txBody>
                  <a:tcPr marL="50800" marR="50800" marT="50800" marB="50800"/>
                </a:tc>
                <a:tc>
                  <a:txBody>
                    <a:bodyPr/>
                    <a:lstStyle/>
                    <a:p>
                      <a:pPr algn="just" fontAlgn="t"/>
                      <a:r>
                        <a:rPr lang="en-IN">
                          <a:solidFill>
                            <a:srgbClr val="333333"/>
                          </a:solidFill>
                          <a:effectLst/>
                          <a:latin typeface="inter-regular"/>
                        </a:rPr>
                        <a:t>15</a:t>
                      </a:r>
                    </a:p>
                  </a:txBody>
                  <a:tcPr marL="50800" marR="50800" marT="50800" marB="50800"/>
                </a:tc>
                <a:tc>
                  <a:txBody>
                    <a:bodyPr/>
                    <a:lstStyle/>
                    <a:p>
                      <a:pPr algn="just" fontAlgn="t"/>
                      <a:r>
                        <a:rPr lang="en-IN" dirty="0">
                          <a:solidFill>
                            <a:srgbClr val="333333"/>
                          </a:solidFill>
                          <a:effectLst/>
                          <a:latin typeface="inter-regular"/>
                        </a:rPr>
                        <a:t>11</a:t>
                      </a:r>
                    </a:p>
                  </a:txBody>
                  <a:tcPr marL="50800" marR="50800" marT="50800" marB="50800"/>
                </a:tc>
              </a:tr>
            </a:tbl>
          </a:graphicData>
        </a:graphic>
      </p:graphicFrame>
      <p:sp>
        <p:nvSpPr>
          <p:cNvPr id="6" name="Rectangle 5"/>
          <p:cNvSpPr/>
          <p:nvPr/>
        </p:nvSpPr>
        <p:spPr>
          <a:xfrm>
            <a:off x="1262334" y="5725067"/>
            <a:ext cx="5778185" cy="369332"/>
          </a:xfrm>
          <a:prstGeom prst="rect">
            <a:avLst/>
          </a:prstGeom>
        </p:spPr>
        <p:txBody>
          <a:bodyPr wrap="none">
            <a:spAutoFit/>
          </a:bodyPr>
          <a:lstStyle/>
          <a:p>
            <a:r>
              <a:rPr lang="en-US" b="0" i="0" dirty="0" err="1" smtClean="0">
                <a:solidFill>
                  <a:srgbClr val="333333"/>
                </a:solidFill>
                <a:effectLst/>
                <a:latin typeface="inter-regular"/>
              </a:rPr>
              <a:t>Avg</a:t>
            </a:r>
            <a:r>
              <a:rPr lang="en-US" b="0" i="0" dirty="0" smtClean="0">
                <a:solidFill>
                  <a:srgbClr val="333333"/>
                </a:solidFill>
                <a:effectLst/>
                <a:latin typeface="inter-regular"/>
              </a:rPr>
              <a:t> Waiting Time = (12+16+6+8+15+11)/6 = 76/6 units</a:t>
            </a:r>
            <a:endParaRPr lang="en-IN" dirty="0"/>
          </a:p>
        </p:txBody>
      </p:sp>
    </p:spTree>
    <p:extLst>
      <p:ext uri="{BB962C8B-B14F-4D97-AF65-F5344CB8AC3E}">
        <p14:creationId xmlns:p14="http://schemas.microsoft.com/office/powerpoint/2010/main" val="72162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Context switching in scheduling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9108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 in SRTF</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Consider </a:t>
            </a:r>
            <a:r>
              <a:rPr lang="en-US" dirty="0"/>
              <a:t>three CPU-intensive processes, which require 10, 20 and 30 time units and arrive at times 0, 2 and 6, respectively. </a:t>
            </a:r>
            <a:r>
              <a:rPr lang="en-US" dirty="0" smtClean="0"/>
              <a:t>How </a:t>
            </a:r>
            <a:r>
              <a:rPr lang="en-US" dirty="0"/>
              <a:t>many context switches are needed if the operating system implements a shortest remaining time first scheduling algorithm? </a:t>
            </a:r>
            <a:endParaRPr lang="en-US" dirty="0" smtClean="0"/>
          </a:p>
          <a:p>
            <a:pPr marL="0" indent="0">
              <a:buNone/>
            </a:pPr>
            <a:r>
              <a:rPr lang="en-US" i="1" dirty="0" smtClean="0"/>
              <a:t>          </a:t>
            </a:r>
            <a:r>
              <a:rPr lang="en-US" i="1" dirty="0" smtClean="0">
                <a:solidFill>
                  <a:srgbClr val="FF0000"/>
                </a:solidFill>
              </a:rPr>
              <a:t>Do </a:t>
            </a:r>
            <a:r>
              <a:rPr lang="en-US" i="1" dirty="0">
                <a:solidFill>
                  <a:srgbClr val="FF0000"/>
                </a:solidFill>
              </a:rPr>
              <a:t>not count the context switches at time zero and at the end</a:t>
            </a:r>
            <a:r>
              <a:rPr lang="en-US" i="1" dirty="0"/>
              <a:t>.</a:t>
            </a:r>
            <a:r>
              <a:rPr lang="en-US" dirty="0" smtClean="0"/>
              <a:t/>
            </a:r>
            <a:br>
              <a:rPr lang="en-US" dirty="0" smtClean="0"/>
            </a:br>
            <a:r>
              <a:rPr lang="en-US" dirty="0" smtClean="0"/>
              <a:t/>
            </a:r>
            <a:br>
              <a:rPr lang="en-US" dirty="0" smtClean="0"/>
            </a:br>
            <a:r>
              <a:rPr lang="en-US" b="1" dirty="0"/>
              <a:t>Explanation:</a:t>
            </a:r>
            <a:r>
              <a:rPr lang="en-US" dirty="0"/>
              <a:t> </a:t>
            </a:r>
            <a:endParaRPr lang="en-US" dirty="0" smtClean="0"/>
          </a:p>
          <a:p>
            <a:pPr marL="0" indent="0">
              <a:buNone/>
            </a:pPr>
            <a:r>
              <a:rPr lang="en-US" dirty="0" smtClean="0"/>
              <a:t>Let </a:t>
            </a:r>
            <a:r>
              <a:rPr lang="en-US" dirty="0"/>
              <a:t>three process be P0, P1 and P2 with arrival times 0, 2 and 6 respectively and CPU burst times 10, 20 and 30 respectively. At time 0, P0 is the only available process so it runs. At time 2, P1 arrives, but P0 has the shortest remaining time, so it continues. At time 6, P2 arrives, but P0 has the shortest remaining time, so it continues. At time 10, P1 is scheduled as it is the shortest remaining time process. At time 30, P2 is scheduled. </a:t>
            </a:r>
            <a:endParaRPr lang="en-US" dirty="0" smtClean="0"/>
          </a:p>
          <a:p>
            <a:pPr marL="0" indent="0">
              <a:buNone/>
            </a:pPr>
            <a:endParaRPr lang="en-US" dirty="0"/>
          </a:p>
          <a:p>
            <a:pPr marL="0" indent="0">
              <a:buNone/>
            </a:pPr>
            <a:r>
              <a:rPr lang="en-US" b="1" dirty="0" smtClean="0"/>
              <a:t>Hence, only </a:t>
            </a:r>
            <a:r>
              <a:rPr lang="en-US" b="1" dirty="0"/>
              <a:t>two context switches are needed. P0 to P1 and P1 to P2.</a:t>
            </a:r>
            <a:endParaRPr lang="en-IN" b="1" dirty="0"/>
          </a:p>
        </p:txBody>
      </p:sp>
    </p:spTree>
    <p:extLst>
      <p:ext uri="{BB962C8B-B14F-4D97-AF65-F5344CB8AC3E}">
        <p14:creationId xmlns:p14="http://schemas.microsoft.com/office/powerpoint/2010/main" val="95363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 in RR</a:t>
            </a:r>
            <a:endParaRPr lang="en-IN" dirty="0"/>
          </a:p>
        </p:txBody>
      </p:sp>
      <p:pic>
        <p:nvPicPr>
          <p:cNvPr id="4" name="Content Placeholder 3"/>
          <p:cNvPicPr>
            <a:picLocks noGrp="1" noChangeAspect="1"/>
          </p:cNvPicPr>
          <p:nvPr>
            <p:ph idx="1"/>
          </p:nvPr>
        </p:nvPicPr>
        <p:blipFill>
          <a:blip r:embed="rId2"/>
          <a:stretch>
            <a:fillRect/>
          </a:stretch>
        </p:blipFill>
        <p:spPr>
          <a:xfrm>
            <a:off x="1016936" y="1251407"/>
            <a:ext cx="4705592" cy="2235315"/>
          </a:xfrm>
          <a:prstGeom prst="rect">
            <a:avLst/>
          </a:prstGeom>
        </p:spPr>
      </p:pic>
      <p:sp>
        <p:nvSpPr>
          <p:cNvPr id="6" name="TextBox 5"/>
          <p:cNvSpPr txBox="1"/>
          <p:nvPr/>
        </p:nvSpPr>
        <p:spPr>
          <a:xfrm>
            <a:off x="5641025" y="2184399"/>
            <a:ext cx="1931426" cy="369332"/>
          </a:xfrm>
          <a:prstGeom prst="rect">
            <a:avLst/>
          </a:prstGeom>
          <a:noFill/>
        </p:spPr>
        <p:txBody>
          <a:bodyPr wrap="none" rtlCol="0">
            <a:spAutoFit/>
          </a:bodyPr>
          <a:lstStyle/>
          <a:p>
            <a:r>
              <a:rPr lang="en-US" dirty="0" smtClean="0"/>
              <a:t>Time Quantum = 2</a:t>
            </a:r>
            <a:endParaRPr lang="en-IN" dirty="0"/>
          </a:p>
        </p:txBody>
      </p:sp>
      <p:pic>
        <p:nvPicPr>
          <p:cNvPr id="7" name="Picture 6"/>
          <p:cNvPicPr>
            <a:picLocks noChangeAspect="1"/>
          </p:cNvPicPr>
          <p:nvPr/>
        </p:nvPicPr>
        <p:blipFill>
          <a:blip r:embed="rId3"/>
          <a:stretch>
            <a:fillRect/>
          </a:stretch>
        </p:blipFill>
        <p:spPr>
          <a:xfrm>
            <a:off x="936360" y="3524793"/>
            <a:ext cx="10163440" cy="3130711"/>
          </a:xfrm>
          <a:prstGeom prst="rect">
            <a:avLst/>
          </a:prstGeom>
        </p:spPr>
      </p:pic>
    </p:spTree>
    <p:extLst>
      <p:ext uri="{BB962C8B-B14F-4D97-AF65-F5344CB8AC3E}">
        <p14:creationId xmlns:p14="http://schemas.microsoft.com/office/powerpoint/2010/main" val="215008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Preemptive Priority scheduling</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In preemptive priority scheduling algorithm, every time a process with higher priority arrives in the waiting queue, the CPU cycle is shifted to the process with the highest priority. </a:t>
            </a:r>
          </a:p>
          <a:p>
            <a:r>
              <a:rPr lang="en-US" dirty="0" smtClean="0"/>
              <a:t>This is preemptive because a process that's already being executed can be stopped to execute a process with higher priority.</a:t>
            </a:r>
          </a:p>
          <a:p>
            <a:r>
              <a:rPr lang="en-US" dirty="0"/>
              <a:t>Once all the jobs get available in the ready queue, the algorithm will behave as non-preemptive priority scheduling, which means the job scheduled will run till the completion and no preemption will be done.</a:t>
            </a:r>
            <a:endParaRPr lang="en-IN" dirty="0"/>
          </a:p>
        </p:txBody>
      </p:sp>
    </p:spTree>
    <p:extLst>
      <p:ext uri="{BB962C8B-B14F-4D97-AF65-F5344CB8AC3E}">
        <p14:creationId xmlns:p14="http://schemas.microsoft.com/office/powerpoint/2010/main" val="235768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IN" dirty="0"/>
          </a:p>
        </p:txBody>
      </p:sp>
      <p:sp>
        <p:nvSpPr>
          <p:cNvPr id="3" name="Content Placeholder 2"/>
          <p:cNvSpPr>
            <a:spLocks noGrp="1"/>
          </p:cNvSpPr>
          <p:nvPr>
            <p:ph idx="1"/>
          </p:nvPr>
        </p:nvSpPr>
        <p:spPr>
          <a:xfrm>
            <a:off x="742950" y="1057275"/>
            <a:ext cx="10610850" cy="5119688"/>
          </a:xfrm>
        </p:spPr>
        <p:txBody>
          <a:bodyPr/>
          <a:lstStyle/>
          <a:p>
            <a:r>
              <a:rPr lang="en-US" dirty="0" smtClean="0"/>
              <a:t>There </a:t>
            </a:r>
            <a:r>
              <a:rPr lang="en-US" dirty="0"/>
              <a:t>are 7 processes P1, P2, P3, P4, P5, P6 and P7 given. Their respective priorities, Arrival Times and Burst times are given in the table below.</a:t>
            </a:r>
          </a:p>
        </p:txBody>
      </p:sp>
      <p:graphicFrame>
        <p:nvGraphicFramePr>
          <p:cNvPr id="4" name="Table 3"/>
          <p:cNvGraphicFramePr>
            <a:graphicFrameLocks noGrp="1"/>
          </p:cNvGraphicFramePr>
          <p:nvPr>
            <p:extLst>
              <p:ext uri="{D42A27DB-BD31-4B8C-83A1-F6EECF244321}">
                <p14:modId xmlns:p14="http://schemas.microsoft.com/office/powerpoint/2010/main" val="3194767447"/>
              </p:ext>
            </p:extLst>
          </p:nvPr>
        </p:nvGraphicFramePr>
        <p:xfrm>
          <a:off x="1203325" y="2382838"/>
          <a:ext cx="8128000" cy="30581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l" fontAlgn="t"/>
                      <a:r>
                        <a:rPr lang="en-IN" dirty="0">
                          <a:solidFill>
                            <a:srgbClr val="000000"/>
                          </a:solidFill>
                          <a:effectLst/>
                          <a:latin typeface="times new roman" panose="02020603050405020304" pitchFamily="18" charset="0"/>
                        </a:rPr>
                        <a:t>Process Id</a:t>
                      </a:r>
                    </a:p>
                  </a:txBody>
                  <a:tcPr marL="76200" marR="76200" marT="76200" marB="76200"/>
                </a:tc>
                <a:tc>
                  <a:txBody>
                    <a:bodyPr/>
                    <a:lstStyle/>
                    <a:p>
                      <a:pPr algn="l" fontAlgn="t"/>
                      <a:r>
                        <a:rPr lang="en-IN">
                          <a:solidFill>
                            <a:srgbClr val="000000"/>
                          </a:solidFill>
                          <a:effectLst/>
                          <a:latin typeface="times new roman" panose="02020603050405020304" pitchFamily="18" charset="0"/>
                        </a:rPr>
                        <a:t>Priority</a:t>
                      </a:r>
                    </a:p>
                  </a:txBody>
                  <a:tcPr marL="76200" marR="76200" marT="76200" marB="76200"/>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tc>
              </a:tr>
              <a:tr h="370840">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dirty="0" smtClean="0">
                          <a:solidFill>
                            <a:srgbClr val="333333"/>
                          </a:solidFill>
                          <a:effectLst/>
                          <a:latin typeface="inter-regular"/>
                        </a:rPr>
                        <a:t>2</a:t>
                      </a:r>
                      <a:endParaRPr lang="en-IN" dirty="0">
                        <a:solidFill>
                          <a:srgbClr val="333333"/>
                        </a:solidFill>
                        <a:effectLst/>
                        <a:latin typeface="inter-regular"/>
                      </a:endParaRPr>
                    </a:p>
                  </a:txBody>
                  <a:tcPr marL="50800" marR="50800" marT="50800" marB="50800"/>
                </a:tc>
                <a:tc>
                  <a:txBody>
                    <a:bodyPr/>
                    <a:lstStyle/>
                    <a:p>
                      <a:pPr algn="just" fontAlgn="t"/>
                      <a:r>
                        <a:rPr lang="en-IN">
                          <a:solidFill>
                            <a:srgbClr val="333333"/>
                          </a:solidFill>
                          <a:effectLst/>
                          <a:latin typeface="inter-regular"/>
                        </a:rPr>
                        <a:t>0</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r>
              <a:tr h="370840">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7</a:t>
                      </a:r>
                    </a:p>
                  </a:txBody>
                  <a:tcPr marL="50800" marR="50800" marT="50800" marB="50800"/>
                </a:tc>
              </a:tr>
              <a:tr h="370840">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r>
              <a:tr h="370840">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r>
              <a:tr h="370840">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r>
              <a:tr h="370840">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dirty="0" smtClean="0">
                          <a:solidFill>
                            <a:srgbClr val="333333"/>
                          </a:solidFill>
                          <a:effectLst/>
                          <a:latin typeface="inter-regular"/>
                        </a:rPr>
                        <a:t>10</a:t>
                      </a:r>
                      <a:endParaRPr lang="en-IN" dirty="0">
                        <a:solidFill>
                          <a:srgbClr val="333333"/>
                        </a:solidFill>
                        <a:effectLst/>
                        <a:latin typeface="inter-regular"/>
                      </a:endParaRP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15</a:t>
                      </a:r>
                    </a:p>
                  </a:txBody>
                  <a:tcPr marL="50800" marR="50800" marT="50800" marB="50800"/>
                </a:tc>
              </a:tr>
              <a:tr h="370840">
                <a:tc>
                  <a:txBody>
                    <a:bodyPr/>
                    <a:lstStyle/>
                    <a:p>
                      <a:pPr algn="just" fontAlgn="t"/>
                      <a:r>
                        <a:rPr lang="en-IN">
                          <a:solidFill>
                            <a:srgbClr val="333333"/>
                          </a:solidFill>
                          <a:effectLst/>
                          <a:latin typeface="inter-regular"/>
                        </a:rPr>
                        <a:t>7</a:t>
                      </a:r>
                    </a:p>
                  </a:txBody>
                  <a:tcPr marL="50800" marR="50800" marT="50800" marB="50800"/>
                </a:tc>
                <a:tc>
                  <a:txBody>
                    <a:bodyPr/>
                    <a:lstStyle/>
                    <a:p>
                      <a:pPr algn="just" fontAlgn="t"/>
                      <a:r>
                        <a:rPr lang="en-IN">
                          <a:solidFill>
                            <a:srgbClr val="333333"/>
                          </a:solidFill>
                          <a:effectLst/>
                          <a:latin typeface="inter-regular"/>
                        </a:rPr>
                        <a:t>9</a:t>
                      </a:r>
                    </a:p>
                  </a:txBody>
                  <a:tcPr marL="50800" marR="50800" marT="50800" marB="50800"/>
                </a:tc>
                <a:tc>
                  <a:txBody>
                    <a:bodyPr/>
                    <a:lstStyle/>
                    <a:p>
                      <a:pPr algn="just" fontAlgn="t"/>
                      <a:r>
                        <a:rPr lang="en-IN">
                          <a:solidFill>
                            <a:srgbClr val="333333"/>
                          </a:solidFill>
                          <a:effectLst/>
                          <a:latin typeface="inter-regular"/>
                        </a:rPr>
                        <a:t>15</a:t>
                      </a:r>
                    </a:p>
                  </a:txBody>
                  <a:tcPr marL="50800" marR="50800" marT="50800" marB="50800"/>
                </a:tc>
                <a:tc>
                  <a:txBody>
                    <a:bodyPr/>
                    <a:lstStyle/>
                    <a:p>
                      <a:pPr algn="just" fontAlgn="t"/>
                      <a:r>
                        <a:rPr lang="en-IN" dirty="0">
                          <a:solidFill>
                            <a:srgbClr val="333333"/>
                          </a:solidFill>
                          <a:effectLst/>
                          <a:latin typeface="inter-regular"/>
                        </a:rPr>
                        <a:t>8</a:t>
                      </a:r>
                    </a:p>
                  </a:txBody>
                  <a:tcPr marL="50800" marR="50800" marT="50800" marB="50800"/>
                </a:tc>
              </a:tr>
            </a:tbl>
          </a:graphicData>
        </a:graphic>
      </p:graphicFrame>
    </p:spTree>
    <p:extLst>
      <p:ext uri="{BB962C8B-B14F-4D97-AF65-F5344CB8AC3E}">
        <p14:creationId xmlns:p14="http://schemas.microsoft.com/office/powerpoint/2010/main" val="496891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63" y="35611"/>
            <a:ext cx="10515600" cy="942192"/>
          </a:xfrm>
        </p:spPr>
        <p:txBody>
          <a:bodyPr/>
          <a:lstStyle/>
          <a:p>
            <a:r>
              <a:rPr lang="en-US" dirty="0" smtClean="0"/>
              <a:t>Solution – Gantt chart</a:t>
            </a:r>
            <a:endParaRPr lang="en-IN" dirty="0"/>
          </a:p>
        </p:txBody>
      </p:sp>
      <p:pic>
        <p:nvPicPr>
          <p:cNvPr id="4" name="Content Placeholder 3"/>
          <p:cNvPicPr>
            <a:picLocks noGrp="1" noChangeAspect="1"/>
          </p:cNvPicPr>
          <p:nvPr>
            <p:ph idx="1"/>
          </p:nvPr>
        </p:nvPicPr>
        <p:blipFill>
          <a:blip r:embed="rId2"/>
          <a:stretch>
            <a:fillRect/>
          </a:stretch>
        </p:blipFill>
        <p:spPr>
          <a:xfrm>
            <a:off x="451796" y="715336"/>
            <a:ext cx="8080488" cy="1138865"/>
          </a:xfrm>
          <a:prstGeom prst="rect">
            <a:avLst/>
          </a:prstGeom>
        </p:spPr>
      </p:pic>
      <p:sp>
        <p:nvSpPr>
          <p:cNvPr id="5" name="Rectangle 4"/>
          <p:cNvSpPr/>
          <p:nvPr/>
        </p:nvSpPr>
        <p:spPr>
          <a:xfrm>
            <a:off x="617875" y="1657528"/>
            <a:ext cx="11391900" cy="646331"/>
          </a:xfrm>
          <a:prstGeom prst="rect">
            <a:avLst/>
          </a:prstGeom>
        </p:spPr>
        <p:txBody>
          <a:bodyPr wrap="square">
            <a:spAutoFit/>
          </a:bodyPr>
          <a:lstStyle/>
          <a:p>
            <a:pPr lvl="1" algn="just">
              <a:buFont typeface="+mj-lt"/>
              <a:buAutoNum type="arabicPeriod"/>
            </a:pPr>
            <a:r>
              <a:rPr lang="en-US" b="0" i="0" dirty="0" smtClean="0">
                <a:solidFill>
                  <a:srgbClr val="000000"/>
                </a:solidFill>
                <a:effectLst/>
                <a:latin typeface="inter-regular"/>
              </a:rPr>
              <a:t>Turnaround </a:t>
            </a:r>
            <a:r>
              <a:rPr lang="en-US" b="0" i="0" dirty="0" smtClean="0">
                <a:solidFill>
                  <a:srgbClr val="FF0000"/>
                </a:solidFill>
                <a:effectLst/>
                <a:latin typeface="inter-regular"/>
              </a:rPr>
              <a:t>Time</a:t>
            </a:r>
            <a:r>
              <a:rPr lang="en-US" b="0" i="0" dirty="0" smtClean="0">
                <a:solidFill>
                  <a:srgbClr val="000000"/>
                </a:solidFill>
                <a:effectLst/>
                <a:latin typeface="inter-regular"/>
              </a:rPr>
              <a:t> = </a:t>
            </a:r>
            <a:r>
              <a:rPr lang="en-US" b="0" i="0" dirty="0" smtClean="0">
                <a:solidFill>
                  <a:srgbClr val="0000FF"/>
                </a:solidFill>
                <a:effectLst/>
                <a:latin typeface="inter-regular"/>
              </a:rPr>
              <a:t>Completion</a:t>
            </a:r>
            <a:r>
              <a:rPr lang="en-US" b="0" i="0" dirty="0" smtClean="0">
                <a:solidFill>
                  <a:srgbClr val="000000"/>
                </a:solidFill>
                <a:effectLst/>
                <a:latin typeface="inter-regular"/>
              </a:rPr>
              <a:t> Time - Arrival Time   </a:t>
            </a:r>
          </a:p>
          <a:p>
            <a:pPr lvl="1" algn="just">
              <a:buFont typeface="+mj-lt"/>
              <a:buAutoNum type="arabicPeriod"/>
            </a:pPr>
            <a:r>
              <a:rPr lang="en-US" b="0" i="0" dirty="0" smtClean="0">
                <a:solidFill>
                  <a:srgbClr val="000000"/>
                </a:solidFill>
                <a:effectLst/>
                <a:latin typeface="inter-regular"/>
              </a:rPr>
              <a:t>Waiting </a:t>
            </a:r>
            <a:r>
              <a:rPr lang="en-US" b="0" i="0" dirty="0" smtClean="0">
                <a:solidFill>
                  <a:srgbClr val="FF0000"/>
                </a:solidFill>
                <a:effectLst/>
                <a:latin typeface="inter-regular"/>
              </a:rPr>
              <a:t>Time</a:t>
            </a:r>
            <a:r>
              <a:rPr lang="en-US" b="0" i="0" dirty="0" smtClean="0">
                <a:solidFill>
                  <a:srgbClr val="000000"/>
                </a:solidFill>
                <a:effectLst/>
                <a:latin typeface="inter-regular"/>
              </a:rPr>
              <a:t> = </a:t>
            </a:r>
            <a:r>
              <a:rPr lang="en-US" b="0" i="0" dirty="0" smtClean="0">
                <a:solidFill>
                  <a:srgbClr val="0000FF"/>
                </a:solidFill>
                <a:effectLst/>
                <a:latin typeface="inter-regular"/>
              </a:rPr>
              <a:t>Turn</a:t>
            </a:r>
            <a:r>
              <a:rPr lang="en-US" b="0" i="0" dirty="0" smtClean="0">
                <a:solidFill>
                  <a:srgbClr val="000000"/>
                </a:solidFill>
                <a:effectLst/>
                <a:latin typeface="inter-regular"/>
              </a:rPr>
              <a:t> Around Time - Burst Time</a:t>
            </a:r>
            <a:endParaRPr lang="en-US" b="0" i="0" dirty="0">
              <a:solidFill>
                <a:srgbClr val="000000"/>
              </a:solidFill>
              <a:effectLst/>
              <a:latin typeface="inter-regular"/>
            </a:endParaRPr>
          </a:p>
        </p:txBody>
      </p:sp>
      <p:graphicFrame>
        <p:nvGraphicFramePr>
          <p:cNvPr id="7" name="Table 6"/>
          <p:cNvGraphicFramePr>
            <a:graphicFrameLocks noGrp="1"/>
          </p:cNvGraphicFramePr>
          <p:nvPr>
            <p:extLst>
              <p:ext uri="{D42A27DB-BD31-4B8C-83A1-F6EECF244321}">
                <p14:modId xmlns:p14="http://schemas.microsoft.com/office/powerpoint/2010/main" val="2210637756"/>
              </p:ext>
            </p:extLst>
          </p:nvPr>
        </p:nvGraphicFramePr>
        <p:xfrm>
          <a:off x="895927" y="2379134"/>
          <a:ext cx="8128001" cy="3332480"/>
        </p:xfrm>
        <a:graphic>
          <a:graphicData uri="http://schemas.openxmlformats.org/drawingml/2006/table">
            <a:tbl>
              <a:tblPr firstRow="1" bandRow="1">
                <a:tableStyleId>{5C22544A-7EE6-4342-B048-85BDC9FD1C3A}</a:tableStyleId>
              </a:tblPr>
              <a:tblGrid>
                <a:gridCol w="1017540"/>
                <a:gridCol w="804333"/>
                <a:gridCol w="1100667"/>
                <a:gridCol w="1100666"/>
                <a:gridCol w="1354667"/>
                <a:gridCol w="1588985"/>
                <a:gridCol w="1161143"/>
              </a:tblGrid>
              <a:tr h="676646">
                <a:tc>
                  <a:txBody>
                    <a:bodyPr/>
                    <a:lstStyle/>
                    <a:p>
                      <a:pPr algn="l" fontAlgn="t"/>
                      <a:r>
                        <a:rPr lang="en-IN" dirty="0">
                          <a:solidFill>
                            <a:srgbClr val="000000"/>
                          </a:solidFill>
                          <a:effectLst/>
                          <a:latin typeface="times new roman" panose="02020603050405020304" pitchFamily="18" charset="0"/>
                        </a:rPr>
                        <a:t>Process Id</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Priority</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Arrival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Completion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Turn around Time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Waiting Time</a:t>
                      </a:r>
                    </a:p>
                  </a:txBody>
                  <a:tcPr marL="76200" marR="76200" marT="76200" marB="76200"/>
                </a:tc>
              </a:tr>
              <a:tr h="334165">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dirty="0">
                          <a:solidFill>
                            <a:srgbClr val="333333"/>
                          </a:solidFill>
                          <a:effectLst/>
                          <a:latin typeface="inter-regular"/>
                        </a:rPr>
                        <a:t>0</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0</a:t>
                      </a:r>
                    </a:p>
                  </a:txBody>
                  <a:tcPr marL="50800" marR="50800" marT="50800" marB="50800"/>
                </a:tc>
              </a:tr>
              <a:tr h="334165">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7</a:t>
                      </a:r>
                    </a:p>
                  </a:txBody>
                  <a:tcPr marL="50800" marR="50800" marT="50800" marB="50800"/>
                </a:tc>
                <a:tc>
                  <a:txBody>
                    <a:bodyPr/>
                    <a:lstStyle/>
                    <a:p>
                      <a:pPr algn="just" fontAlgn="t"/>
                      <a:r>
                        <a:rPr lang="en-IN">
                          <a:solidFill>
                            <a:srgbClr val="333333"/>
                          </a:solidFill>
                          <a:effectLst/>
                          <a:latin typeface="inter-regular"/>
                        </a:rPr>
                        <a:t>22</a:t>
                      </a:r>
                    </a:p>
                  </a:txBody>
                  <a:tcPr marL="50800" marR="50800" marT="50800" marB="50800"/>
                </a:tc>
                <a:tc>
                  <a:txBody>
                    <a:bodyPr/>
                    <a:lstStyle/>
                    <a:p>
                      <a:pPr algn="just" fontAlgn="t"/>
                      <a:r>
                        <a:rPr lang="en-IN">
                          <a:solidFill>
                            <a:srgbClr val="333333"/>
                          </a:solidFill>
                          <a:effectLst/>
                          <a:latin typeface="inter-regular"/>
                        </a:rPr>
                        <a:t>21</a:t>
                      </a:r>
                    </a:p>
                  </a:txBody>
                  <a:tcPr marL="50800" marR="50800" marT="50800" marB="50800"/>
                </a:tc>
                <a:tc>
                  <a:txBody>
                    <a:bodyPr/>
                    <a:lstStyle/>
                    <a:p>
                      <a:pPr algn="just" fontAlgn="t"/>
                      <a:r>
                        <a:rPr lang="en-IN">
                          <a:solidFill>
                            <a:srgbClr val="333333"/>
                          </a:solidFill>
                          <a:effectLst/>
                          <a:latin typeface="inter-regular"/>
                        </a:rPr>
                        <a:t>14</a:t>
                      </a:r>
                    </a:p>
                  </a:txBody>
                  <a:tcPr marL="50800" marR="50800" marT="50800" marB="50800"/>
                </a:tc>
              </a:tr>
              <a:tr h="334165">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dirty="0">
                          <a:solidFill>
                            <a:srgbClr val="333333"/>
                          </a:solidFill>
                          <a:effectLst/>
                          <a:latin typeface="inter-regular"/>
                        </a:rPr>
                        <a:t>0</a:t>
                      </a:r>
                    </a:p>
                  </a:txBody>
                  <a:tcPr marL="50800" marR="50800" marT="50800" marB="50800"/>
                </a:tc>
              </a:tr>
              <a:tr h="334165">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16</a:t>
                      </a:r>
                    </a:p>
                  </a:txBody>
                  <a:tcPr marL="50800" marR="50800" marT="50800" marB="50800"/>
                </a:tc>
                <a:tc>
                  <a:txBody>
                    <a:bodyPr/>
                    <a:lstStyle/>
                    <a:p>
                      <a:pPr algn="just" fontAlgn="t"/>
                      <a:r>
                        <a:rPr lang="en-IN">
                          <a:solidFill>
                            <a:srgbClr val="333333"/>
                          </a:solidFill>
                          <a:effectLst/>
                          <a:latin typeface="inter-regular"/>
                        </a:rPr>
                        <a:t>13</a:t>
                      </a:r>
                    </a:p>
                  </a:txBody>
                  <a:tcPr marL="50800" marR="50800" marT="50800" marB="50800"/>
                </a:tc>
                <a:tc>
                  <a:txBody>
                    <a:bodyPr/>
                    <a:lstStyle/>
                    <a:p>
                      <a:pPr algn="just" fontAlgn="t"/>
                      <a:r>
                        <a:rPr lang="en-IN">
                          <a:solidFill>
                            <a:srgbClr val="333333"/>
                          </a:solidFill>
                          <a:effectLst/>
                          <a:latin typeface="inter-regular"/>
                        </a:rPr>
                        <a:t>7</a:t>
                      </a:r>
                    </a:p>
                  </a:txBody>
                  <a:tcPr marL="50800" marR="50800" marT="50800" marB="50800"/>
                </a:tc>
              </a:tr>
              <a:tr h="334165">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10</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1</a:t>
                      </a:r>
                    </a:p>
                  </a:txBody>
                  <a:tcPr marL="50800" marR="50800" marT="50800" marB="50800"/>
                </a:tc>
              </a:tr>
              <a:tr h="334165">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a:solidFill>
                            <a:srgbClr val="333333"/>
                          </a:solidFill>
                          <a:effectLst/>
                          <a:latin typeface="inter-regular"/>
                        </a:rPr>
                        <a:t>10</a:t>
                      </a:r>
                    </a:p>
                  </a:txBody>
                  <a:tcPr marL="50800" marR="50800" marT="50800" marB="50800"/>
                </a:tc>
                <a:tc>
                  <a:txBody>
                    <a:bodyPr/>
                    <a:lstStyle/>
                    <a:p>
                      <a:pPr algn="just" fontAlgn="t"/>
                      <a:r>
                        <a:rPr lang="en-IN">
                          <a:solidFill>
                            <a:srgbClr val="333333"/>
                          </a:solidFill>
                          <a:effectLst/>
                          <a:latin typeface="inter-regular"/>
                        </a:rPr>
                        <a:t>5</a:t>
                      </a:r>
                    </a:p>
                  </a:txBody>
                  <a:tcPr marL="50800" marR="50800" marT="50800" marB="50800"/>
                </a:tc>
                <a:tc>
                  <a:txBody>
                    <a:bodyPr/>
                    <a:lstStyle/>
                    <a:p>
                      <a:pPr algn="just" fontAlgn="t"/>
                      <a:r>
                        <a:rPr lang="en-IN">
                          <a:solidFill>
                            <a:srgbClr val="333333"/>
                          </a:solidFill>
                          <a:effectLst/>
                          <a:latin typeface="inter-regular"/>
                        </a:rPr>
                        <a:t>15</a:t>
                      </a:r>
                    </a:p>
                  </a:txBody>
                  <a:tcPr marL="50800" marR="50800" marT="50800" marB="50800"/>
                </a:tc>
                <a:tc>
                  <a:txBody>
                    <a:bodyPr/>
                    <a:lstStyle/>
                    <a:p>
                      <a:pPr algn="just" fontAlgn="t"/>
                      <a:r>
                        <a:rPr lang="en-IN">
                          <a:solidFill>
                            <a:srgbClr val="333333"/>
                          </a:solidFill>
                          <a:effectLst/>
                          <a:latin typeface="inter-regular"/>
                        </a:rPr>
                        <a:t>45</a:t>
                      </a:r>
                    </a:p>
                  </a:txBody>
                  <a:tcPr marL="50800" marR="50800" marT="50800" marB="50800"/>
                </a:tc>
                <a:tc>
                  <a:txBody>
                    <a:bodyPr/>
                    <a:lstStyle/>
                    <a:p>
                      <a:pPr algn="just" fontAlgn="t"/>
                      <a:r>
                        <a:rPr lang="en-IN">
                          <a:solidFill>
                            <a:srgbClr val="333333"/>
                          </a:solidFill>
                          <a:effectLst/>
                          <a:latin typeface="inter-regular"/>
                        </a:rPr>
                        <a:t>40</a:t>
                      </a:r>
                    </a:p>
                  </a:txBody>
                  <a:tcPr marL="50800" marR="50800" marT="50800" marB="50800"/>
                </a:tc>
                <a:tc>
                  <a:txBody>
                    <a:bodyPr/>
                    <a:lstStyle/>
                    <a:p>
                      <a:pPr algn="just" fontAlgn="t"/>
                      <a:r>
                        <a:rPr lang="en-IN">
                          <a:solidFill>
                            <a:srgbClr val="333333"/>
                          </a:solidFill>
                          <a:effectLst/>
                          <a:latin typeface="inter-regular"/>
                        </a:rPr>
                        <a:t>25</a:t>
                      </a:r>
                    </a:p>
                  </a:txBody>
                  <a:tcPr marL="50800" marR="50800" marT="50800" marB="50800"/>
                </a:tc>
              </a:tr>
              <a:tr h="334165">
                <a:tc>
                  <a:txBody>
                    <a:bodyPr/>
                    <a:lstStyle/>
                    <a:p>
                      <a:pPr algn="just" fontAlgn="t"/>
                      <a:r>
                        <a:rPr lang="en-IN">
                          <a:solidFill>
                            <a:srgbClr val="333333"/>
                          </a:solidFill>
                          <a:effectLst/>
                          <a:latin typeface="inter-regular"/>
                        </a:rPr>
                        <a:t>7</a:t>
                      </a:r>
                    </a:p>
                  </a:txBody>
                  <a:tcPr marL="50800" marR="50800" marT="50800" marB="50800"/>
                </a:tc>
                <a:tc>
                  <a:txBody>
                    <a:bodyPr/>
                    <a:lstStyle/>
                    <a:p>
                      <a:pPr algn="just" fontAlgn="t"/>
                      <a:r>
                        <a:rPr lang="en-IN">
                          <a:solidFill>
                            <a:srgbClr val="333333"/>
                          </a:solidFill>
                          <a:effectLst/>
                          <a:latin typeface="inter-regular"/>
                        </a:rPr>
                        <a:t>9</a:t>
                      </a:r>
                    </a:p>
                  </a:txBody>
                  <a:tcPr marL="50800" marR="50800" marT="50800" marB="50800"/>
                </a:tc>
                <a:tc>
                  <a:txBody>
                    <a:bodyPr/>
                    <a:lstStyle/>
                    <a:p>
                      <a:pPr algn="just" fontAlgn="t"/>
                      <a:r>
                        <a:rPr lang="en-IN">
                          <a:solidFill>
                            <a:srgbClr val="333333"/>
                          </a:solidFill>
                          <a:effectLst/>
                          <a:latin typeface="inter-regular"/>
                        </a:rPr>
                        <a:t>6</a:t>
                      </a:r>
                    </a:p>
                  </a:txBody>
                  <a:tcPr marL="50800" marR="50800" marT="50800" marB="50800"/>
                </a:tc>
                <a:tc>
                  <a:txBody>
                    <a:bodyPr/>
                    <a:lstStyle/>
                    <a:p>
                      <a:pPr algn="just" fontAlgn="t"/>
                      <a:r>
                        <a:rPr lang="en-IN" dirty="0">
                          <a:solidFill>
                            <a:srgbClr val="333333"/>
                          </a:solidFill>
                          <a:effectLst/>
                          <a:latin typeface="inter-regular"/>
                        </a:rPr>
                        <a:t>8</a:t>
                      </a:r>
                    </a:p>
                  </a:txBody>
                  <a:tcPr marL="50800" marR="50800" marT="50800" marB="50800"/>
                </a:tc>
                <a:tc>
                  <a:txBody>
                    <a:bodyPr/>
                    <a:lstStyle/>
                    <a:p>
                      <a:pPr algn="just" fontAlgn="t"/>
                      <a:r>
                        <a:rPr lang="en-IN">
                          <a:solidFill>
                            <a:srgbClr val="333333"/>
                          </a:solidFill>
                          <a:effectLst/>
                          <a:latin typeface="inter-regular"/>
                        </a:rPr>
                        <a:t>30</a:t>
                      </a:r>
                    </a:p>
                  </a:txBody>
                  <a:tcPr marL="50800" marR="50800" marT="50800" marB="50800"/>
                </a:tc>
                <a:tc>
                  <a:txBody>
                    <a:bodyPr/>
                    <a:lstStyle/>
                    <a:p>
                      <a:pPr algn="just" fontAlgn="t"/>
                      <a:r>
                        <a:rPr lang="en-IN">
                          <a:solidFill>
                            <a:srgbClr val="333333"/>
                          </a:solidFill>
                          <a:effectLst/>
                          <a:latin typeface="inter-regular"/>
                        </a:rPr>
                        <a:t>24</a:t>
                      </a:r>
                    </a:p>
                  </a:txBody>
                  <a:tcPr marL="50800" marR="50800" marT="50800" marB="50800"/>
                </a:tc>
                <a:tc>
                  <a:txBody>
                    <a:bodyPr/>
                    <a:lstStyle/>
                    <a:p>
                      <a:pPr algn="just" fontAlgn="t"/>
                      <a:r>
                        <a:rPr lang="en-IN" dirty="0">
                          <a:solidFill>
                            <a:srgbClr val="333333"/>
                          </a:solidFill>
                          <a:effectLst/>
                          <a:latin typeface="inter-regular"/>
                        </a:rPr>
                        <a:t>16</a:t>
                      </a:r>
                    </a:p>
                  </a:txBody>
                  <a:tcPr marL="50800" marR="50800" marT="50800" marB="50800"/>
                </a:tc>
              </a:tr>
            </a:tbl>
          </a:graphicData>
        </a:graphic>
      </p:graphicFrame>
      <p:sp>
        <p:nvSpPr>
          <p:cNvPr id="8" name="Rectangle 7"/>
          <p:cNvSpPr/>
          <p:nvPr/>
        </p:nvSpPr>
        <p:spPr>
          <a:xfrm>
            <a:off x="1261532" y="5832102"/>
            <a:ext cx="7120467" cy="369332"/>
          </a:xfrm>
          <a:prstGeom prst="rect">
            <a:avLst/>
          </a:prstGeom>
        </p:spPr>
        <p:txBody>
          <a:bodyPr wrap="square">
            <a:spAutoFit/>
          </a:bodyPr>
          <a:lstStyle/>
          <a:p>
            <a:r>
              <a:rPr lang="en-US" b="0" i="0" dirty="0" err="1" smtClean="0">
                <a:solidFill>
                  <a:srgbClr val="333333"/>
                </a:solidFill>
                <a:effectLst/>
                <a:latin typeface="inter-regular"/>
              </a:rPr>
              <a:t>Avg</a:t>
            </a:r>
            <a:r>
              <a:rPr lang="en-US" b="0" i="0" dirty="0" smtClean="0">
                <a:solidFill>
                  <a:srgbClr val="333333"/>
                </a:solidFill>
                <a:effectLst/>
                <a:latin typeface="inter-regular"/>
              </a:rPr>
              <a:t> Waiting Time = (0+14+0+7+1+25+16)/7 = 63/7 = 9 units</a:t>
            </a:r>
            <a:endParaRPr lang="en-IN" dirty="0"/>
          </a:p>
        </p:txBody>
      </p:sp>
    </p:spTree>
    <p:extLst>
      <p:ext uri="{BB962C8B-B14F-4D97-AF65-F5344CB8AC3E}">
        <p14:creationId xmlns:p14="http://schemas.microsoft.com/office/powerpoint/2010/main" val="4237537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 Steps</a:t>
            </a:r>
            <a:endParaRPr lang="en-IN" b="1" dirty="0"/>
          </a:p>
        </p:txBody>
      </p:sp>
      <p:sp>
        <p:nvSpPr>
          <p:cNvPr id="3" name="Content Placeholder 2"/>
          <p:cNvSpPr>
            <a:spLocks noGrp="1"/>
          </p:cNvSpPr>
          <p:nvPr>
            <p:ph idx="1"/>
          </p:nvPr>
        </p:nvSpPr>
        <p:spPr>
          <a:xfrm>
            <a:off x="838200" y="1371599"/>
            <a:ext cx="10515600" cy="4839230"/>
          </a:xfrm>
        </p:spPr>
        <p:txBody>
          <a:bodyPr>
            <a:normAutofit fontScale="62500" lnSpcReduction="20000"/>
          </a:bodyPr>
          <a:lstStyle/>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At time 0, P1 arrives with the burst time of 1 units and priority 2. Since no other process is available hence this will be scheduled till next </a:t>
            </a:r>
            <a:r>
              <a:rPr lang="en-US" sz="2900" dirty="0" smtClean="0">
                <a:latin typeface="Times New Roman" panose="02020603050405020304" pitchFamily="18" charset="0"/>
                <a:cs typeface="Times New Roman" panose="02020603050405020304" pitchFamily="18" charset="0"/>
              </a:rPr>
              <a:t>job </a:t>
            </a:r>
            <a:r>
              <a:rPr lang="en-US" sz="2900" dirty="0">
                <a:latin typeface="Times New Roman" panose="02020603050405020304" pitchFamily="18" charset="0"/>
                <a:cs typeface="Times New Roman" panose="02020603050405020304" pitchFamily="18" charset="0"/>
              </a:rPr>
              <a:t>arrives or its completion (whichever is lesser</a:t>
            </a:r>
            <a:r>
              <a:rPr lang="en-US" sz="2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900" dirty="0" smtClean="0">
                <a:latin typeface="Times New Roman" panose="02020603050405020304" pitchFamily="18" charset="0"/>
                <a:cs typeface="Times New Roman" panose="02020603050405020304" pitchFamily="18" charset="0"/>
              </a:rPr>
              <a:t>At </a:t>
            </a:r>
            <a:r>
              <a:rPr lang="en-US" sz="2900" dirty="0">
                <a:latin typeface="Times New Roman" panose="02020603050405020304" pitchFamily="18" charset="0"/>
                <a:cs typeface="Times New Roman" panose="02020603050405020304" pitchFamily="18" charset="0"/>
              </a:rPr>
              <a:t>time 1, P2 arrives. P1 has completed its execution and no other process is available at this time hence the Operating system has to schedule it regardless of the priority assigned to it</a:t>
            </a:r>
            <a:r>
              <a:rPr lang="en-US" sz="2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The Next process P3 arrives at time unit 2, the priority of P3 is higher to P2. Hence the execution of P2 will be stopped and P3 will be scheduled on the CPU</a:t>
            </a:r>
            <a:r>
              <a:rPr lang="en-US" sz="2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During the execution of P3, three more processes P4, P5 and P6 becomes available. Since, all these three have the priority lower to the process in execution so PS can't preempt the process. P3 will complete its execution and then P5 will be scheduled with the priority highest among the available </a:t>
            </a:r>
            <a:r>
              <a:rPr lang="en-US" sz="2900" dirty="0" smtClean="0">
                <a:latin typeface="Times New Roman" panose="02020603050405020304" pitchFamily="18" charset="0"/>
                <a:cs typeface="Times New Roman" panose="02020603050405020304" pitchFamily="18" charset="0"/>
              </a:rPr>
              <a:t>processes</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Meanwhile the execution of P5, all the processes got available in the ready queue. At this point, the algorithm will start behaving as Non Preemptive Priority Scheduling. Hence now, once all the processes get available in the ready queue, the OS just took the process with the highest priority and execute that process till completion. In this case, P4 will be scheduled and will be executed till the completion</a:t>
            </a:r>
            <a:r>
              <a:rPr lang="en-US" sz="2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Since P4 is completed, the other process with the highest priority available in the ready queue is P2. Hence P2 will be scheduled </a:t>
            </a:r>
            <a:r>
              <a:rPr lang="en-US" sz="2900" dirty="0" smtClean="0">
                <a:latin typeface="Times New Roman" panose="02020603050405020304" pitchFamily="18" charset="0"/>
                <a:cs typeface="Times New Roman" panose="02020603050405020304" pitchFamily="18" charset="0"/>
              </a:rPr>
              <a:t>next.</a:t>
            </a:r>
          </a:p>
          <a:p>
            <a:pPr marL="514350" indent="-514350">
              <a:buFont typeface="+mj-lt"/>
              <a:buAutoNum type="arabicPeriod"/>
            </a:pPr>
            <a:r>
              <a:rPr lang="en-US" sz="2900" dirty="0" smtClean="0">
                <a:latin typeface="Times New Roman" panose="02020603050405020304" pitchFamily="18" charset="0"/>
                <a:cs typeface="Times New Roman" panose="02020603050405020304" pitchFamily="18" charset="0"/>
              </a:rPr>
              <a:t>P2 </a:t>
            </a:r>
            <a:r>
              <a:rPr lang="en-US" sz="2900" dirty="0">
                <a:latin typeface="Times New Roman" panose="02020603050405020304" pitchFamily="18" charset="0"/>
                <a:cs typeface="Times New Roman" panose="02020603050405020304" pitchFamily="18" charset="0"/>
              </a:rPr>
              <a:t>is given the CPU till the completion. Since its remaining burst time is 6 units hence P7 will be scheduled after this</a:t>
            </a:r>
            <a:r>
              <a:rPr lang="en-US" sz="2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The only remaining process is P6 with the least priority, the Operating System has no choice unless of executing it. This will be executed at the last.</a:t>
            </a:r>
            <a:r>
              <a:rPr lang="en-US" dirty="0" smtClean="0"/>
              <a:t/>
            </a:r>
            <a:br>
              <a:rPr lang="en-US" dirty="0" smtClean="0"/>
            </a:br>
            <a:endParaRPr lang="en-US" dirty="0" smtClean="0"/>
          </a:p>
        </p:txBody>
      </p:sp>
    </p:spTree>
    <p:extLst>
      <p:ext uri="{BB962C8B-B14F-4D97-AF65-F5344CB8AC3E}">
        <p14:creationId xmlns:p14="http://schemas.microsoft.com/office/powerpoint/2010/main" val="3594212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Round-Robin Scheduling</a:t>
            </a:r>
            <a:endParaRPr lang="en-IN" dirty="0"/>
          </a:p>
        </p:txBody>
      </p:sp>
      <p:sp>
        <p:nvSpPr>
          <p:cNvPr id="3" name="Content Placeholder 2"/>
          <p:cNvSpPr>
            <a:spLocks noGrp="1"/>
          </p:cNvSpPr>
          <p:nvPr>
            <p:ph idx="1"/>
          </p:nvPr>
        </p:nvSpPr>
        <p:spPr>
          <a:xfrm>
            <a:off x="736600" y="1478491"/>
            <a:ext cx="10515600" cy="4351338"/>
          </a:xfrm>
        </p:spPr>
        <p:txBody>
          <a:bodyPr/>
          <a:lstStyle/>
          <a:p>
            <a:r>
              <a:rPr lang="en-US" dirty="0" smtClean="0"/>
              <a:t>Round </a:t>
            </a:r>
            <a:r>
              <a:rPr lang="en-US" dirty="0"/>
              <a:t>Robin CPU Scheduling is the most important CPU Scheduling Algorithm which is ever used in the history of CPU Scheduling Algorithms</a:t>
            </a:r>
            <a:r>
              <a:rPr lang="en-US" dirty="0" smtClean="0"/>
              <a:t>.</a:t>
            </a:r>
          </a:p>
          <a:p>
            <a:r>
              <a:rPr lang="en-US" dirty="0" smtClean="0"/>
              <a:t> </a:t>
            </a:r>
            <a:r>
              <a:rPr lang="en-US" dirty="0"/>
              <a:t>Round Robin CPU Scheduling uses </a:t>
            </a:r>
            <a:r>
              <a:rPr lang="en-US" dirty="0">
                <a:solidFill>
                  <a:srgbClr val="FF0000"/>
                </a:solidFill>
              </a:rPr>
              <a:t>Time Quantum (TQ).</a:t>
            </a:r>
            <a:r>
              <a:rPr lang="en-US" dirty="0"/>
              <a:t> </a:t>
            </a:r>
            <a:endParaRPr lang="en-US" dirty="0" smtClean="0"/>
          </a:p>
          <a:p>
            <a:r>
              <a:rPr lang="en-US" dirty="0" smtClean="0"/>
              <a:t>The </a:t>
            </a:r>
            <a:r>
              <a:rPr lang="en-US" dirty="0"/>
              <a:t>Time Quantum is something which is removed from the Burst Time and lets the chunk of process to be completed</a:t>
            </a:r>
            <a:r>
              <a:rPr lang="en-US" dirty="0" smtClean="0"/>
              <a:t>.</a:t>
            </a:r>
          </a:p>
          <a:p>
            <a:r>
              <a:rPr lang="en-US" dirty="0"/>
              <a:t>Time Sharing is the main emphasis of the algorithm. Each step of this algorithm is carried out cyclically. </a:t>
            </a:r>
            <a:endParaRPr lang="en-US" dirty="0" smtClean="0"/>
          </a:p>
          <a:p>
            <a:r>
              <a:rPr lang="en-US" dirty="0" smtClean="0"/>
              <a:t>The </a:t>
            </a:r>
            <a:r>
              <a:rPr lang="en-US" dirty="0"/>
              <a:t>system defines a specific time slice, known as a time quantum.</a:t>
            </a:r>
            <a:endParaRPr lang="en-IN" dirty="0"/>
          </a:p>
        </p:txBody>
      </p:sp>
    </p:spTree>
    <p:extLst>
      <p:ext uri="{BB962C8B-B14F-4D97-AF65-F5344CB8AC3E}">
        <p14:creationId xmlns:p14="http://schemas.microsoft.com/office/powerpoint/2010/main" val="39531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Round-Robin Scheduling - Steps</a:t>
            </a:r>
            <a:endParaRPr lang="en-IN" dirty="0"/>
          </a:p>
        </p:txBody>
      </p:sp>
      <p:sp>
        <p:nvSpPr>
          <p:cNvPr id="3" name="Content Placeholder 2"/>
          <p:cNvSpPr>
            <a:spLocks noGrp="1"/>
          </p:cNvSpPr>
          <p:nvPr>
            <p:ph idx="1"/>
          </p:nvPr>
        </p:nvSpPr>
        <p:spPr/>
        <p:txBody>
          <a:bodyPr>
            <a:normAutofit fontScale="85000" lnSpcReduction="20000"/>
          </a:bodyPr>
          <a:lstStyle/>
          <a:p>
            <a:r>
              <a:rPr lang="en-US" dirty="0"/>
              <a:t>First, the processes which are eligible to enter the ready queue enter the ready queue. </a:t>
            </a:r>
            <a:endParaRPr lang="en-US" dirty="0" smtClean="0"/>
          </a:p>
          <a:p>
            <a:r>
              <a:rPr lang="en-US" dirty="0" smtClean="0"/>
              <a:t>After </a:t>
            </a:r>
            <a:r>
              <a:rPr lang="en-US" dirty="0"/>
              <a:t>entering the first process in Ready Queue is executed for a Time Quantum chunk of time. </a:t>
            </a:r>
            <a:endParaRPr lang="en-US" dirty="0" smtClean="0"/>
          </a:p>
          <a:p>
            <a:r>
              <a:rPr lang="en-US" dirty="0" smtClean="0"/>
              <a:t>After </a:t>
            </a:r>
            <a:r>
              <a:rPr lang="en-US" dirty="0"/>
              <a:t>execution is complete, the process is removed from the ready queue. Even now the process requires some time to complete its execution, then the process is added to Ready Queue.</a:t>
            </a:r>
          </a:p>
          <a:p>
            <a:r>
              <a:rPr lang="en-US" dirty="0"/>
              <a:t>The Ready Queue does not hold processes which already present in the Ready Queue. </a:t>
            </a:r>
            <a:endParaRPr lang="en-US" dirty="0" smtClean="0"/>
          </a:p>
          <a:p>
            <a:r>
              <a:rPr lang="en-US" dirty="0" smtClean="0"/>
              <a:t>The </a:t>
            </a:r>
            <a:r>
              <a:rPr lang="en-US" dirty="0"/>
              <a:t>Ready Queue is designed in such a manner that it does not hold non unique processes. By holding same processes Redundancy of the processes increases.</a:t>
            </a:r>
          </a:p>
          <a:p>
            <a:r>
              <a:rPr lang="en-US" dirty="0"/>
              <a:t>After, the process execution is complete, the Ready Queue does not take the completed process for holding.</a:t>
            </a:r>
          </a:p>
          <a:p>
            <a:endParaRPr lang="en-IN" dirty="0"/>
          </a:p>
        </p:txBody>
      </p:sp>
    </p:spTree>
    <p:extLst>
      <p:ext uri="{BB962C8B-B14F-4D97-AF65-F5344CB8AC3E}">
        <p14:creationId xmlns:p14="http://schemas.microsoft.com/office/powerpoint/2010/main" val="6698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 –Time Quantum</a:t>
            </a:r>
            <a:endParaRPr lang="en-IN" dirty="0"/>
          </a:p>
        </p:txBody>
      </p:sp>
      <p:sp>
        <p:nvSpPr>
          <p:cNvPr id="3" name="Content Placeholder 2"/>
          <p:cNvSpPr>
            <a:spLocks noGrp="1"/>
          </p:cNvSpPr>
          <p:nvPr>
            <p:ph idx="1"/>
          </p:nvPr>
        </p:nvSpPr>
        <p:spPr/>
        <p:txBody>
          <a:bodyPr/>
          <a:lstStyle/>
          <a:p>
            <a:pPr fontAlgn="base"/>
            <a:r>
              <a:rPr lang="en-US" dirty="0"/>
              <a:t>In the Round Robin scheduling algorithm, as the time quantum decreases context switching increases. </a:t>
            </a:r>
            <a:endParaRPr lang="en-US" dirty="0" smtClean="0"/>
          </a:p>
          <a:p>
            <a:pPr fontAlgn="base"/>
            <a:r>
              <a:rPr lang="en-US" dirty="0" smtClean="0"/>
              <a:t>The </a:t>
            </a:r>
            <a:r>
              <a:rPr lang="en-US" dirty="0"/>
              <a:t>increase in time quantum value results in time starvation which may put many processes on hold. </a:t>
            </a:r>
            <a:endParaRPr lang="en-US" dirty="0" smtClean="0"/>
          </a:p>
          <a:p>
            <a:pPr fontAlgn="base"/>
            <a:r>
              <a:rPr lang="en-US" dirty="0" smtClean="0"/>
              <a:t>So</a:t>
            </a:r>
            <a:r>
              <a:rPr lang="en-US" dirty="0"/>
              <a:t>, time quantum should neither be large nor be small.</a:t>
            </a:r>
          </a:p>
          <a:p>
            <a:pPr fontAlgn="base"/>
            <a:r>
              <a:rPr lang="en-US" dirty="0" smtClean="0"/>
              <a:t> </a:t>
            </a:r>
            <a:r>
              <a:rPr lang="en-US" dirty="0"/>
              <a:t>If time quantum becomes infinity, Round Robin scheduling algorithm gradually become FCFS scheduling algorithm.</a:t>
            </a:r>
          </a:p>
        </p:txBody>
      </p:sp>
    </p:spTree>
    <p:extLst>
      <p:ext uri="{BB962C8B-B14F-4D97-AF65-F5344CB8AC3E}">
        <p14:creationId xmlns:p14="http://schemas.microsoft.com/office/powerpoint/2010/main" val="399717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1058333"/>
            <a:ext cx="10515600" cy="533400"/>
          </a:xfrm>
        </p:spPr>
        <p:txBody>
          <a:bodyPr>
            <a:normAutofit fontScale="90000"/>
          </a:bodyPr>
          <a:lstStyle/>
          <a:p>
            <a:r>
              <a:rPr lang="en-US" dirty="0" smtClean="0"/>
              <a:t>Advantages &amp; Disadvantages of RR</a:t>
            </a:r>
            <a:br>
              <a:rPr lang="en-US" dirty="0" smtClean="0"/>
            </a:br>
            <a:r>
              <a:rPr lang="en-US" dirty="0" smtClean="0"/>
              <a:t>of RR</a:t>
            </a:r>
            <a:br>
              <a:rPr lang="en-US" dirty="0" smtClean="0"/>
            </a:b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Advantages of Round Robin CPU Scheduling are:</a:t>
            </a:r>
          </a:p>
          <a:p>
            <a:pPr lvl="1"/>
            <a:r>
              <a:rPr lang="en-US" dirty="0"/>
              <a:t>A fair amount of CPU is allocated to each job.</a:t>
            </a:r>
          </a:p>
          <a:p>
            <a:pPr lvl="1"/>
            <a:r>
              <a:rPr lang="en-US" dirty="0"/>
              <a:t>Because it doesn't depend on the burst time, it can truly be implemented in the system.</a:t>
            </a:r>
          </a:p>
          <a:p>
            <a:pPr lvl="1"/>
            <a:r>
              <a:rPr lang="en-US" dirty="0">
                <a:solidFill>
                  <a:srgbClr val="FF0000"/>
                </a:solidFill>
              </a:rPr>
              <a:t>It is not affected by the convoy effect or the starvation problem as occurred in First Come First Serve CPU Scheduling Algorithm.</a:t>
            </a:r>
          </a:p>
          <a:p>
            <a:r>
              <a:rPr lang="en-US" dirty="0" smtClean="0"/>
              <a:t>The </a:t>
            </a:r>
            <a:r>
              <a:rPr lang="en-US" dirty="0"/>
              <a:t>Disadvantages of Round Robin CPU Scheduling are:</a:t>
            </a:r>
          </a:p>
          <a:p>
            <a:pPr lvl="1"/>
            <a:r>
              <a:rPr lang="en-US" dirty="0"/>
              <a:t>Low Operating System slicing times will result in decreased CPU output.</a:t>
            </a:r>
          </a:p>
          <a:p>
            <a:pPr lvl="1"/>
            <a:r>
              <a:rPr lang="en-US" dirty="0"/>
              <a:t>Round Robin CPU Scheduling approach takes longer to swap contexts.</a:t>
            </a:r>
          </a:p>
          <a:p>
            <a:pPr lvl="1"/>
            <a:r>
              <a:rPr lang="en-US" dirty="0"/>
              <a:t>Time quantum has a significant impact on its performance.</a:t>
            </a:r>
          </a:p>
          <a:p>
            <a:pPr lvl="1"/>
            <a:r>
              <a:rPr lang="en-US" dirty="0"/>
              <a:t>The procedures cannot have priorities established.</a:t>
            </a:r>
          </a:p>
          <a:p>
            <a:endParaRPr lang="en-IN" dirty="0"/>
          </a:p>
        </p:txBody>
      </p:sp>
    </p:spTree>
    <p:extLst>
      <p:ext uri="{BB962C8B-B14F-4D97-AF65-F5344CB8AC3E}">
        <p14:creationId xmlns:p14="http://schemas.microsoft.com/office/powerpoint/2010/main" val="198944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1215</Words>
  <Application>Microsoft Office PowerPoint</Application>
  <PresentationFormat>Widescreen</PresentationFormat>
  <Paragraphs>235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inter-regular</vt:lpstr>
      <vt:lpstr>Times New Roman</vt:lpstr>
      <vt:lpstr>Times New Roman</vt:lpstr>
      <vt:lpstr>Office Theme</vt:lpstr>
      <vt:lpstr>CPU scheduling - 2</vt:lpstr>
      <vt:lpstr>Preemptive Priority scheduling</vt:lpstr>
      <vt:lpstr>Example </vt:lpstr>
      <vt:lpstr>Solution – Gantt chart</vt:lpstr>
      <vt:lpstr>Solution - Steps</vt:lpstr>
      <vt:lpstr>Round-Robin Scheduling</vt:lpstr>
      <vt:lpstr>Round-Robin Scheduling - Steps</vt:lpstr>
      <vt:lpstr>RR –Time Quantum</vt:lpstr>
      <vt:lpstr>Advantages &amp; Disadvantages of RR of RR </vt:lpstr>
      <vt:lpstr>Example – RR Assume Time Quantum TQ = 5</vt:lpstr>
      <vt:lpstr>Solution – Gantt Chart</vt:lpstr>
      <vt:lpstr>Solution</vt:lpstr>
      <vt:lpstr>Exercise -RR</vt:lpstr>
      <vt:lpstr>Solution </vt:lpstr>
      <vt:lpstr>Context switching in scheduling</vt:lpstr>
      <vt:lpstr>Context Switch in SRTF</vt:lpstr>
      <vt:lpstr>Context Switch in RR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switching in scheduling</dc:title>
  <dc:creator>DELL</dc:creator>
  <cp:lastModifiedBy>DELL</cp:lastModifiedBy>
  <cp:revision>47</cp:revision>
  <dcterms:created xsi:type="dcterms:W3CDTF">2023-04-05T15:40:21Z</dcterms:created>
  <dcterms:modified xsi:type="dcterms:W3CDTF">2023-04-05T17:11:10Z</dcterms:modified>
</cp:coreProperties>
</file>