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2aa82d82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52aa82d82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52aa82d82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52aa82d82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52aa82d82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52aa82d82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52aa82d8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52aa82d8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52aa82d82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52aa82d82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52aa82d82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52aa82d82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54a2610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54a2610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524805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524805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52480542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d5248054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54a2610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54a2610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52aa82d8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52aa82d8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56bba5274b12e9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56bba5274b12e9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d833f89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d833f89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d833f89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d833f89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52aa82d82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52aa82d82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56bba5274b12e9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6bba5274b12e9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56bba5274b12e9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56bba5274b12e9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56bba5274b12e9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56bba5274b12e9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52aa82d82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52aa82d82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52aa82d82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52aa82d82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2aa82d82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2aa82d82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d52aa82d82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d52aa82d82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2aa82d82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2aa82d82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2aa82d82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52aa82d82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52aa82d8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52aa82d8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cs.uoi.gr/~nikos/TKDEGeosocialClustering.pdf" TargetMode="External"/><Relationship Id="rId4" Type="http://schemas.openxmlformats.org/officeDocument/2006/relationships/hyperlink" Target="https://www.geeksforgeeks.org/dbscan-clustering-in-ml-density-based-clustering/" TargetMode="External"/><Relationship Id="rId5" Type="http://schemas.openxmlformats.org/officeDocument/2006/relationships/hyperlink" Target="https://developers.google.com/machine-learning/clustering/overview" TargetMode="External"/><Relationship Id="rId6" Type="http://schemas.openxmlformats.org/officeDocument/2006/relationships/hyperlink" Target="https://scikit-learn.org/stable/modules/generated/sklearn.cluster.DBSCAN.html" TargetMode="External"/><Relationship Id="rId7" Type="http://schemas.openxmlformats.org/officeDocument/2006/relationships/hyperlink" Target="https://sklearn.org/modules/generated/sklearn.cluster.dbscan.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cs.uoi.gr/~nikos/TKDEGeosocialClustering.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Clustering In Geo Social Networks</a:t>
            </a:r>
            <a:endParaRPr/>
          </a:p>
        </p:txBody>
      </p:sp>
      <p:sp>
        <p:nvSpPr>
          <p:cNvPr id="55" name="Google Shape;55;p13"/>
          <p:cNvSpPr txBox="1"/>
          <p:nvPr>
            <p:ph idx="1" type="subTitle"/>
          </p:nvPr>
        </p:nvSpPr>
        <p:spPr>
          <a:xfrm>
            <a:off x="311700" y="3324725"/>
            <a:ext cx="4403100" cy="14070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2300"/>
              <a:t>Done By</a:t>
            </a:r>
            <a:endParaRPr sz="2300"/>
          </a:p>
          <a:p>
            <a:pPr indent="0" lvl="0" marL="0" rtl="0" algn="l">
              <a:lnSpc>
                <a:spcPct val="90000"/>
              </a:lnSpc>
              <a:spcBef>
                <a:spcPts val="0"/>
              </a:spcBef>
              <a:spcAft>
                <a:spcPts val="0"/>
              </a:spcAft>
              <a:buNone/>
            </a:pPr>
            <a:r>
              <a:rPr lang="en" sz="2300"/>
              <a:t>B.Gautham -181CO212</a:t>
            </a:r>
            <a:endParaRPr sz="2300"/>
          </a:p>
          <a:p>
            <a:pPr indent="0" lvl="0" marL="0" rtl="0" algn="l">
              <a:lnSpc>
                <a:spcPct val="90000"/>
              </a:lnSpc>
              <a:spcBef>
                <a:spcPts val="0"/>
              </a:spcBef>
              <a:spcAft>
                <a:spcPts val="0"/>
              </a:spcAft>
              <a:buNone/>
            </a:pPr>
            <a:r>
              <a:rPr lang="en" sz="2300"/>
              <a:t>V.V.Sai Tarun -181CO257</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Place clustering Using DBSCAN: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getting the final sample dataset we are going to find the clusters based on their spatial distance using their latitudes and longitudes.</a:t>
            </a:r>
            <a:endParaRPr/>
          </a:p>
          <a:p>
            <a:pPr indent="-342900" lvl="0" marL="457200" rtl="0" algn="l">
              <a:spcBef>
                <a:spcPts val="0"/>
              </a:spcBef>
              <a:spcAft>
                <a:spcPts val="0"/>
              </a:spcAft>
              <a:buSzPts val="1800"/>
              <a:buChar char="●"/>
            </a:pPr>
            <a:r>
              <a:rPr lang="en"/>
              <a:t>For clustering we have used the DBSCAN model which is already there in the sklearn module with an epsilon value 0.25 and minimum points of 5 which is mentioned in the reference paper.</a:t>
            </a:r>
            <a:endParaRPr/>
          </a:p>
          <a:p>
            <a:pPr indent="-342900" lvl="0" marL="457200" rtl="0" algn="l">
              <a:spcBef>
                <a:spcPts val="0"/>
              </a:spcBef>
              <a:spcAft>
                <a:spcPts val="0"/>
              </a:spcAft>
              <a:buSzPts val="1800"/>
              <a:buChar char="●"/>
            </a:pPr>
            <a:r>
              <a:rPr lang="en"/>
              <a:t>After applying the clustering model we get a clusters_df dataframe which contains all the clusters and outliers_df dataframe which contains all the outliers.</a:t>
            </a:r>
            <a:endParaRPr/>
          </a:p>
          <a:p>
            <a:pPr indent="-342900" lvl="0" marL="457200" rtl="0" algn="l">
              <a:spcBef>
                <a:spcPts val="0"/>
              </a:spcBef>
              <a:spcAft>
                <a:spcPts val="0"/>
              </a:spcAft>
              <a:buSzPts val="1800"/>
              <a:buChar char="●"/>
            </a:pPr>
            <a:r>
              <a:rPr lang="en"/>
              <a:t>Now we are plotting the graph using the two dataframes we have </a:t>
            </a:r>
            <a:r>
              <a:rPr lang="en"/>
              <a:t>obtained</a:t>
            </a:r>
            <a:r>
              <a:rPr lang="en"/>
              <a:t> and model.labels which will obtained from the DBSCAN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Clusters that we </a:t>
            </a:r>
            <a:r>
              <a:rPr lang="en"/>
              <a:t>obtained</a:t>
            </a:r>
            <a:r>
              <a:rPr lang="en"/>
              <a:t> after place clustering:</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the output we had obtained after applying the DBSCAN model for the final dataset.</a:t>
            </a:r>
            <a:endParaRPr/>
          </a:p>
          <a:p>
            <a:pPr indent="-342900" lvl="0" marL="457200" rtl="0" algn="l">
              <a:spcBef>
                <a:spcPts val="0"/>
              </a:spcBef>
              <a:spcAft>
                <a:spcPts val="0"/>
              </a:spcAft>
              <a:buSzPts val="1800"/>
              <a:buChar char="●"/>
            </a:pPr>
            <a:r>
              <a:rPr lang="en"/>
              <a:t>First line give number of places are there in each cluster and counter with -1 gives the outliers count and the dataframe below gives the outiers_df.  </a:t>
            </a:r>
            <a:endParaRPr/>
          </a:p>
        </p:txBody>
      </p:sp>
      <p:pic>
        <p:nvPicPr>
          <p:cNvPr id="119" name="Google Shape;119;p23"/>
          <p:cNvPicPr preferRelativeResize="0"/>
          <p:nvPr/>
        </p:nvPicPr>
        <p:blipFill>
          <a:blip r:embed="rId3">
            <a:alphaModFix/>
          </a:blip>
          <a:stretch>
            <a:fillRect/>
          </a:stretch>
        </p:blipFill>
        <p:spPr>
          <a:xfrm>
            <a:off x="1209100" y="2829700"/>
            <a:ext cx="6572250" cy="152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199700" y="2790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Plot after place clustering</a:t>
            </a:r>
            <a:endParaRPr/>
          </a:p>
        </p:txBody>
      </p:sp>
      <p:sp>
        <p:nvSpPr>
          <p:cNvPr id="125" name="Google Shape;125;p24"/>
          <p:cNvSpPr txBox="1"/>
          <p:nvPr>
            <p:ph idx="1" type="subTitle"/>
          </p:nvPr>
        </p:nvSpPr>
        <p:spPr>
          <a:xfrm>
            <a:off x="265500" y="1891950"/>
            <a:ext cx="4045200" cy="306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61950" lvl="0" marL="457200" rtl="0" algn="l">
              <a:spcBef>
                <a:spcPts val="0"/>
              </a:spcBef>
              <a:spcAft>
                <a:spcPts val="0"/>
              </a:spcAft>
              <a:buSzPts val="2100"/>
              <a:buChar char="●"/>
            </a:pPr>
            <a:r>
              <a:rPr lang="en"/>
              <a:t>x</a:t>
            </a:r>
            <a:r>
              <a:rPr lang="en"/>
              <a:t> axis is longitude and y axis is latitude.</a:t>
            </a:r>
            <a:endParaRPr/>
          </a:p>
          <a:p>
            <a:pPr indent="-361950" lvl="0" marL="457200" rtl="0" algn="l">
              <a:spcBef>
                <a:spcPts val="0"/>
              </a:spcBef>
              <a:spcAft>
                <a:spcPts val="0"/>
              </a:spcAft>
              <a:buSzPts val="2100"/>
              <a:buChar char="●"/>
            </a:pPr>
            <a:r>
              <a:rPr lang="en"/>
              <a:t>Here all the different clusters are represented by different colors as shown in the plot.</a:t>
            </a:r>
            <a:endParaRPr/>
          </a:p>
          <a:p>
            <a:pPr indent="-361950" lvl="0" marL="457200" rtl="0" algn="l">
              <a:spcBef>
                <a:spcPts val="0"/>
              </a:spcBef>
              <a:spcAft>
                <a:spcPts val="0"/>
              </a:spcAft>
              <a:buSzPts val="2100"/>
              <a:buChar char="●"/>
            </a:pPr>
            <a:r>
              <a:rPr lang="en"/>
              <a:t>Outliers are colored with black color. </a:t>
            </a:r>
            <a:endParaRPr/>
          </a:p>
        </p:txBody>
      </p:sp>
      <p:sp>
        <p:nvSpPr>
          <p:cNvPr id="126" name="Google Shape;126;p2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4627025" y="652675"/>
            <a:ext cx="4516975" cy="376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Distance calculation:</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getting the place clusters we need to find the social distance between every two places in each cluster that we obtained(We can exclude all the outliers).</a:t>
            </a:r>
            <a:endParaRPr/>
          </a:p>
          <a:p>
            <a:pPr indent="-314325" lvl="0" marL="457200" rtl="0" algn="l">
              <a:spcBef>
                <a:spcPts val="0"/>
              </a:spcBef>
              <a:spcAft>
                <a:spcPts val="0"/>
              </a:spcAft>
              <a:buClr>
                <a:schemeClr val="dk1"/>
              </a:buClr>
              <a:buSzPts val="1350"/>
              <a:buChar char="●"/>
            </a:pPr>
            <a:r>
              <a:rPr lang="en" sz="1650">
                <a:solidFill>
                  <a:srgbClr val="404040"/>
                </a:solidFill>
                <a:highlight>
                  <a:schemeClr val="lt1"/>
                </a:highlight>
              </a:rPr>
              <a:t>Social distance is calculated by the given equation:</a:t>
            </a:r>
            <a:r>
              <a:rPr lang="en" sz="1650">
                <a:solidFill>
                  <a:schemeClr val="dk1"/>
                </a:solidFill>
                <a:highlight>
                  <a:schemeClr val="lt1"/>
                </a:highlight>
              </a:rPr>
              <a:t>​</a:t>
            </a:r>
            <a:endParaRPr sz="1650">
              <a:solidFill>
                <a:schemeClr val="dk1"/>
              </a:solidFill>
              <a:highlight>
                <a:schemeClr val="lt1"/>
              </a:highlight>
            </a:endParaRPr>
          </a:p>
          <a:p>
            <a:pPr indent="0" lvl="0" marL="0" rtl="0" algn="l">
              <a:spcBef>
                <a:spcPts val="0"/>
              </a:spcBef>
              <a:spcAft>
                <a:spcPts val="0"/>
              </a:spcAft>
              <a:buNone/>
            </a:pPr>
            <a:r>
              <a:rPr lang="en" sz="1650">
                <a:solidFill>
                  <a:srgbClr val="404040"/>
                </a:solidFill>
                <a:highlight>
                  <a:schemeClr val="lt1"/>
                </a:highlight>
              </a:rPr>
              <a:t>                            	D</a:t>
            </a:r>
            <a:r>
              <a:rPr lang="en" sz="1150">
                <a:solidFill>
                  <a:srgbClr val="404040"/>
                </a:solidFill>
                <a:highlight>
                  <a:schemeClr val="lt1"/>
                </a:highlight>
              </a:rPr>
              <a:t>S</a:t>
            </a:r>
            <a:r>
              <a:rPr lang="en" sz="1650">
                <a:solidFill>
                  <a:srgbClr val="404040"/>
                </a:solidFill>
                <a:highlight>
                  <a:schemeClr val="lt1"/>
                </a:highlight>
              </a:rPr>
              <a:t>=|CU|/( u</a:t>
            </a:r>
            <a:r>
              <a:rPr lang="en" sz="1150">
                <a:solidFill>
                  <a:srgbClr val="404040"/>
                </a:solidFill>
                <a:highlight>
                  <a:schemeClr val="lt1"/>
                </a:highlight>
              </a:rPr>
              <a:t>1 </a:t>
            </a:r>
            <a:r>
              <a:rPr lang="en" sz="1650">
                <a:solidFill>
                  <a:srgbClr val="404040"/>
                </a:solidFill>
                <a:highlight>
                  <a:schemeClr val="lt1"/>
                </a:highlight>
              </a:rPr>
              <a:t>U u</a:t>
            </a:r>
            <a:r>
              <a:rPr lang="en" sz="1150">
                <a:solidFill>
                  <a:srgbClr val="404040"/>
                </a:solidFill>
                <a:highlight>
                  <a:schemeClr val="lt1"/>
                </a:highlight>
              </a:rPr>
              <a:t>2 </a:t>
            </a:r>
            <a:r>
              <a:rPr lang="en" sz="1650">
                <a:solidFill>
                  <a:srgbClr val="404040"/>
                </a:solidFill>
                <a:highlight>
                  <a:schemeClr val="lt1"/>
                </a:highlight>
              </a:rPr>
              <a:t>) </a:t>
            </a:r>
            <a:r>
              <a:rPr lang="en" sz="1650">
                <a:solidFill>
                  <a:schemeClr val="dk1"/>
                </a:solidFill>
                <a:highlight>
                  <a:schemeClr val="lt1"/>
                </a:highlight>
              </a:rPr>
              <a:t>​</a:t>
            </a:r>
            <a:endParaRPr sz="1650">
              <a:solidFill>
                <a:schemeClr val="dk1"/>
              </a:solidFill>
              <a:highlight>
                <a:schemeClr val="lt1"/>
              </a:highlight>
            </a:endParaRPr>
          </a:p>
          <a:p>
            <a:pPr indent="0" lvl="0" marL="0" rtl="0" algn="l">
              <a:spcBef>
                <a:spcPts val="0"/>
              </a:spcBef>
              <a:spcAft>
                <a:spcPts val="0"/>
              </a:spcAft>
              <a:buNone/>
            </a:pPr>
            <a:r>
              <a:rPr lang="en" sz="1650">
                <a:solidFill>
                  <a:srgbClr val="404040"/>
                </a:solidFill>
                <a:highlight>
                  <a:schemeClr val="lt1"/>
                </a:highlight>
              </a:rPr>
              <a:t>           	where CU is number of contributing users for the places and u</a:t>
            </a:r>
            <a:r>
              <a:rPr lang="en" sz="1150">
                <a:solidFill>
                  <a:srgbClr val="404040"/>
                </a:solidFill>
                <a:highlight>
                  <a:schemeClr val="lt1"/>
                </a:highlight>
              </a:rPr>
              <a:t>1 </a:t>
            </a:r>
            <a:r>
              <a:rPr lang="en" sz="1650">
                <a:solidFill>
                  <a:srgbClr val="404040"/>
                </a:solidFill>
                <a:highlight>
                  <a:schemeClr val="lt1"/>
                </a:highlight>
              </a:rPr>
              <a:t>and	u</a:t>
            </a:r>
            <a:r>
              <a:rPr lang="en" sz="1150">
                <a:solidFill>
                  <a:srgbClr val="404040"/>
                </a:solidFill>
                <a:highlight>
                  <a:schemeClr val="lt1"/>
                </a:highlight>
              </a:rPr>
              <a:t>2</a:t>
            </a:r>
            <a:r>
              <a:rPr lang="en" sz="1650">
                <a:solidFill>
                  <a:srgbClr val="404040"/>
                </a:solidFill>
                <a:highlight>
                  <a:schemeClr val="lt1"/>
                </a:highlight>
              </a:rPr>
              <a:t> are the     users visited places P1 and P2.</a:t>
            </a:r>
            <a:endParaRPr sz="1650">
              <a:solidFill>
                <a:srgbClr val="404040"/>
              </a:solidFill>
              <a:highlight>
                <a:schemeClr val="lt1"/>
              </a:highlight>
            </a:endParaRPr>
          </a:p>
          <a:p>
            <a:pPr indent="-342900" lvl="0" marL="457200" rtl="0" algn="l">
              <a:spcBef>
                <a:spcPts val="0"/>
              </a:spcBef>
              <a:spcAft>
                <a:spcPts val="0"/>
              </a:spcAft>
              <a:buSzPts val="1800"/>
              <a:buChar char="●"/>
            </a:pPr>
            <a:r>
              <a:rPr lang="en"/>
              <a:t>To calculate U1 and U2 we need to develop a set from the check-in dataset by appending all the unique users visited places P1 and P2 irrespective of date and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585375"/>
            <a:ext cx="8520600" cy="391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After calculating the sets U1 and U2 we need to calculate the contributing users.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Contributing users means if a user visits both places or if user1 visited place “1” and user2 visited place “2” and if user1 and user2 are friends then they  are also contributing users.</a:t>
            </a:r>
            <a:r>
              <a:rPr lang="en">
                <a:solidFill>
                  <a:schemeClr val="dk1"/>
                </a:solidFill>
                <a:highlight>
                  <a:srgbClr val="EDEBE9"/>
                </a:highlight>
              </a:rPr>
              <a:t>​</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CU can be calculated using the User Friendship dataframe and the sets U1,U2.</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Union of U1 and U2 is equal to U1+U2-Intersection of(sets U1,U2).</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After calculating all the parameters between two places we calculate the social distance between these two places.</a:t>
            </a:r>
            <a:endParaRPr>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a:solidFill>
                  <a:schemeClr val="dk1"/>
                </a:solidFill>
                <a:highlight>
                  <a:schemeClr val="lt1"/>
                </a:highlight>
              </a:rPr>
              <a:t>The value of social distance between any two places lies 0 and 1.</a:t>
            </a:r>
            <a:endParaRPr>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Distance Constraints:</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applied some constraints on the social distance to identify different type of </a:t>
            </a:r>
            <a:r>
              <a:rPr lang="en"/>
              <a:t>communities</a:t>
            </a:r>
            <a:r>
              <a:rPr lang="en"/>
              <a:t> like strong communities,Active Social clusters.</a:t>
            </a:r>
            <a:endParaRPr/>
          </a:p>
          <a:p>
            <a:pPr indent="-342900" lvl="0" marL="457200" rtl="0" algn="l">
              <a:spcBef>
                <a:spcPts val="0"/>
              </a:spcBef>
              <a:spcAft>
                <a:spcPts val="0"/>
              </a:spcAft>
              <a:buSzPts val="1800"/>
              <a:buChar char="●"/>
            </a:pPr>
            <a:r>
              <a:rPr lang="en"/>
              <a:t>Strong Communities: In order to find the strong communities we are going to calculate the social distance between </a:t>
            </a:r>
            <a:r>
              <a:rPr lang="en"/>
              <a:t>every</a:t>
            </a:r>
            <a:r>
              <a:rPr lang="en"/>
              <a:t> two points in each cluster that we obtained by doing place clustering.And we will include all the places whose social distance is not equal to zero with any place in the same cluster.</a:t>
            </a:r>
            <a:endParaRPr/>
          </a:p>
          <a:p>
            <a:pPr indent="-342900" lvl="0" marL="457200" rtl="0" algn="l">
              <a:spcBef>
                <a:spcPts val="0"/>
              </a:spcBef>
              <a:spcAft>
                <a:spcPts val="0"/>
              </a:spcAft>
              <a:buSzPts val="1800"/>
              <a:buChar char="●"/>
            </a:pPr>
            <a:r>
              <a:rPr lang="en"/>
              <a:t>The number of places in the strong communities is much lower than compared to place clustering plot because it is a hard constraint which will eliminate most of the points.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Active Social Clusters: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Active Social Clusters : In order to find Active Social clusters we need to find mean of social distance of every point in each cluster with respective all the other points in the same cluster.We are going to define this value as </a:t>
            </a:r>
            <a:r>
              <a:rPr lang="en" sz="1550">
                <a:solidFill>
                  <a:srgbClr val="404040"/>
                </a:solidFill>
              </a:rPr>
              <a:t>ℑ.</a:t>
            </a:r>
            <a:endParaRPr sz="1550">
              <a:solidFill>
                <a:srgbClr val="404040"/>
              </a:solidFill>
            </a:endParaRPr>
          </a:p>
          <a:p>
            <a:pPr indent="-342900" lvl="0" marL="457200" rtl="0" algn="l">
              <a:spcBef>
                <a:spcPts val="0"/>
              </a:spcBef>
              <a:spcAft>
                <a:spcPts val="0"/>
              </a:spcAft>
              <a:buClr>
                <a:srgbClr val="404040"/>
              </a:buClr>
              <a:buSzPts val="1800"/>
              <a:buChar char="●"/>
            </a:pPr>
            <a:r>
              <a:rPr lang="en">
                <a:solidFill>
                  <a:srgbClr val="404040"/>
                </a:solidFill>
              </a:rPr>
              <a:t>We are going to apply various value constraints to  </a:t>
            </a:r>
            <a:r>
              <a:rPr lang="en" sz="1550">
                <a:solidFill>
                  <a:srgbClr val="404040"/>
                </a:solidFill>
              </a:rPr>
              <a:t>ℑ  </a:t>
            </a:r>
            <a:r>
              <a:rPr lang="en">
                <a:solidFill>
                  <a:srgbClr val="404040"/>
                </a:solidFill>
              </a:rPr>
              <a:t>to obtain different plots which will be discussed later.</a:t>
            </a:r>
            <a:endParaRPr>
              <a:solidFill>
                <a:srgbClr val="404040"/>
              </a:solidFill>
            </a:endParaRPr>
          </a:p>
          <a:p>
            <a:pPr indent="-342900" lvl="0" marL="457200" rtl="0" algn="l">
              <a:spcBef>
                <a:spcPts val="0"/>
              </a:spcBef>
              <a:spcAft>
                <a:spcPts val="0"/>
              </a:spcAft>
              <a:buClr>
                <a:srgbClr val="404040"/>
              </a:buClr>
              <a:buSzPts val="1800"/>
              <a:buChar char="●"/>
            </a:pPr>
            <a:r>
              <a:rPr lang="en">
                <a:solidFill>
                  <a:srgbClr val="404040"/>
                </a:solidFill>
              </a:rPr>
              <a:t>We remove the places whose mean social distance value is less than </a:t>
            </a:r>
            <a:r>
              <a:rPr lang="en" sz="1550">
                <a:solidFill>
                  <a:srgbClr val="404040"/>
                </a:solidFill>
              </a:rPr>
              <a:t>ℑ</a:t>
            </a:r>
            <a:r>
              <a:rPr lang="en">
                <a:solidFill>
                  <a:srgbClr val="404040"/>
                </a:solidFill>
              </a:rPr>
              <a:t> from the place clusters that we obtained before.</a:t>
            </a:r>
            <a:endParaRPr>
              <a:solidFill>
                <a:srgbClr val="404040"/>
              </a:solidFill>
            </a:endParaRPr>
          </a:p>
          <a:p>
            <a:pPr indent="-342900" lvl="0" marL="457200" rtl="0" algn="l">
              <a:spcBef>
                <a:spcPts val="0"/>
              </a:spcBef>
              <a:spcAft>
                <a:spcPts val="0"/>
              </a:spcAft>
              <a:buClr>
                <a:srgbClr val="404040"/>
              </a:buClr>
              <a:buSzPts val="1800"/>
              <a:buChar char="●"/>
            </a:pPr>
            <a:r>
              <a:rPr lang="en">
                <a:solidFill>
                  <a:srgbClr val="404040"/>
                </a:solidFill>
              </a:rPr>
              <a:t>After obtaining new cluster points we are going to plot them in a new plot with a different </a:t>
            </a:r>
            <a:r>
              <a:rPr lang="en" sz="1550">
                <a:solidFill>
                  <a:srgbClr val="404040"/>
                </a:solidFill>
              </a:rPr>
              <a:t>ℑ</a:t>
            </a:r>
            <a:r>
              <a:rPr lang="en">
                <a:solidFill>
                  <a:srgbClr val="404040"/>
                </a:solidFill>
              </a:rPr>
              <a:t> values.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idx="1" type="body"/>
          </p:nvPr>
        </p:nvSpPr>
        <p:spPr>
          <a:xfrm>
            <a:off x="311700" y="746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plot on the right side is the clustering plot after applying the constraints with </a:t>
            </a:r>
            <a:r>
              <a:rPr lang="en" sz="1550">
                <a:solidFill>
                  <a:srgbClr val="404040"/>
                </a:solidFill>
              </a:rPr>
              <a:t>ℑ</a:t>
            </a:r>
            <a:r>
              <a:rPr lang="en">
                <a:solidFill>
                  <a:srgbClr val="404040"/>
                </a:solidFill>
              </a:rPr>
              <a:t> value 0.001 on 100 places in a given location.</a:t>
            </a:r>
            <a:endParaRPr/>
          </a:p>
        </p:txBody>
      </p:sp>
      <p:pic>
        <p:nvPicPr>
          <p:cNvPr id="156" name="Google Shape;156;p29"/>
          <p:cNvPicPr preferRelativeResize="0"/>
          <p:nvPr/>
        </p:nvPicPr>
        <p:blipFill>
          <a:blip r:embed="rId3">
            <a:alphaModFix/>
          </a:blip>
          <a:stretch>
            <a:fillRect/>
          </a:stretch>
        </p:blipFill>
        <p:spPr>
          <a:xfrm>
            <a:off x="256848" y="1625375"/>
            <a:ext cx="4205676" cy="3362325"/>
          </a:xfrm>
          <a:prstGeom prst="rect">
            <a:avLst/>
          </a:prstGeom>
          <a:noFill/>
          <a:ln>
            <a:noFill/>
          </a:ln>
        </p:spPr>
      </p:pic>
      <p:pic>
        <p:nvPicPr>
          <p:cNvPr id="157" name="Google Shape;157;p29"/>
          <p:cNvPicPr preferRelativeResize="0"/>
          <p:nvPr/>
        </p:nvPicPr>
        <p:blipFill>
          <a:blip r:embed="rId4">
            <a:alphaModFix/>
          </a:blip>
          <a:stretch>
            <a:fillRect/>
          </a:stretch>
        </p:blipFill>
        <p:spPr>
          <a:xfrm>
            <a:off x="4769600" y="1704975"/>
            <a:ext cx="3970025" cy="3438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1" type="body"/>
          </p:nvPr>
        </p:nvSpPr>
        <p:spPr>
          <a:xfrm>
            <a:off x="256875" y="532050"/>
            <a:ext cx="85206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500 places in a given location with </a:t>
            </a:r>
            <a:r>
              <a:rPr lang="en" sz="1550">
                <a:solidFill>
                  <a:srgbClr val="404040"/>
                </a:solidFill>
              </a:rPr>
              <a:t>ℑ</a:t>
            </a:r>
            <a:r>
              <a:rPr lang="en">
                <a:solidFill>
                  <a:srgbClr val="404040"/>
                </a:solidFill>
              </a:rPr>
              <a:t> greater than 0.001</a:t>
            </a:r>
            <a:endParaRPr/>
          </a:p>
        </p:txBody>
      </p:sp>
      <p:pic>
        <p:nvPicPr>
          <p:cNvPr id="163" name="Google Shape;163;p30"/>
          <p:cNvPicPr preferRelativeResize="0"/>
          <p:nvPr/>
        </p:nvPicPr>
        <p:blipFill>
          <a:blip r:embed="rId3">
            <a:alphaModFix/>
          </a:blip>
          <a:stretch>
            <a:fillRect/>
          </a:stretch>
        </p:blipFill>
        <p:spPr>
          <a:xfrm>
            <a:off x="311700" y="1085725"/>
            <a:ext cx="4370151" cy="3679325"/>
          </a:xfrm>
          <a:prstGeom prst="rect">
            <a:avLst/>
          </a:prstGeom>
          <a:noFill/>
          <a:ln>
            <a:noFill/>
          </a:ln>
        </p:spPr>
      </p:pic>
      <p:pic>
        <p:nvPicPr>
          <p:cNvPr id="164" name="Google Shape;164;p30"/>
          <p:cNvPicPr preferRelativeResize="0"/>
          <p:nvPr/>
        </p:nvPicPr>
        <p:blipFill rotWithShape="1">
          <a:blip r:embed="rId4">
            <a:alphaModFix/>
          </a:blip>
          <a:srcRect b="-4869" l="0" r="0" t="4870"/>
          <a:stretch/>
        </p:blipFill>
        <p:spPr>
          <a:xfrm>
            <a:off x="4827000" y="1085725"/>
            <a:ext cx="3950475" cy="377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137225"/>
            <a:ext cx="8520600" cy="59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500 places with</a:t>
            </a:r>
            <a:r>
              <a:rPr lang="en" sz="1550">
                <a:solidFill>
                  <a:srgbClr val="404040"/>
                </a:solidFill>
              </a:rPr>
              <a:t> </a:t>
            </a:r>
            <a:r>
              <a:rPr lang="en" sz="2000">
                <a:solidFill>
                  <a:srgbClr val="404040"/>
                </a:solidFill>
              </a:rPr>
              <a:t>ℑ value greater than 0.002</a:t>
            </a:r>
            <a:endParaRPr sz="2000"/>
          </a:p>
        </p:txBody>
      </p:sp>
      <p:sp>
        <p:nvSpPr>
          <p:cNvPr id="170" name="Google Shape;170;p31"/>
          <p:cNvSpPr txBox="1"/>
          <p:nvPr>
            <p:ph idx="1" type="body"/>
          </p:nvPr>
        </p:nvSpPr>
        <p:spPr>
          <a:xfrm>
            <a:off x="360875" y="732425"/>
            <a:ext cx="8471400" cy="383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1"/>
          <p:cNvPicPr preferRelativeResize="0"/>
          <p:nvPr/>
        </p:nvPicPr>
        <p:blipFill>
          <a:blip r:embed="rId3">
            <a:alphaModFix/>
          </a:blip>
          <a:stretch>
            <a:fillRect/>
          </a:stretch>
        </p:blipFill>
        <p:spPr>
          <a:xfrm>
            <a:off x="311700" y="732425"/>
            <a:ext cx="4618525" cy="3836400"/>
          </a:xfrm>
          <a:prstGeom prst="rect">
            <a:avLst/>
          </a:prstGeom>
          <a:noFill/>
          <a:ln>
            <a:noFill/>
          </a:ln>
        </p:spPr>
      </p:pic>
      <p:pic>
        <p:nvPicPr>
          <p:cNvPr id="172" name="Google Shape;172;p31"/>
          <p:cNvPicPr preferRelativeResize="0"/>
          <p:nvPr/>
        </p:nvPicPr>
        <p:blipFill>
          <a:blip r:embed="rId4">
            <a:alphaModFix/>
          </a:blip>
          <a:stretch>
            <a:fillRect/>
          </a:stretch>
        </p:blipFill>
        <p:spPr>
          <a:xfrm>
            <a:off x="4930225" y="732425"/>
            <a:ext cx="3892925" cy="383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62" name="Google Shape;62;p14"/>
          <p:cNvPicPr preferRelativeResize="0"/>
          <p:nvPr/>
        </p:nvPicPr>
        <p:blipFill>
          <a:blip r:embed="rId3">
            <a:alphaModFix/>
          </a:blip>
          <a:stretch>
            <a:fillRect/>
          </a:stretch>
        </p:blipFill>
        <p:spPr>
          <a:xfrm>
            <a:off x="272650" y="1154700"/>
            <a:ext cx="8667325" cy="3830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500 places with </a:t>
            </a:r>
            <a:r>
              <a:rPr lang="en" sz="2000">
                <a:solidFill>
                  <a:srgbClr val="404040"/>
                </a:solidFill>
              </a:rPr>
              <a:t> </a:t>
            </a:r>
            <a:r>
              <a:rPr lang="en" sz="2000"/>
              <a:t>ℑ value greater than 0.0001</a:t>
            </a:r>
            <a:endParaRPr sz="2000"/>
          </a:p>
          <a:p>
            <a:pPr indent="0" lvl="0" marL="0" rtl="0" algn="l">
              <a:spcBef>
                <a:spcPts val="0"/>
              </a:spcBef>
              <a:spcAft>
                <a:spcPts val="0"/>
              </a:spcAft>
              <a:buNone/>
            </a:pPr>
            <a:r>
              <a:t/>
            </a:r>
            <a:endParaRPr/>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2"/>
          <p:cNvPicPr preferRelativeResize="0"/>
          <p:nvPr/>
        </p:nvPicPr>
        <p:blipFill>
          <a:blip r:embed="rId3">
            <a:alphaModFix/>
          </a:blip>
          <a:stretch>
            <a:fillRect/>
          </a:stretch>
        </p:blipFill>
        <p:spPr>
          <a:xfrm>
            <a:off x="311697" y="1184275"/>
            <a:ext cx="3875224" cy="3352800"/>
          </a:xfrm>
          <a:prstGeom prst="rect">
            <a:avLst/>
          </a:prstGeom>
          <a:noFill/>
          <a:ln>
            <a:noFill/>
          </a:ln>
        </p:spPr>
      </p:pic>
      <p:pic>
        <p:nvPicPr>
          <p:cNvPr id="180" name="Google Shape;180;p32"/>
          <p:cNvPicPr preferRelativeResize="0"/>
          <p:nvPr/>
        </p:nvPicPr>
        <p:blipFill>
          <a:blip r:embed="rId4">
            <a:alphaModFix/>
          </a:blip>
          <a:stretch>
            <a:fillRect/>
          </a:stretch>
        </p:blipFill>
        <p:spPr>
          <a:xfrm>
            <a:off x="4423150" y="1152475"/>
            <a:ext cx="4409150" cy="3267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000"/>
              <a:buFont typeface="Arial"/>
              <a:buNone/>
            </a:pPr>
            <a:r>
              <a:rPr lang="en" sz="2000"/>
              <a:t>500 places with </a:t>
            </a:r>
            <a:r>
              <a:rPr lang="en" sz="2000">
                <a:solidFill>
                  <a:srgbClr val="404040"/>
                </a:solidFill>
              </a:rPr>
              <a:t> </a:t>
            </a:r>
            <a:r>
              <a:rPr lang="en" sz="2000"/>
              <a:t>ℑ value greater than 0.01</a:t>
            </a:r>
            <a:endParaRPr sz="2000"/>
          </a:p>
          <a:p>
            <a:pPr indent="0" lvl="0" marL="0" rtl="0" algn="l">
              <a:spcBef>
                <a:spcPts val="0"/>
              </a:spcBef>
              <a:spcAft>
                <a:spcPts val="0"/>
              </a:spcAft>
              <a:buNone/>
            </a:pPr>
            <a:r>
              <a:t/>
            </a:r>
            <a:endParaRPr/>
          </a:p>
        </p:txBody>
      </p:sp>
      <p:sp>
        <p:nvSpPr>
          <p:cNvPr id="186" name="Google Shape;18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7" name="Google Shape;187;p33"/>
          <p:cNvPicPr preferRelativeResize="0"/>
          <p:nvPr/>
        </p:nvPicPr>
        <p:blipFill>
          <a:blip r:embed="rId3">
            <a:alphaModFix/>
          </a:blip>
          <a:stretch>
            <a:fillRect/>
          </a:stretch>
        </p:blipFill>
        <p:spPr>
          <a:xfrm>
            <a:off x="311700" y="1152475"/>
            <a:ext cx="4260300" cy="3416400"/>
          </a:xfrm>
          <a:prstGeom prst="rect">
            <a:avLst/>
          </a:prstGeom>
          <a:noFill/>
          <a:ln>
            <a:noFill/>
          </a:ln>
        </p:spPr>
      </p:pic>
      <p:pic>
        <p:nvPicPr>
          <p:cNvPr id="188" name="Google Shape;188;p33"/>
          <p:cNvPicPr preferRelativeResize="0"/>
          <p:nvPr/>
        </p:nvPicPr>
        <p:blipFill>
          <a:blip r:embed="rId4">
            <a:alphaModFix/>
          </a:blip>
          <a:stretch>
            <a:fillRect/>
          </a:stretch>
        </p:blipFill>
        <p:spPr>
          <a:xfrm>
            <a:off x="4455400" y="1152475"/>
            <a:ext cx="4376900" cy="341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247250" y="367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000"/>
              <a:buFont typeface="Arial"/>
              <a:buNone/>
            </a:pPr>
            <a:r>
              <a:rPr lang="en" sz="2000"/>
              <a:t>500 places with </a:t>
            </a:r>
            <a:r>
              <a:rPr lang="en" sz="2000">
                <a:solidFill>
                  <a:srgbClr val="404040"/>
                </a:solidFill>
              </a:rPr>
              <a:t> </a:t>
            </a:r>
            <a:r>
              <a:rPr lang="en" sz="2000"/>
              <a:t>ℑ value greater than 0.05</a:t>
            </a:r>
            <a:endParaRPr/>
          </a:p>
        </p:txBody>
      </p:sp>
      <p:sp>
        <p:nvSpPr>
          <p:cNvPr id="194" name="Google Shape;19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34"/>
          <p:cNvPicPr preferRelativeResize="0"/>
          <p:nvPr/>
        </p:nvPicPr>
        <p:blipFill>
          <a:blip r:embed="rId3">
            <a:alphaModFix/>
          </a:blip>
          <a:stretch>
            <a:fillRect/>
          </a:stretch>
        </p:blipFill>
        <p:spPr>
          <a:xfrm>
            <a:off x="311701" y="1152475"/>
            <a:ext cx="4521250" cy="3448050"/>
          </a:xfrm>
          <a:prstGeom prst="rect">
            <a:avLst/>
          </a:prstGeom>
          <a:noFill/>
          <a:ln>
            <a:noFill/>
          </a:ln>
        </p:spPr>
      </p:pic>
      <p:pic>
        <p:nvPicPr>
          <p:cNvPr id="196" name="Google Shape;196;p34"/>
          <p:cNvPicPr preferRelativeResize="0"/>
          <p:nvPr/>
        </p:nvPicPr>
        <p:blipFill>
          <a:blip r:embed="rId4">
            <a:alphaModFix/>
          </a:blip>
          <a:stretch>
            <a:fillRect/>
          </a:stretch>
        </p:blipFill>
        <p:spPr>
          <a:xfrm>
            <a:off x="4897400" y="1152475"/>
            <a:ext cx="3934900"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STRONG COMMUNITIES:</a:t>
            </a:r>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5"/>
          <p:cNvPicPr preferRelativeResize="0"/>
          <p:nvPr/>
        </p:nvPicPr>
        <p:blipFill>
          <a:blip r:embed="rId3">
            <a:alphaModFix/>
          </a:blip>
          <a:stretch>
            <a:fillRect/>
          </a:stretch>
        </p:blipFill>
        <p:spPr>
          <a:xfrm>
            <a:off x="311698" y="1160450"/>
            <a:ext cx="4260300" cy="3400425"/>
          </a:xfrm>
          <a:prstGeom prst="rect">
            <a:avLst/>
          </a:prstGeom>
          <a:noFill/>
          <a:ln>
            <a:noFill/>
          </a:ln>
        </p:spPr>
      </p:pic>
      <p:pic>
        <p:nvPicPr>
          <p:cNvPr id="204" name="Google Shape;204;p35"/>
          <p:cNvPicPr preferRelativeResize="0"/>
          <p:nvPr/>
        </p:nvPicPr>
        <p:blipFill>
          <a:blip r:embed="rId4">
            <a:alphaModFix/>
          </a:blip>
          <a:stretch>
            <a:fillRect/>
          </a:stretch>
        </p:blipFill>
        <p:spPr>
          <a:xfrm>
            <a:off x="4745300" y="1152475"/>
            <a:ext cx="4087000" cy="3400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idx="1" type="body"/>
          </p:nvPr>
        </p:nvSpPr>
        <p:spPr>
          <a:xfrm>
            <a:off x="365400" y="357850"/>
            <a:ext cx="8520600" cy="438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highlight>
                  <a:srgbClr val="FFFFFF"/>
                </a:highlight>
              </a:rPr>
              <a:t>Old Clusters=({2: 192, 5: 189, 3: 33, 6: 24, 1: 9, 0: 7, 4: 6, 7: 6, 8: 5})</a:t>
            </a:r>
            <a:endParaRPr>
              <a:solidFill>
                <a:schemeClr val="dk1"/>
              </a:solidFill>
              <a:highlight>
                <a:srgbClr val="FFFFFF"/>
              </a:highlight>
            </a:endParaRPr>
          </a:p>
          <a:p>
            <a:pPr indent="-342900" lvl="0" marL="457200" rtl="0" algn="l">
              <a:spcBef>
                <a:spcPts val="0"/>
              </a:spcBef>
              <a:spcAft>
                <a:spcPts val="0"/>
              </a:spcAft>
              <a:buSzPts val="1800"/>
              <a:buChar char="●"/>
            </a:pPr>
            <a:r>
              <a:rPr lang="en">
                <a:solidFill>
                  <a:schemeClr val="dk1"/>
                </a:solidFill>
                <a:highlight>
                  <a:srgbClr val="FFFFFF"/>
                </a:highlight>
              </a:rPr>
              <a:t>New cluster members=({0: 3, 6: 2, 1: 1, 2: 1, 3: 1, 4: 1, 5: 1, 7: 1, 8: 1})</a:t>
            </a:r>
            <a:endParaRPr>
              <a:solidFill>
                <a:schemeClr val="dk1"/>
              </a:solidFill>
              <a:highlight>
                <a:srgbClr val="FFFFFF"/>
              </a:highlight>
            </a:endParaRPr>
          </a:p>
          <a:p>
            <a:pPr indent="0" lvl="0" marL="457200" rtl="0" algn="l">
              <a:spcBef>
                <a:spcPts val="0"/>
              </a:spcBef>
              <a:spcAft>
                <a:spcPts val="1200"/>
              </a:spcAft>
              <a:buNone/>
            </a:pPr>
            <a:r>
              <a:t/>
            </a:r>
            <a:endParaRPr/>
          </a:p>
        </p:txBody>
      </p:sp>
      <p:pic>
        <p:nvPicPr>
          <p:cNvPr id="210" name="Google Shape;210;p36"/>
          <p:cNvPicPr preferRelativeResize="0"/>
          <p:nvPr/>
        </p:nvPicPr>
        <p:blipFill>
          <a:blip r:embed="rId3">
            <a:alphaModFix/>
          </a:blip>
          <a:stretch>
            <a:fillRect/>
          </a:stretch>
        </p:blipFill>
        <p:spPr>
          <a:xfrm>
            <a:off x="879625" y="1143750"/>
            <a:ext cx="7205200" cy="3597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accent5"/>
                </a:solidFill>
                <a:hlinkClick r:id="rId3">
                  <a:extLst>
                    <a:ext uri="{A12FA001-AC4F-418D-AE19-62706E023703}">
                      <ahyp:hlinkClr val="tx"/>
                    </a:ext>
                  </a:extLst>
                </a:hlinkClick>
              </a:rPr>
              <a:t>http://www.cs.uoi.gr/~nikos/TKDEGeosocialClustering.pdf</a:t>
            </a:r>
            <a:endParaRPr/>
          </a:p>
          <a:p>
            <a:pPr indent="-342900" lvl="0" marL="457200" rtl="0" algn="l">
              <a:spcBef>
                <a:spcPts val="0"/>
              </a:spcBef>
              <a:spcAft>
                <a:spcPts val="0"/>
              </a:spcAft>
              <a:buSzPts val="1800"/>
              <a:buAutoNum type="arabicPeriod"/>
            </a:pPr>
            <a:r>
              <a:rPr lang="en" u="sng">
                <a:solidFill>
                  <a:schemeClr val="hlink"/>
                </a:solidFill>
                <a:hlinkClick r:id="rId4"/>
              </a:rPr>
              <a:t>https://www.geeksforgeeks.org/dbscan-clustering-in-ml-density-based-clustering/</a:t>
            </a:r>
            <a:endParaRPr/>
          </a:p>
          <a:p>
            <a:pPr indent="-342900" lvl="0" marL="457200" rtl="0" algn="l">
              <a:spcBef>
                <a:spcPts val="0"/>
              </a:spcBef>
              <a:spcAft>
                <a:spcPts val="0"/>
              </a:spcAft>
              <a:buSzPts val="1800"/>
              <a:buAutoNum type="arabicPeriod"/>
            </a:pPr>
            <a:r>
              <a:rPr lang="en" u="sng">
                <a:solidFill>
                  <a:schemeClr val="hlink"/>
                </a:solidFill>
                <a:hlinkClick r:id="rId5"/>
              </a:rPr>
              <a:t>https://developers.google.com/machine-learning/clustering/overview</a:t>
            </a:r>
            <a:endParaRPr/>
          </a:p>
          <a:p>
            <a:pPr indent="-342900" lvl="0" marL="457200" rtl="0" algn="l">
              <a:spcBef>
                <a:spcPts val="0"/>
              </a:spcBef>
              <a:spcAft>
                <a:spcPts val="0"/>
              </a:spcAft>
              <a:buSzPts val="1800"/>
              <a:buAutoNum type="arabicPeriod"/>
            </a:pPr>
            <a:r>
              <a:rPr lang="en" u="sng">
                <a:solidFill>
                  <a:schemeClr val="hlink"/>
                </a:solidFill>
                <a:hlinkClick r:id="rId6"/>
              </a:rPr>
              <a:t>https://scikit-learn.org/stable/modules/generated/sklearn.cluster.DBSCAN.html</a:t>
            </a:r>
            <a:endParaRPr/>
          </a:p>
          <a:p>
            <a:pPr indent="-342900" lvl="0" marL="457200" rtl="0" algn="l">
              <a:spcBef>
                <a:spcPts val="0"/>
              </a:spcBef>
              <a:spcAft>
                <a:spcPts val="0"/>
              </a:spcAft>
              <a:buSzPts val="1800"/>
              <a:buAutoNum type="arabicPeriod"/>
            </a:pPr>
            <a:r>
              <a:rPr lang="en" u="sng">
                <a:solidFill>
                  <a:schemeClr val="hlink"/>
                </a:solidFill>
                <a:hlinkClick r:id="rId7"/>
              </a:rPr>
              <a:t>https://sklearn.org/modules/generated/sklearn.cluster.dbscan.html</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1388100" y="5263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THE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47650" y="445025"/>
            <a:ext cx="868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 SOCIAL NETWORKS: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147650" y="1152475"/>
            <a:ext cx="8848725" cy="355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85400" y="445025"/>
            <a:ext cx="8646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In Geo Social Networks: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Clustering in Geo social networks is done based on the check in data for various places.</a:t>
            </a:r>
            <a:endParaRPr/>
          </a:p>
          <a:p>
            <a:pPr indent="-342900" lvl="0" marL="457200" rtl="0" algn="l">
              <a:spcBef>
                <a:spcPts val="0"/>
              </a:spcBef>
              <a:spcAft>
                <a:spcPts val="0"/>
              </a:spcAft>
              <a:buSzPts val="1800"/>
              <a:buChar char="●"/>
            </a:pPr>
            <a:r>
              <a:rPr lang="en"/>
              <a:t>It is done using the DBSCAN(Density Based Spatial Clustering of Application with Noise) algorithm.</a:t>
            </a:r>
            <a:endParaRPr/>
          </a:p>
          <a:p>
            <a:pPr indent="-342900" lvl="0" marL="457200" rtl="0" algn="l">
              <a:spcBef>
                <a:spcPts val="0"/>
              </a:spcBef>
              <a:spcAft>
                <a:spcPts val="0"/>
              </a:spcAft>
              <a:buSzPts val="1800"/>
              <a:buChar char="●"/>
            </a:pPr>
            <a:r>
              <a:rPr lang="en"/>
              <a:t>Spatial Clustering is done first based on the longitudes and latitudes of different places.</a:t>
            </a:r>
            <a:endParaRPr/>
          </a:p>
          <a:p>
            <a:pPr indent="-342900" lvl="0" marL="457200" rtl="0" algn="l">
              <a:spcBef>
                <a:spcPts val="0"/>
              </a:spcBef>
              <a:spcAft>
                <a:spcPts val="0"/>
              </a:spcAft>
              <a:buSzPts val="1800"/>
              <a:buChar char="●"/>
            </a:pPr>
            <a:r>
              <a:rPr lang="en"/>
              <a:t>Later we are going to calculate social distance between every place in each clusters obtained.</a:t>
            </a:r>
            <a:endParaRPr/>
          </a:p>
          <a:p>
            <a:pPr indent="-342900" lvl="0" marL="457200" rtl="0" algn="l">
              <a:spcBef>
                <a:spcPts val="0"/>
              </a:spcBef>
              <a:spcAft>
                <a:spcPts val="0"/>
              </a:spcAft>
              <a:buSzPts val="1800"/>
              <a:buChar char="●"/>
            </a:pPr>
            <a:r>
              <a:rPr lang="en"/>
              <a:t>Finally we are going to apply some constraints on social distance to obtain the final Geo Social Clusters.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DBSCAN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1600">
                <a:solidFill>
                  <a:srgbClr val="40424E"/>
                </a:solidFill>
                <a:highlight>
                  <a:srgbClr val="FFFFFF"/>
                </a:highlight>
              </a:rPr>
              <a:t>Clusters are dense regions in the data space, separated by regions of the lower density of points. The </a:t>
            </a:r>
            <a:r>
              <a:rPr b="1" i="1" lang="en" sz="1600">
                <a:solidFill>
                  <a:srgbClr val="40424E"/>
                </a:solidFill>
                <a:highlight>
                  <a:srgbClr val="FFFFFF"/>
                </a:highlight>
              </a:rPr>
              <a:t>DBSCAN algorithm</a:t>
            </a:r>
            <a:r>
              <a:rPr lang="en" sz="1600">
                <a:solidFill>
                  <a:srgbClr val="40424E"/>
                </a:solidFill>
                <a:highlight>
                  <a:srgbClr val="FFFFFF"/>
                </a:highlight>
              </a:rPr>
              <a:t> is based on this intuitive notion of “clusters” and “noise”. The key idea is that for each point of a cluster, the neighborhood of a given radius has to contain at least a minimum number of points.</a:t>
            </a:r>
            <a:endParaRPr sz="1600">
              <a:solidFill>
                <a:srgbClr val="40424E"/>
              </a:solidFill>
              <a:highlight>
                <a:srgbClr val="FFFFFF"/>
              </a:highlight>
            </a:endParaRPr>
          </a:p>
          <a:p>
            <a:pPr indent="-311150" lvl="0" marL="457200" rtl="0" algn="l">
              <a:spcBef>
                <a:spcPts val="0"/>
              </a:spcBef>
              <a:spcAft>
                <a:spcPts val="0"/>
              </a:spcAft>
              <a:buClr>
                <a:srgbClr val="40424E"/>
              </a:buClr>
              <a:buSzPts val="1300"/>
              <a:buChar char="●"/>
            </a:pPr>
            <a:r>
              <a:rPr b="1" lang="en">
                <a:solidFill>
                  <a:srgbClr val="40424E"/>
                </a:solidFill>
                <a:highlight>
                  <a:srgbClr val="FFFFFF"/>
                </a:highlight>
              </a:rPr>
              <a:t>DBSCAN algorithm requires two parameters</a:t>
            </a:r>
            <a:r>
              <a:rPr b="1" lang="en" sz="1300">
                <a:solidFill>
                  <a:srgbClr val="40424E"/>
                </a:solidFill>
                <a:highlight>
                  <a:srgbClr val="FFFFFF"/>
                </a:highlight>
              </a:rPr>
              <a:t> : </a:t>
            </a:r>
            <a:endParaRPr b="1" sz="1300">
              <a:solidFill>
                <a:srgbClr val="40424E"/>
              </a:solidFill>
              <a:highlight>
                <a:srgbClr val="FFFFFF"/>
              </a:highlight>
            </a:endParaRPr>
          </a:p>
          <a:p>
            <a:pPr indent="-342900" lvl="0" marL="457200" rtl="0" algn="l">
              <a:spcBef>
                <a:spcPts val="0"/>
              </a:spcBef>
              <a:spcAft>
                <a:spcPts val="0"/>
              </a:spcAft>
              <a:buClr>
                <a:srgbClr val="40424E"/>
              </a:buClr>
              <a:buSzPts val="1800"/>
              <a:buAutoNum type="arabicPeriod"/>
            </a:pPr>
            <a:r>
              <a:rPr b="1" lang="en">
                <a:solidFill>
                  <a:srgbClr val="40424E"/>
                </a:solidFill>
                <a:highlight>
                  <a:srgbClr val="FFFFFF"/>
                </a:highlight>
              </a:rPr>
              <a:t>epsilon</a:t>
            </a:r>
            <a:r>
              <a:rPr lang="en">
                <a:solidFill>
                  <a:srgbClr val="40424E"/>
                </a:solidFill>
                <a:highlight>
                  <a:srgbClr val="FFFFFF"/>
                </a:highlight>
              </a:rPr>
              <a:t> : It defines the neighborhood around a data point i.e. if the distance between two points is lower or equal to ‘eps’ then they are considered as neighbors.</a:t>
            </a:r>
            <a:endParaRPr>
              <a:solidFill>
                <a:srgbClr val="40424E"/>
              </a:solidFill>
              <a:highlight>
                <a:srgbClr val="FFFFFF"/>
              </a:highlight>
            </a:endParaRPr>
          </a:p>
          <a:p>
            <a:pPr indent="-342900" lvl="0" marL="457200" rtl="0" algn="l">
              <a:spcBef>
                <a:spcPts val="0"/>
              </a:spcBef>
              <a:spcAft>
                <a:spcPts val="0"/>
              </a:spcAft>
              <a:buClr>
                <a:srgbClr val="40424E"/>
              </a:buClr>
              <a:buSzPts val="1800"/>
              <a:buAutoNum type="arabicPeriod"/>
            </a:pPr>
            <a:r>
              <a:rPr b="1" lang="en">
                <a:solidFill>
                  <a:srgbClr val="40424E"/>
                </a:solidFill>
                <a:highlight>
                  <a:srgbClr val="FFFFFF"/>
                </a:highlight>
              </a:rPr>
              <a:t>MinPts</a:t>
            </a:r>
            <a:r>
              <a:rPr lang="en">
                <a:solidFill>
                  <a:srgbClr val="40424E"/>
                </a:solidFill>
                <a:highlight>
                  <a:srgbClr val="FFFFFF"/>
                </a:highlight>
              </a:rPr>
              <a:t>: Minimum number of neighbors (data points) within eps radius. Larger the dataset, the larger value of MinPts must be chosen.</a:t>
            </a:r>
            <a:endParaRPr>
              <a:solidFill>
                <a:srgbClr val="40424E"/>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65400" y="184225"/>
            <a:ext cx="8520600" cy="4782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b="1" i="1" sz="5600">
              <a:solidFill>
                <a:srgbClr val="40424E"/>
              </a:solidFill>
            </a:endParaRPr>
          </a:p>
          <a:p>
            <a:pPr indent="0" lvl="0" marL="0" rtl="0" algn="l">
              <a:spcBef>
                <a:spcPts val="800"/>
              </a:spcBef>
              <a:spcAft>
                <a:spcPts val="0"/>
              </a:spcAft>
              <a:buClr>
                <a:schemeClr val="dk1"/>
              </a:buClr>
              <a:buSzPts val="275"/>
              <a:buFont typeface="Arial"/>
              <a:buNone/>
            </a:pPr>
            <a:r>
              <a:rPr lang="en" sz="5600">
                <a:solidFill>
                  <a:srgbClr val="40424E"/>
                </a:solidFill>
              </a:rPr>
              <a:t>In this algorithm, we have 3 types of data points.</a:t>
            </a:r>
            <a:endParaRPr sz="5600">
              <a:solidFill>
                <a:srgbClr val="40424E"/>
              </a:solidFill>
            </a:endParaRPr>
          </a:p>
          <a:p>
            <a:pPr indent="-317500" lvl="0" marL="457200" rtl="0" algn="l">
              <a:spcBef>
                <a:spcPts val="800"/>
              </a:spcBef>
              <a:spcAft>
                <a:spcPts val="0"/>
              </a:spcAft>
              <a:buClr>
                <a:srgbClr val="40424E"/>
              </a:buClr>
              <a:buSzPct val="100000"/>
              <a:buChar char="●"/>
            </a:pPr>
            <a:r>
              <a:rPr b="1" lang="en" sz="5600">
                <a:solidFill>
                  <a:srgbClr val="40424E"/>
                </a:solidFill>
              </a:rPr>
              <a:t>Core Point</a:t>
            </a:r>
            <a:r>
              <a:rPr lang="en" sz="5600">
                <a:solidFill>
                  <a:srgbClr val="40424E"/>
                </a:solidFill>
              </a:rPr>
              <a:t>: A point is a core point if it has more than MinPts points within eps.</a:t>
            </a:r>
            <a:endParaRPr sz="5600">
              <a:solidFill>
                <a:srgbClr val="40424E"/>
              </a:solidFill>
            </a:endParaRPr>
          </a:p>
          <a:p>
            <a:pPr indent="-317500" lvl="0" marL="457200" rtl="0" algn="l">
              <a:spcBef>
                <a:spcPts val="0"/>
              </a:spcBef>
              <a:spcAft>
                <a:spcPts val="0"/>
              </a:spcAft>
              <a:buClr>
                <a:srgbClr val="40424E"/>
              </a:buClr>
              <a:buSzPct val="100000"/>
              <a:buChar char="●"/>
            </a:pPr>
            <a:r>
              <a:rPr b="1" lang="en" sz="5600">
                <a:solidFill>
                  <a:srgbClr val="40424E"/>
                </a:solidFill>
              </a:rPr>
              <a:t>Border Point</a:t>
            </a:r>
            <a:r>
              <a:rPr lang="en" sz="5600">
                <a:solidFill>
                  <a:srgbClr val="40424E"/>
                </a:solidFill>
              </a:rPr>
              <a:t>: A point which has fewer than MinPts within eps but it is in the neighborhood of a core point.</a:t>
            </a:r>
            <a:endParaRPr sz="5600">
              <a:solidFill>
                <a:srgbClr val="40424E"/>
              </a:solidFill>
            </a:endParaRPr>
          </a:p>
          <a:p>
            <a:pPr indent="-317500" lvl="0" marL="457200" rtl="0" algn="l">
              <a:spcBef>
                <a:spcPts val="0"/>
              </a:spcBef>
              <a:spcAft>
                <a:spcPts val="0"/>
              </a:spcAft>
              <a:buClr>
                <a:srgbClr val="40424E"/>
              </a:buClr>
              <a:buSzPct val="100000"/>
              <a:buChar char="●"/>
            </a:pPr>
            <a:r>
              <a:rPr b="1" lang="en" sz="5600">
                <a:solidFill>
                  <a:srgbClr val="40424E"/>
                </a:solidFill>
              </a:rPr>
              <a:t>Noise or outlier</a:t>
            </a:r>
            <a:r>
              <a:rPr lang="en" sz="5600">
                <a:solidFill>
                  <a:srgbClr val="40424E"/>
                </a:solidFill>
              </a:rPr>
              <a:t>: A point which is not a core point or border point.</a:t>
            </a:r>
            <a:endParaRPr sz="5600">
              <a:solidFill>
                <a:srgbClr val="40424E"/>
              </a:solidFill>
            </a:endParaRPr>
          </a:p>
          <a:p>
            <a:pPr indent="0" lvl="0" marL="0" rtl="0" algn="l">
              <a:spcBef>
                <a:spcPts val="800"/>
              </a:spcBef>
              <a:spcAft>
                <a:spcPts val="0"/>
              </a:spcAft>
              <a:buNone/>
            </a:pPr>
            <a:r>
              <a:rPr b="1" i="1" lang="en" sz="4931" u="sng">
                <a:solidFill>
                  <a:srgbClr val="40424E"/>
                </a:solidFill>
              </a:rPr>
              <a:t>DBSCAN Algorithm:</a:t>
            </a:r>
            <a:endParaRPr b="1" i="1" sz="4931" u="sng">
              <a:solidFill>
                <a:srgbClr val="40424E"/>
              </a:solidFill>
            </a:endParaRPr>
          </a:p>
          <a:p>
            <a:pPr indent="-309042" lvl="0" marL="685800" rtl="0" algn="l">
              <a:lnSpc>
                <a:spcPct val="158000"/>
              </a:lnSpc>
              <a:spcBef>
                <a:spcPts val="800"/>
              </a:spcBef>
              <a:spcAft>
                <a:spcPts val="0"/>
              </a:spcAft>
              <a:buClr>
                <a:srgbClr val="40424E"/>
              </a:buClr>
              <a:buSzPct val="100000"/>
              <a:buAutoNum type="arabicPeriod"/>
            </a:pPr>
            <a:r>
              <a:rPr lang="en" sz="5067">
                <a:solidFill>
                  <a:srgbClr val="40424E"/>
                </a:solidFill>
                <a:highlight>
                  <a:srgbClr val="FFFFFF"/>
                </a:highlight>
              </a:rPr>
              <a:t>Find all the neighbor points within eps and identify the core points or visited with more than MinPts neighbors.</a:t>
            </a:r>
            <a:endParaRPr sz="5067">
              <a:solidFill>
                <a:srgbClr val="40424E"/>
              </a:solidFill>
              <a:highlight>
                <a:srgbClr val="FFFFFF"/>
              </a:highlight>
            </a:endParaRPr>
          </a:p>
          <a:p>
            <a:pPr indent="-309042" lvl="0" marL="685800" rtl="0" algn="l">
              <a:lnSpc>
                <a:spcPct val="158000"/>
              </a:lnSpc>
              <a:spcBef>
                <a:spcPts val="0"/>
              </a:spcBef>
              <a:spcAft>
                <a:spcPts val="0"/>
              </a:spcAft>
              <a:buClr>
                <a:srgbClr val="40424E"/>
              </a:buClr>
              <a:buSzPct val="100000"/>
              <a:buAutoNum type="arabicPeriod"/>
            </a:pPr>
            <a:r>
              <a:rPr lang="en" sz="5067">
                <a:solidFill>
                  <a:srgbClr val="40424E"/>
                </a:solidFill>
                <a:highlight>
                  <a:srgbClr val="FFFFFF"/>
                </a:highlight>
              </a:rPr>
              <a:t>For each core point if it is not already assigned to a cluster, create a new cluster.</a:t>
            </a:r>
            <a:endParaRPr sz="5067">
              <a:solidFill>
                <a:srgbClr val="40424E"/>
              </a:solidFill>
              <a:highlight>
                <a:srgbClr val="FFFFFF"/>
              </a:highlight>
            </a:endParaRPr>
          </a:p>
          <a:p>
            <a:pPr indent="-309042" lvl="0" marL="685800" rtl="0" algn="l">
              <a:lnSpc>
                <a:spcPct val="158000"/>
              </a:lnSpc>
              <a:spcBef>
                <a:spcPts val="0"/>
              </a:spcBef>
              <a:spcAft>
                <a:spcPts val="0"/>
              </a:spcAft>
              <a:buClr>
                <a:srgbClr val="40424E"/>
              </a:buClr>
              <a:buSzPct val="100000"/>
              <a:buAutoNum type="arabicPeriod"/>
            </a:pPr>
            <a:r>
              <a:rPr lang="en" sz="5067">
                <a:solidFill>
                  <a:srgbClr val="40424E"/>
                </a:solidFill>
                <a:highlight>
                  <a:srgbClr val="FFFFFF"/>
                </a:highlight>
              </a:rPr>
              <a:t>Find recursively all its density connected points and assign them to the same cluster as the core point.</a:t>
            </a:r>
            <a:br>
              <a:rPr lang="en" sz="5067">
                <a:solidFill>
                  <a:srgbClr val="40424E"/>
                </a:solidFill>
                <a:highlight>
                  <a:srgbClr val="FFFFFF"/>
                </a:highlight>
              </a:rPr>
            </a:br>
            <a:r>
              <a:rPr lang="en" sz="5067">
                <a:solidFill>
                  <a:srgbClr val="40424E"/>
                </a:solidFill>
                <a:highlight>
                  <a:srgbClr val="FFFFFF"/>
                </a:highlight>
              </a:rPr>
              <a:t>A point</a:t>
            </a:r>
            <a:r>
              <a:rPr i="1" lang="en" sz="5067">
                <a:solidFill>
                  <a:srgbClr val="40424E"/>
                </a:solidFill>
                <a:highlight>
                  <a:srgbClr val="FFFFFF"/>
                </a:highlight>
              </a:rPr>
              <a:t> a</a:t>
            </a:r>
            <a:r>
              <a:rPr lang="en" sz="5067">
                <a:solidFill>
                  <a:srgbClr val="40424E"/>
                </a:solidFill>
                <a:highlight>
                  <a:srgbClr val="FFFFFF"/>
                </a:highlight>
              </a:rPr>
              <a:t> and </a:t>
            </a:r>
            <a:r>
              <a:rPr i="1" lang="en" sz="5067">
                <a:solidFill>
                  <a:srgbClr val="40424E"/>
                </a:solidFill>
                <a:highlight>
                  <a:srgbClr val="FFFFFF"/>
                </a:highlight>
              </a:rPr>
              <a:t>b</a:t>
            </a:r>
            <a:r>
              <a:rPr lang="en" sz="5067">
                <a:solidFill>
                  <a:srgbClr val="40424E"/>
                </a:solidFill>
                <a:highlight>
                  <a:srgbClr val="FFFFFF"/>
                </a:highlight>
              </a:rPr>
              <a:t> are said to be density connected if there exist a point </a:t>
            </a:r>
            <a:r>
              <a:rPr i="1" lang="en" sz="5067">
                <a:solidFill>
                  <a:srgbClr val="40424E"/>
                </a:solidFill>
                <a:highlight>
                  <a:srgbClr val="FFFFFF"/>
                </a:highlight>
              </a:rPr>
              <a:t>c</a:t>
            </a:r>
            <a:r>
              <a:rPr lang="en" sz="5067">
                <a:solidFill>
                  <a:srgbClr val="40424E"/>
                </a:solidFill>
                <a:highlight>
                  <a:srgbClr val="FFFFFF"/>
                </a:highlight>
              </a:rPr>
              <a:t> which has a sufficient number of points in its neighbors and both the points</a:t>
            </a:r>
            <a:r>
              <a:rPr i="1" lang="en" sz="5067">
                <a:solidFill>
                  <a:srgbClr val="40424E"/>
                </a:solidFill>
                <a:highlight>
                  <a:srgbClr val="FFFFFF"/>
                </a:highlight>
              </a:rPr>
              <a:t> a</a:t>
            </a:r>
            <a:r>
              <a:rPr lang="en" sz="5067">
                <a:solidFill>
                  <a:srgbClr val="40424E"/>
                </a:solidFill>
                <a:highlight>
                  <a:srgbClr val="FFFFFF"/>
                </a:highlight>
              </a:rPr>
              <a:t> and </a:t>
            </a:r>
            <a:r>
              <a:rPr i="1" lang="en" sz="5067">
                <a:solidFill>
                  <a:srgbClr val="40424E"/>
                </a:solidFill>
                <a:highlight>
                  <a:srgbClr val="FFFFFF"/>
                </a:highlight>
              </a:rPr>
              <a:t>b</a:t>
            </a:r>
            <a:r>
              <a:rPr lang="en" sz="5067">
                <a:solidFill>
                  <a:srgbClr val="40424E"/>
                </a:solidFill>
                <a:highlight>
                  <a:srgbClr val="FFFFFF"/>
                </a:highlight>
              </a:rPr>
              <a:t> are within the </a:t>
            </a:r>
            <a:r>
              <a:rPr i="1" lang="en" sz="5067">
                <a:solidFill>
                  <a:srgbClr val="40424E"/>
                </a:solidFill>
                <a:highlight>
                  <a:srgbClr val="FFFFFF"/>
                </a:highlight>
              </a:rPr>
              <a:t>eps distance</a:t>
            </a:r>
            <a:r>
              <a:rPr lang="en" sz="5067">
                <a:solidFill>
                  <a:srgbClr val="40424E"/>
                </a:solidFill>
                <a:highlight>
                  <a:srgbClr val="FFFFFF"/>
                </a:highlight>
              </a:rPr>
              <a:t>. This is a chaining process. So, if </a:t>
            </a:r>
            <a:r>
              <a:rPr i="1" lang="en" sz="5067">
                <a:solidFill>
                  <a:srgbClr val="40424E"/>
                </a:solidFill>
                <a:highlight>
                  <a:srgbClr val="FFFFFF"/>
                </a:highlight>
              </a:rPr>
              <a:t>b</a:t>
            </a:r>
            <a:r>
              <a:rPr lang="en" sz="5067">
                <a:solidFill>
                  <a:srgbClr val="40424E"/>
                </a:solidFill>
                <a:highlight>
                  <a:srgbClr val="FFFFFF"/>
                </a:highlight>
              </a:rPr>
              <a:t> is neighbor of </a:t>
            </a:r>
            <a:r>
              <a:rPr i="1" lang="en" sz="5067">
                <a:solidFill>
                  <a:srgbClr val="40424E"/>
                </a:solidFill>
                <a:highlight>
                  <a:srgbClr val="FFFFFF"/>
                </a:highlight>
              </a:rPr>
              <a:t>c</a:t>
            </a:r>
            <a:r>
              <a:rPr lang="en" sz="5067">
                <a:solidFill>
                  <a:srgbClr val="40424E"/>
                </a:solidFill>
                <a:highlight>
                  <a:srgbClr val="FFFFFF"/>
                </a:highlight>
              </a:rPr>
              <a:t>, </a:t>
            </a:r>
            <a:r>
              <a:rPr i="1" lang="en" sz="5067">
                <a:solidFill>
                  <a:srgbClr val="40424E"/>
                </a:solidFill>
                <a:highlight>
                  <a:srgbClr val="FFFFFF"/>
                </a:highlight>
              </a:rPr>
              <a:t>c</a:t>
            </a:r>
            <a:r>
              <a:rPr lang="en" sz="5067">
                <a:solidFill>
                  <a:srgbClr val="40424E"/>
                </a:solidFill>
                <a:highlight>
                  <a:srgbClr val="FFFFFF"/>
                </a:highlight>
              </a:rPr>
              <a:t> is neighbor of</a:t>
            </a:r>
            <a:r>
              <a:rPr i="1" lang="en" sz="5067">
                <a:solidFill>
                  <a:srgbClr val="40424E"/>
                </a:solidFill>
                <a:highlight>
                  <a:srgbClr val="FFFFFF"/>
                </a:highlight>
              </a:rPr>
              <a:t> d</a:t>
            </a:r>
            <a:r>
              <a:rPr lang="en" sz="5067">
                <a:solidFill>
                  <a:srgbClr val="40424E"/>
                </a:solidFill>
                <a:highlight>
                  <a:srgbClr val="FFFFFF"/>
                </a:highlight>
              </a:rPr>
              <a:t>, </a:t>
            </a:r>
            <a:r>
              <a:rPr i="1" lang="en" sz="5067">
                <a:solidFill>
                  <a:srgbClr val="40424E"/>
                </a:solidFill>
                <a:highlight>
                  <a:srgbClr val="FFFFFF"/>
                </a:highlight>
              </a:rPr>
              <a:t>d</a:t>
            </a:r>
            <a:r>
              <a:rPr lang="en" sz="5067">
                <a:solidFill>
                  <a:srgbClr val="40424E"/>
                </a:solidFill>
                <a:highlight>
                  <a:srgbClr val="FFFFFF"/>
                </a:highlight>
              </a:rPr>
              <a:t> is neighbor of </a:t>
            </a:r>
            <a:r>
              <a:rPr i="1" lang="en" sz="5067">
                <a:solidFill>
                  <a:srgbClr val="40424E"/>
                </a:solidFill>
                <a:highlight>
                  <a:srgbClr val="FFFFFF"/>
                </a:highlight>
              </a:rPr>
              <a:t>e</a:t>
            </a:r>
            <a:r>
              <a:rPr lang="en" sz="5067">
                <a:solidFill>
                  <a:srgbClr val="40424E"/>
                </a:solidFill>
                <a:highlight>
                  <a:srgbClr val="FFFFFF"/>
                </a:highlight>
              </a:rPr>
              <a:t>, which in turn is neighbor of </a:t>
            </a:r>
            <a:r>
              <a:rPr i="1" lang="en" sz="5067">
                <a:solidFill>
                  <a:srgbClr val="40424E"/>
                </a:solidFill>
                <a:highlight>
                  <a:srgbClr val="FFFFFF"/>
                </a:highlight>
              </a:rPr>
              <a:t>a</a:t>
            </a:r>
            <a:r>
              <a:rPr lang="en" sz="5067">
                <a:solidFill>
                  <a:srgbClr val="40424E"/>
                </a:solidFill>
                <a:highlight>
                  <a:srgbClr val="FFFFFF"/>
                </a:highlight>
              </a:rPr>
              <a:t> implies that </a:t>
            </a:r>
            <a:r>
              <a:rPr i="1" lang="en" sz="5067">
                <a:solidFill>
                  <a:srgbClr val="40424E"/>
                </a:solidFill>
                <a:highlight>
                  <a:srgbClr val="FFFFFF"/>
                </a:highlight>
              </a:rPr>
              <a:t>b</a:t>
            </a:r>
            <a:r>
              <a:rPr lang="en" sz="5067">
                <a:solidFill>
                  <a:srgbClr val="40424E"/>
                </a:solidFill>
                <a:highlight>
                  <a:srgbClr val="FFFFFF"/>
                </a:highlight>
              </a:rPr>
              <a:t> is neighbor of</a:t>
            </a:r>
            <a:r>
              <a:rPr i="1" lang="en" sz="5067">
                <a:solidFill>
                  <a:srgbClr val="40424E"/>
                </a:solidFill>
                <a:highlight>
                  <a:srgbClr val="FFFFFF"/>
                </a:highlight>
              </a:rPr>
              <a:t> a</a:t>
            </a:r>
            <a:r>
              <a:rPr lang="en" sz="5067">
                <a:solidFill>
                  <a:srgbClr val="40424E"/>
                </a:solidFill>
                <a:highlight>
                  <a:srgbClr val="FFFFFF"/>
                </a:highlight>
              </a:rPr>
              <a:t>.</a:t>
            </a:r>
            <a:endParaRPr sz="5067">
              <a:solidFill>
                <a:srgbClr val="40424E"/>
              </a:solidFill>
              <a:highlight>
                <a:srgbClr val="FFFFFF"/>
              </a:highlight>
            </a:endParaRPr>
          </a:p>
          <a:p>
            <a:pPr indent="-296342" lvl="0" marL="685800" rtl="0" algn="l">
              <a:lnSpc>
                <a:spcPct val="158000"/>
              </a:lnSpc>
              <a:spcBef>
                <a:spcPts val="0"/>
              </a:spcBef>
              <a:spcAft>
                <a:spcPts val="0"/>
              </a:spcAft>
              <a:buClr>
                <a:srgbClr val="40424E"/>
              </a:buClr>
              <a:buSzPct val="84212"/>
              <a:buAutoNum type="arabicPeriod"/>
            </a:pPr>
            <a:r>
              <a:rPr lang="en" sz="5067">
                <a:solidFill>
                  <a:srgbClr val="40424E"/>
                </a:solidFill>
                <a:highlight>
                  <a:srgbClr val="FFFFFF"/>
                </a:highlight>
              </a:rPr>
              <a:t>Iterate through the remaining unvisited points in the dataset. Those points that do not belong to any cluster are noise</a:t>
            </a:r>
            <a:r>
              <a:rPr lang="en" sz="4831">
                <a:solidFill>
                  <a:srgbClr val="40424E"/>
                </a:solidFill>
                <a:highlight>
                  <a:srgbClr val="FFFFFF"/>
                </a:highlight>
              </a:rPr>
              <a:t>.</a:t>
            </a:r>
            <a:endParaRPr sz="4831">
              <a:solidFill>
                <a:srgbClr val="40424E"/>
              </a:solidFill>
              <a:highlight>
                <a:srgbClr val="FFFFFF"/>
              </a:highlight>
            </a:endParaRPr>
          </a:p>
          <a:p>
            <a:pPr indent="0" lvl="0" marL="0" rtl="0" algn="l">
              <a:spcBef>
                <a:spcPts val="3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we have </a:t>
            </a:r>
            <a:r>
              <a:rPr lang="en"/>
              <a:t>chosen</a:t>
            </a:r>
            <a:r>
              <a:rPr lang="en"/>
              <a:t> a </a:t>
            </a:r>
            <a:r>
              <a:rPr lang="en"/>
              <a:t>reference</a:t>
            </a:r>
            <a:r>
              <a:rPr lang="en"/>
              <a:t> paper </a:t>
            </a:r>
            <a:r>
              <a:rPr lang="en" u="sng">
                <a:solidFill>
                  <a:schemeClr val="hlink"/>
                </a:solidFill>
                <a:hlinkClick r:id="rId3"/>
              </a:rPr>
              <a:t>http://www.cs.uoi.gr/~nikos/TKDEGeosocialClustering.pdf</a:t>
            </a:r>
            <a:endParaRPr/>
          </a:p>
          <a:p>
            <a:pPr indent="-342900" lvl="0" marL="457200" rtl="0" algn="l">
              <a:spcBef>
                <a:spcPts val="0"/>
              </a:spcBef>
              <a:spcAft>
                <a:spcPts val="0"/>
              </a:spcAft>
              <a:buSzPts val="1800"/>
              <a:buChar char="●"/>
            </a:pPr>
            <a:r>
              <a:rPr lang="en"/>
              <a:t>We get to know what is geo social clustering and terminologies related to the topic like social distance,spatial distance etc.. from the reference paper.</a:t>
            </a:r>
            <a:endParaRPr/>
          </a:p>
          <a:p>
            <a:pPr indent="-342900" lvl="0" marL="457200" rtl="0" algn="l">
              <a:spcBef>
                <a:spcPts val="0"/>
              </a:spcBef>
              <a:spcAft>
                <a:spcPts val="0"/>
              </a:spcAft>
              <a:buSzPts val="1800"/>
              <a:buChar char="●"/>
            </a:pPr>
            <a:r>
              <a:rPr lang="en"/>
              <a:t>Unlike given in the reference paper we had done something different to cluster the places based on their social distance and spatial distance which will be discussed later.</a:t>
            </a:r>
            <a:endParaRPr/>
          </a:p>
          <a:p>
            <a:pPr indent="-342900" lvl="0" marL="457200" rtl="0" algn="l">
              <a:spcBef>
                <a:spcPts val="0"/>
              </a:spcBef>
              <a:spcAft>
                <a:spcPts val="0"/>
              </a:spcAft>
              <a:buSzPts val="1800"/>
              <a:buChar char="●"/>
            </a:pPr>
            <a:r>
              <a:rPr lang="en"/>
              <a:t>Finally at last we will be able to find strong community of places at a given location based on their social distance.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the Data:</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There are three main datasets for this project they are check-in data,User Friendship data and location data.</a:t>
            </a:r>
            <a:endParaRPr/>
          </a:p>
          <a:p>
            <a:pPr indent="-342900" lvl="0" marL="457200" rtl="0" algn="l">
              <a:spcBef>
                <a:spcPts val="0"/>
              </a:spcBef>
              <a:spcAft>
                <a:spcPts val="0"/>
              </a:spcAft>
              <a:buSzPts val="1800"/>
              <a:buChar char="●"/>
            </a:pPr>
            <a:r>
              <a:rPr lang="en"/>
              <a:t>Check-in data will be having the attributes userid,placeid,date and time which gives the information when a particular user visits a particular place.</a:t>
            </a:r>
            <a:endParaRPr/>
          </a:p>
          <a:p>
            <a:pPr indent="-342900" lvl="0" marL="457200" rtl="0" algn="l">
              <a:spcBef>
                <a:spcPts val="0"/>
              </a:spcBef>
              <a:spcAft>
                <a:spcPts val="0"/>
              </a:spcAft>
              <a:buSzPts val="1800"/>
              <a:buChar char="●"/>
            </a:pPr>
            <a:r>
              <a:rPr lang="en"/>
              <a:t>User Friendship data have only two attributes userid1,userid2 which helps to calculate the social distance between places.</a:t>
            </a:r>
            <a:endParaRPr/>
          </a:p>
          <a:p>
            <a:pPr indent="-342900" lvl="0" marL="457200" rtl="0" algn="l">
              <a:spcBef>
                <a:spcPts val="0"/>
              </a:spcBef>
              <a:spcAft>
                <a:spcPts val="0"/>
              </a:spcAft>
              <a:buSzPts val="1800"/>
              <a:buChar char="●"/>
            </a:pPr>
            <a:r>
              <a:rPr lang="en"/>
              <a:t>Location data gives the longitude and latitudes of all the placeids which will be useful of initial place clustering.</a:t>
            </a:r>
            <a:endParaRPr/>
          </a:p>
          <a:p>
            <a:pPr indent="-342900" lvl="0" marL="457200" rtl="0" algn="l">
              <a:spcBef>
                <a:spcPts val="0"/>
              </a:spcBef>
              <a:spcAft>
                <a:spcPts val="0"/>
              </a:spcAft>
              <a:buSzPts val="1800"/>
              <a:buChar char="●"/>
            </a:pPr>
            <a:r>
              <a:rPr lang="en"/>
              <a:t>We had cleaned the datasets and merge check-in data and Location data and had removed the duplicates to obtain the final required dataset.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Dataset:</a:t>
            </a:r>
            <a:endParaRPr/>
          </a:p>
        </p:txBody>
      </p:sp>
      <p:sp>
        <p:nvSpPr>
          <p:cNvPr id="104" name="Google Shape;104;p21"/>
          <p:cNvSpPr txBox="1"/>
          <p:nvPr>
            <p:ph idx="1" type="body"/>
          </p:nvPr>
        </p:nvSpPr>
        <p:spPr>
          <a:xfrm>
            <a:off x="311700" y="1152475"/>
            <a:ext cx="8520600" cy="372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the graphical representation of the places based on latitudes and longitudes.(We had selected  only 500 places for faster computation).</a:t>
            </a:r>
            <a:endParaRPr/>
          </a:p>
        </p:txBody>
      </p:sp>
      <p:pic>
        <p:nvPicPr>
          <p:cNvPr id="105" name="Google Shape;105;p21"/>
          <p:cNvPicPr preferRelativeResize="0"/>
          <p:nvPr/>
        </p:nvPicPr>
        <p:blipFill>
          <a:blip r:embed="rId3">
            <a:alphaModFix/>
          </a:blip>
          <a:stretch>
            <a:fillRect/>
          </a:stretch>
        </p:blipFill>
        <p:spPr>
          <a:xfrm>
            <a:off x="624100" y="2206125"/>
            <a:ext cx="3136550" cy="2219200"/>
          </a:xfrm>
          <a:prstGeom prst="rect">
            <a:avLst/>
          </a:prstGeom>
          <a:noFill/>
          <a:ln>
            <a:noFill/>
          </a:ln>
        </p:spPr>
      </p:pic>
      <p:pic>
        <p:nvPicPr>
          <p:cNvPr id="106" name="Google Shape;106;p21"/>
          <p:cNvPicPr preferRelativeResize="0"/>
          <p:nvPr/>
        </p:nvPicPr>
        <p:blipFill>
          <a:blip r:embed="rId4">
            <a:alphaModFix/>
          </a:blip>
          <a:stretch>
            <a:fillRect/>
          </a:stretch>
        </p:blipFill>
        <p:spPr>
          <a:xfrm>
            <a:off x="3922001" y="2009825"/>
            <a:ext cx="4773775" cy="279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