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74" r:id="rId12"/>
    <p:sldId id="277" r:id="rId13"/>
    <p:sldId id="282" r:id="rId14"/>
    <p:sldId id="278" r:id="rId15"/>
  </p:sldIdLst>
  <p:sldSz cx="9144000" cy="5143500" type="screen16x9"/>
  <p:notesSz cx="6858000" cy="9144000"/>
  <p:embeddedFontLst>
    <p:embeddedFont>
      <p:font typeface="Montserrat Medium"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La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37" autoAdjust="0"/>
  </p:normalViewPr>
  <p:slideViewPr>
    <p:cSldViewPr snapToGrid="0">
      <p:cViewPr>
        <p:scale>
          <a:sx n="80" d="100"/>
          <a:sy n="80" d="100"/>
        </p:scale>
        <p:origin x="1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06833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52867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Gautham</a:t>
            </a:r>
            <a:endParaRPr lang="en-IN"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2136293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Eathindhar</a:t>
            </a:r>
            <a:endParaRPr dirty="0"/>
          </a:p>
        </p:txBody>
      </p:sp>
    </p:spTree>
    <p:extLst>
      <p:ext uri="{BB962C8B-B14F-4D97-AF65-F5344CB8AC3E}">
        <p14:creationId xmlns:p14="http://schemas.microsoft.com/office/powerpoint/2010/main" val="333258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Eathindhar</a:t>
            </a:r>
            <a:endParaRPr dirty="0"/>
          </a:p>
        </p:txBody>
      </p:sp>
    </p:spTree>
    <p:extLst>
      <p:ext uri="{BB962C8B-B14F-4D97-AF65-F5344CB8AC3E}">
        <p14:creationId xmlns:p14="http://schemas.microsoft.com/office/powerpoint/2010/main" val="332630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Gautham</a:t>
            </a:r>
            <a:r>
              <a:rPr lang="en-IN" dirty="0" smtClean="0"/>
              <a:t> - </a:t>
            </a:r>
            <a:r>
              <a:rPr lang="en-IN" dirty="0" err="1" smtClean="0"/>
              <a:t>Eathindhar</a:t>
            </a:r>
            <a:endParaRPr dirty="0"/>
          </a:p>
        </p:txBody>
      </p:sp>
    </p:spTree>
    <p:extLst>
      <p:ext uri="{BB962C8B-B14F-4D97-AF65-F5344CB8AC3E}">
        <p14:creationId xmlns:p14="http://schemas.microsoft.com/office/powerpoint/2010/main" val="9597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Gautham</a:t>
            </a:r>
            <a:endParaRPr lang="en-IN" dirty="0" smtClean="0"/>
          </a:p>
          <a:p>
            <a:pPr marL="0" lvl="0" indent="0">
              <a:spcBef>
                <a:spcPts val="0"/>
              </a:spcBef>
              <a:spcAft>
                <a:spcPts val="0"/>
              </a:spcAft>
              <a:buNone/>
            </a:pPr>
            <a:endParaRPr lang="en-IN" dirty="0" smtClean="0"/>
          </a:p>
          <a:p>
            <a:pPr marL="0" lvl="0" indent="0">
              <a:spcBef>
                <a:spcPts val="0"/>
              </a:spcBef>
              <a:spcAft>
                <a:spcPts val="0"/>
              </a:spcAft>
              <a:buNone/>
            </a:pPr>
            <a:r>
              <a:rPr lang="en-IN" dirty="0" smtClean="0"/>
              <a:t>Good Morning/Afternoon</a:t>
            </a:r>
            <a:r>
              <a:rPr lang="en-IN" baseline="0" dirty="0" smtClean="0"/>
              <a:t> Everyone.</a:t>
            </a:r>
          </a:p>
          <a:p>
            <a:pPr marL="0" lvl="0" indent="0">
              <a:spcBef>
                <a:spcPts val="0"/>
              </a:spcBef>
              <a:spcAft>
                <a:spcPts val="0"/>
              </a:spcAft>
              <a:buNone/>
            </a:pPr>
            <a:r>
              <a:rPr lang="en-IN" baseline="0" dirty="0" smtClean="0"/>
              <a:t>We are Eathindhar and Gautham of CSE Department from Sri Manakula Vinayagar Engineering college,</a:t>
            </a:r>
          </a:p>
          <a:p>
            <a:pPr marL="0" lvl="0" indent="0">
              <a:spcBef>
                <a:spcPts val="0"/>
              </a:spcBef>
              <a:spcAft>
                <a:spcPts val="0"/>
              </a:spcAft>
              <a:buNone/>
            </a:pPr>
            <a:r>
              <a:rPr lang="en-IN" baseline="0" dirty="0" smtClean="0"/>
              <a:t>Lets talk about the Change Needed in Education.</a:t>
            </a:r>
          </a:p>
          <a:p>
            <a:pPr marL="0" lvl="0" indent="0">
              <a:spcBef>
                <a:spcPts val="0"/>
              </a:spcBef>
              <a:spcAft>
                <a:spcPts val="0"/>
              </a:spcAft>
              <a:buNone/>
            </a:pPr>
            <a:endParaRPr lang="en-IN" baseline="0" dirty="0" smtClean="0"/>
          </a:p>
          <a:p>
            <a:pPr marL="0" lvl="0" indent="0">
              <a:spcBef>
                <a:spcPts val="0"/>
              </a:spcBef>
              <a:spcAft>
                <a:spcPts val="0"/>
              </a:spcAft>
              <a:buNone/>
            </a:pPr>
            <a:r>
              <a:rPr lang="en-IN" baseline="0" dirty="0" smtClean="0"/>
              <a:t>Learn.AI</a:t>
            </a:r>
          </a:p>
          <a:p>
            <a:pPr marL="0" lvl="0" indent="0">
              <a:spcBef>
                <a:spcPts val="0"/>
              </a:spcBef>
              <a:spcAft>
                <a:spcPts val="0"/>
              </a:spcAft>
              <a:buNone/>
            </a:pPr>
            <a:endParaRPr lang="en-IN" baseline="0" dirty="0" smtClean="0"/>
          </a:p>
          <a:p>
            <a:pPr marL="0" lvl="0" indent="0">
              <a:spcBef>
                <a:spcPts val="0"/>
              </a:spcBef>
              <a:spcAft>
                <a:spcPts val="0"/>
              </a:spcAft>
              <a:buNone/>
            </a:pPr>
            <a:endParaRPr lang="en-IN" baseline="0" dirty="0" smtClean="0"/>
          </a:p>
        </p:txBody>
      </p:sp>
    </p:spTree>
    <p:extLst>
      <p:ext uri="{BB962C8B-B14F-4D97-AF65-F5344CB8AC3E}">
        <p14:creationId xmlns:p14="http://schemas.microsoft.com/office/powerpoint/2010/main" val="83670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Gautham</a:t>
            </a:r>
            <a:endParaRPr lang="en-IN" dirty="0" smtClean="0"/>
          </a:p>
          <a:p>
            <a:pPr marL="0" lvl="0" indent="0">
              <a:spcBef>
                <a:spcPts val="0"/>
              </a:spcBef>
              <a:spcAft>
                <a:spcPts val="0"/>
              </a:spcAft>
              <a:buNone/>
            </a:pPr>
            <a:endParaRPr lang="en-IN" dirty="0" smtClean="0"/>
          </a:p>
          <a:p>
            <a:pPr marL="0" lvl="0" indent="0">
              <a:spcBef>
                <a:spcPts val="0"/>
              </a:spcBef>
              <a:spcAft>
                <a:spcPts val="0"/>
              </a:spcAft>
              <a:buNone/>
            </a:pPr>
            <a:r>
              <a:rPr lang="en-IN" dirty="0" smtClean="0"/>
              <a:t>Here’s what we are going to cover.</a:t>
            </a:r>
            <a:endParaRPr dirty="0"/>
          </a:p>
        </p:txBody>
      </p:sp>
    </p:spTree>
    <p:extLst>
      <p:ext uri="{BB962C8B-B14F-4D97-AF65-F5344CB8AC3E}">
        <p14:creationId xmlns:p14="http://schemas.microsoft.com/office/powerpoint/2010/main" val="369590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Gautham</a:t>
            </a:r>
            <a:endParaRPr dirty="0"/>
          </a:p>
          <a:p>
            <a:pPr marL="0" lvl="0" indent="0">
              <a:spcBef>
                <a:spcPts val="0"/>
              </a:spcBef>
              <a:spcAft>
                <a:spcPts val="0"/>
              </a:spcAft>
              <a:buNone/>
            </a:pPr>
            <a:r>
              <a:rPr lang="en" dirty="0" smtClean="0"/>
              <a:t> would you like to change the Teacher-centric classrooms</a:t>
            </a:r>
            <a:r>
              <a:rPr lang="en" baseline="0" dirty="0" smtClean="0"/>
              <a:t> to a</a:t>
            </a:r>
            <a:r>
              <a:rPr lang="en" dirty="0" smtClean="0"/>
              <a:t> Student-Centric</a:t>
            </a:r>
            <a:r>
              <a:rPr lang="en" baseline="0" dirty="0" smtClean="0"/>
              <a:t> Classrooms?</a:t>
            </a:r>
            <a:endParaRPr dirty="0"/>
          </a:p>
          <a:p>
            <a:pPr marL="0" lvl="0" indent="0">
              <a:spcBef>
                <a:spcPts val="0"/>
              </a:spcBef>
              <a:spcAft>
                <a:spcPts val="0"/>
              </a:spcAft>
              <a:buNone/>
            </a:pPr>
            <a:r>
              <a:rPr lang="en" dirty="0"/>
              <a:t>Teachers in the mode of knowledge dispensers rather than facilitators</a:t>
            </a:r>
            <a:endParaRPr dirty="0"/>
          </a:p>
          <a:p>
            <a:pPr marL="0" lvl="0" indent="0">
              <a:spcBef>
                <a:spcPts val="0"/>
              </a:spcBef>
              <a:spcAft>
                <a:spcPts val="0"/>
              </a:spcAft>
              <a:buNone/>
            </a:pPr>
            <a:r>
              <a:rPr lang="en" dirty="0"/>
              <a:t> Chalk , talk  and walk methods</a:t>
            </a:r>
            <a:endParaRPr dirty="0"/>
          </a:p>
          <a:p>
            <a:pPr marL="0" lvl="0" indent="0">
              <a:spcBef>
                <a:spcPts val="0"/>
              </a:spcBef>
              <a:spcAft>
                <a:spcPts val="0"/>
              </a:spcAft>
              <a:buNone/>
            </a:pPr>
            <a:r>
              <a:rPr lang="en" dirty="0"/>
              <a:t>Lack of collaboration and group </a:t>
            </a:r>
            <a:r>
              <a:rPr lang="en" dirty="0" smtClean="0"/>
              <a:t>learning</a:t>
            </a:r>
            <a:endParaRPr dirty="0"/>
          </a:p>
          <a:p>
            <a:pPr marL="0" lvl="0" indent="0">
              <a:spcBef>
                <a:spcPts val="0"/>
              </a:spcBef>
              <a:spcAft>
                <a:spcPts val="0"/>
              </a:spcAft>
              <a:buNone/>
            </a:pPr>
            <a:r>
              <a:rPr lang="en" dirty="0"/>
              <a:t>“If </a:t>
            </a:r>
            <a:r>
              <a:rPr lang="en" dirty="0" smtClean="0"/>
              <a:t>you </a:t>
            </a:r>
            <a:r>
              <a:rPr lang="en" dirty="0"/>
              <a:t>want to be intelligent, you have to learn how to be </a:t>
            </a:r>
            <a:r>
              <a:rPr lang="en" dirty="0" smtClean="0"/>
              <a:t>intelligent”</a:t>
            </a:r>
            <a:endParaRPr dirty="0"/>
          </a:p>
          <a:p>
            <a:pPr marL="0" lvl="0" indent="0">
              <a:spcBef>
                <a:spcPts val="0"/>
              </a:spcBef>
              <a:spcAft>
                <a:spcPts val="0"/>
              </a:spcAft>
              <a:buNone/>
            </a:pPr>
            <a:r>
              <a:rPr lang="en" dirty="0"/>
              <a:t>Student Centered Learning</a:t>
            </a:r>
            <a:endParaRPr dirty="0"/>
          </a:p>
          <a:p>
            <a:pPr marL="0" lvl="0" indent="0">
              <a:spcBef>
                <a:spcPts val="0"/>
              </a:spcBef>
              <a:spcAft>
                <a:spcPts val="0"/>
              </a:spcAft>
              <a:buNone/>
            </a:pPr>
            <a:r>
              <a:rPr lang="en" dirty="0" smtClean="0"/>
              <a:t>Task </a:t>
            </a:r>
            <a:r>
              <a:rPr lang="en" dirty="0"/>
              <a:t>based </a:t>
            </a:r>
            <a:r>
              <a:rPr lang="en" dirty="0" smtClean="0"/>
              <a:t>learning</a:t>
            </a:r>
          </a:p>
          <a:p>
            <a:pPr marL="0" lvl="0" indent="0">
              <a:spcBef>
                <a:spcPts val="0"/>
              </a:spcBef>
              <a:spcAft>
                <a:spcPts val="0"/>
              </a:spcAft>
              <a:buNone/>
            </a:pPr>
            <a:r>
              <a:rPr lang="en" dirty="0" smtClean="0"/>
              <a:t>Exploration of concepts learnt.</a:t>
            </a:r>
          </a:p>
          <a:p>
            <a:pPr marL="0" lvl="0" indent="0">
              <a:spcBef>
                <a:spcPts val="0"/>
              </a:spcBef>
              <a:spcAft>
                <a:spcPts val="0"/>
              </a:spcAft>
              <a:buNone/>
            </a:pPr>
            <a:r>
              <a:rPr lang="en" dirty="0" smtClean="0"/>
              <a:t>It</a:t>
            </a:r>
            <a:r>
              <a:rPr lang="en" baseline="0" dirty="0" smtClean="0"/>
              <a:t> should be Experience to Exam instead of Book to exam</a:t>
            </a:r>
            <a:endParaRPr dirty="0"/>
          </a:p>
          <a:p>
            <a:pPr marL="0" lvl="0" indent="0">
              <a:spcBef>
                <a:spcPts val="0"/>
              </a:spcBef>
              <a:spcAft>
                <a:spcPts val="0"/>
              </a:spcAft>
              <a:buNone/>
            </a:pPr>
            <a:endParaRPr dirty="0"/>
          </a:p>
          <a:p>
            <a:pPr marL="0" lvl="0" indent="0">
              <a:spcBef>
                <a:spcPts val="0"/>
              </a:spcBef>
              <a:spcAft>
                <a:spcPts val="0"/>
              </a:spcAft>
              <a:buNone/>
            </a:pPr>
            <a:endParaRPr dirty="0"/>
          </a:p>
        </p:txBody>
      </p:sp>
    </p:spTree>
    <p:extLst>
      <p:ext uri="{BB962C8B-B14F-4D97-AF65-F5344CB8AC3E}">
        <p14:creationId xmlns:p14="http://schemas.microsoft.com/office/powerpoint/2010/main" val="247932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Eathindhar</a:t>
            </a:r>
            <a:endParaRPr lang="en-IN" dirty="0" smtClean="0"/>
          </a:p>
          <a:p>
            <a:pPr marL="0" lvl="0" indent="0">
              <a:spcBef>
                <a:spcPts val="0"/>
              </a:spcBef>
              <a:spcAft>
                <a:spcPts val="0"/>
              </a:spcAft>
              <a:buNone/>
            </a:pPr>
            <a:endParaRPr lang="en-IN" dirty="0" smtClean="0"/>
          </a:p>
          <a:p>
            <a:pPr marL="0" lvl="0" indent="0">
              <a:spcBef>
                <a:spcPts val="0"/>
              </a:spcBef>
              <a:spcAft>
                <a:spcPts val="0"/>
              </a:spcAft>
              <a:buNone/>
            </a:pPr>
            <a:r>
              <a:rPr lang="en-IN" dirty="0" smtClean="0"/>
              <a:t>Reports Says that most</a:t>
            </a:r>
            <a:r>
              <a:rPr lang="en-IN" baseline="0" dirty="0" smtClean="0"/>
              <a:t> students stop paying attention to lectures in 10-20 minutes , after it has started.</a:t>
            </a:r>
          </a:p>
          <a:p>
            <a:pPr marL="0" lvl="0" indent="0">
              <a:spcBef>
                <a:spcPts val="0"/>
              </a:spcBef>
              <a:spcAft>
                <a:spcPts val="0"/>
              </a:spcAft>
              <a:buNone/>
            </a:pPr>
            <a:r>
              <a:rPr lang="en-IN" baseline="0" dirty="0" smtClean="0"/>
              <a:t>Some Listen for a 5 minutes or so.</a:t>
            </a:r>
          </a:p>
          <a:p>
            <a:pPr marL="0" lvl="0" indent="0">
              <a:spcBef>
                <a:spcPts val="0"/>
              </a:spcBef>
              <a:spcAft>
                <a:spcPts val="0"/>
              </a:spcAft>
              <a:buNone/>
            </a:pPr>
            <a:endParaRPr lang="en-IN" dirty="0" smtClean="0"/>
          </a:p>
          <a:p>
            <a:pPr marL="0" lvl="0" indent="0">
              <a:spcBef>
                <a:spcPts val="0"/>
              </a:spcBef>
              <a:spcAft>
                <a:spcPts val="0"/>
              </a:spcAft>
              <a:buNone/>
            </a:pPr>
            <a:r>
              <a:rPr lang="en-IN" baseline="0" dirty="0" smtClean="0"/>
              <a:t>Active learning methods need to be the prime focus. </a:t>
            </a:r>
          </a:p>
          <a:p>
            <a:pPr marL="0" lvl="0" indent="0">
              <a:spcBef>
                <a:spcPts val="0"/>
              </a:spcBef>
              <a:spcAft>
                <a:spcPts val="0"/>
              </a:spcAft>
              <a:buNone/>
            </a:pPr>
            <a:r>
              <a:rPr lang="en-IN" baseline="0" dirty="0" smtClean="0"/>
              <a:t>Involving students into activities and also providing them with experiences are a great way to </a:t>
            </a:r>
          </a:p>
          <a:p>
            <a:pPr marL="0" lvl="0" indent="0">
              <a:spcBef>
                <a:spcPts val="0"/>
              </a:spcBef>
              <a:spcAft>
                <a:spcPts val="0"/>
              </a:spcAft>
              <a:buNone/>
            </a:pPr>
            <a:r>
              <a:rPr lang="en-IN" baseline="0" dirty="0" smtClean="0"/>
              <a:t>help our budding Nation.</a:t>
            </a:r>
          </a:p>
          <a:p>
            <a:pPr marL="0" lvl="0" indent="0">
              <a:spcBef>
                <a:spcPts val="0"/>
              </a:spcBef>
              <a:spcAft>
                <a:spcPts val="0"/>
              </a:spcAft>
              <a:buNone/>
            </a:pPr>
            <a:endParaRPr lang="en-IN" dirty="0" smtClean="0"/>
          </a:p>
          <a:p>
            <a:pPr marL="0" lvl="0" indent="0">
              <a:spcBef>
                <a:spcPts val="0"/>
              </a:spcBef>
              <a:spcAft>
                <a:spcPts val="0"/>
              </a:spcAft>
              <a:buNone/>
            </a:pPr>
            <a:r>
              <a:rPr lang="en-IN" dirty="0" smtClean="0"/>
              <a:t>Passive learning methods such as these are adopted in classrooms and once student leave their classrooms,</a:t>
            </a:r>
            <a:r>
              <a:rPr lang="en-IN" baseline="0" dirty="0" smtClean="0"/>
              <a:t> most of the  Students “Stop Learning”</a:t>
            </a:r>
          </a:p>
          <a:p>
            <a:pPr marL="0" lvl="0" indent="0">
              <a:spcBef>
                <a:spcPts val="0"/>
              </a:spcBef>
              <a:spcAft>
                <a:spcPts val="0"/>
              </a:spcAft>
              <a:buNone/>
            </a:pPr>
            <a:r>
              <a:rPr lang="en-IN" baseline="0" dirty="0" smtClean="0"/>
              <a:t>These techniques were once effective, now with new technologies and to the current scenario where students have more resources than teachers, it’s a shout into the void.</a:t>
            </a:r>
          </a:p>
          <a:p>
            <a:pPr marL="0" lvl="0" indent="0">
              <a:spcBef>
                <a:spcPts val="0"/>
              </a:spcBef>
              <a:spcAft>
                <a:spcPts val="0"/>
              </a:spcAft>
              <a:buNone/>
            </a:pPr>
            <a:r>
              <a:rPr lang="en-IN" baseline="0" dirty="0" smtClean="0"/>
              <a:t>Its time we bring a Change.</a:t>
            </a:r>
          </a:p>
          <a:p>
            <a:pPr marL="0" lvl="0" indent="0">
              <a:spcBef>
                <a:spcPts val="0"/>
              </a:spcBef>
              <a:spcAft>
                <a:spcPts val="0"/>
              </a:spcAft>
              <a:buNone/>
            </a:pPr>
            <a:endParaRPr lang="en-IN" baseline="0" dirty="0" smtClean="0"/>
          </a:p>
        </p:txBody>
      </p:sp>
    </p:spTree>
    <p:extLst>
      <p:ext uri="{BB962C8B-B14F-4D97-AF65-F5344CB8AC3E}">
        <p14:creationId xmlns:p14="http://schemas.microsoft.com/office/powerpoint/2010/main" val="3388904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Eathindhar</a:t>
            </a:r>
            <a:endParaRPr lang="en-IN" dirty="0" smtClean="0"/>
          </a:p>
          <a:p>
            <a:pPr marL="0" lvl="0" indent="0">
              <a:spcBef>
                <a:spcPts val="0"/>
              </a:spcBef>
              <a:spcAft>
                <a:spcPts val="0"/>
              </a:spcAft>
              <a:buNone/>
            </a:pPr>
            <a:endParaRPr lang="en-IN" dirty="0" smtClean="0"/>
          </a:p>
          <a:p>
            <a:pPr marL="0" lvl="0" indent="0">
              <a:spcBef>
                <a:spcPts val="0"/>
              </a:spcBef>
              <a:spcAft>
                <a:spcPts val="0"/>
              </a:spcAft>
              <a:buNone/>
            </a:pPr>
            <a:r>
              <a:rPr lang="en-IN" dirty="0" smtClean="0"/>
              <a:t>The Current Education system lacks</a:t>
            </a:r>
            <a:r>
              <a:rPr lang="en-IN" baseline="0" dirty="0" smtClean="0"/>
              <a:t> these important factors while imparting knowledge.</a:t>
            </a:r>
          </a:p>
          <a:p>
            <a:pPr marL="0" lvl="0" indent="0">
              <a:spcBef>
                <a:spcPts val="0"/>
              </a:spcBef>
              <a:spcAft>
                <a:spcPts val="0"/>
              </a:spcAft>
              <a:buNone/>
            </a:pPr>
            <a:r>
              <a:rPr lang="en-IN" baseline="0" dirty="0" smtClean="0"/>
              <a:t>Lab sessions are restricted to 9-12 hours a week</a:t>
            </a:r>
          </a:p>
          <a:p>
            <a:pPr marL="0" lvl="0" indent="0">
              <a:spcBef>
                <a:spcPts val="0"/>
              </a:spcBef>
              <a:spcAft>
                <a:spcPts val="0"/>
              </a:spcAft>
              <a:buNone/>
            </a:pPr>
            <a:endParaRPr lang="en-IN" baseline="0" dirty="0" smtClean="0"/>
          </a:p>
          <a:p>
            <a:pPr marL="0" lvl="0" indent="0">
              <a:spcBef>
                <a:spcPts val="0"/>
              </a:spcBef>
              <a:spcAft>
                <a:spcPts val="0"/>
              </a:spcAft>
              <a:buNone/>
            </a:pPr>
            <a:r>
              <a:rPr lang="en-IN" baseline="0" dirty="0" smtClean="0"/>
              <a:t>Most Teenagers use phone a lot, we cant force them to not use it and to some extent we can control them too.</a:t>
            </a:r>
          </a:p>
          <a:p>
            <a:pPr marL="0" lvl="0" indent="0">
              <a:spcBef>
                <a:spcPts val="0"/>
              </a:spcBef>
              <a:spcAft>
                <a:spcPts val="0"/>
              </a:spcAft>
              <a:buNone/>
            </a:pPr>
            <a:r>
              <a:rPr lang="en-IN" baseline="0" dirty="0" smtClean="0"/>
              <a:t>But what we can do is make sure that their time spent on their mobile phones/ gadgets is productive.</a:t>
            </a:r>
          </a:p>
          <a:p>
            <a:pPr marL="0" lvl="0" indent="0">
              <a:spcBef>
                <a:spcPts val="0"/>
              </a:spcBef>
              <a:spcAft>
                <a:spcPts val="0"/>
              </a:spcAft>
              <a:buNone/>
            </a:pPr>
            <a:endParaRPr lang="en-IN" baseline="0" dirty="0" smtClean="0"/>
          </a:p>
          <a:p>
            <a:pPr marL="0" lvl="0" indent="0">
              <a:spcBef>
                <a:spcPts val="0"/>
              </a:spcBef>
              <a:spcAft>
                <a:spcPts val="0"/>
              </a:spcAft>
              <a:buNone/>
            </a:pPr>
            <a:r>
              <a:rPr lang="en-IN" baseline="0" dirty="0" smtClean="0"/>
              <a:t>The number of innovations – Life changing inventions are less when compared to the yesteryears</a:t>
            </a:r>
          </a:p>
          <a:p>
            <a:pPr marL="0" lvl="0" indent="0">
              <a:spcBef>
                <a:spcPts val="0"/>
              </a:spcBef>
              <a:spcAft>
                <a:spcPts val="0"/>
              </a:spcAft>
              <a:buNone/>
            </a:pPr>
            <a:endParaRPr lang="en-IN" baseline="0" dirty="0" smtClean="0"/>
          </a:p>
        </p:txBody>
      </p:sp>
    </p:spTree>
    <p:extLst>
      <p:ext uri="{BB962C8B-B14F-4D97-AF65-F5344CB8AC3E}">
        <p14:creationId xmlns:p14="http://schemas.microsoft.com/office/powerpoint/2010/main" val="1477182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Gautham - Eathindhar</a:t>
            </a:r>
          </a:p>
          <a:p>
            <a:pPr marL="0" lvl="0" indent="0">
              <a:spcBef>
                <a:spcPts val="0"/>
              </a:spcBef>
              <a:spcAft>
                <a:spcPts val="0"/>
              </a:spcAft>
              <a:buNone/>
            </a:pPr>
            <a:endParaRPr lang="en" dirty="0" smtClean="0"/>
          </a:p>
          <a:p>
            <a:pPr marL="0" lvl="0" indent="0">
              <a:spcBef>
                <a:spcPts val="0"/>
              </a:spcBef>
              <a:spcAft>
                <a:spcPts val="0"/>
              </a:spcAft>
              <a:buNone/>
            </a:pPr>
            <a:r>
              <a:rPr lang="en" dirty="0" smtClean="0"/>
              <a:t>Chatbots </a:t>
            </a:r>
            <a:r>
              <a:rPr lang="en" dirty="0"/>
              <a:t>:</a:t>
            </a:r>
            <a:endParaRPr dirty="0"/>
          </a:p>
          <a:p>
            <a:pPr marL="0" lvl="0" indent="0">
              <a:spcBef>
                <a:spcPts val="0"/>
              </a:spcBef>
              <a:spcAft>
                <a:spcPts val="0"/>
              </a:spcAft>
              <a:buNone/>
            </a:pPr>
            <a:r>
              <a:rPr lang="en" dirty="0"/>
              <a:t>Lets what is a chatbot first</a:t>
            </a:r>
            <a:endParaRPr dirty="0"/>
          </a:p>
          <a:p>
            <a:pPr marL="0" lvl="0" indent="0">
              <a:spcBef>
                <a:spcPts val="0"/>
              </a:spcBef>
              <a:spcAft>
                <a:spcPts val="0"/>
              </a:spcAft>
              <a:buNone/>
            </a:pPr>
            <a:r>
              <a:rPr lang="en" dirty="0"/>
              <a:t>I will define chatbot as </a:t>
            </a:r>
            <a:r>
              <a:rPr lang="en" dirty="0" smtClean="0"/>
              <a:t>“Converse </a:t>
            </a:r>
            <a:r>
              <a:rPr lang="en" dirty="0"/>
              <a:t>with 0 and 1”</a:t>
            </a:r>
            <a:endParaRPr dirty="0"/>
          </a:p>
          <a:p>
            <a:pPr marL="0" lvl="0" indent="0">
              <a:spcBef>
                <a:spcPts val="0"/>
              </a:spcBef>
              <a:spcAft>
                <a:spcPts val="0"/>
              </a:spcAft>
              <a:buNone/>
            </a:pPr>
            <a:r>
              <a:rPr lang="en" dirty="0"/>
              <a:t>The current chatbot implemetations are  (even we have find </a:t>
            </a:r>
            <a:r>
              <a:rPr lang="en" dirty="0" smtClean="0"/>
              <a:t>(love </a:t>
            </a:r>
            <a:r>
              <a:rPr lang="en" dirty="0"/>
              <a:t>chatbots</a:t>
            </a:r>
            <a:r>
              <a:rPr lang="en" dirty="0" smtClean="0"/>
              <a:t>)</a:t>
            </a:r>
          </a:p>
          <a:p>
            <a:pPr marL="0" lvl="0" indent="0">
              <a:spcBef>
                <a:spcPts val="0"/>
              </a:spcBef>
              <a:spcAft>
                <a:spcPts val="0"/>
              </a:spcAft>
              <a:buNone/>
            </a:pPr>
            <a:r>
              <a:rPr lang="en" dirty="0" smtClean="0"/>
              <a:t>And a</a:t>
            </a:r>
            <a:r>
              <a:rPr lang="en" baseline="0" dirty="0" smtClean="0"/>
              <a:t> special thanks to Hike’s Natasha.</a:t>
            </a:r>
            <a:endParaRPr dirty="0"/>
          </a:p>
          <a:p>
            <a:pPr marL="0" lvl="0" indent="0">
              <a:spcBef>
                <a:spcPts val="0"/>
              </a:spcBef>
              <a:spcAft>
                <a:spcPts val="0"/>
              </a:spcAft>
              <a:buNone/>
            </a:pPr>
            <a:r>
              <a:rPr lang="en" dirty="0"/>
              <a:t>NLP to </a:t>
            </a:r>
            <a:r>
              <a:rPr lang="en" dirty="0" smtClean="0"/>
              <a:t>NLU [</a:t>
            </a:r>
            <a:r>
              <a:rPr lang="en" dirty="0"/>
              <a:t>understanding]</a:t>
            </a:r>
            <a:endParaRPr dirty="0"/>
          </a:p>
          <a:p>
            <a:pPr marL="0" lvl="0" indent="0">
              <a:spcBef>
                <a:spcPts val="0"/>
              </a:spcBef>
              <a:spcAft>
                <a:spcPts val="0"/>
              </a:spcAft>
              <a:buNone/>
            </a:pPr>
            <a:r>
              <a:rPr lang="en" dirty="0"/>
              <a:t>Mitsuku, Rose, RightClick</a:t>
            </a:r>
            <a:endParaRPr dirty="0"/>
          </a:p>
          <a:p>
            <a:pPr marL="0" lvl="0" indent="0">
              <a:spcBef>
                <a:spcPts val="0"/>
              </a:spcBef>
              <a:spcAft>
                <a:spcPts val="0"/>
              </a:spcAft>
              <a:buNone/>
            </a:pPr>
            <a:r>
              <a:rPr lang="en" dirty="0"/>
              <a:t>NLU is a </a:t>
            </a:r>
            <a:r>
              <a:rPr lang="en" dirty="0" smtClean="0"/>
              <a:t>subdomain </a:t>
            </a:r>
            <a:r>
              <a:rPr lang="en" dirty="0"/>
              <a:t>of NLP of AI that deals with machine reading comprehension</a:t>
            </a:r>
            <a:r>
              <a:rPr lang="en" dirty="0" smtClean="0"/>
              <a:t>. NLU </a:t>
            </a:r>
            <a:r>
              <a:rPr lang="en" dirty="0"/>
              <a:t>is considered as Ai-Hard problem</a:t>
            </a:r>
            <a:endParaRPr dirty="0"/>
          </a:p>
          <a:p>
            <a:pPr marL="0" lvl="0" indent="0">
              <a:spcBef>
                <a:spcPts val="0"/>
              </a:spcBef>
              <a:spcAft>
                <a:spcPts val="0"/>
              </a:spcAft>
              <a:buNone/>
            </a:pPr>
            <a:endParaRPr dirty="0"/>
          </a:p>
          <a:p>
            <a:pPr marL="0" lvl="0" indent="0">
              <a:spcBef>
                <a:spcPts val="0"/>
              </a:spcBef>
              <a:spcAft>
                <a:spcPts val="0"/>
              </a:spcAft>
              <a:buNone/>
            </a:pPr>
            <a:r>
              <a:rPr lang="en" dirty="0"/>
              <a:t>AR</a:t>
            </a:r>
            <a:r>
              <a:rPr lang="en" dirty="0" smtClean="0"/>
              <a:t>:</a:t>
            </a:r>
          </a:p>
          <a:p>
            <a:pPr marL="0" lvl="0" indent="0">
              <a:spcBef>
                <a:spcPts val="0"/>
              </a:spcBef>
              <a:spcAft>
                <a:spcPts val="0"/>
              </a:spcAft>
              <a:buNone/>
            </a:pPr>
            <a:r>
              <a:rPr lang="en" dirty="0" smtClean="0"/>
              <a:t>Augmented reality is</a:t>
            </a:r>
            <a:r>
              <a:rPr lang="en" baseline="0" dirty="0" smtClean="0"/>
              <a:t> using</a:t>
            </a:r>
            <a:r>
              <a:rPr lang="en" dirty="0" smtClean="0"/>
              <a:t> a</a:t>
            </a:r>
            <a:r>
              <a:rPr lang="en" baseline="0" dirty="0" smtClean="0"/>
              <a:t> virtual object to interact with a physical object and its surroundings. Thus augmenting the reality which are in.</a:t>
            </a:r>
            <a:endParaRPr dirty="0"/>
          </a:p>
          <a:p>
            <a:pPr marL="0" lvl="0" indent="0">
              <a:spcBef>
                <a:spcPts val="0"/>
              </a:spcBef>
              <a:spcAft>
                <a:spcPts val="0"/>
              </a:spcAft>
              <a:buNone/>
            </a:pPr>
            <a:r>
              <a:rPr lang="en" dirty="0" smtClean="0"/>
              <a:t>We</a:t>
            </a:r>
            <a:r>
              <a:rPr lang="en" baseline="0" dirty="0" smtClean="0"/>
              <a:t> can say that</a:t>
            </a:r>
            <a:r>
              <a:rPr lang="en" dirty="0" smtClean="0"/>
              <a:t> </a:t>
            </a:r>
            <a:r>
              <a:rPr lang="en" dirty="0"/>
              <a:t>future of </a:t>
            </a:r>
            <a:r>
              <a:rPr lang="en" dirty="0" smtClean="0"/>
              <a:t>human Interaction will be AR. Ex</a:t>
            </a:r>
            <a:r>
              <a:rPr lang="en" baseline="0" dirty="0" smtClean="0"/>
              <a:t> could be Endiran and Blade Runner 2049.</a:t>
            </a:r>
            <a:r>
              <a:rPr lang="en" dirty="0" smtClean="0"/>
              <a:t> </a:t>
            </a:r>
          </a:p>
          <a:p>
            <a:pPr marL="0" lvl="0" indent="0">
              <a:spcBef>
                <a:spcPts val="0"/>
              </a:spcBef>
              <a:spcAft>
                <a:spcPts val="0"/>
              </a:spcAft>
              <a:buNone/>
            </a:pPr>
            <a:r>
              <a:rPr lang="en" dirty="0" smtClean="0"/>
              <a:t>Using </a:t>
            </a:r>
            <a:r>
              <a:rPr lang="en" dirty="0"/>
              <a:t>that we </a:t>
            </a:r>
            <a:r>
              <a:rPr lang="en" dirty="0" smtClean="0"/>
              <a:t>can </a:t>
            </a:r>
            <a:r>
              <a:rPr lang="en" dirty="0"/>
              <a:t>visualize beyond what we </a:t>
            </a:r>
            <a:r>
              <a:rPr lang="en" dirty="0" smtClean="0"/>
              <a:t>imagine</a:t>
            </a:r>
            <a:r>
              <a:rPr lang="en" baseline="0" dirty="0" smtClean="0"/>
              <a:t> without a specific hardware.</a:t>
            </a:r>
            <a:endParaRPr dirty="0"/>
          </a:p>
          <a:p>
            <a:pPr marL="0" lvl="0" indent="0">
              <a:spcBef>
                <a:spcPts val="0"/>
              </a:spcBef>
              <a:spcAft>
                <a:spcPts val="0"/>
              </a:spcAft>
              <a:buNone/>
            </a:pPr>
            <a:r>
              <a:rPr lang="en" dirty="0"/>
              <a:t>AR </a:t>
            </a:r>
            <a:r>
              <a:rPr lang="en" dirty="0" smtClean="0"/>
              <a:t>will be the User Interface for most</a:t>
            </a:r>
            <a:r>
              <a:rPr lang="en" baseline="0" dirty="0" smtClean="0"/>
              <a:t> products in the</a:t>
            </a:r>
            <a:r>
              <a:rPr lang="en" dirty="0" smtClean="0"/>
              <a:t> </a:t>
            </a:r>
            <a:r>
              <a:rPr lang="en" dirty="0"/>
              <a:t>future of learning, </a:t>
            </a:r>
            <a:r>
              <a:rPr lang="en" dirty="0" smtClean="0"/>
              <a:t>gaming, </a:t>
            </a:r>
            <a:r>
              <a:rPr lang="en" dirty="0"/>
              <a:t>marketing etc.,</a:t>
            </a:r>
            <a:endParaRPr dirty="0"/>
          </a:p>
          <a:p>
            <a:pPr marL="0" lvl="0" indent="0">
              <a:spcBef>
                <a:spcPts val="0"/>
              </a:spcBef>
              <a:spcAft>
                <a:spcPts val="0"/>
              </a:spcAft>
              <a:buNone/>
            </a:pPr>
            <a:r>
              <a:rPr lang="en" dirty="0"/>
              <a:t>Now social medias are working towards incorporating AR to their </a:t>
            </a:r>
            <a:r>
              <a:rPr lang="en" dirty="0" smtClean="0"/>
              <a:t>platform</a:t>
            </a:r>
            <a:r>
              <a:rPr lang="en" baseline="0" dirty="0" smtClean="0"/>
              <a:t> ex. SnapChat, Instagram. AR games like Stack It AR etc. Not Pokemon Go though</a:t>
            </a:r>
            <a:endParaRPr dirty="0"/>
          </a:p>
          <a:p>
            <a:pPr marL="0" lvl="0" indent="0">
              <a:spcBef>
                <a:spcPts val="0"/>
              </a:spcBef>
              <a:spcAft>
                <a:spcPts val="0"/>
              </a:spcAft>
              <a:buNone/>
            </a:pPr>
            <a:endParaRPr dirty="0"/>
          </a:p>
        </p:txBody>
      </p:sp>
    </p:spTree>
    <p:extLst>
      <p:ext uri="{BB962C8B-B14F-4D97-AF65-F5344CB8AC3E}">
        <p14:creationId xmlns:p14="http://schemas.microsoft.com/office/powerpoint/2010/main" val="31284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Gautham</a:t>
            </a:r>
            <a:endParaRPr lang="en-IN" dirty="0" smtClean="0"/>
          </a:p>
          <a:p>
            <a:pPr marL="0" lvl="0" indent="0">
              <a:spcBef>
                <a:spcPts val="0"/>
              </a:spcBef>
              <a:spcAft>
                <a:spcPts val="0"/>
              </a:spcAft>
              <a:buNone/>
            </a:pPr>
            <a:endParaRPr lang="en-IN" dirty="0" smtClean="0"/>
          </a:p>
          <a:p>
            <a:pPr marL="0" lvl="0" indent="0">
              <a:spcBef>
                <a:spcPts val="0"/>
              </a:spcBef>
              <a:spcAft>
                <a:spcPts val="0"/>
              </a:spcAft>
              <a:buNone/>
            </a:pPr>
            <a:r>
              <a:rPr lang="en-IN" dirty="0" err="1" smtClean="0"/>
              <a:t>Gurukulam</a:t>
            </a:r>
            <a:r>
              <a:rPr lang="en-IN" dirty="0" smtClean="0"/>
              <a:t> 1000 years where in students studied under</a:t>
            </a:r>
            <a:r>
              <a:rPr lang="en-IN" baseline="0" dirty="0" smtClean="0"/>
              <a:t> one teacher where lessons were based on real life experiences</a:t>
            </a:r>
          </a:p>
          <a:p>
            <a:pPr marL="0" lvl="0" indent="0">
              <a:spcBef>
                <a:spcPts val="0"/>
              </a:spcBef>
              <a:spcAft>
                <a:spcPts val="0"/>
              </a:spcAft>
              <a:buNone/>
            </a:pPr>
            <a:r>
              <a:rPr lang="en-IN" baseline="0" dirty="0" smtClean="0"/>
              <a:t>Text Books - Then a documented form of study materials were used, over time textbooks became instruction manuals and we started doing what we do with any instruction manual. Has only the writer’s perspective.</a:t>
            </a:r>
          </a:p>
          <a:p>
            <a:pPr marL="0" lvl="0" indent="0">
              <a:spcBef>
                <a:spcPts val="0"/>
              </a:spcBef>
              <a:spcAft>
                <a:spcPts val="0"/>
              </a:spcAft>
              <a:buNone/>
            </a:pPr>
            <a:r>
              <a:rPr lang="en-IN" baseline="0" dirty="0" smtClean="0"/>
              <a:t>Later Pictures and cartoons were used to attract kids into learning,, it went fine till television became popular. These were 2D representation of the actual events, which gave no idea on how the event occurred.</a:t>
            </a:r>
          </a:p>
          <a:p>
            <a:pPr marL="0" lvl="0" indent="0">
              <a:spcBef>
                <a:spcPts val="0"/>
              </a:spcBef>
              <a:spcAft>
                <a:spcPts val="0"/>
              </a:spcAft>
              <a:buNone/>
            </a:pPr>
            <a:r>
              <a:rPr lang="en-IN" baseline="0" dirty="0" smtClean="0"/>
              <a:t>Videos – then teachers used resources from YouTube- videos and animation and also used resources from SmartClass solutions, which weren’t smart as they claim to be. These were like monologues, not interactive.</a:t>
            </a:r>
          </a:p>
          <a:p>
            <a:pPr marL="0" lvl="0" indent="0">
              <a:spcBef>
                <a:spcPts val="0"/>
              </a:spcBef>
              <a:spcAft>
                <a:spcPts val="0"/>
              </a:spcAft>
              <a:buNone/>
            </a:pPr>
            <a:r>
              <a:rPr lang="en-IN" baseline="0" dirty="0" smtClean="0"/>
              <a:t>The future is Learn.AI making Students the Prime Focus and giving them the tool to rip it and build it.</a:t>
            </a:r>
            <a:endParaRPr dirty="0"/>
          </a:p>
        </p:txBody>
      </p:sp>
    </p:spTree>
    <p:extLst>
      <p:ext uri="{BB962C8B-B14F-4D97-AF65-F5344CB8AC3E}">
        <p14:creationId xmlns:p14="http://schemas.microsoft.com/office/powerpoint/2010/main" val="22231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Eathindhar</a:t>
            </a:r>
            <a:endParaRPr lang="en-IN" dirty="0" smtClean="0"/>
          </a:p>
          <a:p>
            <a:pPr marL="0" lvl="0" indent="0">
              <a:spcBef>
                <a:spcPts val="0"/>
              </a:spcBef>
              <a:spcAft>
                <a:spcPts val="0"/>
              </a:spcAft>
              <a:buNone/>
            </a:pPr>
            <a:endParaRPr lang="en-IN" dirty="0" smtClean="0"/>
          </a:p>
          <a:p>
            <a:pPr marL="0" lvl="0" indent="0">
              <a:spcBef>
                <a:spcPts val="0"/>
              </a:spcBef>
              <a:spcAft>
                <a:spcPts val="0"/>
              </a:spcAft>
              <a:buNone/>
            </a:pPr>
            <a:r>
              <a:rPr lang="en-IN" dirty="0" smtClean="0"/>
              <a:t>Learn.AI</a:t>
            </a:r>
            <a:r>
              <a:rPr lang="en-IN" baseline="0" dirty="0" smtClean="0"/>
              <a:t> Incorporates the two trends in Computer Science Industry. AR And AI to give them a refreshing way to learn new things.</a:t>
            </a:r>
          </a:p>
          <a:p>
            <a:pPr marL="0" lvl="0" indent="0">
              <a:spcBef>
                <a:spcPts val="0"/>
              </a:spcBef>
              <a:spcAft>
                <a:spcPts val="0"/>
              </a:spcAft>
              <a:buNone/>
            </a:pPr>
            <a:endParaRPr lang="en-IN" baseline="0" dirty="0" smtClean="0"/>
          </a:p>
          <a:p>
            <a:pPr marL="0" lvl="0" indent="0">
              <a:spcBef>
                <a:spcPts val="0"/>
              </a:spcBef>
              <a:spcAft>
                <a:spcPts val="0"/>
              </a:spcAft>
              <a:buNone/>
            </a:pPr>
            <a:r>
              <a:rPr lang="en-IN" baseline="0" dirty="0" smtClean="0"/>
              <a:t>It is a learning supplement because Learning starts with the students and not us.</a:t>
            </a:r>
            <a:endParaRPr lang="en-IN" baseline="0" dirty="0"/>
          </a:p>
          <a:p>
            <a:pPr marL="0" lvl="0" indent="0">
              <a:spcBef>
                <a:spcPts val="0"/>
              </a:spcBef>
              <a:spcAft>
                <a:spcPts val="0"/>
              </a:spcAft>
              <a:buNone/>
            </a:pPr>
            <a:endParaRPr lang="en-IN" baseline="0" dirty="0"/>
          </a:p>
          <a:p>
            <a:pPr marL="0" lvl="0" indent="0">
              <a:spcBef>
                <a:spcPts val="0"/>
              </a:spcBef>
              <a:spcAft>
                <a:spcPts val="0"/>
              </a:spcAft>
              <a:buNone/>
            </a:pPr>
            <a:r>
              <a:rPr lang="en-IN" baseline="0" dirty="0" smtClean="0"/>
              <a:t>Our uniqueness is </a:t>
            </a:r>
          </a:p>
          <a:p>
            <a:pPr marL="0" lvl="0" indent="0">
              <a:spcBef>
                <a:spcPts val="0"/>
              </a:spcBef>
              <a:spcAft>
                <a:spcPts val="0"/>
              </a:spcAft>
              <a:buNone/>
            </a:pPr>
            <a:r>
              <a:rPr lang="en-IN" baseline="0" dirty="0" err="1" smtClean="0"/>
              <a:t>Chatbots</a:t>
            </a:r>
            <a:r>
              <a:rPr lang="en-IN" baseline="0" dirty="0" smtClean="0"/>
              <a:t> are used to practice language – </a:t>
            </a:r>
            <a:r>
              <a:rPr lang="en-IN" baseline="0" dirty="0" err="1" smtClean="0"/>
              <a:t>dulingo</a:t>
            </a:r>
            <a:endParaRPr lang="en-IN" baseline="0" dirty="0" smtClean="0"/>
          </a:p>
          <a:p>
            <a:pPr marL="0" lvl="0" indent="0">
              <a:spcBef>
                <a:spcPts val="0"/>
              </a:spcBef>
              <a:spcAft>
                <a:spcPts val="0"/>
              </a:spcAft>
              <a:buNone/>
            </a:pPr>
            <a:endParaRPr lang="en-IN" baseline="0" dirty="0" smtClean="0"/>
          </a:p>
          <a:p>
            <a:pPr marL="0" lvl="0" indent="0">
              <a:spcBef>
                <a:spcPts val="0"/>
              </a:spcBef>
              <a:spcAft>
                <a:spcPts val="0"/>
              </a:spcAft>
              <a:buNone/>
            </a:pPr>
            <a:r>
              <a:rPr lang="en-IN" baseline="0" dirty="0" smtClean="0"/>
              <a:t>AR is used in showing </a:t>
            </a:r>
            <a:r>
              <a:rPr lang="en-IN" baseline="0" dirty="0" err="1" smtClean="0"/>
              <a:t>ppl</a:t>
            </a:r>
            <a:r>
              <a:rPr lang="en-IN" baseline="0" dirty="0" smtClean="0"/>
              <a:t> the human anatomy etc.</a:t>
            </a:r>
          </a:p>
          <a:p>
            <a:pPr marL="0" lvl="0" indent="0">
              <a:spcBef>
                <a:spcPts val="0"/>
              </a:spcBef>
              <a:spcAft>
                <a:spcPts val="0"/>
              </a:spcAft>
              <a:buNone/>
            </a:pPr>
            <a:endParaRPr lang="en-IN" baseline="0" dirty="0" smtClean="0"/>
          </a:p>
          <a:p>
            <a:pPr marL="0" lvl="0" indent="0">
              <a:spcBef>
                <a:spcPts val="0"/>
              </a:spcBef>
              <a:spcAft>
                <a:spcPts val="0"/>
              </a:spcAft>
              <a:buNone/>
            </a:pPr>
            <a:endParaRPr lang="en-IN" baseline="0" dirty="0" smtClean="0"/>
          </a:p>
          <a:p>
            <a:pPr marL="0" lvl="0" indent="0">
              <a:spcBef>
                <a:spcPts val="0"/>
              </a:spcBef>
              <a:spcAft>
                <a:spcPts val="0"/>
              </a:spcAft>
              <a:buNone/>
            </a:pPr>
            <a:endParaRPr lang="en-IN" baseline="0" dirty="0" smtClean="0"/>
          </a:p>
        </p:txBody>
      </p:sp>
    </p:spTree>
    <p:extLst>
      <p:ext uri="{BB962C8B-B14F-4D97-AF65-F5344CB8AC3E}">
        <p14:creationId xmlns:p14="http://schemas.microsoft.com/office/powerpoint/2010/main" val="242097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idx="4294967295"/>
          </p:nvPr>
        </p:nvSpPr>
        <p:spPr>
          <a:xfrm>
            <a:off x="2220600" y="3196250"/>
            <a:ext cx="4702800" cy="725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600">
                <a:solidFill>
                  <a:schemeClr val="dk1"/>
                </a:solidFill>
                <a:latin typeface="Montserrat Medium"/>
                <a:ea typeface="Montserrat Medium"/>
                <a:cs typeface="Montserrat Medium"/>
                <a:sym typeface="Montserrat Medium"/>
              </a:rPr>
              <a:t>Learn The Way It’s Meant To Be Learnt!</a:t>
            </a:r>
            <a:endParaRPr sz="1600">
              <a:solidFill>
                <a:schemeClr val="dk1"/>
              </a:solidFill>
              <a:latin typeface="Montserrat Medium"/>
              <a:ea typeface="Montserrat Medium"/>
              <a:cs typeface="Montserrat Medium"/>
              <a:sym typeface="Montserrat Medium"/>
            </a:endParaRPr>
          </a:p>
        </p:txBody>
      </p:sp>
      <p:pic>
        <p:nvPicPr>
          <p:cNvPr id="135" name="Shape 135"/>
          <p:cNvPicPr preferRelativeResize="0"/>
          <p:nvPr/>
        </p:nvPicPr>
        <p:blipFill>
          <a:blip r:embed="rId3">
            <a:alphaModFix/>
          </a:blip>
          <a:stretch>
            <a:fillRect/>
          </a:stretch>
        </p:blipFill>
        <p:spPr>
          <a:xfrm>
            <a:off x="2557612" y="702075"/>
            <a:ext cx="4028775" cy="27211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581825" y="1636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latin typeface="Montserrat Medium"/>
                <a:ea typeface="Montserrat Medium"/>
                <a:cs typeface="Montserrat Medium"/>
                <a:sym typeface="Montserrat Medium"/>
              </a:rPr>
              <a:t>Five Digital Forces</a:t>
            </a:r>
            <a:endParaRPr>
              <a:solidFill>
                <a:srgbClr val="000000"/>
              </a:solidFill>
              <a:latin typeface="Montserrat Medium"/>
              <a:ea typeface="Montserrat Medium"/>
              <a:cs typeface="Montserrat Medium"/>
              <a:sym typeface="Montserrat Medium"/>
            </a:endParaRPr>
          </a:p>
        </p:txBody>
      </p:sp>
      <p:pic>
        <p:nvPicPr>
          <p:cNvPr id="231" name="Shape 231"/>
          <p:cNvPicPr preferRelativeResize="0"/>
          <p:nvPr/>
        </p:nvPicPr>
        <p:blipFill>
          <a:blip r:embed="rId3">
            <a:alphaModFix/>
          </a:blip>
          <a:stretch>
            <a:fillRect/>
          </a:stretch>
        </p:blipFill>
        <p:spPr>
          <a:xfrm>
            <a:off x="1958925" y="1835375"/>
            <a:ext cx="973650" cy="973650"/>
          </a:xfrm>
          <a:prstGeom prst="rect">
            <a:avLst/>
          </a:prstGeom>
          <a:noFill/>
          <a:ln>
            <a:noFill/>
          </a:ln>
        </p:spPr>
      </p:pic>
      <p:pic>
        <p:nvPicPr>
          <p:cNvPr id="232" name="Shape 232"/>
          <p:cNvPicPr preferRelativeResize="0"/>
          <p:nvPr/>
        </p:nvPicPr>
        <p:blipFill>
          <a:blip r:embed="rId4">
            <a:alphaModFix/>
          </a:blip>
          <a:stretch>
            <a:fillRect/>
          </a:stretch>
        </p:blipFill>
        <p:spPr>
          <a:xfrm>
            <a:off x="4053700" y="844325"/>
            <a:ext cx="1036599" cy="1036599"/>
          </a:xfrm>
          <a:prstGeom prst="rect">
            <a:avLst/>
          </a:prstGeom>
          <a:noFill/>
          <a:ln>
            <a:noFill/>
          </a:ln>
        </p:spPr>
      </p:pic>
      <p:pic>
        <p:nvPicPr>
          <p:cNvPr id="233" name="Shape 233"/>
          <p:cNvPicPr preferRelativeResize="0"/>
          <p:nvPr/>
        </p:nvPicPr>
        <p:blipFill>
          <a:blip r:embed="rId5">
            <a:alphaModFix/>
          </a:blip>
          <a:stretch>
            <a:fillRect/>
          </a:stretch>
        </p:blipFill>
        <p:spPr>
          <a:xfrm>
            <a:off x="6116850" y="1880925"/>
            <a:ext cx="1177650" cy="1177650"/>
          </a:xfrm>
          <a:prstGeom prst="rect">
            <a:avLst/>
          </a:prstGeom>
          <a:noFill/>
          <a:ln>
            <a:noFill/>
          </a:ln>
        </p:spPr>
      </p:pic>
      <p:pic>
        <p:nvPicPr>
          <p:cNvPr id="234" name="Shape 234"/>
          <p:cNvPicPr preferRelativeResize="0"/>
          <p:nvPr/>
        </p:nvPicPr>
        <p:blipFill>
          <a:blip r:embed="rId6">
            <a:alphaModFix/>
          </a:blip>
          <a:stretch>
            <a:fillRect/>
          </a:stretch>
        </p:blipFill>
        <p:spPr>
          <a:xfrm>
            <a:off x="6021350" y="3749688"/>
            <a:ext cx="1112625" cy="1112625"/>
          </a:xfrm>
          <a:prstGeom prst="rect">
            <a:avLst/>
          </a:prstGeom>
          <a:noFill/>
          <a:ln>
            <a:noFill/>
          </a:ln>
        </p:spPr>
      </p:pic>
      <p:pic>
        <p:nvPicPr>
          <p:cNvPr id="235" name="Shape 235"/>
          <p:cNvPicPr preferRelativeResize="0"/>
          <p:nvPr/>
        </p:nvPicPr>
        <p:blipFill>
          <a:blip r:embed="rId7">
            <a:alphaModFix/>
          </a:blip>
          <a:stretch>
            <a:fillRect/>
          </a:stretch>
        </p:blipFill>
        <p:spPr>
          <a:xfrm>
            <a:off x="2014125" y="3717188"/>
            <a:ext cx="1177650" cy="1177650"/>
          </a:xfrm>
          <a:prstGeom prst="rect">
            <a:avLst/>
          </a:prstGeom>
          <a:noFill/>
          <a:ln>
            <a:noFill/>
          </a:ln>
        </p:spPr>
      </p:pic>
      <p:sp>
        <p:nvSpPr>
          <p:cNvPr id="236" name="Shape 236"/>
          <p:cNvSpPr txBox="1"/>
          <p:nvPr/>
        </p:nvSpPr>
        <p:spPr>
          <a:xfrm>
            <a:off x="4355900" y="389100"/>
            <a:ext cx="2099400" cy="8007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a:latin typeface="Montserrat"/>
                <a:ea typeface="Montserrat"/>
                <a:cs typeface="Montserrat"/>
                <a:sym typeface="Montserrat"/>
              </a:rPr>
              <a:t>The user can access a vast library of information.</a:t>
            </a:r>
            <a:endParaRPr>
              <a:latin typeface="Montserrat"/>
              <a:ea typeface="Montserrat"/>
              <a:cs typeface="Montserrat"/>
              <a:sym typeface="Montserrat"/>
            </a:endParaRPr>
          </a:p>
        </p:txBody>
      </p:sp>
      <p:sp>
        <p:nvSpPr>
          <p:cNvPr id="237" name="Shape 237"/>
          <p:cNvSpPr txBox="1"/>
          <p:nvPr/>
        </p:nvSpPr>
        <p:spPr>
          <a:xfrm>
            <a:off x="260325" y="1733450"/>
            <a:ext cx="1698600" cy="1177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Montserrat"/>
                <a:ea typeface="Montserrat"/>
                <a:cs typeface="Montserrat"/>
                <a:sym typeface="Montserrat"/>
              </a:rPr>
              <a:t>Chatbots are used are used to help students learn their courses</a:t>
            </a:r>
            <a:endParaRPr>
              <a:latin typeface="Montserrat"/>
              <a:ea typeface="Montserrat"/>
              <a:cs typeface="Montserrat"/>
              <a:sym typeface="Montserrat"/>
            </a:endParaRPr>
          </a:p>
        </p:txBody>
      </p:sp>
      <p:sp>
        <p:nvSpPr>
          <p:cNvPr id="238" name="Shape 238"/>
          <p:cNvSpPr txBox="1"/>
          <p:nvPr/>
        </p:nvSpPr>
        <p:spPr>
          <a:xfrm>
            <a:off x="7133975" y="1809675"/>
            <a:ext cx="1507800" cy="645300"/>
          </a:xfrm>
          <a:prstGeom prst="rect">
            <a:avLst/>
          </a:prstGeom>
          <a:noFill/>
          <a:ln>
            <a:noFill/>
          </a:ln>
        </p:spPr>
        <p:txBody>
          <a:bodyPr spcFirstLastPara="1" wrap="square" lIns="91425" tIns="91425" rIns="91425" bIns="91425" anchor="t" anchorCtr="0">
            <a:noAutofit/>
          </a:bodyPr>
          <a:lstStyle/>
          <a:p>
            <a:pPr marL="0" lvl="0" indent="0" algn="r">
              <a:spcBef>
                <a:spcPts val="0"/>
              </a:spcBef>
              <a:spcAft>
                <a:spcPts val="0"/>
              </a:spcAft>
              <a:buNone/>
            </a:pPr>
            <a:r>
              <a:rPr lang="en">
                <a:latin typeface="Montserrat"/>
                <a:ea typeface="Montserrat"/>
                <a:cs typeface="Montserrat"/>
                <a:sym typeface="Montserrat"/>
              </a:rPr>
              <a:t>Data is stored in cloud platform, for ease of access.</a:t>
            </a:r>
            <a:endParaRPr>
              <a:latin typeface="Montserrat"/>
              <a:ea typeface="Montserrat"/>
              <a:cs typeface="Montserrat"/>
              <a:sym typeface="Montserrat"/>
            </a:endParaRPr>
          </a:p>
        </p:txBody>
      </p:sp>
      <p:sp>
        <p:nvSpPr>
          <p:cNvPr id="239" name="Shape 239"/>
          <p:cNvSpPr txBox="1"/>
          <p:nvPr/>
        </p:nvSpPr>
        <p:spPr>
          <a:xfrm>
            <a:off x="260325" y="3905650"/>
            <a:ext cx="1855800" cy="80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Montserrat"/>
                <a:ea typeface="Montserrat"/>
                <a:cs typeface="Montserrat"/>
                <a:sym typeface="Montserrat"/>
              </a:rPr>
              <a:t>One step signup Process.</a:t>
            </a:r>
            <a:endParaRPr>
              <a:latin typeface="Montserrat"/>
              <a:ea typeface="Montserrat"/>
              <a:cs typeface="Montserrat"/>
              <a:sym typeface="Montserrat"/>
            </a:endParaRPr>
          </a:p>
        </p:txBody>
      </p:sp>
      <p:sp>
        <p:nvSpPr>
          <p:cNvPr id="240" name="Shape 240"/>
          <p:cNvSpPr txBox="1"/>
          <p:nvPr/>
        </p:nvSpPr>
        <p:spPr>
          <a:xfrm>
            <a:off x="6981275" y="3735000"/>
            <a:ext cx="1660500" cy="91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latin typeface="Montserrat"/>
                <a:ea typeface="Montserrat"/>
                <a:cs typeface="Montserrat"/>
                <a:sym typeface="Montserrat"/>
              </a:rPr>
              <a:t>Application can be accessed from anywhere.</a:t>
            </a:r>
            <a:endParaRPr>
              <a:latin typeface="Montserrat"/>
              <a:ea typeface="Montserrat"/>
              <a:cs typeface="Montserrat"/>
              <a:sym typeface="Montserrat"/>
            </a:endParaRPr>
          </a:p>
        </p:txBody>
      </p:sp>
      <p:pic>
        <p:nvPicPr>
          <p:cNvPr id="241" name="Shape 241"/>
          <p:cNvPicPr preferRelativeResize="0"/>
          <p:nvPr/>
        </p:nvPicPr>
        <p:blipFill>
          <a:blip r:embed="rId8">
            <a:alphaModFix/>
          </a:blip>
          <a:stretch>
            <a:fillRect/>
          </a:stretch>
        </p:blipFill>
        <p:spPr>
          <a:xfrm>
            <a:off x="3344175" y="2243249"/>
            <a:ext cx="2524776" cy="170528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latin typeface="Montserrat Medium"/>
                <a:ea typeface="Montserrat Medium"/>
                <a:cs typeface="Montserrat Medium"/>
                <a:sym typeface="Montserrat Medium"/>
              </a:rPr>
              <a:t>Future Flow</a:t>
            </a:r>
            <a:endParaRPr>
              <a:solidFill>
                <a:srgbClr val="000000"/>
              </a:solidFill>
              <a:latin typeface="Montserrat Medium"/>
              <a:ea typeface="Montserrat Medium"/>
              <a:cs typeface="Montserrat Medium"/>
              <a:sym typeface="Montserrat Medium"/>
            </a:endParaRPr>
          </a:p>
        </p:txBody>
      </p:sp>
      <p:sp>
        <p:nvSpPr>
          <p:cNvPr id="313" name="Shape 313"/>
          <p:cNvSpPr txBox="1">
            <a:spLocks noGrp="1"/>
          </p:cNvSpPr>
          <p:nvPr>
            <p:ph type="body" idx="1"/>
          </p:nvPr>
        </p:nvSpPr>
        <p:spPr>
          <a:xfrm>
            <a:off x="1297500" y="1812450"/>
            <a:ext cx="7038900" cy="15186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Gamification of Learning!</a:t>
            </a:r>
            <a:endParaRPr sz="1800" dirty="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Learning environment will be more Interactive.</a:t>
            </a:r>
            <a:endParaRPr sz="1800" dirty="0">
              <a:solidFill>
                <a:srgbClr val="000000"/>
              </a:solidFill>
              <a:latin typeface="Montserrat"/>
              <a:ea typeface="Montserrat"/>
              <a:cs typeface="Montserrat"/>
              <a:sym typeface="Montserrat"/>
            </a:endParaRPr>
          </a:p>
          <a:p>
            <a:pPr marL="457200" lvl="0" indent="-342900" rtl="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Self-Based learning is encouraged</a:t>
            </a:r>
            <a:r>
              <a:rPr lang="en" sz="1800" dirty="0" smtClean="0">
                <a:solidFill>
                  <a:srgbClr val="000000"/>
                </a:solidFill>
                <a:latin typeface="Montserrat"/>
                <a:ea typeface="Montserrat"/>
                <a:cs typeface="Montserrat"/>
                <a:sym typeface="Montserrat"/>
              </a:rPr>
              <a:t>.</a:t>
            </a:r>
          </a:p>
          <a:p>
            <a:pPr marL="457200" lvl="0" indent="-342900" rtl="0">
              <a:spcBef>
                <a:spcPts val="0"/>
              </a:spcBef>
              <a:spcAft>
                <a:spcPts val="0"/>
              </a:spcAft>
              <a:buClr>
                <a:srgbClr val="000000"/>
              </a:buClr>
              <a:buSzPts val="1800"/>
              <a:buFont typeface="Montserrat"/>
              <a:buChar char="★"/>
            </a:pPr>
            <a:r>
              <a:rPr lang="en" sz="1800" dirty="0" smtClean="0">
                <a:solidFill>
                  <a:srgbClr val="000000"/>
                </a:solidFill>
                <a:latin typeface="Montserrat"/>
                <a:ea typeface="Montserrat"/>
                <a:cs typeface="Montserrat"/>
                <a:sym typeface="Montserrat"/>
              </a:rPr>
              <a:t>Use Of New Technology instills Curiosity.</a:t>
            </a:r>
            <a:endParaRPr sz="1800" dirty="0">
              <a:solidFill>
                <a:srgbClr val="000000"/>
              </a:solidFill>
              <a:latin typeface="Montserrat"/>
              <a:ea typeface="Montserrat"/>
              <a:cs typeface="Montserrat"/>
              <a:sym typeface="Montserrat"/>
            </a:endParaRPr>
          </a:p>
        </p:txBody>
      </p:sp>
      <p:pic>
        <p:nvPicPr>
          <p:cNvPr id="314" name="Shape 314"/>
          <p:cNvPicPr preferRelativeResize="0"/>
          <p:nvPr/>
        </p:nvPicPr>
        <p:blipFill>
          <a:blip r:embed="rId3">
            <a:alphaModFix/>
          </a:blip>
          <a:stretch>
            <a:fillRect/>
          </a:stretch>
        </p:blipFill>
        <p:spPr>
          <a:xfrm>
            <a:off x="7065350" y="0"/>
            <a:ext cx="2078649" cy="14039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000000"/>
                </a:solidFill>
                <a:latin typeface="Montserrat Medium"/>
                <a:ea typeface="Montserrat Medium"/>
                <a:cs typeface="Montserrat Medium"/>
                <a:sym typeface="Montserrat Medium"/>
              </a:rPr>
              <a:t>Demo</a:t>
            </a:r>
            <a:endParaRPr dirty="0">
              <a:solidFill>
                <a:srgbClr val="000000"/>
              </a:solidFill>
              <a:latin typeface="Montserrat Medium"/>
              <a:ea typeface="Montserrat Medium"/>
              <a:cs typeface="Montserrat Medium"/>
              <a:sym typeface="Montserrat Medium"/>
            </a:endParaRPr>
          </a:p>
        </p:txBody>
      </p:sp>
      <p:sp>
        <p:nvSpPr>
          <p:cNvPr id="339" name="Shape 339"/>
          <p:cNvSpPr txBox="1">
            <a:spLocks noGrp="1"/>
          </p:cNvSpPr>
          <p:nvPr>
            <p:ph type="body" idx="1"/>
          </p:nvPr>
        </p:nvSpPr>
        <p:spPr>
          <a:xfrm>
            <a:off x="1052550" y="2519850"/>
            <a:ext cx="7038900" cy="865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a:solidFill>
                  <a:srgbClr val="000000"/>
                </a:solidFill>
                <a:latin typeface="Montserrat"/>
                <a:ea typeface="Montserrat"/>
                <a:cs typeface="Montserrat"/>
                <a:sym typeface="Montserrat"/>
              </a:rPr>
              <a:t>Let’s see a short Demo of our Application.</a:t>
            </a:r>
            <a:endParaRPr sz="1800">
              <a:solidFill>
                <a:srgbClr val="000000"/>
              </a:solidFill>
              <a:latin typeface="Montserrat"/>
              <a:ea typeface="Montserrat"/>
              <a:cs typeface="Montserrat"/>
              <a:sym typeface="Montserrat"/>
            </a:endParaRPr>
          </a:p>
        </p:txBody>
      </p:sp>
      <p:pic>
        <p:nvPicPr>
          <p:cNvPr id="340" name="Shape 340"/>
          <p:cNvPicPr preferRelativeResize="0"/>
          <p:nvPr/>
        </p:nvPicPr>
        <p:blipFill>
          <a:blip r:embed="rId3">
            <a:alphaModFix/>
          </a:blip>
          <a:stretch>
            <a:fillRect/>
          </a:stretch>
        </p:blipFill>
        <p:spPr>
          <a:xfrm>
            <a:off x="7065350" y="0"/>
            <a:ext cx="2078649" cy="14039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45"/>
          <p:cNvSpPr txBox="1">
            <a:spLocks noGrp="1"/>
          </p:cNvSpPr>
          <p:nvPr>
            <p:ph type="title"/>
          </p:nvPr>
        </p:nvSpPr>
        <p:spPr>
          <a:xfrm>
            <a:off x="948856" y="1992150"/>
            <a:ext cx="7038900" cy="210851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000" dirty="0" smtClean="0">
                <a:solidFill>
                  <a:srgbClr val="000000"/>
                </a:solidFill>
              </a:rPr>
              <a:t>Got Questions?</a:t>
            </a:r>
            <a:br>
              <a:rPr lang="en" sz="4000" dirty="0" smtClean="0">
                <a:solidFill>
                  <a:srgbClr val="000000"/>
                </a:solidFill>
              </a:rPr>
            </a:br>
            <a:r>
              <a:rPr lang="en" sz="4000" dirty="0" smtClean="0">
                <a:solidFill>
                  <a:srgbClr val="000000"/>
                </a:solidFill>
              </a:rPr>
              <a:t>Shoot’em</a:t>
            </a:r>
            <a:br>
              <a:rPr lang="en" sz="4000" dirty="0" smtClean="0">
                <a:solidFill>
                  <a:srgbClr val="000000"/>
                </a:solidFill>
              </a:rPr>
            </a:br>
            <a:r>
              <a:rPr lang="en" sz="4000" dirty="0" smtClean="0">
                <a:solidFill>
                  <a:srgbClr val="000000"/>
                </a:solidFill>
              </a:rPr>
              <a:t>;)</a:t>
            </a:r>
            <a:endParaRPr sz="4000" dirty="0">
              <a:solidFill>
                <a:srgbClr val="000000"/>
              </a:solidFill>
            </a:endParaRPr>
          </a:p>
        </p:txBody>
      </p:sp>
    </p:spTree>
    <p:extLst>
      <p:ext uri="{BB962C8B-B14F-4D97-AF65-F5344CB8AC3E}">
        <p14:creationId xmlns:p14="http://schemas.microsoft.com/office/powerpoint/2010/main" val="189861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1052550" y="2114700"/>
            <a:ext cx="7038900" cy="914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800">
                <a:solidFill>
                  <a:srgbClr val="000000"/>
                </a:solidFill>
              </a:rPr>
              <a:t>Thank You</a:t>
            </a:r>
            <a:endParaRPr sz="4800">
              <a:solidFill>
                <a:srgbClr val="000000"/>
              </a:solidFill>
            </a:endParaRPr>
          </a:p>
        </p:txBody>
      </p:sp>
      <p:pic>
        <p:nvPicPr>
          <p:cNvPr id="346" name="Shape 346"/>
          <p:cNvPicPr preferRelativeResize="0"/>
          <p:nvPr/>
        </p:nvPicPr>
        <p:blipFill>
          <a:blip r:embed="rId3">
            <a:alphaModFix/>
          </a:blip>
          <a:stretch>
            <a:fillRect/>
          </a:stretch>
        </p:blipFill>
        <p:spPr>
          <a:xfrm>
            <a:off x="7065350" y="0"/>
            <a:ext cx="2078649" cy="14039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p:nvPr/>
        </p:nvSpPr>
        <p:spPr>
          <a:xfrm>
            <a:off x="559550" y="3005125"/>
            <a:ext cx="6211800" cy="187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dirty="0">
                <a:latin typeface="Montserrat"/>
                <a:ea typeface="Montserrat"/>
                <a:cs typeface="Montserrat"/>
                <a:sym typeface="Montserrat"/>
              </a:rPr>
              <a:t>Gautham. A</a:t>
            </a:r>
            <a:endParaRPr sz="1800" dirty="0">
              <a:latin typeface="Montserrat"/>
              <a:ea typeface="Montserrat"/>
              <a:cs typeface="Montserrat"/>
              <a:sym typeface="Montserrat"/>
            </a:endParaRPr>
          </a:p>
          <a:p>
            <a:pPr marL="0" lvl="0" indent="0">
              <a:spcBef>
                <a:spcPts val="0"/>
              </a:spcBef>
              <a:spcAft>
                <a:spcPts val="0"/>
              </a:spcAft>
              <a:buNone/>
            </a:pPr>
            <a:r>
              <a:rPr lang="en" sz="1800" dirty="0">
                <a:latin typeface="Montserrat"/>
                <a:ea typeface="Montserrat"/>
                <a:cs typeface="Montserrat"/>
                <a:sym typeface="Montserrat"/>
              </a:rPr>
              <a:t>Eathindhar. </a:t>
            </a:r>
            <a:r>
              <a:rPr lang="en" sz="1800" dirty="0" smtClean="0">
                <a:latin typeface="Montserrat"/>
                <a:ea typeface="Montserrat"/>
                <a:cs typeface="Montserrat"/>
                <a:sym typeface="Montserrat"/>
              </a:rPr>
              <a:t>M</a:t>
            </a:r>
          </a:p>
          <a:p>
            <a:pPr marL="0" lvl="0" indent="0">
              <a:spcBef>
                <a:spcPts val="0"/>
              </a:spcBef>
              <a:spcAft>
                <a:spcPts val="0"/>
              </a:spcAft>
              <a:buNone/>
            </a:pPr>
            <a:r>
              <a:rPr lang="en" sz="1800" dirty="0" smtClean="0">
                <a:latin typeface="Montserrat"/>
                <a:ea typeface="Montserrat"/>
                <a:cs typeface="Montserrat"/>
                <a:sym typeface="Montserrat"/>
              </a:rPr>
              <a:t>Dinesh. V</a:t>
            </a:r>
          </a:p>
          <a:p>
            <a:pPr marL="0" lvl="0" indent="0">
              <a:spcBef>
                <a:spcPts val="0"/>
              </a:spcBef>
              <a:spcAft>
                <a:spcPts val="0"/>
              </a:spcAft>
              <a:buNone/>
            </a:pPr>
            <a:r>
              <a:rPr lang="en" sz="1800" dirty="0" smtClean="0">
                <a:latin typeface="Montserrat"/>
                <a:ea typeface="Montserrat"/>
                <a:cs typeface="Montserrat"/>
                <a:sym typeface="Montserrat"/>
              </a:rPr>
              <a:t>Subramania Bharathy. S</a:t>
            </a:r>
            <a:endParaRPr sz="1800" dirty="0">
              <a:latin typeface="Montserrat"/>
              <a:ea typeface="Montserrat"/>
              <a:cs typeface="Montserrat"/>
              <a:sym typeface="Montserrat"/>
            </a:endParaRPr>
          </a:p>
          <a:p>
            <a:pPr marL="0" lvl="0" indent="0">
              <a:spcBef>
                <a:spcPts val="0"/>
              </a:spcBef>
              <a:spcAft>
                <a:spcPts val="0"/>
              </a:spcAft>
              <a:buNone/>
            </a:pPr>
            <a:r>
              <a:rPr lang="en" sz="1800" dirty="0">
                <a:latin typeface="Montserrat"/>
                <a:ea typeface="Montserrat"/>
                <a:cs typeface="Montserrat"/>
                <a:sym typeface="Montserrat"/>
              </a:rPr>
              <a:t>Department Of Computer Science and Engineering</a:t>
            </a:r>
            <a:endParaRPr sz="1800" dirty="0">
              <a:latin typeface="Montserrat"/>
              <a:ea typeface="Montserrat"/>
              <a:cs typeface="Montserrat"/>
              <a:sym typeface="Montserrat"/>
            </a:endParaRPr>
          </a:p>
          <a:p>
            <a:pPr marL="0" lvl="0" indent="0">
              <a:spcBef>
                <a:spcPts val="0"/>
              </a:spcBef>
              <a:spcAft>
                <a:spcPts val="0"/>
              </a:spcAft>
              <a:buNone/>
            </a:pPr>
            <a:r>
              <a:rPr lang="en" sz="1800" dirty="0">
                <a:latin typeface="Montserrat"/>
                <a:ea typeface="Montserrat"/>
                <a:cs typeface="Montserrat"/>
                <a:sym typeface="Montserrat"/>
              </a:rPr>
              <a:t>Sri Manakula Vinayagar Engineering College, Puducherry.</a:t>
            </a:r>
            <a:endParaRPr sz="1800" dirty="0">
              <a:latin typeface="Montserrat"/>
              <a:ea typeface="Montserrat"/>
              <a:cs typeface="Montserrat"/>
              <a:sym typeface="Montserrat"/>
            </a:endParaRPr>
          </a:p>
        </p:txBody>
      </p:sp>
      <p:pic>
        <p:nvPicPr>
          <p:cNvPr id="142" name="Shape 142"/>
          <p:cNvPicPr preferRelativeResize="0"/>
          <p:nvPr/>
        </p:nvPicPr>
        <p:blipFill>
          <a:blip r:embed="rId3">
            <a:alphaModFix/>
          </a:blip>
          <a:stretch>
            <a:fillRect/>
          </a:stretch>
        </p:blipFill>
        <p:spPr>
          <a:xfrm>
            <a:off x="3089611" y="522621"/>
            <a:ext cx="2962398" cy="2107457"/>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latin typeface="Montserrat Medium"/>
                <a:ea typeface="Montserrat Medium"/>
                <a:cs typeface="Montserrat Medium"/>
                <a:sym typeface="Montserrat Medium"/>
              </a:rPr>
              <a:t>Agenda</a:t>
            </a:r>
            <a:endParaRPr>
              <a:solidFill>
                <a:srgbClr val="000000"/>
              </a:solidFill>
              <a:latin typeface="Montserrat Medium"/>
              <a:ea typeface="Montserrat Medium"/>
              <a:cs typeface="Montserrat Medium"/>
              <a:sym typeface="Montserrat Medium"/>
            </a:endParaRPr>
          </a:p>
        </p:txBody>
      </p:sp>
      <p:sp>
        <p:nvSpPr>
          <p:cNvPr id="149" name="Shape 149"/>
          <p:cNvSpPr txBox="1">
            <a:spLocks noGrp="1"/>
          </p:cNvSpPr>
          <p:nvPr>
            <p:ph type="body" idx="1"/>
          </p:nvPr>
        </p:nvSpPr>
        <p:spPr>
          <a:xfrm>
            <a:off x="1488084" y="1403975"/>
            <a:ext cx="7038900" cy="3412454"/>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Preview</a:t>
            </a:r>
            <a:endParaRPr sz="1800" dirty="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Abstract</a:t>
            </a:r>
            <a:endParaRPr sz="1800" dirty="0">
              <a:solidFill>
                <a:srgbClr val="000000"/>
              </a:solidFill>
              <a:latin typeface="Montserrat"/>
              <a:ea typeface="Montserrat"/>
              <a:cs typeface="Montserrat"/>
              <a:sym typeface="Montserrat"/>
            </a:endParaRPr>
          </a:p>
          <a:p>
            <a:pPr marL="457200" lvl="0" indent="-342900" rtl="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Current Services</a:t>
            </a:r>
            <a:endParaRPr sz="1800" dirty="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dirty="0" smtClean="0">
                <a:solidFill>
                  <a:srgbClr val="000000"/>
                </a:solidFill>
                <a:latin typeface="Montserrat"/>
                <a:ea typeface="Montserrat"/>
                <a:cs typeface="Montserrat"/>
                <a:sym typeface="Montserrat"/>
              </a:rPr>
              <a:t>The Past, The Present and The Future.</a:t>
            </a:r>
            <a:endParaRPr sz="1800" dirty="0" smtClean="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dirty="0" smtClean="0">
                <a:solidFill>
                  <a:srgbClr val="000000"/>
                </a:solidFill>
                <a:latin typeface="Montserrat"/>
                <a:ea typeface="Montserrat"/>
                <a:cs typeface="Montserrat"/>
                <a:sym typeface="Montserrat"/>
              </a:rPr>
              <a:t>Learn.AI</a:t>
            </a:r>
          </a:p>
          <a:p>
            <a:pPr marL="457200" lvl="0" indent="-342900">
              <a:spcBef>
                <a:spcPts val="0"/>
              </a:spcBef>
              <a:spcAft>
                <a:spcPts val="0"/>
              </a:spcAft>
              <a:buClr>
                <a:srgbClr val="000000"/>
              </a:buClr>
              <a:buSzPts val="1800"/>
              <a:buFont typeface="Montserrat"/>
              <a:buChar char="★"/>
            </a:pPr>
            <a:r>
              <a:rPr lang="en" sz="1800" dirty="0" smtClean="0">
                <a:solidFill>
                  <a:srgbClr val="000000"/>
                </a:solidFill>
                <a:latin typeface="Montserrat"/>
                <a:ea typeface="Montserrat"/>
                <a:cs typeface="Montserrat"/>
                <a:sym typeface="Montserrat"/>
              </a:rPr>
              <a:t>T</a:t>
            </a:r>
            <a:r>
              <a:rPr lang="en-IN" sz="1800" dirty="0" smtClean="0">
                <a:solidFill>
                  <a:srgbClr val="000000"/>
                </a:solidFill>
                <a:latin typeface="Montserrat"/>
                <a:ea typeface="Montserrat"/>
                <a:cs typeface="Montserrat"/>
                <a:sym typeface="Montserrat"/>
              </a:rPr>
              <a:t>h</a:t>
            </a:r>
            <a:r>
              <a:rPr lang="en" sz="1800" dirty="0" smtClean="0">
                <a:solidFill>
                  <a:srgbClr val="000000"/>
                </a:solidFill>
                <a:latin typeface="Montserrat"/>
                <a:ea typeface="Montserrat"/>
                <a:cs typeface="Montserrat"/>
                <a:sym typeface="Montserrat"/>
              </a:rPr>
              <a:t>e Five Digital Forces</a:t>
            </a:r>
            <a:endParaRPr sz="1800" dirty="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Architecture</a:t>
            </a:r>
            <a:endParaRPr sz="1800" dirty="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Features</a:t>
            </a:r>
            <a:endParaRPr sz="1800" dirty="0">
              <a:solidFill>
                <a:srgbClr val="000000"/>
              </a:solidFill>
              <a:latin typeface="Montserrat"/>
              <a:ea typeface="Montserrat"/>
              <a:cs typeface="Montserrat"/>
              <a:sym typeface="Montserrat"/>
            </a:endParaRPr>
          </a:p>
          <a:p>
            <a:pPr marL="457200" lvl="0" indent="-342900" rtl="0">
              <a:spcBef>
                <a:spcPts val="0"/>
              </a:spcBef>
              <a:spcAft>
                <a:spcPts val="0"/>
              </a:spcAft>
              <a:buClr>
                <a:srgbClr val="000000"/>
              </a:buClr>
              <a:buSzPts val="1800"/>
              <a:buFont typeface="Montserrat"/>
              <a:buChar char="★"/>
            </a:pPr>
            <a:r>
              <a:rPr lang="en" sz="1800" dirty="0" smtClean="0">
                <a:solidFill>
                  <a:srgbClr val="000000"/>
                </a:solidFill>
                <a:latin typeface="Montserrat"/>
                <a:ea typeface="Montserrat"/>
                <a:cs typeface="Montserrat"/>
                <a:sym typeface="Montserrat"/>
              </a:rPr>
              <a:t>Future Flow</a:t>
            </a:r>
            <a:endParaRPr sz="1800" dirty="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dirty="0">
                <a:solidFill>
                  <a:srgbClr val="000000"/>
                </a:solidFill>
                <a:latin typeface="Montserrat"/>
                <a:ea typeface="Montserrat"/>
                <a:cs typeface="Montserrat"/>
                <a:sym typeface="Montserrat"/>
              </a:rPr>
              <a:t>Future Implementation</a:t>
            </a:r>
            <a:endParaRPr sz="1800" dirty="0">
              <a:solidFill>
                <a:srgbClr val="000000"/>
              </a:solidFill>
              <a:latin typeface="Montserrat"/>
              <a:ea typeface="Montserrat"/>
              <a:cs typeface="Montserrat"/>
              <a:sym typeface="Montserrat"/>
            </a:endParaRPr>
          </a:p>
        </p:txBody>
      </p:sp>
      <p:pic>
        <p:nvPicPr>
          <p:cNvPr id="150" name="Shape 150"/>
          <p:cNvPicPr preferRelativeResize="0"/>
          <p:nvPr/>
        </p:nvPicPr>
        <p:blipFill>
          <a:blip r:embed="rId3">
            <a:alphaModFix/>
          </a:blip>
          <a:stretch>
            <a:fillRect/>
          </a:stretch>
        </p:blipFill>
        <p:spPr>
          <a:xfrm>
            <a:off x="7065350" y="0"/>
            <a:ext cx="2078649" cy="14039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297500" y="393750"/>
            <a:ext cx="56877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latin typeface="Montserrat Medium"/>
                <a:ea typeface="Montserrat Medium"/>
                <a:cs typeface="Montserrat Medium"/>
                <a:sym typeface="Montserrat Medium"/>
              </a:rPr>
              <a:t>Are You Bored Of Old Learning Methods?</a:t>
            </a:r>
            <a:endParaRPr>
              <a:solidFill>
                <a:srgbClr val="000000"/>
              </a:solidFill>
              <a:latin typeface="Montserrat Medium"/>
              <a:ea typeface="Montserrat Medium"/>
              <a:cs typeface="Montserrat Medium"/>
              <a:sym typeface="Montserrat Medium"/>
            </a:endParaRPr>
          </a:p>
        </p:txBody>
      </p:sp>
      <p:pic>
        <p:nvPicPr>
          <p:cNvPr id="156" name="Shape 156"/>
          <p:cNvPicPr preferRelativeResize="0"/>
          <p:nvPr/>
        </p:nvPicPr>
        <p:blipFill>
          <a:blip r:embed="rId3">
            <a:alphaModFix/>
          </a:blip>
          <a:stretch>
            <a:fillRect/>
          </a:stretch>
        </p:blipFill>
        <p:spPr>
          <a:xfrm>
            <a:off x="7065350" y="0"/>
            <a:ext cx="2078649" cy="1403975"/>
          </a:xfrm>
          <a:prstGeom prst="rect">
            <a:avLst/>
          </a:prstGeom>
          <a:noFill/>
          <a:ln>
            <a:noFill/>
          </a:ln>
        </p:spPr>
      </p:pic>
      <p:sp>
        <p:nvSpPr>
          <p:cNvPr id="157" name="Shape 157"/>
          <p:cNvSpPr txBox="1"/>
          <p:nvPr/>
        </p:nvSpPr>
        <p:spPr>
          <a:xfrm>
            <a:off x="2180825" y="2264250"/>
            <a:ext cx="4667400" cy="1455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a:latin typeface="Montserrat"/>
                <a:ea typeface="Montserrat"/>
                <a:cs typeface="Montserrat"/>
                <a:sym typeface="Montserrat"/>
              </a:rPr>
              <a:t>“Tell me and I forget.</a:t>
            </a:r>
            <a:endParaRPr sz="1800">
              <a:latin typeface="Montserrat"/>
              <a:ea typeface="Montserrat"/>
              <a:cs typeface="Montserrat"/>
              <a:sym typeface="Montserrat"/>
            </a:endParaRPr>
          </a:p>
          <a:p>
            <a:pPr marL="0" lvl="0" indent="0" algn="ctr">
              <a:spcBef>
                <a:spcPts val="0"/>
              </a:spcBef>
              <a:spcAft>
                <a:spcPts val="0"/>
              </a:spcAft>
              <a:buNone/>
            </a:pPr>
            <a:r>
              <a:rPr lang="en" sz="1800">
                <a:latin typeface="Montserrat"/>
                <a:ea typeface="Montserrat"/>
                <a:cs typeface="Montserrat"/>
                <a:sym typeface="Montserrat"/>
              </a:rPr>
              <a:t>Teach me and I remember.</a:t>
            </a:r>
            <a:endParaRPr sz="1800">
              <a:latin typeface="Montserrat"/>
              <a:ea typeface="Montserrat"/>
              <a:cs typeface="Montserrat"/>
              <a:sym typeface="Montserrat"/>
            </a:endParaRPr>
          </a:p>
          <a:p>
            <a:pPr marL="0" lvl="0" indent="0" algn="ctr">
              <a:spcBef>
                <a:spcPts val="0"/>
              </a:spcBef>
              <a:spcAft>
                <a:spcPts val="0"/>
              </a:spcAft>
              <a:buNone/>
            </a:pPr>
            <a:r>
              <a:rPr lang="en" sz="1800">
                <a:latin typeface="Montserrat"/>
                <a:ea typeface="Montserrat"/>
                <a:cs typeface="Montserrat"/>
                <a:sym typeface="Montserrat"/>
              </a:rPr>
              <a:t>Involve me and I learn. “</a:t>
            </a:r>
            <a:endParaRPr sz="1800">
              <a:latin typeface="Montserrat"/>
              <a:ea typeface="Montserrat"/>
              <a:cs typeface="Montserrat"/>
              <a:sym typeface="Montserrat"/>
            </a:endParaRPr>
          </a:p>
          <a:p>
            <a:pPr marL="0" lvl="0" indent="0" algn="ctr">
              <a:spcBef>
                <a:spcPts val="0"/>
              </a:spcBef>
              <a:spcAft>
                <a:spcPts val="0"/>
              </a:spcAft>
              <a:buNone/>
            </a:pPr>
            <a:r>
              <a:rPr lang="en" sz="1800">
                <a:latin typeface="Montserrat"/>
                <a:ea typeface="Montserrat"/>
                <a:cs typeface="Montserrat"/>
                <a:sym typeface="Montserrat"/>
              </a:rPr>
              <a:t>-Benjamin Franklin</a:t>
            </a:r>
            <a:endParaRPr sz="1800">
              <a:latin typeface="Montserrat"/>
              <a:ea typeface="Montserrat"/>
              <a:cs typeface="Montserrat"/>
              <a:sym typeface="Montserrat"/>
            </a:endParaRPr>
          </a:p>
          <a:p>
            <a:pPr marL="0" lvl="0" indent="0" algn="ctr">
              <a:spcBef>
                <a:spcPts val="0"/>
              </a:spcBef>
              <a:spcAft>
                <a:spcPts val="0"/>
              </a:spcAft>
              <a:buNone/>
            </a:pPr>
            <a:endParaRPr sz="1800">
              <a:latin typeface="Montserrat"/>
              <a:ea typeface="Montserrat"/>
              <a:cs typeface="Montserrat"/>
              <a:sym typeface="Montserrat"/>
            </a:endParaRPr>
          </a:p>
        </p:txBody>
      </p:sp>
      <p:pic>
        <p:nvPicPr>
          <p:cNvPr id="158" name="Shape 158"/>
          <p:cNvPicPr preferRelativeResize="0"/>
          <p:nvPr/>
        </p:nvPicPr>
        <p:blipFill>
          <a:blip r:embed="rId4">
            <a:alphaModFix/>
          </a:blip>
          <a:stretch>
            <a:fillRect/>
          </a:stretch>
        </p:blipFill>
        <p:spPr>
          <a:xfrm>
            <a:off x="927625" y="2552425"/>
            <a:ext cx="1933500" cy="1890912"/>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64" name="Shape 164"/>
          <p:cNvPicPr preferRelativeResize="0"/>
          <p:nvPr/>
        </p:nvPicPr>
        <p:blipFill>
          <a:blip r:embed="rId3">
            <a:alphaModFix/>
          </a:blip>
          <a:stretch>
            <a:fillRect/>
          </a:stretch>
        </p:blipFill>
        <p:spPr>
          <a:xfrm>
            <a:off x="2910750" y="1307850"/>
            <a:ext cx="4942500" cy="3779574"/>
          </a:xfrm>
          <a:prstGeom prst="rect">
            <a:avLst/>
          </a:prstGeom>
          <a:noFill/>
          <a:ln>
            <a:noFill/>
          </a:ln>
        </p:spPr>
      </p:pic>
      <p:sp>
        <p:nvSpPr>
          <p:cNvPr id="165" name="Shape 165"/>
          <p:cNvSpPr txBox="1"/>
          <p:nvPr/>
        </p:nvSpPr>
        <p:spPr>
          <a:xfrm>
            <a:off x="1158000" y="419850"/>
            <a:ext cx="7317900" cy="86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latin typeface="Montserrat Medium"/>
                <a:ea typeface="Montserrat Medium"/>
                <a:cs typeface="Montserrat Medium"/>
                <a:sym typeface="Montserrat Medium"/>
              </a:rPr>
              <a:t>Learning Curve</a:t>
            </a:r>
            <a:endParaRPr sz="2400">
              <a:latin typeface="Montserrat Medium"/>
              <a:ea typeface="Montserrat Medium"/>
              <a:cs typeface="Montserrat Medium"/>
              <a:sym typeface="Montserrat Medium"/>
            </a:endParaRPr>
          </a:p>
        </p:txBody>
      </p:sp>
      <p:sp>
        <p:nvSpPr>
          <p:cNvPr id="166" name="Shape 166"/>
          <p:cNvSpPr txBox="1"/>
          <p:nvPr/>
        </p:nvSpPr>
        <p:spPr>
          <a:xfrm>
            <a:off x="631125" y="2609175"/>
            <a:ext cx="2241300" cy="603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a:latin typeface="Montserrat"/>
                <a:ea typeface="Montserrat"/>
                <a:cs typeface="Montserrat"/>
                <a:sym typeface="Montserrat"/>
              </a:rPr>
              <a:t>Passive learning</a:t>
            </a:r>
            <a:endParaRPr sz="1800">
              <a:latin typeface="Montserrat"/>
              <a:ea typeface="Montserrat"/>
              <a:cs typeface="Montserrat"/>
              <a:sym typeface="Montserrat"/>
            </a:endParaRPr>
          </a:p>
        </p:txBody>
      </p:sp>
      <p:sp>
        <p:nvSpPr>
          <p:cNvPr id="167" name="Shape 167"/>
          <p:cNvSpPr txBox="1"/>
          <p:nvPr/>
        </p:nvSpPr>
        <p:spPr>
          <a:xfrm>
            <a:off x="458625" y="4112850"/>
            <a:ext cx="2413800" cy="536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latin typeface="Montserrat"/>
                <a:ea typeface="Montserrat"/>
                <a:cs typeface="Montserrat"/>
                <a:sym typeface="Montserrat"/>
              </a:rPr>
              <a:t>Active Learning</a:t>
            </a:r>
            <a:endParaRPr sz="1800">
              <a:latin typeface="Montserrat"/>
              <a:ea typeface="Montserrat"/>
              <a:cs typeface="Montserrat"/>
              <a:sym typeface="Montserrat"/>
            </a:endParaRPr>
          </a:p>
        </p:txBody>
      </p:sp>
      <p:cxnSp>
        <p:nvCxnSpPr>
          <p:cNvPr id="168" name="Shape 168"/>
          <p:cNvCxnSpPr/>
          <p:nvPr/>
        </p:nvCxnSpPr>
        <p:spPr>
          <a:xfrm flipH="1">
            <a:off x="3534325" y="2120625"/>
            <a:ext cx="1197300" cy="1580400"/>
          </a:xfrm>
          <a:prstGeom prst="straightConnector1">
            <a:avLst/>
          </a:prstGeom>
          <a:noFill/>
          <a:ln w="38100" cap="flat" cmpd="sng">
            <a:solidFill>
              <a:schemeClr val="dk2"/>
            </a:solidFill>
            <a:prstDash val="solid"/>
            <a:round/>
            <a:headEnd type="none" w="lg" len="lg"/>
            <a:tailEnd type="none" w="lg" len="lg"/>
          </a:ln>
        </p:spPr>
      </p:cxnSp>
      <p:cxnSp>
        <p:nvCxnSpPr>
          <p:cNvPr id="169" name="Shape 169"/>
          <p:cNvCxnSpPr/>
          <p:nvPr/>
        </p:nvCxnSpPr>
        <p:spPr>
          <a:xfrm rot="10800000">
            <a:off x="2729750" y="2906013"/>
            <a:ext cx="1407900" cy="9600"/>
          </a:xfrm>
          <a:prstGeom prst="straightConnector1">
            <a:avLst/>
          </a:prstGeom>
          <a:noFill/>
          <a:ln w="38100" cap="flat" cmpd="sng">
            <a:solidFill>
              <a:schemeClr val="dk2"/>
            </a:solidFill>
            <a:prstDash val="solid"/>
            <a:round/>
            <a:headEnd type="none" w="lg" len="lg"/>
            <a:tailEnd type="triangle" w="lg" len="lg"/>
          </a:ln>
        </p:spPr>
      </p:cxnSp>
      <p:cxnSp>
        <p:nvCxnSpPr>
          <p:cNvPr id="170" name="Shape 170"/>
          <p:cNvCxnSpPr/>
          <p:nvPr/>
        </p:nvCxnSpPr>
        <p:spPr>
          <a:xfrm flipH="1">
            <a:off x="2872425" y="4132050"/>
            <a:ext cx="383100" cy="498000"/>
          </a:xfrm>
          <a:prstGeom prst="straightConnector1">
            <a:avLst/>
          </a:prstGeom>
          <a:noFill/>
          <a:ln w="38100" cap="flat" cmpd="sng">
            <a:solidFill>
              <a:schemeClr val="dk2"/>
            </a:solidFill>
            <a:prstDash val="solid"/>
            <a:round/>
            <a:headEnd type="none" w="lg" len="lg"/>
            <a:tailEnd type="none" w="lg" len="lg"/>
          </a:ln>
        </p:spPr>
      </p:cxnSp>
      <p:cxnSp>
        <p:nvCxnSpPr>
          <p:cNvPr id="171" name="Shape 171"/>
          <p:cNvCxnSpPr/>
          <p:nvPr/>
        </p:nvCxnSpPr>
        <p:spPr>
          <a:xfrm flipH="1">
            <a:off x="2412675" y="4376250"/>
            <a:ext cx="651300" cy="9600"/>
          </a:xfrm>
          <a:prstGeom prst="straightConnector1">
            <a:avLst/>
          </a:prstGeom>
          <a:noFill/>
          <a:ln w="38100" cap="flat" cmpd="sng">
            <a:solidFill>
              <a:schemeClr val="dk2"/>
            </a:solidFill>
            <a:prstDash val="solid"/>
            <a:round/>
            <a:headEnd type="none" w="lg" len="lg"/>
            <a:tailEnd type="triangle" w="lg" len="lg"/>
          </a:ln>
        </p:spPr>
      </p:cxnSp>
      <p:pic>
        <p:nvPicPr>
          <p:cNvPr id="172" name="Shape 172"/>
          <p:cNvPicPr preferRelativeResize="0"/>
          <p:nvPr/>
        </p:nvPicPr>
        <p:blipFill>
          <a:blip r:embed="rId4">
            <a:alphaModFix/>
          </a:blip>
          <a:stretch>
            <a:fillRect/>
          </a:stretch>
        </p:blipFill>
        <p:spPr>
          <a:xfrm>
            <a:off x="7065350" y="0"/>
            <a:ext cx="2078649" cy="14039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latin typeface="Montserrat Medium"/>
                <a:ea typeface="Montserrat Medium"/>
                <a:cs typeface="Montserrat Medium"/>
                <a:sym typeface="Montserrat Medium"/>
              </a:rPr>
              <a:t>The Change Needed</a:t>
            </a:r>
            <a:endParaRPr>
              <a:solidFill>
                <a:srgbClr val="000000"/>
              </a:solidFill>
              <a:latin typeface="Montserrat Medium"/>
              <a:ea typeface="Montserrat Medium"/>
              <a:cs typeface="Montserrat Medium"/>
              <a:sym typeface="Montserrat Medium"/>
            </a:endParaRPr>
          </a:p>
        </p:txBody>
      </p:sp>
      <p:sp>
        <p:nvSpPr>
          <p:cNvPr id="178" name="Shape 178"/>
          <p:cNvSpPr txBox="1">
            <a:spLocks noGrp="1"/>
          </p:cNvSpPr>
          <p:nvPr>
            <p:ph type="body" idx="1"/>
          </p:nvPr>
        </p:nvSpPr>
        <p:spPr>
          <a:xfrm>
            <a:off x="1297500" y="1979550"/>
            <a:ext cx="7038900" cy="22866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Gamification - Learn while you play.</a:t>
            </a:r>
            <a:endParaRPr sz="180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Instill Curiosity.</a:t>
            </a:r>
            <a:endParaRPr sz="1800">
              <a:solidFill>
                <a:srgbClr val="000000"/>
              </a:solidFill>
              <a:latin typeface="Montserrat"/>
              <a:ea typeface="Montserrat"/>
              <a:cs typeface="Montserrat"/>
              <a:sym typeface="Montserrat"/>
            </a:endParaRPr>
          </a:p>
          <a:p>
            <a:pPr marL="457200" lvl="0" indent="-342900">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Self Study.</a:t>
            </a:r>
            <a:endParaRPr sz="1800">
              <a:solidFill>
                <a:srgbClr val="000000"/>
              </a:solidFill>
              <a:latin typeface="Montserrat"/>
              <a:ea typeface="Montserrat"/>
              <a:cs typeface="Montserrat"/>
              <a:sym typeface="Montserrat"/>
            </a:endParaRPr>
          </a:p>
          <a:p>
            <a:pPr marL="457200" lvl="0" indent="-342900" rtl="0">
              <a:spcBef>
                <a:spcPts val="0"/>
              </a:spcBef>
              <a:spcAft>
                <a:spcPts val="0"/>
              </a:spcAft>
              <a:buClr>
                <a:srgbClr val="000000"/>
              </a:buClr>
              <a:buSzPts val="1800"/>
              <a:buFont typeface="Montserrat"/>
              <a:buChar char="★"/>
            </a:pPr>
            <a:r>
              <a:rPr lang="en" sz="1800">
                <a:solidFill>
                  <a:srgbClr val="000000"/>
                </a:solidFill>
                <a:latin typeface="Montserrat"/>
                <a:ea typeface="Montserrat"/>
                <a:cs typeface="Montserrat"/>
                <a:sym typeface="Montserrat"/>
              </a:rPr>
              <a:t>Explore rather than learn.</a:t>
            </a:r>
            <a:endParaRPr sz="1800">
              <a:solidFill>
                <a:srgbClr val="000000"/>
              </a:solidFill>
              <a:latin typeface="Montserrat"/>
              <a:ea typeface="Montserrat"/>
              <a:cs typeface="Montserrat"/>
              <a:sym typeface="Montserrat"/>
            </a:endParaRPr>
          </a:p>
        </p:txBody>
      </p:sp>
      <p:pic>
        <p:nvPicPr>
          <p:cNvPr id="179" name="Shape 179"/>
          <p:cNvPicPr preferRelativeResize="0"/>
          <p:nvPr/>
        </p:nvPicPr>
        <p:blipFill>
          <a:blip r:embed="rId3">
            <a:alphaModFix/>
          </a:blip>
          <a:stretch>
            <a:fillRect/>
          </a:stretch>
        </p:blipFill>
        <p:spPr>
          <a:xfrm>
            <a:off x="7065350" y="0"/>
            <a:ext cx="2078649" cy="14039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solidFill>
                <a:srgbClr val="000000"/>
              </a:solidFill>
              <a:latin typeface="Montserrat Medium"/>
              <a:ea typeface="Montserrat Medium"/>
              <a:cs typeface="Montserrat Medium"/>
              <a:sym typeface="Montserrat Medium"/>
            </a:endParaRPr>
          </a:p>
        </p:txBody>
      </p:sp>
      <p:sp>
        <p:nvSpPr>
          <p:cNvPr id="185" name="Shape 185"/>
          <p:cNvSpPr txBox="1">
            <a:spLocks noGrp="1"/>
          </p:cNvSpPr>
          <p:nvPr>
            <p:ph type="body" idx="1"/>
          </p:nvPr>
        </p:nvSpPr>
        <p:spPr>
          <a:xfrm>
            <a:off x="1240350" y="1558025"/>
            <a:ext cx="7038900" cy="291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800" dirty="0">
              <a:solidFill>
                <a:srgbClr val="000000"/>
              </a:solidFill>
              <a:latin typeface="Montserrat"/>
              <a:ea typeface="Montserrat"/>
              <a:cs typeface="Montserrat"/>
              <a:sym typeface="Montserrat"/>
            </a:endParaRPr>
          </a:p>
        </p:txBody>
      </p:sp>
      <p:pic>
        <p:nvPicPr>
          <p:cNvPr id="186" name="Shape 186"/>
          <p:cNvPicPr preferRelativeResize="0"/>
          <p:nvPr/>
        </p:nvPicPr>
        <p:blipFill>
          <a:blip r:embed="rId3">
            <a:alphaModFix/>
          </a:blip>
          <a:stretch>
            <a:fillRect/>
          </a:stretch>
        </p:blipFill>
        <p:spPr>
          <a:xfrm>
            <a:off x="7065350" y="0"/>
            <a:ext cx="2078649" cy="14039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254600" y="3608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solidFill>
                  <a:srgbClr val="000000"/>
                </a:solidFill>
              </a:rPr>
              <a:t>The Past, The Present and The Future</a:t>
            </a:r>
            <a:endParaRPr dirty="0">
              <a:solidFill>
                <a:srgbClr val="000000"/>
              </a:solidFill>
            </a:endParaRPr>
          </a:p>
        </p:txBody>
      </p:sp>
      <p:pic>
        <p:nvPicPr>
          <p:cNvPr id="192" name="Shape 192"/>
          <p:cNvPicPr preferRelativeResize="0"/>
          <p:nvPr/>
        </p:nvPicPr>
        <p:blipFill>
          <a:blip r:embed="rId3">
            <a:alphaModFix/>
          </a:blip>
          <a:stretch>
            <a:fillRect/>
          </a:stretch>
        </p:blipFill>
        <p:spPr>
          <a:xfrm>
            <a:off x="7065350" y="0"/>
            <a:ext cx="2078649" cy="1403975"/>
          </a:xfrm>
          <a:prstGeom prst="rect">
            <a:avLst/>
          </a:prstGeom>
          <a:noFill/>
          <a:ln>
            <a:noFill/>
          </a:ln>
        </p:spPr>
      </p:pic>
      <p:sp>
        <p:nvSpPr>
          <p:cNvPr id="193" name="Shape 193"/>
          <p:cNvSpPr/>
          <p:nvPr/>
        </p:nvSpPr>
        <p:spPr>
          <a:xfrm>
            <a:off x="350451" y="2808600"/>
            <a:ext cx="1764000" cy="745500"/>
          </a:xfrm>
          <a:prstGeom prst="homePlate">
            <a:avLst>
              <a:gd name="adj" fmla="val 50000"/>
            </a:avLst>
          </a:prstGeom>
          <a:solidFill>
            <a:srgbClr val="D9EAD3"/>
          </a:solidFill>
          <a:ln w="9525" cap="flat" cmpd="sng">
            <a:solidFill>
              <a:srgbClr val="FFFFFF"/>
            </a:solidFill>
            <a:prstDash val="solid"/>
            <a:round/>
            <a:headEnd type="none" w="med" len="med"/>
            <a:tailEnd type="none" w="med" len="med"/>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194" name="Shape 194"/>
          <p:cNvSpPr txBox="1"/>
          <p:nvPr/>
        </p:nvSpPr>
        <p:spPr>
          <a:xfrm>
            <a:off x="426648" y="2946150"/>
            <a:ext cx="1455600" cy="47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Montserrat Medium"/>
                <a:ea typeface="Montserrat Medium"/>
                <a:cs typeface="Montserrat Medium"/>
                <a:sym typeface="Montserrat Medium"/>
              </a:rPr>
              <a:t>1000 Years</a:t>
            </a:r>
            <a:endParaRPr sz="1800">
              <a:solidFill>
                <a:srgbClr val="FFFFFF"/>
              </a:solidFill>
              <a:latin typeface="Montserrat Medium"/>
              <a:ea typeface="Montserrat Medium"/>
              <a:cs typeface="Montserrat Medium"/>
              <a:sym typeface="Montserrat Medium"/>
            </a:endParaRPr>
          </a:p>
        </p:txBody>
      </p:sp>
      <p:sp>
        <p:nvSpPr>
          <p:cNvPr id="195" name="Shape 195"/>
          <p:cNvSpPr txBox="1"/>
          <p:nvPr/>
        </p:nvSpPr>
        <p:spPr>
          <a:xfrm>
            <a:off x="190350" y="1697400"/>
            <a:ext cx="1662900" cy="47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latin typeface="Roboto"/>
                <a:ea typeface="Roboto"/>
                <a:cs typeface="Roboto"/>
                <a:sym typeface="Roboto"/>
              </a:rPr>
              <a:t>Gurukulam</a:t>
            </a:r>
            <a:endParaRPr sz="1600">
              <a:latin typeface="Roboto"/>
              <a:ea typeface="Roboto"/>
              <a:cs typeface="Roboto"/>
              <a:sym typeface="Roboto"/>
            </a:endParaRPr>
          </a:p>
        </p:txBody>
      </p:sp>
      <p:sp>
        <p:nvSpPr>
          <p:cNvPr id="196" name="Shape 196"/>
          <p:cNvSpPr/>
          <p:nvPr/>
        </p:nvSpPr>
        <p:spPr>
          <a:xfrm>
            <a:off x="1724025" y="2808600"/>
            <a:ext cx="2051100" cy="745500"/>
          </a:xfrm>
          <a:prstGeom prst="chevron">
            <a:avLst>
              <a:gd name="adj" fmla="val 50000"/>
            </a:avLst>
          </a:prstGeom>
          <a:solidFill>
            <a:srgbClr val="B6D7A8"/>
          </a:solidFill>
          <a:ln w="9525" cap="flat" cmpd="sng">
            <a:solidFill>
              <a:srgbClr val="FFFFFF"/>
            </a:solidFill>
            <a:prstDash val="solid"/>
            <a:round/>
            <a:headEnd type="none" w="med" len="med"/>
            <a:tailEnd type="none" w="med" len="med"/>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197" name="Shape 197"/>
          <p:cNvSpPr txBox="1"/>
          <p:nvPr/>
        </p:nvSpPr>
        <p:spPr>
          <a:xfrm>
            <a:off x="2133904" y="2946150"/>
            <a:ext cx="1315500" cy="47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Montserrat Medium"/>
                <a:ea typeface="Montserrat Medium"/>
                <a:cs typeface="Montserrat Medium"/>
                <a:sym typeface="Montserrat Medium"/>
              </a:rPr>
              <a:t>500 Years</a:t>
            </a:r>
            <a:endParaRPr sz="1800">
              <a:solidFill>
                <a:srgbClr val="FFFFFF"/>
              </a:solidFill>
              <a:latin typeface="Montserrat Medium"/>
              <a:ea typeface="Montserrat Medium"/>
              <a:cs typeface="Montserrat Medium"/>
              <a:sym typeface="Montserrat Medium"/>
            </a:endParaRPr>
          </a:p>
        </p:txBody>
      </p:sp>
      <p:sp>
        <p:nvSpPr>
          <p:cNvPr id="198" name="Shape 198"/>
          <p:cNvSpPr txBox="1"/>
          <p:nvPr/>
        </p:nvSpPr>
        <p:spPr>
          <a:xfrm>
            <a:off x="1788904" y="4194900"/>
            <a:ext cx="1556100" cy="47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latin typeface="Roboto"/>
                <a:ea typeface="Roboto"/>
                <a:cs typeface="Roboto"/>
                <a:sym typeface="Roboto"/>
              </a:rPr>
              <a:t>Text Books</a:t>
            </a:r>
            <a:endParaRPr sz="1600">
              <a:latin typeface="Roboto"/>
              <a:ea typeface="Roboto"/>
              <a:cs typeface="Roboto"/>
              <a:sym typeface="Roboto"/>
            </a:endParaRPr>
          </a:p>
        </p:txBody>
      </p:sp>
      <p:sp>
        <p:nvSpPr>
          <p:cNvPr id="199" name="Shape 199"/>
          <p:cNvSpPr/>
          <p:nvPr/>
        </p:nvSpPr>
        <p:spPr>
          <a:xfrm>
            <a:off x="3355000" y="2808600"/>
            <a:ext cx="2078700" cy="745500"/>
          </a:xfrm>
          <a:prstGeom prst="chevron">
            <a:avLst>
              <a:gd name="adj" fmla="val 50000"/>
            </a:avLst>
          </a:prstGeom>
          <a:solidFill>
            <a:srgbClr val="93C47D"/>
          </a:solidFill>
          <a:ln w="9525" cap="flat" cmpd="sng">
            <a:solidFill>
              <a:srgbClr val="FFFFFF"/>
            </a:solidFill>
            <a:prstDash val="solid"/>
            <a:round/>
            <a:headEnd type="none" w="med" len="med"/>
            <a:tailEnd type="none" w="med" len="med"/>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200" name="Shape 200"/>
          <p:cNvSpPr txBox="1"/>
          <p:nvPr/>
        </p:nvSpPr>
        <p:spPr>
          <a:xfrm>
            <a:off x="3777280" y="2946150"/>
            <a:ext cx="1315500" cy="47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Montserrat Medium"/>
                <a:ea typeface="Montserrat Medium"/>
                <a:cs typeface="Montserrat Medium"/>
                <a:sym typeface="Montserrat Medium"/>
              </a:rPr>
              <a:t>250 Years</a:t>
            </a:r>
            <a:endParaRPr sz="1800">
              <a:solidFill>
                <a:srgbClr val="FFFFFF"/>
              </a:solidFill>
              <a:latin typeface="Montserrat Medium"/>
              <a:ea typeface="Montserrat Medium"/>
              <a:cs typeface="Montserrat Medium"/>
              <a:sym typeface="Montserrat Medium"/>
            </a:endParaRPr>
          </a:p>
        </p:txBody>
      </p:sp>
      <p:sp>
        <p:nvSpPr>
          <p:cNvPr id="201" name="Shape 201"/>
          <p:cNvSpPr txBox="1"/>
          <p:nvPr/>
        </p:nvSpPr>
        <p:spPr>
          <a:xfrm>
            <a:off x="3207299" y="1535900"/>
            <a:ext cx="2051100" cy="59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a:latin typeface="Roboto"/>
                <a:ea typeface="Roboto"/>
                <a:cs typeface="Roboto"/>
                <a:sym typeface="Roboto"/>
              </a:rPr>
              <a:t>Pictures and Cartoons</a:t>
            </a:r>
            <a:endParaRPr sz="1600">
              <a:latin typeface="Roboto"/>
              <a:ea typeface="Roboto"/>
              <a:cs typeface="Roboto"/>
              <a:sym typeface="Roboto"/>
            </a:endParaRPr>
          </a:p>
        </p:txBody>
      </p:sp>
      <p:sp>
        <p:nvSpPr>
          <p:cNvPr id="202" name="Shape 202"/>
          <p:cNvSpPr/>
          <p:nvPr/>
        </p:nvSpPr>
        <p:spPr>
          <a:xfrm>
            <a:off x="5038725" y="2808600"/>
            <a:ext cx="1895400" cy="745500"/>
          </a:xfrm>
          <a:prstGeom prst="chevron">
            <a:avLst>
              <a:gd name="adj" fmla="val 50000"/>
            </a:avLst>
          </a:prstGeom>
          <a:solidFill>
            <a:srgbClr val="6AA84F"/>
          </a:solidFill>
          <a:ln w="9525" cap="flat" cmpd="sng">
            <a:solidFill>
              <a:srgbClr val="FFFFFF"/>
            </a:solidFill>
            <a:prstDash val="solid"/>
            <a:round/>
            <a:headEnd type="none" w="med" len="med"/>
            <a:tailEnd type="none" w="med" len="med"/>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203" name="Shape 203"/>
          <p:cNvSpPr txBox="1"/>
          <p:nvPr/>
        </p:nvSpPr>
        <p:spPr>
          <a:xfrm>
            <a:off x="5342299" y="2946150"/>
            <a:ext cx="1315500" cy="47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Montserrat Medium"/>
                <a:ea typeface="Montserrat Medium"/>
                <a:cs typeface="Montserrat Medium"/>
                <a:sym typeface="Montserrat Medium"/>
              </a:rPr>
              <a:t>Now</a:t>
            </a:r>
            <a:endParaRPr sz="1800">
              <a:solidFill>
                <a:srgbClr val="FFFFFF"/>
              </a:solidFill>
              <a:latin typeface="Montserrat Medium"/>
              <a:ea typeface="Montserrat Medium"/>
              <a:cs typeface="Montserrat Medium"/>
              <a:sym typeface="Montserrat Medium"/>
            </a:endParaRPr>
          </a:p>
        </p:txBody>
      </p:sp>
      <p:sp>
        <p:nvSpPr>
          <p:cNvPr id="204" name="Shape 204"/>
          <p:cNvSpPr txBox="1"/>
          <p:nvPr/>
        </p:nvSpPr>
        <p:spPr>
          <a:xfrm>
            <a:off x="4859027" y="4194750"/>
            <a:ext cx="2242800" cy="90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a:latin typeface="Roboto"/>
                <a:ea typeface="Roboto"/>
                <a:cs typeface="Roboto"/>
                <a:sym typeface="Roboto"/>
              </a:rPr>
              <a:t>Videos, audios and animation</a:t>
            </a:r>
            <a:endParaRPr sz="1600">
              <a:latin typeface="Roboto"/>
              <a:ea typeface="Roboto"/>
              <a:cs typeface="Roboto"/>
              <a:sym typeface="Roboto"/>
            </a:endParaRPr>
          </a:p>
          <a:p>
            <a:pPr marL="0" lvl="0" indent="0" rtl="0">
              <a:lnSpc>
                <a:spcPct val="115000"/>
              </a:lnSpc>
              <a:spcBef>
                <a:spcPts val="1600"/>
              </a:spcBef>
              <a:spcAft>
                <a:spcPts val="1600"/>
              </a:spcAft>
              <a:buNone/>
            </a:pPr>
            <a:endParaRPr sz="1600">
              <a:latin typeface="Roboto"/>
              <a:ea typeface="Roboto"/>
              <a:cs typeface="Roboto"/>
              <a:sym typeface="Roboto"/>
            </a:endParaRPr>
          </a:p>
        </p:txBody>
      </p:sp>
      <p:sp>
        <p:nvSpPr>
          <p:cNvPr id="205" name="Shape 205"/>
          <p:cNvSpPr/>
          <p:nvPr/>
        </p:nvSpPr>
        <p:spPr>
          <a:xfrm>
            <a:off x="6553200" y="2808600"/>
            <a:ext cx="2019300" cy="745500"/>
          </a:xfrm>
          <a:prstGeom prst="chevron">
            <a:avLst>
              <a:gd name="adj" fmla="val 50000"/>
            </a:avLst>
          </a:prstGeom>
          <a:solidFill>
            <a:srgbClr val="38761D"/>
          </a:solidFill>
          <a:ln w="9525" cap="flat" cmpd="sng">
            <a:solidFill>
              <a:srgbClr val="FFFFFF"/>
            </a:solidFill>
            <a:prstDash val="solid"/>
            <a:round/>
            <a:headEnd type="none" w="med" len="med"/>
            <a:tailEnd type="none" w="med" len="med"/>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206" name="Shape 206"/>
          <p:cNvSpPr txBox="1"/>
          <p:nvPr/>
        </p:nvSpPr>
        <p:spPr>
          <a:xfrm>
            <a:off x="6896100" y="2946150"/>
            <a:ext cx="1371600" cy="470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a:solidFill>
                  <a:srgbClr val="FFFFFF"/>
                </a:solidFill>
                <a:latin typeface="Montserrat Medium"/>
                <a:ea typeface="Montserrat Medium"/>
                <a:cs typeface="Montserrat Medium"/>
                <a:sym typeface="Montserrat Medium"/>
              </a:rPr>
              <a:t>Future</a:t>
            </a:r>
            <a:endParaRPr sz="1800">
              <a:solidFill>
                <a:srgbClr val="FFFFFF"/>
              </a:solidFill>
              <a:latin typeface="Montserrat Medium"/>
              <a:ea typeface="Montserrat Medium"/>
              <a:cs typeface="Montserrat Medium"/>
              <a:sym typeface="Montserrat Medium"/>
            </a:endParaRPr>
          </a:p>
        </p:txBody>
      </p:sp>
      <p:sp>
        <p:nvSpPr>
          <p:cNvPr id="207" name="Shape 207"/>
          <p:cNvSpPr txBox="1"/>
          <p:nvPr/>
        </p:nvSpPr>
        <p:spPr>
          <a:xfrm>
            <a:off x="6612450" y="1697550"/>
            <a:ext cx="1556100" cy="470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800">
                <a:latin typeface="Montserrat Medium"/>
                <a:ea typeface="Montserrat Medium"/>
                <a:cs typeface="Montserrat Medium"/>
                <a:sym typeface="Montserrat Medium"/>
              </a:rPr>
              <a:t>Learn.AI</a:t>
            </a:r>
            <a:endParaRPr sz="1800">
              <a:latin typeface="Montserrat Medium"/>
              <a:ea typeface="Montserrat Medium"/>
              <a:cs typeface="Montserrat Medium"/>
              <a:sym typeface="Montserrat Medium"/>
            </a:endParaRPr>
          </a:p>
        </p:txBody>
      </p:sp>
      <p:sp>
        <p:nvSpPr>
          <p:cNvPr id="208" name="Shape 208"/>
          <p:cNvSpPr/>
          <p:nvPr/>
        </p:nvSpPr>
        <p:spPr>
          <a:xfrm>
            <a:off x="910200" y="2167950"/>
            <a:ext cx="247500" cy="222600"/>
          </a:xfrm>
          <a:prstGeom prst="ellipse">
            <a:avLst/>
          </a:prstGeom>
          <a:solidFill>
            <a:schemeClr val="accent1"/>
          </a:solidFill>
          <a:ln w="9525" cap="flat" cmpd="sng">
            <a:solidFill>
              <a:schemeClr val="accen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09" name="Shape 209"/>
          <p:cNvCxnSpPr/>
          <p:nvPr/>
        </p:nvCxnSpPr>
        <p:spPr>
          <a:xfrm rot="10800000">
            <a:off x="1033950" y="2390550"/>
            <a:ext cx="12000" cy="418200"/>
          </a:xfrm>
          <a:prstGeom prst="straightConnector1">
            <a:avLst/>
          </a:prstGeom>
          <a:noFill/>
          <a:ln w="38100" cap="flat" cmpd="sng">
            <a:solidFill>
              <a:schemeClr val="lt2"/>
            </a:solidFill>
            <a:prstDash val="solid"/>
            <a:round/>
            <a:headEnd type="none" w="lg" len="lg"/>
            <a:tailEnd type="none" w="lg" len="lg"/>
          </a:ln>
        </p:spPr>
      </p:cxnSp>
      <p:sp>
        <p:nvSpPr>
          <p:cNvPr id="210" name="Shape 210"/>
          <p:cNvSpPr/>
          <p:nvPr/>
        </p:nvSpPr>
        <p:spPr>
          <a:xfrm>
            <a:off x="4079475" y="2167950"/>
            <a:ext cx="247500" cy="222600"/>
          </a:xfrm>
          <a:prstGeom prst="ellipse">
            <a:avLst/>
          </a:prstGeom>
          <a:solidFill>
            <a:schemeClr val="accent1"/>
          </a:solidFill>
          <a:ln w="9525" cap="flat" cmpd="sng">
            <a:solidFill>
              <a:schemeClr val="accen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1" name="Shape 211"/>
          <p:cNvCxnSpPr/>
          <p:nvPr/>
        </p:nvCxnSpPr>
        <p:spPr>
          <a:xfrm rot="10800000">
            <a:off x="4203225" y="2390550"/>
            <a:ext cx="12000" cy="418200"/>
          </a:xfrm>
          <a:prstGeom prst="straightConnector1">
            <a:avLst/>
          </a:prstGeom>
          <a:noFill/>
          <a:ln w="38100" cap="flat" cmpd="sng">
            <a:solidFill>
              <a:schemeClr val="lt2"/>
            </a:solidFill>
            <a:prstDash val="solid"/>
            <a:round/>
            <a:headEnd type="none" w="lg" len="lg"/>
            <a:tailEnd type="none" w="lg" len="lg"/>
          </a:ln>
        </p:spPr>
      </p:cxnSp>
      <p:sp>
        <p:nvSpPr>
          <p:cNvPr id="212" name="Shape 212"/>
          <p:cNvSpPr/>
          <p:nvPr/>
        </p:nvSpPr>
        <p:spPr>
          <a:xfrm>
            <a:off x="7260750" y="2167938"/>
            <a:ext cx="247500" cy="222600"/>
          </a:xfrm>
          <a:prstGeom prst="ellipse">
            <a:avLst/>
          </a:prstGeom>
          <a:solidFill>
            <a:schemeClr val="accent1"/>
          </a:solidFill>
          <a:ln w="9525" cap="flat" cmpd="sng">
            <a:solidFill>
              <a:schemeClr val="accen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3" name="Shape 213"/>
          <p:cNvCxnSpPr/>
          <p:nvPr/>
        </p:nvCxnSpPr>
        <p:spPr>
          <a:xfrm rot="10800000">
            <a:off x="7384500" y="2390538"/>
            <a:ext cx="12000" cy="418200"/>
          </a:xfrm>
          <a:prstGeom prst="straightConnector1">
            <a:avLst/>
          </a:prstGeom>
          <a:noFill/>
          <a:ln w="38100" cap="flat" cmpd="sng">
            <a:solidFill>
              <a:schemeClr val="lt2"/>
            </a:solidFill>
            <a:prstDash val="solid"/>
            <a:round/>
            <a:headEnd type="none" w="lg" len="lg"/>
            <a:tailEnd type="none" w="lg" len="lg"/>
          </a:ln>
        </p:spPr>
      </p:cxnSp>
      <p:sp>
        <p:nvSpPr>
          <p:cNvPr id="214" name="Shape 214"/>
          <p:cNvSpPr/>
          <p:nvPr/>
        </p:nvSpPr>
        <p:spPr>
          <a:xfrm rot="10800000">
            <a:off x="5862675" y="3972288"/>
            <a:ext cx="247500" cy="222600"/>
          </a:xfrm>
          <a:prstGeom prst="ellipse">
            <a:avLst/>
          </a:prstGeom>
          <a:solidFill>
            <a:schemeClr val="accent1"/>
          </a:solidFill>
          <a:ln w="9525" cap="flat" cmpd="sng">
            <a:solidFill>
              <a:schemeClr val="accen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5" name="Shape 215"/>
          <p:cNvCxnSpPr/>
          <p:nvPr/>
        </p:nvCxnSpPr>
        <p:spPr>
          <a:xfrm>
            <a:off x="5974425" y="3554088"/>
            <a:ext cx="12000" cy="418200"/>
          </a:xfrm>
          <a:prstGeom prst="straightConnector1">
            <a:avLst/>
          </a:prstGeom>
          <a:noFill/>
          <a:ln w="38100" cap="flat" cmpd="sng">
            <a:solidFill>
              <a:schemeClr val="lt2"/>
            </a:solidFill>
            <a:prstDash val="solid"/>
            <a:round/>
            <a:headEnd type="none" w="lg" len="lg"/>
            <a:tailEnd type="none" w="lg" len="lg"/>
          </a:ln>
        </p:spPr>
      </p:cxnSp>
      <p:sp>
        <p:nvSpPr>
          <p:cNvPr id="216" name="Shape 216"/>
          <p:cNvSpPr/>
          <p:nvPr/>
        </p:nvSpPr>
        <p:spPr>
          <a:xfrm rot="10800000">
            <a:off x="2443200" y="3972288"/>
            <a:ext cx="247500" cy="222600"/>
          </a:xfrm>
          <a:prstGeom prst="ellipse">
            <a:avLst/>
          </a:prstGeom>
          <a:solidFill>
            <a:schemeClr val="accent1"/>
          </a:solidFill>
          <a:ln w="9525" cap="flat" cmpd="sng">
            <a:solidFill>
              <a:schemeClr val="accen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17" name="Shape 217"/>
          <p:cNvCxnSpPr/>
          <p:nvPr/>
        </p:nvCxnSpPr>
        <p:spPr>
          <a:xfrm>
            <a:off x="2554950" y="3554088"/>
            <a:ext cx="12000" cy="418200"/>
          </a:xfrm>
          <a:prstGeom prst="straightConnector1">
            <a:avLst/>
          </a:prstGeom>
          <a:noFill/>
          <a:ln w="38100" cap="flat" cmpd="sng">
            <a:solidFill>
              <a:schemeClr val="lt2"/>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latin typeface="Montserrat Medium"/>
                <a:ea typeface="Montserrat Medium"/>
                <a:cs typeface="Montserrat Medium"/>
                <a:sym typeface="Montserrat Medium"/>
              </a:rPr>
              <a:t>Learn.AI</a:t>
            </a:r>
            <a:endParaRPr>
              <a:solidFill>
                <a:srgbClr val="000000"/>
              </a:solidFill>
              <a:latin typeface="Montserrat Medium"/>
              <a:ea typeface="Montserrat Medium"/>
              <a:cs typeface="Montserrat Medium"/>
              <a:sym typeface="Montserrat Medium"/>
            </a:endParaRPr>
          </a:p>
        </p:txBody>
      </p:sp>
      <p:sp>
        <p:nvSpPr>
          <p:cNvPr id="223" name="Shape 223"/>
          <p:cNvSpPr txBox="1">
            <a:spLocks noGrp="1"/>
          </p:cNvSpPr>
          <p:nvPr>
            <p:ph type="body" idx="1"/>
          </p:nvPr>
        </p:nvSpPr>
        <p:spPr>
          <a:xfrm>
            <a:off x="1052550" y="3421750"/>
            <a:ext cx="7038900" cy="531272"/>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endParaRPr sz="1800" dirty="0">
              <a:solidFill>
                <a:srgbClr val="000000"/>
              </a:solidFill>
              <a:latin typeface="Montserrat"/>
              <a:ea typeface="Montserrat"/>
              <a:cs typeface="Montserrat"/>
              <a:sym typeface="Montserrat"/>
            </a:endParaRPr>
          </a:p>
        </p:txBody>
      </p:sp>
      <p:pic>
        <p:nvPicPr>
          <p:cNvPr id="224" name="Shape 224"/>
          <p:cNvPicPr preferRelativeResize="0"/>
          <p:nvPr/>
        </p:nvPicPr>
        <p:blipFill>
          <a:blip r:embed="rId3">
            <a:alphaModFix/>
          </a:blip>
          <a:stretch>
            <a:fillRect/>
          </a:stretch>
        </p:blipFill>
        <p:spPr>
          <a:xfrm>
            <a:off x="7065350" y="0"/>
            <a:ext cx="2078649" cy="1403975"/>
          </a:xfrm>
          <a:prstGeom prst="rect">
            <a:avLst/>
          </a:prstGeom>
          <a:noFill/>
          <a:ln>
            <a:noFill/>
          </a:ln>
        </p:spPr>
      </p:pic>
      <p:sp>
        <p:nvSpPr>
          <p:cNvPr id="225" name="Shape 225"/>
          <p:cNvSpPr txBox="1"/>
          <p:nvPr/>
        </p:nvSpPr>
        <p:spPr>
          <a:xfrm>
            <a:off x="252919" y="2093066"/>
            <a:ext cx="8638161" cy="97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4000" dirty="0">
              <a:latin typeface="Montserrat Medium"/>
              <a:ea typeface="Montserrat Medium"/>
              <a:cs typeface="Montserrat Medium"/>
              <a:sym typeface="Montserrat Medium"/>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966</Words>
  <Application>Microsoft Office PowerPoint</Application>
  <PresentationFormat>On-screen Show (16:9)</PresentationFormat>
  <Paragraphs>138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 Medium</vt:lpstr>
      <vt:lpstr>Montserrat</vt:lpstr>
      <vt:lpstr>Roboto</vt:lpstr>
      <vt:lpstr>Arial</vt:lpstr>
      <vt:lpstr>Lato</vt:lpstr>
      <vt:lpstr>Focus</vt:lpstr>
      <vt:lpstr>Learn The Way It’s Meant To Be Learnt!</vt:lpstr>
      <vt:lpstr>PowerPoint Presentation</vt:lpstr>
      <vt:lpstr>Agenda</vt:lpstr>
      <vt:lpstr>Are You Bored Of Old Learning Methods?</vt:lpstr>
      <vt:lpstr>PowerPoint Presentation</vt:lpstr>
      <vt:lpstr>The Change Needed</vt:lpstr>
      <vt:lpstr>PowerPoint Presentation</vt:lpstr>
      <vt:lpstr>The Past, The Present and The Future</vt:lpstr>
      <vt:lpstr>Learn.AI</vt:lpstr>
      <vt:lpstr>Five Digital Forces</vt:lpstr>
      <vt:lpstr>Future Flow</vt:lpstr>
      <vt:lpstr>Demo</vt:lpstr>
      <vt:lpstr>Got Questions? Shoot’em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The Way It’s Meant To Be Learnt!</dc:title>
  <cp:lastModifiedBy>GAUTHAM A</cp:lastModifiedBy>
  <cp:revision>24</cp:revision>
  <dcterms:modified xsi:type="dcterms:W3CDTF">2018-02-06T10:38:55Z</dcterms:modified>
</cp:coreProperties>
</file>