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515" r:id="rId3"/>
    <p:sldId id="529" r:id="rId4"/>
    <p:sldId id="530" r:id="rId5"/>
    <p:sldId id="531" r:id="rId6"/>
    <p:sldId id="532" r:id="rId7"/>
    <p:sldId id="533" r:id="rId8"/>
    <p:sldId id="534" r:id="rId9"/>
    <p:sldId id="536" r:id="rId10"/>
    <p:sldId id="539" r:id="rId11"/>
    <p:sldId id="540" r:id="rId12"/>
    <p:sldId id="527" r:id="rId13"/>
    <p:sldId id="541" r:id="rId14"/>
    <p:sldId id="528" r:id="rId15"/>
    <p:sldId id="542" r:id="rId16"/>
    <p:sldId id="544" r:id="rId17"/>
    <p:sldId id="546" r:id="rId18"/>
    <p:sldId id="547" r:id="rId19"/>
    <p:sldId id="5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1D1"/>
    <a:srgbClr val="CDE0E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76761" autoAdjust="0"/>
  </p:normalViewPr>
  <p:slideViewPr>
    <p:cSldViewPr>
      <p:cViewPr varScale="1">
        <p:scale>
          <a:sx n="70" d="100"/>
          <a:sy n="70" d="100"/>
        </p:scale>
        <p:origin x="1918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0A6F6-5675-419D-BC68-C717CED802A7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B072-BDD2-4033-A452-0475FB7A5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Streaming stored audio/video:</a:t>
            </a:r>
          </a:p>
          <a:p>
            <a:r>
              <a:rPr lang="en-US" dirty="0" smtClean="0"/>
              <a:t>   - Clients request audio/video files from servers and pipeline reception</a:t>
            </a:r>
          </a:p>
          <a:p>
            <a:r>
              <a:rPr lang="en-US" dirty="0" smtClean="0"/>
              <a:t>     over the network and display</a:t>
            </a:r>
          </a:p>
          <a:p>
            <a:r>
              <a:rPr lang="en-US" dirty="0" smtClean="0"/>
              <a:t>   - Interactive: User can control operation (similar to VCR: pause, resume,</a:t>
            </a:r>
          </a:p>
          <a:p>
            <a:r>
              <a:rPr lang="en-US" dirty="0" smtClean="0"/>
              <a:t>     fast forward, rewind, etc)</a:t>
            </a:r>
          </a:p>
          <a:p>
            <a:r>
              <a:rPr lang="en-US" dirty="0" smtClean="0"/>
              <a:t>   - Delay: from client request until display start can be 1 to 10 seconds</a:t>
            </a:r>
          </a:p>
          <a:p>
            <a:r>
              <a:rPr lang="en-US" dirty="0" smtClean="0"/>
              <a:t>   - Example: RealAudio/</a:t>
            </a:r>
            <a:r>
              <a:rPr lang="en-US" dirty="0" err="1" smtClean="0"/>
              <a:t>RealVideo</a:t>
            </a:r>
            <a:endParaRPr lang="en-US" dirty="0" smtClean="0"/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Streaming live audio/video (Unidirectional):</a:t>
            </a:r>
          </a:p>
          <a:p>
            <a:r>
              <a:rPr lang="en-US" dirty="0" smtClean="0"/>
              <a:t>   - Similar to existing TV and radio stations, but delivery on the network</a:t>
            </a:r>
          </a:p>
          <a:p>
            <a:r>
              <a:rPr lang="en-US" dirty="0" smtClean="0"/>
              <a:t>   - Non-interactive, just listen/view</a:t>
            </a:r>
          </a:p>
          <a:p>
            <a:r>
              <a:rPr lang="en-US" dirty="0" smtClean="0"/>
              <a:t>   - Example: online course broadcast</a:t>
            </a:r>
          </a:p>
          <a:p>
            <a:endParaRPr lang="en-US" dirty="0" smtClean="0"/>
          </a:p>
          <a:p>
            <a:r>
              <a:rPr lang="en-US" dirty="0" smtClean="0"/>
              <a:t>Streaming live audio/video (Interactive)</a:t>
            </a:r>
          </a:p>
          <a:p>
            <a:r>
              <a:rPr lang="en-US" dirty="0" smtClean="0"/>
              <a:t>   - Phone conversation or video conference</a:t>
            </a:r>
          </a:p>
          <a:p>
            <a:r>
              <a:rPr lang="en-US" dirty="0" smtClean="0"/>
              <a:t>   - More stringent delay requirement than Streaming and Unidirectional</a:t>
            </a:r>
          </a:p>
          <a:p>
            <a:r>
              <a:rPr lang="en-US" dirty="0" smtClean="0"/>
              <a:t>     because of interactive real-time nature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B072-BDD2-4033-A452-0475FB7A5E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B072-BDD2-4033-A452-0475FB7A5E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85800" y="1143001"/>
            <a:ext cx="7772400" cy="24393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 baseline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Author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itchFamily="34" charset="0"/>
              <a:buChar char="•"/>
              <a:defRPr/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baseline="0"/>
            </a:lvl1pPr>
            <a:extLst/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5/7/2016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1"/>
            <a:ext cx="7620000" cy="24393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CMPE 207 Network Programming and Applications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199"/>
            <a:ext cx="7772400" cy="925111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companion control protocol of RTP</a:t>
            </a:r>
          </a:p>
          <a:p>
            <a:r>
              <a:rPr lang="en-US" dirty="0" smtClean="0"/>
              <a:t>Separate data (RTP) and control (RTCP)</a:t>
            </a:r>
          </a:p>
          <a:p>
            <a:r>
              <a:rPr lang="en-US" dirty="0" smtClean="0"/>
              <a:t>RTCP allows endpoints to periodically exchange control information</a:t>
            </a:r>
          </a:p>
          <a:p>
            <a:pPr lvl="1"/>
            <a:r>
              <a:rPr lang="en-US" dirty="0" smtClean="0"/>
              <a:t>For quality-related feedback and other meta-information</a:t>
            </a:r>
          </a:p>
          <a:p>
            <a:r>
              <a:rPr lang="en-US" dirty="0" smtClean="0"/>
              <a:t>A third party can also monitor session quality and detect network problems</a:t>
            </a:r>
          </a:p>
          <a:p>
            <a:pPr lvl="1"/>
            <a:r>
              <a:rPr lang="en-US" dirty="0" smtClean="0"/>
              <a:t>Using RTCP and IP multicast</a:t>
            </a:r>
          </a:p>
          <a:p>
            <a:r>
              <a:rPr lang="en-US" dirty="0" smtClean="0"/>
              <a:t>RTP port</a:t>
            </a:r>
          </a:p>
          <a:p>
            <a:pPr lvl="1"/>
            <a:r>
              <a:rPr lang="en-US" dirty="0" smtClean="0"/>
              <a:t>Typically even-numbered UDP port, not fixed port</a:t>
            </a:r>
          </a:p>
          <a:p>
            <a:pPr lvl="1"/>
            <a:r>
              <a:rPr lang="en-US" dirty="0" smtClean="0"/>
              <a:t>RTCP port = RTP port (even) + 1</a:t>
            </a:r>
          </a:p>
          <a:p>
            <a:pPr lvl="1"/>
            <a:r>
              <a:rPr lang="en-US" dirty="0" smtClean="0"/>
              <a:t>Default RTP/RTCP uses UDP port 5004/5005</a:t>
            </a:r>
          </a:p>
          <a:p>
            <a:r>
              <a:rPr lang="en-US" dirty="0" smtClean="0"/>
              <a:t>Typical UDP size limited to few hundred bytes</a:t>
            </a:r>
          </a:p>
          <a:p>
            <a:r>
              <a:rPr lang="en-US" dirty="0" smtClean="0"/>
              <a:t>Typical: one media (audio, video, …) per port pair</a:t>
            </a:r>
          </a:p>
          <a:p>
            <a:r>
              <a:rPr lang="en-US" dirty="0" smtClean="0"/>
              <a:t>RTCP is optional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RTCP (RTP Control Protocol)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974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Sender Report (SR): 200</a:t>
            </a:r>
          </a:p>
          <a:p>
            <a:pPr lvl="1"/>
            <a:r>
              <a:rPr lang="en-US" dirty="0" smtClean="0"/>
              <a:t>Time info for each SSRC and bytes sent</a:t>
            </a:r>
          </a:p>
          <a:p>
            <a:pPr lvl="1"/>
            <a:r>
              <a:rPr lang="en-US" dirty="0" smtClean="0"/>
              <a:t>Timestamp </a:t>
            </a:r>
            <a:r>
              <a:rPr lang="en-US" dirty="0" smtClean="0">
                <a:sym typeface="Wingdings" pitchFamily="2" charset="2"/>
              </a:rPr>
              <a:t> synchronization among multiple RTP streams (e.g. audio/video)</a:t>
            </a:r>
          </a:p>
          <a:p>
            <a:r>
              <a:rPr lang="en-US" dirty="0" smtClean="0">
                <a:sym typeface="Wingdings" pitchFamily="2" charset="2"/>
              </a:rPr>
              <a:t>Reception Reports (RR): 201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Report number of packets received and expected  loss, jitter, round-trip delay</a:t>
            </a:r>
          </a:p>
          <a:p>
            <a:r>
              <a:rPr lang="en-US" dirty="0" smtClean="0">
                <a:sym typeface="Wingdings" pitchFamily="2" charset="2"/>
              </a:rPr>
              <a:t>Source Description (SDES): 202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Description of user who owns source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Separate from SSRC which might change</a:t>
            </a:r>
          </a:p>
          <a:p>
            <a:r>
              <a:rPr lang="en-US" dirty="0" smtClean="0">
                <a:sym typeface="Wingdings" pitchFamily="2" charset="2"/>
              </a:rPr>
              <a:t>Explicit Leave (BYE): 203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Who leaves session, in addition to time-out</a:t>
            </a:r>
          </a:p>
          <a:p>
            <a:r>
              <a:rPr lang="en-US" dirty="0" smtClean="0">
                <a:sym typeface="Wingdings" pitchFamily="2" charset="2"/>
              </a:rPr>
              <a:t>Extensions (APP): application-specific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RTCP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295400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228600"/>
                <a:gridCol w="685800"/>
                <a:gridCol w="1524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Area 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RTSP </a:t>
            </a:r>
            <a:r>
              <a:rPr lang="en-US" dirty="0" smtClean="0">
                <a:solidFill>
                  <a:srgbClr val="FF0000"/>
                </a:solidFill>
              </a:rPr>
              <a:t>establishes and controls </a:t>
            </a:r>
            <a:r>
              <a:rPr lang="en-US" dirty="0" smtClean="0"/>
              <a:t>either a single or several time-synchronized streams of continuous media such as audio and video</a:t>
            </a:r>
          </a:p>
          <a:p>
            <a:pPr lvl="1"/>
            <a:r>
              <a:rPr lang="en-US" dirty="0" smtClean="0"/>
              <a:t>Interactive control</a:t>
            </a:r>
          </a:p>
          <a:p>
            <a:pPr lvl="2"/>
            <a:r>
              <a:rPr lang="en-US" dirty="0" smtClean="0"/>
              <a:t>Play, stop, pause, fast-fwd, rewind, etc (aka network remote control)</a:t>
            </a:r>
          </a:p>
          <a:p>
            <a:pPr lvl="1"/>
            <a:r>
              <a:rPr lang="en-US" dirty="0" smtClean="0"/>
              <a:t>Media retrieval</a:t>
            </a:r>
          </a:p>
          <a:p>
            <a:pPr lvl="2"/>
            <a:r>
              <a:rPr lang="en-US" dirty="0" smtClean="0"/>
              <a:t>The client can request a presentation description and ask the server to set up a session to send the requested media data</a:t>
            </a:r>
          </a:p>
          <a:p>
            <a:pPr lvl="1"/>
            <a:r>
              <a:rPr lang="en-US" dirty="0" smtClean="0"/>
              <a:t>Adding media to an existing session</a:t>
            </a:r>
          </a:p>
          <a:p>
            <a:pPr lvl="2"/>
            <a:r>
              <a:rPr lang="en-US" dirty="0" smtClean="0"/>
              <a:t>The server or the client can notify each other about any additional media becoming available to the established session.</a:t>
            </a:r>
          </a:p>
          <a:p>
            <a:r>
              <a:rPr lang="en-US" dirty="0" smtClean="0"/>
              <a:t>Provides means for choosing delivery channels</a:t>
            </a:r>
          </a:p>
          <a:p>
            <a:pPr lvl="1"/>
            <a:r>
              <a:rPr lang="en-US" dirty="0" smtClean="0"/>
              <a:t>UDP, multicast UDP, or TCP</a:t>
            </a:r>
          </a:p>
          <a:p>
            <a:pPr lvl="1"/>
            <a:r>
              <a:rPr lang="en-US" dirty="0" smtClean="0"/>
              <a:t>Default RTSP control channel port number: 554</a:t>
            </a:r>
          </a:p>
          <a:p>
            <a:r>
              <a:rPr lang="en-US" dirty="0" smtClean="0"/>
              <a:t>RTSP is similar to HTTP/1.1 in terms of syntax and operation, but</a:t>
            </a:r>
          </a:p>
          <a:p>
            <a:pPr lvl="1"/>
            <a:r>
              <a:rPr lang="en-US" dirty="0" smtClean="0"/>
              <a:t>RTSP is </a:t>
            </a:r>
            <a:r>
              <a:rPr lang="en-US" dirty="0" err="1" smtClean="0">
                <a:solidFill>
                  <a:srgbClr val="0141D1"/>
                </a:solidFill>
              </a:rPr>
              <a:t>stateful</a:t>
            </a:r>
            <a:endParaRPr lang="en-US" dirty="0" smtClean="0">
              <a:solidFill>
                <a:srgbClr val="0141D1"/>
              </a:solidFill>
            </a:endParaRPr>
          </a:p>
          <a:p>
            <a:pPr lvl="1"/>
            <a:r>
              <a:rPr lang="en-US" dirty="0" smtClean="0"/>
              <a:t>RTSP works in both directions, both client and server can initiate requests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RTSP</a:t>
            </a:r>
            <a:br>
              <a:rPr lang="en-US" dirty="0" smtClean="0"/>
            </a:br>
            <a:r>
              <a:rPr lang="en-US" dirty="0" smtClean="0"/>
              <a:t>(Real Time Streaming Protocol)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RTSP provides users VCR-style control</a:t>
            </a:r>
          </a:p>
          <a:p>
            <a:pPr lvl="1"/>
            <a:r>
              <a:rPr lang="en-US" dirty="0" smtClean="0"/>
              <a:t>RTSP allows two-way </a:t>
            </a:r>
            <a:r>
              <a:rPr lang="en-US" dirty="0" smtClean="0"/>
              <a:t>communication; </a:t>
            </a:r>
            <a:r>
              <a:rPr lang="en-US" dirty="0" smtClean="0"/>
              <a:t>that is, viewers can communicate with the streaming server and do things like rewind the movie, go to a chapter, and so on</a:t>
            </a:r>
          </a:p>
          <a:p>
            <a:pPr lvl="2"/>
            <a:r>
              <a:rPr lang="en-US" dirty="0" smtClean="0"/>
              <a:t>E.g. QuickTime automatically translates the viewer interaction with the on-screen movie controller into the proper RTSP requests</a:t>
            </a:r>
          </a:p>
          <a:p>
            <a:pPr lvl="1"/>
            <a:r>
              <a:rPr lang="en-US" dirty="0" smtClean="0"/>
              <a:t>By contrast, RTP is a one-way protocol used to send live or stored streams from the server to the client.</a:t>
            </a:r>
          </a:p>
          <a:p>
            <a:endParaRPr lang="en-US" dirty="0" smtClean="0"/>
          </a:p>
          <a:p>
            <a:r>
              <a:rPr lang="en-US" dirty="0" smtClean="0"/>
              <a:t>RTSP doesn’t include transmission of streaming data itself</a:t>
            </a:r>
          </a:p>
          <a:p>
            <a:pPr lvl="1"/>
            <a:r>
              <a:rPr lang="en-US" dirty="0" smtClean="0"/>
              <a:t>RTSP servers often use RTP/RTCP  for media stream delivery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and RTSP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6148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DESCRIBE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the description</a:t>
                      </a:r>
                      <a:r>
                        <a:rPr lang="en-US" baseline="0" dirty="0" smtClean="0"/>
                        <a:t> of a presentation</a:t>
                      </a:r>
                      <a:endParaRPr lang="en-US" dirty="0"/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ANNOUNCE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the description (can go either direction)</a:t>
                      </a:r>
                      <a:endParaRPr lang="en-US" dirty="0"/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GET_PARAMETER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the value of a parameter</a:t>
                      </a:r>
                      <a:endParaRPr lang="en-US" dirty="0"/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Queries</a:t>
                      </a:r>
                      <a:r>
                        <a:rPr lang="en-US" baseline="0" dirty="0" smtClean="0"/>
                        <a:t> the available methods</a:t>
                      </a:r>
                      <a:endParaRPr lang="en-US" dirty="0"/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Streams delivery is halted temporarily</a:t>
                      </a:r>
                      <a:endParaRPr lang="en-US" dirty="0"/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Starts sending data</a:t>
                      </a:r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Starts receiving data</a:t>
                      </a:r>
                      <a:endParaRPr lang="en-US" dirty="0"/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REDIRECT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Informs</a:t>
                      </a:r>
                      <a:r>
                        <a:rPr lang="en-US" baseline="0" dirty="0" smtClean="0"/>
                        <a:t> to connection another server location</a:t>
                      </a:r>
                      <a:endParaRPr lang="en-US" dirty="0"/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SETUP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transport mechanism</a:t>
                      </a:r>
                      <a:endParaRPr lang="en-US" dirty="0"/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SET_PARAMETER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Requests to set the value of a parameter</a:t>
                      </a:r>
                      <a:endParaRPr lang="en-US" dirty="0"/>
                    </a:p>
                  </a:txBody>
                  <a:tcPr/>
                </a:tc>
              </a:tr>
              <a:tr h="4195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TEARDOWN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Stops the stream</a:t>
                      </a:r>
                      <a:r>
                        <a:rPr lang="en-US" baseline="0" dirty="0" smtClean="0"/>
                        <a:t> delivery and frees the resources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RTSP Directives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Client queries request types Server accepts</a:t>
            </a:r>
          </a:p>
          <a:p>
            <a:pPr marL="624078" indent="-514350">
              <a:buFont typeface="+mj-lt"/>
              <a:buAutoNum type="arabicPeriod"/>
            </a:pPr>
            <a:endParaRPr lang="en-US" sz="2200" dirty="0" smtClean="0"/>
          </a:p>
          <a:p>
            <a:pPr marL="603504" lvl="2" indent="0">
              <a:buNone/>
            </a:pPr>
            <a:r>
              <a:rPr lang="en-US" sz="2000" dirty="0" smtClean="0"/>
              <a:t>Client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Server:</a:t>
            </a:r>
          </a:p>
          <a:p>
            <a:pPr marL="603504" lvl="2" indent="0">
              <a:buNone/>
            </a:pPr>
            <a:endParaRPr lang="en-US" sz="1600" b="1" dirty="0" smtClean="0"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OPTIONS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rtsp://192.168.1.1:8554/demo.mp3 RTSP/1.0</a:t>
            </a:r>
          </a:p>
          <a:p>
            <a:pPr marL="603504" lvl="2" indent="0">
              <a:buNone/>
            </a:pP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CSeq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: 2</a:t>
            </a:r>
          </a:p>
          <a:p>
            <a:pPr marL="603504" lvl="2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2000" dirty="0" smtClean="0"/>
              <a:t>Client </a:t>
            </a:r>
            <a:r>
              <a:rPr lang="en-US" sz="2000" dirty="0" smtClean="0">
                <a:sym typeface="Wingdings" panose="05000000000000000000" pitchFamily="2" charset="2"/>
              </a:rPr>
              <a:t></a:t>
            </a:r>
            <a:r>
              <a:rPr lang="en-US" sz="2000" dirty="0" smtClean="0"/>
              <a:t> Server:</a:t>
            </a:r>
          </a:p>
          <a:p>
            <a:pPr marL="603504" lvl="2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RTSP/1.0 200 OK</a:t>
            </a:r>
          </a:p>
          <a:p>
            <a:pPr marL="603504" lvl="2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Content-Length: 0</a:t>
            </a:r>
          </a:p>
          <a:p>
            <a:pPr marL="603504" lvl="2" indent="0">
              <a:buNone/>
            </a:pP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Cseq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: 2</a:t>
            </a:r>
          </a:p>
          <a:p>
            <a:pPr marL="603504" lvl="2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Public: DESCRIBE,SETUP,TEARDOWN,PLAY,PAUSE,GET_PARAMETER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RTSP Usage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71872"/>
          </a:xfrm>
        </p:spPr>
        <p:txBody>
          <a:bodyPr>
            <a:normAutofit fontScale="25000" lnSpcReduction="20000"/>
          </a:bodyPr>
          <a:lstStyle/>
          <a:p>
            <a:pPr marL="571500" indent="-514350">
              <a:buFont typeface="+mj-lt"/>
              <a:buAutoNum type="arabicPeriod" startAt="2"/>
            </a:pPr>
            <a:r>
              <a:rPr lang="en-US" sz="9600" dirty="0"/>
              <a:t>Client retrieves the description of a presentation</a:t>
            </a:r>
          </a:p>
          <a:p>
            <a:pPr marL="603504" lvl="2" indent="0">
              <a:buNone/>
            </a:pPr>
            <a:endParaRPr lang="en-US" sz="6400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6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DESCRIBE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</a:rPr>
              <a:t>rtsp://192.168.1.1:8554/demo.mp3 RTSP/1.0</a:t>
            </a:r>
          </a:p>
          <a:p>
            <a:pPr marL="603504" lvl="2" indent="0">
              <a:buNone/>
            </a:pP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CSeq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</a:rPr>
              <a:t>: 3</a:t>
            </a:r>
          </a:p>
          <a:p>
            <a:pPr marL="603504" lvl="2" indent="0">
              <a:buNone/>
            </a:pP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</a:rPr>
              <a:t>Accept: </a:t>
            </a:r>
            <a:r>
              <a:rPr lang="en-US" sz="6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application/</a:t>
            </a:r>
            <a:r>
              <a:rPr lang="en-US" sz="6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sdp</a:t>
            </a:r>
            <a:endParaRPr lang="en-US" sz="6400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endParaRPr lang="en-US" sz="6400" dirty="0" smtClean="0"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6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RTSP/1.0 </a:t>
            </a: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200 OK</a:t>
            </a:r>
          </a:p>
          <a:p>
            <a:pPr marL="603504" lvl="2" indent="0">
              <a:buNone/>
            </a:pP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6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sdp</a:t>
            </a:r>
            <a:endParaRPr lang="en-US" sz="6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Content-Base: rtsp://192.168.1.1:8554/demo.mp3</a:t>
            </a:r>
          </a:p>
          <a:p>
            <a:pPr marL="603504" lvl="2" indent="0">
              <a:buNone/>
            </a:pP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Content-length: 343</a:t>
            </a:r>
          </a:p>
          <a:p>
            <a:pPr marL="603504" lvl="2" indent="0">
              <a:buNone/>
            </a:pPr>
            <a:r>
              <a:rPr lang="en-US" sz="6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Cseq</a:t>
            </a: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: 3</a:t>
            </a:r>
          </a:p>
          <a:p>
            <a:pPr marL="603504" lvl="2" indent="0">
              <a:buNone/>
            </a:pPr>
            <a:endParaRPr lang="en-US" sz="6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6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v=0</a:t>
            </a:r>
          </a:p>
          <a:p>
            <a:pPr marL="603504" lvl="2" indent="0">
              <a:buNone/>
            </a:pPr>
            <a:r>
              <a:rPr lang="en-US" sz="6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…</a:t>
            </a:r>
          </a:p>
          <a:p>
            <a:pPr marL="603504" lvl="2" indent="0">
              <a:buNone/>
            </a:pPr>
            <a:r>
              <a:rPr lang="en-US" sz="6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a=</a:t>
            </a:r>
            <a:r>
              <a:rPr lang="en-US" sz="6400" b="1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control:rtsp</a:t>
            </a: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://127.0.0.1:8554/demo.mp3</a:t>
            </a:r>
          </a:p>
          <a:p>
            <a:pPr marL="603504" lvl="2" indent="0">
              <a:buNone/>
            </a:pP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m=audio 0 RTP/AVP 14</a:t>
            </a:r>
          </a:p>
          <a:p>
            <a:pPr marL="603504" lvl="2" indent="0">
              <a:buNone/>
            </a:pP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b=AS:128</a:t>
            </a:r>
          </a:p>
          <a:p>
            <a:pPr marL="603504" lvl="2" indent="0">
              <a:buNone/>
            </a:pP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b=RR:0</a:t>
            </a:r>
          </a:p>
          <a:p>
            <a:pPr marL="603504" lvl="2" indent="0">
              <a:buNone/>
            </a:pP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a=rtpmap:14 MPA/90000/2</a:t>
            </a:r>
          </a:p>
          <a:p>
            <a:pPr marL="603504" lvl="2" indent="0">
              <a:buNone/>
            </a:pP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a=</a:t>
            </a:r>
            <a:r>
              <a:rPr lang="en-US" sz="6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control:rtsp</a:t>
            </a:r>
            <a:r>
              <a:rPr lang="en-US" sz="6400" b="1" dirty="0">
                <a:solidFill>
                  <a:schemeClr val="accent4"/>
                </a:solidFill>
                <a:latin typeface="Consolas" panose="020B0609020204030204" pitchFamily="49" charset="0"/>
              </a:rPr>
              <a:t>://</a:t>
            </a:r>
            <a:r>
              <a:rPr lang="en-US" sz="6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192.168.1.1:8554/demo.mp3/</a:t>
            </a:r>
            <a:r>
              <a:rPr lang="en-US" sz="6400" b="1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trackID</a:t>
            </a:r>
            <a:r>
              <a:rPr lang="en-US" sz="6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=2</a:t>
            </a:r>
            <a:endParaRPr lang="en-US" sz="6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RTSP Usage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395472"/>
          </a:xfrm>
        </p:spPr>
        <p:txBody>
          <a:bodyPr>
            <a:normAutofit fontScale="55000" lnSpcReduction="20000"/>
          </a:bodyPr>
          <a:lstStyle/>
          <a:p>
            <a:pPr marL="571500" indent="-463550">
              <a:buFont typeface="+mj-lt"/>
              <a:buAutoNum type="arabicPeriod" startAt="3"/>
            </a:pPr>
            <a:r>
              <a:rPr lang="en-US" sz="4400" dirty="0" smtClean="0"/>
              <a:t>Client specifies </a:t>
            </a:r>
            <a:r>
              <a:rPr lang="en-US" sz="4400" dirty="0"/>
              <a:t>RTP as the transport </a:t>
            </a:r>
            <a:r>
              <a:rPr lang="en-US" sz="4400" dirty="0" smtClean="0"/>
              <a:t>mechanism</a:t>
            </a:r>
          </a:p>
          <a:p>
            <a:pPr marL="624078" indent="-514350">
              <a:buFont typeface="+mj-lt"/>
              <a:buAutoNum type="arabicPeriod" startAt="3"/>
            </a:pPr>
            <a:endParaRPr lang="en-US" sz="6000" dirty="0" smtClean="0"/>
          </a:p>
          <a:p>
            <a:pPr marL="603504" lvl="2" indent="0">
              <a:buNone/>
            </a:pPr>
            <a:r>
              <a:rPr lang="en-US" sz="29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SETUP </a:t>
            </a:r>
            <a:r>
              <a:rPr lang="en-US" sz="2900" b="1" dirty="0">
                <a:solidFill>
                  <a:srgbClr val="00B050"/>
                </a:solidFill>
                <a:latin typeface="Consolas" panose="020B0609020204030204" pitchFamily="49" charset="0"/>
              </a:rPr>
              <a:t>rtsp://192.168.1.1:8554/demo.mp3/trackID=2 RTSP/1.0</a:t>
            </a:r>
          </a:p>
          <a:p>
            <a:pPr marL="603504" lvl="2" indent="0">
              <a:buNone/>
            </a:pPr>
            <a:r>
              <a:rPr lang="en-US" sz="2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CSeq</a:t>
            </a:r>
            <a:r>
              <a:rPr lang="en-US" sz="2900" b="1" dirty="0">
                <a:solidFill>
                  <a:srgbClr val="00B050"/>
                </a:solidFill>
                <a:latin typeface="Consolas" panose="020B0609020204030204" pitchFamily="49" charset="0"/>
              </a:rPr>
              <a:t>: 4</a:t>
            </a:r>
          </a:p>
          <a:p>
            <a:pPr marL="603504" lvl="2" indent="0">
              <a:buNone/>
            </a:pPr>
            <a:r>
              <a:rPr lang="en-US" sz="2900" b="1" dirty="0">
                <a:solidFill>
                  <a:srgbClr val="00B050"/>
                </a:solidFill>
                <a:latin typeface="Consolas" panose="020B0609020204030204" pitchFamily="49" charset="0"/>
              </a:rPr>
              <a:t>Transport: </a:t>
            </a:r>
            <a:r>
              <a:rPr lang="en-US" sz="29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RTP/</a:t>
            </a:r>
            <a:r>
              <a:rPr lang="en-US" sz="29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AVP;unicast;client_port</a:t>
            </a:r>
            <a:r>
              <a:rPr lang="en-US" sz="29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=59030-59031</a:t>
            </a:r>
            <a:endParaRPr lang="en-US" sz="29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endParaRPr lang="en-US" sz="2900" dirty="0" smtClean="0"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29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RTSP/1.0 </a:t>
            </a:r>
            <a:r>
              <a:rPr lang="en-US" sz="2900" b="1" dirty="0">
                <a:solidFill>
                  <a:schemeClr val="accent4"/>
                </a:solidFill>
                <a:latin typeface="Consolas" panose="020B0609020204030204" pitchFamily="49" charset="0"/>
              </a:rPr>
              <a:t>200 OK</a:t>
            </a:r>
          </a:p>
          <a:p>
            <a:pPr marL="603504" lvl="2" indent="0">
              <a:buNone/>
            </a:pPr>
            <a:r>
              <a:rPr lang="en-US" sz="2900" b="1" dirty="0">
                <a:solidFill>
                  <a:schemeClr val="accent4"/>
                </a:solidFill>
                <a:latin typeface="Consolas" panose="020B0609020204030204" pitchFamily="49" charset="0"/>
              </a:rPr>
              <a:t>Transport: RTP/AVP/</a:t>
            </a:r>
            <a:r>
              <a:rPr lang="en-US" sz="29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UDP:unicast;client_port</a:t>
            </a:r>
            <a:r>
              <a:rPr lang="en-US" sz="2900" b="1" dirty="0">
                <a:solidFill>
                  <a:schemeClr val="accent4"/>
                </a:solidFill>
                <a:latin typeface="Consolas" panose="020B0609020204030204" pitchFamily="49" charset="0"/>
              </a:rPr>
              <a:t>=59030-59031;server_port=53481-53482;ssrc=8E199999;mode=play</a:t>
            </a:r>
          </a:p>
          <a:p>
            <a:pPr marL="603504" lvl="2" indent="0">
              <a:buNone/>
            </a:pPr>
            <a:r>
              <a:rPr lang="en-US" sz="2900" b="1" dirty="0">
                <a:solidFill>
                  <a:schemeClr val="accent4"/>
                </a:solidFill>
                <a:latin typeface="Consolas" panose="020B0609020204030204" pitchFamily="49" charset="0"/>
              </a:rPr>
              <a:t>Session: </a:t>
            </a:r>
            <a:r>
              <a:rPr lang="en-US" sz="2900" b="1" dirty="0">
                <a:solidFill>
                  <a:srgbClr val="FF0000"/>
                </a:solidFill>
                <a:latin typeface="Consolas" panose="020B0609020204030204" pitchFamily="49" charset="0"/>
              </a:rPr>
              <a:t>609e2146c2f29e5d</a:t>
            </a:r>
            <a:r>
              <a:rPr lang="en-US" sz="2900" b="1" dirty="0">
                <a:solidFill>
                  <a:schemeClr val="accent4"/>
                </a:solidFill>
                <a:latin typeface="Consolas" panose="020B0609020204030204" pitchFamily="49" charset="0"/>
              </a:rPr>
              <a:t>;timeout=60</a:t>
            </a:r>
          </a:p>
          <a:p>
            <a:pPr marL="603504" lvl="2" indent="0">
              <a:buNone/>
            </a:pPr>
            <a:r>
              <a:rPr lang="en-US" sz="2900" b="1" dirty="0">
                <a:solidFill>
                  <a:schemeClr val="accent4"/>
                </a:solidFill>
                <a:latin typeface="Consolas" panose="020B0609020204030204" pitchFamily="49" charset="0"/>
              </a:rPr>
              <a:t>Content-length: 0</a:t>
            </a:r>
          </a:p>
          <a:p>
            <a:pPr marL="603504" lvl="2" indent="0">
              <a:buNone/>
            </a:pPr>
            <a:r>
              <a:rPr lang="en-US" sz="29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Cseq</a:t>
            </a:r>
            <a:r>
              <a:rPr lang="en-US" sz="2900" b="1" dirty="0">
                <a:solidFill>
                  <a:schemeClr val="accent4"/>
                </a:solidFill>
                <a:latin typeface="Consolas" panose="020B0609020204030204" pitchFamily="49" charset="0"/>
              </a:rPr>
              <a:t>: 4</a:t>
            </a:r>
            <a:endParaRPr lang="en-US" sz="29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RTSP Usage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81272"/>
          </a:xfrm>
        </p:spPr>
        <p:txBody>
          <a:bodyPr>
            <a:normAutofit fontScale="40000" lnSpcReduction="20000"/>
          </a:bodyPr>
          <a:lstStyle/>
          <a:p>
            <a:pPr marL="571500" indent="-571500">
              <a:buFont typeface="+mj-lt"/>
              <a:buAutoNum type="arabicPeriod" startAt="4"/>
            </a:pPr>
            <a:r>
              <a:rPr lang="en-US" sz="6000" dirty="0"/>
              <a:t>Client requests to play the stream</a:t>
            </a:r>
          </a:p>
          <a:p>
            <a:pPr marL="603504" lvl="2" indent="0">
              <a:buNone/>
            </a:pPr>
            <a:endParaRPr lang="en-US" sz="6400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4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PLAY </a:t>
            </a:r>
            <a:r>
              <a:rPr lang="en-US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rtsp://192.168.1.1:8554/demo.mp3 RTSP/1.0</a:t>
            </a:r>
          </a:p>
          <a:p>
            <a:pPr marL="603504" lvl="2" indent="0">
              <a:buNone/>
            </a:pPr>
            <a:r>
              <a:rPr lang="en-US" sz="4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CSeq</a:t>
            </a:r>
            <a:r>
              <a:rPr lang="en-US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: 5</a:t>
            </a:r>
          </a:p>
          <a:p>
            <a:pPr marL="603504" lvl="2" indent="0">
              <a:buNone/>
            </a:pPr>
            <a:r>
              <a:rPr lang="en-US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Session: 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609e2146c2f29e5d</a:t>
            </a:r>
          </a:p>
          <a:p>
            <a:pPr marL="603504" lvl="2" indent="0">
              <a:buNone/>
            </a:pPr>
            <a:r>
              <a:rPr lang="en-US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Range: </a:t>
            </a:r>
            <a:r>
              <a:rPr lang="en-US" sz="40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npt</a:t>
            </a:r>
            <a:r>
              <a:rPr lang="en-US" sz="4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=0.000-</a:t>
            </a:r>
          </a:p>
          <a:p>
            <a:pPr marL="603504" lvl="2" indent="0">
              <a:buNone/>
            </a:pPr>
            <a:endParaRPr lang="en-US" sz="4000" dirty="0" smtClean="0"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RTSP/1.0 200 OK</a:t>
            </a:r>
          </a:p>
          <a:p>
            <a:pPr marL="603504" lvl="2" indent="0">
              <a:buNone/>
            </a:pP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RTP-Info: </a:t>
            </a:r>
            <a:r>
              <a:rPr lang="en-US" sz="4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url</a:t>
            </a: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=rtsp://192.168.1.1:8554/demo.mp3/trackID=2;seq=55364;rtptime=1893179874</a:t>
            </a:r>
          </a:p>
          <a:p>
            <a:pPr marL="603504" lvl="2" indent="0">
              <a:buNone/>
            </a:pP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Range: </a:t>
            </a:r>
            <a:r>
              <a:rPr lang="en-US" sz="4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npt</a:t>
            </a: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=781.257806-</a:t>
            </a:r>
          </a:p>
          <a:p>
            <a:pPr marL="603504" lvl="2" indent="0">
              <a:buNone/>
            </a:pP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Session: 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609e2146c2f29e5d</a:t>
            </a: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;timeout=60</a:t>
            </a:r>
          </a:p>
          <a:p>
            <a:pPr marL="603504" lvl="2" indent="0">
              <a:buNone/>
            </a:pP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Content-length: 0</a:t>
            </a:r>
          </a:p>
          <a:p>
            <a:pPr marL="603504" lvl="2" indent="0">
              <a:buNone/>
            </a:pPr>
            <a:r>
              <a:rPr lang="en-US" sz="4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Cseq</a:t>
            </a: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: </a:t>
            </a:r>
            <a:r>
              <a:rPr lang="en-US" sz="4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endParaRPr lang="en-US" sz="40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RTSP Usage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3243072"/>
          </a:xfrm>
        </p:spPr>
        <p:txBody>
          <a:bodyPr>
            <a:normAutofit fontScale="40000" lnSpcReduction="20000"/>
          </a:bodyPr>
          <a:lstStyle/>
          <a:p>
            <a:pPr marL="571500" indent="-461963">
              <a:buFont typeface="+mj-lt"/>
              <a:buAutoNum type="arabicPeriod" startAt="5"/>
            </a:pPr>
            <a:r>
              <a:rPr lang="en-US" sz="6000" dirty="0" smtClean="0"/>
              <a:t>After a while, Client terminates the stream session</a:t>
            </a:r>
          </a:p>
          <a:p>
            <a:pPr marL="603504" lvl="2" indent="0">
              <a:buNone/>
            </a:pPr>
            <a:endParaRPr lang="en-US" sz="6400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4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TEARDOWN </a:t>
            </a:r>
            <a:r>
              <a:rPr lang="en-US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rtsp://192.168.1.1:8554/demo.mp3 RTSP/1.0</a:t>
            </a:r>
          </a:p>
          <a:p>
            <a:pPr marL="603504" lvl="2" indent="0">
              <a:buNone/>
            </a:pPr>
            <a:r>
              <a:rPr lang="en-US" sz="4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CSeq</a:t>
            </a:r>
            <a:r>
              <a:rPr lang="en-US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: 9</a:t>
            </a:r>
          </a:p>
          <a:p>
            <a:pPr marL="603504" lvl="2" indent="0">
              <a:buNone/>
            </a:pPr>
            <a:r>
              <a:rPr lang="en-US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Session: 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609e2146c2f29e5d</a:t>
            </a:r>
          </a:p>
          <a:p>
            <a:pPr marL="603504" lvl="2" indent="0">
              <a:buNone/>
            </a:pPr>
            <a:endParaRPr lang="en-US" sz="4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endParaRPr lang="en-US" sz="4000" dirty="0" smtClean="0"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4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RTSP/1.0 </a:t>
            </a: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200 OK</a:t>
            </a:r>
          </a:p>
          <a:p>
            <a:pPr marL="603504" lvl="2" indent="0">
              <a:buNone/>
            </a:pP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Session: 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609e2146c2f29e5d</a:t>
            </a: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;timeout=60</a:t>
            </a:r>
          </a:p>
          <a:p>
            <a:pPr marL="603504" lvl="2" indent="0">
              <a:buNone/>
            </a:pP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Content-length:0</a:t>
            </a:r>
          </a:p>
          <a:p>
            <a:pPr marL="603504" lvl="2" indent="0">
              <a:buNone/>
            </a:pPr>
            <a:r>
              <a:rPr lang="en-US" sz="4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Cseq</a:t>
            </a: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: </a:t>
            </a:r>
            <a:r>
              <a:rPr lang="en-US" sz="4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RTSP Usage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sensitive to delay, but can tolerate packet loss</a:t>
            </a:r>
          </a:p>
          <a:p>
            <a:r>
              <a:rPr lang="en-US" dirty="0" smtClean="0"/>
              <a:t>Data contains audio and video content (“continuous media”)</a:t>
            </a:r>
          </a:p>
          <a:p>
            <a:r>
              <a:rPr lang="en-US" dirty="0" smtClean="0"/>
              <a:t>Example applications</a:t>
            </a:r>
          </a:p>
          <a:p>
            <a:pPr lvl="1"/>
            <a:r>
              <a:rPr lang="en-US" dirty="0" smtClean="0"/>
              <a:t>Streaming stored media: RealAudio/</a:t>
            </a:r>
            <a:r>
              <a:rPr lang="en-US" dirty="0" err="1" smtClean="0"/>
              <a:t>RealVideo</a:t>
            </a:r>
            <a:endParaRPr lang="en-US" dirty="0" smtClean="0"/>
          </a:p>
          <a:p>
            <a:pPr lvl="1"/>
            <a:r>
              <a:rPr lang="en-US" dirty="0" smtClean="0"/>
              <a:t>Unidirectional real-time: online course broadcast</a:t>
            </a:r>
          </a:p>
          <a:p>
            <a:pPr lvl="1"/>
            <a:r>
              <a:rPr lang="en-US" dirty="0" smtClean="0"/>
              <a:t>Interactive real-time: video conference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Audio/Video Streaming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 Audio/Video Applications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69987"/>
            <a:ext cx="3886200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895600"/>
            <a:ext cx="32051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003300"/>
            <a:ext cx="2667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3810000"/>
            <a:ext cx="3505200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Packet network nature</a:t>
            </a:r>
          </a:p>
          <a:p>
            <a:pPr lvl="1"/>
            <a:r>
              <a:rPr lang="en-US" dirty="0" smtClean="0"/>
              <a:t>Delay, unpredictable delay</a:t>
            </a:r>
          </a:p>
          <a:p>
            <a:pPr lvl="1"/>
            <a:r>
              <a:rPr lang="en-US" dirty="0" smtClean="0"/>
              <a:t>Loss</a:t>
            </a:r>
          </a:p>
          <a:p>
            <a:r>
              <a:rPr lang="en-US" dirty="0" smtClean="0"/>
              <a:t>Consequences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141D1"/>
                </a:solidFill>
                <a:sym typeface="Wingdings" pitchFamily="2" charset="2"/>
              </a:rPr>
              <a:t>countermeasure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Pkts</a:t>
            </a:r>
            <a:r>
              <a:rPr lang="en-US" dirty="0" smtClean="0">
                <a:sym typeface="Wingdings" pitchFamily="2" charset="2"/>
              </a:rPr>
              <a:t> arrive out of order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141D1"/>
                </a:solidFill>
                <a:sym typeface="Wingdings" pitchFamily="2" charset="2"/>
              </a:rPr>
              <a:t>reordering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Pkts</a:t>
            </a:r>
            <a:r>
              <a:rPr lang="en-US" dirty="0" smtClean="0">
                <a:sym typeface="Wingdings" pitchFamily="2" charset="2"/>
              </a:rPr>
              <a:t> arrive out of sync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141D1"/>
                </a:solidFill>
                <a:sym typeface="Wingdings" pitchFamily="2" charset="2"/>
              </a:rPr>
              <a:t>jitter buffer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Pkts</a:t>
            </a:r>
            <a:r>
              <a:rPr lang="en-US" dirty="0" smtClean="0">
                <a:sym typeface="Wingdings" pitchFamily="2" charset="2"/>
              </a:rPr>
              <a:t> lost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141D1"/>
                </a:solidFill>
                <a:sym typeface="Wingdings" pitchFamily="2" charset="2"/>
              </a:rPr>
              <a:t>acknowledgement and retransmission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Real time delivery: </a:t>
            </a:r>
            <a:r>
              <a:rPr lang="en-US" b="1" dirty="0" smtClean="0">
                <a:solidFill>
                  <a:srgbClr val="0141D1"/>
                </a:solidFill>
                <a:sym typeface="Wingdings" pitchFamily="2" charset="2"/>
              </a:rPr>
              <a:t>No retransmission</a:t>
            </a:r>
          </a:p>
          <a:p>
            <a:r>
              <a:rPr lang="en-US" dirty="0" smtClean="0">
                <a:sym typeface="Wingdings" pitchFamily="2" charset="2"/>
              </a:rPr>
              <a:t>Mechanism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Order – </a:t>
            </a:r>
            <a:r>
              <a:rPr lang="en-US" dirty="0" smtClean="0">
                <a:solidFill>
                  <a:srgbClr val="0141D1"/>
                </a:solidFill>
                <a:sym typeface="Wingdings" pitchFamily="2" charset="2"/>
              </a:rPr>
              <a:t>sequence number </a:t>
            </a:r>
            <a:r>
              <a:rPr lang="en-US" dirty="0" smtClean="0">
                <a:sym typeface="Wingdings" pitchFamily="2" charset="2"/>
              </a:rPr>
              <a:t>– used in packet handling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+1 each packet  gaps = loss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Time – </a:t>
            </a:r>
            <a:r>
              <a:rPr lang="en-US" dirty="0">
                <a:solidFill>
                  <a:srgbClr val="0141D1"/>
                </a:solidFill>
                <a:sym typeface="Wingdings" pitchFamily="2" charset="2"/>
              </a:rPr>
              <a:t>e</a:t>
            </a:r>
            <a:r>
              <a:rPr lang="en-US" dirty="0" smtClean="0">
                <a:solidFill>
                  <a:srgbClr val="0141D1"/>
                </a:solidFill>
                <a:sym typeface="Wingdings" pitchFamily="2" charset="2"/>
              </a:rPr>
              <a:t>ncoding timestamp</a:t>
            </a:r>
            <a:r>
              <a:rPr lang="en-US" dirty="0" smtClean="0">
                <a:sym typeface="Wingdings" pitchFamily="2" charset="2"/>
              </a:rPr>
              <a:t> – used in playback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Encoding time, arrival time and playback time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Can also be used for delay &amp; jitter calculation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Time Delivery (Audio/Video)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Sending Side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141D1"/>
                </a:solidFill>
              </a:rPr>
              <a:t>sequence number </a:t>
            </a:r>
            <a:r>
              <a:rPr lang="en-US" dirty="0" smtClean="0"/>
              <a:t>on each packet is required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0141D1"/>
                </a:solidFill>
              </a:rPr>
              <a:t>encoding timestamp </a:t>
            </a:r>
            <a:r>
              <a:rPr lang="en-US" dirty="0" smtClean="0"/>
              <a:t>is required on each packet</a:t>
            </a:r>
          </a:p>
          <a:p>
            <a:pPr lvl="1"/>
            <a:r>
              <a:rPr lang="en-US" dirty="0" smtClean="0"/>
              <a:t>Even if there is no packets transmitted (e.g. silence), encoding timestamp is always ticking</a:t>
            </a:r>
          </a:p>
          <a:p>
            <a:pPr lvl="1"/>
            <a:r>
              <a:rPr lang="en-US" dirty="0" smtClean="0"/>
              <a:t>Same timestamp may appear on multiple packets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Receiving Side</a:t>
            </a:r>
          </a:p>
          <a:p>
            <a:pPr lvl="1"/>
            <a:r>
              <a:rPr lang="en-US" dirty="0" smtClean="0"/>
              <a:t>A playback buffer is required for </a:t>
            </a:r>
            <a:r>
              <a:rPr lang="en-US" dirty="0" smtClean="0">
                <a:solidFill>
                  <a:srgbClr val="0141D1"/>
                </a:solidFill>
              </a:rPr>
              <a:t>jitter processing</a:t>
            </a:r>
          </a:p>
          <a:p>
            <a:pPr lvl="1"/>
            <a:r>
              <a:rPr lang="en-US" dirty="0" smtClean="0"/>
              <a:t>In general, packet receiving time is different from packet playback time (</a:t>
            </a:r>
            <a:r>
              <a:rPr lang="en-US" dirty="0" smtClean="0">
                <a:solidFill>
                  <a:srgbClr val="0141D1"/>
                </a:solidFill>
              </a:rPr>
              <a:t>delayed playback)</a:t>
            </a:r>
          </a:p>
          <a:p>
            <a:pPr lvl="1"/>
            <a:r>
              <a:rPr lang="en-US" dirty="0" smtClean="0"/>
              <a:t>Packet playback time is based on the “encoding timestamp”</a:t>
            </a:r>
          </a:p>
          <a:p>
            <a:pPr lvl="1"/>
            <a:r>
              <a:rPr lang="en-US" dirty="0" smtClean="0"/>
              <a:t>If packet is not available during playback, concealment methods are used to fill the gap (</a:t>
            </a:r>
            <a:r>
              <a:rPr lang="en-US" dirty="0" smtClean="0">
                <a:solidFill>
                  <a:srgbClr val="0141D1"/>
                </a:solidFill>
              </a:rPr>
              <a:t>packet loss recovery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Real-time traffic needs the support of </a:t>
            </a:r>
            <a:r>
              <a:rPr lang="en-US" dirty="0" smtClean="0">
                <a:solidFill>
                  <a:srgbClr val="0141D1"/>
                </a:solidFill>
              </a:rPr>
              <a:t>multicasting</a:t>
            </a:r>
          </a:p>
          <a:p>
            <a:pPr lvl="1"/>
            <a:r>
              <a:rPr lang="en-US" dirty="0" smtClean="0">
                <a:solidFill>
                  <a:srgbClr val="0141D1"/>
                </a:solidFill>
              </a:rPr>
              <a:t>Translation </a:t>
            </a:r>
            <a:r>
              <a:rPr lang="en-US" dirty="0" smtClean="0"/>
              <a:t>means changing the encoding of a payload to a lower quality to match the bandwidth of the receiving network</a:t>
            </a:r>
          </a:p>
          <a:p>
            <a:pPr lvl="1"/>
            <a:r>
              <a:rPr lang="en-US" dirty="0" smtClean="0">
                <a:solidFill>
                  <a:srgbClr val="0141D1"/>
                </a:solidFill>
              </a:rPr>
              <a:t>Mixing</a:t>
            </a:r>
            <a:r>
              <a:rPr lang="en-US" dirty="0" smtClean="0"/>
              <a:t> means combining several streams of traffic into one stream (conferencing)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Audio/Video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TCP, with all its sophistication, is not suitable</a:t>
            </a:r>
          </a:p>
          <a:p>
            <a:r>
              <a:rPr lang="en-US" dirty="0" smtClean="0"/>
              <a:t>UDP is more suitable</a:t>
            </a:r>
          </a:p>
          <a:p>
            <a:pPr lvl="1"/>
            <a:r>
              <a:rPr lang="en-US" dirty="0" smtClean="0"/>
              <a:t>However, we need the services of RTP, another transport layer protocol, to make up for the deficiencies of UDP.</a:t>
            </a:r>
          </a:p>
          <a:p>
            <a:r>
              <a:rPr lang="en-US" dirty="0" smtClean="0"/>
              <a:t>RTP (Real-time Transport Protocol)</a:t>
            </a:r>
          </a:p>
          <a:p>
            <a:pPr lvl="1"/>
            <a:r>
              <a:rPr lang="en-US" dirty="0" smtClean="0"/>
              <a:t>Data transfer protocol to handle real-time traffic</a:t>
            </a:r>
          </a:p>
          <a:p>
            <a:pPr lvl="1"/>
            <a:r>
              <a:rPr lang="en-US" dirty="0" smtClean="0"/>
              <a:t>RTP does not have a delivery mechanism; it must be used with UDP.</a:t>
            </a:r>
          </a:p>
          <a:p>
            <a:r>
              <a:rPr lang="en-US" dirty="0" smtClean="0"/>
              <a:t>RTCP (RTP Control Protocol)</a:t>
            </a:r>
          </a:p>
          <a:p>
            <a:pPr lvl="1"/>
            <a:r>
              <a:rPr lang="en-US" dirty="0" smtClean="0"/>
              <a:t>A companion protocol of RTP for control information 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Audio/Video Transport Protocols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359" y="914400"/>
            <a:ext cx="7588559" cy="543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6629400" y="2514600"/>
            <a:ext cx="1524000" cy="381000"/>
          </a:xfrm>
          <a:prstGeom prst="wedgeRoundRectCallout">
            <a:avLst>
              <a:gd name="adj1" fmla="val -33417"/>
              <a:gd name="adj2" fmla="val 1291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0" lang="en-US" dirty="0">
                <a:latin typeface="Tahoma" pitchFamily="34" charset="0"/>
              </a:rPr>
              <a:t>RTCP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04800" y="1981200"/>
            <a:ext cx="1752600" cy="685800"/>
          </a:xfrm>
          <a:prstGeom prst="wedgeRoundRectCallout">
            <a:avLst>
              <a:gd name="adj1" fmla="val 65546"/>
              <a:gd name="adj2" fmla="val 5491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0" lang="en-US" sz="1600" dirty="0">
                <a:latin typeface="Tahoma" pitchFamily="34" charset="0"/>
              </a:rPr>
              <a:t>RFC 1889</a:t>
            </a:r>
          </a:p>
          <a:p>
            <a:pPr algn="ctr" eaLnBrk="0" hangingPunct="0"/>
            <a:r>
              <a:rPr kumimoji="0" lang="en-US" sz="1600" dirty="0">
                <a:latin typeface="Tahoma" pitchFamily="34" charset="0"/>
              </a:rPr>
              <a:t>(RTP, RTCP)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Packet Header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25" y="2667000"/>
            <a:ext cx="820502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5257800" y="3352800"/>
            <a:ext cx="3352800" cy="304800"/>
          </a:xfrm>
          <a:prstGeom prst="wedgeRoundRectCallout">
            <a:avLst>
              <a:gd name="adj1" fmla="val -25255"/>
              <a:gd name="adj2" fmla="val 3281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0" lang="en-US" sz="1400" dirty="0">
                <a:latin typeface="Tahoma" pitchFamily="34" charset="0"/>
              </a:rPr>
              <a:t>granularity determined by payload type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524000" y="1905000"/>
            <a:ext cx="1371600" cy="381000"/>
          </a:xfrm>
          <a:prstGeom prst="wedgeRoundRectCallout">
            <a:avLst>
              <a:gd name="adj1" fmla="val -17562"/>
              <a:gd name="adj2" fmla="val 140063"/>
              <a:gd name="adj3" fmla="val 16667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0" lang="en-US" sz="1400" dirty="0">
                <a:latin typeface="Tahoma" pitchFamily="34" charset="0"/>
              </a:rPr>
              <a:t># contributor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81000" y="1981200"/>
            <a:ext cx="762000" cy="381000"/>
          </a:xfrm>
          <a:prstGeom prst="wedgeRoundRectCallout">
            <a:avLst>
              <a:gd name="adj1" fmla="val -17122"/>
              <a:gd name="adj2" fmla="val 12342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0" lang="en-US" sz="1400" dirty="0" err="1">
                <a:latin typeface="Tahoma" pitchFamily="34" charset="0"/>
              </a:rPr>
              <a:t>ver</a:t>
            </a:r>
            <a:r>
              <a:rPr kumimoji="0" lang="en-US" sz="1400" dirty="0">
                <a:latin typeface="Tahoma" pitchFamily="34" charset="0"/>
              </a:rPr>
              <a:t> 2</a:t>
            </a: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5867400" y="4419600"/>
            <a:ext cx="2438400" cy="304800"/>
          </a:xfrm>
          <a:prstGeom prst="wedgeRoundRectCallout">
            <a:avLst>
              <a:gd name="adj1" fmla="val -35704"/>
              <a:gd name="adj2" fmla="val 32815"/>
              <a:gd name="adj3" fmla="val 16667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kumimoji="0" lang="en-US" sz="1400" dirty="0">
                <a:latin typeface="Tahoma" pitchFamily="34" charset="0"/>
              </a:rPr>
              <a:t>if this RTP stream is mixed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Timestamp – encoding time</a:t>
            </a:r>
          </a:p>
          <a:p>
            <a:pPr lvl="1"/>
            <a:r>
              <a:rPr lang="en-US" dirty="0" smtClean="0"/>
              <a:t>Clock granularity determined by payload type</a:t>
            </a:r>
          </a:p>
          <a:p>
            <a:pPr lvl="1"/>
            <a:r>
              <a:rPr lang="en-US" dirty="0" smtClean="0"/>
              <a:t>Initial timestamp is a random number chosen by the sending application</a:t>
            </a:r>
          </a:p>
          <a:p>
            <a:pPr lvl="1"/>
            <a:r>
              <a:rPr lang="en-US" dirty="0" smtClean="0"/>
              <a:t>Support silence suppression</a:t>
            </a:r>
          </a:p>
          <a:p>
            <a:pPr lvl="2"/>
            <a:r>
              <a:rPr lang="en-US" dirty="0" smtClean="0"/>
              <a:t>If no packets are sent during periods of silence, the next RTP packet may have a timestamp significantly greater than the previous RTP packet.</a:t>
            </a:r>
          </a:p>
          <a:p>
            <a:r>
              <a:rPr lang="en-US" dirty="0" smtClean="0"/>
              <a:t>Synchronization Source (SSRC)</a:t>
            </a:r>
          </a:p>
          <a:p>
            <a:pPr lvl="1"/>
            <a:r>
              <a:rPr lang="en-US" dirty="0" smtClean="0"/>
              <a:t>32-bit identifier</a:t>
            </a:r>
          </a:p>
          <a:p>
            <a:pPr lvl="1"/>
            <a:r>
              <a:rPr lang="en-US" dirty="0" smtClean="0"/>
              <a:t>The entity setting the sequence number and timestamp</a:t>
            </a:r>
          </a:p>
          <a:p>
            <a:pPr lvl="2"/>
            <a:r>
              <a:rPr lang="en-US" dirty="0" smtClean="0"/>
              <a:t>Normally the sender of the RTP packet</a:t>
            </a:r>
          </a:p>
          <a:p>
            <a:pPr lvl="1"/>
            <a:r>
              <a:rPr lang="en-US" dirty="0" smtClean="0"/>
              <a:t>Chosen randomly, independent of the network address</a:t>
            </a:r>
          </a:p>
          <a:p>
            <a:pPr lvl="2"/>
            <a:r>
              <a:rPr lang="en-US" dirty="0" smtClean="0"/>
              <a:t>Meant to be globally unique within a session</a:t>
            </a:r>
          </a:p>
          <a:p>
            <a:pPr lvl="1"/>
            <a:r>
              <a:rPr lang="en-US" dirty="0" smtClean="0"/>
              <a:t>May be a sender or a mixer</a:t>
            </a:r>
          </a:p>
          <a:p>
            <a:r>
              <a:rPr lang="en-US" dirty="0" smtClean="0"/>
              <a:t>Contributing Source (CSRC)</a:t>
            </a:r>
          </a:p>
          <a:p>
            <a:pPr lvl="1"/>
            <a:r>
              <a:rPr lang="en-US" dirty="0" smtClean="0"/>
              <a:t>Used to identify the original sources of media behind the mixer</a:t>
            </a:r>
          </a:p>
          <a:p>
            <a:pPr lvl="1"/>
            <a:r>
              <a:rPr lang="en-US" dirty="0" smtClean="0"/>
              <a:t>0-15 CSRC entries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Timestamp, SSRC, CSRC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7882</TotalTime>
  <Words>1350</Words>
  <Application>Microsoft Office PowerPoint</Application>
  <PresentationFormat>On-screen Show (4:3)</PresentationFormat>
  <Paragraphs>241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CMPE 207 Network Programming and Applications</vt:lpstr>
      <vt:lpstr>Audio/Video Streaming Services</vt:lpstr>
      <vt:lpstr>Internet Audio/Video Applications</vt:lpstr>
      <vt:lpstr>Real Time Delivery (Audio/Video)</vt:lpstr>
      <vt:lpstr>Interactive Audio/Video</vt:lpstr>
      <vt:lpstr>Audio/Video Transport Protocols</vt:lpstr>
      <vt:lpstr>PowerPoint Presentation</vt:lpstr>
      <vt:lpstr>RTP Packet Header</vt:lpstr>
      <vt:lpstr>Timestamp, SSRC, CSRC</vt:lpstr>
      <vt:lpstr>RTCP (RTP Control Protocol)</vt:lpstr>
      <vt:lpstr>RTCP Types</vt:lpstr>
      <vt:lpstr>RTSP (Real Time Streaming Protocol)</vt:lpstr>
      <vt:lpstr>RTP and RTSP</vt:lpstr>
      <vt:lpstr>RTSP Directives</vt:lpstr>
      <vt:lpstr>RTSP Usage Example</vt:lpstr>
      <vt:lpstr>RTSP Usage Example</vt:lpstr>
      <vt:lpstr>RTSP Usage Example</vt:lpstr>
      <vt:lpstr>RTSP Usage Example</vt:lpstr>
      <vt:lpstr>RTSP Usage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207 Network Programming and Applications (Section 3)</dc:title>
  <dc:creator>weixu</dc:creator>
  <cp:lastModifiedBy>wx</cp:lastModifiedBy>
  <cp:revision>703</cp:revision>
  <dcterms:created xsi:type="dcterms:W3CDTF">2014-08-26T06:22:50Z</dcterms:created>
  <dcterms:modified xsi:type="dcterms:W3CDTF">2016-05-08T06:52:48Z</dcterms:modified>
</cp:coreProperties>
</file>