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89" r:id="rId2"/>
    <p:sldId id="285" r:id="rId3"/>
    <p:sldId id="308" r:id="rId4"/>
    <p:sldId id="291" r:id="rId5"/>
    <p:sldId id="309" r:id="rId6"/>
    <p:sldId id="310" r:id="rId7"/>
    <p:sldId id="312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7" r:id="rId23"/>
    <p:sldId id="328" r:id="rId24"/>
    <p:sldId id="329" r:id="rId25"/>
    <p:sldId id="330" r:id="rId26"/>
    <p:sldId id="331" r:id="rId27"/>
    <p:sldId id="334" r:id="rId28"/>
    <p:sldId id="332" r:id="rId29"/>
    <p:sldId id="333" r:id="rId30"/>
    <p:sldId id="33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Clustering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Initial Step</a:t>
            </a:r>
            <a:r>
              <a:rPr lang="en-US" dirty="0" smtClean="0"/>
              <a:t>: Randomly assign each observation to one of K clusters</a:t>
            </a:r>
          </a:p>
          <a:p>
            <a:endParaRPr lang="en-US" dirty="0" smtClean="0"/>
          </a:p>
          <a:p>
            <a:r>
              <a:rPr lang="en-US" dirty="0" smtClean="0"/>
              <a:t>Iterate until the cluster assignments stop changing: </a:t>
            </a:r>
          </a:p>
          <a:p>
            <a:pPr lvl="1"/>
            <a:r>
              <a:rPr lang="en-US" dirty="0" smtClean="0"/>
              <a:t>For each of the K clusters, compute the cluster centroid. The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cluster centroid if the mean of the observations assigned to the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Assign each observation to the cluster whose centroid is closest (where “closest” is defined using Euclidean distance.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29123" cy="63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Illustration of the K-Means Algorithm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88" y="1792911"/>
            <a:ext cx="5493362" cy="52001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2900" y="1066800"/>
            <a:ext cx="1600200" cy="1524000"/>
            <a:chOff x="4152900" y="1066800"/>
            <a:chExt cx="1600200" cy="1524000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>
              <a:off x="4953000" y="1676400"/>
              <a:ext cx="3810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152900" y="1066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Random Assignment of points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80045" y="1156249"/>
            <a:ext cx="2209800" cy="1575263"/>
            <a:chOff x="6273800" y="863137"/>
            <a:chExt cx="2209800" cy="1575263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>
              <a:off x="6477000" y="1752600"/>
              <a:ext cx="762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273800" y="863137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 cluster centers from initial assignments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8980" y="4094229"/>
            <a:ext cx="2133600" cy="1532467"/>
            <a:chOff x="152400" y="3649133"/>
            <a:chExt cx="2133600" cy="1532467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1447800" y="4267200"/>
              <a:ext cx="8382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52400" y="3649133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 points to closest cluster center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21510" y="3331088"/>
            <a:ext cx="3657600" cy="1371600"/>
            <a:chOff x="5334000" y="3352800"/>
            <a:chExt cx="3657600" cy="13716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5334000" y="4110798"/>
              <a:ext cx="2133600" cy="6136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467600" y="335280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Computer new cluster centers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08120" y="4952999"/>
            <a:ext cx="2209800" cy="1200329"/>
            <a:chOff x="6781800" y="4952999"/>
            <a:chExt cx="2209800" cy="1200329"/>
          </a:xfrm>
        </p:grpSpPr>
        <p:cxnSp>
          <p:nvCxnSpPr>
            <p:cNvPr id="21" name="Straight Arrow Connector 20"/>
            <p:cNvCxnSpPr>
              <a:stCxn id="22" idx="1"/>
            </p:cNvCxnSpPr>
            <p:nvPr/>
          </p:nvCxnSpPr>
          <p:spPr bwMode="auto">
            <a:xfrm flipH="1" flipV="1">
              <a:off x="6781800" y="5257800"/>
              <a:ext cx="685800" cy="2953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7467600" y="4952999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Now there is no further change so stop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98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Optimums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2971800" cy="5130247"/>
          </a:xfrm>
        </p:spPr>
        <p:txBody>
          <a:bodyPr/>
          <a:lstStyle/>
          <a:p>
            <a:r>
              <a:rPr lang="en-US" dirty="0" smtClean="0"/>
              <a:t>The K-means algorithm can get stuck in “local optimums” and not find the best solution</a:t>
            </a:r>
          </a:p>
          <a:p>
            <a:r>
              <a:rPr lang="en-US" dirty="0" smtClean="0"/>
              <a:t>Hence, it is important to run the algorithm multiple times with random starting points to find a good solution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26" y="1600200"/>
            <a:ext cx="5179982" cy="50404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4278915" y="1273896"/>
            <a:ext cx="914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193315" y="104529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Solution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488715" y="1368461"/>
            <a:ext cx="381000" cy="5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869715" y="103682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4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Hierarchical clustering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6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requires choosing the number of clusters.</a:t>
            </a:r>
          </a:p>
          <a:p>
            <a:endParaRPr lang="en-US" dirty="0" smtClean="0"/>
          </a:p>
          <a:p>
            <a:r>
              <a:rPr lang="en-US" dirty="0" smtClean="0"/>
              <a:t>If we don’t want to do that, an alternative is to use Hierarchical Clustering</a:t>
            </a:r>
          </a:p>
          <a:p>
            <a:endParaRPr lang="en-US" dirty="0" smtClean="0"/>
          </a:p>
          <a:p>
            <a:r>
              <a:rPr lang="en-US" dirty="0" smtClean="0"/>
              <a:t>Hierarchical Clustering has an added advantage that it produces a tree based representation of the observations, called a </a:t>
            </a:r>
            <a:r>
              <a:rPr lang="en-US" dirty="0" err="1" smtClean="0"/>
              <a:t>Dendogram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join closest points (5 and 7)</a:t>
            </a:r>
          </a:p>
          <a:p>
            <a:r>
              <a:rPr lang="en-US" dirty="0" smtClean="0"/>
              <a:t>Height of fusing/merging  (on vertical axis) indicates how similar the points are</a:t>
            </a:r>
          </a:p>
          <a:p>
            <a:r>
              <a:rPr lang="en-US" dirty="0" smtClean="0"/>
              <a:t>After the points are fused they are treated as a single observation and the algorithm continues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52" y="3692481"/>
            <a:ext cx="6201769" cy="30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1835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“leaf” of the </a:t>
            </a:r>
            <a:r>
              <a:rPr lang="en-US" dirty="0" err="1" smtClean="0"/>
              <a:t>dendogram</a:t>
            </a:r>
            <a:r>
              <a:rPr lang="en-US" dirty="0" smtClean="0"/>
              <a:t> represents one of the 45 observations</a:t>
            </a:r>
          </a:p>
          <a:p>
            <a:r>
              <a:rPr lang="en-US" dirty="0" smtClean="0"/>
              <a:t>At the bottom of the </a:t>
            </a:r>
            <a:r>
              <a:rPr lang="en-US" dirty="0" err="1" smtClean="0"/>
              <a:t>dendogram</a:t>
            </a:r>
            <a:r>
              <a:rPr lang="en-US" dirty="0" smtClean="0"/>
              <a:t>, each observation is a distinct leaf. However, as we move up the tree, some leaves begin to fuse. These correspond to observations that are similar to each other.</a:t>
            </a:r>
          </a:p>
          <a:p>
            <a:r>
              <a:rPr lang="en-US" dirty="0" smtClean="0"/>
              <a:t>As we move higher up the tree, an increasing number of observations have fused. The earlier (lower in the tree) two observations fuse, the more similar they are to each other.</a:t>
            </a:r>
          </a:p>
          <a:p>
            <a:r>
              <a:rPr lang="en-US" dirty="0" smtClean="0"/>
              <a:t>Observations that fuse later are quite different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934" y="961620"/>
            <a:ext cx="3227404" cy="281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887" y="3885667"/>
            <a:ext cx="2987913" cy="29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choose clusters we draw lines across the </a:t>
            </a:r>
            <a:r>
              <a:rPr lang="en-US" dirty="0" err="1" smtClean="0"/>
              <a:t>dendogram</a:t>
            </a:r>
            <a:endParaRPr lang="en-US" dirty="0" smtClean="0"/>
          </a:p>
          <a:p>
            <a:r>
              <a:rPr lang="en-US" dirty="0" smtClean="0"/>
              <a:t>We can form any number of clusters depending on where we draw the break point.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1" y="3243109"/>
            <a:ext cx="7337996" cy="3473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4648" y="6379296"/>
            <a:ext cx="141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Cluster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6864" y="6379296"/>
            <a:ext cx="151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7539" y="6379296"/>
            <a:ext cx="16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3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(Agglomerative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dendogram</a:t>
            </a:r>
            <a:r>
              <a:rPr lang="en-US" dirty="0" smtClean="0"/>
              <a:t> is produced as follows:</a:t>
            </a:r>
          </a:p>
          <a:p>
            <a:pPr lvl="1"/>
            <a:r>
              <a:rPr lang="en-US" dirty="0" smtClean="0"/>
              <a:t>Start with each point as a separate cluster (n clusters)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a measure of dissimilarity between all points/ clusters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Fuse two clusters that are most similar so that there are now n-1 clusters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Fuse next two most similar clusters so there are now n-2 clusters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Continue until there is only 1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3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35144" cy="4876800"/>
          </a:xfrm>
        </p:spPr>
        <p:txBody>
          <a:bodyPr/>
          <a:lstStyle/>
          <a:p>
            <a:r>
              <a:rPr lang="en-US" dirty="0" smtClean="0"/>
              <a:t>Start with 9 clusters</a:t>
            </a:r>
          </a:p>
          <a:p>
            <a:r>
              <a:rPr lang="en-US" dirty="0" smtClean="0"/>
              <a:t>Fuse 5 and 7</a:t>
            </a:r>
          </a:p>
          <a:p>
            <a:r>
              <a:rPr lang="en-US" dirty="0" smtClean="0"/>
              <a:t>Fuse 6 and 1</a:t>
            </a:r>
          </a:p>
          <a:p>
            <a:r>
              <a:rPr lang="en-US" dirty="0" smtClean="0"/>
              <a:t>Fuse the (5,7) cluster with 8.</a:t>
            </a:r>
          </a:p>
          <a:p>
            <a:r>
              <a:rPr lang="en-US" dirty="0" smtClean="0"/>
              <a:t>Continue until all observations are fused.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43" y="1306256"/>
            <a:ext cx="5094217" cy="50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What is Clustering?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K-Means Clustering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Hierarchical Clustering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dissimilarity?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hierarchical clustering involves one obvious issue</a:t>
            </a:r>
          </a:p>
          <a:p>
            <a:r>
              <a:rPr lang="en-US" dirty="0" smtClean="0"/>
              <a:t>How do we define the dissimilarity, or linkage, between the fused (5,7) cluster and 8?</a:t>
            </a:r>
          </a:p>
          <a:p>
            <a:r>
              <a:rPr lang="en-US" dirty="0" smtClean="0"/>
              <a:t>There are four options:</a:t>
            </a:r>
          </a:p>
          <a:p>
            <a:pPr lvl="1"/>
            <a:r>
              <a:rPr lang="en-US" dirty="0" smtClean="0"/>
              <a:t>Complete Linkage</a:t>
            </a:r>
          </a:p>
          <a:p>
            <a:pPr lvl="1"/>
            <a:r>
              <a:rPr lang="en-US" dirty="0" smtClean="0"/>
              <a:t>Single Linkage</a:t>
            </a:r>
          </a:p>
          <a:p>
            <a:pPr lvl="1"/>
            <a:r>
              <a:rPr lang="en-US" dirty="0" smtClean="0"/>
              <a:t>Average Linkage</a:t>
            </a:r>
          </a:p>
          <a:p>
            <a:pPr lvl="1"/>
            <a:r>
              <a:rPr lang="en-US" dirty="0" err="1" smtClean="0"/>
              <a:t>Centriod</a:t>
            </a:r>
            <a:r>
              <a:rPr lang="en-US" dirty="0" smtClean="0"/>
              <a:t> Linkage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Linkage Methods: Distance Between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Complete Linkage: </a:t>
            </a:r>
            <a:r>
              <a:rPr lang="en-US" dirty="0" smtClean="0"/>
              <a:t>Largest distance between observations</a:t>
            </a:r>
          </a:p>
          <a:p>
            <a:r>
              <a:rPr lang="en-US" b="1" u="sng" dirty="0" smtClean="0"/>
              <a:t>Single Linkage: </a:t>
            </a:r>
            <a:r>
              <a:rPr lang="en-US" dirty="0" smtClean="0"/>
              <a:t>Smallest distance between observations</a:t>
            </a:r>
          </a:p>
          <a:p>
            <a:r>
              <a:rPr lang="en-US" b="1" u="sng" dirty="0" smtClean="0"/>
              <a:t>Average Linkage</a:t>
            </a:r>
            <a:r>
              <a:rPr lang="en-US" b="1" dirty="0" smtClean="0"/>
              <a:t>: </a:t>
            </a:r>
            <a:r>
              <a:rPr lang="en-US" dirty="0" smtClean="0"/>
              <a:t>Average distance between observations</a:t>
            </a:r>
          </a:p>
          <a:p>
            <a:r>
              <a:rPr lang="en-US" b="1" u="sng" dirty="0" smtClean="0"/>
              <a:t>Centroid: </a:t>
            </a:r>
            <a:r>
              <a:rPr lang="en-US" dirty="0" smtClean="0"/>
              <a:t>distance between centroids of the observations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429000" y="50292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810000" y="51054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657600" y="58674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6600" y="54102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334000" y="51816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953000" y="47244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715000" y="46482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200400" y="4648200"/>
            <a:ext cx="914400" cy="1600200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800600" y="4419600"/>
            <a:ext cx="1143000" cy="1143000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886200" y="4800600"/>
            <a:ext cx="10668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352800" y="4724400"/>
            <a:ext cx="2400300" cy="762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505200" y="4800600"/>
            <a:ext cx="15240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3429000" y="4800600"/>
            <a:ext cx="1600200" cy="685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3733800" y="4800600"/>
            <a:ext cx="1295400" cy="1066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3505200" y="5105400"/>
            <a:ext cx="1828800" cy="1524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3886200" y="5181600"/>
            <a:ext cx="1447800" cy="762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352800" y="5257800"/>
            <a:ext cx="1981200" cy="2286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3733800" y="5257800"/>
            <a:ext cx="1676400" cy="6096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505200" y="4724400"/>
            <a:ext cx="2209800" cy="381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3733800" y="4724400"/>
            <a:ext cx="1981200" cy="1143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3810000" y="4800600"/>
            <a:ext cx="11430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657600" y="4876800"/>
            <a:ext cx="1847850" cy="533400"/>
            <a:chOff x="144" y="3072"/>
            <a:chExt cx="1680" cy="576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241" y="3120"/>
              <a:ext cx="1511" cy="48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1727" y="3072"/>
              <a:ext cx="97" cy="96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44" y="3552"/>
              <a:ext cx="97" cy="96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3810000" y="4800600"/>
            <a:ext cx="1219200" cy="3048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3352800" y="4724400"/>
            <a:ext cx="2362200" cy="76200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7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Can be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031428" cy="17758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Here we have three clustering results for the same data</a:t>
            </a:r>
          </a:p>
          <a:p>
            <a:r>
              <a:rPr lang="en-US" dirty="0" smtClean="0"/>
              <a:t>The only difference is the linkage method but the results are very different</a:t>
            </a:r>
          </a:p>
          <a:p>
            <a:r>
              <a:rPr lang="en-US" dirty="0" smtClean="0"/>
              <a:t>Complete and average linkage tend to yield evenly sized clusters whereas single linkage tends to yield extended clusters to which single leaves are fused one by 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53" y="3278551"/>
            <a:ext cx="6979779" cy="37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Dissimilarity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considered using Euclidean distance as the dissimilarity measure</a:t>
            </a:r>
          </a:p>
          <a:p>
            <a:endParaRPr lang="en-US" dirty="0"/>
          </a:p>
          <a:p>
            <a:r>
              <a:rPr lang="en-US" dirty="0" smtClean="0"/>
              <a:t>However, an alternative measure that could make sense in some cases is the correlation based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Dissimilarity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we have 3 observations and p = 20 variables</a:t>
            </a:r>
          </a:p>
          <a:p>
            <a:r>
              <a:rPr lang="en-US" dirty="0" smtClean="0"/>
              <a:t>In terms of Euclidean distance obs. 1 and 3 are similar</a:t>
            </a:r>
          </a:p>
          <a:p>
            <a:r>
              <a:rPr lang="en-US" dirty="0" smtClean="0"/>
              <a:t>However, obs. 1 and 2 are highly correlated so would be considered similar in terms of correlation measure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58" y="3566460"/>
            <a:ext cx="5629351" cy="34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Shopping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record the number of purchases of each item (columns) for each customer (rows)</a:t>
            </a:r>
          </a:p>
          <a:p>
            <a:endParaRPr lang="en-US" dirty="0" smtClean="0"/>
          </a:p>
          <a:p>
            <a:r>
              <a:rPr lang="en-US" dirty="0" smtClean="0"/>
              <a:t>Using Euclidean distance, customers who have purchases very little will be clustered together</a:t>
            </a:r>
          </a:p>
          <a:p>
            <a:endParaRPr lang="en-US" dirty="0" smtClean="0"/>
          </a:p>
          <a:p>
            <a:r>
              <a:rPr lang="en-US" dirty="0" smtClean="0"/>
              <a:t>Using correlation measure, customers who tend to purchase the same types of products will be clustered together even if the magnitude of their purchase may be quite different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online shop that sells two items: socks and computers</a:t>
            </a:r>
          </a:p>
          <a:p>
            <a:pPr lvl="1"/>
            <a:r>
              <a:rPr lang="en-US" u="sng" dirty="0" smtClean="0"/>
              <a:t>Left:</a:t>
            </a:r>
            <a:r>
              <a:rPr lang="en-US" dirty="0" smtClean="0"/>
              <a:t> In terms of quantity, socks have higher weight</a:t>
            </a:r>
          </a:p>
          <a:p>
            <a:pPr lvl="1"/>
            <a:r>
              <a:rPr lang="en-US" u="sng" dirty="0" smtClean="0"/>
              <a:t>Center:</a:t>
            </a:r>
            <a:r>
              <a:rPr lang="en-US" dirty="0" smtClean="0"/>
              <a:t> After standardizing, socks and computers have equal weight</a:t>
            </a:r>
          </a:p>
          <a:p>
            <a:pPr lvl="1"/>
            <a:r>
              <a:rPr lang="en-US" u="sng" dirty="0" smtClean="0"/>
              <a:t>Right</a:t>
            </a:r>
            <a:r>
              <a:rPr lang="en-US" dirty="0" smtClean="0"/>
              <a:t>: In terms of dollar sales, computers have higher weight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05" y="3897397"/>
            <a:ext cx="5055679" cy="28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3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Final thoughts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Issues in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perform clustering, some decisions must be made: </a:t>
            </a:r>
          </a:p>
          <a:p>
            <a:pPr lvl="1"/>
            <a:r>
              <a:rPr lang="en-US" dirty="0" smtClean="0"/>
              <a:t>Should the features first be standardized? i.e. Have the variables centered to have a mean of zero and standard deviation of one.</a:t>
            </a:r>
          </a:p>
          <a:p>
            <a:pPr lvl="1"/>
            <a:r>
              <a:rPr lang="en-US" dirty="0" smtClean="0"/>
              <a:t>In case of hierarchical clustering:</a:t>
            </a:r>
          </a:p>
          <a:p>
            <a:pPr lvl="2"/>
            <a:r>
              <a:rPr lang="en-US" dirty="0" smtClean="0"/>
              <a:t>What dissimilarity measure should be used?</a:t>
            </a:r>
          </a:p>
          <a:p>
            <a:pPr lvl="2"/>
            <a:r>
              <a:rPr lang="en-US" dirty="0" smtClean="0"/>
              <a:t>What type of linkage should be used?</a:t>
            </a:r>
          </a:p>
          <a:p>
            <a:pPr lvl="2"/>
            <a:r>
              <a:rPr lang="en-US" dirty="0" smtClean="0"/>
              <a:t>Where should we cut the </a:t>
            </a:r>
            <a:r>
              <a:rPr lang="en-US" dirty="0" err="1" smtClean="0"/>
              <a:t>dendogram</a:t>
            </a:r>
            <a:r>
              <a:rPr lang="en-US" dirty="0" smtClean="0"/>
              <a:t> in order to obtain clusters?</a:t>
            </a:r>
          </a:p>
          <a:p>
            <a:pPr lvl="1"/>
            <a:r>
              <a:rPr lang="en-US" dirty="0" smtClean="0"/>
              <a:t>In case of K-means clustering:</a:t>
            </a:r>
          </a:p>
          <a:p>
            <a:pPr lvl="2"/>
            <a:r>
              <a:rPr lang="en-US" dirty="0" smtClean="0"/>
              <a:t>How many clusters should we look for the data?</a:t>
            </a:r>
          </a:p>
          <a:p>
            <a:r>
              <a:rPr lang="en-US" dirty="0" smtClean="0"/>
              <a:t>In practice, we try several different choices, and look for the one with the most useful or interpretable solution. There is no single right answer!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importantly, one must be careful about how the results of a clustering analysis are reported</a:t>
            </a:r>
          </a:p>
          <a:p>
            <a:endParaRPr lang="en-US" dirty="0" smtClean="0"/>
          </a:p>
          <a:p>
            <a:r>
              <a:rPr lang="en-US" dirty="0" smtClean="0"/>
              <a:t>These results should not be taken as the absolute truth about a data set</a:t>
            </a:r>
          </a:p>
          <a:p>
            <a:endParaRPr lang="en-US" dirty="0" smtClean="0"/>
          </a:p>
          <a:p>
            <a:r>
              <a:rPr lang="en-US" dirty="0" smtClean="0"/>
              <a:t>Rather, they should constitute a starting point for the developments of a scientific hypothesis and further study, preferably on independent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What is clustering?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that we have 5 observations, for which we compute a similarity (distance) matrix as follows: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the basis of the similarity matrix, sketch the </a:t>
            </a:r>
            <a:r>
              <a:rPr lang="en-US" dirty="0" err="1" smtClean="0"/>
              <a:t>dendogram</a:t>
            </a:r>
            <a:r>
              <a:rPr lang="en-US" dirty="0" smtClean="0"/>
              <a:t> that results from hierarchically clustering these 5 observations using complete linkage.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35935"/>
              </p:ext>
            </p:extLst>
          </p:nvPr>
        </p:nvGraphicFramePr>
        <p:xfrm>
          <a:off x="3222276" y="2395542"/>
          <a:ext cx="2609136" cy="2743200"/>
        </p:xfrm>
        <a:graphic>
          <a:graphicData uri="http://schemas.openxmlformats.org/drawingml/2006/table">
            <a:tbl>
              <a:tblPr/>
              <a:tblGrid>
                <a:gridCol w="434856"/>
                <a:gridCol w="434856"/>
                <a:gridCol w="434856"/>
                <a:gridCol w="434856"/>
                <a:gridCol w="434856"/>
                <a:gridCol w="434856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80796" cy="1471923"/>
          </a:xfrm>
        </p:spPr>
        <p:txBody>
          <a:bodyPr/>
          <a:lstStyle/>
          <a:p>
            <a:r>
              <a:rPr lang="en-US" dirty="0" smtClean="0"/>
              <a:t>Supervised Learning: both X and Y are known</a:t>
            </a:r>
            <a:endParaRPr lang="en-US" dirty="0"/>
          </a:p>
          <a:p>
            <a:r>
              <a:rPr lang="en-US" dirty="0" smtClean="0"/>
              <a:t>Unsupervised Learning: only X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3" descr="C:\Dropbox\ISLR\Chapter10\Supervised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667000"/>
            <a:ext cx="5487173" cy="3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8439" y="6328548"/>
            <a:ext cx="230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3193" y="6328727"/>
            <a:ext cx="255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refers to a set of techniques for finding subgroups, or clusters, in a data set.</a:t>
            </a:r>
          </a:p>
          <a:p>
            <a:endParaRPr lang="en-US" dirty="0" smtClean="0"/>
          </a:p>
          <a:p>
            <a:r>
              <a:rPr lang="en-US" dirty="0" smtClean="0"/>
              <a:t>A good clustering is one when the observations within a group are similar but between groups are very different</a:t>
            </a:r>
          </a:p>
          <a:p>
            <a:endParaRPr lang="en-US" dirty="0" smtClean="0"/>
          </a:p>
          <a:p>
            <a:r>
              <a:rPr lang="en-US" dirty="0" smtClean="0"/>
              <a:t>For example, suppose we collect p measurements on each of n breast cancer patients. There may be different unknown types of cancer which we could discover by clustering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types of clustering methods</a:t>
            </a:r>
          </a:p>
          <a:p>
            <a:endParaRPr lang="en-US" dirty="0"/>
          </a:p>
          <a:p>
            <a:r>
              <a:rPr lang="en-US" dirty="0" smtClean="0"/>
              <a:t>We will concentrate on two of the most commonly used approaches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K-Means clustering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K-means clustering, one must first specify the desired number of clusters K</a:t>
            </a:r>
          </a:p>
          <a:p>
            <a:r>
              <a:rPr lang="en-US" dirty="0" smtClean="0"/>
              <a:t>Then the K-means algorithm will assign each observation to exactly one of the K clusters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8" y="3406178"/>
            <a:ext cx="5900102" cy="28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K-Means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partition that data set into K clusters</a:t>
            </a:r>
          </a:p>
          <a:p>
            <a:endParaRPr lang="en-US" dirty="0"/>
          </a:p>
          <a:p>
            <a:pPr lvl="1"/>
            <a:r>
              <a:rPr lang="en-US" dirty="0" smtClean="0"/>
              <a:t>Each observation belong to at least one of the K clusters</a:t>
            </a:r>
          </a:p>
          <a:p>
            <a:pPr lvl="1"/>
            <a:r>
              <a:rPr lang="en-US" dirty="0" smtClean="0"/>
              <a:t>The clusters are non-overlapping, i.e. no observation belongs to more than one cluster</a:t>
            </a:r>
          </a:p>
          <a:p>
            <a:r>
              <a:rPr lang="en-US" dirty="0" smtClean="0"/>
              <a:t>The objective is to have a minimal “within-cluster-variation”, i.e. the elements within a cluster should be as similar as possible</a:t>
            </a:r>
          </a:p>
          <a:p>
            <a:r>
              <a:rPr lang="en-US" dirty="0" smtClean="0"/>
              <a:t>One way of achieving this is to minimize the sum of all the pair-wise squared Euclidean distances between the observations in each cluster.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60" y="2102560"/>
            <a:ext cx="1662006" cy="415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63" y="5887050"/>
            <a:ext cx="3695146" cy="7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13748</TotalTime>
  <Words>1611</Words>
  <Application>Microsoft Macintosh PowerPoint</Application>
  <PresentationFormat>On-screen Show (4:3)</PresentationFormat>
  <Paragraphs>241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Clustering</vt:lpstr>
      <vt:lpstr>Outline</vt:lpstr>
      <vt:lpstr>What is clustering?</vt:lpstr>
      <vt:lpstr>Supervised vs. Unsupervised Learning</vt:lpstr>
      <vt:lpstr>Clustering</vt:lpstr>
      <vt:lpstr>Different Clustering Methods</vt:lpstr>
      <vt:lpstr>K-Means clustering</vt:lpstr>
      <vt:lpstr>K-Means Clustering</vt:lpstr>
      <vt:lpstr>How does K-Means work?</vt:lpstr>
      <vt:lpstr>K-Means Algorithm</vt:lpstr>
      <vt:lpstr>An Illustration of the K-Means Algorithm </vt:lpstr>
      <vt:lpstr>Local Optimums</vt:lpstr>
      <vt:lpstr>Hierarchical clustering</vt:lpstr>
      <vt:lpstr>Hierarchical Clustering</vt:lpstr>
      <vt:lpstr>Dendograms</vt:lpstr>
      <vt:lpstr>Interpretation</vt:lpstr>
      <vt:lpstr>Choosing Clusters</vt:lpstr>
      <vt:lpstr>Algorithm (Agglomerative Approach)</vt:lpstr>
      <vt:lpstr>An Example</vt:lpstr>
      <vt:lpstr>How do we define dissimilarity?</vt:lpstr>
      <vt:lpstr>Linkage Methods: Distance Between Clusters</vt:lpstr>
      <vt:lpstr>Linkage Can be Important</vt:lpstr>
      <vt:lpstr>Choice of Dissimilarity Measure</vt:lpstr>
      <vt:lpstr>Comparing Dissimilarity Measures</vt:lpstr>
      <vt:lpstr>Online Shopping Example</vt:lpstr>
      <vt:lpstr>Standardizing the Variables</vt:lpstr>
      <vt:lpstr>Final thoughts</vt:lpstr>
      <vt:lpstr>Practical Issues in Clustering </vt:lpstr>
      <vt:lpstr>Final Thoughts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Abbass Sharif</cp:lastModifiedBy>
  <cp:revision>255</cp:revision>
  <cp:lastPrinted>2013-09-24T00:04:41Z</cp:lastPrinted>
  <dcterms:created xsi:type="dcterms:W3CDTF">2013-08-14T17:09:52Z</dcterms:created>
  <dcterms:modified xsi:type="dcterms:W3CDTF">2013-11-05T02:59:00Z</dcterms:modified>
</cp:coreProperties>
</file>