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2"/>
  </p:sldMasterIdLst>
  <p:notesMasterIdLst>
    <p:notesMasterId r:id="rId7"/>
  </p:notesMasterIdLst>
  <p:handoutMasterIdLst>
    <p:handoutMasterId r:id="rId8"/>
  </p:handoutMasterIdLst>
  <p:sldIdLst>
    <p:sldId id="256" r:id="rId3"/>
    <p:sldId id="257" r:id="rId4"/>
    <p:sldId id="258"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0" d="100"/>
          <a:sy n="40" d="100"/>
        </p:scale>
        <p:origin x="44"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3D58A3-4813-2553-A8D0-AFE5424419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3EB3004-A8A1-3288-7635-B9B4C5133B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1FCE97-1EB5-4D1B-9425-ABFB7A39D54F}" type="datetimeFigureOut">
              <a:rPr lang="en-IN" smtClean="0"/>
              <a:t>06-10-2023</a:t>
            </a:fld>
            <a:endParaRPr lang="en-IN"/>
          </a:p>
        </p:txBody>
      </p:sp>
      <p:sp>
        <p:nvSpPr>
          <p:cNvPr id="4" name="Footer Placeholder 3">
            <a:extLst>
              <a:ext uri="{FF2B5EF4-FFF2-40B4-BE49-F238E27FC236}">
                <a16:creationId xmlns:a16="http://schemas.microsoft.com/office/drawing/2014/main" id="{5AC6B3E2-C393-B4DA-076A-EE1E67C14E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321ABE5-12E3-88B7-DDBE-BE6B559685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E4654D-C2BD-4FCC-801E-A767E513001D}" type="slidenum">
              <a:rPr lang="en-IN" smtClean="0"/>
              <a:t>‹#›</a:t>
            </a:fld>
            <a:endParaRPr lang="en-IN"/>
          </a:p>
        </p:txBody>
      </p:sp>
    </p:spTree>
    <p:extLst>
      <p:ext uri="{BB962C8B-B14F-4D97-AF65-F5344CB8AC3E}">
        <p14:creationId xmlns:p14="http://schemas.microsoft.com/office/powerpoint/2010/main" val="2935421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8EAC6-9C59-4E7D-97B5-2A66D9346733}"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C20CC-86CD-47CF-BA6D-C997B2164007}" type="slidenum">
              <a:rPr lang="en-IN" smtClean="0"/>
              <a:t>‹#›</a:t>
            </a:fld>
            <a:endParaRPr lang="en-IN"/>
          </a:p>
        </p:txBody>
      </p:sp>
    </p:spTree>
    <p:extLst>
      <p:ext uri="{BB962C8B-B14F-4D97-AF65-F5344CB8AC3E}">
        <p14:creationId xmlns:p14="http://schemas.microsoft.com/office/powerpoint/2010/main" val="307862996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1C0C20CC-86CD-47CF-BA6D-C997B2164007}" type="slidenum">
              <a:rPr lang="en-IN" smtClean="0"/>
              <a:t>1</a:t>
            </a:fld>
            <a:endParaRPr lang="en-IN"/>
          </a:p>
        </p:txBody>
      </p:sp>
    </p:spTree>
    <p:extLst>
      <p:ext uri="{BB962C8B-B14F-4D97-AF65-F5344CB8AC3E}">
        <p14:creationId xmlns:p14="http://schemas.microsoft.com/office/powerpoint/2010/main" val="941455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1C0C20CC-86CD-47CF-BA6D-C997B2164007}" type="slidenum">
              <a:rPr lang="en-IN" smtClean="0"/>
              <a:t>2</a:t>
            </a:fld>
            <a:endParaRPr lang="en-IN"/>
          </a:p>
        </p:txBody>
      </p:sp>
    </p:spTree>
    <p:extLst>
      <p:ext uri="{BB962C8B-B14F-4D97-AF65-F5344CB8AC3E}">
        <p14:creationId xmlns:p14="http://schemas.microsoft.com/office/powerpoint/2010/main" val="1703526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1C0C20CC-86CD-47CF-BA6D-C997B2164007}" type="slidenum">
              <a:rPr lang="en-IN" smtClean="0"/>
              <a:t>3</a:t>
            </a:fld>
            <a:endParaRPr lang="en-IN"/>
          </a:p>
        </p:txBody>
      </p:sp>
    </p:spTree>
    <p:extLst>
      <p:ext uri="{BB962C8B-B14F-4D97-AF65-F5344CB8AC3E}">
        <p14:creationId xmlns:p14="http://schemas.microsoft.com/office/powerpoint/2010/main" val="3690742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p:nvPr>
        </p:nvSpPr>
        <p:spPr/>
        <p:txBody>
          <a:bodyPr/>
          <a:lstStyle/>
          <a:p>
            <a:endParaRPr lang="en-IN"/>
          </a:p>
        </p:txBody>
      </p:sp>
      <p:sp>
        <p:nvSpPr>
          <p:cNvPr id="5" name="Footer Placeholder 4"/>
          <p:cNvSpPr>
            <a:spLocks noGrp="1"/>
          </p:cNvSpPr>
          <p:nvPr>
            <p:ph type="ftr" sz="quarter" idx="4"/>
          </p:nvPr>
        </p:nvSpPr>
        <p:spPr/>
        <p:txBody>
          <a:bodyPr/>
          <a:lstStyle/>
          <a:p>
            <a:endParaRPr lang="en-IN"/>
          </a:p>
        </p:txBody>
      </p:sp>
      <p:sp>
        <p:nvSpPr>
          <p:cNvPr id="6" name="Slide Number Placeholder 5"/>
          <p:cNvSpPr>
            <a:spLocks noGrp="1"/>
          </p:cNvSpPr>
          <p:nvPr>
            <p:ph type="sldNum" sz="quarter" idx="5"/>
          </p:nvPr>
        </p:nvSpPr>
        <p:spPr/>
        <p:txBody>
          <a:bodyPr/>
          <a:lstStyle/>
          <a:p>
            <a:fld id="{1C0C20CC-86CD-47CF-BA6D-C997B2164007}" type="slidenum">
              <a:rPr lang="en-IN" smtClean="0"/>
              <a:t>4</a:t>
            </a:fld>
            <a:endParaRPr lang="en-IN"/>
          </a:p>
        </p:txBody>
      </p:sp>
    </p:spTree>
    <p:extLst>
      <p:ext uri="{BB962C8B-B14F-4D97-AF65-F5344CB8AC3E}">
        <p14:creationId xmlns:p14="http://schemas.microsoft.com/office/powerpoint/2010/main" val="501924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88724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050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658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5262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7013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8799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3542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72307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1363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158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313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2514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8004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378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4914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6462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894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10/6/2023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1702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2F65-2C23-6EFA-3852-E6637ED5778E}"/>
              </a:ext>
            </a:extLst>
          </p:cNvPr>
          <p:cNvSpPr>
            <a:spLocks noGrp="1"/>
          </p:cNvSpPr>
          <p:nvPr>
            <p:ph type="ctrTitle"/>
          </p:nvPr>
        </p:nvSpPr>
        <p:spPr>
          <a:xfrm>
            <a:off x="1168842" y="1837047"/>
            <a:ext cx="10123246" cy="2421464"/>
          </a:xfrm>
        </p:spPr>
        <p:txBody>
          <a:bodyPr>
            <a:normAutofit fontScale="90000"/>
          </a:bodyPr>
          <a:lstStyle/>
          <a:p>
            <a:pPr algn="ctr"/>
            <a:r>
              <a:rPr lang="en-US" sz="3600" b="1" dirty="0">
                <a:effectLst/>
                <a:latin typeface="Times New Roman" panose="02020603050405020304" pitchFamily="18" charset="0"/>
                <a:ea typeface="MS Mincho" panose="02020609040205080304" pitchFamily="49" charset="-128"/>
              </a:rPr>
              <a:t>Chandrayaan-3: Detection and Identification of Exomoons &amp; Exoplanets in the Deep Space using AI </a:t>
            </a:r>
            <a:r>
              <a:rPr lang="en-US" sz="1600" b="1" dirty="0">
                <a:effectLst/>
                <a:latin typeface="Times New Roman" panose="02020603050405020304" pitchFamily="18" charset="0"/>
                <a:ea typeface="MS Mincho" panose="02020609040205080304" pitchFamily="49" charset="-128"/>
              </a:rPr>
              <a:t> </a:t>
            </a:r>
            <a:br>
              <a:rPr lang="en-IN" sz="1800" dirty="0">
                <a:effectLst/>
                <a:latin typeface="Times New Roman" panose="02020603050405020304" pitchFamily="18" charset="0"/>
                <a:ea typeface="SimSun" panose="02010600030101010101" pitchFamily="2" charset="-122"/>
              </a:rPr>
            </a:br>
            <a:endParaRPr lang="en-IN" dirty="0"/>
          </a:p>
        </p:txBody>
      </p:sp>
      <p:sp>
        <p:nvSpPr>
          <p:cNvPr id="3" name="Subtitle 2">
            <a:extLst>
              <a:ext uri="{FF2B5EF4-FFF2-40B4-BE49-F238E27FC236}">
                <a16:creationId xmlns:a16="http://schemas.microsoft.com/office/drawing/2014/main" id="{83E5578A-F69E-F19B-4CBE-8B290BD0127A}"/>
              </a:ext>
            </a:extLst>
          </p:cNvPr>
          <p:cNvSpPr>
            <a:spLocks noGrp="1"/>
          </p:cNvSpPr>
          <p:nvPr>
            <p:ph type="subTitle" idx="1"/>
          </p:nvPr>
        </p:nvSpPr>
        <p:spPr/>
        <p:txBody>
          <a:bodyPr/>
          <a:lstStyle/>
          <a:p>
            <a:r>
              <a:rPr lang="en-IN" dirty="0"/>
              <a:t>By </a:t>
            </a:r>
          </a:p>
          <a:p>
            <a:r>
              <a:rPr lang="en-IN" dirty="0"/>
              <a:t>Gautham Gopan</a:t>
            </a:r>
          </a:p>
          <a:p>
            <a:r>
              <a:rPr lang="en-IN" dirty="0"/>
              <a:t>SRM University</a:t>
            </a:r>
          </a:p>
        </p:txBody>
      </p:sp>
    </p:spTree>
    <p:extLst>
      <p:ext uri="{BB962C8B-B14F-4D97-AF65-F5344CB8AC3E}">
        <p14:creationId xmlns:p14="http://schemas.microsoft.com/office/powerpoint/2010/main" val="197721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0531-2BC5-F698-5EFD-79D1F87D1438}"/>
              </a:ext>
            </a:extLst>
          </p:cNvPr>
          <p:cNvSpPr>
            <a:spLocks noGrp="1"/>
          </p:cNvSpPr>
          <p:nvPr>
            <p:ph type="title"/>
          </p:nvPr>
        </p:nvSpPr>
        <p:spPr>
          <a:xfrm>
            <a:off x="4756204" y="568449"/>
            <a:ext cx="2679590" cy="817512"/>
          </a:xfrm>
        </p:spPr>
        <p:txBody>
          <a:bodyPr>
            <a:normAutofit/>
          </a:bodyPr>
          <a:lstStyle/>
          <a:p>
            <a:r>
              <a:rPr lang="en-IN" sz="3200" dirty="0"/>
              <a:t>The Abstract</a:t>
            </a:r>
          </a:p>
        </p:txBody>
      </p:sp>
      <p:sp>
        <p:nvSpPr>
          <p:cNvPr id="3" name="TextBox 2">
            <a:extLst>
              <a:ext uri="{FF2B5EF4-FFF2-40B4-BE49-F238E27FC236}">
                <a16:creationId xmlns:a16="http://schemas.microsoft.com/office/drawing/2014/main" id="{5A1E790A-A9A1-2C6F-8F55-3B18E2DF0560}"/>
              </a:ext>
            </a:extLst>
          </p:cNvPr>
          <p:cNvSpPr txBox="1"/>
          <p:nvPr/>
        </p:nvSpPr>
        <p:spPr>
          <a:xfrm>
            <a:off x="376988" y="2164139"/>
            <a:ext cx="11438021" cy="3139321"/>
          </a:xfrm>
          <a:prstGeom prst="rect">
            <a:avLst/>
          </a:prstGeom>
          <a:noFill/>
        </p:spPr>
        <p:txBody>
          <a:bodyPr wrap="square" rtlCol="0">
            <a:spAutoFit/>
          </a:bodyPr>
          <a:lstStyle/>
          <a:p>
            <a:pPr marL="285750" indent="-285750">
              <a:buFont typeface="Arial" panose="020B0604020202020204" pitchFamily="34" charset="0"/>
              <a:buChar char="•"/>
            </a:pPr>
            <a:r>
              <a:rPr lang="en-IN" dirty="0"/>
              <a:t>The launch of the Chandrayaan-3 by ISRO, will certainly aid in the search of exomoons and exoplanets (planets beyond our solar system) that may support life. The integral question, regarding what lays beyond the known horizon has always pondered the curiosity of mankind.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laid the foundation to the search for Exoplanets. With the advancements of both image capturing and telescopic technologies, we have now access to never ever seen before data, which when combined with the processing capabilities of advance AI, paves way to the discovery of newer exomoons and exoplanets out in the deep space.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work mainly focuses on the various techniques that can be used for detection and how their correlations can be better utilized to improve the overall efficiency of the final systems. Also, a list of research questions has been identified for the researchers to work upon.</a:t>
            </a:r>
          </a:p>
        </p:txBody>
      </p:sp>
    </p:spTree>
    <p:extLst>
      <p:ext uri="{BB962C8B-B14F-4D97-AF65-F5344CB8AC3E}">
        <p14:creationId xmlns:p14="http://schemas.microsoft.com/office/powerpoint/2010/main" val="6727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BA36-D7A2-7CB4-3A39-C5312D3287D5}"/>
              </a:ext>
            </a:extLst>
          </p:cNvPr>
          <p:cNvSpPr>
            <a:spLocks noGrp="1"/>
          </p:cNvSpPr>
          <p:nvPr>
            <p:ph type="title"/>
          </p:nvPr>
        </p:nvSpPr>
        <p:spPr>
          <a:xfrm>
            <a:off x="4144949" y="103366"/>
            <a:ext cx="3902102" cy="825464"/>
          </a:xfrm>
        </p:spPr>
        <p:txBody>
          <a:bodyPr>
            <a:normAutofit/>
          </a:bodyPr>
          <a:lstStyle/>
          <a:p>
            <a:r>
              <a:rPr lang="en-IN" sz="3200" dirty="0"/>
              <a:t>Problem Statement</a:t>
            </a:r>
          </a:p>
        </p:txBody>
      </p:sp>
      <p:sp>
        <p:nvSpPr>
          <p:cNvPr id="5" name="TextBox 4">
            <a:extLst>
              <a:ext uri="{FF2B5EF4-FFF2-40B4-BE49-F238E27FC236}">
                <a16:creationId xmlns:a16="http://schemas.microsoft.com/office/drawing/2014/main" id="{95DB508A-A309-6EBB-3533-BD444A806070}"/>
              </a:ext>
            </a:extLst>
          </p:cNvPr>
          <p:cNvSpPr txBox="1"/>
          <p:nvPr/>
        </p:nvSpPr>
        <p:spPr>
          <a:xfrm>
            <a:off x="190831" y="1305341"/>
            <a:ext cx="5905169" cy="4524315"/>
          </a:xfrm>
          <a:prstGeom prst="rect">
            <a:avLst/>
          </a:prstGeom>
          <a:noFill/>
        </p:spPr>
        <p:txBody>
          <a:bodyPr wrap="square" rtlCol="0">
            <a:spAutoFit/>
          </a:bodyPr>
          <a:lstStyle/>
          <a:p>
            <a:pPr marL="285750" indent="-285750">
              <a:buFont typeface="Arial" panose="020B0604020202020204" pitchFamily="34" charset="0"/>
              <a:buChar char="•"/>
            </a:pPr>
            <a:r>
              <a:rPr lang="en-IN" dirty="0"/>
              <a:t>With respect to the current efforts regarding exoplanet hunting, t</a:t>
            </a:r>
            <a:r>
              <a:rPr lang="en-US" sz="1800" spc="-5" dirty="0">
                <a:effectLst/>
                <a:ea typeface="SimSun" panose="02010600030101010101" pitchFamily="2" charset="-122"/>
              </a:rPr>
              <a:t>here exists multiple different techniques that can be utilized for the detection of exoplanets like, studying the radial velocity of planetoidal objects, observing the inter transmittal shadows of planets and so on. </a:t>
            </a:r>
          </a:p>
          <a:p>
            <a:pPr marL="285750" indent="-285750">
              <a:buFont typeface="Arial" panose="020B0604020202020204" pitchFamily="34" charset="0"/>
              <a:buChar char="•"/>
            </a:pPr>
            <a:endParaRPr lang="en-US" spc="-5" dirty="0">
              <a:ea typeface="SimSun" panose="02010600030101010101" pitchFamily="2" charset="-122"/>
            </a:endParaRPr>
          </a:p>
          <a:p>
            <a:pPr marL="285750" indent="-285750">
              <a:buFont typeface="Arial" panose="020B0604020202020204" pitchFamily="34" charset="0"/>
              <a:buChar char="•"/>
            </a:pPr>
            <a:r>
              <a:rPr lang="en-US" sz="1800" spc="-5" dirty="0">
                <a:effectLst/>
                <a:ea typeface="SimSun" panose="02010600030101010101" pitchFamily="2" charset="-122"/>
              </a:rPr>
              <a:t>Individually many of these techniques have yielded various significant discoveries, but each of these have their own shortcomings, which eventually lead to a lot of discrepancy in their exploration data collection.</a:t>
            </a:r>
          </a:p>
          <a:p>
            <a:pPr marL="285750" indent="-285750">
              <a:buFont typeface="Arial" panose="020B0604020202020204" pitchFamily="34" charset="0"/>
              <a:buChar char="•"/>
            </a:pPr>
            <a:endParaRPr lang="en-US" spc="-5" dirty="0">
              <a:ea typeface="SimSun" panose="02010600030101010101" pitchFamily="2" charset="-122"/>
            </a:endParaRPr>
          </a:p>
          <a:p>
            <a:pPr marL="285750" indent="-285750">
              <a:buFont typeface="Arial" panose="020B0604020202020204" pitchFamily="34" charset="0"/>
              <a:buChar char="•"/>
            </a:pPr>
            <a:r>
              <a:rPr lang="en-US" sz="1800" spc="-5" dirty="0">
                <a:effectLst/>
                <a:ea typeface="SimSun" panose="02010600030101010101" pitchFamily="2" charset="-122"/>
              </a:rPr>
              <a:t>The lack of proper referential data points that would mimic the readings from earth like exoplanets have also been lacking in these deep space explorations.</a:t>
            </a:r>
            <a:endParaRPr lang="en-US" spc="-5" dirty="0">
              <a:ea typeface="SimSun" panose="02010600030101010101" pitchFamily="2" charset="-122"/>
            </a:endParaRPr>
          </a:p>
          <a:p>
            <a:pPr marL="285750" indent="-285750">
              <a:buFont typeface="Arial" panose="020B0604020202020204" pitchFamily="34" charset="0"/>
              <a:buChar char="•"/>
            </a:pPr>
            <a:endParaRPr lang="en-IN" sz="1800" spc="-5" dirty="0">
              <a:effectLst/>
              <a:ea typeface="SimSun" panose="02010600030101010101" pitchFamily="2" charset="-122"/>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83448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0531-2BC5-F698-5EFD-79D1F87D1438}"/>
              </a:ext>
            </a:extLst>
          </p:cNvPr>
          <p:cNvSpPr>
            <a:spLocks noGrp="1"/>
          </p:cNvSpPr>
          <p:nvPr>
            <p:ph type="title"/>
          </p:nvPr>
        </p:nvSpPr>
        <p:spPr>
          <a:xfrm>
            <a:off x="152120" y="199481"/>
            <a:ext cx="6954534" cy="458245"/>
          </a:xfrm>
        </p:spPr>
        <p:txBody>
          <a:bodyPr>
            <a:normAutofit fontScale="90000"/>
          </a:bodyPr>
          <a:lstStyle/>
          <a:p>
            <a:r>
              <a:rPr lang="en-IN" sz="3200" dirty="0"/>
              <a:t>The Relation with the SHAPE Project</a:t>
            </a:r>
          </a:p>
        </p:txBody>
      </p:sp>
      <p:sp>
        <p:nvSpPr>
          <p:cNvPr id="3" name="TextBox 2">
            <a:extLst>
              <a:ext uri="{FF2B5EF4-FFF2-40B4-BE49-F238E27FC236}">
                <a16:creationId xmlns:a16="http://schemas.microsoft.com/office/drawing/2014/main" id="{5A1E790A-A9A1-2C6F-8F55-3B18E2DF0560}"/>
              </a:ext>
            </a:extLst>
          </p:cNvPr>
          <p:cNvSpPr txBox="1"/>
          <p:nvPr/>
        </p:nvSpPr>
        <p:spPr>
          <a:xfrm>
            <a:off x="152120" y="1148475"/>
            <a:ext cx="6120343" cy="3970318"/>
          </a:xfrm>
          <a:prstGeom prst="rect">
            <a:avLst/>
          </a:prstGeom>
          <a:noFill/>
        </p:spPr>
        <p:txBody>
          <a:bodyPr wrap="square" rtlCol="0">
            <a:spAutoFit/>
          </a:bodyPr>
          <a:lstStyle/>
          <a:p>
            <a:pPr marL="285750" indent="-285750">
              <a:buFont typeface="Arial" panose="020B0604020202020204" pitchFamily="34" charset="0"/>
              <a:buChar char="•"/>
            </a:pPr>
            <a:r>
              <a:rPr lang="en-IN" dirty="0"/>
              <a:t>The Chandrayaan-3 module was equipped with a scientific equipment named SHAPE (Spectro-polarimetry of habitable planet earth), which was launched to study Earth form with the lunar orbit. This protocol was designed in such a way that it would mimic the observations of distant exomoons and exoplanets, by considering earth as a possible candidate for observatory purposes.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key role of the module is to </a:t>
            </a:r>
            <a:r>
              <a:rPr lang="en-IN" dirty="0" err="1"/>
              <a:t>analyze</a:t>
            </a:r>
            <a:r>
              <a:rPr lang="en-IN" dirty="0"/>
              <a:t> and capture the disc-integrated spectrum of the earth and to </a:t>
            </a:r>
            <a:r>
              <a:rPr lang="en-IN" dirty="0" err="1"/>
              <a:t>analyze</a:t>
            </a:r>
            <a:r>
              <a:rPr lang="en-IN" dirty="0"/>
              <a:t> the polarization signatures from various vantage points from within the lunar orbit there by observing the variations at different phases.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58317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d="http://www.w3.org/2001/XMLSchema" xmlns:xsi="http://www.w3.org/2001/XMLSchema-instance" xmlns="http://www.boldonjames.com/2008/01/sie/internal/label" sislVersion="0" policy="180d06e4-a44d-42a9-abe2-9bd0f71c347d" origin="defaultValue"/>
</file>

<file path=customXml/itemProps1.xml><?xml version="1.0" encoding="utf-8"?>
<ds:datastoreItem xmlns:ds="http://schemas.openxmlformats.org/officeDocument/2006/customXml" ds:itemID="{93621DCF-F975-4912-996C-BE366914208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2961</TotalTime>
  <Words>400</Words>
  <Application>Microsoft Office PowerPoint</Application>
  <PresentationFormat>Widescreen</PresentationFormat>
  <Paragraphs>24</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Celestial</vt:lpstr>
      <vt:lpstr>Chandrayaan-3: Detection and Identification of Exomoons &amp; Exoplanets in the Deep Space using AI   </vt:lpstr>
      <vt:lpstr>The Abstract</vt:lpstr>
      <vt:lpstr>Problem Statement</vt:lpstr>
      <vt:lpstr>The Relation with the SHAPE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Chandrayaan-3: Detection and Identification of Exomoons &amp; Exoplanets in the Deep Space using AI   </dc:title>
  <dc:creator>Gopan, Gautham (Chennai)</dc:creator>
  <dc:description>@2020 Fiserv Inc, or its affiliates   |</dc:description>
  <cp:lastModifiedBy>Gopan, Gautham (Chennai)</cp:lastModifiedBy>
  <cp:revision>1</cp:revision>
  <dcterms:created xsi:type="dcterms:W3CDTF">2023-10-06T05:07:43Z</dcterms:created>
  <dcterms:modified xsi:type="dcterms:W3CDTF">2023-10-08T06:29:20Z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3a4e7d3d-a371-4281-ac91-ec56c49c8dc0</vt:lpwstr>
  </property>
  <property fmtid="{D5CDD505-2E9C-101B-9397-08002B2CF9AE}" pid="3" name="bjDocumentSecurityLabel">
    <vt:lpwstr>This item has no classification</vt:lpwstr>
  </property>
  <property fmtid="{D5CDD505-2E9C-101B-9397-08002B2CF9AE}" pid="4" name="bjClsUserRVM">
    <vt:lpwstr>[]</vt:lpwstr>
  </property>
  <property fmtid="{D5CDD505-2E9C-101B-9397-08002B2CF9AE}" pid="5" name="bjSaver">
    <vt:lpwstr>MNYQkerLTkg3nUK2AvnD5x4NSifNHTWm</vt:lpwstr>
  </property>
</Properties>
</file>