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9" r:id="rId22"/>
    <p:sldId id="274" r:id="rId23"/>
    <p:sldId id="275" r:id="rId24"/>
    <p:sldId id="276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1792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21800" y="236700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92180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1792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913680" y="4155480"/>
            <a:ext cx="333684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56015C-07DD-4045-ADB6-06AB89B17C90}" type="datetime">
              <a:rPr lang="en-IN" sz="1000" b="0" strike="noStrike" spc="-1">
                <a:solidFill>
                  <a:srgbClr val="000000"/>
                </a:solidFill>
                <a:latin typeface="Tw Cen MT"/>
              </a:rPr>
              <a:t>15-04-2018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E78750-8D02-4FD0-8AC3-A31775DDA2AB}" type="slidenum">
              <a:rPr lang="en-IN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cap="all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cap="all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cap="all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cap="all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406D0C-E1E1-4C54-93BA-226CAA19947F}" type="datetime">
              <a:rPr lang="en-IN" sz="1000" b="0" strike="noStrike" spc="-1">
                <a:solidFill>
                  <a:srgbClr val="000000"/>
                </a:solidFill>
                <a:latin typeface="Tw Cen MT"/>
              </a:rPr>
              <a:t>15-04-2018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999D9F0-BC89-471B-A13D-9CE11A9354E4}" type="slidenum">
              <a:rPr lang="en-IN" sz="1000" b="0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751040" y="1300680"/>
            <a:ext cx="8689680" cy="2508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latin typeface="Tw Cen MT"/>
              </a:rPr>
              <a:t>Recognising and Translating Text from</a:t>
            </a:r>
            <a:br/>
            <a:r>
              <a:rPr lang="en-US" sz="3200" b="1" strike="noStrike" cap="all" spc="-1">
                <a:solidFill>
                  <a:srgbClr val="000000"/>
                </a:solidFill>
                <a:latin typeface="Tw Cen MT"/>
              </a:rPr>
              <a:t>Sign-Board using OCR and Machine Learning</a:t>
            </a:r>
            <a:br/>
            <a:endParaRPr lang="en-US" sz="32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751040" y="3886200"/>
            <a:ext cx="868968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IN" sz="2200" b="1" strike="noStrike" cap="all" spc="-1">
                <a:solidFill>
                  <a:srgbClr val="808080"/>
                </a:solidFill>
                <a:latin typeface="Tw Cen MT"/>
              </a:rPr>
              <a:t>Mini Project </a:t>
            </a:r>
            <a:r>
              <a:rPr lang="en-IN" sz="2200" b="0" strike="noStrike" cap="all" spc="-1">
                <a:solidFill>
                  <a:srgbClr val="808080"/>
                </a:solidFill>
                <a:latin typeface="Tw Cen MT"/>
              </a:rPr>
              <a:t> 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348040" y="5539320"/>
            <a:ext cx="3843720" cy="12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Submitted by:-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Satish Avadhoot  Mhetre (15CO242)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Gautham M (15CO118)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Honarao Akshay(15CO218)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6480" y="5334120"/>
            <a:ext cx="3488400" cy="15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Submitted to :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Dr.G Shashidhar Koolagudi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Assistant Professor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Dept of Computer Science and Engineering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Tw Cen MT"/>
              </a:rPr>
              <a:t>National Institute of Technology Karnataka Surathkal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4"/>
          <p:cNvPicPr/>
          <p:nvPr/>
        </p:nvPicPr>
        <p:blipFill>
          <a:blip r:embed="rId2"/>
          <a:stretch/>
        </p:blipFill>
        <p:spPr>
          <a:xfrm>
            <a:off x="683640" y="399960"/>
            <a:ext cx="10688400" cy="624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Content Placeholder 4"/>
          <p:cNvPicPr/>
          <p:nvPr/>
        </p:nvPicPr>
        <p:blipFill>
          <a:blip r:embed="rId2"/>
          <a:stretch/>
        </p:blipFill>
        <p:spPr>
          <a:xfrm>
            <a:off x="523800" y="390600"/>
            <a:ext cx="11212200" cy="619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4"/>
          <p:cNvPicPr/>
          <p:nvPr/>
        </p:nvPicPr>
        <p:blipFill>
          <a:blip r:embed="rId2"/>
          <a:stretch/>
        </p:blipFill>
        <p:spPr>
          <a:xfrm>
            <a:off x="657000" y="399600"/>
            <a:ext cx="11008080" cy="621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Content Placeholder 4"/>
          <p:cNvPicPr/>
          <p:nvPr/>
        </p:nvPicPr>
        <p:blipFill>
          <a:blip r:embed="rId2"/>
          <a:stretch/>
        </p:blipFill>
        <p:spPr>
          <a:xfrm>
            <a:off x="603720" y="399600"/>
            <a:ext cx="11141280" cy="623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3680" y="618480"/>
            <a:ext cx="103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Code (De-skewing)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8" name="Content Placeholder 4"/>
          <p:cNvPicPr/>
          <p:nvPr/>
        </p:nvPicPr>
        <p:blipFill>
          <a:blip r:embed="rId2"/>
          <a:stretch/>
        </p:blipFill>
        <p:spPr>
          <a:xfrm>
            <a:off x="621360" y="1366920"/>
            <a:ext cx="10656360" cy="515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Content Placeholder 4"/>
          <p:cNvPicPr/>
          <p:nvPr/>
        </p:nvPicPr>
        <p:blipFill>
          <a:blip r:embed="rId2"/>
          <a:stretch/>
        </p:blipFill>
        <p:spPr>
          <a:xfrm>
            <a:off x="914400" y="1100880"/>
            <a:ext cx="10362960" cy="396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13680" y="618480"/>
            <a:ext cx="10364040" cy="934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Code Text Extraction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1" name="Content Placeholder 4"/>
          <p:cNvPicPr/>
          <p:nvPr/>
        </p:nvPicPr>
        <p:blipFill>
          <a:blip r:embed="rId2"/>
          <a:stretch/>
        </p:blipFill>
        <p:spPr>
          <a:xfrm>
            <a:off x="798840" y="1651320"/>
            <a:ext cx="10478880" cy="494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3680" y="618480"/>
            <a:ext cx="10364040" cy="783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Code Translation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13" name="Content Placeholder 4"/>
          <p:cNvPicPr/>
          <p:nvPr/>
        </p:nvPicPr>
        <p:blipFill>
          <a:blip r:embed="rId2"/>
          <a:stretch/>
        </p:blipFill>
        <p:spPr>
          <a:xfrm>
            <a:off x="577080" y="1500480"/>
            <a:ext cx="10856880" cy="499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7BF0-1FF3-4C5E-BF44-A71C2430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753120"/>
          </a:xfrm>
        </p:spPr>
        <p:txBody>
          <a:bodyPr/>
          <a:lstStyle/>
          <a:p>
            <a:r>
              <a:rPr lang="en-IN" dirty="0"/>
              <a:t>Output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70EAD-18DC-4E8F-BAA7-39E506E32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0" y="1479144"/>
            <a:ext cx="3070491" cy="1199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5FE2E-B16A-41DB-AAFB-434F34B3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45" y="1479143"/>
            <a:ext cx="2768372" cy="1199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B292E5-702C-4466-99FF-90D58A562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75" y="3986407"/>
            <a:ext cx="7621652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DCA5B-C3D8-41E3-A465-313173401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0" y="5738368"/>
            <a:ext cx="9630358" cy="69532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5073BE9-9C79-45FD-9E45-B4792C4E1072}"/>
              </a:ext>
            </a:extLst>
          </p:cNvPr>
          <p:cNvSpPr/>
          <p:nvPr/>
        </p:nvSpPr>
        <p:spPr>
          <a:xfrm>
            <a:off x="8108301" y="2786545"/>
            <a:ext cx="475301" cy="1140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A2C1AE-C6AF-4801-9CB2-74189EE85BFB}"/>
              </a:ext>
            </a:extLst>
          </p:cNvPr>
          <p:cNvSpPr/>
          <p:nvPr/>
        </p:nvSpPr>
        <p:spPr>
          <a:xfrm>
            <a:off x="4094655" y="1836756"/>
            <a:ext cx="28394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6B43C15-36FF-46CB-B985-32C508F4BFBF}"/>
              </a:ext>
            </a:extLst>
          </p:cNvPr>
          <p:cNvSpPr/>
          <p:nvPr/>
        </p:nvSpPr>
        <p:spPr>
          <a:xfrm>
            <a:off x="5514392" y="5107386"/>
            <a:ext cx="484632" cy="59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E6B90-6FB2-49FF-8BCF-EE86E8027570}"/>
              </a:ext>
            </a:extLst>
          </p:cNvPr>
          <p:cNvSpPr txBox="1"/>
          <p:nvPr/>
        </p:nvSpPr>
        <p:spPr>
          <a:xfrm>
            <a:off x="4629436" y="143417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D75CF-0AA0-4C6F-B71D-D106D26B9E58}"/>
              </a:ext>
            </a:extLst>
          </p:cNvPr>
          <p:cNvSpPr txBox="1"/>
          <p:nvPr/>
        </p:nvSpPr>
        <p:spPr>
          <a:xfrm>
            <a:off x="6288865" y="3059668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Text Extraction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DBC9A4-DD46-4A11-8006-7CB2AA37CDCB}"/>
              </a:ext>
            </a:extLst>
          </p:cNvPr>
          <p:cNvSpPr txBox="1"/>
          <p:nvPr/>
        </p:nvSpPr>
        <p:spPr>
          <a:xfrm>
            <a:off x="3799721" y="5219271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427720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BEC81-FA41-4208-BCE9-074E0F16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949428"/>
            <a:ext cx="5271797" cy="2959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F6F64-C304-462B-AF35-0615BDB6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77" y="2232832"/>
            <a:ext cx="5570765" cy="3764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73B08-14AD-48E1-AAB5-DB9473293E42}"/>
              </a:ext>
            </a:extLst>
          </p:cNvPr>
          <p:cNvSpPr txBox="1"/>
          <p:nvPr/>
        </p:nvSpPr>
        <p:spPr>
          <a:xfrm>
            <a:off x="2304661" y="625151"/>
            <a:ext cx="566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 Processing (</a:t>
            </a:r>
            <a:r>
              <a:rPr lang="en-IN" dirty="0" err="1"/>
              <a:t>Deskewing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0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3680" y="618480"/>
            <a:ext cx="10364040" cy="996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Aim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13680" y="1882080"/>
            <a:ext cx="10363320" cy="3908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Aim of project is to Recognize  the text in Sign Board and translate to Native languages.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user has to take the pic of the sign board and upload to the Device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device processes the image and creates the text output 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output text is then translated to native languages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sign board can be of any colour any fonts or photo taken from any angle  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cap="all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6388E-6CA3-4576-93A9-5DF2443E4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1" y="768900"/>
            <a:ext cx="16668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DC2CD-212C-4991-9271-1764FC43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94" y="2064592"/>
            <a:ext cx="688657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29311-CDD4-44B9-B94D-B57BDDD0B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49" y="4254605"/>
            <a:ext cx="3208298" cy="174513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E6FF193-1EA8-440E-BA23-22C69CA850F0}"/>
              </a:ext>
            </a:extLst>
          </p:cNvPr>
          <p:cNvSpPr/>
          <p:nvPr/>
        </p:nvSpPr>
        <p:spPr>
          <a:xfrm>
            <a:off x="5926773" y="1382215"/>
            <a:ext cx="338450" cy="611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EE49F05-A4B6-41E9-A9F4-EAA559724608}"/>
              </a:ext>
            </a:extLst>
          </p:cNvPr>
          <p:cNvSpPr/>
          <p:nvPr/>
        </p:nvSpPr>
        <p:spPr>
          <a:xfrm>
            <a:off x="5878848" y="3392087"/>
            <a:ext cx="338450" cy="611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3680" y="618480"/>
            <a:ext cx="10364040" cy="996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Advantages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913680" y="1722240"/>
            <a:ext cx="10363320" cy="4068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cap="all" spc="-1" dirty="0">
                <a:solidFill>
                  <a:srgbClr val="000000"/>
                </a:solidFill>
                <a:latin typeface="Tw Cen MT"/>
              </a:rPr>
              <a:t>The tool can be used for translation of signboards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cap="all" spc="-1" dirty="0">
                <a:solidFill>
                  <a:srgbClr val="000000"/>
                </a:solidFill>
                <a:latin typeface="Tw Cen MT"/>
              </a:rPr>
              <a:t>It can be used for translation of news paper articles and images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cap="all" spc="-1" dirty="0">
                <a:solidFill>
                  <a:srgbClr val="000000"/>
                </a:solidFill>
                <a:latin typeface="Tw Cen MT"/>
              </a:rPr>
              <a:t>It can be implemented on cloud so it can be used remotely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cap="all" spc="-1" dirty="0">
                <a:solidFill>
                  <a:srgbClr val="000000"/>
                </a:solidFill>
                <a:latin typeface="Tw Cen MT"/>
              </a:rPr>
              <a:t>It can be implemented locally on android devices (since android has </a:t>
            </a:r>
            <a:r>
              <a:rPr lang="en-US" sz="2800" b="0" cap="all" spc="-1" dirty="0" err="1">
                <a:solidFill>
                  <a:srgbClr val="000000"/>
                </a:solidFill>
                <a:latin typeface="Tw Cen MT"/>
              </a:rPr>
              <a:t>linux</a:t>
            </a:r>
            <a:r>
              <a:rPr lang="en-US" sz="2800" b="0" cap="all" spc="-1" dirty="0">
                <a:solidFill>
                  <a:srgbClr val="000000"/>
                </a:solidFill>
                <a:latin typeface="Tw Cen MT"/>
              </a:rPr>
              <a:t> kernel)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913680" y="618480"/>
            <a:ext cx="103640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Disadvantages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913680" y="1739880"/>
            <a:ext cx="10363320" cy="405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project cannot be implemented in small memory devices locally as it takes memory to process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project cannot detect the text in multi text images that is part of the image is written in one angle and the other part in other angle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project does not work normally when image distortion and noise is above certain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Conclusion and future work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project can be implemented in android device locally or through cloud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project can be integrated with adobe photoshop or other apps so as image quality can be improved on device before upload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Text translation can be done using more rigorous training using seq to seq neural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Applications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following project can be used to help the newbie person in the region who is not able to understand the signboards in the city.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latin typeface="Tw Cen MT"/>
              </a:rPr>
              <a:t>The following project can be further expanded to multi language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13680" y="618480"/>
            <a:ext cx="10364040" cy="72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Working of the project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5" name="Content Placeholder 4"/>
          <p:cNvPicPr/>
          <p:nvPr/>
        </p:nvPicPr>
        <p:blipFill>
          <a:blip r:embed="rId2"/>
          <a:stretch/>
        </p:blipFill>
        <p:spPr>
          <a:xfrm>
            <a:off x="3337200" y="1952640"/>
            <a:ext cx="5517000" cy="358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13680" y="618480"/>
            <a:ext cx="10364040" cy="677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Tw Cen MT"/>
              </a:rPr>
              <a:t>Work flow 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13680" y="1438200"/>
            <a:ext cx="10363320" cy="505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Steps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Input Image in rgb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Do contrast changes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Do angle correction for the image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Convert image to binary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Thresholding of the image 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Segment the image and classify the character</a:t>
            </a: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Tw Cen MT"/>
              <a:buAutoNum type="arabicPeriod"/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Save the text to file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cap="all" spc="-1">
                <a:solidFill>
                  <a:srgbClr val="000000"/>
                </a:solidFill>
                <a:latin typeface="Tw Cen MT"/>
              </a:rPr>
              <a:t>7. Translate the text from file to native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13680" y="618480"/>
            <a:ext cx="10364040" cy="615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Calibri"/>
              </a:rPr>
              <a:t>Code(Pr-processing)</a:t>
            </a:r>
            <a:endParaRPr lang="en-US" sz="3600" b="0" strike="noStrike" spc="-1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9" name="Content Placeholder 4"/>
          <p:cNvPicPr/>
          <p:nvPr/>
        </p:nvPicPr>
        <p:blipFill>
          <a:blip r:embed="rId2"/>
          <a:stretch/>
        </p:blipFill>
        <p:spPr>
          <a:xfrm>
            <a:off x="577080" y="1491480"/>
            <a:ext cx="10945800" cy="49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4"/>
          <p:cNvPicPr/>
          <p:nvPr/>
        </p:nvPicPr>
        <p:blipFill>
          <a:blip r:embed="rId2"/>
          <a:stretch/>
        </p:blipFill>
        <p:spPr>
          <a:xfrm>
            <a:off x="479520" y="550800"/>
            <a:ext cx="11372040" cy="59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4"/>
          <p:cNvPicPr/>
          <p:nvPr/>
        </p:nvPicPr>
        <p:blipFill>
          <a:blip r:embed="rId2"/>
          <a:stretch/>
        </p:blipFill>
        <p:spPr>
          <a:xfrm>
            <a:off x="683640" y="239760"/>
            <a:ext cx="11025720" cy="641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4"/>
          <p:cNvPicPr/>
          <p:nvPr/>
        </p:nvPicPr>
        <p:blipFill>
          <a:blip r:embed="rId2"/>
          <a:stretch/>
        </p:blipFill>
        <p:spPr>
          <a:xfrm>
            <a:off x="319680" y="293040"/>
            <a:ext cx="11451960" cy="617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391</TotalTime>
  <Words>379</Words>
  <Application>Microsoft Office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Recognising and Translating Text from Sign-Board using OCR and Machine Learning </dc:title>
  <dc:subject/>
  <dc:creator>gautham</dc:creator>
  <dc:description/>
  <cp:lastModifiedBy>gautham</cp:lastModifiedBy>
  <cp:revision>17</cp:revision>
  <dcterms:created xsi:type="dcterms:W3CDTF">2018-03-06T11:20:08Z</dcterms:created>
  <dcterms:modified xsi:type="dcterms:W3CDTF">2018-04-15T00:12:31Z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