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ppt/tags/tag19.xml" ContentType="application/vnd.openxmlformats-officedocument.presentationml.tags+xml"/>
  <Override PartName="/ppt/notesSlides/notesSlide2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notesSlides/notesSlide3.xml" ContentType="application/vnd.openxmlformats-officedocument.presentationml.notesSlide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notesSlides/notesSlide6.xml" ContentType="application/vnd.openxmlformats-officedocument.presentationml.notesSlid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9" r:id="rId12"/>
    <p:sldId id="280" r:id="rId13"/>
    <p:sldId id="281" r:id="rId14"/>
    <p:sldId id="282" r:id="rId15"/>
    <p:sldId id="283" r:id="rId16"/>
    <p:sldId id="274" r:id="rId17"/>
    <p:sldId id="269" r:id="rId18"/>
    <p:sldId id="284" r:id="rId19"/>
    <p:sldId id="285" r:id="rId20"/>
    <p:sldId id="286" r:id="rId21"/>
    <p:sldId id="287" r:id="rId22"/>
    <p:sldId id="270" r:id="rId23"/>
    <p:sldId id="288" r:id="rId24"/>
    <p:sldId id="290" r:id="rId25"/>
    <p:sldId id="291" r:id="rId26"/>
    <p:sldId id="289" r:id="rId27"/>
    <p:sldId id="271" r:id="rId28"/>
    <p:sldId id="272" r:id="rId29"/>
    <p:sldId id="273" r:id="rId30"/>
    <p:sldId id="275" r:id="rId31"/>
    <p:sldId id="27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C072"/>
    <a:srgbClr val="85C9DE"/>
    <a:srgbClr val="AA79CF"/>
    <a:srgbClr val="06D6A0"/>
    <a:srgbClr val="0098CF"/>
    <a:srgbClr val="713EBC"/>
    <a:srgbClr val="994FCF"/>
    <a:srgbClr val="AFFFC7"/>
    <a:srgbClr val="FFECC6"/>
    <a:srgbClr val="FFD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75"/>
    <p:restoredTop sz="94640"/>
  </p:normalViewPr>
  <p:slideViewPr>
    <p:cSldViewPr snapToGrid="0">
      <p:cViewPr>
        <p:scale>
          <a:sx n="143" d="100"/>
          <a:sy n="143" d="100"/>
        </p:scale>
        <p:origin x="2880" y="1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0EA60D-CBB8-4EAE-90BB-3540304D27A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64314D-522E-4D64-80E8-C14D9ABFCBC9}">
      <dgm:prSet/>
      <dgm:spPr>
        <a:solidFill>
          <a:srgbClr val="EF476F"/>
        </a:solidFill>
      </dgm:spPr>
      <dgm:t>
        <a:bodyPr/>
        <a:lstStyle/>
        <a:p>
          <a:r>
            <a:rPr lang="en-US"/>
            <a:t>Concept and motivation</a:t>
          </a:r>
        </a:p>
      </dgm:t>
    </dgm:pt>
    <dgm:pt modelId="{3D5C7067-1E20-414F-B2FE-4178C33E02FE}" type="parTrans" cxnId="{254E7F55-33C4-41FE-9398-1FC5DC0C4EB2}">
      <dgm:prSet/>
      <dgm:spPr/>
      <dgm:t>
        <a:bodyPr/>
        <a:lstStyle/>
        <a:p>
          <a:endParaRPr lang="en-US"/>
        </a:p>
      </dgm:t>
    </dgm:pt>
    <dgm:pt modelId="{68250057-2F37-4BD5-8DDA-9A90564FB3A5}" type="sibTrans" cxnId="{254E7F55-33C4-41FE-9398-1FC5DC0C4EB2}">
      <dgm:prSet/>
      <dgm:spPr/>
      <dgm:t>
        <a:bodyPr/>
        <a:lstStyle/>
        <a:p>
          <a:endParaRPr lang="en-US"/>
        </a:p>
      </dgm:t>
    </dgm:pt>
    <dgm:pt modelId="{8BEADF54-46A0-4AA4-AE01-62BB4A71A690}">
      <dgm:prSet/>
      <dgm:spPr>
        <a:ln>
          <a:solidFill>
            <a:srgbClr val="B94752"/>
          </a:solidFill>
        </a:ln>
      </dgm:spPr>
      <dgm:t>
        <a:bodyPr/>
        <a:lstStyle/>
        <a:p>
          <a:r>
            <a:rPr lang="en-US" dirty="0"/>
            <a:t>Overview: Quantum thermal machines.</a:t>
          </a:r>
        </a:p>
      </dgm:t>
    </dgm:pt>
    <dgm:pt modelId="{9250516E-CB45-4DC3-BDA0-3ED5761D9323}" type="parTrans" cxnId="{775D9961-3873-43FE-B4DA-E8F0646BC84F}">
      <dgm:prSet/>
      <dgm:spPr/>
      <dgm:t>
        <a:bodyPr/>
        <a:lstStyle/>
        <a:p>
          <a:endParaRPr lang="en-US"/>
        </a:p>
      </dgm:t>
    </dgm:pt>
    <dgm:pt modelId="{8D9E1670-694D-445C-8757-38AE08955535}" type="sibTrans" cxnId="{775D9961-3873-43FE-B4DA-E8F0646BC84F}">
      <dgm:prSet/>
      <dgm:spPr/>
      <dgm:t>
        <a:bodyPr/>
        <a:lstStyle/>
        <a:p>
          <a:endParaRPr lang="en-US"/>
        </a:p>
      </dgm:t>
    </dgm:pt>
    <dgm:pt modelId="{A8990282-ACED-496F-BD97-3C60B9835AFA}">
      <dgm:prSet/>
      <dgm:spPr>
        <a:ln>
          <a:solidFill>
            <a:srgbClr val="B94752"/>
          </a:solidFill>
        </a:ln>
      </dgm:spPr>
      <dgm:t>
        <a:bodyPr/>
        <a:lstStyle/>
        <a:p>
          <a:r>
            <a:rPr lang="en-US" dirty="0"/>
            <a:t>Why autonomous machines?</a:t>
          </a:r>
        </a:p>
      </dgm:t>
    </dgm:pt>
    <dgm:pt modelId="{C17C1CB2-0D19-4C16-BF05-CAE3F3984057}" type="parTrans" cxnId="{6F42BC55-EFFE-49F6-8B30-0E3B7D28F27C}">
      <dgm:prSet/>
      <dgm:spPr/>
      <dgm:t>
        <a:bodyPr/>
        <a:lstStyle/>
        <a:p>
          <a:endParaRPr lang="en-US"/>
        </a:p>
      </dgm:t>
    </dgm:pt>
    <dgm:pt modelId="{B5E22B05-AF47-4509-A25D-3C86DD18878F}" type="sibTrans" cxnId="{6F42BC55-EFFE-49F6-8B30-0E3B7D28F27C}">
      <dgm:prSet/>
      <dgm:spPr/>
      <dgm:t>
        <a:bodyPr/>
        <a:lstStyle/>
        <a:p>
          <a:endParaRPr lang="en-US"/>
        </a:p>
      </dgm:t>
    </dgm:pt>
    <dgm:pt modelId="{5D9F5524-58D2-42FA-BD8C-C5E3C621A8B3}">
      <dgm:prSet/>
      <dgm:spPr>
        <a:ln>
          <a:solidFill>
            <a:srgbClr val="B94752"/>
          </a:solidFill>
        </a:ln>
      </dgm:spPr>
      <dgm:t>
        <a:bodyPr/>
        <a:lstStyle/>
        <a:p>
          <a:r>
            <a:rPr lang="en-US"/>
            <a:t>Three-level engine: The semi-classical and autonomous picture.</a:t>
          </a:r>
        </a:p>
      </dgm:t>
    </dgm:pt>
    <dgm:pt modelId="{08916C32-F061-438B-861D-820765B7240F}" type="parTrans" cxnId="{2E69FC12-1A41-4F81-A83B-87CF41DC5263}">
      <dgm:prSet/>
      <dgm:spPr/>
      <dgm:t>
        <a:bodyPr/>
        <a:lstStyle/>
        <a:p>
          <a:endParaRPr lang="en-US"/>
        </a:p>
      </dgm:t>
    </dgm:pt>
    <dgm:pt modelId="{79FBEC36-EC8A-4971-A097-01FC44B41FE4}" type="sibTrans" cxnId="{2E69FC12-1A41-4F81-A83B-87CF41DC5263}">
      <dgm:prSet/>
      <dgm:spPr/>
      <dgm:t>
        <a:bodyPr/>
        <a:lstStyle/>
        <a:p>
          <a:endParaRPr lang="en-US"/>
        </a:p>
      </dgm:t>
    </dgm:pt>
    <dgm:pt modelId="{E01046C5-7C36-4CE2-8687-FC9D0435A9FB}">
      <dgm:prSet/>
      <dgm:spPr>
        <a:solidFill>
          <a:srgbClr val="06D6A0"/>
        </a:solidFill>
      </dgm:spPr>
      <dgm:t>
        <a:bodyPr/>
        <a:lstStyle/>
        <a:p>
          <a:r>
            <a:rPr lang="en-US"/>
            <a:t>Core results</a:t>
          </a:r>
        </a:p>
      </dgm:t>
    </dgm:pt>
    <dgm:pt modelId="{B79759A1-B66D-495A-9B3D-B3A64CDAE5B8}" type="parTrans" cxnId="{2E856CD8-8B7C-42B9-B60D-FD4186F811C1}">
      <dgm:prSet/>
      <dgm:spPr/>
      <dgm:t>
        <a:bodyPr/>
        <a:lstStyle/>
        <a:p>
          <a:endParaRPr lang="en-US"/>
        </a:p>
      </dgm:t>
    </dgm:pt>
    <dgm:pt modelId="{F4504599-18D7-4625-B641-0A15E6441C56}" type="sibTrans" cxnId="{2E856CD8-8B7C-42B9-B60D-FD4186F811C1}">
      <dgm:prSet/>
      <dgm:spPr/>
      <dgm:t>
        <a:bodyPr/>
        <a:lstStyle/>
        <a:p>
          <a:endParaRPr lang="en-US"/>
        </a:p>
      </dgm:t>
    </dgm:pt>
    <dgm:pt modelId="{38D973C6-98CD-417E-98EB-BE2DF8CA5073}">
      <dgm:prSet/>
      <dgm:spPr>
        <a:ln>
          <a:solidFill>
            <a:srgbClr val="03795B"/>
          </a:solidFill>
        </a:ln>
      </dgm:spPr>
      <dgm:t>
        <a:bodyPr/>
        <a:lstStyle/>
        <a:p>
          <a:r>
            <a:rPr lang="en-US"/>
            <a:t>The four thermal operation modes.</a:t>
          </a:r>
        </a:p>
      </dgm:t>
    </dgm:pt>
    <dgm:pt modelId="{37BE188D-21DA-4E6C-B3DD-3319252B9B82}" type="parTrans" cxnId="{307680B7-A6EF-4DF6-9DB9-61BE68A929D1}">
      <dgm:prSet/>
      <dgm:spPr/>
      <dgm:t>
        <a:bodyPr/>
        <a:lstStyle/>
        <a:p>
          <a:endParaRPr lang="en-US"/>
        </a:p>
      </dgm:t>
    </dgm:pt>
    <dgm:pt modelId="{76D5BA8D-8052-457C-8AC7-4C1CEA5A3961}" type="sibTrans" cxnId="{307680B7-A6EF-4DF6-9DB9-61BE68A929D1}">
      <dgm:prSet/>
      <dgm:spPr/>
      <dgm:t>
        <a:bodyPr/>
        <a:lstStyle/>
        <a:p>
          <a:endParaRPr lang="en-US"/>
        </a:p>
      </dgm:t>
    </dgm:pt>
    <dgm:pt modelId="{B1F35567-3E2F-4A57-9A66-FDC42C5EF333}">
      <dgm:prSet/>
      <dgm:spPr>
        <a:ln>
          <a:solidFill>
            <a:srgbClr val="03795B"/>
          </a:solidFill>
        </a:ln>
      </dgm:spPr>
      <dgm:t>
        <a:bodyPr/>
        <a:lstStyle/>
        <a:p>
          <a:r>
            <a:rPr lang="en-US" dirty="0"/>
            <a:t>Finite coupling → new operation regimes.</a:t>
          </a:r>
        </a:p>
      </dgm:t>
    </dgm:pt>
    <dgm:pt modelId="{EAC6836C-D8B8-4FFF-809E-8B3ED3010D86}" type="parTrans" cxnId="{E3486147-E58B-40CB-B1B0-08B983B85A6A}">
      <dgm:prSet/>
      <dgm:spPr/>
      <dgm:t>
        <a:bodyPr/>
        <a:lstStyle/>
        <a:p>
          <a:endParaRPr lang="en-US"/>
        </a:p>
      </dgm:t>
    </dgm:pt>
    <dgm:pt modelId="{13EE88BA-C3D6-47A6-83CE-34017FAB6FA1}" type="sibTrans" cxnId="{E3486147-E58B-40CB-B1B0-08B983B85A6A}">
      <dgm:prSet/>
      <dgm:spPr/>
      <dgm:t>
        <a:bodyPr/>
        <a:lstStyle/>
        <a:p>
          <a:endParaRPr lang="en-US"/>
        </a:p>
      </dgm:t>
    </dgm:pt>
    <dgm:pt modelId="{0EB8F39C-FA2B-4308-9F5D-F96145E47631}">
      <dgm:prSet/>
      <dgm:spPr>
        <a:ln>
          <a:solidFill>
            <a:srgbClr val="03795B"/>
          </a:solidFill>
        </a:ln>
      </dgm:spPr>
      <dgm:t>
        <a:bodyPr/>
        <a:lstStyle/>
        <a:p>
          <a:r>
            <a:rPr lang="en-US"/>
            <a:t>Bosonic load back-action.</a:t>
          </a:r>
        </a:p>
      </dgm:t>
    </dgm:pt>
    <dgm:pt modelId="{B6E9CE05-8BBB-48E4-8F37-93498E24297F}" type="parTrans" cxnId="{658FE586-AB56-4586-889A-6EF7EBC8F59F}">
      <dgm:prSet/>
      <dgm:spPr/>
      <dgm:t>
        <a:bodyPr/>
        <a:lstStyle/>
        <a:p>
          <a:endParaRPr lang="en-US"/>
        </a:p>
      </dgm:t>
    </dgm:pt>
    <dgm:pt modelId="{1A3BA5E0-45B0-4342-AB81-5C1D0342F7B4}" type="sibTrans" cxnId="{658FE586-AB56-4586-889A-6EF7EBC8F59F}">
      <dgm:prSet/>
      <dgm:spPr/>
      <dgm:t>
        <a:bodyPr/>
        <a:lstStyle/>
        <a:p>
          <a:endParaRPr lang="en-US"/>
        </a:p>
      </dgm:t>
    </dgm:pt>
    <dgm:pt modelId="{7D157E7E-38BA-43F0-8E3A-5587C4722338}">
      <dgm:prSet/>
      <dgm:spPr>
        <a:solidFill>
          <a:srgbClr val="0098CF"/>
        </a:solidFill>
      </dgm:spPr>
      <dgm:t>
        <a:bodyPr/>
        <a:lstStyle/>
        <a:p>
          <a:r>
            <a:rPr lang="en-US"/>
            <a:t>Experimental platforms to construct the device</a:t>
          </a:r>
        </a:p>
      </dgm:t>
    </dgm:pt>
    <dgm:pt modelId="{325646D0-82C2-4278-AC8D-1D01357CB562}" type="parTrans" cxnId="{F39208AD-9065-4B07-A415-C919BE998DF0}">
      <dgm:prSet/>
      <dgm:spPr/>
      <dgm:t>
        <a:bodyPr/>
        <a:lstStyle/>
        <a:p>
          <a:endParaRPr lang="en-US"/>
        </a:p>
      </dgm:t>
    </dgm:pt>
    <dgm:pt modelId="{7A062BE5-C22D-4040-AF65-0F03D1DD0AA1}" type="sibTrans" cxnId="{F39208AD-9065-4B07-A415-C919BE998DF0}">
      <dgm:prSet/>
      <dgm:spPr/>
      <dgm:t>
        <a:bodyPr/>
        <a:lstStyle/>
        <a:p>
          <a:endParaRPr lang="en-US"/>
        </a:p>
      </dgm:t>
    </dgm:pt>
    <dgm:pt modelId="{B80E2D59-EA61-41D8-90D4-63EC2FBDFDD1}">
      <dgm:prSet/>
      <dgm:spPr/>
      <dgm:t>
        <a:bodyPr/>
        <a:lstStyle/>
        <a:p>
          <a:r>
            <a:rPr lang="en-US" dirty="0"/>
            <a:t>Three-level engine and implementation.</a:t>
          </a:r>
        </a:p>
      </dgm:t>
    </dgm:pt>
    <dgm:pt modelId="{BB67446F-4332-4420-844A-20A4C7E3C560}" type="parTrans" cxnId="{5C897693-959B-4165-81FC-139FD4081287}">
      <dgm:prSet/>
      <dgm:spPr/>
      <dgm:t>
        <a:bodyPr/>
        <a:lstStyle/>
        <a:p>
          <a:endParaRPr lang="en-US"/>
        </a:p>
      </dgm:t>
    </dgm:pt>
    <dgm:pt modelId="{F0774ABD-3C16-42EE-8021-DEDD2795B8D2}" type="sibTrans" cxnId="{5C897693-959B-4165-81FC-139FD4081287}">
      <dgm:prSet/>
      <dgm:spPr/>
      <dgm:t>
        <a:bodyPr/>
        <a:lstStyle/>
        <a:p>
          <a:endParaRPr lang="en-US"/>
        </a:p>
      </dgm:t>
    </dgm:pt>
    <dgm:pt modelId="{04E9C13A-3AC9-4CBE-8778-DB24AFFC88BB}">
      <dgm:prSet/>
      <dgm:spPr/>
      <dgm:t>
        <a:bodyPr/>
        <a:lstStyle/>
        <a:p>
          <a:r>
            <a:rPr lang="en-US" dirty="0"/>
            <a:t>Two-qubit engine and implementation.</a:t>
          </a:r>
        </a:p>
      </dgm:t>
    </dgm:pt>
    <dgm:pt modelId="{EE50CDB5-B3E8-4A24-AC5A-F85818734F05}" type="parTrans" cxnId="{4A2CA2AA-A496-4FB7-9C28-52654421B099}">
      <dgm:prSet/>
      <dgm:spPr/>
      <dgm:t>
        <a:bodyPr/>
        <a:lstStyle/>
        <a:p>
          <a:endParaRPr lang="en-US"/>
        </a:p>
      </dgm:t>
    </dgm:pt>
    <dgm:pt modelId="{9956EF69-0831-4886-BA30-617CCC6A4B6A}" type="sibTrans" cxnId="{4A2CA2AA-A496-4FB7-9C28-52654421B099}">
      <dgm:prSet/>
      <dgm:spPr/>
      <dgm:t>
        <a:bodyPr/>
        <a:lstStyle/>
        <a:p>
          <a:endParaRPr lang="en-US"/>
        </a:p>
      </dgm:t>
    </dgm:pt>
    <dgm:pt modelId="{57D5844A-8FA1-4645-B6CD-A16F2FE5F304}">
      <dgm:prSet/>
      <dgm:spPr>
        <a:solidFill>
          <a:srgbClr val="FFA848"/>
        </a:solidFill>
      </dgm:spPr>
      <dgm:t>
        <a:bodyPr/>
        <a:lstStyle/>
        <a:p>
          <a:r>
            <a:rPr lang="en-US"/>
            <a:t>Summary and outlook</a:t>
          </a:r>
        </a:p>
      </dgm:t>
    </dgm:pt>
    <dgm:pt modelId="{95B1ACBE-D61A-446E-904E-D15E5EBB0533}" type="parTrans" cxnId="{4B16CA32-E0DA-4BF2-968B-45270ACDB6AC}">
      <dgm:prSet/>
      <dgm:spPr/>
      <dgm:t>
        <a:bodyPr/>
        <a:lstStyle/>
        <a:p>
          <a:endParaRPr lang="en-US"/>
        </a:p>
      </dgm:t>
    </dgm:pt>
    <dgm:pt modelId="{FD136BD5-3388-496B-B317-88A0477D4953}" type="sibTrans" cxnId="{4B16CA32-E0DA-4BF2-968B-45270ACDB6AC}">
      <dgm:prSet/>
      <dgm:spPr/>
      <dgm:t>
        <a:bodyPr/>
        <a:lstStyle/>
        <a:p>
          <a:endParaRPr lang="en-US"/>
        </a:p>
      </dgm:t>
    </dgm:pt>
    <dgm:pt modelId="{34916874-E6C4-6E4F-A5B1-E7AE19096DAA}" type="pres">
      <dgm:prSet presAssocID="{6F0EA60D-CBB8-4EAE-90BB-3540304D27AA}" presName="linear" presStyleCnt="0">
        <dgm:presLayoutVars>
          <dgm:dir/>
          <dgm:animLvl val="lvl"/>
          <dgm:resizeHandles val="exact"/>
        </dgm:presLayoutVars>
      </dgm:prSet>
      <dgm:spPr/>
    </dgm:pt>
    <dgm:pt modelId="{4D8B19D6-79FA-1442-B589-50724B510A69}" type="pres">
      <dgm:prSet presAssocID="{9A64314D-522E-4D64-80E8-C14D9ABFCBC9}" presName="parentLin" presStyleCnt="0"/>
      <dgm:spPr/>
    </dgm:pt>
    <dgm:pt modelId="{0D4171B7-8B70-414B-9654-F5B0B4140091}" type="pres">
      <dgm:prSet presAssocID="{9A64314D-522E-4D64-80E8-C14D9ABFCBC9}" presName="parentLeftMargin" presStyleLbl="node1" presStyleIdx="0" presStyleCnt="4"/>
      <dgm:spPr/>
    </dgm:pt>
    <dgm:pt modelId="{C2DA5CB8-94F0-6444-9A3F-F495C2D02516}" type="pres">
      <dgm:prSet presAssocID="{9A64314D-522E-4D64-80E8-C14D9ABFCB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817C09C-B1E8-914F-86B5-BD1E5540BAE7}" type="pres">
      <dgm:prSet presAssocID="{9A64314D-522E-4D64-80E8-C14D9ABFCBC9}" presName="negativeSpace" presStyleCnt="0"/>
      <dgm:spPr/>
    </dgm:pt>
    <dgm:pt modelId="{2921D33E-7E07-3F45-A746-463570495A63}" type="pres">
      <dgm:prSet presAssocID="{9A64314D-522E-4D64-80E8-C14D9ABFCBC9}" presName="childText" presStyleLbl="conFgAcc1" presStyleIdx="0" presStyleCnt="4">
        <dgm:presLayoutVars>
          <dgm:bulletEnabled val="1"/>
        </dgm:presLayoutVars>
      </dgm:prSet>
      <dgm:spPr/>
    </dgm:pt>
    <dgm:pt modelId="{8F95A750-C93C-6E4D-A8EB-2C040BB138C9}" type="pres">
      <dgm:prSet presAssocID="{68250057-2F37-4BD5-8DDA-9A90564FB3A5}" presName="spaceBetweenRectangles" presStyleCnt="0"/>
      <dgm:spPr/>
    </dgm:pt>
    <dgm:pt modelId="{B5DCF5C8-D4B9-FF4C-B450-EEA5A403DA52}" type="pres">
      <dgm:prSet presAssocID="{E01046C5-7C36-4CE2-8687-FC9D0435A9FB}" presName="parentLin" presStyleCnt="0"/>
      <dgm:spPr/>
    </dgm:pt>
    <dgm:pt modelId="{6DF0B561-0194-E441-94BF-3DD454F8AAFD}" type="pres">
      <dgm:prSet presAssocID="{E01046C5-7C36-4CE2-8687-FC9D0435A9FB}" presName="parentLeftMargin" presStyleLbl="node1" presStyleIdx="0" presStyleCnt="4"/>
      <dgm:spPr/>
    </dgm:pt>
    <dgm:pt modelId="{21E24386-74EB-3F4E-93E3-2D2DC0940EB7}" type="pres">
      <dgm:prSet presAssocID="{E01046C5-7C36-4CE2-8687-FC9D0435A9F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EE0EE3-2768-7D47-97A0-DABED0B81DAD}" type="pres">
      <dgm:prSet presAssocID="{E01046C5-7C36-4CE2-8687-FC9D0435A9FB}" presName="negativeSpace" presStyleCnt="0"/>
      <dgm:spPr/>
    </dgm:pt>
    <dgm:pt modelId="{88327FF1-4765-5C44-8D22-BFF8AA643905}" type="pres">
      <dgm:prSet presAssocID="{E01046C5-7C36-4CE2-8687-FC9D0435A9FB}" presName="childText" presStyleLbl="conFgAcc1" presStyleIdx="1" presStyleCnt="4">
        <dgm:presLayoutVars>
          <dgm:bulletEnabled val="1"/>
        </dgm:presLayoutVars>
      </dgm:prSet>
      <dgm:spPr/>
    </dgm:pt>
    <dgm:pt modelId="{76A3B3F0-9B80-1748-B88E-457AAD828C7E}" type="pres">
      <dgm:prSet presAssocID="{F4504599-18D7-4625-B641-0A15E6441C56}" presName="spaceBetweenRectangles" presStyleCnt="0"/>
      <dgm:spPr/>
    </dgm:pt>
    <dgm:pt modelId="{103208E9-3E07-B042-A83C-77CFE4B24307}" type="pres">
      <dgm:prSet presAssocID="{7D157E7E-38BA-43F0-8E3A-5587C4722338}" presName="parentLin" presStyleCnt="0"/>
      <dgm:spPr/>
    </dgm:pt>
    <dgm:pt modelId="{B668E32D-BA3B-DF4E-8821-7447970F45C1}" type="pres">
      <dgm:prSet presAssocID="{7D157E7E-38BA-43F0-8E3A-5587C4722338}" presName="parentLeftMargin" presStyleLbl="node1" presStyleIdx="1" presStyleCnt="4"/>
      <dgm:spPr/>
    </dgm:pt>
    <dgm:pt modelId="{3DF3E304-6DAE-6D43-B134-04B50BC08E98}" type="pres">
      <dgm:prSet presAssocID="{7D157E7E-38BA-43F0-8E3A-5587C47223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BDFCAA2-24A8-2D41-8315-33FFDAC67D05}" type="pres">
      <dgm:prSet presAssocID="{7D157E7E-38BA-43F0-8E3A-5587C4722338}" presName="negativeSpace" presStyleCnt="0"/>
      <dgm:spPr/>
    </dgm:pt>
    <dgm:pt modelId="{576864D8-A700-3643-82EF-889356A29F1B}" type="pres">
      <dgm:prSet presAssocID="{7D157E7E-38BA-43F0-8E3A-5587C4722338}" presName="childText" presStyleLbl="conFgAcc1" presStyleIdx="2" presStyleCnt="4">
        <dgm:presLayoutVars>
          <dgm:bulletEnabled val="1"/>
        </dgm:presLayoutVars>
      </dgm:prSet>
      <dgm:spPr/>
    </dgm:pt>
    <dgm:pt modelId="{6803D058-A976-3D4D-82F4-578057E6A43C}" type="pres">
      <dgm:prSet presAssocID="{7A062BE5-C22D-4040-AF65-0F03D1DD0AA1}" presName="spaceBetweenRectangles" presStyleCnt="0"/>
      <dgm:spPr/>
    </dgm:pt>
    <dgm:pt modelId="{9C948D08-0EA5-4048-8034-EEE29E78B03D}" type="pres">
      <dgm:prSet presAssocID="{57D5844A-8FA1-4645-B6CD-A16F2FE5F304}" presName="parentLin" presStyleCnt="0"/>
      <dgm:spPr/>
    </dgm:pt>
    <dgm:pt modelId="{1B1D3A39-9F9E-D942-BA37-DB9038F3213C}" type="pres">
      <dgm:prSet presAssocID="{57D5844A-8FA1-4645-B6CD-A16F2FE5F304}" presName="parentLeftMargin" presStyleLbl="node1" presStyleIdx="2" presStyleCnt="4"/>
      <dgm:spPr/>
    </dgm:pt>
    <dgm:pt modelId="{44E7F377-2ACD-4944-BD8F-32DC199EA787}" type="pres">
      <dgm:prSet presAssocID="{57D5844A-8FA1-4645-B6CD-A16F2FE5F30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2D64C81-431E-604B-BB74-C57FB59A0784}" type="pres">
      <dgm:prSet presAssocID="{57D5844A-8FA1-4645-B6CD-A16F2FE5F304}" presName="negativeSpace" presStyleCnt="0"/>
      <dgm:spPr/>
    </dgm:pt>
    <dgm:pt modelId="{417BE649-106A-0D47-BFA6-D10368ECE8B2}" type="pres">
      <dgm:prSet presAssocID="{57D5844A-8FA1-4645-B6CD-A16F2FE5F304}" presName="childText" presStyleLbl="conFgAcc1" presStyleIdx="3" presStyleCnt="4">
        <dgm:presLayoutVars>
          <dgm:bulletEnabled val="1"/>
        </dgm:presLayoutVars>
      </dgm:prSet>
      <dgm:spPr>
        <a:ln>
          <a:solidFill>
            <a:srgbClr val="C9853A"/>
          </a:solidFill>
        </a:ln>
      </dgm:spPr>
    </dgm:pt>
  </dgm:ptLst>
  <dgm:cxnLst>
    <dgm:cxn modelId="{DA4D5808-2166-B949-9A11-3E4740FDEB06}" type="presOf" srcId="{38D973C6-98CD-417E-98EB-BE2DF8CA5073}" destId="{88327FF1-4765-5C44-8D22-BFF8AA643905}" srcOrd="0" destOrd="0" presId="urn:microsoft.com/office/officeart/2005/8/layout/list1"/>
    <dgm:cxn modelId="{2C813B0E-6DD4-294D-BD51-5D10EAC8F8E1}" type="presOf" srcId="{57D5844A-8FA1-4645-B6CD-A16F2FE5F304}" destId="{1B1D3A39-9F9E-D942-BA37-DB9038F3213C}" srcOrd="0" destOrd="0" presId="urn:microsoft.com/office/officeart/2005/8/layout/list1"/>
    <dgm:cxn modelId="{2E69FC12-1A41-4F81-A83B-87CF41DC5263}" srcId="{9A64314D-522E-4D64-80E8-C14D9ABFCBC9}" destId="{5D9F5524-58D2-42FA-BD8C-C5E3C621A8B3}" srcOrd="2" destOrd="0" parTransId="{08916C32-F061-438B-861D-820765B7240F}" sibTransId="{79FBEC36-EC8A-4971-A097-01FC44B41FE4}"/>
    <dgm:cxn modelId="{46B71928-5091-F24E-9153-15F6B7BD0AAA}" type="presOf" srcId="{5D9F5524-58D2-42FA-BD8C-C5E3C621A8B3}" destId="{2921D33E-7E07-3F45-A746-463570495A63}" srcOrd="0" destOrd="2" presId="urn:microsoft.com/office/officeart/2005/8/layout/list1"/>
    <dgm:cxn modelId="{6492862B-A6D9-2D45-8997-60BEFF38A691}" type="presOf" srcId="{B80E2D59-EA61-41D8-90D4-63EC2FBDFDD1}" destId="{576864D8-A700-3643-82EF-889356A29F1B}" srcOrd="0" destOrd="0" presId="urn:microsoft.com/office/officeart/2005/8/layout/list1"/>
    <dgm:cxn modelId="{4B16CA32-E0DA-4BF2-968B-45270ACDB6AC}" srcId="{6F0EA60D-CBB8-4EAE-90BB-3540304D27AA}" destId="{57D5844A-8FA1-4645-B6CD-A16F2FE5F304}" srcOrd="3" destOrd="0" parTransId="{95B1ACBE-D61A-446E-904E-D15E5EBB0533}" sibTransId="{FD136BD5-3388-496B-B317-88A0477D4953}"/>
    <dgm:cxn modelId="{DBCB4940-AD0D-D149-8AC5-95E6DA303E35}" type="presOf" srcId="{A8990282-ACED-496F-BD97-3C60B9835AFA}" destId="{2921D33E-7E07-3F45-A746-463570495A63}" srcOrd="0" destOrd="1" presId="urn:microsoft.com/office/officeart/2005/8/layout/list1"/>
    <dgm:cxn modelId="{E3486147-E58B-40CB-B1B0-08B983B85A6A}" srcId="{E01046C5-7C36-4CE2-8687-FC9D0435A9FB}" destId="{B1F35567-3E2F-4A57-9A66-FDC42C5EF333}" srcOrd="1" destOrd="0" parTransId="{EAC6836C-D8B8-4FFF-809E-8B3ED3010D86}" sibTransId="{13EE88BA-C3D6-47A6-83CE-34017FAB6FA1}"/>
    <dgm:cxn modelId="{063EA14C-07B5-7348-B5C6-84FB43A58A74}" type="presOf" srcId="{9A64314D-522E-4D64-80E8-C14D9ABFCBC9}" destId="{C2DA5CB8-94F0-6444-9A3F-F495C2D02516}" srcOrd="1" destOrd="0" presId="urn:microsoft.com/office/officeart/2005/8/layout/list1"/>
    <dgm:cxn modelId="{21A94C4E-5110-6341-AD39-0F9B37426D18}" type="presOf" srcId="{9A64314D-522E-4D64-80E8-C14D9ABFCBC9}" destId="{0D4171B7-8B70-414B-9654-F5B0B4140091}" srcOrd="0" destOrd="0" presId="urn:microsoft.com/office/officeart/2005/8/layout/list1"/>
    <dgm:cxn modelId="{254E7F55-33C4-41FE-9398-1FC5DC0C4EB2}" srcId="{6F0EA60D-CBB8-4EAE-90BB-3540304D27AA}" destId="{9A64314D-522E-4D64-80E8-C14D9ABFCBC9}" srcOrd="0" destOrd="0" parTransId="{3D5C7067-1E20-414F-B2FE-4178C33E02FE}" sibTransId="{68250057-2F37-4BD5-8DDA-9A90564FB3A5}"/>
    <dgm:cxn modelId="{6F42BC55-EFFE-49F6-8B30-0E3B7D28F27C}" srcId="{9A64314D-522E-4D64-80E8-C14D9ABFCBC9}" destId="{A8990282-ACED-496F-BD97-3C60B9835AFA}" srcOrd="1" destOrd="0" parTransId="{C17C1CB2-0D19-4C16-BF05-CAE3F3984057}" sibTransId="{B5E22B05-AF47-4509-A25D-3C86DD18878F}"/>
    <dgm:cxn modelId="{E907CA5D-4DA4-824A-BF18-23FEA078BC3E}" type="presOf" srcId="{7D157E7E-38BA-43F0-8E3A-5587C4722338}" destId="{B668E32D-BA3B-DF4E-8821-7447970F45C1}" srcOrd="0" destOrd="0" presId="urn:microsoft.com/office/officeart/2005/8/layout/list1"/>
    <dgm:cxn modelId="{2FB3E05D-6EA6-264A-A70F-7B2573AD4064}" type="presOf" srcId="{B1F35567-3E2F-4A57-9A66-FDC42C5EF333}" destId="{88327FF1-4765-5C44-8D22-BFF8AA643905}" srcOrd="0" destOrd="1" presId="urn:microsoft.com/office/officeart/2005/8/layout/list1"/>
    <dgm:cxn modelId="{775D9961-3873-43FE-B4DA-E8F0646BC84F}" srcId="{9A64314D-522E-4D64-80E8-C14D9ABFCBC9}" destId="{8BEADF54-46A0-4AA4-AE01-62BB4A71A690}" srcOrd="0" destOrd="0" parTransId="{9250516E-CB45-4DC3-BDA0-3ED5761D9323}" sibTransId="{8D9E1670-694D-445C-8757-38AE08955535}"/>
    <dgm:cxn modelId="{02893D6E-8568-784C-8A66-5BFF75A840D3}" type="presOf" srcId="{7D157E7E-38BA-43F0-8E3A-5587C4722338}" destId="{3DF3E304-6DAE-6D43-B134-04B50BC08E98}" srcOrd="1" destOrd="0" presId="urn:microsoft.com/office/officeart/2005/8/layout/list1"/>
    <dgm:cxn modelId="{69C9AA6E-2960-E747-BC91-277E9A43F7F8}" type="presOf" srcId="{6F0EA60D-CBB8-4EAE-90BB-3540304D27AA}" destId="{34916874-E6C4-6E4F-A5B1-E7AE19096DAA}" srcOrd="0" destOrd="0" presId="urn:microsoft.com/office/officeart/2005/8/layout/list1"/>
    <dgm:cxn modelId="{B9908F7A-DDD6-3948-87CA-B3A2B2FFB4F3}" type="presOf" srcId="{57D5844A-8FA1-4645-B6CD-A16F2FE5F304}" destId="{44E7F377-2ACD-4944-BD8F-32DC199EA787}" srcOrd="1" destOrd="0" presId="urn:microsoft.com/office/officeart/2005/8/layout/list1"/>
    <dgm:cxn modelId="{658FE586-AB56-4586-889A-6EF7EBC8F59F}" srcId="{E01046C5-7C36-4CE2-8687-FC9D0435A9FB}" destId="{0EB8F39C-FA2B-4308-9F5D-F96145E47631}" srcOrd="2" destOrd="0" parTransId="{B6E9CE05-8BBB-48E4-8F37-93498E24297F}" sibTransId="{1A3BA5E0-45B0-4342-AB81-5C1D0342F7B4}"/>
    <dgm:cxn modelId="{5C897693-959B-4165-81FC-139FD4081287}" srcId="{7D157E7E-38BA-43F0-8E3A-5587C4722338}" destId="{B80E2D59-EA61-41D8-90D4-63EC2FBDFDD1}" srcOrd="0" destOrd="0" parTransId="{BB67446F-4332-4420-844A-20A4C7E3C560}" sibTransId="{F0774ABD-3C16-42EE-8021-DEDD2795B8D2}"/>
    <dgm:cxn modelId="{5888539E-039C-D740-BA00-408AE36C1DCE}" type="presOf" srcId="{04E9C13A-3AC9-4CBE-8778-DB24AFFC88BB}" destId="{576864D8-A700-3643-82EF-889356A29F1B}" srcOrd="0" destOrd="1" presId="urn:microsoft.com/office/officeart/2005/8/layout/list1"/>
    <dgm:cxn modelId="{F7451FA9-74D8-7B41-840F-69F55B37826B}" type="presOf" srcId="{8BEADF54-46A0-4AA4-AE01-62BB4A71A690}" destId="{2921D33E-7E07-3F45-A746-463570495A63}" srcOrd="0" destOrd="0" presId="urn:microsoft.com/office/officeart/2005/8/layout/list1"/>
    <dgm:cxn modelId="{4A2CA2AA-A496-4FB7-9C28-52654421B099}" srcId="{7D157E7E-38BA-43F0-8E3A-5587C4722338}" destId="{04E9C13A-3AC9-4CBE-8778-DB24AFFC88BB}" srcOrd="1" destOrd="0" parTransId="{EE50CDB5-B3E8-4A24-AC5A-F85818734F05}" sibTransId="{9956EF69-0831-4886-BA30-617CCC6A4B6A}"/>
    <dgm:cxn modelId="{F39208AD-9065-4B07-A415-C919BE998DF0}" srcId="{6F0EA60D-CBB8-4EAE-90BB-3540304D27AA}" destId="{7D157E7E-38BA-43F0-8E3A-5587C4722338}" srcOrd="2" destOrd="0" parTransId="{325646D0-82C2-4278-AC8D-1D01357CB562}" sibTransId="{7A062BE5-C22D-4040-AF65-0F03D1DD0AA1}"/>
    <dgm:cxn modelId="{307680B7-A6EF-4DF6-9DB9-61BE68A929D1}" srcId="{E01046C5-7C36-4CE2-8687-FC9D0435A9FB}" destId="{38D973C6-98CD-417E-98EB-BE2DF8CA5073}" srcOrd="0" destOrd="0" parTransId="{37BE188D-21DA-4E6C-B3DD-3319252B9B82}" sibTransId="{76D5BA8D-8052-457C-8AC7-4C1CEA5A3961}"/>
    <dgm:cxn modelId="{4A6252C7-B303-314E-A087-33C399CD04BD}" type="presOf" srcId="{0EB8F39C-FA2B-4308-9F5D-F96145E47631}" destId="{88327FF1-4765-5C44-8D22-BFF8AA643905}" srcOrd="0" destOrd="2" presId="urn:microsoft.com/office/officeart/2005/8/layout/list1"/>
    <dgm:cxn modelId="{2E856CD8-8B7C-42B9-B60D-FD4186F811C1}" srcId="{6F0EA60D-CBB8-4EAE-90BB-3540304D27AA}" destId="{E01046C5-7C36-4CE2-8687-FC9D0435A9FB}" srcOrd="1" destOrd="0" parTransId="{B79759A1-B66D-495A-9B3D-B3A64CDAE5B8}" sibTransId="{F4504599-18D7-4625-B641-0A15E6441C56}"/>
    <dgm:cxn modelId="{3EA159DA-991F-3043-B96D-855A86C95A57}" type="presOf" srcId="{E01046C5-7C36-4CE2-8687-FC9D0435A9FB}" destId="{21E24386-74EB-3F4E-93E3-2D2DC0940EB7}" srcOrd="1" destOrd="0" presId="urn:microsoft.com/office/officeart/2005/8/layout/list1"/>
    <dgm:cxn modelId="{E56751E6-DD56-9446-9DB3-9DF4E65F5C3E}" type="presOf" srcId="{E01046C5-7C36-4CE2-8687-FC9D0435A9FB}" destId="{6DF0B561-0194-E441-94BF-3DD454F8AAFD}" srcOrd="0" destOrd="0" presId="urn:microsoft.com/office/officeart/2005/8/layout/list1"/>
    <dgm:cxn modelId="{A57FE6C2-318C-E149-B6DA-FEC373C889C0}" type="presParOf" srcId="{34916874-E6C4-6E4F-A5B1-E7AE19096DAA}" destId="{4D8B19D6-79FA-1442-B589-50724B510A69}" srcOrd="0" destOrd="0" presId="urn:microsoft.com/office/officeart/2005/8/layout/list1"/>
    <dgm:cxn modelId="{7F803210-539F-4F42-AD9B-E8393B241B00}" type="presParOf" srcId="{4D8B19D6-79FA-1442-B589-50724B510A69}" destId="{0D4171B7-8B70-414B-9654-F5B0B4140091}" srcOrd="0" destOrd="0" presId="urn:microsoft.com/office/officeart/2005/8/layout/list1"/>
    <dgm:cxn modelId="{C8DA2CF6-67BD-6945-966E-5345494AC20F}" type="presParOf" srcId="{4D8B19D6-79FA-1442-B589-50724B510A69}" destId="{C2DA5CB8-94F0-6444-9A3F-F495C2D02516}" srcOrd="1" destOrd="0" presId="urn:microsoft.com/office/officeart/2005/8/layout/list1"/>
    <dgm:cxn modelId="{2E5D8FE1-FD17-F34F-B0CA-15254A1190AD}" type="presParOf" srcId="{34916874-E6C4-6E4F-A5B1-E7AE19096DAA}" destId="{F817C09C-B1E8-914F-86B5-BD1E5540BAE7}" srcOrd="1" destOrd="0" presId="urn:microsoft.com/office/officeart/2005/8/layout/list1"/>
    <dgm:cxn modelId="{DC19E32D-1D9A-4049-8B46-CD2A00B7C056}" type="presParOf" srcId="{34916874-E6C4-6E4F-A5B1-E7AE19096DAA}" destId="{2921D33E-7E07-3F45-A746-463570495A63}" srcOrd="2" destOrd="0" presId="urn:microsoft.com/office/officeart/2005/8/layout/list1"/>
    <dgm:cxn modelId="{A9CF929C-EA81-7F4C-B829-896EB8DC964D}" type="presParOf" srcId="{34916874-E6C4-6E4F-A5B1-E7AE19096DAA}" destId="{8F95A750-C93C-6E4D-A8EB-2C040BB138C9}" srcOrd="3" destOrd="0" presId="urn:microsoft.com/office/officeart/2005/8/layout/list1"/>
    <dgm:cxn modelId="{EEEE9BB7-EB83-5640-B73F-CB56611764E6}" type="presParOf" srcId="{34916874-E6C4-6E4F-A5B1-E7AE19096DAA}" destId="{B5DCF5C8-D4B9-FF4C-B450-EEA5A403DA52}" srcOrd="4" destOrd="0" presId="urn:microsoft.com/office/officeart/2005/8/layout/list1"/>
    <dgm:cxn modelId="{3C7090B6-7E14-9546-A4FC-9392916D49D3}" type="presParOf" srcId="{B5DCF5C8-D4B9-FF4C-B450-EEA5A403DA52}" destId="{6DF0B561-0194-E441-94BF-3DD454F8AAFD}" srcOrd="0" destOrd="0" presId="urn:microsoft.com/office/officeart/2005/8/layout/list1"/>
    <dgm:cxn modelId="{550B036F-7B5D-ED45-9BEC-6BDCF99A29E7}" type="presParOf" srcId="{B5DCF5C8-D4B9-FF4C-B450-EEA5A403DA52}" destId="{21E24386-74EB-3F4E-93E3-2D2DC0940EB7}" srcOrd="1" destOrd="0" presId="urn:microsoft.com/office/officeart/2005/8/layout/list1"/>
    <dgm:cxn modelId="{7821B2A2-E1AB-0C4F-A684-472F104A81C9}" type="presParOf" srcId="{34916874-E6C4-6E4F-A5B1-E7AE19096DAA}" destId="{11EE0EE3-2768-7D47-97A0-DABED0B81DAD}" srcOrd="5" destOrd="0" presId="urn:microsoft.com/office/officeart/2005/8/layout/list1"/>
    <dgm:cxn modelId="{9497515A-7376-4047-9895-93B3DE4CC89E}" type="presParOf" srcId="{34916874-E6C4-6E4F-A5B1-E7AE19096DAA}" destId="{88327FF1-4765-5C44-8D22-BFF8AA643905}" srcOrd="6" destOrd="0" presId="urn:microsoft.com/office/officeart/2005/8/layout/list1"/>
    <dgm:cxn modelId="{36D52804-9D1F-BE44-8715-80CBB3C1BD4F}" type="presParOf" srcId="{34916874-E6C4-6E4F-A5B1-E7AE19096DAA}" destId="{76A3B3F0-9B80-1748-B88E-457AAD828C7E}" srcOrd="7" destOrd="0" presId="urn:microsoft.com/office/officeart/2005/8/layout/list1"/>
    <dgm:cxn modelId="{6DF88021-0FF3-374F-B237-C0F76A867ACA}" type="presParOf" srcId="{34916874-E6C4-6E4F-A5B1-E7AE19096DAA}" destId="{103208E9-3E07-B042-A83C-77CFE4B24307}" srcOrd="8" destOrd="0" presId="urn:microsoft.com/office/officeart/2005/8/layout/list1"/>
    <dgm:cxn modelId="{A95006A0-13FA-6044-B1CF-CEF0C9577AA7}" type="presParOf" srcId="{103208E9-3E07-B042-A83C-77CFE4B24307}" destId="{B668E32D-BA3B-DF4E-8821-7447970F45C1}" srcOrd="0" destOrd="0" presId="urn:microsoft.com/office/officeart/2005/8/layout/list1"/>
    <dgm:cxn modelId="{3DCCBDC2-197C-9D44-ADCE-3D91B670026B}" type="presParOf" srcId="{103208E9-3E07-B042-A83C-77CFE4B24307}" destId="{3DF3E304-6DAE-6D43-B134-04B50BC08E98}" srcOrd="1" destOrd="0" presId="urn:microsoft.com/office/officeart/2005/8/layout/list1"/>
    <dgm:cxn modelId="{833EE0F8-41B8-7343-9BB6-AD6C0601D554}" type="presParOf" srcId="{34916874-E6C4-6E4F-A5B1-E7AE19096DAA}" destId="{BBDFCAA2-24A8-2D41-8315-33FFDAC67D05}" srcOrd="9" destOrd="0" presId="urn:microsoft.com/office/officeart/2005/8/layout/list1"/>
    <dgm:cxn modelId="{46BF2C2C-51D2-C047-8327-F73AC84DEBCB}" type="presParOf" srcId="{34916874-E6C4-6E4F-A5B1-E7AE19096DAA}" destId="{576864D8-A700-3643-82EF-889356A29F1B}" srcOrd="10" destOrd="0" presId="urn:microsoft.com/office/officeart/2005/8/layout/list1"/>
    <dgm:cxn modelId="{4EFF9EDC-9922-344D-8ED0-09DC00B77CF6}" type="presParOf" srcId="{34916874-E6C4-6E4F-A5B1-E7AE19096DAA}" destId="{6803D058-A976-3D4D-82F4-578057E6A43C}" srcOrd="11" destOrd="0" presId="urn:microsoft.com/office/officeart/2005/8/layout/list1"/>
    <dgm:cxn modelId="{C32522E1-BC69-EC4D-9DAB-67C037FB36F3}" type="presParOf" srcId="{34916874-E6C4-6E4F-A5B1-E7AE19096DAA}" destId="{9C948D08-0EA5-4048-8034-EEE29E78B03D}" srcOrd="12" destOrd="0" presId="urn:microsoft.com/office/officeart/2005/8/layout/list1"/>
    <dgm:cxn modelId="{EBBCEAA5-F9FF-294C-A8B9-4FA536F0CA9A}" type="presParOf" srcId="{9C948D08-0EA5-4048-8034-EEE29E78B03D}" destId="{1B1D3A39-9F9E-D942-BA37-DB9038F3213C}" srcOrd="0" destOrd="0" presId="urn:microsoft.com/office/officeart/2005/8/layout/list1"/>
    <dgm:cxn modelId="{576D650C-7E07-D841-96B9-16ED59DC4509}" type="presParOf" srcId="{9C948D08-0EA5-4048-8034-EEE29E78B03D}" destId="{44E7F377-2ACD-4944-BD8F-32DC199EA787}" srcOrd="1" destOrd="0" presId="urn:microsoft.com/office/officeart/2005/8/layout/list1"/>
    <dgm:cxn modelId="{678EEE75-49F1-6541-A306-51FB28D8E08E}" type="presParOf" srcId="{34916874-E6C4-6E4F-A5B1-E7AE19096DAA}" destId="{A2D64C81-431E-604B-BB74-C57FB59A0784}" srcOrd="13" destOrd="0" presId="urn:microsoft.com/office/officeart/2005/8/layout/list1"/>
    <dgm:cxn modelId="{03D133D9-F189-6E45-B977-84C904E1DB03}" type="presParOf" srcId="{34916874-E6C4-6E4F-A5B1-E7AE19096DAA}" destId="{417BE649-106A-0D47-BFA6-D10368ECE8B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21D33E-7E07-3F45-A746-463570495A63}">
      <dsp:nvSpPr>
        <dsp:cNvPr id="0" name=""/>
        <dsp:cNvSpPr/>
      </dsp:nvSpPr>
      <dsp:spPr>
        <a:xfrm>
          <a:off x="0" y="283346"/>
          <a:ext cx="9141069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B9475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449" tIns="333248" rIns="7094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Overview: Quantum thermal machines.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Why autonomous machines?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Three-level engine: The semi-classical and autonomous picture.</a:t>
          </a:r>
        </a:p>
      </dsp:txBody>
      <dsp:txXfrm>
        <a:off x="0" y="283346"/>
        <a:ext cx="9141069" cy="1209599"/>
      </dsp:txXfrm>
    </dsp:sp>
    <dsp:sp modelId="{C2DA5CB8-94F0-6444-9A3F-F495C2D02516}">
      <dsp:nvSpPr>
        <dsp:cNvPr id="0" name=""/>
        <dsp:cNvSpPr/>
      </dsp:nvSpPr>
      <dsp:spPr>
        <a:xfrm>
          <a:off x="457053" y="47186"/>
          <a:ext cx="6398748" cy="472320"/>
        </a:xfrm>
        <a:prstGeom prst="roundRect">
          <a:avLst/>
        </a:prstGeom>
        <a:solidFill>
          <a:srgbClr val="EF476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57" tIns="0" rIns="2418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Concept and motivation</a:t>
          </a:r>
        </a:p>
      </dsp:txBody>
      <dsp:txXfrm>
        <a:off x="480110" y="70243"/>
        <a:ext cx="6352634" cy="426206"/>
      </dsp:txXfrm>
    </dsp:sp>
    <dsp:sp modelId="{88327FF1-4765-5C44-8D22-BFF8AA643905}">
      <dsp:nvSpPr>
        <dsp:cNvPr id="0" name=""/>
        <dsp:cNvSpPr/>
      </dsp:nvSpPr>
      <dsp:spPr>
        <a:xfrm>
          <a:off x="0" y="1815505"/>
          <a:ext cx="9141069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03795B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449" tIns="333248" rIns="7094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The four thermal operation modes.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Finite coupling → new operation regimes.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Bosonic load back-action.</a:t>
          </a:r>
        </a:p>
      </dsp:txBody>
      <dsp:txXfrm>
        <a:off x="0" y="1815505"/>
        <a:ext cx="9141069" cy="1209599"/>
      </dsp:txXfrm>
    </dsp:sp>
    <dsp:sp modelId="{21E24386-74EB-3F4E-93E3-2D2DC0940EB7}">
      <dsp:nvSpPr>
        <dsp:cNvPr id="0" name=""/>
        <dsp:cNvSpPr/>
      </dsp:nvSpPr>
      <dsp:spPr>
        <a:xfrm>
          <a:off x="457053" y="1579346"/>
          <a:ext cx="6398748" cy="472320"/>
        </a:xfrm>
        <a:prstGeom prst="roundRect">
          <a:avLst/>
        </a:prstGeom>
        <a:solidFill>
          <a:srgbClr val="06D6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57" tIns="0" rIns="2418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Core results</a:t>
          </a:r>
        </a:p>
      </dsp:txBody>
      <dsp:txXfrm>
        <a:off x="480110" y="1602403"/>
        <a:ext cx="6352634" cy="426206"/>
      </dsp:txXfrm>
    </dsp:sp>
    <dsp:sp modelId="{576864D8-A700-3643-82EF-889356A29F1B}">
      <dsp:nvSpPr>
        <dsp:cNvPr id="0" name=""/>
        <dsp:cNvSpPr/>
      </dsp:nvSpPr>
      <dsp:spPr>
        <a:xfrm>
          <a:off x="0" y="3347666"/>
          <a:ext cx="9141069" cy="932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9449" tIns="333248" rIns="709449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Three-level engine and implementation.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Two-qubit engine and implementation.</a:t>
          </a:r>
        </a:p>
      </dsp:txBody>
      <dsp:txXfrm>
        <a:off x="0" y="3347666"/>
        <a:ext cx="9141069" cy="932399"/>
      </dsp:txXfrm>
    </dsp:sp>
    <dsp:sp modelId="{3DF3E304-6DAE-6D43-B134-04B50BC08E98}">
      <dsp:nvSpPr>
        <dsp:cNvPr id="0" name=""/>
        <dsp:cNvSpPr/>
      </dsp:nvSpPr>
      <dsp:spPr>
        <a:xfrm>
          <a:off x="457053" y="3111505"/>
          <a:ext cx="6398748" cy="472320"/>
        </a:xfrm>
        <a:prstGeom prst="roundRect">
          <a:avLst/>
        </a:prstGeom>
        <a:solidFill>
          <a:srgbClr val="0098C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57" tIns="0" rIns="2418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Experimental platforms to construct the device</a:t>
          </a:r>
        </a:p>
      </dsp:txBody>
      <dsp:txXfrm>
        <a:off x="480110" y="3134562"/>
        <a:ext cx="6352634" cy="426206"/>
      </dsp:txXfrm>
    </dsp:sp>
    <dsp:sp modelId="{417BE649-106A-0D47-BFA6-D10368ECE8B2}">
      <dsp:nvSpPr>
        <dsp:cNvPr id="0" name=""/>
        <dsp:cNvSpPr/>
      </dsp:nvSpPr>
      <dsp:spPr>
        <a:xfrm>
          <a:off x="0" y="4602626"/>
          <a:ext cx="9141069" cy="403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rgbClr val="C9853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7F377-2ACD-4944-BD8F-32DC199EA787}">
      <dsp:nvSpPr>
        <dsp:cNvPr id="0" name=""/>
        <dsp:cNvSpPr/>
      </dsp:nvSpPr>
      <dsp:spPr>
        <a:xfrm>
          <a:off x="457053" y="4366466"/>
          <a:ext cx="6398748" cy="472320"/>
        </a:xfrm>
        <a:prstGeom prst="roundRect">
          <a:avLst/>
        </a:prstGeom>
        <a:solidFill>
          <a:srgbClr val="FFA848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857" tIns="0" rIns="241857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Summary and outlook</a:t>
          </a:r>
        </a:p>
      </dsp:txBody>
      <dsp:txXfrm>
        <a:off x="480110" y="4389523"/>
        <a:ext cx="6352634" cy="426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344274-906A-744A-84E0-FD6C0DF24220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12D20-A3B2-994A-9CCD-D489B7250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70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1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3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7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25A82-8DB8-6F70-7335-E8009223A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859B4-C4AE-9BBD-16A3-B41745576C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5AA945-3798-A78C-EB59-F003EDFF3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D3A5F-7FD8-71FA-0AC7-217046228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3039E-08F2-7F9E-3E73-2F5044ABF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D2287D-15A0-1278-6756-D453EA7DC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F34D06-5AE9-FF3E-9C43-E82EF00FB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0F8FB-C1DE-AAB8-F2B6-79DDD12ED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6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13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12D20-A3B2-994A-9CCD-D489B72509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291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04CB-17B4-6F95-0322-55689975C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12857-25D8-D92E-D327-5378B7DAF0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7B5BB-9E11-A3B1-A9E3-DDD1A45E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2E7DA-5650-099F-5CC8-513360987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5C02F-3D0A-349B-2787-DA321DF1C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3849-9C74-4C03-0EE6-76E7EE0D1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CB1550-53A8-2C8A-F0B7-EE25B9494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A569A-37CF-EC7A-C7C2-AFB9E9E7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DDEF-4268-DE0E-09A8-252E8BE5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1D736-4F31-AC9B-9B5D-55FD4BB1B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8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01506-0DC5-1029-1A5C-F40BB936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40503-8B4C-A628-851C-EB4F2D623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DF646-78D1-0BE1-9919-E94DF0FE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91FC4-CB29-9FE0-5674-F71C6D4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4A606-6EC2-E117-A1BD-27BE4A87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5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95A7-FBCB-7FC6-AA29-77EE1D74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7EC3-3173-70CB-E900-CAF33F2D9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C6B-68ED-383E-B28E-CE7470750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0F69A-2B0F-FFD2-F95B-FCF89697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B3D9-B5E6-AA7C-F917-D4C6365F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9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C4734-94A4-054A-20B1-79B79F2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6E827-9258-813C-9F2F-F8777EC9F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21F96-A8DD-F895-CAC1-B154C0641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63FE4-7A7E-36E1-1B89-38732A8D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1C1F8-A45E-2699-3CC0-6C69F00AD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82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C57-DB6B-FF4A-C5EE-122A3D56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7D39A-F092-90A9-FD95-7128E0C1F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EBA2D-DC8D-CB92-B0AA-9E999E82C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E2815-7D35-856D-83DA-E38B2EC7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3365D-6594-BCD6-CE67-2034BF958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E06A4-6A80-EBC3-5320-7FB297E8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810BF-3CD4-D06D-AF74-6F8AE214C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042CB-43B0-3A49-3A67-72FD37149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FD8D0-E393-CAA4-EFFC-A824C1292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1E99C-9FC7-7E63-E5E4-359F0FDC7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91552-757D-C47E-FE8C-C045461C05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A5D937-0002-064C-45FD-0B802A3C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687E25-D0A5-6131-D4D2-E6FDF0F4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0F9378-0C5A-7B88-5285-BDAE41460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02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DCDF-50D9-01E0-15A7-177A303AA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C5E76-D98A-D821-8FF2-71D50634D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A49DA-865D-1A9D-2A4F-CA48F704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04138-CB16-E9F8-0A6A-7A1317F4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498A0-6286-C074-E73A-2BF4629E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CE040-B482-614A-F14D-EECF4EC92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D35B4-F438-DC34-9617-617437D8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30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42BF-748D-24DD-387F-5FCFAC0E0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8A360-7A18-A33C-99B3-592C7F7F8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E7A0B-E1A6-0717-3567-031B4825C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068294-92C1-3BDC-2C7F-D35B5E9D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53A95-D8F3-7994-597C-126516249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93646-2AF0-7465-E93B-4F7D4DF6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5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3B27-8CF7-F5C1-8690-5DCA51970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E3B45-0F71-FA38-15BA-8DC15BDC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5E2100-2457-7AF0-6EB0-E7BC5D92B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2690-8B7E-7298-E8FE-19EFEF1E4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565E6-57E2-1D11-195D-C6AF19615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79DBD-7C15-1FB6-5F70-56B2D81D6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59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FB441C-ED24-B8F1-0197-0784A413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88B8B-06FF-85D7-6281-A687F92FE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424D-88F0-668A-7627-5A8BEF528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1FE6-8D0D-6F46-837A-78FE5D1FF258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C1B4F-F260-338A-43AD-B98EA2CEB0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74667-81B5-ED2F-33C9-D34FDFE0D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A2B34-025A-4D4F-B6ED-95D8B92AD2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09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4.xml"/><Relationship Id="rId7" Type="http://schemas.openxmlformats.org/officeDocument/2006/relationships/image" Target="../media/image21.emf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0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4.png"/><Relationship Id="rId4" Type="http://schemas.openxmlformats.org/officeDocument/2006/relationships/tags" Target="../tags/tag25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8.xml"/><Relationship Id="rId7" Type="http://schemas.openxmlformats.org/officeDocument/2006/relationships/image" Target="../media/image21.emf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0.emf"/><Relationship Id="rId11" Type="http://schemas.openxmlformats.org/officeDocument/2006/relationships/image" Target="../media/image28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7.png"/><Relationship Id="rId4" Type="http://schemas.openxmlformats.org/officeDocument/2006/relationships/tags" Target="../tags/tag29.xml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42.xml"/><Relationship Id="rId18" Type="http://schemas.openxmlformats.org/officeDocument/2006/relationships/tags" Target="../tags/tag47.xml"/><Relationship Id="rId26" Type="http://schemas.openxmlformats.org/officeDocument/2006/relationships/tags" Target="../tags/tag55.xml"/><Relationship Id="rId39" Type="http://schemas.openxmlformats.org/officeDocument/2006/relationships/tags" Target="../tags/tag68.xml"/><Relationship Id="rId21" Type="http://schemas.openxmlformats.org/officeDocument/2006/relationships/tags" Target="../tags/tag50.xml"/><Relationship Id="rId34" Type="http://schemas.openxmlformats.org/officeDocument/2006/relationships/tags" Target="../tags/tag63.xml"/><Relationship Id="rId42" Type="http://schemas.openxmlformats.org/officeDocument/2006/relationships/tags" Target="../tags/tag71.xml"/><Relationship Id="rId47" Type="http://schemas.openxmlformats.org/officeDocument/2006/relationships/tags" Target="../tags/tag76.xml"/><Relationship Id="rId50" Type="http://schemas.openxmlformats.org/officeDocument/2006/relationships/tags" Target="../tags/tag79.xml"/><Relationship Id="rId55" Type="http://schemas.openxmlformats.org/officeDocument/2006/relationships/image" Target="../media/image20.emf"/><Relationship Id="rId7" Type="http://schemas.openxmlformats.org/officeDocument/2006/relationships/tags" Target="../tags/tag36.xml"/><Relationship Id="rId2" Type="http://schemas.openxmlformats.org/officeDocument/2006/relationships/tags" Target="../tags/tag31.xml"/><Relationship Id="rId16" Type="http://schemas.openxmlformats.org/officeDocument/2006/relationships/tags" Target="../tags/tag45.xml"/><Relationship Id="rId29" Type="http://schemas.openxmlformats.org/officeDocument/2006/relationships/tags" Target="../tags/tag58.xml"/><Relationship Id="rId11" Type="http://schemas.openxmlformats.org/officeDocument/2006/relationships/tags" Target="../tags/tag40.xml"/><Relationship Id="rId24" Type="http://schemas.openxmlformats.org/officeDocument/2006/relationships/tags" Target="../tags/tag53.xml"/><Relationship Id="rId32" Type="http://schemas.openxmlformats.org/officeDocument/2006/relationships/tags" Target="../tags/tag61.xml"/><Relationship Id="rId37" Type="http://schemas.openxmlformats.org/officeDocument/2006/relationships/tags" Target="../tags/tag66.xml"/><Relationship Id="rId40" Type="http://schemas.openxmlformats.org/officeDocument/2006/relationships/tags" Target="../tags/tag69.xml"/><Relationship Id="rId45" Type="http://schemas.openxmlformats.org/officeDocument/2006/relationships/tags" Target="../tags/tag74.xml"/><Relationship Id="rId53" Type="http://schemas.openxmlformats.org/officeDocument/2006/relationships/slideLayout" Target="../slideLayouts/slideLayout7.xml"/><Relationship Id="rId58" Type="http://schemas.openxmlformats.org/officeDocument/2006/relationships/image" Target="../media/image29.png"/><Relationship Id="rId5" Type="http://schemas.openxmlformats.org/officeDocument/2006/relationships/tags" Target="../tags/tag34.xml"/><Relationship Id="rId61" Type="http://schemas.openxmlformats.org/officeDocument/2006/relationships/image" Target="../media/image32.png"/><Relationship Id="rId19" Type="http://schemas.openxmlformats.org/officeDocument/2006/relationships/tags" Target="../tags/tag48.xml"/><Relationship Id="rId14" Type="http://schemas.openxmlformats.org/officeDocument/2006/relationships/tags" Target="../tags/tag43.xml"/><Relationship Id="rId22" Type="http://schemas.openxmlformats.org/officeDocument/2006/relationships/tags" Target="../tags/tag51.xml"/><Relationship Id="rId27" Type="http://schemas.openxmlformats.org/officeDocument/2006/relationships/tags" Target="../tags/tag56.xml"/><Relationship Id="rId30" Type="http://schemas.openxmlformats.org/officeDocument/2006/relationships/tags" Target="../tags/tag59.xml"/><Relationship Id="rId35" Type="http://schemas.openxmlformats.org/officeDocument/2006/relationships/tags" Target="../tags/tag64.xml"/><Relationship Id="rId43" Type="http://schemas.openxmlformats.org/officeDocument/2006/relationships/tags" Target="../tags/tag72.xml"/><Relationship Id="rId48" Type="http://schemas.openxmlformats.org/officeDocument/2006/relationships/tags" Target="../tags/tag77.xml"/><Relationship Id="rId56" Type="http://schemas.openxmlformats.org/officeDocument/2006/relationships/image" Target="../media/image21.emf"/><Relationship Id="rId8" Type="http://schemas.openxmlformats.org/officeDocument/2006/relationships/tags" Target="../tags/tag37.xml"/><Relationship Id="rId51" Type="http://schemas.openxmlformats.org/officeDocument/2006/relationships/tags" Target="../tags/tag80.xml"/><Relationship Id="rId3" Type="http://schemas.openxmlformats.org/officeDocument/2006/relationships/tags" Target="../tags/tag32.xml"/><Relationship Id="rId12" Type="http://schemas.openxmlformats.org/officeDocument/2006/relationships/tags" Target="../tags/tag41.xml"/><Relationship Id="rId17" Type="http://schemas.openxmlformats.org/officeDocument/2006/relationships/tags" Target="../tags/tag46.xml"/><Relationship Id="rId25" Type="http://schemas.openxmlformats.org/officeDocument/2006/relationships/tags" Target="../tags/tag54.xml"/><Relationship Id="rId33" Type="http://schemas.openxmlformats.org/officeDocument/2006/relationships/tags" Target="../tags/tag62.xml"/><Relationship Id="rId38" Type="http://schemas.openxmlformats.org/officeDocument/2006/relationships/tags" Target="../tags/tag67.xml"/><Relationship Id="rId46" Type="http://schemas.openxmlformats.org/officeDocument/2006/relationships/tags" Target="../tags/tag75.xml"/><Relationship Id="rId59" Type="http://schemas.openxmlformats.org/officeDocument/2006/relationships/image" Target="../media/image30.emf"/><Relationship Id="rId20" Type="http://schemas.openxmlformats.org/officeDocument/2006/relationships/tags" Target="../tags/tag49.xml"/><Relationship Id="rId41" Type="http://schemas.openxmlformats.org/officeDocument/2006/relationships/tags" Target="../tags/tag70.xml"/><Relationship Id="rId54" Type="http://schemas.openxmlformats.org/officeDocument/2006/relationships/notesSlide" Target="../notesSlides/notesSlide3.xml"/><Relationship Id="rId1" Type="http://schemas.openxmlformats.org/officeDocument/2006/relationships/tags" Target="../tags/tag30.xml"/><Relationship Id="rId6" Type="http://schemas.openxmlformats.org/officeDocument/2006/relationships/tags" Target="../tags/tag35.xml"/><Relationship Id="rId15" Type="http://schemas.openxmlformats.org/officeDocument/2006/relationships/tags" Target="../tags/tag44.xml"/><Relationship Id="rId23" Type="http://schemas.openxmlformats.org/officeDocument/2006/relationships/tags" Target="../tags/tag52.xml"/><Relationship Id="rId28" Type="http://schemas.openxmlformats.org/officeDocument/2006/relationships/tags" Target="../tags/tag57.xml"/><Relationship Id="rId36" Type="http://schemas.openxmlformats.org/officeDocument/2006/relationships/tags" Target="../tags/tag65.xml"/><Relationship Id="rId49" Type="http://schemas.openxmlformats.org/officeDocument/2006/relationships/tags" Target="../tags/tag78.xml"/><Relationship Id="rId57" Type="http://schemas.openxmlformats.org/officeDocument/2006/relationships/image" Target="../media/image25.png"/><Relationship Id="rId10" Type="http://schemas.openxmlformats.org/officeDocument/2006/relationships/tags" Target="../tags/tag39.xml"/><Relationship Id="rId31" Type="http://schemas.openxmlformats.org/officeDocument/2006/relationships/tags" Target="../tags/tag60.xml"/><Relationship Id="rId44" Type="http://schemas.openxmlformats.org/officeDocument/2006/relationships/tags" Target="../tags/tag73.xml"/><Relationship Id="rId52" Type="http://schemas.openxmlformats.org/officeDocument/2006/relationships/tags" Target="../tags/tag81.xml"/><Relationship Id="rId60" Type="http://schemas.openxmlformats.org/officeDocument/2006/relationships/image" Target="../media/image31.png"/><Relationship Id="rId4" Type="http://schemas.openxmlformats.org/officeDocument/2006/relationships/tags" Target="../tags/tag33.xml"/><Relationship Id="rId9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3.png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6.xml"/><Relationship Id="rId1" Type="http://schemas.openxmlformats.org/officeDocument/2006/relationships/tags" Target="../tags/tag8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4" Type="http://schemas.openxmlformats.org/officeDocument/2006/relationships/notesSlide" Target="../notesSlides/notesSlid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image" Target="../media/image41.png"/><Relationship Id="rId5" Type="http://schemas.openxmlformats.org/officeDocument/2006/relationships/image" Target="../media/image21.emf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A8F6D2-1742-8501-2110-C31A103EB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727"/>
          <a:stretch>
            <a:fillRect/>
          </a:stretch>
        </p:blipFill>
        <p:spPr>
          <a:xfrm>
            <a:off x="6971165" y="3495964"/>
            <a:ext cx="4770273" cy="31911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C6FAB-BFDA-72EC-D02D-90C3AFFE0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9" y="170872"/>
            <a:ext cx="11933381" cy="224946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  <a:ea typeface="Hiragino Kaku Gothic StdN W8" panose="020B0800000000000000" pitchFamily="34" charset="-128"/>
              </a:rPr>
              <a:t>Quantum Thermal Machines And The Emergence Of Different Thermodynamic Functioning Regimes From Finite Coupling To A 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8D3BA3-BACB-0237-0A80-54847C6C6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599" y="2722320"/>
            <a:ext cx="6908800" cy="563562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073B4C"/>
                </a:solidFill>
                <a:latin typeface="Avenir Next" panose="020B0503020202020204" pitchFamily="34" charset="0"/>
              </a:rPr>
              <a:t>Gauthameshwar S. , </a:t>
            </a:r>
            <a:r>
              <a:rPr lang="en-US" b="1" dirty="0" err="1">
                <a:solidFill>
                  <a:srgbClr val="073B4C"/>
                </a:solidFill>
                <a:latin typeface="Avenir Next" panose="020B0503020202020204" pitchFamily="34" charset="0"/>
              </a:rPr>
              <a:t>Noufal</a:t>
            </a:r>
            <a:r>
              <a:rPr lang="en-US" b="1" dirty="0">
                <a:solidFill>
                  <a:srgbClr val="073B4C"/>
                </a:solidFill>
                <a:latin typeface="Avenir Next" panose="020B0503020202020204" pitchFamily="34" charset="0"/>
              </a:rPr>
              <a:t> Jaseem, Dario Poletti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B8EF73-E7E1-E8B1-A3EC-67C9DE5AA11F}"/>
              </a:ext>
            </a:extLst>
          </p:cNvPr>
          <p:cNvSpPr/>
          <p:nvPr/>
        </p:nvSpPr>
        <p:spPr>
          <a:xfrm>
            <a:off x="1995054" y="2466520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9B371B-DD9F-7A8E-F7FE-2731F20F6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63" y="3773583"/>
            <a:ext cx="2396836" cy="9321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316F0F-2864-967C-66EF-E49D3E14C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763" y="5193387"/>
            <a:ext cx="2427491" cy="9321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D5DDB2-0DB9-FC39-E084-F752F573A2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039" t="25584" r="11630" b="23897"/>
          <a:stretch>
            <a:fillRect/>
          </a:stretch>
        </p:blipFill>
        <p:spPr>
          <a:xfrm>
            <a:off x="2970296" y="3773583"/>
            <a:ext cx="2010393" cy="10755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034460-C38A-D971-1599-A35D4FB10E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6308" y="5193387"/>
            <a:ext cx="1912013" cy="107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69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72D8308B-3275-120F-4BE4-02A88097D4A7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DB974E81-205E-4B80-4E4E-11B0A2339C90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FF19025-3B6B-DB0A-A2D4-18842E135CE9}"/>
              </a:ext>
            </a:extLst>
          </p:cNvPr>
          <p:cNvSpPr/>
          <p:nvPr/>
        </p:nvSpPr>
        <p:spPr>
          <a:xfrm>
            <a:off x="4795449" y="4258215"/>
            <a:ext cx="6797837" cy="1055362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C308D49-911F-D399-1AB8-EEC81F03558E}"/>
              </a:ext>
            </a:extLst>
          </p:cNvPr>
          <p:cNvSpPr/>
          <p:nvPr/>
        </p:nvSpPr>
        <p:spPr>
          <a:xfrm>
            <a:off x="4795450" y="1731584"/>
            <a:ext cx="6530041" cy="1055362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3BF66214-6013-F4B4-1BEB-8B0144917EFA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7405651-AC29-470A-3C1B-532A0CE99B81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8" name="Picture 57" descr="\documentclass{article}&#10;\usepackage{amsmath, amssymb, braket}&#10;\pagestyle{empty}&#10;\begin{document}&#10;&#10;$$&#10;\hat{H}_S(t) = \sum_{j=0}^2 \hbar \omega_j \ket{j}\bra{j} + \epsilon \left( e^{-i \omega_d t} \ket{2}\bra{1} + \text{h.c} \right)&#10;$$&#10;&#10;&#10;\end{document}" title="IguanaTex Picture Display">
            <a:extLst>
              <a:ext uri="{FF2B5EF4-FFF2-40B4-BE49-F238E27FC236}">
                <a16:creationId xmlns:a16="http://schemas.microsoft.com/office/drawing/2014/main" id="{221E043B-0338-7D57-1D52-C57353E13AC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93475" y="1808691"/>
            <a:ext cx="5943273" cy="9011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99400B78-02EC-2351-53E3-726D8B4E39CE}"/>
              </a:ext>
            </a:extLst>
          </p:cNvPr>
          <p:cNvSpPr txBox="1"/>
          <p:nvPr/>
        </p:nvSpPr>
        <p:spPr>
          <a:xfrm>
            <a:off x="9024874" y="2864054"/>
            <a:ext cx="29070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Geva, E., &amp; Kosloff, R.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(1994). 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Three-level quantum amplifier as a heat engine: A study in finite-time thermodynamics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E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49(5), 3903.</a:t>
            </a:r>
            <a:endParaRPr lang="en-US" sz="10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733D9E26-B79B-8688-D9E9-87F815B85E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7E06246-76F0-150D-4310-1447BC1D0D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pic>
        <p:nvPicPr>
          <p:cNvPr id="60" name="Picture 59" descr="\documentclass{article}&#10;\usepackage{amsmath, amssymb, braket}&#10;\pagestyle{empty}&#10;\begin{document}&#10;&#10;$$&#10;\hat{H}_S = \sum_{j=0}^2 \hbar \omega_j \ket{j}\bra{j} + \hbar \omega_l \hat a^{\dagger} \hat a + g \left( \ket{2}\bra{1}\hat a + \text{h.c} \right)&#10;$$&#10;&#10;&#10;\end{document}" title="IguanaTex Picture Display">
            <a:extLst>
              <a:ext uri="{FF2B5EF4-FFF2-40B4-BE49-F238E27FC236}">
                <a16:creationId xmlns:a16="http://schemas.microsoft.com/office/drawing/2014/main" id="{51825663-76AB-6D32-9DFA-3DA86D82E3C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93475" y="4335323"/>
            <a:ext cx="6215047" cy="90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85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DFD57-992B-D68A-35ED-609F781EC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DDDD6623-0B78-2CAC-42DC-4F715B714C88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02B7734B-C103-250A-2484-8175E1FE9BF5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0C755A06-A40D-A6AE-2284-BD6C6D140483}"/>
              </a:ext>
            </a:extLst>
          </p:cNvPr>
          <p:cNvSpPr/>
          <p:nvPr/>
        </p:nvSpPr>
        <p:spPr>
          <a:xfrm>
            <a:off x="4874900" y="4258215"/>
            <a:ext cx="6797836" cy="1603742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2397443C-8765-4332-FB11-469817D1C4A8}"/>
              </a:ext>
            </a:extLst>
          </p:cNvPr>
          <p:cNvSpPr/>
          <p:nvPr/>
        </p:nvSpPr>
        <p:spPr>
          <a:xfrm>
            <a:off x="4874900" y="1731584"/>
            <a:ext cx="6797836" cy="1566788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40436BE4-74D1-5164-DDF8-85A465F24D5D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51316-7985-9246-AC0E-2E9358456509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0EAD83D-F4FF-D797-730F-ACF6BC7975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0FE52AC-0AF4-7E89-CB19-B62E91C60B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pic>
        <p:nvPicPr>
          <p:cNvPr id="4" name="Picture 3" descr="\documentclass{article}&#10;\usepackage{amsmath, amssymb, braket}&#10;\pagestyle{empty}&#10;\begin{document}&#10;% Assumes \usepackage{amsmath, amssymb}&#10;&#10;\begin{align*}&#10;\frac{d\rho}{dt} &amp;= -\frac{i}{\hbar} [\hat{H}_S(t), \rho] + \sum_j \mathcal{L}_j(\rho) \quad \text{(Local Master Equation)}\\&#10;%\dot{Q}_j &amp;= \mathrm{Tr} \left[ \mathcal{L}_j(\rho) \hat{H}_S \right] \quad \text{(Heat current from bath } j) \\&#10;%P(t) &amp;= \mathrm{Tr} \left[ \rho(t) \, \dot{\hat H}_S(t) \right] \quad \text{(Instantaneous power)}&#10;\end{align*}&#10;&#10;&#10;&#10;\end{document}" title="IguanaTex Picture Display">
            <a:extLst>
              <a:ext uri="{FF2B5EF4-FFF2-40B4-BE49-F238E27FC236}">
                <a16:creationId xmlns:a16="http://schemas.microsoft.com/office/drawing/2014/main" id="{6E32242A-6C37-F083-688E-312AC3ED0D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119351" y="1900675"/>
            <a:ext cx="6306785" cy="676087"/>
          </a:xfrm>
          <a:prstGeom prst="rect">
            <a:avLst/>
          </a:prstGeom>
        </p:spPr>
      </p:pic>
      <p:pic>
        <p:nvPicPr>
          <p:cNvPr id="10" name="Picture 9" descr="\documentclass{article}&#10;\usepackage{amsmath, amssymb, braket}&#10;\pagestyle{empty}&#10;\begin{document}&#10;$$&#10;\mathcal{L}_j(\rho) = \sum_{k} \gamma_{j}^{(k)} \left( L_{j}^{(k)} \rho {L_{j}^{(k)}}^\dagger - \frac{1}{2} \{ {L_{j}^{(k)}}^\dagger L_{j}^{(k)}, \rho \} \right), \, L_h = \ket{0}\bra{2}, \, L_c = \ket{0}\bra{1}&#10;$$&#10;\end{document}" title="IguanaTex Picture Display">
            <a:extLst>
              <a:ext uri="{FF2B5EF4-FFF2-40B4-BE49-F238E27FC236}">
                <a16:creationId xmlns:a16="http://schemas.microsoft.com/office/drawing/2014/main" id="{AB188D78-EA41-F1DA-167F-41250B72DD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19351" y="2620756"/>
            <a:ext cx="6306785" cy="515825"/>
          </a:xfrm>
          <a:prstGeom prst="rect">
            <a:avLst/>
          </a:prstGeom>
        </p:spPr>
      </p:pic>
      <p:pic>
        <p:nvPicPr>
          <p:cNvPr id="14" name="Picture 13" descr="\documentclass{article}&#10;\usepackage{amsmath, amssymb, braket}&#10;\pagestyle{empty}&#10;\begin{document}&#10;% Assumes \usepackage{amsmath, amssymb}&#10;&#10;\begin{align*}&#10;\frac{d\rho}{dt} &amp;= -\frac{i}{\hbar} [\hat{H}_S, \rho] + \sum_j \mathcal{L}_j(\rho) \quad \text{(Local Master Equation)}\\&#10;%\dot{Q}_j &amp;= \mathrm{Tr} \left[ \mathcal{L}_j(\rho) \hat{H}_S \right] \quad \text{(Heat current from bath } j) \\&#10;%P(t) &amp;= \mathrm{Tr} \left[ \rho(t) \, \dot{\hat H}_S(t) \right] \quad \text{(Instantaneous power)}&#10;\end{align*}&#10;&#10;&#10;&#10;\end{document}" title="IguanaTex Picture Display">
            <a:extLst>
              <a:ext uri="{FF2B5EF4-FFF2-40B4-BE49-F238E27FC236}">
                <a16:creationId xmlns:a16="http://schemas.microsoft.com/office/drawing/2014/main" id="{5A88CE38-52FA-BB77-91D9-ED0F2C7CD22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5119351" y="4423967"/>
            <a:ext cx="6018186" cy="676087"/>
          </a:xfrm>
          <a:prstGeom prst="rect">
            <a:avLst/>
          </a:prstGeom>
        </p:spPr>
      </p:pic>
      <p:pic>
        <p:nvPicPr>
          <p:cNvPr id="12" name="Picture 11" descr="\documentclass{article}&#10;\usepackage{amsmath, amssymb, braket}&#10;\pagestyle{empty}&#10;\begin{document}&#10;$$&#10;\mathcal{L}_j(\rho) = \sum_{k} \gamma_{j}^{(k)} \left( L_{j}^{(k)} \rho {L_{j}^{(k)}}^\dagger - \frac{1}{2} \{ {L_{j}^{(k)}}^\dagger L_{j}^{(k)}, \rho \} \right), \, L_h = \ket{0}\bra{2}, \, L_c = \ket{0}\bra{1}&#10;$$&#10;\end{document}" title="IguanaTex Picture Display">
            <a:extLst>
              <a:ext uri="{FF2B5EF4-FFF2-40B4-BE49-F238E27FC236}">
                <a16:creationId xmlns:a16="http://schemas.microsoft.com/office/drawing/2014/main" id="{ED2B1BFF-7CA3-DAE7-338C-6C143D7D462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5119351" y="5144047"/>
            <a:ext cx="6306785" cy="5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749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5559F-8C00-4752-04E4-26569B54F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E23CEF4A-3974-78A3-1E61-343C1CE81B34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14F2364E-AC4A-4113-5C86-A71769CC98BC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828D5CBC-2306-9850-CCD5-B8A78F2A1CFE}"/>
              </a:ext>
            </a:extLst>
          </p:cNvPr>
          <p:cNvSpPr/>
          <p:nvPr/>
        </p:nvSpPr>
        <p:spPr>
          <a:xfrm>
            <a:off x="7876910" y="4258215"/>
            <a:ext cx="3795825" cy="1603742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E0B4758-93E5-970C-5AB1-E104132690B8}"/>
              </a:ext>
            </a:extLst>
          </p:cNvPr>
          <p:cNvSpPr/>
          <p:nvPr/>
        </p:nvSpPr>
        <p:spPr>
          <a:xfrm>
            <a:off x="7876910" y="1731584"/>
            <a:ext cx="3795825" cy="1566788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1F2C914-3159-D0FA-455B-BA02775CE1EC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1F722E-0858-BEA5-C238-8F727F0244AC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80B3138-3639-432F-AF18-69E0CDCE67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D80B54B-61A1-B494-C9CC-3A16E46146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7E5A875-4946-7161-98DF-AA769F32065E}"/>
              </a:ext>
            </a:extLst>
          </p:cNvPr>
          <p:cNvSpPr/>
          <p:nvPr/>
        </p:nvSpPr>
        <p:spPr>
          <a:xfrm>
            <a:off x="5114272" y="3408390"/>
            <a:ext cx="2443816" cy="817726"/>
          </a:xfrm>
          <a:prstGeom prst="roundRect">
            <a:avLst/>
          </a:prstGeom>
          <a:solidFill>
            <a:srgbClr val="AA7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, amssymb, braket}&#10;\pagestyle{empty}&#10;\begin{document}&#10;&#10;$$&#10;\dot{Q}_j = \mathrm{Tr} \left[ \mathcal{L}_j(\rho) \hat{H}_S \right]&#10;$$&#10;%P(t) = \mathrm{Tr} \left[ \rho(t) \, \dot{\hat H}_S(t) \right]&#10;&#10;&#10;\end{document}" title="IguanaTex Picture Display">
            <a:extLst>
              <a:ext uri="{FF2B5EF4-FFF2-40B4-BE49-F238E27FC236}">
                <a16:creationId xmlns:a16="http://schemas.microsoft.com/office/drawing/2014/main" id="{906483D1-2235-ECA4-B5F0-C2670FDA9B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69956" y="3589669"/>
            <a:ext cx="2080768" cy="455168"/>
          </a:xfrm>
          <a:prstGeom prst="rect">
            <a:avLst/>
          </a:prstGeom>
        </p:spPr>
      </p:pic>
      <p:pic>
        <p:nvPicPr>
          <p:cNvPr id="9" name="Picture 8" descr="\documentclass{article}&#10;\usepackage{amsmath, amssymb, braket}&#10;\pagestyle{empty}&#10;\begin{document}&#10;&#10;$$&#10;\mathcal{W}(\hat{\rho}_L) = \mathrm{Tr}[\hat{\rho}_L \hat{H}_L] - \mathrm{Tr}[\pi(\hat{\rho}_L) \hat{H}_L]&#10;$$&#10;&#10;\end{document}" title="IguanaTex Picture Display">
            <a:extLst>
              <a:ext uri="{FF2B5EF4-FFF2-40B4-BE49-F238E27FC236}">
                <a16:creationId xmlns:a16="http://schemas.microsoft.com/office/drawing/2014/main" id="{F3382975-26DD-9D1D-EB35-D1FEA8C2F7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8028759" y="4656489"/>
            <a:ext cx="3494110" cy="278556"/>
          </a:xfrm>
          <a:prstGeom prst="rect">
            <a:avLst/>
          </a:prstGeom>
        </p:spPr>
      </p:pic>
      <p:pic>
        <p:nvPicPr>
          <p:cNvPr id="15" name="Picture 14" descr="\documentclass{article}&#10;\usepackage{amsmath, amssymb, braket}&#10;\pagestyle{empty}&#10;\begin{document}&#10;&#10;$$&#10;\pi(\hat{\rho}_L):\, \textrm{Passive state of the load}&#10;$$&#10;&#10;\end{document}" title="IguanaTex Picture Display">
            <a:extLst>
              <a:ext uri="{FF2B5EF4-FFF2-40B4-BE49-F238E27FC236}">
                <a16:creationId xmlns:a16="http://schemas.microsoft.com/office/drawing/2014/main" id="{5C62A4F6-EC31-C024-E586-C5AE17A81C3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028759" y="5276939"/>
            <a:ext cx="3279117" cy="233688"/>
          </a:xfrm>
          <a:prstGeom prst="rect">
            <a:avLst/>
          </a:prstGeom>
        </p:spPr>
      </p:pic>
      <p:pic>
        <p:nvPicPr>
          <p:cNvPr id="16" name="Picture 15" descr="\documentclass{article}&#10;\usepackage{amsmath, amssymb, braket}&#10;\pagestyle{empty}&#10;\begin{document}&#10;&#10;&#10;%\dot{Q}_j = \mathrm{Tr} \left[ \mathcal{L}_j(\rho) \hat{H}_S \right]&#10;$$&#10;P(t) = \mathrm{Tr} \left[ \rho(t) \, \dot{\hat H}_S(t) \right]&#10;$$&#10;&#10;\end{document}" title="IguanaTex Picture Display">
            <a:extLst>
              <a:ext uri="{FF2B5EF4-FFF2-40B4-BE49-F238E27FC236}">
                <a16:creationId xmlns:a16="http://schemas.microsoft.com/office/drawing/2014/main" id="{0691D56B-BC32-0E8A-D140-66DDEC6BF0A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571878" y="2304733"/>
            <a:ext cx="2405888" cy="463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23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F358-496B-5118-BEFF-69F9B8315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99193507-8F97-1136-652B-8381E6FACB86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FB4662A0-098D-D5EB-BFD9-094E69EF7397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3CCADF70-B704-9AD1-639D-BA9248A5D698}"/>
              </a:ext>
            </a:extLst>
          </p:cNvPr>
          <p:cNvSpPr/>
          <p:nvPr/>
        </p:nvSpPr>
        <p:spPr>
          <a:xfrm>
            <a:off x="4991700" y="4258215"/>
            <a:ext cx="3795825" cy="1603742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DF88E0A-7846-5023-58E1-107960A20AE0}"/>
              </a:ext>
            </a:extLst>
          </p:cNvPr>
          <p:cNvSpPr/>
          <p:nvPr/>
        </p:nvSpPr>
        <p:spPr>
          <a:xfrm>
            <a:off x="4991700" y="1750692"/>
            <a:ext cx="3795825" cy="1566788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BDDD66A-E8C4-5423-1C0C-9324ECA7AA3D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D094E8-C920-36EA-76A2-A5A9F3F0E71F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3DC3B3C-9B3D-9080-C8DC-20FAF4FDDFD2}"/>
              </a:ext>
            </a:extLst>
          </p:cNvPr>
          <p:cNvPicPr>
            <a:picLocks noChangeAspect="1"/>
          </p:cNvPicPr>
          <p:nvPr/>
        </p:nvPicPr>
        <p:blipFill>
          <a:blip r:embed="rId55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FC50652-15CE-1D8E-B05F-87793308B885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9A7EC3D-172D-AC33-4E5A-56F193C3274B}"/>
              </a:ext>
            </a:extLst>
          </p:cNvPr>
          <p:cNvSpPr/>
          <p:nvPr/>
        </p:nvSpPr>
        <p:spPr>
          <a:xfrm>
            <a:off x="5113082" y="3379789"/>
            <a:ext cx="2443816" cy="817726"/>
          </a:xfrm>
          <a:prstGeom prst="roundRect">
            <a:avLst/>
          </a:prstGeom>
          <a:solidFill>
            <a:srgbClr val="AA7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\documentclass{article}&#10;\usepackage{amsmath, amssymb, braket}&#10;\pagestyle{empty}&#10;\begin{document}&#10;&#10;$$&#10;\dot{Q}_j = \mathrm{Tr} \left[ \mathcal{L}_j(\rho) \hat{H}_S \right]&#10;$$&#10;%P(t) = \mathrm{Tr} \left[ \rho(t) \, \dot{\hat H}_S(t) \right]&#10;&#10;&#10;\end{document}" title="IguanaTex Picture Display">
            <a:extLst>
              <a:ext uri="{FF2B5EF4-FFF2-40B4-BE49-F238E27FC236}">
                <a16:creationId xmlns:a16="http://schemas.microsoft.com/office/drawing/2014/main" id="{D644F785-A02D-50BA-0537-D2F3A1CE402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7"/>
          <a:stretch>
            <a:fillRect/>
          </a:stretch>
        </p:blipFill>
        <p:spPr>
          <a:xfrm>
            <a:off x="5268766" y="3561068"/>
            <a:ext cx="2080768" cy="455168"/>
          </a:xfrm>
          <a:prstGeom prst="rect">
            <a:avLst/>
          </a:prstGeom>
        </p:spPr>
      </p:pic>
      <p:grpSp>
        <p:nvGrpSpPr>
          <p:cNvPr id="177" name="!!ergotropy" descr="\documentclass{article}&#10;\usepackage{amsmath, amssymb, braket}&#10;\pagestyle{empty}&#10;\begin{document}&#10;&#10;$$&#10;\dot{\mathcal W}_l(t) = \hbar \omega_l \left( v - \sqrt{\frac{2D}{\pi t}} \right)&#10;$$&#10;&#10;\end{document}" title="IguanaTex Shape Display">
            <a:extLst>
              <a:ext uri="{FF2B5EF4-FFF2-40B4-BE49-F238E27FC236}">
                <a16:creationId xmlns:a16="http://schemas.microsoft.com/office/drawing/2014/main" id="{5055573A-FBE0-65B0-84AE-C498CB2F4FBA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03045" y="4311428"/>
            <a:ext cx="2567023" cy="698031"/>
            <a:chOff x="9281920" y="6150530"/>
            <a:chExt cx="2567023" cy="698031"/>
          </a:xfrm>
        </p:grpSpPr>
        <p:sp>
          <p:nvSpPr>
            <p:cNvPr id="156" name="Freeform 155">
              <a:extLst>
                <a:ext uri="{FF2B5EF4-FFF2-40B4-BE49-F238E27FC236}">
                  <a16:creationId xmlns:a16="http://schemas.microsoft.com/office/drawing/2014/main" id="{9669F7D7-08C0-6BC3-0015-8F10D1A950D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9405099" y="6343307"/>
              <a:ext cx="24847" cy="24672"/>
            </a:xfrm>
            <a:custGeom>
              <a:avLst/>
              <a:gdLst>
                <a:gd name="connsiteX0" fmla="*/ 25029 w 24847"/>
                <a:gd name="connsiteY0" fmla="*/ 12415 h 24672"/>
                <a:gd name="connsiteX1" fmla="*/ 12722 w 24847"/>
                <a:gd name="connsiteY1" fmla="*/ 79 h 24672"/>
                <a:gd name="connsiteX2" fmla="*/ 182 w 24847"/>
                <a:gd name="connsiteY2" fmla="*/ 12415 h 24672"/>
                <a:gd name="connsiteX3" fmla="*/ 12489 w 24847"/>
                <a:gd name="connsiteY3" fmla="*/ 24751 h 24672"/>
                <a:gd name="connsiteX4" fmla="*/ 25029 w 24847"/>
                <a:gd name="connsiteY4" fmla="*/ 12415 h 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847" h="24672">
                  <a:moveTo>
                    <a:pt x="25029" y="12415"/>
                  </a:moveTo>
                  <a:cubicBezTo>
                    <a:pt x="25029" y="6130"/>
                    <a:pt x="19688" y="79"/>
                    <a:pt x="12722" y="79"/>
                  </a:cubicBezTo>
                  <a:cubicBezTo>
                    <a:pt x="4826" y="79"/>
                    <a:pt x="182" y="6596"/>
                    <a:pt x="182" y="12415"/>
                  </a:cubicBezTo>
                  <a:cubicBezTo>
                    <a:pt x="182" y="18699"/>
                    <a:pt x="5523" y="24751"/>
                    <a:pt x="12489" y="24751"/>
                  </a:cubicBezTo>
                  <a:cubicBezTo>
                    <a:pt x="20385" y="24751"/>
                    <a:pt x="25029" y="18234"/>
                    <a:pt x="25029" y="12415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19A76E98-E9DA-70EB-BB55-CB25704E2EC5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9281920" y="6398883"/>
              <a:ext cx="232680" cy="169445"/>
            </a:xfrm>
            <a:custGeom>
              <a:avLst/>
              <a:gdLst>
                <a:gd name="connsiteX0" fmla="*/ 48246 w 232680"/>
                <a:gd name="connsiteY0" fmla="*/ 129027 h 169445"/>
                <a:gd name="connsiteX1" fmla="*/ 53355 w 232680"/>
                <a:gd name="connsiteY1" fmla="*/ 70606 h 169445"/>
                <a:gd name="connsiteX2" fmla="*/ 45459 w 232680"/>
                <a:gd name="connsiteY2" fmla="*/ 21029 h 169445"/>
                <a:gd name="connsiteX3" fmla="*/ 16200 w 232680"/>
                <a:gd name="connsiteY3" fmla="*/ 81 h 169445"/>
                <a:gd name="connsiteX4" fmla="*/ 177 w 232680"/>
                <a:gd name="connsiteY4" fmla="*/ 9857 h 169445"/>
                <a:gd name="connsiteX5" fmla="*/ 4357 w 232680"/>
                <a:gd name="connsiteY5" fmla="*/ 11719 h 169445"/>
                <a:gd name="connsiteX6" fmla="*/ 30597 w 232680"/>
                <a:gd name="connsiteY6" fmla="*/ 36391 h 169445"/>
                <a:gd name="connsiteX7" fmla="*/ 36171 w 232680"/>
                <a:gd name="connsiteY7" fmla="*/ 78752 h 169445"/>
                <a:gd name="connsiteX8" fmla="*/ 26650 w 232680"/>
                <a:gd name="connsiteY8" fmla="*/ 159751 h 169445"/>
                <a:gd name="connsiteX9" fmla="*/ 25721 w 232680"/>
                <a:gd name="connsiteY9" fmla="*/ 165803 h 169445"/>
                <a:gd name="connsiteX10" fmla="*/ 27346 w 232680"/>
                <a:gd name="connsiteY10" fmla="*/ 169527 h 169445"/>
                <a:gd name="connsiteX11" fmla="*/ 32455 w 232680"/>
                <a:gd name="connsiteY11" fmla="*/ 164872 h 169445"/>
                <a:gd name="connsiteX12" fmla="*/ 109319 w 232680"/>
                <a:gd name="connsiteY12" fmla="*/ 54546 h 169445"/>
                <a:gd name="connsiteX13" fmla="*/ 125342 w 232680"/>
                <a:gd name="connsiteY13" fmla="*/ 24753 h 169445"/>
                <a:gd name="connsiteX14" fmla="*/ 144616 w 232680"/>
                <a:gd name="connsiteY14" fmla="*/ 116459 h 169445"/>
                <a:gd name="connsiteX15" fmla="*/ 147402 w 232680"/>
                <a:gd name="connsiteY15" fmla="*/ 155329 h 169445"/>
                <a:gd name="connsiteX16" fmla="*/ 147867 w 232680"/>
                <a:gd name="connsiteY16" fmla="*/ 167665 h 169445"/>
                <a:gd name="connsiteX17" fmla="*/ 149260 w 232680"/>
                <a:gd name="connsiteY17" fmla="*/ 169527 h 169445"/>
                <a:gd name="connsiteX18" fmla="*/ 154369 w 232680"/>
                <a:gd name="connsiteY18" fmla="*/ 165104 h 169445"/>
                <a:gd name="connsiteX19" fmla="*/ 232858 w 232680"/>
                <a:gd name="connsiteY19" fmla="*/ 24753 h 169445"/>
                <a:gd name="connsiteX20" fmla="*/ 215674 w 232680"/>
                <a:gd name="connsiteY20" fmla="*/ 81 h 169445"/>
                <a:gd name="connsiteX21" fmla="*/ 205921 w 232680"/>
                <a:gd name="connsiteY21" fmla="*/ 17771 h 169445"/>
                <a:gd name="connsiteX22" fmla="*/ 208707 w 232680"/>
                <a:gd name="connsiteY22" fmla="*/ 21495 h 169445"/>
                <a:gd name="connsiteX23" fmla="*/ 222640 w 232680"/>
                <a:gd name="connsiteY23" fmla="*/ 38951 h 169445"/>
                <a:gd name="connsiteX24" fmla="*/ 164354 w 232680"/>
                <a:gd name="connsiteY24" fmla="*/ 137174 h 169445"/>
                <a:gd name="connsiteX25" fmla="*/ 163889 w 232680"/>
                <a:gd name="connsiteY25" fmla="*/ 131588 h 169445"/>
                <a:gd name="connsiteX26" fmla="*/ 138346 w 232680"/>
                <a:gd name="connsiteY26" fmla="*/ 2642 h 169445"/>
                <a:gd name="connsiteX27" fmla="*/ 135095 w 232680"/>
                <a:gd name="connsiteY27" fmla="*/ 81 h 169445"/>
                <a:gd name="connsiteX28" fmla="*/ 120697 w 232680"/>
                <a:gd name="connsiteY28" fmla="*/ 10090 h 169445"/>
                <a:gd name="connsiteX29" fmla="*/ 122091 w 232680"/>
                <a:gd name="connsiteY29" fmla="*/ 14279 h 169445"/>
                <a:gd name="connsiteX30" fmla="*/ 48478 w 232680"/>
                <a:gd name="connsiteY30" fmla="*/ 129027 h 169445"/>
                <a:gd name="connsiteX31" fmla="*/ 48246 w 232680"/>
                <a:gd name="connsiteY31" fmla="*/ 129027 h 16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2680" h="169445">
                  <a:moveTo>
                    <a:pt x="48246" y="129027"/>
                  </a:moveTo>
                  <a:cubicBezTo>
                    <a:pt x="51265" y="109941"/>
                    <a:pt x="53355" y="90390"/>
                    <a:pt x="53355" y="70606"/>
                  </a:cubicBezTo>
                  <a:cubicBezTo>
                    <a:pt x="53355" y="63856"/>
                    <a:pt x="53355" y="37787"/>
                    <a:pt x="45459" y="21029"/>
                  </a:cubicBezTo>
                  <a:cubicBezTo>
                    <a:pt x="36403" y="2642"/>
                    <a:pt x="23863" y="81"/>
                    <a:pt x="16200" y="81"/>
                  </a:cubicBezTo>
                  <a:cubicBezTo>
                    <a:pt x="8305" y="81"/>
                    <a:pt x="177" y="6598"/>
                    <a:pt x="177" y="9857"/>
                  </a:cubicBezTo>
                  <a:cubicBezTo>
                    <a:pt x="177" y="11486"/>
                    <a:pt x="1338" y="11486"/>
                    <a:pt x="4357" y="11719"/>
                  </a:cubicBezTo>
                  <a:cubicBezTo>
                    <a:pt x="14342" y="12650"/>
                    <a:pt x="24328" y="17538"/>
                    <a:pt x="30597" y="36391"/>
                  </a:cubicBezTo>
                  <a:cubicBezTo>
                    <a:pt x="35474" y="51055"/>
                    <a:pt x="36171" y="68744"/>
                    <a:pt x="36171" y="78752"/>
                  </a:cubicBezTo>
                  <a:cubicBezTo>
                    <a:pt x="36171" y="113898"/>
                    <a:pt x="28043" y="154398"/>
                    <a:pt x="26650" y="159751"/>
                  </a:cubicBezTo>
                  <a:cubicBezTo>
                    <a:pt x="25953" y="162777"/>
                    <a:pt x="25721" y="163708"/>
                    <a:pt x="25721" y="165803"/>
                  </a:cubicBezTo>
                  <a:cubicBezTo>
                    <a:pt x="25721" y="166734"/>
                    <a:pt x="25721" y="169527"/>
                    <a:pt x="27346" y="169527"/>
                  </a:cubicBezTo>
                  <a:cubicBezTo>
                    <a:pt x="28508" y="169527"/>
                    <a:pt x="28740" y="169294"/>
                    <a:pt x="32455" y="164872"/>
                  </a:cubicBezTo>
                  <a:cubicBezTo>
                    <a:pt x="58231" y="134148"/>
                    <a:pt x="84007" y="98769"/>
                    <a:pt x="109319" y="54546"/>
                  </a:cubicBezTo>
                  <a:cubicBezTo>
                    <a:pt x="118375" y="38486"/>
                    <a:pt x="124413" y="26382"/>
                    <a:pt x="125342" y="24753"/>
                  </a:cubicBezTo>
                  <a:cubicBezTo>
                    <a:pt x="132308" y="46399"/>
                    <a:pt x="140203" y="78520"/>
                    <a:pt x="144616" y="116459"/>
                  </a:cubicBezTo>
                  <a:cubicBezTo>
                    <a:pt x="146009" y="128795"/>
                    <a:pt x="147170" y="142993"/>
                    <a:pt x="147402" y="155329"/>
                  </a:cubicBezTo>
                  <a:cubicBezTo>
                    <a:pt x="147402" y="156260"/>
                    <a:pt x="147634" y="166966"/>
                    <a:pt x="147867" y="167665"/>
                  </a:cubicBezTo>
                  <a:cubicBezTo>
                    <a:pt x="147867" y="168596"/>
                    <a:pt x="148563" y="169527"/>
                    <a:pt x="149260" y="169527"/>
                  </a:cubicBezTo>
                  <a:cubicBezTo>
                    <a:pt x="150421" y="169527"/>
                    <a:pt x="150653" y="169294"/>
                    <a:pt x="154369" y="165104"/>
                  </a:cubicBezTo>
                  <a:cubicBezTo>
                    <a:pt x="183163" y="132751"/>
                    <a:pt x="232858" y="65020"/>
                    <a:pt x="232858" y="24753"/>
                  </a:cubicBezTo>
                  <a:cubicBezTo>
                    <a:pt x="232858" y="6133"/>
                    <a:pt x="222872" y="81"/>
                    <a:pt x="215674" y="81"/>
                  </a:cubicBezTo>
                  <a:cubicBezTo>
                    <a:pt x="209404" y="81"/>
                    <a:pt x="205921" y="14279"/>
                    <a:pt x="205921" y="17771"/>
                  </a:cubicBezTo>
                  <a:cubicBezTo>
                    <a:pt x="205921" y="21029"/>
                    <a:pt x="207082" y="21262"/>
                    <a:pt x="208707" y="21495"/>
                  </a:cubicBezTo>
                  <a:cubicBezTo>
                    <a:pt x="211958" y="21960"/>
                    <a:pt x="222640" y="23589"/>
                    <a:pt x="222640" y="38951"/>
                  </a:cubicBezTo>
                  <a:cubicBezTo>
                    <a:pt x="222640" y="65485"/>
                    <a:pt x="165979" y="137174"/>
                    <a:pt x="164354" y="137174"/>
                  </a:cubicBezTo>
                  <a:cubicBezTo>
                    <a:pt x="164122" y="137174"/>
                    <a:pt x="164122" y="136941"/>
                    <a:pt x="163889" y="131588"/>
                  </a:cubicBezTo>
                  <a:cubicBezTo>
                    <a:pt x="161335" y="81545"/>
                    <a:pt x="147867" y="28245"/>
                    <a:pt x="138346" y="2642"/>
                  </a:cubicBezTo>
                  <a:cubicBezTo>
                    <a:pt x="137649" y="1012"/>
                    <a:pt x="137417" y="81"/>
                    <a:pt x="135095" y="81"/>
                  </a:cubicBezTo>
                  <a:cubicBezTo>
                    <a:pt x="130683" y="81"/>
                    <a:pt x="120697" y="5900"/>
                    <a:pt x="120697" y="10090"/>
                  </a:cubicBezTo>
                  <a:cubicBezTo>
                    <a:pt x="120697" y="11021"/>
                    <a:pt x="121626" y="13115"/>
                    <a:pt x="122091" y="14279"/>
                  </a:cubicBezTo>
                  <a:cubicBezTo>
                    <a:pt x="107925" y="41046"/>
                    <a:pt x="87026" y="80382"/>
                    <a:pt x="48478" y="129027"/>
                  </a:cubicBezTo>
                  <a:lnTo>
                    <a:pt x="48246" y="129027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8" name="Freeform 157">
              <a:extLst>
                <a:ext uri="{FF2B5EF4-FFF2-40B4-BE49-F238E27FC236}">
                  <a16:creationId xmlns:a16="http://schemas.microsoft.com/office/drawing/2014/main" id="{EA23E033-074F-8D01-5923-71A9B8A326F2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9513482" y="6479695"/>
              <a:ext cx="36411" cy="114701"/>
            </a:xfrm>
            <a:custGeom>
              <a:avLst/>
              <a:gdLst>
                <a:gd name="connsiteX0" fmla="*/ 35948 w 36411"/>
                <a:gd name="connsiteY0" fmla="*/ 4971 h 114701"/>
                <a:gd name="connsiteX1" fmla="*/ 36599 w 36411"/>
                <a:gd name="connsiteY1" fmla="*/ 2364 h 114701"/>
                <a:gd name="connsiteX2" fmla="*/ 33998 w 36411"/>
                <a:gd name="connsiteY2" fmla="*/ 83 h 114701"/>
                <a:gd name="connsiteX3" fmla="*/ 13191 w 36411"/>
                <a:gd name="connsiteY3" fmla="*/ 1712 h 114701"/>
                <a:gd name="connsiteX4" fmla="*/ 9778 w 36411"/>
                <a:gd name="connsiteY4" fmla="*/ 5459 h 114701"/>
                <a:gd name="connsiteX5" fmla="*/ 13841 w 36411"/>
                <a:gd name="connsiteY5" fmla="*/ 7740 h 114701"/>
                <a:gd name="connsiteX6" fmla="*/ 21644 w 36411"/>
                <a:gd name="connsiteY6" fmla="*/ 10184 h 114701"/>
                <a:gd name="connsiteX7" fmla="*/ 20994 w 36411"/>
                <a:gd name="connsiteY7" fmla="*/ 13769 h 114701"/>
                <a:gd name="connsiteX8" fmla="*/ 837 w 36411"/>
                <a:gd name="connsiteY8" fmla="*/ 94255 h 114701"/>
                <a:gd name="connsiteX9" fmla="*/ 187 w 36411"/>
                <a:gd name="connsiteY9" fmla="*/ 99306 h 114701"/>
                <a:gd name="connsiteX10" fmla="*/ 17255 w 36411"/>
                <a:gd name="connsiteY10" fmla="*/ 114784 h 114701"/>
                <a:gd name="connsiteX11" fmla="*/ 30259 w 36411"/>
                <a:gd name="connsiteY11" fmla="*/ 106149 h 114701"/>
                <a:gd name="connsiteX12" fmla="*/ 35948 w 36411"/>
                <a:gd name="connsiteY12" fmla="*/ 89856 h 114701"/>
                <a:gd name="connsiteX13" fmla="*/ 33347 w 36411"/>
                <a:gd name="connsiteY13" fmla="*/ 87738 h 114701"/>
                <a:gd name="connsiteX14" fmla="*/ 30096 w 36411"/>
                <a:gd name="connsiteY14" fmla="*/ 91648 h 114701"/>
                <a:gd name="connsiteX15" fmla="*/ 17905 w 36411"/>
                <a:gd name="connsiteY15" fmla="*/ 110222 h 114701"/>
                <a:gd name="connsiteX16" fmla="*/ 12378 w 36411"/>
                <a:gd name="connsiteY16" fmla="*/ 102239 h 114701"/>
                <a:gd name="connsiteX17" fmla="*/ 13354 w 36411"/>
                <a:gd name="connsiteY17" fmla="*/ 95559 h 114701"/>
                <a:gd name="connsiteX18" fmla="*/ 35948 w 36411"/>
                <a:gd name="connsiteY18" fmla="*/ 4971 h 11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11" h="114701">
                  <a:moveTo>
                    <a:pt x="35948" y="4971"/>
                  </a:moveTo>
                  <a:cubicBezTo>
                    <a:pt x="36111" y="4645"/>
                    <a:pt x="36599" y="2527"/>
                    <a:pt x="36599" y="2364"/>
                  </a:cubicBezTo>
                  <a:cubicBezTo>
                    <a:pt x="36599" y="1549"/>
                    <a:pt x="35948" y="83"/>
                    <a:pt x="33998" y="83"/>
                  </a:cubicBezTo>
                  <a:cubicBezTo>
                    <a:pt x="30747" y="83"/>
                    <a:pt x="17255" y="1386"/>
                    <a:pt x="13191" y="1712"/>
                  </a:cubicBezTo>
                  <a:cubicBezTo>
                    <a:pt x="12053" y="1875"/>
                    <a:pt x="9778" y="2038"/>
                    <a:pt x="9778" y="5459"/>
                  </a:cubicBezTo>
                  <a:cubicBezTo>
                    <a:pt x="9778" y="7740"/>
                    <a:pt x="12053" y="7740"/>
                    <a:pt x="13841" y="7740"/>
                  </a:cubicBezTo>
                  <a:cubicBezTo>
                    <a:pt x="21644" y="7740"/>
                    <a:pt x="21644" y="8881"/>
                    <a:pt x="21644" y="10184"/>
                  </a:cubicBezTo>
                  <a:cubicBezTo>
                    <a:pt x="21644" y="11325"/>
                    <a:pt x="21319" y="12302"/>
                    <a:pt x="20994" y="13769"/>
                  </a:cubicBezTo>
                  <a:lnTo>
                    <a:pt x="837" y="94255"/>
                  </a:lnTo>
                  <a:cubicBezTo>
                    <a:pt x="350" y="95885"/>
                    <a:pt x="187" y="97677"/>
                    <a:pt x="187" y="99306"/>
                  </a:cubicBezTo>
                  <a:cubicBezTo>
                    <a:pt x="187" y="109734"/>
                    <a:pt x="9452" y="114784"/>
                    <a:pt x="17255" y="114784"/>
                  </a:cubicBezTo>
                  <a:cubicBezTo>
                    <a:pt x="21156" y="114784"/>
                    <a:pt x="26033" y="113481"/>
                    <a:pt x="30259" y="106149"/>
                  </a:cubicBezTo>
                  <a:cubicBezTo>
                    <a:pt x="33673" y="100121"/>
                    <a:pt x="35948" y="90508"/>
                    <a:pt x="35948" y="89856"/>
                  </a:cubicBezTo>
                  <a:cubicBezTo>
                    <a:pt x="35948" y="87738"/>
                    <a:pt x="33835" y="87738"/>
                    <a:pt x="33347" y="87738"/>
                  </a:cubicBezTo>
                  <a:cubicBezTo>
                    <a:pt x="31072" y="87738"/>
                    <a:pt x="30747" y="88716"/>
                    <a:pt x="30096" y="91648"/>
                  </a:cubicBezTo>
                  <a:cubicBezTo>
                    <a:pt x="27983" y="99795"/>
                    <a:pt x="24895" y="110222"/>
                    <a:pt x="17905" y="110222"/>
                  </a:cubicBezTo>
                  <a:cubicBezTo>
                    <a:pt x="13516" y="110222"/>
                    <a:pt x="12378" y="106149"/>
                    <a:pt x="12378" y="102239"/>
                  </a:cubicBezTo>
                  <a:cubicBezTo>
                    <a:pt x="12378" y="100447"/>
                    <a:pt x="12866" y="97351"/>
                    <a:pt x="13354" y="95559"/>
                  </a:cubicBezTo>
                  <a:lnTo>
                    <a:pt x="35948" y="4971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59" name="Freeform 158">
              <a:extLst>
                <a:ext uri="{FF2B5EF4-FFF2-40B4-BE49-F238E27FC236}">
                  <a16:creationId xmlns:a16="http://schemas.microsoft.com/office/drawing/2014/main" id="{178DEAB4-E1E8-1A48-AD32-620AFC7104C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9597671" y="6383288"/>
              <a:ext cx="53874" cy="232754"/>
            </a:xfrm>
            <a:custGeom>
              <a:avLst/>
              <a:gdLst>
                <a:gd name="connsiteX0" fmla="*/ 54064 w 53874"/>
                <a:gd name="connsiteY0" fmla="*/ 230508 h 232754"/>
                <a:gd name="connsiteX1" fmla="*/ 50117 w 53874"/>
                <a:gd name="connsiteY1" fmla="*/ 225388 h 232754"/>
                <a:gd name="connsiteX2" fmla="*/ 13659 w 53874"/>
                <a:gd name="connsiteY2" fmla="*/ 116459 h 232754"/>
                <a:gd name="connsiteX3" fmla="*/ 51045 w 53874"/>
                <a:gd name="connsiteY3" fmla="*/ 6366 h 232754"/>
                <a:gd name="connsiteX4" fmla="*/ 54064 w 53874"/>
                <a:gd name="connsiteY4" fmla="*/ 2409 h 232754"/>
                <a:gd name="connsiteX5" fmla="*/ 51742 w 53874"/>
                <a:gd name="connsiteY5" fmla="*/ 81 h 232754"/>
                <a:gd name="connsiteX6" fmla="*/ 14820 w 53874"/>
                <a:gd name="connsiteY6" fmla="*/ 45468 h 232754"/>
                <a:gd name="connsiteX7" fmla="*/ 190 w 53874"/>
                <a:gd name="connsiteY7" fmla="*/ 116459 h 232754"/>
                <a:gd name="connsiteX8" fmla="*/ 15516 w 53874"/>
                <a:gd name="connsiteY8" fmla="*/ 189078 h 232754"/>
                <a:gd name="connsiteX9" fmla="*/ 51742 w 53874"/>
                <a:gd name="connsiteY9" fmla="*/ 232836 h 232754"/>
                <a:gd name="connsiteX10" fmla="*/ 54064 w 53874"/>
                <a:gd name="connsiteY10" fmla="*/ 230508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74" h="232754">
                  <a:moveTo>
                    <a:pt x="54064" y="230508"/>
                  </a:moveTo>
                  <a:cubicBezTo>
                    <a:pt x="54064" y="229810"/>
                    <a:pt x="54064" y="229345"/>
                    <a:pt x="50117" y="225388"/>
                  </a:cubicBezTo>
                  <a:cubicBezTo>
                    <a:pt x="21090" y="196061"/>
                    <a:pt x="13659" y="152070"/>
                    <a:pt x="13659" y="116459"/>
                  </a:cubicBezTo>
                  <a:cubicBezTo>
                    <a:pt x="13659" y="75959"/>
                    <a:pt x="22483" y="35460"/>
                    <a:pt x="51045" y="6366"/>
                  </a:cubicBezTo>
                  <a:cubicBezTo>
                    <a:pt x="54064" y="3573"/>
                    <a:pt x="54064" y="3107"/>
                    <a:pt x="54064" y="2409"/>
                  </a:cubicBezTo>
                  <a:cubicBezTo>
                    <a:pt x="54064" y="779"/>
                    <a:pt x="53135" y="81"/>
                    <a:pt x="51742" y="81"/>
                  </a:cubicBezTo>
                  <a:cubicBezTo>
                    <a:pt x="49420" y="81"/>
                    <a:pt x="28520" y="15909"/>
                    <a:pt x="14820" y="45468"/>
                  </a:cubicBezTo>
                  <a:cubicBezTo>
                    <a:pt x="2977" y="71071"/>
                    <a:pt x="190" y="96907"/>
                    <a:pt x="190" y="116459"/>
                  </a:cubicBezTo>
                  <a:cubicBezTo>
                    <a:pt x="190" y="134614"/>
                    <a:pt x="2744" y="162777"/>
                    <a:pt x="15516" y="189078"/>
                  </a:cubicBezTo>
                  <a:cubicBezTo>
                    <a:pt x="29449" y="217707"/>
                    <a:pt x="49420" y="232836"/>
                    <a:pt x="51742" y="232836"/>
                  </a:cubicBezTo>
                  <a:cubicBezTo>
                    <a:pt x="53135" y="232836"/>
                    <a:pt x="54064" y="232138"/>
                    <a:pt x="54064" y="230508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0" name="Freeform 159">
              <a:extLst>
                <a:ext uri="{FF2B5EF4-FFF2-40B4-BE49-F238E27FC236}">
                  <a16:creationId xmlns:a16="http://schemas.microsoft.com/office/drawing/2014/main" id="{93E975C9-F6F1-5B8D-50DC-252313CD768C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9670329" y="6412150"/>
              <a:ext cx="71290" cy="148264"/>
            </a:xfrm>
            <a:custGeom>
              <a:avLst/>
              <a:gdLst>
                <a:gd name="connsiteX0" fmla="*/ 42689 w 71290"/>
                <a:gd name="connsiteY0" fmla="*/ 52684 h 148264"/>
                <a:gd name="connsiteX1" fmla="*/ 64518 w 71290"/>
                <a:gd name="connsiteY1" fmla="*/ 52684 h 148264"/>
                <a:gd name="connsiteX2" fmla="*/ 71484 w 71290"/>
                <a:gd name="connsiteY2" fmla="*/ 48029 h 148264"/>
                <a:gd name="connsiteX3" fmla="*/ 64982 w 71290"/>
                <a:gd name="connsiteY3" fmla="*/ 45468 h 148264"/>
                <a:gd name="connsiteX4" fmla="*/ 44547 w 71290"/>
                <a:gd name="connsiteY4" fmla="*/ 45468 h 148264"/>
                <a:gd name="connsiteX5" fmla="*/ 54068 w 71290"/>
                <a:gd name="connsiteY5" fmla="*/ 6366 h 148264"/>
                <a:gd name="connsiteX6" fmla="*/ 47334 w 71290"/>
                <a:gd name="connsiteY6" fmla="*/ 81 h 148264"/>
                <a:gd name="connsiteX7" fmla="*/ 38045 w 71290"/>
                <a:gd name="connsiteY7" fmla="*/ 8460 h 148264"/>
                <a:gd name="connsiteX8" fmla="*/ 28989 w 71290"/>
                <a:gd name="connsiteY8" fmla="*/ 45468 h 148264"/>
                <a:gd name="connsiteX9" fmla="*/ 7160 w 71290"/>
                <a:gd name="connsiteY9" fmla="*/ 45468 h 148264"/>
                <a:gd name="connsiteX10" fmla="*/ 194 w 71290"/>
                <a:gd name="connsiteY10" fmla="*/ 49891 h 148264"/>
                <a:gd name="connsiteX11" fmla="*/ 6696 w 71290"/>
                <a:gd name="connsiteY11" fmla="*/ 52684 h 148264"/>
                <a:gd name="connsiteX12" fmla="*/ 27131 w 71290"/>
                <a:gd name="connsiteY12" fmla="*/ 52684 h 148264"/>
                <a:gd name="connsiteX13" fmla="*/ 9483 w 71290"/>
                <a:gd name="connsiteY13" fmla="*/ 126933 h 148264"/>
                <a:gd name="connsiteX14" fmla="*/ 30846 w 71290"/>
                <a:gd name="connsiteY14" fmla="*/ 148346 h 148264"/>
                <a:gd name="connsiteX15" fmla="*/ 67769 w 71290"/>
                <a:gd name="connsiteY15" fmla="*/ 112502 h 148264"/>
                <a:gd name="connsiteX16" fmla="*/ 64982 w 71290"/>
                <a:gd name="connsiteY16" fmla="*/ 110174 h 148264"/>
                <a:gd name="connsiteX17" fmla="*/ 61499 w 71290"/>
                <a:gd name="connsiteY17" fmla="*/ 113433 h 148264"/>
                <a:gd name="connsiteX18" fmla="*/ 31311 w 71290"/>
                <a:gd name="connsiteY18" fmla="*/ 143225 h 148264"/>
                <a:gd name="connsiteX19" fmla="*/ 24112 w 71290"/>
                <a:gd name="connsiteY19" fmla="*/ 132519 h 148264"/>
                <a:gd name="connsiteX20" fmla="*/ 25506 w 71290"/>
                <a:gd name="connsiteY20" fmla="*/ 121346 h 148264"/>
                <a:gd name="connsiteX21" fmla="*/ 42689 w 71290"/>
                <a:gd name="connsiteY21" fmla="*/ 52684 h 14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290" h="148264">
                  <a:moveTo>
                    <a:pt x="42689" y="52684"/>
                  </a:moveTo>
                  <a:lnTo>
                    <a:pt x="64518" y="52684"/>
                  </a:lnTo>
                  <a:cubicBezTo>
                    <a:pt x="69162" y="52684"/>
                    <a:pt x="71484" y="52684"/>
                    <a:pt x="71484" y="48029"/>
                  </a:cubicBezTo>
                  <a:cubicBezTo>
                    <a:pt x="71484" y="45468"/>
                    <a:pt x="69162" y="45468"/>
                    <a:pt x="64982" y="45468"/>
                  </a:cubicBezTo>
                  <a:lnTo>
                    <a:pt x="44547" y="45468"/>
                  </a:lnTo>
                  <a:cubicBezTo>
                    <a:pt x="52907" y="12417"/>
                    <a:pt x="54068" y="7762"/>
                    <a:pt x="54068" y="6366"/>
                  </a:cubicBezTo>
                  <a:cubicBezTo>
                    <a:pt x="54068" y="2409"/>
                    <a:pt x="51281" y="81"/>
                    <a:pt x="47334" y="81"/>
                  </a:cubicBezTo>
                  <a:cubicBezTo>
                    <a:pt x="46637" y="81"/>
                    <a:pt x="40135" y="314"/>
                    <a:pt x="38045" y="8460"/>
                  </a:cubicBezTo>
                  <a:lnTo>
                    <a:pt x="28989" y="45468"/>
                  </a:lnTo>
                  <a:lnTo>
                    <a:pt x="7160" y="45468"/>
                  </a:lnTo>
                  <a:cubicBezTo>
                    <a:pt x="2516" y="45468"/>
                    <a:pt x="194" y="45468"/>
                    <a:pt x="194" y="49891"/>
                  </a:cubicBezTo>
                  <a:cubicBezTo>
                    <a:pt x="194" y="52684"/>
                    <a:pt x="2052" y="52684"/>
                    <a:pt x="6696" y="52684"/>
                  </a:cubicBezTo>
                  <a:lnTo>
                    <a:pt x="27131" y="52684"/>
                  </a:lnTo>
                  <a:cubicBezTo>
                    <a:pt x="10411" y="118786"/>
                    <a:pt x="9483" y="122743"/>
                    <a:pt x="9483" y="126933"/>
                  </a:cubicBezTo>
                  <a:cubicBezTo>
                    <a:pt x="9483" y="139501"/>
                    <a:pt x="18307" y="148346"/>
                    <a:pt x="30846" y="148346"/>
                  </a:cubicBezTo>
                  <a:cubicBezTo>
                    <a:pt x="54533" y="148346"/>
                    <a:pt x="67769" y="114364"/>
                    <a:pt x="67769" y="112502"/>
                  </a:cubicBezTo>
                  <a:cubicBezTo>
                    <a:pt x="67769" y="110174"/>
                    <a:pt x="65911" y="110174"/>
                    <a:pt x="64982" y="110174"/>
                  </a:cubicBezTo>
                  <a:cubicBezTo>
                    <a:pt x="62892" y="110174"/>
                    <a:pt x="62660" y="110873"/>
                    <a:pt x="61499" y="113433"/>
                  </a:cubicBezTo>
                  <a:cubicBezTo>
                    <a:pt x="51514" y="137639"/>
                    <a:pt x="39206" y="143225"/>
                    <a:pt x="31311" y="143225"/>
                  </a:cubicBezTo>
                  <a:cubicBezTo>
                    <a:pt x="26434" y="143225"/>
                    <a:pt x="24112" y="140200"/>
                    <a:pt x="24112" y="132519"/>
                  </a:cubicBezTo>
                  <a:cubicBezTo>
                    <a:pt x="24112" y="126933"/>
                    <a:pt x="24577" y="125303"/>
                    <a:pt x="25506" y="121346"/>
                  </a:cubicBezTo>
                  <a:lnTo>
                    <a:pt x="42689" y="52684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1" name="Freeform 160">
              <a:extLst>
                <a:ext uri="{FF2B5EF4-FFF2-40B4-BE49-F238E27FC236}">
                  <a16:creationId xmlns:a16="http://schemas.microsoft.com/office/drawing/2014/main" id="{C4A77F27-881C-85C9-FDB7-C3A966A30A1C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9762080" y="6383288"/>
              <a:ext cx="53874" cy="232754"/>
            </a:xfrm>
            <a:custGeom>
              <a:avLst/>
              <a:gdLst>
                <a:gd name="connsiteX0" fmla="*/ 54072 w 53874"/>
                <a:gd name="connsiteY0" fmla="*/ 116459 h 232754"/>
                <a:gd name="connsiteX1" fmla="*/ 38745 w 53874"/>
                <a:gd name="connsiteY1" fmla="*/ 43839 h 232754"/>
                <a:gd name="connsiteX2" fmla="*/ 2520 w 53874"/>
                <a:gd name="connsiteY2" fmla="*/ 81 h 232754"/>
                <a:gd name="connsiteX3" fmla="*/ 198 w 53874"/>
                <a:gd name="connsiteY3" fmla="*/ 2409 h 232754"/>
                <a:gd name="connsiteX4" fmla="*/ 4610 w 53874"/>
                <a:gd name="connsiteY4" fmla="*/ 7762 h 232754"/>
                <a:gd name="connsiteX5" fmla="*/ 40603 w 53874"/>
                <a:gd name="connsiteY5" fmla="*/ 116459 h 232754"/>
                <a:gd name="connsiteX6" fmla="*/ 3216 w 53874"/>
                <a:gd name="connsiteY6" fmla="*/ 226552 h 232754"/>
                <a:gd name="connsiteX7" fmla="*/ 198 w 53874"/>
                <a:gd name="connsiteY7" fmla="*/ 230508 h 232754"/>
                <a:gd name="connsiteX8" fmla="*/ 2520 w 53874"/>
                <a:gd name="connsiteY8" fmla="*/ 232836 h 232754"/>
                <a:gd name="connsiteX9" fmla="*/ 39442 w 53874"/>
                <a:gd name="connsiteY9" fmla="*/ 187449 h 232754"/>
                <a:gd name="connsiteX10" fmla="*/ 54072 w 53874"/>
                <a:gd name="connsiteY10" fmla="*/ 116459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874" h="232754">
                  <a:moveTo>
                    <a:pt x="54072" y="116459"/>
                  </a:moveTo>
                  <a:cubicBezTo>
                    <a:pt x="54072" y="98304"/>
                    <a:pt x="51517" y="70140"/>
                    <a:pt x="38745" y="43839"/>
                  </a:cubicBezTo>
                  <a:cubicBezTo>
                    <a:pt x="24812" y="15210"/>
                    <a:pt x="4842" y="81"/>
                    <a:pt x="2520" y="81"/>
                  </a:cubicBezTo>
                  <a:cubicBezTo>
                    <a:pt x="1126" y="81"/>
                    <a:pt x="198" y="1012"/>
                    <a:pt x="198" y="2409"/>
                  </a:cubicBezTo>
                  <a:cubicBezTo>
                    <a:pt x="198" y="3107"/>
                    <a:pt x="198" y="3573"/>
                    <a:pt x="4610" y="7762"/>
                  </a:cubicBezTo>
                  <a:cubicBezTo>
                    <a:pt x="27367" y="30805"/>
                    <a:pt x="40603" y="67813"/>
                    <a:pt x="40603" y="116459"/>
                  </a:cubicBezTo>
                  <a:cubicBezTo>
                    <a:pt x="40603" y="156260"/>
                    <a:pt x="32011" y="197225"/>
                    <a:pt x="3216" y="226552"/>
                  </a:cubicBezTo>
                  <a:cubicBezTo>
                    <a:pt x="198" y="229345"/>
                    <a:pt x="198" y="229810"/>
                    <a:pt x="198" y="230508"/>
                  </a:cubicBezTo>
                  <a:cubicBezTo>
                    <a:pt x="198" y="231905"/>
                    <a:pt x="1126" y="232836"/>
                    <a:pt x="2520" y="232836"/>
                  </a:cubicBezTo>
                  <a:cubicBezTo>
                    <a:pt x="4842" y="232836"/>
                    <a:pt x="25741" y="217009"/>
                    <a:pt x="39442" y="187449"/>
                  </a:cubicBezTo>
                  <a:cubicBezTo>
                    <a:pt x="51285" y="161846"/>
                    <a:pt x="54072" y="136010"/>
                    <a:pt x="54072" y="116459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5B8AC4DC-9E86-B16A-BC56-B4A25A04C018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9916657" y="6472434"/>
              <a:ext cx="154423" cy="54464"/>
            </a:xfrm>
            <a:custGeom>
              <a:avLst/>
              <a:gdLst>
                <a:gd name="connsiteX0" fmla="*/ 146732 w 154423"/>
                <a:gd name="connsiteY0" fmla="*/ 9391 h 54464"/>
                <a:gd name="connsiteX1" fmla="*/ 154628 w 154423"/>
                <a:gd name="connsiteY1" fmla="*/ 4736 h 54464"/>
                <a:gd name="connsiteX2" fmla="*/ 146965 w 154423"/>
                <a:gd name="connsiteY2" fmla="*/ 81 h 54464"/>
                <a:gd name="connsiteX3" fmla="*/ 7867 w 154423"/>
                <a:gd name="connsiteY3" fmla="*/ 81 h 54464"/>
                <a:gd name="connsiteX4" fmla="*/ 204 w 154423"/>
                <a:gd name="connsiteY4" fmla="*/ 4736 h 54464"/>
                <a:gd name="connsiteX5" fmla="*/ 8100 w 154423"/>
                <a:gd name="connsiteY5" fmla="*/ 9391 h 54464"/>
                <a:gd name="connsiteX6" fmla="*/ 146732 w 154423"/>
                <a:gd name="connsiteY6" fmla="*/ 9391 h 54464"/>
                <a:gd name="connsiteX7" fmla="*/ 146965 w 154423"/>
                <a:gd name="connsiteY7" fmla="*/ 54546 h 54464"/>
                <a:gd name="connsiteX8" fmla="*/ 154628 w 154423"/>
                <a:gd name="connsiteY8" fmla="*/ 49891 h 54464"/>
                <a:gd name="connsiteX9" fmla="*/ 146732 w 154423"/>
                <a:gd name="connsiteY9" fmla="*/ 45236 h 54464"/>
                <a:gd name="connsiteX10" fmla="*/ 8100 w 154423"/>
                <a:gd name="connsiteY10" fmla="*/ 45236 h 54464"/>
                <a:gd name="connsiteX11" fmla="*/ 204 w 154423"/>
                <a:gd name="connsiteY11" fmla="*/ 49891 h 54464"/>
                <a:gd name="connsiteX12" fmla="*/ 7867 w 154423"/>
                <a:gd name="connsiteY12" fmla="*/ 54546 h 54464"/>
                <a:gd name="connsiteX13" fmla="*/ 146965 w 154423"/>
                <a:gd name="connsiteY13" fmla="*/ 54546 h 54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423" h="54464">
                  <a:moveTo>
                    <a:pt x="146732" y="9391"/>
                  </a:moveTo>
                  <a:cubicBezTo>
                    <a:pt x="150216" y="9391"/>
                    <a:pt x="154628" y="9391"/>
                    <a:pt x="154628" y="4736"/>
                  </a:cubicBezTo>
                  <a:cubicBezTo>
                    <a:pt x="154628" y="81"/>
                    <a:pt x="150216" y="81"/>
                    <a:pt x="146965" y="81"/>
                  </a:cubicBezTo>
                  <a:lnTo>
                    <a:pt x="7867" y="81"/>
                  </a:lnTo>
                  <a:cubicBezTo>
                    <a:pt x="4616" y="81"/>
                    <a:pt x="204" y="81"/>
                    <a:pt x="204" y="4736"/>
                  </a:cubicBezTo>
                  <a:cubicBezTo>
                    <a:pt x="204" y="9391"/>
                    <a:pt x="4616" y="9391"/>
                    <a:pt x="8100" y="9391"/>
                  </a:cubicBezTo>
                  <a:lnTo>
                    <a:pt x="146732" y="9391"/>
                  </a:lnTo>
                  <a:close/>
                  <a:moveTo>
                    <a:pt x="146965" y="54546"/>
                  </a:moveTo>
                  <a:cubicBezTo>
                    <a:pt x="150216" y="54546"/>
                    <a:pt x="154628" y="54546"/>
                    <a:pt x="154628" y="49891"/>
                  </a:cubicBezTo>
                  <a:cubicBezTo>
                    <a:pt x="154628" y="45236"/>
                    <a:pt x="150216" y="45236"/>
                    <a:pt x="146732" y="45236"/>
                  </a:cubicBezTo>
                  <a:lnTo>
                    <a:pt x="8100" y="45236"/>
                  </a:lnTo>
                  <a:cubicBezTo>
                    <a:pt x="4616" y="45236"/>
                    <a:pt x="204" y="45236"/>
                    <a:pt x="204" y="49891"/>
                  </a:cubicBezTo>
                  <a:cubicBezTo>
                    <a:pt x="204" y="54546"/>
                    <a:pt x="4616" y="54546"/>
                    <a:pt x="7867" y="54546"/>
                  </a:cubicBezTo>
                  <a:lnTo>
                    <a:pt x="146965" y="54546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898E4FD3-42A8-6BE7-012B-2EA986609ECB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10161541" y="6396323"/>
              <a:ext cx="114018" cy="164092"/>
            </a:xfrm>
            <a:custGeom>
              <a:avLst/>
              <a:gdLst>
                <a:gd name="connsiteX0" fmla="*/ 46658 w 114018"/>
                <a:gd name="connsiteY0" fmla="*/ 33598 h 164092"/>
                <a:gd name="connsiteX1" fmla="*/ 91708 w 114018"/>
                <a:gd name="connsiteY1" fmla="*/ 33598 h 164092"/>
                <a:gd name="connsiteX2" fmla="*/ 98210 w 114018"/>
                <a:gd name="connsiteY2" fmla="*/ 30805 h 164092"/>
                <a:gd name="connsiteX3" fmla="*/ 91011 w 114018"/>
                <a:gd name="connsiteY3" fmla="*/ 27779 h 164092"/>
                <a:gd name="connsiteX4" fmla="*/ 48051 w 114018"/>
                <a:gd name="connsiteY4" fmla="*/ 27779 h 164092"/>
                <a:gd name="connsiteX5" fmla="*/ 51070 w 114018"/>
                <a:gd name="connsiteY5" fmla="*/ 15676 h 164092"/>
                <a:gd name="connsiteX6" fmla="*/ 54321 w 114018"/>
                <a:gd name="connsiteY6" fmla="*/ 2874 h 164092"/>
                <a:gd name="connsiteX7" fmla="*/ 51070 w 114018"/>
                <a:gd name="connsiteY7" fmla="*/ 81 h 164092"/>
                <a:gd name="connsiteX8" fmla="*/ 22740 w 114018"/>
                <a:gd name="connsiteY8" fmla="*/ 2409 h 164092"/>
                <a:gd name="connsiteX9" fmla="*/ 18328 w 114018"/>
                <a:gd name="connsiteY9" fmla="*/ 7297 h 164092"/>
                <a:gd name="connsiteX10" fmla="*/ 23901 w 114018"/>
                <a:gd name="connsiteY10" fmla="*/ 9857 h 164092"/>
                <a:gd name="connsiteX11" fmla="*/ 35512 w 114018"/>
                <a:gd name="connsiteY11" fmla="*/ 13814 h 164092"/>
                <a:gd name="connsiteX12" fmla="*/ 32261 w 114018"/>
                <a:gd name="connsiteY12" fmla="*/ 27779 h 164092"/>
                <a:gd name="connsiteX13" fmla="*/ 19256 w 114018"/>
                <a:gd name="connsiteY13" fmla="*/ 27779 h 164092"/>
                <a:gd name="connsiteX14" fmla="*/ 12058 w 114018"/>
                <a:gd name="connsiteY14" fmla="*/ 30805 h 164092"/>
                <a:gd name="connsiteX15" fmla="*/ 18560 w 114018"/>
                <a:gd name="connsiteY15" fmla="*/ 33598 h 164092"/>
                <a:gd name="connsiteX16" fmla="*/ 30867 w 114018"/>
                <a:gd name="connsiteY16" fmla="*/ 33598 h 164092"/>
                <a:gd name="connsiteX17" fmla="*/ 1144 w 114018"/>
                <a:gd name="connsiteY17" fmla="*/ 152303 h 164092"/>
                <a:gd name="connsiteX18" fmla="*/ 215 w 114018"/>
                <a:gd name="connsiteY18" fmla="*/ 157656 h 164092"/>
                <a:gd name="connsiteX19" fmla="*/ 6949 w 114018"/>
                <a:gd name="connsiteY19" fmla="*/ 164173 h 164092"/>
                <a:gd name="connsiteX20" fmla="*/ 15541 w 114018"/>
                <a:gd name="connsiteY20" fmla="*/ 157889 h 164092"/>
                <a:gd name="connsiteX21" fmla="*/ 19953 w 114018"/>
                <a:gd name="connsiteY21" fmla="*/ 140432 h 164092"/>
                <a:gd name="connsiteX22" fmla="*/ 25294 w 114018"/>
                <a:gd name="connsiteY22" fmla="*/ 119717 h 164092"/>
                <a:gd name="connsiteX23" fmla="*/ 29010 w 114018"/>
                <a:gd name="connsiteY23" fmla="*/ 103890 h 164092"/>
                <a:gd name="connsiteX24" fmla="*/ 32028 w 114018"/>
                <a:gd name="connsiteY24" fmla="*/ 92252 h 164092"/>
                <a:gd name="connsiteX25" fmla="*/ 69647 w 114018"/>
                <a:gd name="connsiteY25" fmla="*/ 63856 h 164092"/>
                <a:gd name="connsiteX26" fmla="*/ 82187 w 114018"/>
                <a:gd name="connsiteY26" fmla="*/ 79916 h 164092"/>
                <a:gd name="connsiteX27" fmla="*/ 67325 w 114018"/>
                <a:gd name="connsiteY27" fmla="*/ 133450 h 164092"/>
                <a:gd name="connsiteX28" fmla="*/ 64771 w 114018"/>
                <a:gd name="connsiteY28" fmla="*/ 144855 h 164092"/>
                <a:gd name="connsiteX29" fmla="*/ 83812 w 114018"/>
                <a:gd name="connsiteY29" fmla="*/ 164173 h 164092"/>
                <a:gd name="connsiteX30" fmla="*/ 114233 w 114018"/>
                <a:gd name="connsiteY30" fmla="*/ 128329 h 164092"/>
                <a:gd name="connsiteX31" fmla="*/ 111446 w 114018"/>
                <a:gd name="connsiteY31" fmla="*/ 126002 h 164092"/>
                <a:gd name="connsiteX32" fmla="*/ 107963 w 114018"/>
                <a:gd name="connsiteY32" fmla="*/ 130191 h 164092"/>
                <a:gd name="connsiteX33" fmla="*/ 84509 w 114018"/>
                <a:gd name="connsiteY33" fmla="*/ 159053 h 164092"/>
                <a:gd name="connsiteX34" fmla="*/ 78704 w 114018"/>
                <a:gd name="connsiteY34" fmla="*/ 151372 h 164092"/>
                <a:gd name="connsiteX35" fmla="*/ 82651 w 114018"/>
                <a:gd name="connsiteY35" fmla="*/ 135079 h 164092"/>
                <a:gd name="connsiteX36" fmla="*/ 97049 w 114018"/>
                <a:gd name="connsiteY36" fmla="*/ 83873 h 164092"/>
                <a:gd name="connsiteX37" fmla="*/ 70344 w 114018"/>
                <a:gd name="connsiteY37" fmla="*/ 58735 h 164092"/>
                <a:gd name="connsiteX38" fmla="*/ 35976 w 114018"/>
                <a:gd name="connsiteY38" fmla="*/ 76425 h 164092"/>
                <a:gd name="connsiteX39" fmla="*/ 46658 w 114018"/>
                <a:gd name="connsiteY39" fmla="*/ 33598 h 1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4018" h="164092">
                  <a:moveTo>
                    <a:pt x="46658" y="33598"/>
                  </a:moveTo>
                  <a:lnTo>
                    <a:pt x="91708" y="33598"/>
                  </a:lnTo>
                  <a:cubicBezTo>
                    <a:pt x="95655" y="33598"/>
                    <a:pt x="98210" y="33598"/>
                    <a:pt x="98210" y="30805"/>
                  </a:cubicBezTo>
                  <a:cubicBezTo>
                    <a:pt x="98210" y="27779"/>
                    <a:pt x="95423" y="27779"/>
                    <a:pt x="91011" y="27779"/>
                  </a:cubicBezTo>
                  <a:lnTo>
                    <a:pt x="48051" y="27779"/>
                  </a:lnTo>
                  <a:cubicBezTo>
                    <a:pt x="49677" y="21960"/>
                    <a:pt x="49677" y="21495"/>
                    <a:pt x="51070" y="15676"/>
                  </a:cubicBezTo>
                  <a:cubicBezTo>
                    <a:pt x="52231" y="11486"/>
                    <a:pt x="54321" y="3340"/>
                    <a:pt x="54321" y="2874"/>
                  </a:cubicBezTo>
                  <a:cubicBezTo>
                    <a:pt x="54321" y="779"/>
                    <a:pt x="52928" y="81"/>
                    <a:pt x="51070" y="81"/>
                  </a:cubicBezTo>
                  <a:cubicBezTo>
                    <a:pt x="46658" y="81"/>
                    <a:pt x="28313" y="1943"/>
                    <a:pt x="22740" y="2409"/>
                  </a:cubicBezTo>
                  <a:cubicBezTo>
                    <a:pt x="20882" y="2642"/>
                    <a:pt x="18328" y="2874"/>
                    <a:pt x="18328" y="7297"/>
                  </a:cubicBezTo>
                  <a:cubicBezTo>
                    <a:pt x="18328" y="9857"/>
                    <a:pt x="20650" y="9857"/>
                    <a:pt x="23901" y="9857"/>
                  </a:cubicBezTo>
                  <a:cubicBezTo>
                    <a:pt x="35047" y="9857"/>
                    <a:pt x="35512" y="11486"/>
                    <a:pt x="35512" y="13814"/>
                  </a:cubicBezTo>
                  <a:cubicBezTo>
                    <a:pt x="35512" y="15443"/>
                    <a:pt x="33422" y="23124"/>
                    <a:pt x="32261" y="27779"/>
                  </a:cubicBezTo>
                  <a:lnTo>
                    <a:pt x="19256" y="27779"/>
                  </a:lnTo>
                  <a:cubicBezTo>
                    <a:pt x="14612" y="27779"/>
                    <a:pt x="12058" y="27779"/>
                    <a:pt x="12058" y="30805"/>
                  </a:cubicBezTo>
                  <a:cubicBezTo>
                    <a:pt x="12058" y="33598"/>
                    <a:pt x="14148" y="33598"/>
                    <a:pt x="18560" y="33598"/>
                  </a:cubicBezTo>
                  <a:lnTo>
                    <a:pt x="30867" y="33598"/>
                  </a:lnTo>
                  <a:lnTo>
                    <a:pt x="1144" y="152303"/>
                  </a:lnTo>
                  <a:cubicBezTo>
                    <a:pt x="215" y="155794"/>
                    <a:pt x="215" y="156260"/>
                    <a:pt x="215" y="157656"/>
                  </a:cubicBezTo>
                  <a:cubicBezTo>
                    <a:pt x="215" y="162777"/>
                    <a:pt x="4162" y="164173"/>
                    <a:pt x="6949" y="164173"/>
                  </a:cubicBezTo>
                  <a:cubicBezTo>
                    <a:pt x="11361" y="164173"/>
                    <a:pt x="14612" y="160915"/>
                    <a:pt x="15541" y="157889"/>
                  </a:cubicBezTo>
                  <a:cubicBezTo>
                    <a:pt x="16005" y="156725"/>
                    <a:pt x="18560" y="146251"/>
                    <a:pt x="19953" y="140432"/>
                  </a:cubicBezTo>
                  <a:lnTo>
                    <a:pt x="25294" y="119717"/>
                  </a:lnTo>
                  <a:cubicBezTo>
                    <a:pt x="25991" y="116226"/>
                    <a:pt x="28313" y="107381"/>
                    <a:pt x="29010" y="103890"/>
                  </a:cubicBezTo>
                  <a:cubicBezTo>
                    <a:pt x="30171" y="100166"/>
                    <a:pt x="31796" y="92950"/>
                    <a:pt x="32028" y="92252"/>
                  </a:cubicBezTo>
                  <a:cubicBezTo>
                    <a:pt x="33886" y="88295"/>
                    <a:pt x="46426" y="63856"/>
                    <a:pt x="69647" y="63856"/>
                  </a:cubicBezTo>
                  <a:cubicBezTo>
                    <a:pt x="79865" y="63856"/>
                    <a:pt x="82187" y="72235"/>
                    <a:pt x="82187" y="79916"/>
                  </a:cubicBezTo>
                  <a:cubicBezTo>
                    <a:pt x="82187" y="94347"/>
                    <a:pt x="71505" y="122743"/>
                    <a:pt x="67325" y="133450"/>
                  </a:cubicBezTo>
                  <a:cubicBezTo>
                    <a:pt x="65932" y="137174"/>
                    <a:pt x="64771" y="140432"/>
                    <a:pt x="64771" y="144855"/>
                  </a:cubicBezTo>
                  <a:cubicBezTo>
                    <a:pt x="64771" y="156958"/>
                    <a:pt x="73363" y="164173"/>
                    <a:pt x="83812" y="164173"/>
                  </a:cubicBezTo>
                  <a:cubicBezTo>
                    <a:pt x="106105" y="164173"/>
                    <a:pt x="114233" y="129726"/>
                    <a:pt x="114233" y="128329"/>
                  </a:cubicBezTo>
                  <a:cubicBezTo>
                    <a:pt x="114233" y="126002"/>
                    <a:pt x="112143" y="126002"/>
                    <a:pt x="111446" y="126002"/>
                  </a:cubicBezTo>
                  <a:cubicBezTo>
                    <a:pt x="109124" y="126002"/>
                    <a:pt x="109124" y="126700"/>
                    <a:pt x="107963" y="130191"/>
                  </a:cubicBezTo>
                  <a:cubicBezTo>
                    <a:pt x="101229" y="153932"/>
                    <a:pt x="90779" y="159053"/>
                    <a:pt x="84509" y="159053"/>
                  </a:cubicBezTo>
                  <a:cubicBezTo>
                    <a:pt x="80097" y="159053"/>
                    <a:pt x="78704" y="156260"/>
                    <a:pt x="78704" y="151372"/>
                  </a:cubicBezTo>
                  <a:cubicBezTo>
                    <a:pt x="78704" y="145553"/>
                    <a:pt x="81258" y="139036"/>
                    <a:pt x="82651" y="135079"/>
                  </a:cubicBezTo>
                  <a:cubicBezTo>
                    <a:pt x="86599" y="124838"/>
                    <a:pt x="97049" y="96907"/>
                    <a:pt x="97049" y="83873"/>
                  </a:cubicBezTo>
                  <a:cubicBezTo>
                    <a:pt x="97049" y="66882"/>
                    <a:pt x="86367" y="58735"/>
                    <a:pt x="70344" y="58735"/>
                  </a:cubicBezTo>
                  <a:cubicBezTo>
                    <a:pt x="63145" y="58735"/>
                    <a:pt x="49212" y="60365"/>
                    <a:pt x="35976" y="76425"/>
                  </a:cubicBezTo>
                  <a:lnTo>
                    <a:pt x="46658" y="33598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CB09C554-61CB-4BFB-735E-9639FE68EC2E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10277017" y="6454977"/>
              <a:ext cx="137704" cy="105437"/>
            </a:xfrm>
            <a:custGeom>
              <a:avLst/>
              <a:gdLst>
                <a:gd name="connsiteX0" fmla="*/ 137924 w 137704"/>
                <a:gd name="connsiteY0" fmla="*/ 16374 h 105437"/>
                <a:gd name="connsiteX1" fmla="*/ 128636 w 137704"/>
                <a:gd name="connsiteY1" fmla="*/ 81 h 105437"/>
                <a:gd name="connsiteX2" fmla="*/ 116328 w 137704"/>
                <a:gd name="connsiteY2" fmla="*/ 11021 h 105437"/>
                <a:gd name="connsiteX3" fmla="*/ 119811 w 137704"/>
                <a:gd name="connsiteY3" fmla="*/ 18003 h 105437"/>
                <a:gd name="connsiteX4" fmla="*/ 127939 w 137704"/>
                <a:gd name="connsiteY4" fmla="*/ 37555 h 105437"/>
                <a:gd name="connsiteX5" fmla="*/ 116328 w 137704"/>
                <a:gd name="connsiteY5" fmla="*/ 70839 h 105437"/>
                <a:gd name="connsiteX6" fmla="*/ 89855 w 137704"/>
                <a:gd name="connsiteY6" fmla="*/ 88761 h 105437"/>
                <a:gd name="connsiteX7" fmla="*/ 67331 w 137704"/>
                <a:gd name="connsiteY7" fmla="*/ 67813 h 105437"/>
                <a:gd name="connsiteX8" fmla="*/ 75226 w 137704"/>
                <a:gd name="connsiteY8" fmla="*/ 40348 h 105437"/>
                <a:gd name="connsiteX9" fmla="*/ 71046 w 137704"/>
                <a:gd name="connsiteY9" fmla="*/ 35227 h 105437"/>
                <a:gd name="connsiteX10" fmla="*/ 64776 w 137704"/>
                <a:gd name="connsiteY10" fmla="*/ 39184 h 105437"/>
                <a:gd name="connsiteX11" fmla="*/ 59435 w 137704"/>
                <a:gd name="connsiteY11" fmla="*/ 67347 h 105437"/>
                <a:gd name="connsiteX12" fmla="*/ 27854 w 137704"/>
                <a:gd name="connsiteY12" fmla="*/ 88761 h 105437"/>
                <a:gd name="connsiteX13" fmla="*/ 7651 w 137704"/>
                <a:gd name="connsiteY13" fmla="*/ 61994 h 105437"/>
                <a:gd name="connsiteX14" fmla="*/ 31337 w 137704"/>
                <a:gd name="connsiteY14" fmla="*/ 5435 h 105437"/>
                <a:gd name="connsiteX15" fmla="*/ 26925 w 137704"/>
                <a:gd name="connsiteY15" fmla="*/ 1012 h 105437"/>
                <a:gd name="connsiteX16" fmla="*/ 20887 w 137704"/>
                <a:gd name="connsiteY16" fmla="*/ 6133 h 105437"/>
                <a:gd name="connsiteX17" fmla="*/ 220 w 137704"/>
                <a:gd name="connsiteY17" fmla="*/ 72235 h 105437"/>
                <a:gd name="connsiteX18" fmla="*/ 24603 w 137704"/>
                <a:gd name="connsiteY18" fmla="*/ 105519 h 105437"/>
                <a:gd name="connsiteX19" fmla="*/ 60364 w 137704"/>
                <a:gd name="connsiteY19" fmla="*/ 81080 h 105437"/>
                <a:gd name="connsiteX20" fmla="*/ 85908 w 137704"/>
                <a:gd name="connsiteY20" fmla="*/ 105519 h 105437"/>
                <a:gd name="connsiteX21" fmla="*/ 123527 w 137704"/>
                <a:gd name="connsiteY21" fmla="*/ 73864 h 105437"/>
                <a:gd name="connsiteX22" fmla="*/ 137924 w 137704"/>
                <a:gd name="connsiteY22" fmla="*/ 16374 h 10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7704" h="105437">
                  <a:moveTo>
                    <a:pt x="137924" y="16374"/>
                  </a:moveTo>
                  <a:cubicBezTo>
                    <a:pt x="137924" y="5900"/>
                    <a:pt x="133744" y="81"/>
                    <a:pt x="128636" y="81"/>
                  </a:cubicBezTo>
                  <a:cubicBezTo>
                    <a:pt x="122598" y="81"/>
                    <a:pt x="116328" y="5667"/>
                    <a:pt x="116328" y="11021"/>
                  </a:cubicBezTo>
                  <a:cubicBezTo>
                    <a:pt x="116328" y="13348"/>
                    <a:pt x="117489" y="15909"/>
                    <a:pt x="119811" y="18003"/>
                  </a:cubicBezTo>
                  <a:cubicBezTo>
                    <a:pt x="123759" y="21495"/>
                    <a:pt x="127939" y="27779"/>
                    <a:pt x="127939" y="37555"/>
                  </a:cubicBezTo>
                  <a:cubicBezTo>
                    <a:pt x="127939" y="46865"/>
                    <a:pt x="123527" y="60132"/>
                    <a:pt x="116328" y="70839"/>
                  </a:cubicBezTo>
                  <a:cubicBezTo>
                    <a:pt x="109362" y="80847"/>
                    <a:pt x="100770" y="88761"/>
                    <a:pt x="89855" y="88761"/>
                  </a:cubicBezTo>
                  <a:cubicBezTo>
                    <a:pt x="76619" y="88761"/>
                    <a:pt x="69420" y="80382"/>
                    <a:pt x="67331" y="67813"/>
                  </a:cubicBezTo>
                  <a:cubicBezTo>
                    <a:pt x="69885" y="61761"/>
                    <a:pt x="75226" y="46865"/>
                    <a:pt x="75226" y="40348"/>
                  </a:cubicBezTo>
                  <a:cubicBezTo>
                    <a:pt x="75226" y="37555"/>
                    <a:pt x="74065" y="35227"/>
                    <a:pt x="71046" y="35227"/>
                  </a:cubicBezTo>
                  <a:cubicBezTo>
                    <a:pt x="69188" y="35227"/>
                    <a:pt x="66634" y="35693"/>
                    <a:pt x="64776" y="39184"/>
                  </a:cubicBezTo>
                  <a:cubicBezTo>
                    <a:pt x="62222" y="43839"/>
                    <a:pt x="59435" y="58968"/>
                    <a:pt x="59435" y="67347"/>
                  </a:cubicBezTo>
                  <a:cubicBezTo>
                    <a:pt x="51772" y="78287"/>
                    <a:pt x="42483" y="88761"/>
                    <a:pt x="27854" y="88761"/>
                  </a:cubicBezTo>
                  <a:cubicBezTo>
                    <a:pt x="12528" y="88761"/>
                    <a:pt x="7651" y="75028"/>
                    <a:pt x="7651" y="61994"/>
                  </a:cubicBezTo>
                  <a:cubicBezTo>
                    <a:pt x="7651" y="32900"/>
                    <a:pt x="31337" y="8460"/>
                    <a:pt x="31337" y="5435"/>
                  </a:cubicBezTo>
                  <a:cubicBezTo>
                    <a:pt x="31337" y="2874"/>
                    <a:pt x="29479" y="1012"/>
                    <a:pt x="26925" y="1012"/>
                  </a:cubicBezTo>
                  <a:cubicBezTo>
                    <a:pt x="23906" y="1012"/>
                    <a:pt x="22281" y="4038"/>
                    <a:pt x="20887" y="6133"/>
                  </a:cubicBezTo>
                  <a:cubicBezTo>
                    <a:pt x="9044" y="23357"/>
                    <a:pt x="220" y="51055"/>
                    <a:pt x="220" y="72235"/>
                  </a:cubicBezTo>
                  <a:cubicBezTo>
                    <a:pt x="220" y="88295"/>
                    <a:pt x="5561" y="105519"/>
                    <a:pt x="24603" y="105519"/>
                  </a:cubicBezTo>
                  <a:cubicBezTo>
                    <a:pt x="41090" y="105519"/>
                    <a:pt x="52004" y="93881"/>
                    <a:pt x="60364" y="81080"/>
                  </a:cubicBezTo>
                  <a:cubicBezTo>
                    <a:pt x="62454" y="94580"/>
                    <a:pt x="71510" y="105519"/>
                    <a:pt x="85908" y="105519"/>
                  </a:cubicBezTo>
                  <a:cubicBezTo>
                    <a:pt x="104021" y="105519"/>
                    <a:pt x="115167" y="91321"/>
                    <a:pt x="123527" y="73864"/>
                  </a:cubicBezTo>
                  <a:cubicBezTo>
                    <a:pt x="129100" y="62460"/>
                    <a:pt x="137924" y="30805"/>
                    <a:pt x="137924" y="16374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37DA6395-22C1-5AD0-388B-AA3E7B7C084B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10428853" y="6479695"/>
              <a:ext cx="36411" cy="114701"/>
            </a:xfrm>
            <a:custGeom>
              <a:avLst/>
              <a:gdLst>
                <a:gd name="connsiteX0" fmla="*/ 35988 w 36411"/>
                <a:gd name="connsiteY0" fmla="*/ 4971 h 114701"/>
                <a:gd name="connsiteX1" fmla="*/ 36638 w 36411"/>
                <a:gd name="connsiteY1" fmla="*/ 2364 h 114701"/>
                <a:gd name="connsiteX2" fmla="*/ 34037 w 36411"/>
                <a:gd name="connsiteY2" fmla="*/ 83 h 114701"/>
                <a:gd name="connsiteX3" fmla="*/ 13230 w 36411"/>
                <a:gd name="connsiteY3" fmla="*/ 1712 h 114701"/>
                <a:gd name="connsiteX4" fmla="*/ 9817 w 36411"/>
                <a:gd name="connsiteY4" fmla="*/ 5459 h 114701"/>
                <a:gd name="connsiteX5" fmla="*/ 13881 w 36411"/>
                <a:gd name="connsiteY5" fmla="*/ 7740 h 114701"/>
                <a:gd name="connsiteX6" fmla="*/ 21683 w 36411"/>
                <a:gd name="connsiteY6" fmla="*/ 10184 h 114701"/>
                <a:gd name="connsiteX7" fmla="*/ 21033 w 36411"/>
                <a:gd name="connsiteY7" fmla="*/ 13769 h 114701"/>
                <a:gd name="connsiteX8" fmla="*/ 877 w 36411"/>
                <a:gd name="connsiteY8" fmla="*/ 94255 h 114701"/>
                <a:gd name="connsiteX9" fmla="*/ 226 w 36411"/>
                <a:gd name="connsiteY9" fmla="*/ 99306 h 114701"/>
                <a:gd name="connsiteX10" fmla="*/ 17294 w 36411"/>
                <a:gd name="connsiteY10" fmla="*/ 114784 h 114701"/>
                <a:gd name="connsiteX11" fmla="*/ 30298 w 36411"/>
                <a:gd name="connsiteY11" fmla="*/ 106149 h 114701"/>
                <a:gd name="connsiteX12" fmla="*/ 35988 w 36411"/>
                <a:gd name="connsiteY12" fmla="*/ 89856 h 114701"/>
                <a:gd name="connsiteX13" fmla="*/ 33387 w 36411"/>
                <a:gd name="connsiteY13" fmla="*/ 87738 h 114701"/>
                <a:gd name="connsiteX14" fmla="*/ 30136 w 36411"/>
                <a:gd name="connsiteY14" fmla="*/ 91648 h 114701"/>
                <a:gd name="connsiteX15" fmla="*/ 17944 w 36411"/>
                <a:gd name="connsiteY15" fmla="*/ 110222 h 114701"/>
                <a:gd name="connsiteX16" fmla="*/ 12418 w 36411"/>
                <a:gd name="connsiteY16" fmla="*/ 102239 h 114701"/>
                <a:gd name="connsiteX17" fmla="*/ 13393 w 36411"/>
                <a:gd name="connsiteY17" fmla="*/ 95559 h 114701"/>
                <a:gd name="connsiteX18" fmla="*/ 35988 w 36411"/>
                <a:gd name="connsiteY18" fmla="*/ 4971 h 114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411" h="114701">
                  <a:moveTo>
                    <a:pt x="35988" y="4971"/>
                  </a:moveTo>
                  <a:cubicBezTo>
                    <a:pt x="36150" y="4645"/>
                    <a:pt x="36638" y="2527"/>
                    <a:pt x="36638" y="2364"/>
                  </a:cubicBezTo>
                  <a:cubicBezTo>
                    <a:pt x="36638" y="1549"/>
                    <a:pt x="35988" y="83"/>
                    <a:pt x="34037" y="83"/>
                  </a:cubicBezTo>
                  <a:cubicBezTo>
                    <a:pt x="30786" y="83"/>
                    <a:pt x="17294" y="1386"/>
                    <a:pt x="13230" y="1712"/>
                  </a:cubicBezTo>
                  <a:cubicBezTo>
                    <a:pt x="12093" y="1875"/>
                    <a:pt x="9817" y="2038"/>
                    <a:pt x="9817" y="5459"/>
                  </a:cubicBezTo>
                  <a:cubicBezTo>
                    <a:pt x="9817" y="7740"/>
                    <a:pt x="12093" y="7740"/>
                    <a:pt x="13881" y="7740"/>
                  </a:cubicBezTo>
                  <a:cubicBezTo>
                    <a:pt x="21683" y="7740"/>
                    <a:pt x="21683" y="8881"/>
                    <a:pt x="21683" y="10184"/>
                  </a:cubicBezTo>
                  <a:cubicBezTo>
                    <a:pt x="21683" y="11325"/>
                    <a:pt x="21358" y="12302"/>
                    <a:pt x="21033" y="13769"/>
                  </a:cubicBezTo>
                  <a:lnTo>
                    <a:pt x="877" y="94255"/>
                  </a:lnTo>
                  <a:cubicBezTo>
                    <a:pt x="389" y="95885"/>
                    <a:pt x="226" y="97677"/>
                    <a:pt x="226" y="99306"/>
                  </a:cubicBezTo>
                  <a:cubicBezTo>
                    <a:pt x="226" y="109734"/>
                    <a:pt x="9492" y="114784"/>
                    <a:pt x="17294" y="114784"/>
                  </a:cubicBezTo>
                  <a:cubicBezTo>
                    <a:pt x="21195" y="114784"/>
                    <a:pt x="26072" y="113481"/>
                    <a:pt x="30298" y="106149"/>
                  </a:cubicBezTo>
                  <a:cubicBezTo>
                    <a:pt x="33712" y="100121"/>
                    <a:pt x="35988" y="90508"/>
                    <a:pt x="35988" y="89856"/>
                  </a:cubicBezTo>
                  <a:cubicBezTo>
                    <a:pt x="35988" y="87738"/>
                    <a:pt x="33874" y="87738"/>
                    <a:pt x="33387" y="87738"/>
                  </a:cubicBezTo>
                  <a:cubicBezTo>
                    <a:pt x="31111" y="87738"/>
                    <a:pt x="30786" y="88716"/>
                    <a:pt x="30136" y="91648"/>
                  </a:cubicBezTo>
                  <a:cubicBezTo>
                    <a:pt x="28023" y="99795"/>
                    <a:pt x="24934" y="110222"/>
                    <a:pt x="17944" y="110222"/>
                  </a:cubicBezTo>
                  <a:cubicBezTo>
                    <a:pt x="13556" y="110222"/>
                    <a:pt x="12418" y="106149"/>
                    <a:pt x="12418" y="102239"/>
                  </a:cubicBezTo>
                  <a:cubicBezTo>
                    <a:pt x="12418" y="100447"/>
                    <a:pt x="12905" y="97351"/>
                    <a:pt x="13393" y="95559"/>
                  </a:cubicBezTo>
                  <a:lnTo>
                    <a:pt x="35988" y="4971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34038849-B432-52F9-BEB8-FA49ECDA57F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10583557" y="6150530"/>
              <a:ext cx="120984" cy="698031"/>
            </a:xfrm>
            <a:custGeom>
              <a:avLst/>
              <a:gdLst>
                <a:gd name="connsiteX0" fmla="*/ 121216 w 120984"/>
                <a:gd name="connsiteY0" fmla="*/ 695768 h 698031"/>
                <a:gd name="connsiteX1" fmla="*/ 119822 w 120984"/>
                <a:gd name="connsiteY1" fmla="*/ 692975 h 698031"/>
                <a:gd name="connsiteX2" fmla="*/ 65251 w 120984"/>
                <a:gd name="connsiteY2" fmla="*/ 603830 h 698031"/>
                <a:gd name="connsiteX3" fmla="*/ 22756 w 120984"/>
                <a:gd name="connsiteY3" fmla="*/ 349196 h 698031"/>
                <a:gd name="connsiteX4" fmla="*/ 68503 w 120984"/>
                <a:gd name="connsiteY4" fmla="*/ 86649 h 698031"/>
                <a:gd name="connsiteX5" fmla="*/ 120287 w 120984"/>
                <a:gd name="connsiteY5" fmla="*/ 4487 h 698031"/>
                <a:gd name="connsiteX6" fmla="*/ 121216 w 120984"/>
                <a:gd name="connsiteY6" fmla="*/ 2392 h 698031"/>
                <a:gd name="connsiteX7" fmla="*/ 116107 w 120984"/>
                <a:gd name="connsiteY7" fmla="*/ 64 h 698031"/>
                <a:gd name="connsiteX8" fmla="*/ 111695 w 120984"/>
                <a:gd name="connsiteY8" fmla="*/ 530 h 698031"/>
                <a:gd name="connsiteX9" fmla="*/ 78952 w 120984"/>
                <a:gd name="connsiteY9" fmla="*/ 40331 h 698031"/>
                <a:gd name="connsiteX10" fmla="*/ 7662 w 120984"/>
                <a:gd name="connsiteY10" fmla="*/ 235379 h 698031"/>
                <a:gd name="connsiteX11" fmla="*/ 231 w 120984"/>
                <a:gd name="connsiteY11" fmla="*/ 348964 h 698031"/>
                <a:gd name="connsiteX12" fmla="*/ 48300 w 120984"/>
                <a:gd name="connsiteY12" fmla="*/ 604528 h 698031"/>
                <a:gd name="connsiteX13" fmla="*/ 109837 w 120984"/>
                <a:gd name="connsiteY13" fmla="*/ 696001 h 698031"/>
                <a:gd name="connsiteX14" fmla="*/ 116107 w 120984"/>
                <a:gd name="connsiteY14" fmla="*/ 698096 h 698031"/>
                <a:gd name="connsiteX15" fmla="*/ 121216 w 120984"/>
                <a:gd name="connsiteY15" fmla="*/ 695768 h 69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984" h="698031">
                  <a:moveTo>
                    <a:pt x="121216" y="695768"/>
                  </a:moveTo>
                  <a:cubicBezTo>
                    <a:pt x="121216" y="695070"/>
                    <a:pt x="121216" y="694605"/>
                    <a:pt x="119822" y="692975"/>
                  </a:cubicBezTo>
                  <a:cubicBezTo>
                    <a:pt x="97530" y="665976"/>
                    <a:pt x="78952" y="636183"/>
                    <a:pt x="65251" y="603830"/>
                  </a:cubicBezTo>
                  <a:cubicBezTo>
                    <a:pt x="34831" y="532607"/>
                    <a:pt x="22756" y="449281"/>
                    <a:pt x="22756" y="349196"/>
                  </a:cubicBezTo>
                  <a:cubicBezTo>
                    <a:pt x="22756" y="250043"/>
                    <a:pt x="34135" y="162993"/>
                    <a:pt x="68503" y="86649"/>
                  </a:cubicBezTo>
                  <a:cubicBezTo>
                    <a:pt x="81971" y="57089"/>
                    <a:pt x="99619" y="29624"/>
                    <a:pt x="120287" y="4487"/>
                  </a:cubicBezTo>
                  <a:cubicBezTo>
                    <a:pt x="120751" y="3788"/>
                    <a:pt x="121216" y="3323"/>
                    <a:pt x="121216" y="2392"/>
                  </a:cubicBezTo>
                  <a:cubicBezTo>
                    <a:pt x="121216" y="64"/>
                    <a:pt x="119590" y="64"/>
                    <a:pt x="116107" y="64"/>
                  </a:cubicBezTo>
                  <a:cubicBezTo>
                    <a:pt x="112624" y="64"/>
                    <a:pt x="112159" y="64"/>
                    <a:pt x="111695" y="530"/>
                  </a:cubicBezTo>
                  <a:cubicBezTo>
                    <a:pt x="111462" y="762"/>
                    <a:pt x="97065" y="14728"/>
                    <a:pt x="78952" y="40331"/>
                  </a:cubicBezTo>
                  <a:cubicBezTo>
                    <a:pt x="38547" y="97588"/>
                    <a:pt x="18112" y="166018"/>
                    <a:pt x="7662" y="235379"/>
                  </a:cubicBezTo>
                  <a:cubicBezTo>
                    <a:pt x="2089" y="272853"/>
                    <a:pt x="231" y="311025"/>
                    <a:pt x="231" y="348964"/>
                  </a:cubicBezTo>
                  <a:cubicBezTo>
                    <a:pt x="231" y="436014"/>
                    <a:pt x="11145" y="524926"/>
                    <a:pt x="48300" y="604528"/>
                  </a:cubicBezTo>
                  <a:cubicBezTo>
                    <a:pt x="64787" y="639907"/>
                    <a:pt x="86848" y="671795"/>
                    <a:pt x="109837" y="696001"/>
                  </a:cubicBezTo>
                  <a:cubicBezTo>
                    <a:pt x="111927" y="697863"/>
                    <a:pt x="112159" y="698096"/>
                    <a:pt x="116107" y="698096"/>
                  </a:cubicBezTo>
                  <a:cubicBezTo>
                    <a:pt x="119590" y="698096"/>
                    <a:pt x="121216" y="698096"/>
                    <a:pt x="121216" y="695768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947D6A5D-AD5D-8B1C-05C9-5C39023AB82D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10719326" y="6454977"/>
              <a:ext cx="101942" cy="105437"/>
            </a:xfrm>
            <a:custGeom>
              <a:avLst/>
              <a:gdLst>
                <a:gd name="connsiteX0" fmla="*/ 102182 w 101942"/>
                <a:gd name="connsiteY0" fmla="*/ 16374 h 105437"/>
                <a:gd name="connsiteX1" fmla="*/ 91964 w 101942"/>
                <a:gd name="connsiteY1" fmla="*/ 81 h 105437"/>
                <a:gd name="connsiteX2" fmla="*/ 80586 w 101942"/>
                <a:gd name="connsiteY2" fmla="*/ 11253 h 105437"/>
                <a:gd name="connsiteX3" fmla="*/ 84301 w 101942"/>
                <a:gd name="connsiteY3" fmla="*/ 18236 h 105437"/>
                <a:gd name="connsiteX4" fmla="*/ 92196 w 101942"/>
                <a:gd name="connsiteY4" fmla="*/ 37322 h 105437"/>
                <a:gd name="connsiteX5" fmla="*/ 50862 w 101942"/>
                <a:gd name="connsiteY5" fmla="*/ 100399 h 105437"/>
                <a:gd name="connsiteX6" fmla="*/ 33678 w 101942"/>
                <a:gd name="connsiteY6" fmla="*/ 80149 h 105437"/>
                <a:gd name="connsiteX7" fmla="*/ 47147 w 101942"/>
                <a:gd name="connsiteY7" fmla="*/ 30805 h 105437"/>
                <a:gd name="connsiteX8" fmla="*/ 49933 w 101942"/>
                <a:gd name="connsiteY8" fmla="*/ 19167 h 105437"/>
                <a:gd name="connsiteX9" fmla="*/ 30891 w 101942"/>
                <a:gd name="connsiteY9" fmla="*/ 81 h 105437"/>
                <a:gd name="connsiteX10" fmla="*/ 239 w 101942"/>
                <a:gd name="connsiteY10" fmla="*/ 35925 h 105437"/>
                <a:gd name="connsiteX11" fmla="*/ 3026 w 101942"/>
                <a:gd name="connsiteY11" fmla="*/ 38253 h 105437"/>
                <a:gd name="connsiteX12" fmla="*/ 6741 w 101942"/>
                <a:gd name="connsiteY12" fmla="*/ 34063 h 105437"/>
                <a:gd name="connsiteX13" fmla="*/ 30195 w 101942"/>
                <a:gd name="connsiteY13" fmla="*/ 5202 h 105437"/>
                <a:gd name="connsiteX14" fmla="*/ 36000 w 101942"/>
                <a:gd name="connsiteY14" fmla="*/ 12650 h 105437"/>
                <a:gd name="connsiteX15" fmla="*/ 32052 w 101942"/>
                <a:gd name="connsiteY15" fmla="*/ 28943 h 105437"/>
                <a:gd name="connsiteX16" fmla="*/ 18816 w 101942"/>
                <a:gd name="connsiteY16" fmla="*/ 76658 h 105437"/>
                <a:gd name="connsiteX17" fmla="*/ 49933 w 101942"/>
                <a:gd name="connsiteY17" fmla="*/ 105519 h 105437"/>
                <a:gd name="connsiteX18" fmla="*/ 102182 w 101942"/>
                <a:gd name="connsiteY18" fmla="*/ 16374 h 10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942" h="105437">
                  <a:moveTo>
                    <a:pt x="102182" y="16374"/>
                  </a:moveTo>
                  <a:cubicBezTo>
                    <a:pt x="102182" y="3805"/>
                    <a:pt x="96144" y="81"/>
                    <a:pt x="91964" y="81"/>
                  </a:cubicBezTo>
                  <a:cubicBezTo>
                    <a:pt x="86159" y="81"/>
                    <a:pt x="80586" y="6133"/>
                    <a:pt x="80586" y="11253"/>
                  </a:cubicBezTo>
                  <a:cubicBezTo>
                    <a:pt x="80586" y="14279"/>
                    <a:pt x="81747" y="15676"/>
                    <a:pt x="84301" y="18236"/>
                  </a:cubicBezTo>
                  <a:cubicBezTo>
                    <a:pt x="89178" y="22891"/>
                    <a:pt x="92196" y="28943"/>
                    <a:pt x="92196" y="37322"/>
                  </a:cubicBezTo>
                  <a:cubicBezTo>
                    <a:pt x="92196" y="47098"/>
                    <a:pt x="78031" y="100399"/>
                    <a:pt x="50862" y="100399"/>
                  </a:cubicBezTo>
                  <a:cubicBezTo>
                    <a:pt x="39019" y="100399"/>
                    <a:pt x="33678" y="92252"/>
                    <a:pt x="33678" y="80149"/>
                  </a:cubicBezTo>
                  <a:cubicBezTo>
                    <a:pt x="33678" y="67115"/>
                    <a:pt x="39948" y="50124"/>
                    <a:pt x="47147" y="30805"/>
                  </a:cubicBezTo>
                  <a:cubicBezTo>
                    <a:pt x="48772" y="26848"/>
                    <a:pt x="49933" y="23589"/>
                    <a:pt x="49933" y="19167"/>
                  </a:cubicBezTo>
                  <a:cubicBezTo>
                    <a:pt x="49933" y="8693"/>
                    <a:pt x="42502" y="81"/>
                    <a:pt x="30891" y="81"/>
                  </a:cubicBezTo>
                  <a:cubicBezTo>
                    <a:pt x="9063" y="81"/>
                    <a:pt x="239" y="33831"/>
                    <a:pt x="239" y="35925"/>
                  </a:cubicBezTo>
                  <a:cubicBezTo>
                    <a:pt x="239" y="38253"/>
                    <a:pt x="2561" y="38253"/>
                    <a:pt x="3026" y="38253"/>
                  </a:cubicBezTo>
                  <a:cubicBezTo>
                    <a:pt x="5348" y="38253"/>
                    <a:pt x="5580" y="37787"/>
                    <a:pt x="6741" y="34063"/>
                  </a:cubicBezTo>
                  <a:cubicBezTo>
                    <a:pt x="13475" y="10555"/>
                    <a:pt x="23461" y="5202"/>
                    <a:pt x="30195" y="5202"/>
                  </a:cubicBezTo>
                  <a:cubicBezTo>
                    <a:pt x="32052" y="5202"/>
                    <a:pt x="36000" y="5202"/>
                    <a:pt x="36000" y="12650"/>
                  </a:cubicBezTo>
                  <a:cubicBezTo>
                    <a:pt x="36000" y="18469"/>
                    <a:pt x="33678" y="24753"/>
                    <a:pt x="32052" y="28943"/>
                  </a:cubicBezTo>
                  <a:cubicBezTo>
                    <a:pt x="21835" y="55942"/>
                    <a:pt x="18816" y="66649"/>
                    <a:pt x="18816" y="76658"/>
                  </a:cubicBezTo>
                  <a:cubicBezTo>
                    <a:pt x="18816" y="101795"/>
                    <a:pt x="39251" y="105519"/>
                    <a:pt x="49933" y="105519"/>
                  </a:cubicBezTo>
                  <a:cubicBezTo>
                    <a:pt x="88945" y="105519"/>
                    <a:pt x="102182" y="28477"/>
                    <a:pt x="102182" y="16374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8" name="Freeform 167">
              <a:extLst>
                <a:ext uri="{FF2B5EF4-FFF2-40B4-BE49-F238E27FC236}">
                  <a16:creationId xmlns:a16="http://schemas.microsoft.com/office/drawing/2014/main" id="{9FABDDB0-A54F-8DD5-1333-6B0AAD6125E5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10904360" y="6495011"/>
              <a:ext cx="141883" cy="9310"/>
            </a:xfrm>
            <a:custGeom>
              <a:avLst/>
              <a:gdLst>
                <a:gd name="connsiteX0" fmla="*/ 134003 w 141883"/>
                <a:gd name="connsiteY0" fmla="*/ 9391 h 9310"/>
                <a:gd name="connsiteX1" fmla="*/ 142130 w 141883"/>
                <a:gd name="connsiteY1" fmla="*/ 4736 h 9310"/>
                <a:gd name="connsiteX2" fmla="*/ 134003 w 141883"/>
                <a:gd name="connsiteY2" fmla="*/ 81 h 9310"/>
                <a:gd name="connsiteX3" fmla="*/ 8374 w 141883"/>
                <a:gd name="connsiteY3" fmla="*/ 81 h 9310"/>
                <a:gd name="connsiteX4" fmla="*/ 246 w 141883"/>
                <a:gd name="connsiteY4" fmla="*/ 4736 h 9310"/>
                <a:gd name="connsiteX5" fmla="*/ 8374 w 141883"/>
                <a:gd name="connsiteY5" fmla="*/ 9391 h 9310"/>
                <a:gd name="connsiteX6" fmla="*/ 134003 w 141883"/>
                <a:gd name="connsiteY6" fmla="*/ 9391 h 9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83" h="9310">
                  <a:moveTo>
                    <a:pt x="134003" y="9391"/>
                  </a:moveTo>
                  <a:cubicBezTo>
                    <a:pt x="137950" y="9391"/>
                    <a:pt x="142130" y="9391"/>
                    <a:pt x="142130" y="4736"/>
                  </a:cubicBezTo>
                  <a:cubicBezTo>
                    <a:pt x="142130" y="81"/>
                    <a:pt x="137950" y="81"/>
                    <a:pt x="134003" y="81"/>
                  </a:cubicBezTo>
                  <a:lnTo>
                    <a:pt x="8374" y="81"/>
                  </a:lnTo>
                  <a:cubicBezTo>
                    <a:pt x="4426" y="81"/>
                    <a:pt x="246" y="81"/>
                    <a:pt x="246" y="4736"/>
                  </a:cubicBezTo>
                  <a:cubicBezTo>
                    <a:pt x="246" y="9391"/>
                    <a:pt x="4426" y="9391"/>
                    <a:pt x="8374" y="9391"/>
                  </a:cubicBezTo>
                  <a:lnTo>
                    <a:pt x="134003" y="9391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69" name="Freeform 168">
              <a:extLst>
                <a:ext uri="{FF2B5EF4-FFF2-40B4-BE49-F238E27FC236}">
                  <a16:creationId xmlns:a16="http://schemas.microsoft.com/office/drawing/2014/main" id="{A11163FA-A369-0888-8CF5-0A03186F0594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11143078" y="6178284"/>
              <a:ext cx="211084" cy="558611"/>
            </a:xfrm>
            <a:custGeom>
              <a:avLst/>
              <a:gdLst>
                <a:gd name="connsiteX0" fmla="*/ 82693 w 211084"/>
                <a:gd name="connsiteY0" fmla="*/ 512592 h 558611"/>
                <a:gd name="connsiteX1" fmla="*/ 82461 w 211084"/>
                <a:gd name="connsiteY1" fmla="*/ 512592 h 558611"/>
                <a:gd name="connsiteX2" fmla="*/ 32302 w 211084"/>
                <a:gd name="connsiteY2" fmla="*/ 279371 h 558611"/>
                <a:gd name="connsiteX3" fmla="*/ 1882 w 211084"/>
                <a:gd name="connsiteY3" fmla="*/ 327319 h 558611"/>
                <a:gd name="connsiteX4" fmla="*/ 256 w 211084"/>
                <a:gd name="connsiteY4" fmla="*/ 330112 h 558611"/>
                <a:gd name="connsiteX5" fmla="*/ 3507 w 211084"/>
                <a:gd name="connsiteY5" fmla="*/ 333836 h 558611"/>
                <a:gd name="connsiteX6" fmla="*/ 19298 w 211084"/>
                <a:gd name="connsiteY6" fmla="*/ 308931 h 558611"/>
                <a:gd name="connsiteX7" fmla="*/ 72940 w 211084"/>
                <a:gd name="connsiteY7" fmla="*/ 558677 h 558611"/>
                <a:gd name="connsiteX8" fmla="*/ 82693 w 211084"/>
                <a:gd name="connsiteY8" fmla="*/ 552625 h 558611"/>
                <a:gd name="connsiteX9" fmla="*/ 210412 w 211084"/>
                <a:gd name="connsiteY9" fmla="*/ 9608 h 558611"/>
                <a:gd name="connsiteX10" fmla="*/ 211341 w 211084"/>
                <a:gd name="connsiteY10" fmla="*/ 4720 h 558611"/>
                <a:gd name="connsiteX11" fmla="*/ 206696 w 211084"/>
                <a:gd name="connsiteY11" fmla="*/ 65 h 558611"/>
                <a:gd name="connsiteX12" fmla="*/ 201587 w 211084"/>
                <a:gd name="connsiteY12" fmla="*/ 6350 h 558611"/>
                <a:gd name="connsiteX13" fmla="*/ 82693 w 211084"/>
                <a:gd name="connsiteY13" fmla="*/ 512592 h 558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1084" h="558611">
                  <a:moveTo>
                    <a:pt x="82693" y="512592"/>
                  </a:moveTo>
                  <a:lnTo>
                    <a:pt x="82461" y="512592"/>
                  </a:lnTo>
                  <a:lnTo>
                    <a:pt x="32302" y="279371"/>
                  </a:lnTo>
                  <a:lnTo>
                    <a:pt x="1882" y="327319"/>
                  </a:lnTo>
                  <a:cubicBezTo>
                    <a:pt x="256" y="329413"/>
                    <a:pt x="256" y="329879"/>
                    <a:pt x="256" y="330112"/>
                  </a:cubicBezTo>
                  <a:cubicBezTo>
                    <a:pt x="256" y="331043"/>
                    <a:pt x="3275" y="333603"/>
                    <a:pt x="3507" y="333836"/>
                  </a:cubicBezTo>
                  <a:lnTo>
                    <a:pt x="19298" y="308931"/>
                  </a:lnTo>
                  <a:lnTo>
                    <a:pt x="72940" y="558677"/>
                  </a:lnTo>
                  <a:cubicBezTo>
                    <a:pt x="80603" y="558677"/>
                    <a:pt x="81300" y="558677"/>
                    <a:pt x="82693" y="552625"/>
                  </a:cubicBezTo>
                  <a:lnTo>
                    <a:pt x="210412" y="9608"/>
                  </a:lnTo>
                  <a:cubicBezTo>
                    <a:pt x="210876" y="7979"/>
                    <a:pt x="211341" y="5884"/>
                    <a:pt x="211341" y="4720"/>
                  </a:cubicBezTo>
                  <a:cubicBezTo>
                    <a:pt x="211341" y="2160"/>
                    <a:pt x="209483" y="65"/>
                    <a:pt x="206696" y="65"/>
                  </a:cubicBezTo>
                  <a:cubicBezTo>
                    <a:pt x="202981" y="65"/>
                    <a:pt x="202284" y="3091"/>
                    <a:pt x="201587" y="6350"/>
                  </a:cubicBezTo>
                  <a:lnTo>
                    <a:pt x="82693" y="512592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C86F7AD9-9898-C0FE-B5AF-E82A8A752BC6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11349518" y="6178284"/>
              <a:ext cx="370545" cy="9309"/>
            </a:xfrm>
            <a:custGeom>
              <a:avLst/>
              <a:gdLst>
                <a:gd name="connsiteX0" fmla="*/ 0 w 370545"/>
                <a:gd name="connsiteY0" fmla="*/ 0 h 9309"/>
                <a:gd name="connsiteX1" fmla="*/ 370546 w 370545"/>
                <a:gd name="connsiteY1" fmla="*/ 0 h 9309"/>
                <a:gd name="connsiteX2" fmla="*/ 370546 w 370545"/>
                <a:gd name="connsiteY2" fmla="*/ 9310 h 9309"/>
                <a:gd name="connsiteX3" fmla="*/ 0 w 370545"/>
                <a:gd name="connsiteY3" fmla="*/ 9310 h 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0545" h="9309">
                  <a:moveTo>
                    <a:pt x="0" y="0"/>
                  </a:moveTo>
                  <a:lnTo>
                    <a:pt x="370546" y="0"/>
                  </a:lnTo>
                  <a:lnTo>
                    <a:pt x="370546" y="9310"/>
                  </a:lnTo>
                  <a:lnTo>
                    <a:pt x="0" y="9310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1" name="Freeform 170">
              <a:extLst>
                <a:ext uri="{FF2B5EF4-FFF2-40B4-BE49-F238E27FC236}">
                  <a16:creationId xmlns:a16="http://schemas.microsoft.com/office/drawing/2014/main" id="{0514EB98-22EE-75DF-11EF-8AEEA59ADFCD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11388995" y="6245379"/>
              <a:ext cx="92654" cy="155014"/>
            </a:xfrm>
            <a:custGeom>
              <a:avLst/>
              <a:gdLst>
                <a:gd name="connsiteX0" fmla="*/ 18148 w 92654"/>
                <a:gd name="connsiteY0" fmla="*/ 137167 h 155014"/>
                <a:gd name="connsiteX1" fmla="*/ 42763 w 92654"/>
                <a:gd name="connsiteY1" fmla="*/ 113193 h 155014"/>
                <a:gd name="connsiteX2" fmla="*/ 92922 w 92654"/>
                <a:gd name="connsiteY2" fmla="*/ 45229 h 155014"/>
                <a:gd name="connsiteX3" fmla="*/ 43692 w 92654"/>
                <a:gd name="connsiteY3" fmla="*/ 74 h 155014"/>
                <a:gd name="connsiteX4" fmla="*/ 267 w 92654"/>
                <a:gd name="connsiteY4" fmla="*/ 42203 h 155014"/>
                <a:gd name="connsiteX5" fmla="*/ 12575 w 92654"/>
                <a:gd name="connsiteY5" fmla="*/ 55237 h 155014"/>
                <a:gd name="connsiteX6" fmla="*/ 24650 w 92654"/>
                <a:gd name="connsiteY6" fmla="*/ 42901 h 155014"/>
                <a:gd name="connsiteX7" fmla="*/ 12343 w 92654"/>
                <a:gd name="connsiteY7" fmla="*/ 30798 h 155014"/>
                <a:gd name="connsiteX8" fmla="*/ 9324 w 92654"/>
                <a:gd name="connsiteY8" fmla="*/ 31031 h 155014"/>
                <a:gd name="connsiteX9" fmla="*/ 40673 w 92654"/>
                <a:gd name="connsiteY9" fmla="*/ 7290 h 155014"/>
                <a:gd name="connsiteX10" fmla="*/ 71790 w 92654"/>
                <a:gd name="connsiteY10" fmla="*/ 45229 h 155014"/>
                <a:gd name="connsiteX11" fmla="*/ 47407 w 92654"/>
                <a:gd name="connsiteY11" fmla="*/ 96668 h 155014"/>
                <a:gd name="connsiteX12" fmla="*/ 2822 w 92654"/>
                <a:gd name="connsiteY12" fmla="*/ 146477 h 155014"/>
                <a:gd name="connsiteX13" fmla="*/ 267 w 92654"/>
                <a:gd name="connsiteY13" fmla="*/ 155089 h 155014"/>
                <a:gd name="connsiteX14" fmla="*/ 86420 w 92654"/>
                <a:gd name="connsiteY14" fmla="*/ 155089 h 155014"/>
                <a:gd name="connsiteX15" fmla="*/ 92922 w 92654"/>
                <a:gd name="connsiteY15" fmla="*/ 114590 h 155014"/>
                <a:gd name="connsiteX16" fmla="*/ 87116 w 92654"/>
                <a:gd name="connsiteY16" fmla="*/ 114590 h 155014"/>
                <a:gd name="connsiteX17" fmla="*/ 82007 w 92654"/>
                <a:gd name="connsiteY17" fmla="*/ 135305 h 155014"/>
                <a:gd name="connsiteX18" fmla="*/ 59947 w 92654"/>
                <a:gd name="connsiteY18" fmla="*/ 137167 h 155014"/>
                <a:gd name="connsiteX19" fmla="*/ 18148 w 92654"/>
                <a:gd name="connsiteY19" fmla="*/ 137167 h 155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654" h="155014">
                  <a:moveTo>
                    <a:pt x="18148" y="137167"/>
                  </a:moveTo>
                  <a:lnTo>
                    <a:pt x="42763" y="113193"/>
                  </a:lnTo>
                  <a:cubicBezTo>
                    <a:pt x="78989" y="81073"/>
                    <a:pt x="92922" y="68504"/>
                    <a:pt x="92922" y="45229"/>
                  </a:cubicBezTo>
                  <a:cubicBezTo>
                    <a:pt x="92922" y="18695"/>
                    <a:pt x="72022" y="74"/>
                    <a:pt x="43692" y="74"/>
                  </a:cubicBezTo>
                  <a:cubicBezTo>
                    <a:pt x="17451" y="74"/>
                    <a:pt x="267" y="21488"/>
                    <a:pt x="267" y="42203"/>
                  </a:cubicBezTo>
                  <a:cubicBezTo>
                    <a:pt x="267" y="55237"/>
                    <a:pt x="11878" y="55237"/>
                    <a:pt x="12575" y="55237"/>
                  </a:cubicBezTo>
                  <a:cubicBezTo>
                    <a:pt x="16523" y="55237"/>
                    <a:pt x="24650" y="52444"/>
                    <a:pt x="24650" y="42901"/>
                  </a:cubicBezTo>
                  <a:cubicBezTo>
                    <a:pt x="24650" y="36850"/>
                    <a:pt x="20470" y="30798"/>
                    <a:pt x="12343" y="30798"/>
                  </a:cubicBezTo>
                  <a:cubicBezTo>
                    <a:pt x="10485" y="30798"/>
                    <a:pt x="10021" y="30798"/>
                    <a:pt x="9324" y="31031"/>
                  </a:cubicBezTo>
                  <a:cubicBezTo>
                    <a:pt x="14665" y="15902"/>
                    <a:pt x="27204" y="7290"/>
                    <a:pt x="40673" y="7290"/>
                  </a:cubicBezTo>
                  <a:cubicBezTo>
                    <a:pt x="61805" y="7290"/>
                    <a:pt x="71790" y="26143"/>
                    <a:pt x="71790" y="45229"/>
                  </a:cubicBezTo>
                  <a:cubicBezTo>
                    <a:pt x="71790" y="63849"/>
                    <a:pt x="60179" y="82237"/>
                    <a:pt x="47407" y="96668"/>
                  </a:cubicBezTo>
                  <a:lnTo>
                    <a:pt x="2822" y="146477"/>
                  </a:lnTo>
                  <a:cubicBezTo>
                    <a:pt x="267" y="149038"/>
                    <a:pt x="267" y="149503"/>
                    <a:pt x="267" y="155089"/>
                  </a:cubicBezTo>
                  <a:lnTo>
                    <a:pt x="86420" y="155089"/>
                  </a:lnTo>
                  <a:lnTo>
                    <a:pt x="92922" y="114590"/>
                  </a:lnTo>
                  <a:lnTo>
                    <a:pt x="87116" y="114590"/>
                  </a:lnTo>
                  <a:cubicBezTo>
                    <a:pt x="85955" y="121572"/>
                    <a:pt x="84330" y="131814"/>
                    <a:pt x="82007" y="135305"/>
                  </a:cubicBezTo>
                  <a:cubicBezTo>
                    <a:pt x="80382" y="137167"/>
                    <a:pt x="65056" y="137167"/>
                    <a:pt x="59947" y="137167"/>
                  </a:cubicBezTo>
                  <a:lnTo>
                    <a:pt x="18148" y="137167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2" name="Freeform 171">
              <a:extLst>
                <a:ext uri="{FF2B5EF4-FFF2-40B4-BE49-F238E27FC236}">
                  <a16:creationId xmlns:a16="http://schemas.microsoft.com/office/drawing/2014/main" id="{B80AAC88-2213-FFB6-C0EE-76E98EA324FA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11502781" y="6241423"/>
              <a:ext cx="177412" cy="158971"/>
            </a:xfrm>
            <a:custGeom>
              <a:avLst/>
              <a:gdLst>
                <a:gd name="connsiteX0" fmla="*/ 27906 w 177412"/>
                <a:gd name="connsiteY0" fmla="*/ 140891 h 158971"/>
                <a:gd name="connsiteX1" fmla="*/ 6774 w 177412"/>
                <a:gd name="connsiteY1" fmla="*/ 151831 h 158971"/>
                <a:gd name="connsiteX2" fmla="*/ 272 w 177412"/>
                <a:gd name="connsiteY2" fmla="*/ 156253 h 158971"/>
                <a:gd name="connsiteX3" fmla="*/ 6774 w 177412"/>
                <a:gd name="connsiteY3" fmla="*/ 159046 h 158971"/>
                <a:gd name="connsiteX4" fmla="*/ 83638 w 177412"/>
                <a:gd name="connsiteY4" fmla="*/ 159046 h 158971"/>
                <a:gd name="connsiteX5" fmla="*/ 177685 w 177412"/>
                <a:gd name="connsiteY5" fmla="*/ 58961 h 158971"/>
                <a:gd name="connsiteX6" fmla="*/ 123115 w 177412"/>
                <a:gd name="connsiteY6" fmla="*/ 74 h 158971"/>
                <a:gd name="connsiteX7" fmla="*/ 45090 w 177412"/>
                <a:gd name="connsiteY7" fmla="*/ 74 h 158971"/>
                <a:gd name="connsiteX8" fmla="*/ 38124 w 177412"/>
                <a:gd name="connsiteY8" fmla="*/ 4497 h 158971"/>
                <a:gd name="connsiteX9" fmla="*/ 44858 w 177412"/>
                <a:gd name="connsiteY9" fmla="*/ 7290 h 158971"/>
                <a:gd name="connsiteX10" fmla="*/ 54843 w 177412"/>
                <a:gd name="connsiteY10" fmla="*/ 7755 h 158971"/>
                <a:gd name="connsiteX11" fmla="*/ 59952 w 177412"/>
                <a:gd name="connsiteY11" fmla="*/ 11479 h 158971"/>
                <a:gd name="connsiteX12" fmla="*/ 59023 w 177412"/>
                <a:gd name="connsiteY12" fmla="*/ 15902 h 158971"/>
                <a:gd name="connsiteX13" fmla="*/ 27906 w 177412"/>
                <a:gd name="connsiteY13" fmla="*/ 140891 h 158971"/>
                <a:gd name="connsiteX14" fmla="*/ 78065 w 177412"/>
                <a:gd name="connsiteY14" fmla="*/ 16135 h 158971"/>
                <a:gd name="connsiteX15" fmla="*/ 90604 w 177412"/>
                <a:gd name="connsiteY15" fmla="*/ 7290 h 158971"/>
                <a:gd name="connsiteX16" fmla="*/ 115452 w 177412"/>
                <a:gd name="connsiteY16" fmla="*/ 7290 h 158971"/>
                <a:gd name="connsiteX17" fmla="*/ 157483 w 177412"/>
                <a:gd name="connsiteY17" fmla="*/ 50349 h 158971"/>
                <a:gd name="connsiteX18" fmla="*/ 133100 w 177412"/>
                <a:gd name="connsiteY18" fmla="*/ 125529 h 158971"/>
                <a:gd name="connsiteX19" fmla="*/ 79458 w 177412"/>
                <a:gd name="connsiteY19" fmla="*/ 151831 h 158971"/>
                <a:gd name="connsiteX20" fmla="*/ 53218 w 177412"/>
                <a:gd name="connsiteY20" fmla="*/ 151831 h 158971"/>
                <a:gd name="connsiteX21" fmla="*/ 48109 w 177412"/>
                <a:gd name="connsiteY21" fmla="*/ 151598 h 158971"/>
                <a:gd name="connsiteX22" fmla="*/ 45090 w 177412"/>
                <a:gd name="connsiteY22" fmla="*/ 149270 h 158971"/>
                <a:gd name="connsiteX23" fmla="*/ 46251 w 177412"/>
                <a:gd name="connsiteY23" fmla="*/ 143917 h 158971"/>
                <a:gd name="connsiteX24" fmla="*/ 78065 w 177412"/>
                <a:gd name="connsiteY24" fmla="*/ 16135 h 158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7412" h="158971">
                  <a:moveTo>
                    <a:pt x="27906" y="140891"/>
                  </a:moveTo>
                  <a:cubicBezTo>
                    <a:pt x="25584" y="149969"/>
                    <a:pt x="25120" y="151831"/>
                    <a:pt x="6774" y="151831"/>
                  </a:cubicBezTo>
                  <a:cubicBezTo>
                    <a:pt x="2827" y="151831"/>
                    <a:pt x="272" y="151831"/>
                    <a:pt x="272" y="156253"/>
                  </a:cubicBezTo>
                  <a:cubicBezTo>
                    <a:pt x="272" y="159046"/>
                    <a:pt x="2362" y="159046"/>
                    <a:pt x="6774" y="159046"/>
                  </a:cubicBezTo>
                  <a:lnTo>
                    <a:pt x="83638" y="159046"/>
                  </a:lnTo>
                  <a:cubicBezTo>
                    <a:pt x="131939" y="159046"/>
                    <a:pt x="177685" y="109935"/>
                    <a:pt x="177685" y="58961"/>
                  </a:cubicBezTo>
                  <a:cubicBezTo>
                    <a:pt x="177685" y="26143"/>
                    <a:pt x="157947" y="74"/>
                    <a:pt x="123115" y="74"/>
                  </a:cubicBezTo>
                  <a:lnTo>
                    <a:pt x="45090" y="74"/>
                  </a:lnTo>
                  <a:cubicBezTo>
                    <a:pt x="40678" y="74"/>
                    <a:pt x="38124" y="74"/>
                    <a:pt x="38124" y="4497"/>
                  </a:cubicBezTo>
                  <a:cubicBezTo>
                    <a:pt x="38124" y="7290"/>
                    <a:pt x="40214" y="7290"/>
                    <a:pt x="44858" y="7290"/>
                  </a:cubicBezTo>
                  <a:cubicBezTo>
                    <a:pt x="47877" y="7290"/>
                    <a:pt x="52057" y="7523"/>
                    <a:pt x="54843" y="7755"/>
                  </a:cubicBezTo>
                  <a:cubicBezTo>
                    <a:pt x="58559" y="8221"/>
                    <a:pt x="59952" y="8919"/>
                    <a:pt x="59952" y="11479"/>
                  </a:cubicBezTo>
                  <a:cubicBezTo>
                    <a:pt x="59952" y="12410"/>
                    <a:pt x="59720" y="13109"/>
                    <a:pt x="59023" y="15902"/>
                  </a:cubicBezTo>
                  <a:lnTo>
                    <a:pt x="27906" y="140891"/>
                  </a:lnTo>
                  <a:close/>
                  <a:moveTo>
                    <a:pt x="78065" y="16135"/>
                  </a:moveTo>
                  <a:cubicBezTo>
                    <a:pt x="80155" y="7988"/>
                    <a:pt x="80619" y="7290"/>
                    <a:pt x="90604" y="7290"/>
                  </a:cubicBezTo>
                  <a:lnTo>
                    <a:pt x="115452" y="7290"/>
                  </a:lnTo>
                  <a:cubicBezTo>
                    <a:pt x="138209" y="7290"/>
                    <a:pt x="157483" y="19626"/>
                    <a:pt x="157483" y="50349"/>
                  </a:cubicBezTo>
                  <a:cubicBezTo>
                    <a:pt x="157483" y="61754"/>
                    <a:pt x="152838" y="99926"/>
                    <a:pt x="133100" y="125529"/>
                  </a:cubicBezTo>
                  <a:cubicBezTo>
                    <a:pt x="126366" y="134141"/>
                    <a:pt x="108021" y="151831"/>
                    <a:pt x="79458" y="151831"/>
                  </a:cubicBezTo>
                  <a:lnTo>
                    <a:pt x="53218" y="151831"/>
                  </a:lnTo>
                  <a:cubicBezTo>
                    <a:pt x="49967" y="151831"/>
                    <a:pt x="49502" y="151831"/>
                    <a:pt x="48109" y="151598"/>
                  </a:cubicBezTo>
                  <a:cubicBezTo>
                    <a:pt x="45787" y="151365"/>
                    <a:pt x="45090" y="151132"/>
                    <a:pt x="45090" y="149270"/>
                  </a:cubicBezTo>
                  <a:cubicBezTo>
                    <a:pt x="45090" y="148572"/>
                    <a:pt x="45090" y="148107"/>
                    <a:pt x="46251" y="143917"/>
                  </a:cubicBezTo>
                  <a:lnTo>
                    <a:pt x="78065" y="16135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B92C2CDB-4B35-494B-D42D-A2CF3ADEA8C9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11377384" y="6495011"/>
              <a:ext cx="314814" cy="9309"/>
            </a:xfrm>
            <a:custGeom>
              <a:avLst/>
              <a:gdLst>
                <a:gd name="connsiteX0" fmla="*/ 0 w 314814"/>
                <a:gd name="connsiteY0" fmla="*/ 0 h 9309"/>
                <a:gd name="connsiteX1" fmla="*/ 314814 w 314814"/>
                <a:gd name="connsiteY1" fmla="*/ 0 h 9309"/>
                <a:gd name="connsiteX2" fmla="*/ 314814 w 314814"/>
                <a:gd name="connsiteY2" fmla="*/ 9310 h 9309"/>
                <a:gd name="connsiteX3" fmla="*/ 0 w 314814"/>
                <a:gd name="connsiteY3" fmla="*/ 9310 h 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14814" h="9309">
                  <a:moveTo>
                    <a:pt x="0" y="0"/>
                  </a:moveTo>
                  <a:lnTo>
                    <a:pt x="314814" y="0"/>
                  </a:lnTo>
                  <a:lnTo>
                    <a:pt x="314814" y="9310"/>
                  </a:lnTo>
                  <a:lnTo>
                    <a:pt x="0" y="9310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E69A0C8F-26E3-F48D-1812-F9327E0238B4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11428783" y="6617195"/>
              <a:ext cx="125396" cy="102877"/>
            </a:xfrm>
            <a:custGeom>
              <a:avLst/>
              <a:gdLst>
                <a:gd name="connsiteX0" fmla="*/ 55537 w 125396"/>
                <a:gd name="connsiteY0" fmla="*/ 13588 h 102877"/>
                <a:gd name="connsiteX1" fmla="*/ 81777 w 125396"/>
                <a:gd name="connsiteY1" fmla="*/ 13588 h 102877"/>
                <a:gd name="connsiteX2" fmla="*/ 72024 w 125396"/>
                <a:gd name="connsiteY2" fmla="*/ 73639 h 102877"/>
                <a:gd name="connsiteX3" fmla="*/ 73882 w 125396"/>
                <a:gd name="connsiteY3" fmla="*/ 91328 h 102877"/>
                <a:gd name="connsiteX4" fmla="*/ 82242 w 125396"/>
                <a:gd name="connsiteY4" fmla="*/ 102966 h 102877"/>
                <a:gd name="connsiteX5" fmla="*/ 91762 w 125396"/>
                <a:gd name="connsiteY5" fmla="*/ 94121 h 102877"/>
                <a:gd name="connsiteX6" fmla="*/ 90369 w 125396"/>
                <a:gd name="connsiteY6" fmla="*/ 89000 h 102877"/>
                <a:gd name="connsiteX7" fmla="*/ 83635 w 125396"/>
                <a:gd name="connsiteY7" fmla="*/ 50596 h 102877"/>
                <a:gd name="connsiteX8" fmla="*/ 87815 w 125396"/>
                <a:gd name="connsiteY8" fmla="*/ 13588 h 102877"/>
                <a:gd name="connsiteX9" fmla="*/ 114287 w 125396"/>
                <a:gd name="connsiteY9" fmla="*/ 13588 h 102877"/>
                <a:gd name="connsiteX10" fmla="*/ 125666 w 125396"/>
                <a:gd name="connsiteY10" fmla="*/ 5674 h 102877"/>
                <a:gd name="connsiteX11" fmla="*/ 116377 w 125396"/>
                <a:gd name="connsiteY11" fmla="*/ 88 h 102877"/>
                <a:gd name="connsiteX12" fmla="*/ 38585 w 125396"/>
                <a:gd name="connsiteY12" fmla="*/ 88 h 102877"/>
                <a:gd name="connsiteX13" fmla="*/ 14435 w 125396"/>
                <a:gd name="connsiteY13" fmla="*/ 11028 h 102877"/>
                <a:gd name="connsiteX14" fmla="*/ 269 w 125396"/>
                <a:gd name="connsiteY14" fmla="*/ 31975 h 102877"/>
                <a:gd name="connsiteX15" fmla="*/ 3056 w 125396"/>
                <a:gd name="connsiteY15" fmla="*/ 34303 h 102877"/>
                <a:gd name="connsiteX16" fmla="*/ 6771 w 125396"/>
                <a:gd name="connsiteY16" fmla="*/ 31510 h 102877"/>
                <a:gd name="connsiteX17" fmla="*/ 36263 w 125396"/>
                <a:gd name="connsiteY17" fmla="*/ 13588 h 102877"/>
                <a:gd name="connsiteX18" fmla="*/ 49499 w 125396"/>
                <a:gd name="connsiteY18" fmla="*/ 13588 h 102877"/>
                <a:gd name="connsiteX19" fmla="*/ 19776 w 125396"/>
                <a:gd name="connsiteY19" fmla="*/ 91095 h 102877"/>
                <a:gd name="connsiteX20" fmla="*/ 17918 w 125396"/>
                <a:gd name="connsiteY20" fmla="*/ 96681 h 102877"/>
                <a:gd name="connsiteX21" fmla="*/ 24652 w 125396"/>
                <a:gd name="connsiteY21" fmla="*/ 102966 h 102877"/>
                <a:gd name="connsiteX22" fmla="*/ 36263 w 125396"/>
                <a:gd name="connsiteY22" fmla="*/ 87837 h 102877"/>
                <a:gd name="connsiteX23" fmla="*/ 42533 w 125396"/>
                <a:gd name="connsiteY23" fmla="*/ 65027 h 102877"/>
                <a:gd name="connsiteX24" fmla="*/ 55537 w 125396"/>
                <a:gd name="connsiteY24" fmla="*/ 13588 h 10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25396" h="102877">
                  <a:moveTo>
                    <a:pt x="55537" y="13588"/>
                  </a:moveTo>
                  <a:lnTo>
                    <a:pt x="81777" y="13588"/>
                  </a:lnTo>
                  <a:cubicBezTo>
                    <a:pt x="74114" y="48036"/>
                    <a:pt x="72024" y="58044"/>
                    <a:pt x="72024" y="73639"/>
                  </a:cubicBezTo>
                  <a:cubicBezTo>
                    <a:pt x="72024" y="77130"/>
                    <a:pt x="72024" y="83414"/>
                    <a:pt x="73882" y="91328"/>
                  </a:cubicBezTo>
                  <a:cubicBezTo>
                    <a:pt x="76204" y="101569"/>
                    <a:pt x="78758" y="102966"/>
                    <a:pt x="82242" y="102966"/>
                  </a:cubicBezTo>
                  <a:cubicBezTo>
                    <a:pt x="86886" y="102966"/>
                    <a:pt x="91762" y="98776"/>
                    <a:pt x="91762" y="94121"/>
                  </a:cubicBezTo>
                  <a:cubicBezTo>
                    <a:pt x="91762" y="92724"/>
                    <a:pt x="91762" y="92259"/>
                    <a:pt x="90369" y="89000"/>
                  </a:cubicBezTo>
                  <a:cubicBezTo>
                    <a:pt x="83635" y="72242"/>
                    <a:pt x="83635" y="57113"/>
                    <a:pt x="83635" y="50596"/>
                  </a:cubicBezTo>
                  <a:cubicBezTo>
                    <a:pt x="83635" y="38260"/>
                    <a:pt x="85260" y="25691"/>
                    <a:pt x="87815" y="13588"/>
                  </a:cubicBezTo>
                  <a:lnTo>
                    <a:pt x="114287" y="13588"/>
                  </a:lnTo>
                  <a:cubicBezTo>
                    <a:pt x="117306" y="13588"/>
                    <a:pt x="125666" y="13588"/>
                    <a:pt x="125666" y="5674"/>
                  </a:cubicBezTo>
                  <a:cubicBezTo>
                    <a:pt x="125666" y="88"/>
                    <a:pt x="120789" y="88"/>
                    <a:pt x="116377" y="88"/>
                  </a:cubicBezTo>
                  <a:lnTo>
                    <a:pt x="38585" y="88"/>
                  </a:lnTo>
                  <a:cubicBezTo>
                    <a:pt x="33476" y="88"/>
                    <a:pt x="24652" y="88"/>
                    <a:pt x="14435" y="11028"/>
                  </a:cubicBezTo>
                  <a:cubicBezTo>
                    <a:pt x="6307" y="20105"/>
                    <a:pt x="269" y="30812"/>
                    <a:pt x="269" y="31975"/>
                  </a:cubicBezTo>
                  <a:cubicBezTo>
                    <a:pt x="269" y="32208"/>
                    <a:pt x="269" y="34303"/>
                    <a:pt x="3056" y="34303"/>
                  </a:cubicBezTo>
                  <a:cubicBezTo>
                    <a:pt x="4914" y="34303"/>
                    <a:pt x="5378" y="33372"/>
                    <a:pt x="6771" y="31510"/>
                  </a:cubicBezTo>
                  <a:cubicBezTo>
                    <a:pt x="18150" y="13588"/>
                    <a:pt x="31619" y="13588"/>
                    <a:pt x="36263" y="13588"/>
                  </a:cubicBezTo>
                  <a:lnTo>
                    <a:pt x="49499" y="13588"/>
                  </a:lnTo>
                  <a:cubicBezTo>
                    <a:pt x="42068" y="41751"/>
                    <a:pt x="29529" y="69914"/>
                    <a:pt x="19776" y="91095"/>
                  </a:cubicBezTo>
                  <a:cubicBezTo>
                    <a:pt x="17918" y="94587"/>
                    <a:pt x="17918" y="95052"/>
                    <a:pt x="17918" y="96681"/>
                  </a:cubicBezTo>
                  <a:cubicBezTo>
                    <a:pt x="17918" y="101104"/>
                    <a:pt x="21633" y="102966"/>
                    <a:pt x="24652" y="102966"/>
                  </a:cubicBezTo>
                  <a:cubicBezTo>
                    <a:pt x="31619" y="102966"/>
                    <a:pt x="33476" y="96449"/>
                    <a:pt x="36263" y="87837"/>
                  </a:cubicBezTo>
                  <a:cubicBezTo>
                    <a:pt x="39514" y="77130"/>
                    <a:pt x="39514" y="76664"/>
                    <a:pt x="42533" y="65027"/>
                  </a:cubicBezTo>
                  <a:lnTo>
                    <a:pt x="55537" y="13588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E0A164D6-9E7D-CD16-6F3A-3AE23A6A4281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11568555" y="6571808"/>
              <a:ext cx="71290" cy="148264"/>
            </a:xfrm>
            <a:custGeom>
              <a:avLst/>
              <a:gdLst>
                <a:gd name="connsiteX0" fmla="*/ 42771 w 71290"/>
                <a:gd name="connsiteY0" fmla="*/ 52691 h 148264"/>
                <a:gd name="connsiteX1" fmla="*/ 64599 w 71290"/>
                <a:gd name="connsiteY1" fmla="*/ 52691 h 148264"/>
                <a:gd name="connsiteX2" fmla="*/ 71566 w 71290"/>
                <a:gd name="connsiteY2" fmla="*/ 48036 h 148264"/>
                <a:gd name="connsiteX3" fmla="*/ 65064 w 71290"/>
                <a:gd name="connsiteY3" fmla="*/ 45475 h 148264"/>
                <a:gd name="connsiteX4" fmla="*/ 44629 w 71290"/>
                <a:gd name="connsiteY4" fmla="*/ 45475 h 148264"/>
                <a:gd name="connsiteX5" fmla="*/ 54150 w 71290"/>
                <a:gd name="connsiteY5" fmla="*/ 6372 h 148264"/>
                <a:gd name="connsiteX6" fmla="*/ 47415 w 71290"/>
                <a:gd name="connsiteY6" fmla="*/ 88 h 148264"/>
                <a:gd name="connsiteX7" fmla="*/ 38127 w 71290"/>
                <a:gd name="connsiteY7" fmla="*/ 8467 h 148264"/>
                <a:gd name="connsiteX8" fmla="*/ 29070 w 71290"/>
                <a:gd name="connsiteY8" fmla="*/ 45475 h 148264"/>
                <a:gd name="connsiteX9" fmla="*/ 7242 w 71290"/>
                <a:gd name="connsiteY9" fmla="*/ 45475 h 148264"/>
                <a:gd name="connsiteX10" fmla="*/ 275 w 71290"/>
                <a:gd name="connsiteY10" fmla="*/ 49898 h 148264"/>
                <a:gd name="connsiteX11" fmla="*/ 6777 w 71290"/>
                <a:gd name="connsiteY11" fmla="*/ 52691 h 148264"/>
                <a:gd name="connsiteX12" fmla="*/ 27212 w 71290"/>
                <a:gd name="connsiteY12" fmla="*/ 52691 h 148264"/>
                <a:gd name="connsiteX13" fmla="*/ 9564 w 71290"/>
                <a:gd name="connsiteY13" fmla="*/ 126939 h 148264"/>
                <a:gd name="connsiteX14" fmla="*/ 30928 w 71290"/>
                <a:gd name="connsiteY14" fmla="*/ 148353 h 148264"/>
                <a:gd name="connsiteX15" fmla="*/ 67850 w 71290"/>
                <a:gd name="connsiteY15" fmla="*/ 112509 h 148264"/>
                <a:gd name="connsiteX16" fmla="*/ 65064 w 71290"/>
                <a:gd name="connsiteY16" fmla="*/ 110181 h 148264"/>
                <a:gd name="connsiteX17" fmla="*/ 61580 w 71290"/>
                <a:gd name="connsiteY17" fmla="*/ 113440 h 148264"/>
                <a:gd name="connsiteX18" fmla="*/ 31392 w 71290"/>
                <a:gd name="connsiteY18" fmla="*/ 143232 h 148264"/>
                <a:gd name="connsiteX19" fmla="*/ 24194 w 71290"/>
                <a:gd name="connsiteY19" fmla="*/ 132526 h 148264"/>
                <a:gd name="connsiteX20" fmla="*/ 25587 w 71290"/>
                <a:gd name="connsiteY20" fmla="*/ 121353 h 148264"/>
                <a:gd name="connsiteX21" fmla="*/ 42771 w 71290"/>
                <a:gd name="connsiteY21" fmla="*/ 52691 h 14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290" h="148264">
                  <a:moveTo>
                    <a:pt x="42771" y="52691"/>
                  </a:moveTo>
                  <a:lnTo>
                    <a:pt x="64599" y="52691"/>
                  </a:lnTo>
                  <a:cubicBezTo>
                    <a:pt x="69244" y="52691"/>
                    <a:pt x="71566" y="52691"/>
                    <a:pt x="71566" y="48036"/>
                  </a:cubicBezTo>
                  <a:cubicBezTo>
                    <a:pt x="71566" y="45475"/>
                    <a:pt x="69244" y="45475"/>
                    <a:pt x="65064" y="45475"/>
                  </a:cubicBezTo>
                  <a:lnTo>
                    <a:pt x="44629" y="45475"/>
                  </a:lnTo>
                  <a:cubicBezTo>
                    <a:pt x="52988" y="12424"/>
                    <a:pt x="54150" y="7769"/>
                    <a:pt x="54150" y="6372"/>
                  </a:cubicBezTo>
                  <a:cubicBezTo>
                    <a:pt x="54150" y="2416"/>
                    <a:pt x="51363" y="88"/>
                    <a:pt x="47415" y="88"/>
                  </a:cubicBezTo>
                  <a:cubicBezTo>
                    <a:pt x="46719" y="88"/>
                    <a:pt x="40217" y="321"/>
                    <a:pt x="38127" y="8467"/>
                  </a:cubicBezTo>
                  <a:lnTo>
                    <a:pt x="29070" y="45475"/>
                  </a:lnTo>
                  <a:lnTo>
                    <a:pt x="7242" y="45475"/>
                  </a:lnTo>
                  <a:cubicBezTo>
                    <a:pt x="2598" y="45475"/>
                    <a:pt x="275" y="45475"/>
                    <a:pt x="275" y="49898"/>
                  </a:cubicBezTo>
                  <a:cubicBezTo>
                    <a:pt x="275" y="52691"/>
                    <a:pt x="2133" y="52691"/>
                    <a:pt x="6777" y="52691"/>
                  </a:cubicBezTo>
                  <a:lnTo>
                    <a:pt x="27212" y="52691"/>
                  </a:lnTo>
                  <a:cubicBezTo>
                    <a:pt x="10493" y="118793"/>
                    <a:pt x="9564" y="122750"/>
                    <a:pt x="9564" y="126939"/>
                  </a:cubicBezTo>
                  <a:cubicBezTo>
                    <a:pt x="9564" y="139508"/>
                    <a:pt x="18388" y="148353"/>
                    <a:pt x="30928" y="148353"/>
                  </a:cubicBezTo>
                  <a:cubicBezTo>
                    <a:pt x="54614" y="148353"/>
                    <a:pt x="67850" y="114371"/>
                    <a:pt x="67850" y="112509"/>
                  </a:cubicBezTo>
                  <a:cubicBezTo>
                    <a:pt x="67850" y="110181"/>
                    <a:pt x="65993" y="110181"/>
                    <a:pt x="65064" y="110181"/>
                  </a:cubicBezTo>
                  <a:cubicBezTo>
                    <a:pt x="62974" y="110181"/>
                    <a:pt x="62742" y="110879"/>
                    <a:pt x="61580" y="113440"/>
                  </a:cubicBezTo>
                  <a:cubicBezTo>
                    <a:pt x="51595" y="137646"/>
                    <a:pt x="39288" y="143232"/>
                    <a:pt x="31392" y="143232"/>
                  </a:cubicBezTo>
                  <a:cubicBezTo>
                    <a:pt x="26516" y="143232"/>
                    <a:pt x="24194" y="140206"/>
                    <a:pt x="24194" y="132526"/>
                  </a:cubicBezTo>
                  <a:cubicBezTo>
                    <a:pt x="24194" y="126939"/>
                    <a:pt x="24658" y="125310"/>
                    <a:pt x="25587" y="121353"/>
                  </a:cubicBezTo>
                  <a:lnTo>
                    <a:pt x="42771" y="52691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CAD460AA-744C-9FCA-27E5-7EE51469B7C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11727959" y="6150530"/>
              <a:ext cx="120984" cy="698031"/>
            </a:xfrm>
            <a:custGeom>
              <a:avLst/>
              <a:gdLst>
                <a:gd name="connsiteX0" fmla="*/ 121267 w 120984"/>
                <a:gd name="connsiteY0" fmla="*/ 349196 h 698031"/>
                <a:gd name="connsiteX1" fmla="*/ 73198 w 120984"/>
                <a:gd name="connsiteY1" fmla="*/ 93632 h 698031"/>
                <a:gd name="connsiteX2" fmla="*/ 11661 w 120984"/>
                <a:gd name="connsiteY2" fmla="*/ 2159 h 698031"/>
                <a:gd name="connsiteX3" fmla="*/ 5391 w 120984"/>
                <a:gd name="connsiteY3" fmla="*/ 64 h 698031"/>
                <a:gd name="connsiteX4" fmla="*/ 282 w 120984"/>
                <a:gd name="connsiteY4" fmla="*/ 2392 h 698031"/>
                <a:gd name="connsiteX5" fmla="*/ 1675 w 120984"/>
                <a:gd name="connsiteY5" fmla="*/ 5185 h 698031"/>
                <a:gd name="connsiteX6" fmla="*/ 56246 w 120984"/>
                <a:gd name="connsiteY6" fmla="*/ 94330 h 698031"/>
                <a:gd name="connsiteX7" fmla="*/ 98742 w 120984"/>
                <a:gd name="connsiteY7" fmla="*/ 348964 h 698031"/>
                <a:gd name="connsiteX8" fmla="*/ 52995 w 120984"/>
                <a:gd name="connsiteY8" fmla="*/ 611511 h 698031"/>
                <a:gd name="connsiteX9" fmla="*/ 1211 w 120984"/>
                <a:gd name="connsiteY9" fmla="*/ 693674 h 698031"/>
                <a:gd name="connsiteX10" fmla="*/ 282 w 120984"/>
                <a:gd name="connsiteY10" fmla="*/ 695768 h 698031"/>
                <a:gd name="connsiteX11" fmla="*/ 5391 w 120984"/>
                <a:gd name="connsiteY11" fmla="*/ 698096 h 698031"/>
                <a:gd name="connsiteX12" fmla="*/ 9803 w 120984"/>
                <a:gd name="connsiteY12" fmla="*/ 697630 h 698031"/>
                <a:gd name="connsiteX13" fmla="*/ 42545 w 120984"/>
                <a:gd name="connsiteY13" fmla="*/ 657829 h 698031"/>
                <a:gd name="connsiteX14" fmla="*/ 113836 w 120984"/>
                <a:gd name="connsiteY14" fmla="*/ 462781 h 698031"/>
                <a:gd name="connsiteX15" fmla="*/ 121267 w 120984"/>
                <a:gd name="connsiteY15" fmla="*/ 349196 h 698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20984" h="698031">
                  <a:moveTo>
                    <a:pt x="121267" y="349196"/>
                  </a:moveTo>
                  <a:cubicBezTo>
                    <a:pt x="121267" y="262146"/>
                    <a:pt x="110352" y="173234"/>
                    <a:pt x="73198" y="93632"/>
                  </a:cubicBezTo>
                  <a:cubicBezTo>
                    <a:pt x="56711" y="58253"/>
                    <a:pt x="34650" y="26365"/>
                    <a:pt x="11661" y="2159"/>
                  </a:cubicBezTo>
                  <a:cubicBezTo>
                    <a:pt x="9571" y="297"/>
                    <a:pt x="9339" y="64"/>
                    <a:pt x="5391" y="64"/>
                  </a:cubicBezTo>
                  <a:cubicBezTo>
                    <a:pt x="2140" y="64"/>
                    <a:pt x="282" y="64"/>
                    <a:pt x="282" y="2392"/>
                  </a:cubicBezTo>
                  <a:cubicBezTo>
                    <a:pt x="282" y="3323"/>
                    <a:pt x="1211" y="4487"/>
                    <a:pt x="1675" y="5185"/>
                  </a:cubicBezTo>
                  <a:cubicBezTo>
                    <a:pt x="23968" y="32184"/>
                    <a:pt x="42545" y="61977"/>
                    <a:pt x="56246" y="94330"/>
                  </a:cubicBezTo>
                  <a:cubicBezTo>
                    <a:pt x="86666" y="165553"/>
                    <a:pt x="98742" y="248879"/>
                    <a:pt x="98742" y="348964"/>
                  </a:cubicBezTo>
                  <a:cubicBezTo>
                    <a:pt x="98742" y="448117"/>
                    <a:pt x="87363" y="535168"/>
                    <a:pt x="52995" y="611511"/>
                  </a:cubicBezTo>
                  <a:cubicBezTo>
                    <a:pt x="39527" y="641071"/>
                    <a:pt x="21878" y="668536"/>
                    <a:pt x="1211" y="693674"/>
                  </a:cubicBezTo>
                  <a:cubicBezTo>
                    <a:pt x="979" y="694139"/>
                    <a:pt x="282" y="695070"/>
                    <a:pt x="282" y="695768"/>
                  </a:cubicBezTo>
                  <a:cubicBezTo>
                    <a:pt x="282" y="698096"/>
                    <a:pt x="2140" y="698096"/>
                    <a:pt x="5391" y="698096"/>
                  </a:cubicBezTo>
                  <a:cubicBezTo>
                    <a:pt x="8874" y="698096"/>
                    <a:pt x="9339" y="698096"/>
                    <a:pt x="9803" y="697630"/>
                  </a:cubicBezTo>
                  <a:cubicBezTo>
                    <a:pt x="10035" y="697398"/>
                    <a:pt x="24433" y="683432"/>
                    <a:pt x="42545" y="657829"/>
                  </a:cubicBezTo>
                  <a:cubicBezTo>
                    <a:pt x="82951" y="600572"/>
                    <a:pt x="103386" y="532142"/>
                    <a:pt x="113836" y="462781"/>
                  </a:cubicBezTo>
                  <a:cubicBezTo>
                    <a:pt x="119409" y="425307"/>
                    <a:pt x="121267" y="387135"/>
                    <a:pt x="121267" y="349196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17" name="Picture 216" descr="\documentclass{article}&#10;\usepackage{amsmath, amssymb, braket}&#10;\pagestyle{empty}&#10;\begin{document}&#10;&#10;&#10;%\dot{Q}_j = \mathrm{Tr} \left[ \mathcal{L}_j(\rho) \hat{H}_S \right]&#10;$$&#10;P(t) = \textrm{constant}&#10;$$&#10;&#10;\end{document}" title="IguanaTex Picture Display">
            <a:extLst>
              <a:ext uri="{FF2B5EF4-FFF2-40B4-BE49-F238E27FC236}">
                <a16:creationId xmlns:a16="http://schemas.microsoft.com/office/drawing/2014/main" id="{B51E4997-0F9A-E994-C71B-DFB768A8208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8"/>
          <a:stretch>
            <a:fillRect/>
          </a:stretch>
        </p:blipFill>
        <p:spPr>
          <a:xfrm>
            <a:off x="5726203" y="2402501"/>
            <a:ext cx="1735328" cy="254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E878AC-ECA7-031F-7B73-A01873297503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8787525" y="3627494"/>
            <a:ext cx="3355430" cy="2763930"/>
          </a:xfrm>
          <a:prstGeom prst="rect">
            <a:avLst/>
          </a:prstGeom>
        </p:spPr>
      </p:pic>
      <p:grpSp>
        <p:nvGrpSpPr>
          <p:cNvPr id="215" name="!!power" descr="\documentclass{article}&#10;\usepackage{amsmath, amssymb, braket}&#10;\pagestyle{empty}&#10;\begin{document}&#10;&#10;&#10;&#10;$$&#10;P(t) = \hbar \omega_l v&#10;$$&#10;&#10;\end{document}" title="IguanaTex Shape Display">
            <a:extLst>
              <a:ext uri="{FF2B5EF4-FFF2-40B4-BE49-F238E27FC236}">
                <a16:creationId xmlns:a16="http://schemas.microsoft.com/office/drawing/2014/main" id="{8AAEB66B-E83B-EBB9-1CE3-E0AEAEB433EF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715000" y="4997907"/>
            <a:ext cx="1195425" cy="232754"/>
            <a:chOff x="10559371" y="6679293"/>
            <a:chExt cx="1194390" cy="208696"/>
          </a:xfrm>
        </p:grpSpPr>
        <p:sp>
          <p:nvSpPr>
            <p:cNvPr id="206" name="Freeform 205">
              <a:extLst>
                <a:ext uri="{FF2B5EF4-FFF2-40B4-BE49-F238E27FC236}">
                  <a16:creationId xmlns:a16="http://schemas.microsoft.com/office/drawing/2014/main" id="{B535DE62-45BC-8E2E-F731-C0D22EA4C8B7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10559371" y="6693276"/>
              <a:ext cx="165565" cy="142539"/>
            </a:xfrm>
            <a:custGeom>
              <a:avLst/>
              <a:gdLst>
                <a:gd name="connsiteX0" fmla="*/ 61193 w 165565"/>
                <a:gd name="connsiteY0" fmla="*/ 76666 h 142539"/>
                <a:gd name="connsiteX1" fmla="*/ 100613 w 165565"/>
                <a:gd name="connsiteY1" fmla="*/ 76666 h 142539"/>
                <a:gd name="connsiteX2" fmla="*/ 165773 w 165565"/>
                <a:gd name="connsiteY2" fmla="*/ 31588 h 142539"/>
                <a:gd name="connsiteX3" fmla="*/ 120092 w 165565"/>
                <a:gd name="connsiteY3" fmla="*/ 75 h 142539"/>
                <a:gd name="connsiteX4" fmla="*/ 44961 w 165565"/>
                <a:gd name="connsiteY4" fmla="*/ 75 h 142539"/>
                <a:gd name="connsiteX5" fmla="*/ 38005 w 165565"/>
                <a:gd name="connsiteY5" fmla="*/ 4040 h 142539"/>
                <a:gd name="connsiteX6" fmla="*/ 44729 w 165565"/>
                <a:gd name="connsiteY6" fmla="*/ 6544 h 142539"/>
                <a:gd name="connsiteX7" fmla="*/ 54700 w 165565"/>
                <a:gd name="connsiteY7" fmla="*/ 6962 h 142539"/>
                <a:gd name="connsiteX8" fmla="*/ 59802 w 165565"/>
                <a:gd name="connsiteY8" fmla="*/ 10301 h 142539"/>
                <a:gd name="connsiteX9" fmla="*/ 58874 w 165565"/>
                <a:gd name="connsiteY9" fmla="*/ 14266 h 142539"/>
                <a:gd name="connsiteX10" fmla="*/ 27802 w 165565"/>
                <a:gd name="connsiteY10" fmla="*/ 126336 h 142539"/>
                <a:gd name="connsiteX11" fmla="*/ 6700 w 165565"/>
                <a:gd name="connsiteY11" fmla="*/ 136145 h 142539"/>
                <a:gd name="connsiteX12" fmla="*/ 208 w 165565"/>
                <a:gd name="connsiteY12" fmla="*/ 140110 h 142539"/>
                <a:gd name="connsiteX13" fmla="*/ 3686 w 165565"/>
                <a:gd name="connsiteY13" fmla="*/ 142614 h 142539"/>
                <a:gd name="connsiteX14" fmla="*/ 33135 w 165565"/>
                <a:gd name="connsiteY14" fmla="*/ 141988 h 142539"/>
                <a:gd name="connsiteX15" fmla="*/ 47976 w 165565"/>
                <a:gd name="connsiteY15" fmla="*/ 142197 h 142539"/>
                <a:gd name="connsiteX16" fmla="*/ 63048 w 165565"/>
                <a:gd name="connsiteY16" fmla="*/ 142614 h 142539"/>
                <a:gd name="connsiteX17" fmla="*/ 67686 w 165565"/>
                <a:gd name="connsiteY17" fmla="*/ 138440 h 142539"/>
                <a:gd name="connsiteX18" fmla="*/ 61193 w 165565"/>
                <a:gd name="connsiteY18" fmla="*/ 136145 h 142539"/>
                <a:gd name="connsiteX19" fmla="*/ 46121 w 165565"/>
                <a:gd name="connsiteY19" fmla="*/ 132388 h 142539"/>
                <a:gd name="connsiteX20" fmla="*/ 46816 w 165565"/>
                <a:gd name="connsiteY20" fmla="*/ 128840 h 142539"/>
                <a:gd name="connsiteX21" fmla="*/ 61193 w 165565"/>
                <a:gd name="connsiteY21" fmla="*/ 76666 h 142539"/>
                <a:gd name="connsiteX22" fmla="*/ 77889 w 165565"/>
                <a:gd name="connsiteY22" fmla="*/ 14475 h 142539"/>
                <a:gd name="connsiteX23" fmla="*/ 90411 w 165565"/>
                <a:gd name="connsiteY23" fmla="*/ 6544 h 142539"/>
                <a:gd name="connsiteX24" fmla="*/ 112671 w 165565"/>
                <a:gd name="connsiteY24" fmla="*/ 6544 h 142539"/>
                <a:gd name="connsiteX25" fmla="*/ 144208 w 165565"/>
                <a:gd name="connsiteY25" fmla="*/ 26579 h 142539"/>
                <a:gd name="connsiteX26" fmla="*/ 130527 w 165565"/>
                <a:gd name="connsiteY26" fmla="*/ 60179 h 142539"/>
                <a:gd name="connsiteX27" fmla="*/ 94816 w 165565"/>
                <a:gd name="connsiteY27" fmla="*/ 71240 h 142539"/>
                <a:gd name="connsiteX28" fmla="*/ 62121 w 165565"/>
                <a:gd name="connsiteY28" fmla="*/ 71240 h 142539"/>
                <a:gd name="connsiteX29" fmla="*/ 77889 w 165565"/>
                <a:gd name="connsiteY29" fmla="*/ 14475 h 14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65565" h="142539">
                  <a:moveTo>
                    <a:pt x="61193" y="76666"/>
                  </a:moveTo>
                  <a:lnTo>
                    <a:pt x="100613" y="76666"/>
                  </a:lnTo>
                  <a:cubicBezTo>
                    <a:pt x="133541" y="76666"/>
                    <a:pt x="165773" y="54962"/>
                    <a:pt x="165773" y="31588"/>
                  </a:cubicBezTo>
                  <a:cubicBezTo>
                    <a:pt x="165773" y="15518"/>
                    <a:pt x="150469" y="75"/>
                    <a:pt x="120092" y="75"/>
                  </a:cubicBezTo>
                  <a:lnTo>
                    <a:pt x="44961" y="75"/>
                  </a:lnTo>
                  <a:cubicBezTo>
                    <a:pt x="40555" y="75"/>
                    <a:pt x="38005" y="75"/>
                    <a:pt x="38005" y="4040"/>
                  </a:cubicBezTo>
                  <a:cubicBezTo>
                    <a:pt x="38005" y="6544"/>
                    <a:pt x="40092" y="6544"/>
                    <a:pt x="44729" y="6544"/>
                  </a:cubicBezTo>
                  <a:cubicBezTo>
                    <a:pt x="47744" y="6544"/>
                    <a:pt x="51918" y="6753"/>
                    <a:pt x="54700" y="6962"/>
                  </a:cubicBezTo>
                  <a:cubicBezTo>
                    <a:pt x="58410" y="7379"/>
                    <a:pt x="59802" y="8005"/>
                    <a:pt x="59802" y="10301"/>
                  </a:cubicBezTo>
                  <a:cubicBezTo>
                    <a:pt x="59802" y="11136"/>
                    <a:pt x="59570" y="11762"/>
                    <a:pt x="58874" y="14266"/>
                  </a:cubicBezTo>
                  <a:lnTo>
                    <a:pt x="27802" y="126336"/>
                  </a:lnTo>
                  <a:cubicBezTo>
                    <a:pt x="25483" y="134475"/>
                    <a:pt x="25019" y="136145"/>
                    <a:pt x="6700" y="136145"/>
                  </a:cubicBezTo>
                  <a:cubicBezTo>
                    <a:pt x="2758" y="136145"/>
                    <a:pt x="208" y="136145"/>
                    <a:pt x="208" y="140110"/>
                  </a:cubicBezTo>
                  <a:cubicBezTo>
                    <a:pt x="208" y="142614"/>
                    <a:pt x="2990" y="142614"/>
                    <a:pt x="3686" y="142614"/>
                  </a:cubicBezTo>
                  <a:cubicBezTo>
                    <a:pt x="10179" y="142614"/>
                    <a:pt x="26642" y="141988"/>
                    <a:pt x="33135" y="141988"/>
                  </a:cubicBezTo>
                  <a:cubicBezTo>
                    <a:pt x="38005" y="141988"/>
                    <a:pt x="43106" y="142197"/>
                    <a:pt x="47976" y="142197"/>
                  </a:cubicBezTo>
                  <a:cubicBezTo>
                    <a:pt x="53077" y="142197"/>
                    <a:pt x="58179" y="142614"/>
                    <a:pt x="63048" y="142614"/>
                  </a:cubicBezTo>
                  <a:cubicBezTo>
                    <a:pt x="64671" y="142614"/>
                    <a:pt x="67686" y="142614"/>
                    <a:pt x="67686" y="138440"/>
                  </a:cubicBezTo>
                  <a:cubicBezTo>
                    <a:pt x="67686" y="136145"/>
                    <a:pt x="65599" y="136145"/>
                    <a:pt x="61193" y="136145"/>
                  </a:cubicBezTo>
                  <a:cubicBezTo>
                    <a:pt x="52613" y="136145"/>
                    <a:pt x="46121" y="136145"/>
                    <a:pt x="46121" y="132388"/>
                  </a:cubicBezTo>
                  <a:cubicBezTo>
                    <a:pt x="46121" y="131136"/>
                    <a:pt x="46584" y="130093"/>
                    <a:pt x="46816" y="128840"/>
                  </a:cubicBezTo>
                  <a:lnTo>
                    <a:pt x="61193" y="76666"/>
                  </a:lnTo>
                  <a:close/>
                  <a:moveTo>
                    <a:pt x="77889" y="14475"/>
                  </a:moveTo>
                  <a:cubicBezTo>
                    <a:pt x="79976" y="7170"/>
                    <a:pt x="80440" y="6544"/>
                    <a:pt x="90411" y="6544"/>
                  </a:cubicBezTo>
                  <a:lnTo>
                    <a:pt x="112671" y="6544"/>
                  </a:lnTo>
                  <a:cubicBezTo>
                    <a:pt x="131918" y="6544"/>
                    <a:pt x="144208" y="12179"/>
                    <a:pt x="144208" y="26579"/>
                  </a:cubicBezTo>
                  <a:cubicBezTo>
                    <a:pt x="144208" y="34718"/>
                    <a:pt x="139570" y="52666"/>
                    <a:pt x="130527" y="60179"/>
                  </a:cubicBezTo>
                  <a:cubicBezTo>
                    <a:pt x="118932" y="69571"/>
                    <a:pt x="105019" y="71240"/>
                    <a:pt x="94816" y="71240"/>
                  </a:cubicBezTo>
                  <a:lnTo>
                    <a:pt x="62121" y="71240"/>
                  </a:lnTo>
                  <a:lnTo>
                    <a:pt x="77889" y="14475"/>
                  </a:ln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 206">
              <a:extLst>
                <a:ext uri="{FF2B5EF4-FFF2-40B4-BE49-F238E27FC236}">
                  <a16:creationId xmlns:a16="http://schemas.microsoft.com/office/drawing/2014/main" id="{90B752D3-1CA0-CDD8-96A2-46A5E06CCCC0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10754131" y="6679293"/>
              <a:ext cx="53797" cy="208696"/>
            </a:xfrm>
            <a:custGeom>
              <a:avLst/>
              <a:gdLst>
                <a:gd name="connsiteX0" fmla="*/ 54012 w 53797"/>
                <a:gd name="connsiteY0" fmla="*/ 206684 h 208696"/>
                <a:gd name="connsiteX1" fmla="*/ 50070 w 53797"/>
                <a:gd name="connsiteY1" fmla="*/ 202093 h 208696"/>
                <a:gd name="connsiteX2" fmla="*/ 13665 w 53797"/>
                <a:gd name="connsiteY2" fmla="*/ 104423 h 208696"/>
                <a:gd name="connsiteX3" fmla="*/ 50998 w 53797"/>
                <a:gd name="connsiteY3" fmla="*/ 5710 h 208696"/>
                <a:gd name="connsiteX4" fmla="*/ 54012 w 53797"/>
                <a:gd name="connsiteY4" fmla="*/ 2162 h 208696"/>
                <a:gd name="connsiteX5" fmla="*/ 51694 w 53797"/>
                <a:gd name="connsiteY5" fmla="*/ 75 h 208696"/>
                <a:gd name="connsiteX6" fmla="*/ 14824 w 53797"/>
                <a:gd name="connsiteY6" fmla="*/ 40771 h 208696"/>
                <a:gd name="connsiteX7" fmla="*/ 215 w 53797"/>
                <a:gd name="connsiteY7" fmla="*/ 104423 h 208696"/>
                <a:gd name="connsiteX8" fmla="*/ 15520 w 53797"/>
                <a:gd name="connsiteY8" fmla="*/ 169536 h 208696"/>
                <a:gd name="connsiteX9" fmla="*/ 51694 w 53797"/>
                <a:gd name="connsiteY9" fmla="*/ 208771 h 208696"/>
                <a:gd name="connsiteX10" fmla="*/ 54012 w 53797"/>
                <a:gd name="connsiteY10" fmla="*/ 206684 h 20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97" h="208696">
                  <a:moveTo>
                    <a:pt x="54012" y="206684"/>
                  </a:moveTo>
                  <a:cubicBezTo>
                    <a:pt x="54012" y="206058"/>
                    <a:pt x="54012" y="205641"/>
                    <a:pt x="50070" y="202093"/>
                  </a:cubicBezTo>
                  <a:cubicBezTo>
                    <a:pt x="21085" y="175797"/>
                    <a:pt x="13665" y="136353"/>
                    <a:pt x="13665" y="104423"/>
                  </a:cubicBezTo>
                  <a:cubicBezTo>
                    <a:pt x="13665" y="68110"/>
                    <a:pt x="22476" y="31797"/>
                    <a:pt x="50998" y="5710"/>
                  </a:cubicBezTo>
                  <a:cubicBezTo>
                    <a:pt x="54012" y="3205"/>
                    <a:pt x="54012" y="2788"/>
                    <a:pt x="54012" y="2162"/>
                  </a:cubicBezTo>
                  <a:cubicBezTo>
                    <a:pt x="54012" y="701"/>
                    <a:pt x="53085" y="75"/>
                    <a:pt x="51694" y="75"/>
                  </a:cubicBezTo>
                  <a:cubicBezTo>
                    <a:pt x="49375" y="75"/>
                    <a:pt x="28505" y="14266"/>
                    <a:pt x="14824" y="40771"/>
                  </a:cubicBezTo>
                  <a:cubicBezTo>
                    <a:pt x="2998" y="63727"/>
                    <a:pt x="215" y="86892"/>
                    <a:pt x="215" y="104423"/>
                  </a:cubicBezTo>
                  <a:cubicBezTo>
                    <a:pt x="215" y="120701"/>
                    <a:pt x="2766" y="145953"/>
                    <a:pt x="15520" y="169536"/>
                  </a:cubicBezTo>
                  <a:cubicBezTo>
                    <a:pt x="29433" y="195206"/>
                    <a:pt x="49375" y="208771"/>
                    <a:pt x="51694" y="208771"/>
                  </a:cubicBezTo>
                  <a:cubicBezTo>
                    <a:pt x="53085" y="208771"/>
                    <a:pt x="54012" y="208145"/>
                    <a:pt x="54012" y="206684"/>
                  </a:cubicBez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979EB546-3AC8-11F0-751A-14BDC0BE4024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10826686" y="6705171"/>
              <a:ext cx="71188" cy="132939"/>
            </a:xfrm>
            <a:custGeom>
              <a:avLst/>
              <a:gdLst>
                <a:gd name="connsiteX0" fmla="*/ 42654 w 71188"/>
                <a:gd name="connsiteY0" fmla="*/ 47240 h 132939"/>
                <a:gd name="connsiteX1" fmla="*/ 64451 w 71188"/>
                <a:gd name="connsiteY1" fmla="*/ 47240 h 132939"/>
                <a:gd name="connsiteX2" fmla="*/ 71408 w 71188"/>
                <a:gd name="connsiteY2" fmla="*/ 43066 h 132939"/>
                <a:gd name="connsiteX3" fmla="*/ 64915 w 71188"/>
                <a:gd name="connsiteY3" fmla="*/ 40771 h 132939"/>
                <a:gd name="connsiteX4" fmla="*/ 44509 w 71188"/>
                <a:gd name="connsiteY4" fmla="*/ 40771 h 132939"/>
                <a:gd name="connsiteX5" fmla="*/ 54016 w 71188"/>
                <a:gd name="connsiteY5" fmla="*/ 5710 h 132939"/>
                <a:gd name="connsiteX6" fmla="*/ 47292 w 71188"/>
                <a:gd name="connsiteY6" fmla="*/ 75 h 132939"/>
                <a:gd name="connsiteX7" fmla="*/ 38016 w 71188"/>
                <a:gd name="connsiteY7" fmla="*/ 7588 h 132939"/>
                <a:gd name="connsiteX8" fmla="*/ 28973 w 71188"/>
                <a:gd name="connsiteY8" fmla="*/ 40771 h 132939"/>
                <a:gd name="connsiteX9" fmla="*/ 7176 w 71188"/>
                <a:gd name="connsiteY9" fmla="*/ 40771 h 132939"/>
                <a:gd name="connsiteX10" fmla="*/ 219 w 71188"/>
                <a:gd name="connsiteY10" fmla="*/ 44736 h 132939"/>
                <a:gd name="connsiteX11" fmla="*/ 6712 w 71188"/>
                <a:gd name="connsiteY11" fmla="*/ 47240 h 132939"/>
                <a:gd name="connsiteX12" fmla="*/ 27118 w 71188"/>
                <a:gd name="connsiteY12" fmla="*/ 47240 h 132939"/>
                <a:gd name="connsiteX13" fmla="*/ 9495 w 71188"/>
                <a:gd name="connsiteY13" fmla="*/ 113814 h 132939"/>
                <a:gd name="connsiteX14" fmla="*/ 30828 w 71188"/>
                <a:gd name="connsiteY14" fmla="*/ 133014 h 132939"/>
                <a:gd name="connsiteX15" fmla="*/ 67698 w 71188"/>
                <a:gd name="connsiteY15" fmla="*/ 100875 h 132939"/>
                <a:gd name="connsiteX16" fmla="*/ 64915 w 71188"/>
                <a:gd name="connsiteY16" fmla="*/ 98788 h 132939"/>
                <a:gd name="connsiteX17" fmla="*/ 61437 w 71188"/>
                <a:gd name="connsiteY17" fmla="*/ 101710 h 132939"/>
                <a:gd name="connsiteX18" fmla="*/ 31292 w 71188"/>
                <a:gd name="connsiteY18" fmla="*/ 128423 h 132939"/>
                <a:gd name="connsiteX19" fmla="*/ 24103 w 71188"/>
                <a:gd name="connsiteY19" fmla="*/ 118823 h 132939"/>
                <a:gd name="connsiteX20" fmla="*/ 25495 w 71188"/>
                <a:gd name="connsiteY20" fmla="*/ 108806 h 132939"/>
                <a:gd name="connsiteX21" fmla="*/ 42654 w 71188"/>
                <a:gd name="connsiteY21" fmla="*/ 47240 h 13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188" h="132939">
                  <a:moveTo>
                    <a:pt x="42654" y="47240"/>
                  </a:moveTo>
                  <a:lnTo>
                    <a:pt x="64451" y="47240"/>
                  </a:lnTo>
                  <a:cubicBezTo>
                    <a:pt x="69089" y="47240"/>
                    <a:pt x="71408" y="47240"/>
                    <a:pt x="71408" y="43066"/>
                  </a:cubicBezTo>
                  <a:cubicBezTo>
                    <a:pt x="71408" y="40771"/>
                    <a:pt x="69089" y="40771"/>
                    <a:pt x="64915" y="40771"/>
                  </a:cubicBezTo>
                  <a:lnTo>
                    <a:pt x="44509" y="40771"/>
                  </a:lnTo>
                  <a:cubicBezTo>
                    <a:pt x="52857" y="11136"/>
                    <a:pt x="54016" y="6962"/>
                    <a:pt x="54016" y="5710"/>
                  </a:cubicBezTo>
                  <a:cubicBezTo>
                    <a:pt x="54016" y="2162"/>
                    <a:pt x="51234" y="75"/>
                    <a:pt x="47292" y="75"/>
                  </a:cubicBezTo>
                  <a:cubicBezTo>
                    <a:pt x="46596" y="75"/>
                    <a:pt x="40103" y="283"/>
                    <a:pt x="38016" y="7588"/>
                  </a:cubicBezTo>
                  <a:lnTo>
                    <a:pt x="28973" y="40771"/>
                  </a:lnTo>
                  <a:lnTo>
                    <a:pt x="7176" y="40771"/>
                  </a:lnTo>
                  <a:cubicBezTo>
                    <a:pt x="2538" y="40771"/>
                    <a:pt x="219" y="40771"/>
                    <a:pt x="219" y="44736"/>
                  </a:cubicBezTo>
                  <a:cubicBezTo>
                    <a:pt x="219" y="47240"/>
                    <a:pt x="2074" y="47240"/>
                    <a:pt x="6712" y="47240"/>
                  </a:cubicBezTo>
                  <a:lnTo>
                    <a:pt x="27118" y="47240"/>
                  </a:lnTo>
                  <a:cubicBezTo>
                    <a:pt x="10422" y="106510"/>
                    <a:pt x="9495" y="110058"/>
                    <a:pt x="9495" y="113814"/>
                  </a:cubicBezTo>
                  <a:cubicBezTo>
                    <a:pt x="9495" y="125084"/>
                    <a:pt x="18306" y="133014"/>
                    <a:pt x="30828" y="133014"/>
                  </a:cubicBezTo>
                  <a:cubicBezTo>
                    <a:pt x="54480" y="133014"/>
                    <a:pt x="67698" y="102545"/>
                    <a:pt x="67698" y="100875"/>
                  </a:cubicBezTo>
                  <a:cubicBezTo>
                    <a:pt x="67698" y="98788"/>
                    <a:pt x="65842" y="98788"/>
                    <a:pt x="64915" y="98788"/>
                  </a:cubicBezTo>
                  <a:cubicBezTo>
                    <a:pt x="62828" y="98788"/>
                    <a:pt x="62596" y="99414"/>
                    <a:pt x="61437" y="101710"/>
                  </a:cubicBezTo>
                  <a:cubicBezTo>
                    <a:pt x="51466" y="123414"/>
                    <a:pt x="39176" y="128423"/>
                    <a:pt x="31292" y="128423"/>
                  </a:cubicBezTo>
                  <a:cubicBezTo>
                    <a:pt x="26422" y="128423"/>
                    <a:pt x="24103" y="125710"/>
                    <a:pt x="24103" y="118823"/>
                  </a:cubicBezTo>
                  <a:cubicBezTo>
                    <a:pt x="24103" y="113814"/>
                    <a:pt x="24567" y="112353"/>
                    <a:pt x="25495" y="108806"/>
                  </a:cubicBezTo>
                  <a:lnTo>
                    <a:pt x="42654" y="47240"/>
                  </a:ln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A7DF0BE8-D43C-9F99-C438-A587013889FC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10918306" y="6679293"/>
              <a:ext cx="53797" cy="208696"/>
            </a:xfrm>
            <a:custGeom>
              <a:avLst/>
              <a:gdLst>
                <a:gd name="connsiteX0" fmla="*/ 54020 w 53797"/>
                <a:gd name="connsiteY0" fmla="*/ 104423 h 208696"/>
                <a:gd name="connsiteX1" fmla="*/ 38716 w 53797"/>
                <a:gd name="connsiteY1" fmla="*/ 39310 h 208696"/>
                <a:gd name="connsiteX2" fmla="*/ 2542 w 53797"/>
                <a:gd name="connsiteY2" fmla="*/ 75 h 208696"/>
                <a:gd name="connsiteX3" fmla="*/ 223 w 53797"/>
                <a:gd name="connsiteY3" fmla="*/ 2162 h 208696"/>
                <a:gd name="connsiteX4" fmla="*/ 4629 w 53797"/>
                <a:gd name="connsiteY4" fmla="*/ 6962 h 208696"/>
                <a:gd name="connsiteX5" fmla="*/ 40571 w 53797"/>
                <a:gd name="connsiteY5" fmla="*/ 104423 h 208696"/>
                <a:gd name="connsiteX6" fmla="*/ 3237 w 53797"/>
                <a:gd name="connsiteY6" fmla="*/ 203136 h 208696"/>
                <a:gd name="connsiteX7" fmla="*/ 223 w 53797"/>
                <a:gd name="connsiteY7" fmla="*/ 206684 h 208696"/>
                <a:gd name="connsiteX8" fmla="*/ 2542 w 53797"/>
                <a:gd name="connsiteY8" fmla="*/ 208771 h 208696"/>
                <a:gd name="connsiteX9" fmla="*/ 39411 w 53797"/>
                <a:gd name="connsiteY9" fmla="*/ 168075 h 208696"/>
                <a:gd name="connsiteX10" fmla="*/ 54020 w 53797"/>
                <a:gd name="connsiteY10" fmla="*/ 104423 h 208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3797" h="208696">
                  <a:moveTo>
                    <a:pt x="54020" y="104423"/>
                  </a:moveTo>
                  <a:cubicBezTo>
                    <a:pt x="54020" y="88145"/>
                    <a:pt x="51469" y="62892"/>
                    <a:pt x="38716" y="39310"/>
                  </a:cubicBezTo>
                  <a:cubicBezTo>
                    <a:pt x="24803" y="13640"/>
                    <a:pt x="4860" y="75"/>
                    <a:pt x="2542" y="75"/>
                  </a:cubicBezTo>
                  <a:cubicBezTo>
                    <a:pt x="1150" y="75"/>
                    <a:pt x="223" y="909"/>
                    <a:pt x="223" y="2162"/>
                  </a:cubicBezTo>
                  <a:cubicBezTo>
                    <a:pt x="223" y="2788"/>
                    <a:pt x="223" y="3205"/>
                    <a:pt x="4629" y="6962"/>
                  </a:cubicBezTo>
                  <a:cubicBezTo>
                    <a:pt x="27353" y="27623"/>
                    <a:pt x="40571" y="60805"/>
                    <a:pt x="40571" y="104423"/>
                  </a:cubicBezTo>
                  <a:cubicBezTo>
                    <a:pt x="40571" y="140110"/>
                    <a:pt x="31991" y="176841"/>
                    <a:pt x="3237" y="203136"/>
                  </a:cubicBezTo>
                  <a:cubicBezTo>
                    <a:pt x="223" y="205641"/>
                    <a:pt x="223" y="206058"/>
                    <a:pt x="223" y="206684"/>
                  </a:cubicBezTo>
                  <a:cubicBezTo>
                    <a:pt x="223" y="207936"/>
                    <a:pt x="1150" y="208771"/>
                    <a:pt x="2542" y="208771"/>
                  </a:cubicBezTo>
                  <a:cubicBezTo>
                    <a:pt x="4860" y="208771"/>
                    <a:pt x="25730" y="194580"/>
                    <a:pt x="39411" y="168075"/>
                  </a:cubicBezTo>
                  <a:cubicBezTo>
                    <a:pt x="51237" y="145119"/>
                    <a:pt x="54020" y="121953"/>
                    <a:pt x="54020" y="104423"/>
                  </a:cubicBez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B3BB0DDE-E8C9-897F-34C4-DFB30E0163FC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11072663" y="6759224"/>
              <a:ext cx="154203" cy="48834"/>
            </a:xfrm>
            <a:custGeom>
              <a:avLst/>
              <a:gdLst>
                <a:gd name="connsiteX0" fmla="*/ 146549 w 154203"/>
                <a:gd name="connsiteY0" fmla="*/ 8423 h 48834"/>
                <a:gd name="connsiteX1" fmla="*/ 154433 w 154203"/>
                <a:gd name="connsiteY1" fmla="*/ 4249 h 48834"/>
                <a:gd name="connsiteX2" fmla="*/ 146780 w 154203"/>
                <a:gd name="connsiteY2" fmla="*/ 75 h 48834"/>
                <a:gd name="connsiteX3" fmla="*/ 7882 w 154203"/>
                <a:gd name="connsiteY3" fmla="*/ 75 h 48834"/>
                <a:gd name="connsiteX4" fmla="*/ 229 w 154203"/>
                <a:gd name="connsiteY4" fmla="*/ 4249 h 48834"/>
                <a:gd name="connsiteX5" fmla="*/ 8113 w 154203"/>
                <a:gd name="connsiteY5" fmla="*/ 8423 h 48834"/>
                <a:gd name="connsiteX6" fmla="*/ 146549 w 154203"/>
                <a:gd name="connsiteY6" fmla="*/ 8423 h 48834"/>
                <a:gd name="connsiteX7" fmla="*/ 146780 w 154203"/>
                <a:gd name="connsiteY7" fmla="*/ 48910 h 48834"/>
                <a:gd name="connsiteX8" fmla="*/ 154433 w 154203"/>
                <a:gd name="connsiteY8" fmla="*/ 44736 h 48834"/>
                <a:gd name="connsiteX9" fmla="*/ 146549 w 154203"/>
                <a:gd name="connsiteY9" fmla="*/ 40562 h 48834"/>
                <a:gd name="connsiteX10" fmla="*/ 8113 w 154203"/>
                <a:gd name="connsiteY10" fmla="*/ 40562 h 48834"/>
                <a:gd name="connsiteX11" fmla="*/ 229 w 154203"/>
                <a:gd name="connsiteY11" fmla="*/ 44736 h 48834"/>
                <a:gd name="connsiteX12" fmla="*/ 7882 w 154203"/>
                <a:gd name="connsiteY12" fmla="*/ 48910 h 48834"/>
                <a:gd name="connsiteX13" fmla="*/ 146780 w 154203"/>
                <a:gd name="connsiteY13" fmla="*/ 48910 h 48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4203" h="48834">
                  <a:moveTo>
                    <a:pt x="146549" y="8423"/>
                  </a:moveTo>
                  <a:cubicBezTo>
                    <a:pt x="150027" y="8423"/>
                    <a:pt x="154433" y="8423"/>
                    <a:pt x="154433" y="4249"/>
                  </a:cubicBezTo>
                  <a:cubicBezTo>
                    <a:pt x="154433" y="75"/>
                    <a:pt x="150027" y="75"/>
                    <a:pt x="146780" y="75"/>
                  </a:cubicBezTo>
                  <a:lnTo>
                    <a:pt x="7882" y="75"/>
                  </a:lnTo>
                  <a:cubicBezTo>
                    <a:pt x="4635" y="75"/>
                    <a:pt x="229" y="75"/>
                    <a:pt x="229" y="4249"/>
                  </a:cubicBezTo>
                  <a:cubicBezTo>
                    <a:pt x="229" y="8423"/>
                    <a:pt x="4635" y="8423"/>
                    <a:pt x="8113" y="8423"/>
                  </a:cubicBezTo>
                  <a:lnTo>
                    <a:pt x="146549" y="8423"/>
                  </a:lnTo>
                  <a:close/>
                  <a:moveTo>
                    <a:pt x="146780" y="48910"/>
                  </a:moveTo>
                  <a:cubicBezTo>
                    <a:pt x="150027" y="48910"/>
                    <a:pt x="154433" y="48910"/>
                    <a:pt x="154433" y="44736"/>
                  </a:cubicBezTo>
                  <a:cubicBezTo>
                    <a:pt x="154433" y="40562"/>
                    <a:pt x="150027" y="40562"/>
                    <a:pt x="146549" y="40562"/>
                  </a:cubicBezTo>
                  <a:lnTo>
                    <a:pt x="8113" y="40562"/>
                  </a:lnTo>
                  <a:cubicBezTo>
                    <a:pt x="4635" y="40562"/>
                    <a:pt x="229" y="40562"/>
                    <a:pt x="229" y="44736"/>
                  </a:cubicBezTo>
                  <a:cubicBezTo>
                    <a:pt x="229" y="48910"/>
                    <a:pt x="4635" y="48910"/>
                    <a:pt x="7882" y="48910"/>
                  </a:cubicBezTo>
                  <a:lnTo>
                    <a:pt x="146780" y="48910"/>
                  </a:ln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17F5B200-D0DE-BBCA-7046-A6315D3D0717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11317197" y="6690980"/>
              <a:ext cx="113855" cy="147130"/>
            </a:xfrm>
            <a:custGeom>
              <a:avLst/>
              <a:gdLst>
                <a:gd name="connsiteX0" fmla="*/ 46617 w 113855"/>
                <a:gd name="connsiteY0" fmla="*/ 30127 h 147130"/>
                <a:gd name="connsiteX1" fmla="*/ 91602 w 113855"/>
                <a:gd name="connsiteY1" fmla="*/ 30127 h 147130"/>
                <a:gd name="connsiteX2" fmla="*/ 98095 w 113855"/>
                <a:gd name="connsiteY2" fmla="*/ 27623 h 147130"/>
                <a:gd name="connsiteX3" fmla="*/ 90907 w 113855"/>
                <a:gd name="connsiteY3" fmla="*/ 24910 h 147130"/>
                <a:gd name="connsiteX4" fmla="*/ 48008 w 113855"/>
                <a:gd name="connsiteY4" fmla="*/ 24910 h 147130"/>
                <a:gd name="connsiteX5" fmla="*/ 51023 w 113855"/>
                <a:gd name="connsiteY5" fmla="*/ 14057 h 147130"/>
                <a:gd name="connsiteX6" fmla="*/ 54269 w 113855"/>
                <a:gd name="connsiteY6" fmla="*/ 2579 h 147130"/>
                <a:gd name="connsiteX7" fmla="*/ 51023 w 113855"/>
                <a:gd name="connsiteY7" fmla="*/ 75 h 147130"/>
                <a:gd name="connsiteX8" fmla="*/ 22733 w 113855"/>
                <a:gd name="connsiteY8" fmla="*/ 2162 h 147130"/>
                <a:gd name="connsiteX9" fmla="*/ 18327 w 113855"/>
                <a:gd name="connsiteY9" fmla="*/ 6544 h 147130"/>
                <a:gd name="connsiteX10" fmla="*/ 23892 w 113855"/>
                <a:gd name="connsiteY10" fmla="*/ 8840 h 147130"/>
                <a:gd name="connsiteX11" fmla="*/ 35486 w 113855"/>
                <a:gd name="connsiteY11" fmla="*/ 12388 h 147130"/>
                <a:gd name="connsiteX12" fmla="*/ 32240 w 113855"/>
                <a:gd name="connsiteY12" fmla="*/ 24910 h 147130"/>
                <a:gd name="connsiteX13" fmla="*/ 19254 w 113855"/>
                <a:gd name="connsiteY13" fmla="*/ 24910 h 147130"/>
                <a:gd name="connsiteX14" fmla="*/ 12066 w 113855"/>
                <a:gd name="connsiteY14" fmla="*/ 27623 h 147130"/>
                <a:gd name="connsiteX15" fmla="*/ 18559 w 113855"/>
                <a:gd name="connsiteY15" fmla="*/ 30127 h 147130"/>
                <a:gd name="connsiteX16" fmla="*/ 30849 w 113855"/>
                <a:gd name="connsiteY16" fmla="*/ 30127 h 147130"/>
                <a:gd name="connsiteX17" fmla="*/ 1167 w 113855"/>
                <a:gd name="connsiteY17" fmla="*/ 136562 h 147130"/>
                <a:gd name="connsiteX18" fmla="*/ 240 w 113855"/>
                <a:gd name="connsiteY18" fmla="*/ 141362 h 147130"/>
                <a:gd name="connsiteX19" fmla="*/ 6965 w 113855"/>
                <a:gd name="connsiteY19" fmla="*/ 147206 h 147130"/>
                <a:gd name="connsiteX20" fmla="*/ 15544 w 113855"/>
                <a:gd name="connsiteY20" fmla="*/ 141571 h 147130"/>
                <a:gd name="connsiteX21" fmla="*/ 19950 w 113855"/>
                <a:gd name="connsiteY21" fmla="*/ 125919 h 147130"/>
                <a:gd name="connsiteX22" fmla="*/ 25283 w 113855"/>
                <a:gd name="connsiteY22" fmla="*/ 107345 h 147130"/>
                <a:gd name="connsiteX23" fmla="*/ 28994 w 113855"/>
                <a:gd name="connsiteY23" fmla="*/ 93153 h 147130"/>
                <a:gd name="connsiteX24" fmla="*/ 32008 w 113855"/>
                <a:gd name="connsiteY24" fmla="*/ 82718 h 147130"/>
                <a:gd name="connsiteX25" fmla="*/ 69573 w 113855"/>
                <a:gd name="connsiteY25" fmla="*/ 57258 h 147130"/>
                <a:gd name="connsiteX26" fmla="*/ 82095 w 113855"/>
                <a:gd name="connsiteY26" fmla="*/ 71658 h 147130"/>
                <a:gd name="connsiteX27" fmla="*/ 67255 w 113855"/>
                <a:gd name="connsiteY27" fmla="*/ 119658 h 147130"/>
                <a:gd name="connsiteX28" fmla="*/ 64704 w 113855"/>
                <a:gd name="connsiteY28" fmla="*/ 129884 h 147130"/>
                <a:gd name="connsiteX29" fmla="*/ 83718 w 113855"/>
                <a:gd name="connsiteY29" fmla="*/ 147206 h 147130"/>
                <a:gd name="connsiteX30" fmla="*/ 114095 w 113855"/>
                <a:gd name="connsiteY30" fmla="*/ 115066 h 147130"/>
                <a:gd name="connsiteX31" fmla="*/ 111313 w 113855"/>
                <a:gd name="connsiteY31" fmla="*/ 112979 h 147130"/>
                <a:gd name="connsiteX32" fmla="*/ 107834 w 113855"/>
                <a:gd name="connsiteY32" fmla="*/ 116736 h 147130"/>
                <a:gd name="connsiteX33" fmla="*/ 84414 w 113855"/>
                <a:gd name="connsiteY33" fmla="*/ 142614 h 147130"/>
                <a:gd name="connsiteX34" fmla="*/ 78617 w 113855"/>
                <a:gd name="connsiteY34" fmla="*/ 135727 h 147130"/>
                <a:gd name="connsiteX35" fmla="*/ 82559 w 113855"/>
                <a:gd name="connsiteY35" fmla="*/ 121119 h 147130"/>
                <a:gd name="connsiteX36" fmla="*/ 96936 w 113855"/>
                <a:gd name="connsiteY36" fmla="*/ 75205 h 147130"/>
                <a:gd name="connsiteX37" fmla="*/ 70269 w 113855"/>
                <a:gd name="connsiteY37" fmla="*/ 52666 h 147130"/>
                <a:gd name="connsiteX38" fmla="*/ 35950 w 113855"/>
                <a:gd name="connsiteY38" fmla="*/ 68527 h 147130"/>
                <a:gd name="connsiteX39" fmla="*/ 46617 w 113855"/>
                <a:gd name="connsiteY39" fmla="*/ 30127 h 147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3855" h="147130">
                  <a:moveTo>
                    <a:pt x="46617" y="30127"/>
                  </a:moveTo>
                  <a:lnTo>
                    <a:pt x="91602" y="30127"/>
                  </a:lnTo>
                  <a:cubicBezTo>
                    <a:pt x="95544" y="30127"/>
                    <a:pt x="98095" y="30127"/>
                    <a:pt x="98095" y="27623"/>
                  </a:cubicBezTo>
                  <a:cubicBezTo>
                    <a:pt x="98095" y="24910"/>
                    <a:pt x="95313" y="24910"/>
                    <a:pt x="90907" y="24910"/>
                  </a:cubicBezTo>
                  <a:lnTo>
                    <a:pt x="48008" y="24910"/>
                  </a:lnTo>
                  <a:cubicBezTo>
                    <a:pt x="49631" y="19692"/>
                    <a:pt x="49631" y="19275"/>
                    <a:pt x="51023" y="14057"/>
                  </a:cubicBezTo>
                  <a:cubicBezTo>
                    <a:pt x="52182" y="10301"/>
                    <a:pt x="54269" y="2996"/>
                    <a:pt x="54269" y="2579"/>
                  </a:cubicBezTo>
                  <a:cubicBezTo>
                    <a:pt x="54269" y="701"/>
                    <a:pt x="52878" y="75"/>
                    <a:pt x="51023" y="75"/>
                  </a:cubicBezTo>
                  <a:cubicBezTo>
                    <a:pt x="46617" y="75"/>
                    <a:pt x="28298" y="1744"/>
                    <a:pt x="22733" y="2162"/>
                  </a:cubicBezTo>
                  <a:cubicBezTo>
                    <a:pt x="20878" y="2370"/>
                    <a:pt x="18327" y="2579"/>
                    <a:pt x="18327" y="6544"/>
                  </a:cubicBezTo>
                  <a:cubicBezTo>
                    <a:pt x="18327" y="8840"/>
                    <a:pt x="20646" y="8840"/>
                    <a:pt x="23892" y="8840"/>
                  </a:cubicBezTo>
                  <a:cubicBezTo>
                    <a:pt x="35023" y="8840"/>
                    <a:pt x="35486" y="10301"/>
                    <a:pt x="35486" y="12388"/>
                  </a:cubicBezTo>
                  <a:cubicBezTo>
                    <a:pt x="35486" y="13849"/>
                    <a:pt x="33399" y="20736"/>
                    <a:pt x="32240" y="24910"/>
                  </a:cubicBezTo>
                  <a:lnTo>
                    <a:pt x="19254" y="24910"/>
                  </a:lnTo>
                  <a:cubicBezTo>
                    <a:pt x="14617" y="24910"/>
                    <a:pt x="12066" y="24910"/>
                    <a:pt x="12066" y="27623"/>
                  </a:cubicBezTo>
                  <a:cubicBezTo>
                    <a:pt x="12066" y="30127"/>
                    <a:pt x="14153" y="30127"/>
                    <a:pt x="18559" y="30127"/>
                  </a:cubicBezTo>
                  <a:lnTo>
                    <a:pt x="30849" y="30127"/>
                  </a:lnTo>
                  <a:lnTo>
                    <a:pt x="1167" y="136562"/>
                  </a:lnTo>
                  <a:cubicBezTo>
                    <a:pt x="240" y="139693"/>
                    <a:pt x="240" y="140110"/>
                    <a:pt x="240" y="141362"/>
                  </a:cubicBezTo>
                  <a:cubicBezTo>
                    <a:pt x="240" y="145953"/>
                    <a:pt x="4182" y="147206"/>
                    <a:pt x="6965" y="147206"/>
                  </a:cubicBezTo>
                  <a:cubicBezTo>
                    <a:pt x="11370" y="147206"/>
                    <a:pt x="14617" y="144284"/>
                    <a:pt x="15544" y="141571"/>
                  </a:cubicBezTo>
                  <a:cubicBezTo>
                    <a:pt x="16008" y="140527"/>
                    <a:pt x="18559" y="131136"/>
                    <a:pt x="19950" y="125919"/>
                  </a:cubicBezTo>
                  <a:lnTo>
                    <a:pt x="25283" y="107345"/>
                  </a:lnTo>
                  <a:cubicBezTo>
                    <a:pt x="25979" y="104214"/>
                    <a:pt x="28298" y="96284"/>
                    <a:pt x="28994" y="93153"/>
                  </a:cubicBezTo>
                  <a:cubicBezTo>
                    <a:pt x="30153" y="89814"/>
                    <a:pt x="31776" y="83345"/>
                    <a:pt x="32008" y="82718"/>
                  </a:cubicBezTo>
                  <a:cubicBezTo>
                    <a:pt x="33863" y="79171"/>
                    <a:pt x="46385" y="57258"/>
                    <a:pt x="69573" y="57258"/>
                  </a:cubicBezTo>
                  <a:cubicBezTo>
                    <a:pt x="79776" y="57258"/>
                    <a:pt x="82095" y="64771"/>
                    <a:pt x="82095" y="71658"/>
                  </a:cubicBezTo>
                  <a:cubicBezTo>
                    <a:pt x="82095" y="84597"/>
                    <a:pt x="71428" y="110058"/>
                    <a:pt x="67255" y="119658"/>
                  </a:cubicBezTo>
                  <a:cubicBezTo>
                    <a:pt x="65863" y="122997"/>
                    <a:pt x="64704" y="125919"/>
                    <a:pt x="64704" y="129884"/>
                  </a:cubicBezTo>
                  <a:cubicBezTo>
                    <a:pt x="64704" y="140736"/>
                    <a:pt x="73284" y="147206"/>
                    <a:pt x="83718" y="147206"/>
                  </a:cubicBezTo>
                  <a:cubicBezTo>
                    <a:pt x="105979" y="147206"/>
                    <a:pt x="114095" y="116319"/>
                    <a:pt x="114095" y="115066"/>
                  </a:cubicBezTo>
                  <a:cubicBezTo>
                    <a:pt x="114095" y="112979"/>
                    <a:pt x="112008" y="112979"/>
                    <a:pt x="111313" y="112979"/>
                  </a:cubicBezTo>
                  <a:cubicBezTo>
                    <a:pt x="108994" y="112979"/>
                    <a:pt x="108994" y="113606"/>
                    <a:pt x="107834" y="116736"/>
                  </a:cubicBezTo>
                  <a:cubicBezTo>
                    <a:pt x="101110" y="138023"/>
                    <a:pt x="90675" y="142614"/>
                    <a:pt x="84414" y="142614"/>
                  </a:cubicBezTo>
                  <a:cubicBezTo>
                    <a:pt x="80008" y="142614"/>
                    <a:pt x="78617" y="140110"/>
                    <a:pt x="78617" y="135727"/>
                  </a:cubicBezTo>
                  <a:cubicBezTo>
                    <a:pt x="78617" y="130510"/>
                    <a:pt x="81168" y="124666"/>
                    <a:pt x="82559" y="121119"/>
                  </a:cubicBezTo>
                  <a:cubicBezTo>
                    <a:pt x="86501" y="111936"/>
                    <a:pt x="96936" y="86892"/>
                    <a:pt x="96936" y="75205"/>
                  </a:cubicBezTo>
                  <a:cubicBezTo>
                    <a:pt x="96936" y="59971"/>
                    <a:pt x="86269" y="52666"/>
                    <a:pt x="70269" y="52666"/>
                  </a:cubicBezTo>
                  <a:cubicBezTo>
                    <a:pt x="63081" y="52666"/>
                    <a:pt x="49168" y="54127"/>
                    <a:pt x="35950" y="68527"/>
                  </a:cubicBezTo>
                  <a:lnTo>
                    <a:pt x="46617" y="30127"/>
                  </a:ln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7B412F75-6B75-DEA5-D867-FCEB727A0962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11432508" y="6743572"/>
              <a:ext cx="137507" cy="94539"/>
            </a:xfrm>
            <a:custGeom>
              <a:avLst/>
              <a:gdLst>
                <a:gd name="connsiteX0" fmla="*/ 137753 w 137507"/>
                <a:gd name="connsiteY0" fmla="*/ 14683 h 94539"/>
                <a:gd name="connsiteX1" fmla="*/ 128477 w 137507"/>
                <a:gd name="connsiteY1" fmla="*/ 75 h 94539"/>
                <a:gd name="connsiteX2" fmla="*/ 116188 w 137507"/>
                <a:gd name="connsiteY2" fmla="*/ 9883 h 94539"/>
                <a:gd name="connsiteX3" fmla="*/ 119666 w 137507"/>
                <a:gd name="connsiteY3" fmla="*/ 16144 h 94539"/>
                <a:gd name="connsiteX4" fmla="*/ 127782 w 137507"/>
                <a:gd name="connsiteY4" fmla="*/ 33675 h 94539"/>
                <a:gd name="connsiteX5" fmla="*/ 116188 w 137507"/>
                <a:gd name="connsiteY5" fmla="*/ 63518 h 94539"/>
                <a:gd name="connsiteX6" fmla="*/ 89753 w 137507"/>
                <a:gd name="connsiteY6" fmla="*/ 79588 h 94539"/>
                <a:gd name="connsiteX7" fmla="*/ 67260 w 137507"/>
                <a:gd name="connsiteY7" fmla="*/ 60805 h 94539"/>
                <a:gd name="connsiteX8" fmla="*/ 75144 w 137507"/>
                <a:gd name="connsiteY8" fmla="*/ 36179 h 94539"/>
                <a:gd name="connsiteX9" fmla="*/ 70970 w 137507"/>
                <a:gd name="connsiteY9" fmla="*/ 31588 h 94539"/>
                <a:gd name="connsiteX10" fmla="*/ 64709 w 137507"/>
                <a:gd name="connsiteY10" fmla="*/ 35136 h 94539"/>
                <a:gd name="connsiteX11" fmla="*/ 59376 w 137507"/>
                <a:gd name="connsiteY11" fmla="*/ 60388 h 94539"/>
                <a:gd name="connsiteX12" fmla="*/ 27840 w 137507"/>
                <a:gd name="connsiteY12" fmla="*/ 79588 h 94539"/>
                <a:gd name="connsiteX13" fmla="*/ 7666 w 137507"/>
                <a:gd name="connsiteY13" fmla="*/ 55588 h 94539"/>
                <a:gd name="connsiteX14" fmla="*/ 31318 w 137507"/>
                <a:gd name="connsiteY14" fmla="*/ 4875 h 94539"/>
                <a:gd name="connsiteX15" fmla="*/ 26912 w 137507"/>
                <a:gd name="connsiteY15" fmla="*/ 910 h 94539"/>
                <a:gd name="connsiteX16" fmla="*/ 20883 w 137507"/>
                <a:gd name="connsiteY16" fmla="*/ 5501 h 94539"/>
                <a:gd name="connsiteX17" fmla="*/ 245 w 137507"/>
                <a:gd name="connsiteY17" fmla="*/ 64771 h 94539"/>
                <a:gd name="connsiteX18" fmla="*/ 24593 w 137507"/>
                <a:gd name="connsiteY18" fmla="*/ 94614 h 94539"/>
                <a:gd name="connsiteX19" fmla="*/ 60303 w 137507"/>
                <a:gd name="connsiteY19" fmla="*/ 72701 h 94539"/>
                <a:gd name="connsiteX20" fmla="*/ 85811 w 137507"/>
                <a:gd name="connsiteY20" fmla="*/ 94614 h 94539"/>
                <a:gd name="connsiteX21" fmla="*/ 123376 w 137507"/>
                <a:gd name="connsiteY21" fmla="*/ 66231 h 94539"/>
                <a:gd name="connsiteX22" fmla="*/ 137753 w 137507"/>
                <a:gd name="connsiteY22" fmla="*/ 14683 h 9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7507" h="94539">
                  <a:moveTo>
                    <a:pt x="137753" y="14683"/>
                  </a:moveTo>
                  <a:cubicBezTo>
                    <a:pt x="137753" y="5292"/>
                    <a:pt x="133579" y="75"/>
                    <a:pt x="128477" y="75"/>
                  </a:cubicBezTo>
                  <a:cubicBezTo>
                    <a:pt x="122448" y="75"/>
                    <a:pt x="116188" y="5083"/>
                    <a:pt x="116188" y="9883"/>
                  </a:cubicBezTo>
                  <a:cubicBezTo>
                    <a:pt x="116188" y="11970"/>
                    <a:pt x="117347" y="14266"/>
                    <a:pt x="119666" y="16144"/>
                  </a:cubicBezTo>
                  <a:cubicBezTo>
                    <a:pt x="123608" y="19275"/>
                    <a:pt x="127782" y="24910"/>
                    <a:pt x="127782" y="33675"/>
                  </a:cubicBezTo>
                  <a:cubicBezTo>
                    <a:pt x="127782" y="42023"/>
                    <a:pt x="123376" y="53918"/>
                    <a:pt x="116188" y="63518"/>
                  </a:cubicBezTo>
                  <a:cubicBezTo>
                    <a:pt x="109231" y="72492"/>
                    <a:pt x="100651" y="79588"/>
                    <a:pt x="89753" y="79588"/>
                  </a:cubicBezTo>
                  <a:cubicBezTo>
                    <a:pt x="76535" y="79588"/>
                    <a:pt x="69347" y="72075"/>
                    <a:pt x="67260" y="60805"/>
                  </a:cubicBezTo>
                  <a:cubicBezTo>
                    <a:pt x="69811" y="55379"/>
                    <a:pt x="75144" y="42023"/>
                    <a:pt x="75144" y="36179"/>
                  </a:cubicBezTo>
                  <a:cubicBezTo>
                    <a:pt x="75144" y="33675"/>
                    <a:pt x="73985" y="31588"/>
                    <a:pt x="70970" y="31588"/>
                  </a:cubicBezTo>
                  <a:cubicBezTo>
                    <a:pt x="69115" y="31588"/>
                    <a:pt x="66564" y="32005"/>
                    <a:pt x="64709" y="35136"/>
                  </a:cubicBezTo>
                  <a:cubicBezTo>
                    <a:pt x="62158" y="39310"/>
                    <a:pt x="59376" y="52875"/>
                    <a:pt x="59376" y="60388"/>
                  </a:cubicBezTo>
                  <a:cubicBezTo>
                    <a:pt x="51724" y="70197"/>
                    <a:pt x="42448" y="79588"/>
                    <a:pt x="27840" y="79588"/>
                  </a:cubicBezTo>
                  <a:cubicBezTo>
                    <a:pt x="12535" y="79588"/>
                    <a:pt x="7666" y="67275"/>
                    <a:pt x="7666" y="55588"/>
                  </a:cubicBezTo>
                  <a:cubicBezTo>
                    <a:pt x="7666" y="29501"/>
                    <a:pt x="31318" y="7588"/>
                    <a:pt x="31318" y="4875"/>
                  </a:cubicBezTo>
                  <a:cubicBezTo>
                    <a:pt x="31318" y="2579"/>
                    <a:pt x="29463" y="910"/>
                    <a:pt x="26912" y="910"/>
                  </a:cubicBezTo>
                  <a:cubicBezTo>
                    <a:pt x="23898" y="910"/>
                    <a:pt x="22274" y="3623"/>
                    <a:pt x="20883" y="5501"/>
                  </a:cubicBezTo>
                  <a:cubicBezTo>
                    <a:pt x="9057" y="20944"/>
                    <a:pt x="245" y="45779"/>
                    <a:pt x="245" y="64771"/>
                  </a:cubicBezTo>
                  <a:cubicBezTo>
                    <a:pt x="245" y="79171"/>
                    <a:pt x="5579" y="94614"/>
                    <a:pt x="24593" y="94614"/>
                  </a:cubicBezTo>
                  <a:cubicBezTo>
                    <a:pt x="41057" y="94614"/>
                    <a:pt x="51956" y="84179"/>
                    <a:pt x="60303" y="72701"/>
                  </a:cubicBezTo>
                  <a:cubicBezTo>
                    <a:pt x="62390" y="84805"/>
                    <a:pt x="71434" y="94614"/>
                    <a:pt x="85811" y="94614"/>
                  </a:cubicBezTo>
                  <a:cubicBezTo>
                    <a:pt x="103898" y="94614"/>
                    <a:pt x="115028" y="81884"/>
                    <a:pt x="123376" y="66231"/>
                  </a:cubicBezTo>
                  <a:cubicBezTo>
                    <a:pt x="128941" y="56005"/>
                    <a:pt x="137753" y="27623"/>
                    <a:pt x="137753" y="14683"/>
                  </a:cubicBez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91E087A7-BDC1-5125-1E6F-96BF6B4EA80D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11584127" y="6765735"/>
              <a:ext cx="36359" cy="102845"/>
            </a:xfrm>
            <a:custGeom>
              <a:avLst/>
              <a:gdLst>
                <a:gd name="connsiteX0" fmla="*/ 35962 w 36359"/>
                <a:gd name="connsiteY0" fmla="*/ 4459 h 102845"/>
                <a:gd name="connsiteX1" fmla="*/ 36611 w 36359"/>
                <a:gd name="connsiteY1" fmla="*/ 2121 h 102845"/>
                <a:gd name="connsiteX2" fmla="*/ 34014 w 36359"/>
                <a:gd name="connsiteY2" fmla="*/ 76 h 102845"/>
                <a:gd name="connsiteX3" fmla="*/ 13237 w 36359"/>
                <a:gd name="connsiteY3" fmla="*/ 1537 h 102845"/>
                <a:gd name="connsiteX4" fmla="*/ 9828 w 36359"/>
                <a:gd name="connsiteY4" fmla="*/ 4897 h 102845"/>
                <a:gd name="connsiteX5" fmla="*/ 13886 w 36359"/>
                <a:gd name="connsiteY5" fmla="*/ 6942 h 102845"/>
                <a:gd name="connsiteX6" fmla="*/ 21678 w 36359"/>
                <a:gd name="connsiteY6" fmla="*/ 9134 h 102845"/>
                <a:gd name="connsiteX7" fmla="*/ 21028 w 36359"/>
                <a:gd name="connsiteY7" fmla="*/ 12348 h 102845"/>
                <a:gd name="connsiteX8" fmla="*/ 901 w 36359"/>
                <a:gd name="connsiteY8" fmla="*/ 84515 h 102845"/>
                <a:gd name="connsiteX9" fmla="*/ 251 w 36359"/>
                <a:gd name="connsiteY9" fmla="*/ 89043 h 102845"/>
                <a:gd name="connsiteX10" fmla="*/ 17295 w 36359"/>
                <a:gd name="connsiteY10" fmla="*/ 102922 h 102845"/>
                <a:gd name="connsiteX11" fmla="*/ 30281 w 36359"/>
                <a:gd name="connsiteY11" fmla="*/ 95179 h 102845"/>
                <a:gd name="connsiteX12" fmla="*/ 35962 w 36359"/>
                <a:gd name="connsiteY12" fmla="*/ 80570 h 102845"/>
                <a:gd name="connsiteX13" fmla="*/ 33365 w 36359"/>
                <a:gd name="connsiteY13" fmla="*/ 78671 h 102845"/>
                <a:gd name="connsiteX14" fmla="*/ 30118 w 36359"/>
                <a:gd name="connsiteY14" fmla="*/ 82177 h 102845"/>
                <a:gd name="connsiteX15" fmla="*/ 17944 w 36359"/>
                <a:gd name="connsiteY15" fmla="*/ 98831 h 102845"/>
                <a:gd name="connsiteX16" fmla="*/ 12425 w 36359"/>
                <a:gd name="connsiteY16" fmla="*/ 91673 h 102845"/>
                <a:gd name="connsiteX17" fmla="*/ 13399 w 36359"/>
                <a:gd name="connsiteY17" fmla="*/ 85683 h 102845"/>
                <a:gd name="connsiteX18" fmla="*/ 35962 w 36359"/>
                <a:gd name="connsiteY18" fmla="*/ 4459 h 102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6359" h="102845">
                  <a:moveTo>
                    <a:pt x="35962" y="4459"/>
                  </a:moveTo>
                  <a:cubicBezTo>
                    <a:pt x="36124" y="4167"/>
                    <a:pt x="36611" y="2268"/>
                    <a:pt x="36611" y="2121"/>
                  </a:cubicBezTo>
                  <a:cubicBezTo>
                    <a:pt x="36611" y="1391"/>
                    <a:pt x="35962" y="76"/>
                    <a:pt x="34014" y="76"/>
                  </a:cubicBezTo>
                  <a:cubicBezTo>
                    <a:pt x="30767" y="76"/>
                    <a:pt x="17295" y="1245"/>
                    <a:pt x="13237" y="1537"/>
                  </a:cubicBezTo>
                  <a:cubicBezTo>
                    <a:pt x="12101" y="1683"/>
                    <a:pt x="9828" y="1829"/>
                    <a:pt x="9828" y="4897"/>
                  </a:cubicBezTo>
                  <a:cubicBezTo>
                    <a:pt x="9828" y="6942"/>
                    <a:pt x="12101" y="6942"/>
                    <a:pt x="13886" y="6942"/>
                  </a:cubicBezTo>
                  <a:cubicBezTo>
                    <a:pt x="21678" y="6942"/>
                    <a:pt x="21678" y="7965"/>
                    <a:pt x="21678" y="9134"/>
                  </a:cubicBezTo>
                  <a:cubicBezTo>
                    <a:pt x="21678" y="10156"/>
                    <a:pt x="21353" y="11033"/>
                    <a:pt x="21028" y="12348"/>
                  </a:cubicBezTo>
                  <a:lnTo>
                    <a:pt x="901" y="84515"/>
                  </a:lnTo>
                  <a:cubicBezTo>
                    <a:pt x="414" y="85976"/>
                    <a:pt x="251" y="87583"/>
                    <a:pt x="251" y="89043"/>
                  </a:cubicBezTo>
                  <a:cubicBezTo>
                    <a:pt x="251" y="98393"/>
                    <a:pt x="9504" y="102922"/>
                    <a:pt x="17295" y="102922"/>
                  </a:cubicBezTo>
                  <a:cubicBezTo>
                    <a:pt x="21191" y="102922"/>
                    <a:pt x="26060" y="101753"/>
                    <a:pt x="30281" y="95179"/>
                  </a:cubicBezTo>
                  <a:cubicBezTo>
                    <a:pt x="33689" y="89774"/>
                    <a:pt x="35962" y="81155"/>
                    <a:pt x="35962" y="80570"/>
                  </a:cubicBezTo>
                  <a:cubicBezTo>
                    <a:pt x="35962" y="78671"/>
                    <a:pt x="33852" y="78671"/>
                    <a:pt x="33365" y="78671"/>
                  </a:cubicBezTo>
                  <a:cubicBezTo>
                    <a:pt x="31092" y="78671"/>
                    <a:pt x="30767" y="79548"/>
                    <a:pt x="30118" y="82177"/>
                  </a:cubicBezTo>
                  <a:cubicBezTo>
                    <a:pt x="28008" y="89482"/>
                    <a:pt x="24924" y="98831"/>
                    <a:pt x="17944" y="98831"/>
                  </a:cubicBezTo>
                  <a:cubicBezTo>
                    <a:pt x="13562" y="98831"/>
                    <a:pt x="12425" y="95179"/>
                    <a:pt x="12425" y="91673"/>
                  </a:cubicBezTo>
                  <a:cubicBezTo>
                    <a:pt x="12425" y="90066"/>
                    <a:pt x="12912" y="87290"/>
                    <a:pt x="13399" y="85683"/>
                  </a:cubicBezTo>
                  <a:lnTo>
                    <a:pt x="35962" y="4459"/>
                  </a:ln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 213">
              <a:extLst>
                <a:ext uri="{FF2B5EF4-FFF2-40B4-BE49-F238E27FC236}">
                  <a16:creationId xmlns:a16="http://schemas.microsoft.com/office/drawing/2014/main" id="{350FF73C-CF73-EC83-1524-2E9E00519CE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11651964" y="6743572"/>
              <a:ext cx="101797" cy="94539"/>
            </a:xfrm>
            <a:custGeom>
              <a:avLst/>
              <a:gdLst>
                <a:gd name="connsiteX0" fmla="*/ 102052 w 101797"/>
                <a:gd name="connsiteY0" fmla="*/ 14683 h 94539"/>
                <a:gd name="connsiteX1" fmla="*/ 91849 w 101797"/>
                <a:gd name="connsiteY1" fmla="*/ 75 h 94539"/>
                <a:gd name="connsiteX2" fmla="*/ 80487 w 101797"/>
                <a:gd name="connsiteY2" fmla="*/ 10092 h 94539"/>
                <a:gd name="connsiteX3" fmla="*/ 84197 w 101797"/>
                <a:gd name="connsiteY3" fmla="*/ 16353 h 94539"/>
                <a:gd name="connsiteX4" fmla="*/ 92081 w 101797"/>
                <a:gd name="connsiteY4" fmla="*/ 33466 h 94539"/>
                <a:gd name="connsiteX5" fmla="*/ 50805 w 101797"/>
                <a:gd name="connsiteY5" fmla="*/ 90023 h 94539"/>
                <a:gd name="connsiteX6" fmla="*/ 33646 w 101797"/>
                <a:gd name="connsiteY6" fmla="*/ 71866 h 94539"/>
                <a:gd name="connsiteX7" fmla="*/ 47095 w 101797"/>
                <a:gd name="connsiteY7" fmla="*/ 27623 h 94539"/>
                <a:gd name="connsiteX8" fmla="*/ 49878 w 101797"/>
                <a:gd name="connsiteY8" fmla="*/ 17188 h 94539"/>
                <a:gd name="connsiteX9" fmla="*/ 30863 w 101797"/>
                <a:gd name="connsiteY9" fmla="*/ 75 h 94539"/>
                <a:gd name="connsiteX10" fmla="*/ 255 w 101797"/>
                <a:gd name="connsiteY10" fmla="*/ 32214 h 94539"/>
                <a:gd name="connsiteX11" fmla="*/ 3037 w 101797"/>
                <a:gd name="connsiteY11" fmla="*/ 34301 h 94539"/>
                <a:gd name="connsiteX12" fmla="*/ 6747 w 101797"/>
                <a:gd name="connsiteY12" fmla="*/ 30544 h 94539"/>
                <a:gd name="connsiteX13" fmla="*/ 30168 w 101797"/>
                <a:gd name="connsiteY13" fmla="*/ 4666 h 94539"/>
                <a:gd name="connsiteX14" fmla="*/ 35965 w 101797"/>
                <a:gd name="connsiteY14" fmla="*/ 11344 h 94539"/>
                <a:gd name="connsiteX15" fmla="*/ 32023 w 101797"/>
                <a:gd name="connsiteY15" fmla="*/ 25953 h 94539"/>
                <a:gd name="connsiteX16" fmla="*/ 18805 w 101797"/>
                <a:gd name="connsiteY16" fmla="*/ 68736 h 94539"/>
                <a:gd name="connsiteX17" fmla="*/ 49878 w 101797"/>
                <a:gd name="connsiteY17" fmla="*/ 94614 h 94539"/>
                <a:gd name="connsiteX18" fmla="*/ 102052 w 101797"/>
                <a:gd name="connsiteY18" fmla="*/ 14683 h 94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797" h="94539">
                  <a:moveTo>
                    <a:pt x="102052" y="14683"/>
                  </a:moveTo>
                  <a:cubicBezTo>
                    <a:pt x="102052" y="3414"/>
                    <a:pt x="96023" y="75"/>
                    <a:pt x="91849" y="75"/>
                  </a:cubicBezTo>
                  <a:cubicBezTo>
                    <a:pt x="86052" y="75"/>
                    <a:pt x="80487" y="5501"/>
                    <a:pt x="80487" y="10092"/>
                  </a:cubicBezTo>
                  <a:cubicBezTo>
                    <a:pt x="80487" y="12805"/>
                    <a:pt x="81646" y="14057"/>
                    <a:pt x="84197" y="16353"/>
                  </a:cubicBezTo>
                  <a:cubicBezTo>
                    <a:pt x="89066" y="20527"/>
                    <a:pt x="92081" y="25953"/>
                    <a:pt x="92081" y="33466"/>
                  </a:cubicBezTo>
                  <a:cubicBezTo>
                    <a:pt x="92081" y="42231"/>
                    <a:pt x="77936" y="90023"/>
                    <a:pt x="50805" y="90023"/>
                  </a:cubicBezTo>
                  <a:cubicBezTo>
                    <a:pt x="38979" y="90023"/>
                    <a:pt x="33646" y="82719"/>
                    <a:pt x="33646" y="71866"/>
                  </a:cubicBezTo>
                  <a:cubicBezTo>
                    <a:pt x="33646" y="60179"/>
                    <a:pt x="39907" y="44944"/>
                    <a:pt x="47095" y="27623"/>
                  </a:cubicBezTo>
                  <a:cubicBezTo>
                    <a:pt x="48718" y="24075"/>
                    <a:pt x="49878" y="21153"/>
                    <a:pt x="49878" y="17188"/>
                  </a:cubicBezTo>
                  <a:cubicBezTo>
                    <a:pt x="49878" y="7796"/>
                    <a:pt x="42458" y="75"/>
                    <a:pt x="30863" y="75"/>
                  </a:cubicBezTo>
                  <a:cubicBezTo>
                    <a:pt x="9066" y="75"/>
                    <a:pt x="255" y="30336"/>
                    <a:pt x="255" y="32214"/>
                  </a:cubicBezTo>
                  <a:cubicBezTo>
                    <a:pt x="255" y="34301"/>
                    <a:pt x="2573" y="34301"/>
                    <a:pt x="3037" y="34301"/>
                  </a:cubicBezTo>
                  <a:cubicBezTo>
                    <a:pt x="5356" y="34301"/>
                    <a:pt x="5588" y="33884"/>
                    <a:pt x="6747" y="30544"/>
                  </a:cubicBezTo>
                  <a:cubicBezTo>
                    <a:pt x="13472" y="9466"/>
                    <a:pt x="23443" y="4666"/>
                    <a:pt x="30168" y="4666"/>
                  </a:cubicBezTo>
                  <a:cubicBezTo>
                    <a:pt x="32023" y="4666"/>
                    <a:pt x="35965" y="4666"/>
                    <a:pt x="35965" y="11344"/>
                  </a:cubicBezTo>
                  <a:cubicBezTo>
                    <a:pt x="35965" y="16562"/>
                    <a:pt x="33646" y="22197"/>
                    <a:pt x="32023" y="25953"/>
                  </a:cubicBezTo>
                  <a:cubicBezTo>
                    <a:pt x="21820" y="50162"/>
                    <a:pt x="18805" y="59762"/>
                    <a:pt x="18805" y="68736"/>
                  </a:cubicBezTo>
                  <a:cubicBezTo>
                    <a:pt x="18805" y="91275"/>
                    <a:pt x="39211" y="94614"/>
                    <a:pt x="49878" y="94614"/>
                  </a:cubicBezTo>
                  <a:cubicBezTo>
                    <a:pt x="88834" y="94614"/>
                    <a:pt x="102052" y="25536"/>
                    <a:pt x="102052" y="14683"/>
                  </a:cubicBezTo>
                  <a:close/>
                </a:path>
              </a:pathLst>
            </a:custGeom>
            <a:solidFill>
              <a:srgbClr val="000000"/>
            </a:solidFill>
            <a:ln w="232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8" name="Group 257" descr="\documentclass{article}&#10;\usepackage{amsmath, amssymb, braket}&#10;\pagestyle{empty}&#10;\begin{document}&#10;&#10;$$&#10;\dot{\mathcal W}(t) : \textrm{ not defined}&#10;$$&#10;&#10;\end{document}" title="IguanaTex Shape Display">
            <a:extLst>
              <a:ext uri="{FF2B5EF4-FFF2-40B4-BE49-F238E27FC236}">
                <a16:creationId xmlns:a16="http://schemas.microsoft.com/office/drawing/2014/main" id="{961A8F73-5550-0936-6D20-2591F94F6A94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695456" y="1926176"/>
            <a:ext cx="1921617" cy="272736"/>
            <a:chOff x="10218632" y="3354779"/>
            <a:chExt cx="1921617" cy="272736"/>
          </a:xfrm>
        </p:grpSpPr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4DFCC2B6-3868-81F5-CEEF-AE52E5FE9601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0342911" y="3354779"/>
              <a:ext cx="25068" cy="24672"/>
            </a:xfrm>
            <a:custGeom>
              <a:avLst/>
              <a:gdLst>
                <a:gd name="connsiteX0" fmla="*/ 25266 w 25068"/>
                <a:gd name="connsiteY0" fmla="*/ 12408 h 24672"/>
                <a:gd name="connsiteX1" fmla="*/ 12849 w 25068"/>
                <a:gd name="connsiteY1" fmla="*/ 72 h 24672"/>
                <a:gd name="connsiteX2" fmla="*/ 197 w 25068"/>
                <a:gd name="connsiteY2" fmla="*/ 12408 h 24672"/>
                <a:gd name="connsiteX3" fmla="*/ 12615 w 25068"/>
                <a:gd name="connsiteY3" fmla="*/ 24744 h 24672"/>
                <a:gd name="connsiteX4" fmla="*/ 25266 w 25068"/>
                <a:gd name="connsiteY4" fmla="*/ 12408 h 24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68" h="24672">
                  <a:moveTo>
                    <a:pt x="25266" y="12408"/>
                  </a:moveTo>
                  <a:cubicBezTo>
                    <a:pt x="25266" y="6124"/>
                    <a:pt x="19878" y="72"/>
                    <a:pt x="12849" y="72"/>
                  </a:cubicBezTo>
                  <a:cubicBezTo>
                    <a:pt x="4883" y="72"/>
                    <a:pt x="197" y="6589"/>
                    <a:pt x="197" y="12408"/>
                  </a:cubicBezTo>
                  <a:cubicBezTo>
                    <a:pt x="197" y="18693"/>
                    <a:pt x="5586" y="24744"/>
                    <a:pt x="12615" y="24744"/>
                  </a:cubicBezTo>
                  <a:cubicBezTo>
                    <a:pt x="20580" y="24744"/>
                    <a:pt x="25266" y="18227"/>
                    <a:pt x="25266" y="12408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393EC445-2456-A8E2-1ABC-8F3B072DC52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10218632" y="3410355"/>
              <a:ext cx="234757" cy="169445"/>
            </a:xfrm>
            <a:custGeom>
              <a:avLst/>
              <a:gdLst>
                <a:gd name="connsiteX0" fmla="*/ 48690 w 234757"/>
                <a:gd name="connsiteY0" fmla="*/ 129021 h 169445"/>
                <a:gd name="connsiteX1" fmla="*/ 53845 w 234757"/>
                <a:gd name="connsiteY1" fmla="*/ 70599 h 169445"/>
                <a:gd name="connsiteX2" fmla="*/ 45879 w 234757"/>
                <a:gd name="connsiteY2" fmla="*/ 21023 h 169445"/>
                <a:gd name="connsiteX3" fmla="*/ 16358 w 234757"/>
                <a:gd name="connsiteY3" fmla="*/ 75 h 169445"/>
                <a:gd name="connsiteX4" fmla="*/ 192 w 234757"/>
                <a:gd name="connsiteY4" fmla="*/ 9850 h 169445"/>
                <a:gd name="connsiteX5" fmla="*/ 4410 w 234757"/>
                <a:gd name="connsiteY5" fmla="*/ 11712 h 169445"/>
                <a:gd name="connsiteX6" fmla="*/ 30884 w 234757"/>
                <a:gd name="connsiteY6" fmla="*/ 36384 h 169445"/>
                <a:gd name="connsiteX7" fmla="*/ 36507 w 234757"/>
                <a:gd name="connsiteY7" fmla="*/ 78746 h 169445"/>
                <a:gd name="connsiteX8" fmla="*/ 26901 w 234757"/>
                <a:gd name="connsiteY8" fmla="*/ 159744 h 169445"/>
                <a:gd name="connsiteX9" fmla="*/ 25964 w 234757"/>
                <a:gd name="connsiteY9" fmla="*/ 165796 h 169445"/>
                <a:gd name="connsiteX10" fmla="*/ 27604 w 234757"/>
                <a:gd name="connsiteY10" fmla="*/ 169520 h 169445"/>
                <a:gd name="connsiteX11" fmla="*/ 32759 w 234757"/>
                <a:gd name="connsiteY11" fmla="*/ 164865 h 169445"/>
                <a:gd name="connsiteX12" fmla="*/ 110308 w 234757"/>
                <a:gd name="connsiteY12" fmla="*/ 54539 h 169445"/>
                <a:gd name="connsiteX13" fmla="*/ 126474 w 234757"/>
                <a:gd name="connsiteY13" fmla="*/ 24747 h 169445"/>
                <a:gd name="connsiteX14" fmla="*/ 145920 w 234757"/>
                <a:gd name="connsiteY14" fmla="*/ 116452 h 169445"/>
                <a:gd name="connsiteX15" fmla="*/ 148732 w 234757"/>
                <a:gd name="connsiteY15" fmla="*/ 155322 h 169445"/>
                <a:gd name="connsiteX16" fmla="*/ 149200 w 234757"/>
                <a:gd name="connsiteY16" fmla="*/ 167658 h 169445"/>
                <a:gd name="connsiteX17" fmla="*/ 150606 w 234757"/>
                <a:gd name="connsiteY17" fmla="*/ 169520 h 169445"/>
                <a:gd name="connsiteX18" fmla="*/ 155761 w 234757"/>
                <a:gd name="connsiteY18" fmla="*/ 165098 h 169445"/>
                <a:gd name="connsiteX19" fmla="*/ 234950 w 234757"/>
                <a:gd name="connsiteY19" fmla="*/ 24747 h 169445"/>
                <a:gd name="connsiteX20" fmla="*/ 217613 w 234757"/>
                <a:gd name="connsiteY20" fmla="*/ 75 h 169445"/>
                <a:gd name="connsiteX21" fmla="*/ 207773 w 234757"/>
                <a:gd name="connsiteY21" fmla="*/ 17764 h 169445"/>
                <a:gd name="connsiteX22" fmla="*/ 210584 w 234757"/>
                <a:gd name="connsiteY22" fmla="*/ 21488 h 169445"/>
                <a:gd name="connsiteX23" fmla="*/ 224642 w 234757"/>
                <a:gd name="connsiteY23" fmla="*/ 38945 h 169445"/>
                <a:gd name="connsiteX24" fmla="*/ 165835 w 234757"/>
                <a:gd name="connsiteY24" fmla="*/ 137167 h 169445"/>
                <a:gd name="connsiteX25" fmla="*/ 165366 w 234757"/>
                <a:gd name="connsiteY25" fmla="*/ 131581 h 169445"/>
                <a:gd name="connsiteX26" fmla="*/ 139595 w 234757"/>
                <a:gd name="connsiteY26" fmla="*/ 2635 h 169445"/>
                <a:gd name="connsiteX27" fmla="*/ 136315 w 234757"/>
                <a:gd name="connsiteY27" fmla="*/ 75 h 169445"/>
                <a:gd name="connsiteX28" fmla="*/ 121789 w 234757"/>
                <a:gd name="connsiteY28" fmla="*/ 10083 h 169445"/>
                <a:gd name="connsiteX29" fmla="*/ 123194 w 234757"/>
                <a:gd name="connsiteY29" fmla="*/ 14273 h 169445"/>
                <a:gd name="connsiteX30" fmla="*/ 48925 w 234757"/>
                <a:gd name="connsiteY30" fmla="*/ 129021 h 169445"/>
                <a:gd name="connsiteX31" fmla="*/ 48690 w 234757"/>
                <a:gd name="connsiteY31" fmla="*/ 129021 h 16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34757" h="169445">
                  <a:moveTo>
                    <a:pt x="48690" y="129021"/>
                  </a:moveTo>
                  <a:cubicBezTo>
                    <a:pt x="51736" y="109935"/>
                    <a:pt x="53845" y="90384"/>
                    <a:pt x="53845" y="70599"/>
                  </a:cubicBezTo>
                  <a:cubicBezTo>
                    <a:pt x="53845" y="63849"/>
                    <a:pt x="53845" y="37781"/>
                    <a:pt x="45879" y="21023"/>
                  </a:cubicBezTo>
                  <a:cubicBezTo>
                    <a:pt x="36742" y="2635"/>
                    <a:pt x="24090" y="75"/>
                    <a:pt x="16358" y="75"/>
                  </a:cubicBezTo>
                  <a:cubicBezTo>
                    <a:pt x="8393" y="75"/>
                    <a:pt x="192" y="6592"/>
                    <a:pt x="192" y="9850"/>
                  </a:cubicBezTo>
                  <a:cubicBezTo>
                    <a:pt x="192" y="11480"/>
                    <a:pt x="1364" y="11480"/>
                    <a:pt x="4410" y="11712"/>
                  </a:cubicBezTo>
                  <a:cubicBezTo>
                    <a:pt x="14484" y="12643"/>
                    <a:pt x="24559" y="17531"/>
                    <a:pt x="30884" y="36384"/>
                  </a:cubicBezTo>
                  <a:cubicBezTo>
                    <a:pt x="35804" y="51048"/>
                    <a:pt x="36507" y="68737"/>
                    <a:pt x="36507" y="78746"/>
                  </a:cubicBezTo>
                  <a:cubicBezTo>
                    <a:pt x="36507" y="113892"/>
                    <a:pt x="28307" y="154391"/>
                    <a:pt x="26901" y="159744"/>
                  </a:cubicBezTo>
                  <a:cubicBezTo>
                    <a:pt x="26199" y="162770"/>
                    <a:pt x="25964" y="163701"/>
                    <a:pt x="25964" y="165796"/>
                  </a:cubicBezTo>
                  <a:cubicBezTo>
                    <a:pt x="25964" y="166727"/>
                    <a:pt x="25964" y="169520"/>
                    <a:pt x="27604" y="169520"/>
                  </a:cubicBezTo>
                  <a:cubicBezTo>
                    <a:pt x="28776" y="169520"/>
                    <a:pt x="29010" y="169287"/>
                    <a:pt x="32759" y="164865"/>
                  </a:cubicBezTo>
                  <a:cubicBezTo>
                    <a:pt x="58765" y="134141"/>
                    <a:pt x="84771" y="98763"/>
                    <a:pt x="110308" y="54539"/>
                  </a:cubicBezTo>
                  <a:cubicBezTo>
                    <a:pt x="119446" y="38479"/>
                    <a:pt x="125537" y="26376"/>
                    <a:pt x="126474" y="24747"/>
                  </a:cubicBezTo>
                  <a:cubicBezTo>
                    <a:pt x="133503" y="46393"/>
                    <a:pt x="141469" y="78513"/>
                    <a:pt x="145920" y="116452"/>
                  </a:cubicBezTo>
                  <a:cubicBezTo>
                    <a:pt x="147326" y="128788"/>
                    <a:pt x="148498" y="142986"/>
                    <a:pt x="148732" y="155322"/>
                  </a:cubicBezTo>
                  <a:cubicBezTo>
                    <a:pt x="148732" y="156253"/>
                    <a:pt x="148966" y="166960"/>
                    <a:pt x="149200" y="167658"/>
                  </a:cubicBezTo>
                  <a:cubicBezTo>
                    <a:pt x="149200" y="168589"/>
                    <a:pt x="149903" y="169520"/>
                    <a:pt x="150606" y="169520"/>
                  </a:cubicBezTo>
                  <a:cubicBezTo>
                    <a:pt x="151778" y="169520"/>
                    <a:pt x="152012" y="169287"/>
                    <a:pt x="155761" y="165098"/>
                  </a:cubicBezTo>
                  <a:cubicBezTo>
                    <a:pt x="184812" y="132745"/>
                    <a:pt x="234950" y="65013"/>
                    <a:pt x="234950" y="24747"/>
                  </a:cubicBezTo>
                  <a:cubicBezTo>
                    <a:pt x="234950" y="6126"/>
                    <a:pt x="224876" y="75"/>
                    <a:pt x="217613" y="75"/>
                  </a:cubicBezTo>
                  <a:cubicBezTo>
                    <a:pt x="211287" y="75"/>
                    <a:pt x="207773" y="14273"/>
                    <a:pt x="207773" y="17764"/>
                  </a:cubicBezTo>
                  <a:cubicBezTo>
                    <a:pt x="207773" y="21023"/>
                    <a:pt x="208944" y="21255"/>
                    <a:pt x="210584" y="21488"/>
                  </a:cubicBezTo>
                  <a:cubicBezTo>
                    <a:pt x="213864" y="21954"/>
                    <a:pt x="224642" y="23583"/>
                    <a:pt x="224642" y="38945"/>
                  </a:cubicBezTo>
                  <a:cubicBezTo>
                    <a:pt x="224642" y="65479"/>
                    <a:pt x="167475" y="137167"/>
                    <a:pt x="165835" y="137167"/>
                  </a:cubicBezTo>
                  <a:cubicBezTo>
                    <a:pt x="165601" y="137167"/>
                    <a:pt x="165601" y="136934"/>
                    <a:pt x="165366" y="131581"/>
                  </a:cubicBezTo>
                  <a:cubicBezTo>
                    <a:pt x="162789" y="81539"/>
                    <a:pt x="149200" y="28238"/>
                    <a:pt x="139595" y="2635"/>
                  </a:cubicBezTo>
                  <a:cubicBezTo>
                    <a:pt x="138892" y="1006"/>
                    <a:pt x="138657" y="75"/>
                    <a:pt x="136315" y="75"/>
                  </a:cubicBezTo>
                  <a:cubicBezTo>
                    <a:pt x="131863" y="75"/>
                    <a:pt x="121789" y="5894"/>
                    <a:pt x="121789" y="10083"/>
                  </a:cubicBezTo>
                  <a:cubicBezTo>
                    <a:pt x="121789" y="11014"/>
                    <a:pt x="122726" y="13109"/>
                    <a:pt x="123194" y="14273"/>
                  </a:cubicBezTo>
                  <a:cubicBezTo>
                    <a:pt x="108903" y="41040"/>
                    <a:pt x="87817" y="80375"/>
                    <a:pt x="48925" y="129021"/>
                  </a:cubicBezTo>
                  <a:lnTo>
                    <a:pt x="48690" y="129021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C2B40615-2354-4DE4-E636-126491FFFF63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10484552" y="3394761"/>
              <a:ext cx="54355" cy="232754"/>
            </a:xfrm>
            <a:custGeom>
              <a:avLst/>
              <a:gdLst>
                <a:gd name="connsiteX0" fmla="*/ 54558 w 54355"/>
                <a:gd name="connsiteY0" fmla="*/ 230502 h 232754"/>
                <a:gd name="connsiteX1" fmla="*/ 50575 w 54355"/>
                <a:gd name="connsiteY1" fmla="*/ 225381 h 232754"/>
                <a:gd name="connsiteX2" fmla="*/ 13792 w 54355"/>
                <a:gd name="connsiteY2" fmla="*/ 116452 h 232754"/>
                <a:gd name="connsiteX3" fmla="*/ 51513 w 54355"/>
                <a:gd name="connsiteY3" fmla="*/ 6359 h 232754"/>
                <a:gd name="connsiteX4" fmla="*/ 54558 w 54355"/>
                <a:gd name="connsiteY4" fmla="*/ 2402 h 232754"/>
                <a:gd name="connsiteX5" fmla="*/ 52215 w 54355"/>
                <a:gd name="connsiteY5" fmla="*/ 75 h 232754"/>
                <a:gd name="connsiteX6" fmla="*/ 14963 w 54355"/>
                <a:gd name="connsiteY6" fmla="*/ 45462 h 232754"/>
                <a:gd name="connsiteX7" fmla="*/ 203 w 54355"/>
                <a:gd name="connsiteY7" fmla="*/ 116452 h 232754"/>
                <a:gd name="connsiteX8" fmla="*/ 15666 w 54355"/>
                <a:gd name="connsiteY8" fmla="*/ 189072 h 232754"/>
                <a:gd name="connsiteX9" fmla="*/ 52215 w 54355"/>
                <a:gd name="connsiteY9" fmla="*/ 232829 h 232754"/>
                <a:gd name="connsiteX10" fmla="*/ 54558 w 54355"/>
                <a:gd name="connsiteY10" fmla="*/ 230502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55" h="232754">
                  <a:moveTo>
                    <a:pt x="54558" y="230502"/>
                  </a:moveTo>
                  <a:cubicBezTo>
                    <a:pt x="54558" y="229804"/>
                    <a:pt x="54558" y="229338"/>
                    <a:pt x="50575" y="225381"/>
                  </a:cubicBezTo>
                  <a:cubicBezTo>
                    <a:pt x="21289" y="196054"/>
                    <a:pt x="13792" y="152064"/>
                    <a:pt x="13792" y="116452"/>
                  </a:cubicBezTo>
                  <a:cubicBezTo>
                    <a:pt x="13792" y="75953"/>
                    <a:pt x="22695" y="35453"/>
                    <a:pt x="51513" y="6359"/>
                  </a:cubicBezTo>
                  <a:cubicBezTo>
                    <a:pt x="54558" y="3566"/>
                    <a:pt x="54558" y="3101"/>
                    <a:pt x="54558" y="2402"/>
                  </a:cubicBezTo>
                  <a:cubicBezTo>
                    <a:pt x="54558" y="773"/>
                    <a:pt x="53621" y="75"/>
                    <a:pt x="52215" y="75"/>
                  </a:cubicBezTo>
                  <a:cubicBezTo>
                    <a:pt x="49872" y="75"/>
                    <a:pt x="28786" y="15902"/>
                    <a:pt x="14963" y="45462"/>
                  </a:cubicBezTo>
                  <a:cubicBezTo>
                    <a:pt x="3015" y="71065"/>
                    <a:pt x="203" y="96901"/>
                    <a:pt x="203" y="116452"/>
                  </a:cubicBezTo>
                  <a:cubicBezTo>
                    <a:pt x="203" y="134607"/>
                    <a:pt x="2780" y="162770"/>
                    <a:pt x="15666" y="189072"/>
                  </a:cubicBezTo>
                  <a:cubicBezTo>
                    <a:pt x="29724" y="217700"/>
                    <a:pt x="49872" y="232829"/>
                    <a:pt x="52215" y="232829"/>
                  </a:cubicBezTo>
                  <a:cubicBezTo>
                    <a:pt x="53621" y="232829"/>
                    <a:pt x="54558" y="232131"/>
                    <a:pt x="54558" y="230502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657E06C6-9F92-29F7-DAB1-836165CEBF2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10557859" y="3423622"/>
              <a:ext cx="71926" cy="148264"/>
            </a:xfrm>
            <a:custGeom>
              <a:avLst/>
              <a:gdLst>
                <a:gd name="connsiteX0" fmla="*/ 43082 w 71926"/>
                <a:gd name="connsiteY0" fmla="*/ 52677 h 148264"/>
                <a:gd name="connsiteX1" fmla="*/ 65105 w 71926"/>
                <a:gd name="connsiteY1" fmla="*/ 52677 h 148264"/>
                <a:gd name="connsiteX2" fmla="*/ 72134 w 71926"/>
                <a:gd name="connsiteY2" fmla="*/ 48022 h 148264"/>
                <a:gd name="connsiteX3" fmla="*/ 65574 w 71926"/>
                <a:gd name="connsiteY3" fmla="*/ 45462 h 148264"/>
                <a:gd name="connsiteX4" fmla="*/ 44956 w 71926"/>
                <a:gd name="connsiteY4" fmla="*/ 45462 h 148264"/>
                <a:gd name="connsiteX5" fmla="*/ 54562 w 71926"/>
                <a:gd name="connsiteY5" fmla="*/ 6359 h 148264"/>
                <a:gd name="connsiteX6" fmla="*/ 47768 w 71926"/>
                <a:gd name="connsiteY6" fmla="*/ 75 h 148264"/>
                <a:gd name="connsiteX7" fmla="*/ 38396 w 71926"/>
                <a:gd name="connsiteY7" fmla="*/ 8454 h 148264"/>
                <a:gd name="connsiteX8" fmla="*/ 29259 w 71926"/>
                <a:gd name="connsiteY8" fmla="*/ 45462 h 148264"/>
                <a:gd name="connsiteX9" fmla="*/ 7236 w 71926"/>
                <a:gd name="connsiteY9" fmla="*/ 45462 h 148264"/>
                <a:gd name="connsiteX10" fmla="*/ 207 w 71926"/>
                <a:gd name="connsiteY10" fmla="*/ 49884 h 148264"/>
                <a:gd name="connsiteX11" fmla="*/ 6767 w 71926"/>
                <a:gd name="connsiteY11" fmla="*/ 52677 h 148264"/>
                <a:gd name="connsiteX12" fmla="*/ 27385 w 71926"/>
                <a:gd name="connsiteY12" fmla="*/ 52677 h 148264"/>
                <a:gd name="connsiteX13" fmla="*/ 9579 w 71926"/>
                <a:gd name="connsiteY13" fmla="*/ 126926 h 148264"/>
                <a:gd name="connsiteX14" fmla="*/ 31133 w 71926"/>
                <a:gd name="connsiteY14" fmla="*/ 148339 h 148264"/>
                <a:gd name="connsiteX15" fmla="*/ 68385 w 71926"/>
                <a:gd name="connsiteY15" fmla="*/ 112495 h 148264"/>
                <a:gd name="connsiteX16" fmla="*/ 65574 w 71926"/>
                <a:gd name="connsiteY16" fmla="*/ 110168 h 148264"/>
                <a:gd name="connsiteX17" fmla="*/ 62059 w 71926"/>
                <a:gd name="connsiteY17" fmla="*/ 113426 h 148264"/>
                <a:gd name="connsiteX18" fmla="*/ 31602 w 71926"/>
                <a:gd name="connsiteY18" fmla="*/ 143219 h 148264"/>
                <a:gd name="connsiteX19" fmla="*/ 24339 w 71926"/>
                <a:gd name="connsiteY19" fmla="*/ 132512 h 148264"/>
                <a:gd name="connsiteX20" fmla="*/ 25745 w 71926"/>
                <a:gd name="connsiteY20" fmla="*/ 121340 h 148264"/>
                <a:gd name="connsiteX21" fmla="*/ 43082 w 71926"/>
                <a:gd name="connsiteY21" fmla="*/ 52677 h 14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1926" h="148264">
                  <a:moveTo>
                    <a:pt x="43082" y="52677"/>
                  </a:moveTo>
                  <a:lnTo>
                    <a:pt x="65105" y="52677"/>
                  </a:lnTo>
                  <a:cubicBezTo>
                    <a:pt x="69791" y="52677"/>
                    <a:pt x="72134" y="52677"/>
                    <a:pt x="72134" y="48022"/>
                  </a:cubicBezTo>
                  <a:cubicBezTo>
                    <a:pt x="72134" y="45462"/>
                    <a:pt x="69791" y="45462"/>
                    <a:pt x="65574" y="45462"/>
                  </a:cubicBezTo>
                  <a:lnTo>
                    <a:pt x="44956" y="45462"/>
                  </a:lnTo>
                  <a:cubicBezTo>
                    <a:pt x="53391" y="12411"/>
                    <a:pt x="54562" y="7756"/>
                    <a:pt x="54562" y="6359"/>
                  </a:cubicBezTo>
                  <a:cubicBezTo>
                    <a:pt x="54562" y="2402"/>
                    <a:pt x="51751" y="75"/>
                    <a:pt x="47768" y="75"/>
                  </a:cubicBezTo>
                  <a:cubicBezTo>
                    <a:pt x="47065" y="75"/>
                    <a:pt x="40505" y="307"/>
                    <a:pt x="38396" y="8454"/>
                  </a:cubicBezTo>
                  <a:lnTo>
                    <a:pt x="29259" y="45462"/>
                  </a:lnTo>
                  <a:lnTo>
                    <a:pt x="7236" y="45462"/>
                  </a:lnTo>
                  <a:cubicBezTo>
                    <a:pt x="2550" y="45462"/>
                    <a:pt x="207" y="45462"/>
                    <a:pt x="207" y="49884"/>
                  </a:cubicBezTo>
                  <a:cubicBezTo>
                    <a:pt x="207" y="52677"/>
                    <a:pt x="2081" y="52677"/>
                    <a:pt x="6767" y="52677"/>
                  </a:cubicBezTo>
                  <a:lnTo>
                    <a:pt x="27385" y="52677"/>
                  </a:lnTo>
                  <a:cubicBezTo>
                    <a:pt x="10516" y="118780"/>
                    <a:pt x="9579" y="122736"/>
                    <a:pt x="9579" y="126926"/>
                  </a:cubicBezTo>
                  <a:cubicBezTo>
                    <a:pt x="9579" y="139495"/>
                    <a:pt x="18482" y="148339"/>
                    <a:pt x="31133" y="148339"/>
                  </a:cubicBezTo>
                  <a:cubicBezTo>
                    <a:pt x="55031" y="148339"/>
                    <a:pt x="68385" y="114357"/>
                    <a:pt x="68385" y="112495"/>
                  </a:cubicBezTo>
                  <a:cubicBezTo>
                    <a:pt x="68385" y="110168"/>
                    <a:pt x="66511" y="110168"/>
                    <a:pt x="65574" y="110168"/>
                  </a:cubicBezTo>
                  <a:cubicBezTo>
                    <a:pt x="63465" y="110168"/>
                    <a:pt x="63231" y="110866"/>
                    <a:pt x="62059" y="113426"/>
                  </a:cubicBezTo>
                  <a:cubicBezTo>
                    <a:pt x="51985" y="137633"/>
                    <a:pt x="39568" y="143219"/>
                    <a:pt x="31602" y="143219"/>
                  </a:cubicBezTo>
                  <a:cubicBezTo>
                    <a:pt x="26682" y="143219"/>
                    <a:pt x="24339" y="140193"/>
                    <a:pt x="24339" y="132512"/>
                  </a:cubicBezTo>
                  <a:cubicBezTo>
                    <a:pt x="24339" y="126926"/>
                    <a:pt x="24807" y="125297"/>
                    <a:pt x="25745" y="121340"/>
                  </a:cubicBezTo>
                  <a:lnTo>
                    <a:pt x="43082" y="52677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E1813A78-4765-49B5-6EF7-FBE6AB8A069B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10650429" y="3394761"/>
              <a:ext cx="54355" cy="232754"/>
            </a:xfrm>
            <a:custGeom>
              <a:avLst/>
              <a:gdLst>
                <a:gd name="connsiteX0" fmla="*/ 54566 w 54355"/>
                <a:gd name="connsiteY0" fmla="*/ 116452 h 232754"/>
                <a:gd name="connsiteX1" fmla="*/ 39103 w 54355"/>
                <a:gd name="connsiteY1" fmla="*/ 43833 h 232754"/>
                <a:gd name="connsiteX2" fmla="*/ 2553 w 54355"/>
                <a:gd name="connsiteY2" fmla="*/ 75 h 232754"/>
                <a:gd name="connsiteX3" fmla="*/ 211 w 54355"/>
                <a:gd name="connsiteY3" fmla="*/ 2402 h 232754"/>
                <a:gd name="connsiteX4" fmla="*/ 4662 w 54355"/>
                <a:gd name="connsiteY4" fmla="*/ 7756 h 232754"/>
                <a:gd name="connsiteX5" fmla="*/ 40977 w 54355"/>
                <a:gd name="connsiteY5" fmla="*/ 116452 h 232754"/>
                <a:gd name="connsiteX6" fmla="*/ 3256 w 54355"/>
                <a:gd name="connsiteY6" fmla="*/ 226545 h 232754"/>
                <a:gd name="connsiteX7" fmla="*/ 211 w 54355"/>
                <a:gd name="connsiteY7" fmla="*/ 230502 h 232754"/>
                <a:gd name="connsiteX8" fmla="*/ 2553 w 54355"/>
                <a:gd name="connsiteY8" fmla="*/ 232829 h 232754"/>
                <a:gd name="connsiteX9" fmla="*/ 39806 w 54355"/>
                <a:gd name="connsiteY9" fmla="*/ 187442 h 232754"/>
                <a:gd name="connsiteX10" fmla="*/ 54566 w 54355"/>
                <a:gd name="connsiteY10" fmla="*/ 116452 h 23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355" h="232754">
                  <a:moveTo>
                    <a:pt x="54566" y="116452"/>
                  </a:moveTo>
                  <a:cubicBezTo>
                    <a:pt x="54566" y="98297"/>
                    <a:pt x="51989" y="70134"/>
                    <a:pt x="39103" y="43833"/>
                  </a:cubicBezTo>
                  <a:cubicBezTo>
                    <a:pt x="25045" y="15204"/>
                    <a:pt x="4896" y="75"/>
                    <a:pt x="2553" y="75"/>
                  </a:cubicBezTo>
                  <a:cubicBezTo>
                    <a:pt x="1148" y="75"/>
                    <a:pt x="211" y="1006"/>
                    <a:pt x="211" y="2402"/>
                  </a:cubicBezTo>
                  <a:cubicBezTo>
                    <a:pt x="211" y="3101"/>
                    <a:pt x="211" y="3566"/>
                    <a:pt x="4662" y="7756"/>
                  </a:cubicBezTo>
                  <a:cubicBezTo>
                    <a:pt x="27622" y="30798"/>
                    <a:pt x="40977" y="67806"/>
                    <a:pt x="40977" y="116452"/>
                  </a:cubicBezTo>
                  <a:cubicBezTo>
                    <a:pt x="40977" y="156253"/>
                    <a:pt x="32308" y="197218"/>
                    <a:pt x="3256" y="226545"/>
                  </a:cubicBezTo>
                  <a:cubicBezTo>
                    <a:pt x="211" y="229338"/>
                    <a:pt x="211" y="229804"/>
                    <a:pt x="211" y="230502"/>
                  </a:cubicBezTo>
                  <a:cubicBezTo>
                    <a:pt x="211" y="231898"/>
                    <a:pt x="1148" y="232829"/>
                    <a:pt x="2553" y="232829"/>
                  </a:cubicBezTo>
                  <a:cubicBezTo>
                    <a:pt x="4896" y="232829"/>
                    <a:pt x="25982" y="217002"/>
                    <a:pt x="39806" y="187442"/>
                  </a:cubicBezTo>
                  <a:cubicBezTo>
                    <a:pt x="51754" y="161839"/>
                    <a:pt x="54566" y="136003"/>
                    <a:pt x="54566" y="116452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8" name="Freeform 247">
              <a:extLst>
                <a:ext uri="{FF2B5EF4-FFF2-40B4-BE49-F238E27FC236}">
                  <a16:creationId xmlns:a16="http://schemas.microsoft.com/office/drawing/2014/main" id="{6F3126D8-74CC-9796-C652-1251EE405596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10813415" y="3469009"/>
              <a:ext cx="24834" cy="100317"/>
            </a:xfrm>
            <a:custGeom>
              <a:avLst/>
              <a:gdLst>
                <a:gd name="connsiteX0" fmla="*/ 25052 w 24834"/>
                <a:gd name="connsiteY0" fmla="*/ 12411 h 100317"/>
                <a:gd name="connsiteX1" fmla="*/ 12635 w 24834"/>
                <a:gd name="connsiteY1" fmla="*/ 75 h 100317"/>
                <a:gd name="connsiteX2" fmla="*/ 217 w 24834"/>
                <a:gd name="connsiteY2" fmla="*/ 12411 h 100317"/>
                <a:gd name="connsiteX3" fmla="*/ 12635 w 24834"/>
                <a:gd name="connsiteY3" fmla="*/ 24747 h 100317"/>
                <a:gd name="connsiteX4" fmla="*/ 25052 w 24834"/>
                <a:gd name="connsiteY4" fmla="*/ 12411 h 100317"/>
                <a:gd name="connsiteX5" fmla="*/ 25052 w 24834"/>
                <a:gd name="connsiteY5" fmla="*/ 88056 h 100317"/>
                <a:gd name="connsiteX6" fmla="*/ 12635 w 24834"/>
                <a:gd name="connsiteY6" fmla="*/ 75720 h 100317"/>
                <a:gd name="connsiteX7" fmla="*/ 217 w 24834"/>
                <a:gd name="connsiteY7" fmla="*/ 88056 h 100317"/>
                <a:gd name="connsiteX8" fmla="*/ 12635 w 24834"/>
                <a:gd name="connsiteY8" fmla="*/ 100392 h 100317"/>
                <a:gd name="connsiteX9" fmla="*/ 25052 w 24834"/>
                <a:gd name="connsiteY9" fmla="*/ 88056 h 100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4" h="100317">
                  <a:moveTo>
                    <a:pt x="25052" y="12411"/>
                  </a:moveTo>
                  <a:cubicBezTo>
                    <a:pt x="25052" y="5661"/>
                    <a:pt x="19429" y="75"/>
                    <a:pt x="12635" y="75"/>
                  </a:cubicBezTo>
                  <a:cubicBezTo>
                    <a:pt x="5840" y="75"/>
                    <a:pt x="217" y="5661"/>
                    <a:pt x="217" y="12411"/>
                  </a:cubicBezTo>
                  <a:cubicBezTo>
                    <a:pt x="217" y="19161"/>
                    <a:pt x="5840" y="24747"/>
                    <a:pt x="12635" y="24747"/>
                  </a:cubicBezTo>
                  <a:cubicBezTo>
                    <a:pt x="19429" y="24747"/>
                    <a:pt x="25052" y="19161"/>
                    <a:pt x="25052" y="12411"/>
                  </a:cubicBezTo>
                  <a:close/>
                  <a:moveTo>
                    <a:pt x="25052" y="88056"/>
                  </a:moveTo>
                  <a:cubicBezTo>
                    <a:pt x="25052" y="81306"/>
                    <a:pt x="19429" y="75720"/>
                    <a:pt x="12635" y="75720"/>
                  </a:cubicBezTo>
                  <a:cubicBezTo>
                    <a:pt x="5840" y="75720"/>
                    <a:pt x="217" y="81306"/>
                    <a:pt x="217" y="88056"/>
                  </a:cubicBezTo>
                  <a:cubicBezTo>
                    <a:pt x="217" y="94806"/>
                    <a:pt x="5840" y="100392"/>
                    <a:pt x="12635" y="100392"/>
                  </a:cubicBezTo>
                  <a:cubicBezTo>
                    <a:pt x="19429" y="100392"/>
                    <a:pt x="25052" y="94806"/>
                    <a:pt x="25052" y="88056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49" name="Freeform 248">
              <a:extLst>
                <a:ext uri="{FF2B5EF4-FFF2-40B4-BE49-F238E27FC236}">
                  <a16:creationId xmlns:a16="http://schemas.microsoft.com/office/drawing/2014/main" id="{4D555DB8-8E00-EC7B-8347-52C51B8B248B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11009019" y="3466449"/>
              <a:ext cx="117847" cy="102877"/>
            </a:xfrm>
            <a:custGeom>
              <a:avLst/>
              <a:gdLst>
                <a:gd name="connsiteX0" fmla="*/ 18501 w 117847"/>
                <a:gd name="connsiteY0" fmla="*/ 22885 h 102877"/>
                <a:gd name="connsiteX1" fmla="*/ 18501 w 117847"/>
                <a:gd name="connsiteY1" fmla="*/ 85263 h 102877"/>
                <a:gd name="connsiteX2" fmla="*/ 226 w 117847"/>
                <a:gd name="connsiteY2" fmla="*/ 95737 h 102877"/>
                <a:gd name="connsiteX3" fmla="*/ 226 w 117847"/>
                <a:gd name="connsiteY3" fmla="*/ 102952 h 102877"/>
                <a:gd name="connsiteX4" fmla="*/ 26701 w 117847"/>
                <a:gd name="connsiteY4" fmla="*/ 102254 h 102877"/>
                <a:gd name="connsiteX5" fmla="*/ 52941 w 117847"/>
                <a:gd name="connsiteY5" fmla="*/ 102952 h 102877"/>
                <a:gd name="connsiteX6" fmla="*/ 52941 w 117847"/>
                <a:gd name="connsiteY6" fmla="*/ 95737 h 102877"/>
                <a:gd name="connsiteX7" fmla="*/ 34667 w 117847"/>
                <a:gd name="connsiteY7" fmla="*/ 85263 h 102877"/>
                <a:gd name="connsiteX8" fmla="*/ 34667 w 117847"/>
                <a:gd name="connsiteY8" fmla="*/ 42436 h 102877"/>
                <a:gd name="connsiteX9" fmla="*/ 66296 w 117847"/>
                <a:gd name="connsiteY9" fmla="*/ 5195 h 102877"/>
                <a:gd name="connsiteX10" fmla="*/ 83633 w 117847"/>
                <a:gd name="connsiteY10" fmla="*/ 31031 h 102877"/>
                <a:gd name="connsiteX11" fmla="*/ 83633 w 117847"/>
                <a:gd name="connsiteY11" fmla="*/ 85263 h 102877"/>
                <a:gd name="connsiteX12" fmla="*/ 65359 w 117847"/>
                <a:gd name="connsiteY12" fmla="*/ 95737 h 102877"/>
                <a:gd name="connsiteX13" fmla="*/ 65359 w 117847"/>
                <a:gd name="connsiteY13" fmla="*/ 102952 h 102877"/>
                <a:gd name="connsiteX14" fmla="*/ 91833 w 117847"/>
                <a:gd name="connsiteY14" fmla="*/ 102254 h 102877"/>
                <a:gd name="connsiteX15" fmla="*/ 118074 w 117847"/>
                <a:gd name="connsiteY15" fmla="*/ 102952 h 102877"/>
                <a:gd name="connsiteX16" fmla="*/ 118074 w 117847"/>
                <a:gd name="connsiteY16" fmla="*/ 95737 h 102877"/>
                <a:gd name="connsiteX17" fmla="*/ 99799 w 117847"/>
                <a:gd name="connsiteY17" fmla="*/ 88754 h 102877"/>
                <a:gd name="connsiteX18" fmla="*/ 99799 w 117847"/>
                <a:gd name="connsiteY18" fmla="*/ 44298 h 102877"/>
                <a:gd name="connsiteX19" fmla="*/ 92536 w 117847"/>
                <a:gd name="connsiteY19" fmla="*/ 8687 h 102877"/>
                <a:gd name="connsiteX20" fmla="*/ 67936 w 117847"/>
                <a:gd name="connsiteY20" fmla="*/ 75 h 102877"/>
                <a:gd name="connsiteX21" fmla="*/ 33261 w 117847"/>
                <a:gd name="connsiteY21" fmla="*/ 24514 h 102877"/>
                <a:gd name="connsiteX22" fmla="*/ 33261 w 117847"/>
                <a:gd name="connsiteY22" fmla="*/ 75 h 102877"/>
                <a:gd name="connsiteX23" fmla="*/ 226 w 117847"/>
                <a:gd name="connsiteY23" fmla="*/ 2635 h 102877"/>
                <a:gd name="connsiteX24" fmla="*/ 226 w 117847"/>
                <a:gd name="connsiteY24" fmla="*/ 9850 h 102877"/>
                <a:gd name="connsiteX25" fmla="*/ 18501 w 117847"/>
                <a:gd name="connsiteY25" fmla="*/ 22885 h 10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7847" h="102877">
                  <a:moveTo>
                    <a:pt x="18501" y="22885"/>
                  </a:moveTo>
                  <a:lnTo>
                    <a:pt x="18501" y="85263"/>
                  </a:lnTo>
                  <a:cubicBezTo>
                    <a:pt x="18501" y="95737"/>
                    <a:pt x="15923" y="95737"/>
                    <a:pt x="226" y="95737"/>
                  </a:cubicBezTo>
                  <a:lnTo>
                    <a:pt x="226" y="102952"/>
                  </a:lnTo>
                  <a:cubicBezTo>
                    <a:pt x="8426" y="102720"/>
                    <a:pt x="20375" y="102254"/>
                    <a:pt x="26701" y="102254"/>
                  </a:cubicBezTo>
                  <a:cubicBezTo>
                    <a:pt x="32792" y="102254"/>
                    <a:pt x="44975" y="102720"/>
                    <a:pt x="52941" y="102952"/>
                  </a:cubicBezTo>
                  <a:lnTo>
                    <a:pt x="52941" y="95737"/>
                  </a:lnTo>
                  <a:cubicBezTo>
                    <a:pt x="37244" y="95737"/>
                    <a:pt x="34667" y="95737"/>
                    <a:pt x="34667" y="85263"/>
                  </a:cubicBezTo>
                  <a:lnTo>
                    <a:pt x="34667" y="42436"/>
                  </a:lnTo>
                  <a:cubicBezTo>
                    <a:pt x="34667" y="18230"/>
                    <a:pt x="51301" y="5195"/>
                    <a:pt x="66296" y="5195"/>
                  </a:cubicBezTo>
                  <a:cubicBezTo>
                    <a:pt x="81056" y="5195"/>
                    <a:pt x="83633" y="17764"/>
                    <a:pt x="83633" y="31031"/>
                  </a:cubicBezTo>
                  <a:lnTo>
                    <a:pt x="83633" y="85263"/>
                  </a:lnTo>
                  <a:cubicBezTo>
                    <a:pt x="83633" y="95737"/>
                    <a:pt x="81056" y="95737"/>
                    <a:pt x="65359" y="95737"/>
                  </a:cubicBezTo>
                  <a:lnTo>
                    <a:pt x="65359" y="102952"/>
                  </a:lnTo>
                  <a:cubicBezTo>
                    <a:pt x="73559" y="102720"/>
                    <a:pt x="85507" y="102254"/>
                    <a:pt x="91833" y="102254"/>
                  </a:cubicBezTo>
                  <a:cubicBezTo>
                    <a:pt x="97925" y="102254"/>
                    <a:pt x="110108" y="102720"/>
                    <a:pt x="118074" y="102952"/>
                  </a:cubicBezTo>
                  <a:lnTo>
                    <a:pt x="118074" y="95737"/>
                  </a:lnTo>
                  <a:cubicBezTo>
                    <a:pt x="105891" y="95737"/>
                    <a:pt x="100033" y="95737"/>
                    <a:pt x="99799" y="88754"/>
                  </a:cubicBezTo>
                  <a:lnTo>
                    <a:pt x="99799" y="44298"/>
                  </a:lnTo>
                  <a:cubicBezTo>
                    <a:pt x="99799" y="24281"/>
                    <a:pt x="99799" y="17066"/>
                    <a:pt x="92536" y="8687"/>
                  </a:cubicBezTo>
                  <a:cubicBezTo>
                    <a:pt x="89256" y="4730"/>
                    <a:pt x="81525" y="75"/>
                    <a:pt x="67936" y="75"/>
                  </a:cubicBezTo>
                  <a:cubicBezTo>
                    <a:pt x="50833" y="75"/>
                    <a:pt x="39821" y="10083"/>
                    <a:pt x="33261" y="24514"/>
                  </a:cubicBezTo>
                  <a:lnTo>
                    <a:pt x="33261" y="75"/>
                  </a:lnTo>
                  <a:lnTo>
                    <a:pt x="226" y="2635"/>
                  </a:lnTo>
                  <a:lnTo>
                    <a:pt x="226" y="9850"/>
                  </a:lnTo>
                  <a:cubicBezTo>
                    <a:pt x="16626" y="9850"/>
                    <a:pt x="18501" y="11480"/>
                    <a:pt x="18501" y="22885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0" name="Freeform 249">
              <a:extLst>
                <a:ext uri="{FF2B5EF4-FFF2-40B4-BE49-F238E27FC236}">
                  <a16:creationId xmlns:a16="http://schemas.microsoft.com/office/drawing/2014/main" id="{03D1C356-95B5-1351-98D7-8273CAA0806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138243" y="3465052"/>
              <a:ext cx="103790" cy="106834"/>
            </a:xfrm>
            <a:custGeom>
              <a:avLst/>
              <a:gdLst>
                <a:gd name="connsiteX0" fmla="*/ 104022 w 103790"/>
                <a:gd name="connsiteY0" fmla="*/ 54539 h 106834"/>
                <a:gd name="connsiteX1" fmla="*/ 52244 w 103790"/>
                <a:gd name="connsiteY1" fmla="*/ 75 h 106834"/>
                <a:gd name="connsiteX2" fmla="*/ 232 w 103790"/>
                <a:gd name="connsiteY2" fmla="*/ 54539 h 106834"/>
                <a:gd name="connsiteX3" fmla="*/ 52010 w 103790"/>
                <a:gd name="connsiteY3" fmla="*/ 106909 h 106834"/>
                <a:gd name="connsiteX4" fmla="*/ 104022 w 103790"/>
                <a:gd name="connsiteY4" fmla="*/ 54539 h 106834"/>
                <a:gd name="connsiteX5" fmla="*/ 52244 w 103790"/>
                <a:gd name="connsiteY5" fmla="*/ 101090 h 106834"/>
                <a:gd name="connsiteX6" fmla="*/ 25535 w 103790"/>
                <a:gd name="connsiteY6" fmla="*/ 85496 h 106834"/>
                <a:gd name="connsiteX7" fmla="*/ 19678 w 103790"/>
                <a:gd name="connsiteY7" fmla="*/ 52677 h 106834"/>
                <a:gd name="connsiteX8" fmla="*/ 25301 w 103790"/>
                <a:gd name="connsiteY8" fmla="*/ 20790 h 106834"/>
                <a:gd name="connsiteX9" fmla="*/ 52010 w 103790"/>
                <a:gd name="connsiteY9" fmla="*/ 5195 h 106834"/>
                <a:gd name="connsiteX10" fmla="*/ 78484 w 103790"/>
                <a:gd name="connsiteY10" fmla="*/ 20324 h 106834"/>
                <a:gd name="connsiteX11" fmla="*/ 84576 w 103790"/>
                <a:gd name="connsiteY11" fmla="*/ 52677 h 106834"/>
                <a:gd name="connsiteX12" fmla="*/ 79421 w 103790"/>
                <a:gd name="connsiteY12" fmla="*/ 83866 h 106834"/>
                <a:gd name="connsiteX13" fmla="*/ 52244 w 103790"/>
                <a:gd name="connsiteY13" fmla="*/ 101090 h 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3790" h="106834">
                  <a:moveTo>
                    <a:pt x="104022" y="54539"/>
                  </a:moveTo>
                  <a:cubicBezTo>
                    <a:pt x="104022" y="24747"/>
                    <a:pt x="80593" y="75"/>
                    <a:pt x="52244" y="75"/>
                  </a:cubicBezTo>
                  <a:cubicBezTo>
                    <a:pt x="22958" y="75"/>
                    <a:pt x="232" y="25445"/>
                    <a:pt x="232" y="54539"/>
                  </a:cubicBezTo>
                  <a:cubicBezTo>
                    <a:pt x="232" y="84565"/>
                    <a:pt x="24598" y="106909"/>
                    <a:pt x="52010" y="106909"/>
                  </a:cubicBezTo>
                  <a:cubicBezTo>
                    <a:pt x="80359" y="106909"/>
                    <a:pt x="104022" y="84099"/>
                    <a:pt x="104022" y="54539"/>
                  </a:cubicBezTo>
                  <a:close/>
                  <a:moveTo>
                    <a:pt x="52244" y="101090"/>
                  </a:moveTo>
                  <a:cubicBezTo>
                    <a:pt x="42169" y="101090"/>
                    <a:pt x="31861" y="96202"/>
                    <a:pt x="25535" y="85496"/>
                  </a:cubicBezTo>
                  <a:cubicBezTo>
                    <a:pt x="19678" y="75254"/>
                    <a:pt x="19678" y="61056"/>
                    <a:pt x="19678" y="52677"/>
                  </a:cubicBezTo>
                  <a:cubicBezTo>
                    <a:pt x="19678" y="43600"/>
                    <a:pt x="19678" y="31031"/>
                    <a:pt x="25301" y="20790"/>
                  </a:cubicBezTo>
                  <a:cubicBezTo>
                    <a:pt x="31626" y="10083"/>
                    <a:pt x="42638" y="5195"/>
                    <a:pt x="52010" y="5195"/>
                  </a:cubicBezTo>
                  <a:cubicBezTo>
                    <a:pt x="62318" y="5195"/>
                    <a:pt x="72393" y="10316"/>
                    <a:pt x="78484" y="20324"/>
                  </a:cubicBezTo>
                  <a:cubicBezTo>
                    <a:pt x="84576" y="30333"/>
                    <a:pt x="84576" y="43833"/>
                    <a:pt x="84576" y="52677"/>
                  </a:cubicBezTo>
                  <a:cubicBezTo>
                    <a:pt x="84576" y="61056"/>
                    <a:pt x="84576" y="73625"/>
                    <a:pt x="79421" y="83866"/>
                  </a:cubicBezTo>
                  <a:cubicBezTo>
                    <a:pt x="74267" y="94340"/>
                    <a:pt x="63958" y="101090"/>
                    <a:pt x="52244" y="101090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C9409DF4-BF7A-B709-3A4E-41E21D0E4B8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11253280" y="3426182"/>
              <a:ext cx="73332" cy="145704"/>
            </a:xfrm>
            <a:custGeom>
              <a:avLst/>
              <a:gdLst>
                <a:gd name="connsiteX0" fmla="*/ 36317 w 73332"/>
                <a:gd name="connsiteY0" fmla="*/ 50117 h 145704"/>
                <a:gd name="connsiteX1" fmla="*/ 69821 w 73332"/>
                <a:gd name="connsiteY1" fmla="*/ 50117 h 145704"/>
                <a:gd name="connsiteX2" fmla="*/ 69821 w 73332"/>
                <a:gd name="connsiteY2" fmla="*/ 42902 h 145704"/>
                <a:gd name="connsiteX3" fmla="*/ 36317 w 73332"/>
                <a:gd name="connsiteY3" fmla="*/ 42902 h 145704"/>
                <a:gd name="connsiteX4" fmla="*/ 36317 w 73332"/>
                <a:gd name="connsiteY4" fmla="*/ 75 h 145704"/>
                <a:gd name="connsiteX5" fmla="*/ 30460 w 73332"/>
                <a:gd name="connsiteY5" fmla="*/ 75 h 145704"/>
                <a:gd name="connsiteX6" fmla="*/ 237 w 73332"/>
                <a:gd name="connsiteY6" fmla="*/ 44996 h 145704"/>
                <a:gd name="connsiteX7" fmla="*/ 237 w 73332"/>
                <a:gd name="connsiteY7" fmla="*/ 50117 h 145704"/>
                <a:gd name="connsiteX8" fmla="*/ 20151 w 73332"/>
                <a:gd name="connsiteY8" fmla="*/ 50117 h 145704"/>
                <a:gd name="connsiteX9" fmla="*/ 20151 w 73332"/>
                <a:gd name="connsiteY9" fmla="*/ 114357 h 145704"/>
                <a:gd name="connsiteX10" fmla="*/ 50375 w 73332"/>
                <a:gd name="connsiteY10" fmla="*/ 145779 h 145704"/>
                <a:gd name="connsiteX11" fmla="*/ 73569 w 73332"/>
                <a:gd name="connsiteY11" fmla="*/ 114357 h 145704"/>
                <a:gd name="connsiteX12" fmla="*/ 73569 w 73332"/>
                <a:gd name="connsiteY12" fmla="*/ 101090 h 145704"/>
                <a:gd name="connsiteX13" fmla="*/ 67712 w 73332"/>
                <a:gd name="connsiteY13" fmla="*/ 101090 h 145704"/>
                <a:gd name="connsiteX14" fmla="*/ 67712 w 73332"/>
                <a:gd name="connsiteY14" fmla="*/ 113892 h 145704"/>
                <a:gd name="connsiteX15" fmla="*/ 52015 w 73332"/>
                <a:gd name="connsiteY15" fmla="*/ 139960 h 145704"/>
                <a:gd name="connsiteX16" fmla="*/ 36317 w 73332"/>
                <a:gd name="connsiteY16" fmla="*/ 114823 h 145704"/>
                <a:gd name="connsiteX17" fmla="*/ 36317 w 73332"/>
                <a:gd name="connsiteY17" fmla="*/ 50117 h 145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3332" h="145704">
                  <a:moveTo>
                    <a:pt x="36317" y="50117"/>
                  </a:moveTo>
                  <a:lnTo>
                    <a:pt x="69821" y="50117"/>
                  </a:lnTo>
                  <a:lnTo>
                    <a:pt x="69821" y="42902"/>
                  </a:lnTo>
                  <a:lnTo>
                    <a:pt x="36317" y="42902"/>
                  </a:lnTo>
                  <a:lnTo>
                    <a:pt x="36317" y="75"/>
                  </a:lnTo>
                  <a:lnTo>
                    <a:pt x="30460" y="75"/>
                  </a:lnTo>
                  <a:cubicBezTo>
                    <a:pt x="30226" y="19161"/>
                    <a:pt x="23197" y="44065"/>
                    <a:pt x="237" y="44996"/>
                  </a:cubicBezTo>
                  <a:lnTo>
                    <a:pt x="237" y="50117"/>
                  </a:lnTo>
                  <a:lnTo>
                    <a:pt x="20151" y="50117"/>
                  </a:lnTo>
                  <a:lnTo>
                    <a:pt x="20151" y="114357"/>
                  </a:lnTo>
                  <a:cubicBezTo>
                    <a:pt x="20151" y="142986"/>
                    <a:pt x="41940" y="145779"/>
                    <a:pt x="50375" y="145779"/>
                  </a:cubicBezTo>
                  <a:cubicBezTo>
                    <a:pt x="67009" y="145779"/>
                    <a:pt x="73569" y="129254"/>
                    <a:pt x="73569" y="114357"/>
                  </a:cubicBezTo>
                  <a:lnTo>
                    <a:pt x="73569" y="101090"/>
                  </a:lnTo>
                  <a:lnTo>
                    <a:pt x="67712" y="101090"/>
                  </a:lnTo>
                  <a:lnTo>
                    <a:pt x="67712" y="113892"/>
                  </a:lnTo>
                  <a:cubicBezTo>
                    <a:pt x="67712" y="131116"/>
                    <a:pt x="60683" y="139960"/>
                    <a:pt x="52015" y="139960"/>
                  </a:cubicBezTo>
                  <a:cubicBezTo>
                    <a:pt x="36317" y="139960"/>
                    <a:pt x="36317" y="118780"/>
                    <a:pt x="36317" y="114823"/>
                  </a:cubicBezTo>
                  <a:lnTo>
                    <a:pt x="36317" y="50117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092E3F17-1DCE-759B-6E2C-A482FFDAE64D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1426004" y="3407795"/>
              <a:ext cx="115504" cy="164092"/>
            </a:xfrm>
            <a:custGeom>
              <a:avLst/>
              <a:gdLst>
                <a:gd name="connsiteX0" fmla="*/ 81308 w 115504"/>
                <a:gd name="connsiteY0" fmla="*/ 148805 h 164092"/>
                <a:gd name="connsiteX1" fmla="*/ 81308 w 115504"/>
                <a:gd name="connsiteY1" fmla="*/ 164167 h 164092"/>
                <a:gd name="connsiteX2" fmla="*/ 115748 w 115504"/>
                <a:gd name="connsiteY2" fmla="*/ 161606 h 164092"/>
                <a:gd name="connsiteX3" fmla="*/ 115748 w 115504"/>
                <a:gd name="connsiteY3" fmla="*/ 154391 h 164092"/>
                <a:gd name="connsiteX4" fmla="*/ 97474 w 115504"/>
                <a:gd name="connsiteY4" fmla="*/ 141357 h 164092"/>
                <a:gd name="connsiteX5" fmla="*/ 97474 w 115504"/>
                <a:gd name="connsiteY5" fmla="*/ 75 h 164092"/>
                <a:gd name="connsiteX6" fmla="*/ 63736 w 115504"/>
                <a:gd name="connsiteY6" fmla="*/ 2635 h 164092"/>
                <a:gd name="connsiteX7" fmla="*/ 63736 w 115504"/>
                <a:gd name="connsiteY7" fmla="*/ 9850 h 164092"/>
                <a:gd name="connsiteX8" fmla="*/ 82011 w 115504"/>
                <a:gd name="connsiteY8" fmla="*/ 22885 h 164092"/>
                <a:gd name="connsiteX9" fmla="*/ 82011 w 115504"/>
                <a:gd name="connsiteY9" fmla="*/ 73160 h 164092"/>
                <a:gd name="connsiteX10" fmla="*/ 52490 w 115504"/>
                <a:gd name="connsiteY10" fmla="*/ 58729 h 164092"/>
                <a:gd name="connsiteX11" fmla="*/ 244 w 115504"/>
                <a:gd name="connsiteY11" fmla="*/ 111564 h 164092"/>
                <a:gd name="connsiteX12" fmla="*/ 49913 w 115504"/>
                <a:gd name="connsiteY12" fmla="*/ 164167 h 164092"/>
                <a:gd name="connsiteX13" fmla="*/ 81308 w 115504"/>
                <a:gd name="connsiteY13" fmla="*/ 148805 h 164092"/>
                <a:gd name="connsiteX14" fmla="*/ 81308 w 115504"/>
                <a:gd name="connsiteY14" fmla="*/ 86427 h 164092"/>
                <a:gd name="connsiteX15" fmla="*/ 81308 w 115504"/>
                <a:gd name="connsiteY15" fmla="*/ 134141 h 164092"/>
                <a:gd name="connsiteX16" fmla="*/ 78731 w 115504"/>
                <a:gd name="connsiteY16" fmla="*/ 142753 h 164092"/>
                <a:gd name="connsiteX17" fmla="*/ 51085 w 115504"/>
                <a:gd name="connsiteY17" fmla="*/ 159046 h 164092"/>
                <a:gd name="connsiteX18" fmla="*/ 26484 w 115504"/>
                <a:gd name="connsiteY18" fmla="*/ 144150 h 164092"/>
                <a:gd name="connsiteX19" fmla="*/ 19690 w 115504"/>
                <a:gd name="connsiteY19" fmla="*/ 111797 h 164092"/>
                <a:gd name="connsiteX20" fmla="*/ 26953 w 115504"/>
                <a:gd name="connsiteY20" fmla="*/ 78746 h 164092"/>
                <a:gd name="connsiteX21" fmla="*/ 53427 w 115504"/>
                <a:gd name="connsiteY21" fmla="*/ 63849 h 164092"/>
                <a:gd name="connsiteX22" fmla="*/ 78731 w 115504"/>
                <a:gd name="connsiteY22" fmla="*/ 77815 h 164092"/>
                <a:gd name="connsiteX23" fmla="*/ 81308 w 115504"/>
                <a:gd name="connsiteY23" fmla="*/ 86427 h 1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5504" h="164092">
                  <a:moveTo>
                    <a:pt x="81308" y="148805"/>
                  </a:moveTo>
                  <a:lnTo>
                    <a:pt x="81308" y="164167"/>
                  </a:lnTo>
                  <a:lnTo>
                    <a:pt x="115748" y="161606"/>
                  </a:lnTo>
                  <a:lnTo>
                    <a:pt x="115748" y="154391"/>
                  </a:lnTo>
                  <a:cubicBezTo>
                    <a:pt x="99348" y="154391"/>
                    <a:pt x="97474" y="152762"/>
                    <a:pt x="97474" y="141357"/>
                  </a:cubicBezTo>
                  <a:lnTo>
                    <a:pt x="97474" y="75"/>
                  </a:lnTo>
                  <a:lnTo>
                    <a:pt x="63736" y="2635"/>
                  </a:lnTo>
                  <a:lnTo>
                    <a:pt x="63736" y="9850"/>
                  </a:lnTo>
                  <a:cubicBezTo>
                    <a:pt x="80136" y="9850"/>
                    <a:pt x="82011" y="11480"/>
                    <a:pt x="82011" y="22885"/>
                  </a:cubicBezTo>
                  <a:lnTo>
                    <a:pt x="82011" y="73160"/>
                  </a:lnTo>
                  <a:cubicBezTo>
                    <a:pt x="75216" y="64781"/>
                    <a:pt x="65142" y="58729"/>
                    <a:pt x="52490" y="58729"/>
                  </a:cubicBezTo>
                  <a:cubicBezTo>
                    <a:pt x="24844" y="58729"/>
                    <a:pt x="244" y="81539"/>
                    <a:pt x="244" y="111564"/>
                  </a:cubicBezTo>
                  <a:cubicBezTo>
                    <a:pt x="244" y="141124"/>
                    <a:pt x="23204" y="164167"/>
                    <a:pt x="49913" y="164167"/>
                  </a:cubicBezTo>
                  <a:cubicBezTo>
                    <a:pt x="64908" y="164167"/>
                    <a:pt x="75451" y="156253"/>
                    <a:pt x="81308" y="148805"/>
                  </a:cubicBezTo>
                  <a:close/>
                  <a:moveTo>
                    <a:pt x="81308" y="86427"/>
                  </a:moveTo>
                  <a:lnTo>
                    <a:pt x="81308" y="134141"/>
                  </a:lnTo>
                  <a:cubicBezTo>
                    <a:pt x="81308" y="138331"/>
                    <a:pt x="81308" y="138797"/>
                    <a:pt x="78731" y="142753"/>
                  </a:cubicBezTo>
                  <a:cubicBezTo>
                    <a:pt x="71702" y="153926"/>
                    <a:pt x="61159" y="159046"/>
                    <a:pt x="51085" y="159046"/>
                  </a:cubicBezTo>
                  <a:cubicBezTo>
                    <a:pt x="40542" y="159046"/>
                    <a:pt x="32107" y="152995"/>
                    <a:pt x="26484" y="144150"/>
                  </a:cubicBezTo>
                  <a:cubicBezTo>
                    <a:pt x="20393" y="134607"/>
                    <a:pt x="19690" y="121340"/>
                    <a:pt x="19690" y="111797"/>
                  </a:cubicBezTo>
                  <a:cubicBezTo>
                    <a:pt x="19690" y="103185"/>
                    <a:pt x="20158" y="89220"/>
                    <a:pt x="26953" y="78746"/>
                  </a:cubicBezTo>
                  <a:cubicBezTo>
                    <a:pt x="31873" y="71530"/>
                    <a:pt x="40776" y="63849"/>
                    <a:pt x="53427" y="63849"/>
                  </a:cubicBezTo>
                  <a:cubicBezTo>
                    <a:pt x="61628" y="63849"/>
                    <a:pt x="71468" y="67341"/>
                    <a:pt x="78731" y="77815"/>
                  </a:cubicBezTo>
                  <a:cubicBezTo>
                    <a:pt x="81308" y="81772"/>
                    <a:pt x="81308" y="82237"/>
                    <a:pt x="81308" y="86427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FA0C74AF-03C1-C409-C3FC-F17FC91AA676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11554759" y="3465052"/>
              <a:ext cx="90669" cy="106834"/>
            </a:xfrm>
            <a:custGeom>
              <a:avLst/>
              <a:gdLst>
                <a:gd name="connsiteX0" fmla="*/ 19930 w 90669"/>
                <a:gd name="connsiteY0" fmla="*/ 45695 h 106834"/>
                <a:gd name="connsiteX1" fmla="*/ 48982 w 90669"/>
                <a:gd name="connsiteY1" fmla="*/ 5195 h 106834"/>
                <a:gd name="connsiteX2" fmla="*/ 75456 w 90669"/>
                <a:gd name="connsiteY2" fmla="*/ 45695 h 106834"/>
                <a:gd name="connsiteX3" fmla="*/ 19930 w 90669"/>
                <a:gd name="connsiteY3" fmla="*/ 45695 h 106834"/>
                <a:gd name="connsiteX4" fmla="*/ 19695 w 90669"/>
                <a:gd name="connsiteY4" fmla="*/ 50582 h 106834"/>
                <a:gd name="connsiteX5" fmla="*/ 85062 w 90669"/>
                <a:gd name="connsiteY5" fmla="*/ 50582 h 106834"/>
                <a:gd name="connsiteX6" fmla="*/ 90919 w 90669"/>
                <a:gd name="connsiteY6" fmla="*/ 45695 h 106834"/>
                <a:gd name="connsiteX7" fmla="*/ 48982 w 90669"/>
                <a:gd name="connsiteY7" fmla="*/ 75 h 106834"/>
                <a:gd name="connsiteX8" fmla="*/ 249 w 90669"/>
                <a:gd name="connsiteY8" fmla="*/ 53143 h 106834"/>
                <a:gd name="connsiteX9" fmla="*/ 51793 w 90669"/>
                <a:gd name="connsiteY9" fmla="*/ 106909 h 106834"/>
                <a:gd name="connsiteX10" fmla="*/ 90919 w 90669"/>
                <a:gd name="connsiteY10" fmla="*/ 76651 h 106834"/>
                <a:gd name="connsiteX11" fmla="*/ 87874 w 90669"/>
                <a:gd name="connsiteY11" fmla="*/ 73858 h 106834"/>
                <a:gd name="connsiteX12" fmla="*/ 84828 w 90669"/>
                <a:gd name="connsiteY12" fmla="*/ 77117 h 106834"/>
                <a:gd name="connsiteX13" fmla="*/ 53199 w 90669"/>
                <a:gd name="connsiteY13" fmla="*/ 101090 h 106834"/>
                <a:gd name="connsiteX14" fmla="*/ 26724 w 90669"/>
                <a:gd name="connsiteY14" fmla="*/ 85496 h 106834"/>
                <a:gd name="connsiteX15" fmla="*/ 19695 w 90669"/>
                <a:gd name="connsiteY15" fmla="*/ 50582 h 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669" h="106834">
                  <a:moveTo>
                    <a:pt x="19930" y="45695"/>
                  </a:moveTo>
                  <a:cubicBezTo>
                    <a:pt x="21335" y="11014"/>
                    <a:pt x="41016" y="5195"/>
                    <a:pt x="48982" y="5195"/>
                  </a:cubicBezTo>
                  <a:cubicBezTo>
                    <a:pt x="73113" y="5195"/>
                    <a:pt x="75456" y="36617"/>
                    <a:pt x="75456" y="45695"/>
                  </a:cubicBezTo>
                  <a:lnTo>
                    <a:pt x="19930" y="45695"/>
                  </a:lnTo>
                  <a:close/>
                  <a:moveTo>
                    <a:pt x="19695" y="50582"/>
                  </a:moveTo>
                  <a:lnTo>
                    <a:pt x="85062" y="50582"/>
                  </a:lnTo>
                  <a:cubicBezTo>
                    <a:pt x="90216" y="50582"/>
                    <a:pt x="90919" y="50582"/>
                    <a:pt x="90919" y="45695"/>
                  </a:cubicBezTo>
                  <a:cubicBezTo>
                    <a:pt x="90919" y="22652"/>
                    <a:pt x="78268" y="75"/>
                    <a:pt x="48982" y="75"/>
                  </a:cubicBezTo>
                  <a:cubicBezTo>
                    <a:pt x="21804" y="75"/>
                    <a:pt x="249" y="24048"/>
                    <a:pt x="249" y="53143"/>
                  </a:cubicBezTo>
                  <a:cubicBezTo>
                    <a:pt x="249" y="84332"/>
                    <a:pt x="24850" y="106909"/>
                    <a:pt x="51793" y="106909"/>
                  </a:cubicBezTo>
                  <a:cubicBezTo>
                    <a:pt x="80376" y="106909"/>
                    <a:pt x="90919" y="81073"/>
                    <a:pt x="90919" y="76651"/>
                  </a:cubicBezTo>
                  <a:cubicBezTo>
                    <a:pt x="90919" y="74323"/>
                    <a:pt x="89045" y="73858"/>
                    <a:pt x="87874" y="73858"/>
                  </a:cubicBezTo>
                  <a:cubicBezTo>
                    <a:pt x="85765" y="73858"/>
                    <a:pt x="85296" y="75254"/>
                    <a:pt x="84828" y="77117"/>
                  </a:cubicBezTo>
                  <a:cubicBezTo>
                    <a:pt x="76628" y="101090"/>
                    <a:pt x="55542" y="101090"/>
                    <a:pt x="53199" y="101090"/>
                  </a:cubicBezTo>
                  <a:cubicBezTo>
                    <a:pt x="41484" y="101090"/>
                    <a:pt x="32113" y="94108"/>
                    <a:pt x="26724" y="85496"/>
                  </a:cubicBezTo>
                  <a:cubicBezTo>
                    <a:pt x="19695" y="74323"/>
                    <a:pt x="19695" y="58962"/>
                    <a:pt x="19695" y="50582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D5C9D4ED-6935-8DED-9230-A13DBC970A38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11658653" y="3405234"/>
              <a:ext cx="117144" cy="164092"/>
            </a:xfrm>
            <a:custGeom>
              <a:avLst/>
              <a:gdLst>
                <a:gd name="connsiteX0" fmla="*/ 71243 w 117144"/>
                <a:gd name="connsiteY0" fmla="*/ 71065 h 164092"/>
                <a:gd name="connsiteX1" fmla="*/ 83661 w 117144"/>
                <a:gd name="connsiteY1" fmla="*/ 83634 h 164092"/>
                <a:gd name="connsiteX2" fmla="*/ 83661 w 117144"/>
                <a:gd name="connsiteY2" fmla="*/ 146477 h 164092"/>
                <a:gd name="connsiteX3" fmla="*/ 65386 w 117144"/>
                <a:gd name="connsiteY3" fmla="*/ 156951 h 164092"/>
                <a:gd name="connsiteX4" fmla="*/ 65386 w 117144"/>
                <a:gd name="connsiteY4" fmla="*/ 164167 h 164092"/>
                <a:gd name="connsiteX5" fmla="*/ 91392 w 117144"/>
                <a:gd name="connsiteY5" fmla="*/ 163469 h 164092"/>
                <a:gd name="connsiteX6" fmla="*/ 117398 w 117144"/>
                <a:gd name="connsiteY6" fmla="*/ 164167 h 164092"/>
                <a:gd name="connsiteX7" fmla="*/ 117398 w 117144"/>
                <a:gd name="connsiteY7" fmla="*/ 156951 h 164092"/>
                <a:gd name="connsiteX8" fmla="*/ 99124 w 117144"/>
                <a:gd name="connsiteY8" fmla="*/ 146477 h 164092"/>
                <a:gd name="connsiteX9" fmla="*/ 99124 w 117144"/>
                <a:gd name="connsiteY9" fmla="*/ 61056 h 164092"/>
                <a:gd name="connsiteX10" fmla="*/ 69603 w 117144"/>
                <a:gd name="connsiteY10" fmla="*/ 63151 h 164092"/>
                <a:gd name="connsiteX11" fmla="*/ 65386 w 117144"/>
                <a:gd name="connsiteY11" fmla="*/ 63617 h 164092"/>
                <a:gd name="connsiteX12" fmla="*/ 61169 w 117144"/>
                <a:gd name="connsiteY12" fmla="*/ 63849 h 164092"/>
                <a:gd name="connsiteX13" fmla="*/ 33523 w 117144"/>
                <a:gd name="connsiteY13" fmla="*/ 63849 h 164092"/>
                <a:gd name="connsiteX14" fmla="*/ 33523 w 117144"/>
                <a:gd name="connsiteY14" fmla="*/ 37548 h 164092"/>
                <a:gd name="connsiteX15" fmla="*/ 68198 w 117144"/>
                <a:gd name="connsiteY15" fmla="*/ 5195 h 164092"/>
                <a:gd name="connsiteX16" fmla="*/ 88347 w 117144"/>
                <a:gd name="connsiteY16" fmla="*/ 12876 h 164092"/>
                <a:gd name="connsiteX17" fmla="*/ 77335 w 117144"/>
                <a:gd name="connsiteY17" fmla="*/ 23583 h 164092"/>
                <a:gd name="connsiteX18" fmla="*/ 87878 w 117144"/>
                <a:gd name="connsiteY18" fmla="*/ 34290 h 164092"/>
                <a:gd name="connsiteX19" fmla="*/ 98655 w 117144"/>
                <a:gd name="connsiteY19" fmla="*/ 23583 h 164092"/>
                <a:gd name="connsiteX20" fmla="*/ 68432 w 117144"/>
                <a:gd name="connsiteY20" fmla="*/ 75 h 164092"/>
                <a:gd name="connsiteX21" fmla="*/ 18763 w 117144"/>
                <a:gd name="connsiteY21" fmla="*/ 37315 h 164092"/>
                <a:gd name="connsiteX22" fmla="*/ 18763 w 117144"/>
                <a:gd name="connsiteY22" fmla="*/ 63849 h 164092"/>
                <a:gd name="connsiteX23" fmla="*/ 254 w 117144"/>
                <a:gd name="connsiteY23" fmla="*/ 63849 h 164092"/>
                <a:gd name="connsiteX24" fmla="*/ 254 w 117144"/>
                <a:gd name="connsiteY24" fmla="*/ 71065 h 164092"/>
                <a:gd name="connsiteX25" fmla="*/ 18763 w 117144"/>
                <a:gd name="connsiteY25" fmla="*/ 71065 h 164092"/>
                <a:gd name="connsiteX26" fmla="*/ 18763 w 117144"/>
                <a:gd name="connsiteY26" fmla="*/ 146477 h 164092"/>
                <a:gd name="connsiteX27" fmla="*/ 488 w 117144"/>
                <a:gd name="connsiteY27" fmla="*/ 156951 h 164092"/>
                <a:gd name="connsiteX28" fmla="*/ 488 w 117144"/>
                <a:gd name="connsiteY28" fmla="*/ 164167 h 164092"/>
                <a:gd name="connsiteX29" fmla="*/ 26494 w 117144"/>
                <a:gd name="connsiteY29" fmla="*/ 163469 h 164092"/>
                <a:gd name="connsiteX30" fmla="*/ 52500 w 117144"/>
                <a:gd name="connsiteY30" fmla="*/ 164167 h 164092"/>
                <a:gd name="connsiteX31" fmla="*/ 52500 w 117144"/>
                <a:gd name="connsiteY31" fmla="*/ 156951 h 164092"/>
                <a:gd name="connsiteX32" fmla="*/ 34226 w 117144"/>
                <a:gd name="connsiteY32" fmla="*/ 146477 h 164092"/>
                <a:gd name="connsiteX33" fmla="*/ 34226 w 117144"/>
                <a:gd name="connsiteY33" fmla="*/ 71065 h 164092"/>
                <a:gd name="connsiteX34" fmla="*/ 71243 w 117144"/>
                <a:gd name="connsiteY34" fmla="*/ 71065 h 1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17144" h="164092">
                  <a:moveTo>
                    <a:pt x="71243" y="71065"/>
                  </a:moveTo>
                  <a:cubicBezTo>
                    <a:pt x="82021" y="71065"/>
                    <a:pt x="83661" y="74091"/>
                    <a:pt x="83661" y="83634"/>
                  </a:cubicBezTo>
                  <a:lnTo>
                    <a:pt x="83661" y="146477"/>
                  </a:lnTo>
                  <a:cubicBezTo>
                    <a:pt x="83661" y="156951"/>
                    <a:pt x="81084" y="156951"/>
                    <a:pt x="65386" y="156951"/>
                  </a:cubicBezTo>
                  <a:lnTo>
                    <a:pt x="65386" y="164167"/>
                  </a:lnTo>
                  <a:cubicBezTo>
                    <a:pt x="73118" y="163934"/>
                    <a:pt x="85535" y="163469"/>
                    <a:pt x="91392" y="163469"/>
                  </a:cubicBezTo>
                  <a:cubicBezTo>
                    <a:pt x="97250" y="163469"/>
                    <a:pt x="108730" y="163934"/>
                    <a:pt x="117398" y="164167"/>
                  </a:cubicBezTo>
                  <a:lnTo>
                    <a:pt x="117398" y="156951"/>
                  </a:lnTo>
                  <a:cubicBezTo>
                    <a:pt x="101701" y="156951"/>
                    <a:pt x="99124" y="156951"/>
                    <a:pt x="99124" y="146477"/>
                  </a:cubicBezTo>
                  <a:lnTo>
                    <a:pt x="99124" y="61056"/>
                  </a:lnTo>
                  <a:lnTo>
                    <a:pt x="69603" y="63151"/>
                  </a:lnTo>
                  <a:cubicBezTo>
                    <a:pt x="65855" y="63384"/>
                    <a:pt x="65620" y="63617"/>
                    <a:pt x="65386" y="63617"/>
                  </a:cubicBezTo>
                  <a:cubicBezTo>
                    <a:pt x="64918" y="63849"/>
                    <a:pt x="64449" y="63849"/>
                    <a:pt x="61169" y="63849"/>
                  </a:cubicBezTo>
                  <a:lnTo>
                    <a:pt x="33523" y="63849"/>
                  </a:lnTo>
                  <a:lnTo>
                    <a:pt x="33523" y="37548"/>
                  </a:lnTo>
                  <a:cubicBezTo>
                    <a:pt x="33523" y="14505"/>
                    <a:pt x="53672" y="5195"/>
                    <a:pt x="68198" y="5195"/>
                  </a:cubicBezTo>
                  <a:cubicBezTo>
                    <a:pt x="75226" y="5195"/>
                    <a:pt x="83661" y="7523"/>
                    <a:pt x="88347" y="12876"/>
                  </a:cubicBezTo>
                  <a:cubicBezTo>
                    <a:pt x="78741" y="13342"/>
                    <a:pt x="77335" y="19859"/>
                    <a:pt x="77335" y="23583"/>
                  </a:cubicBezTo>
                  <a:cubicBezTo>
                    <a:pt x="77335" y="31264"/>
                    <a:pt x="83426" y="34290"/>
                    <a:pt x="87878" y="34290"/>
                  </a:cubicBezTo>
                  <a:cubicBezTo>
                    <a:pt x="93267" y="34290"/>
                    <a:pt x="98655" y="30566"/>
                    <a:pt x="98655" y="23583"/>
                  </a:cubicBezTo>
                  <a:cubicBezTo>
                    <a:pt x="98655" y="9850"/>
                    <a:pt x="85769" y="75"/>
                    <a:pt x="68432" y="75"/>
                  </a:cubicBezTo>
                  <a:cubicBezTo>
                    <a:pt x="46643" y="75"/>
                    <a:pt x="18763" y="11945"/>
                    <a:pt x="18763" y="37315"/>
                  </a:cubicBezTo>
                  <a:lnTo>
                    <a:pt x="18763" y="63849"/>
                  </a:lnTo>
                  <a:lnTo>
                    <a:pt x="254" y="63849"/>
                  </a:lnTo>
                  <a:lnTo>
                    <a:pt x="254" y="71065"/>
                  </a:lnTo>
                  <a:lnTo>
                    <a:pt x="18763" y="71065"/>
                  </a:lnTo>
                  <a:lnTo>
                    <a:pt x="18763" y="146477"/>
                  </a:lnTo>
                  <a:cubicBezTo>
                    <a:pt x="18763" y="156951"/>
                    <a:pt x="16185" y="156951"/>
                    <a:pt x="488" y="156951"/>
                  </a:cubicBezTo>
                  <a:lnTo>
                    <a:pt x="488" y="164167"/>
                  </a:lnTo>
                  <a:cubicBezTo>
                    <a:pt x="8220" y="163934"/>
                    <a:pt x="20637" y="163469"/>
                    <a:pt x="26494" y="163469"/>
                  </a:cubicBezTo>
                  <a:cubicBezTo>
                    <a:pt x="32351" y="163469"/>
                    <a:pt x="43832" y="163934"/>
                    <a:pt x="52500" y="164167"/>
                  </a:cubicBezTo>
                  <a:lnTo>
                    <a:pt x="52500" y="156951"/>
                  </a:lnTo>
                  <a:cubicBezTo>
                    <a:pt x="36803" y="156951"/>
                    <a:pt x="34226" y="156951"/>
                    <a:pt x="34226" y="146477"/>
                  </a:cubicBezTo>
                  <a:lnTo>
                    <a:pt x="34226" y="71065"/>
                  </a:lnTo>
                  <a:lnTo>
                    <a:pt x="71243" y="71065"/>
                  </a:ln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5" name="Freeform 254">
              <a:extLst>
                <a:ext uri="{FF2B5EF4-FFF2-40B4-BE49-F238E27FC236}">
                  <a16:creationId xmlns:a16="http://schemas.microsoft.com/office/drawing/2014/main" id="{E1AAD080-07CE-0029-61BB-21BAD0287F9A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11789986" y="3466449"/>
              <a:ext cx="117847" cy="102877"/>
            </a:xfrm>
            <a:custGeom>
              <a:avLst/>
              <a:gdLst>
                <a:gd name="connsiteX0" fmla="*/ 18534 w 117847"/>
                <a:gd name="connsiteY0" fmla="*/ 22885 h 102877"/>
                <a:gd name="connsiteX1" fmla="*/ 18534 w 117847"/>
                <a:gd name="connsiteY1" fmla="*/ 85263 h 102877"/>
                <a:gd name="connsiteX2" fmla="*/ 259 w 117847"/>
                <a:gd name="connsiteY2" fmla="*/ 95737 h 102877"/>
                <a:gd name="connsiteX3" fmla="*/ 259 w 117847"/>
                <a:gd name="connsiteY3" fmla="*/ 102952 h 102877"/>
                <a:gd name="connsiteX4" fmla="*/ 26734 w 117847"/>
                <a:gd name="connsiteY4" fmla="*/ 102254 h 102877"/>
                <a:gd name="connsiteX5" fmla="*/ 52974 w 117847"/>
                <a:gd name="connsiteY5" fmla="*/ 102952 h 102877"/>
                <a:gd name="connsiteX6" fmla="*/ 52974 w 117847"/>
                <a:gd name="connsiteY6" fmla="*/ 95737 h 102877"/>
                <a:gd name="connsiteX7" fmla="*/ 34700 w 117847"/>
                <a:gd name="connsiteY7" fmla="*/ 85263 h 102877"/>
                <a:gd name="connsiteX8" fmla="*/ 34700 w 117847"/>
                <a:gd name="connsiteY8" fmla="*/ 42436 h 102877"/>
                <a:gd name="connsiteX9" fmla="*/ 66329 w 117847"/>
                <a:gd name="connsiteY9" fmla="*/ 5195 h 102877"/>
                <a:gd name="connsiteX10" fmla="*/ 83666 w 117847"/>
                <a:gd name="connsiteY10" fmla="*/ 31031 h 102877"/>
                <a:gd name="connsiteX11" fmla="*/ 83666 w 117847"/>
                <a:gd name="connsiteY11" fmla="*/ 85263 h 102877"/>
                <a:gd name="connsiteX12" fmla="*/ 65392 w 117847"/>
                <a:gd name="connsiteY12" fmla="*/ 95737 h 102877"/>
                <a:gd name="connsiteX13" fmla="*/ 65392 w 117847"/>
                <a:gd name="connsiteY13" fmla="*/ 102952 h 102877"/>
                <a:gd name="connsiteX14" fmla="*/ 91866 w 117847"/>
                <a:gd name="connsiteY14" fmla="*/ 102254 h 102877"/>
                <a:gd name="connsiteX15" fmla="*/ 118107 w 117847"/>
                <a:gd name="connsiteY15" fmla="*/ 102952 h 102877"/>
                <a:gd name="connsiteX16" fmla="*/ 118107 w 117847"/>
                <a:gd name="connsiteY16" fmla="*/ 95737 h 102877"/>
                <a:gd name="connsiteX17" fmla="*/ 99832 w 117847"/>
                <a:gd name="connsiteY17" fmla="*/ 88754 h 102877"/>
                <a:gd name="connsiteX18" fmla="*/ 99832 w 117847"/>
                <a:gd name="connsiteY18" fmla="*/ 44298 h 102877"/>
                <a:gd name="connsiteX19" fmla="*/ 92569 w 117847"/>
                <a:gd name="connsiteY19" fmla="*/ 8687 h 102877"/>
                <a:gd name="connsiteX20" fmla="*/ 67969 w 117847"/>
                <a:gd name="connsiteY20" fmla="*/ 75 h 102877"/>
                <a:gd name="connsiteX21" fmla="*/ 33294 w 117847"/>
                <a:gd name="connsiteY21" fmla="*/ 24514 h 102877"/>
                <a:gd name="connsiteX22" fmla="*/ 33294 w 117847"/>
                <a:gd name="connsiteY22" fmla="*/ 75 h 102877"/>
                <a:gd name="connsiteX23" fmla="*/ 259 w 117847"/>
                <a:gd name="connsiteY23" fmla="*/ 2635 h 102877"/>
                <a:gd name="connsiteX24" fmla="*/ 259 w 117847"/>
                <a:gd name="connsiteY24" fmla="*/ 9850 h 102877"/>
                <a:gd name="connsiteX25" fmla="*/ 18534 w 117847"/>
                <a:gd name="connsiteY25" fmla="*/ 22885 h 102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7847" h="102877">
                  <a:moveTo>
                    <a:pt x="18534" y="22885"/>
                  </a:moveTo>
                  <a:lnTo>
                    <a:pt x="18534" y="85263"/>
                  </a:lnTo>
                  <a:cubicBezTo>
                    <a:pt x="18534" y="95737"/>
                    <a:pt x="15957" y="95737"/>
                    <a:pt x="259" y="95737"/>
                  </a:cubicBezTo>
                  <a:lnTo>
                    <a:pt x="259" y="102952"/>
                  </a:lnTo>
                  <a:cubicBezTo>
                    <a:pt x="8459" y="102720"/>
                    <a:pt x="20408" y="102254"/>
                    <a:pt x="26734" y="102254"/>
                  </a:cubicBezTo>
                  <a:cubicBezTo>
                    <a:pt x="32826" y="102254"/>
                    <a:pt x="45009" y="102720"/>
                    <a:pt x="52974" y="102952"/>
                  </a:cubicBezTo>
                  <a:lnTo>
                    <a:pt x="52974" y="95737"/>
                  </a:lnTo>
                  <a:cubicBezTo>
                    <a:pt x="37277" y="95737"/>
                    <a:pt x="34700" y="95737"/>
                    <a:pt x="34700" y="85263"/>
                  </a:cubicBezTo>
                  <a:lnTo>
                    <a:pt x="34700" y="42436"/>
                  </a:lnTo>
                  <a:cubicBezTo>
                    <a:pt x="34700" y="18230"/>
                    <a:pt x="51334" y="5195"/>
                    <a:pt x="66329" y="5195"/>
                  </a:cubicBezTo>
                  <a:cubicBezTo>
                    <a:pt x="81089" y="5195"/>
                    <a:pt x="83666" y="17764"/>
                    <a:pt x="83666" y="31031"/>
                  </a:cubicBezTo>
                  <a:lnTo>
                    <a:pt x="83666" y="85263"/>
                  </a:lnTo>
                  <a:cubicBezTo>
                    <a:pt x="83666" y="95737"/>
                    <a:pt x="81089" y="95737"/>
                    <a:pt x="65392" y="95737"/>
                  </a:cubicBezTo>
                  <a:lnTo>
                    <a:pt x="65392" y="102952"/>
                  </a:lnTo>
                  <a:cubicBezTo>
                    <a:pt x="73592" y="102720"/>
                    <a:pt x="85541" y="102254"/>
                    <a:pt x="91866" y="102254"/>
                  </a:cubicBezTo>
                  <a:cubicBezTo>
                    <a:pt x="97958" y="102254"/>
                    <a:pt x="110141" y="102720"/>
                    <a:pt x="118107" y="102952"/>
                  </a:cubicBezTo>
                  <a:lnTo>
                    <a:pt x="118107" y="95737"/>
                  </a:lnTo>
                  <a:cubicBezTo>
                    <a:pt x="105924" y="95737"/>
                    <a:pt x="100067" y="95737"/>
                    <a:pt x="99832" y="88754"/>
                  </a:cubicBezTo>
                  <a:lnTo>
                    <a:pt x="99832" y="44298"/>
                  </a:lnTo>
                  <a:cubicBezTo>
                    <a:pt x="99832" y="24281"/>
                    <a:pt x="99832" y="17066"/>
                    <a:pt x="92569" y="8687"/>
                  </a:cubicBezTo>
                  <a:cubicBezTo>
                    <a:pt x="89289" y="4730"/>
                    <a:pt x="81558" y="75"/>
                    <a:pt x="67969" y="75"/>
                  </a:cubicBezTo>
                  <a:cubicBezTo>
                    <a:pt x="50866" y="75"/>
                    <a:pt x="39854" y="10083"/>
                    <a:pt x="33294" y="24514"/>
                  </a:cubicBezTo>
                  <a:lnTo>
                    <a:pt x="33294" y="75"/>
                  </a:lnTo>
                  <a:lnTo>
                    <a:pt x="259" y="2635"/>
                  </a:lnTo>
                  <a:lnTo>
                    <a:pt x="259" y="9850"/>
                  </a:lnTo>
                  <a:cubicBezTo>
                    <a:pt x="16660" y="9850"/>
                    <a:pt x="18534" y="11480"/>
                    <a:pt x="18534" y="22885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6" name="Freeform 255">
              <a:extLst>
                <a:ext uri="{FF2B5EF4-FFF2-40B4-BE49-F238E27FC236}">
                  <a16:creationId xmlns:a16="http://schemas.microsoft.com/office/drawing/2014/main" id="{BB2D9D23-C309-06E3-6D3D-A2F366E871DD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11919210" y="3465052"/>
              <a:ext cx="90669" cy="106834"/>
            </a:xfrm>
            <a:custGeom>
              <a:avLst/>
              <a:gdLst>
                <a:gd name="connsiteX0" fmla="*/ 19945 w 90669"/>
                <a:gd name="connsiteY0" fmla="*/ 45695 h 106834"/>
                <a:gd name="connsiteX1" fmla="*/ 48997 w 90669"/>
                <a:gd name="connsiteY1" fmla="*/ 5195 h 106834"/>
                <a:gd name="connsiteX2" fmla="*/ 75472 w 90669"/>
                <a:gd name="connsiteY2" fmla="*/ 45695 h 106834"/>
                <a:gd name="connsiteX3" fmla="*/ 19945 w 90669"/>
                <a:gd name="connsiteY3" fmla="*/ 45695 h 106834"/>
                <a:gd name="connsiteX4" fmla="*/ 19711 w 90669"/>
                <a:gd name="connsiteY4" fmla="*/ 50582 h 106834"/>
                <a:gd name="connsiteX5" fmla="*/ 85078 w 90669"/>
                <a:gd name="connsiteY5" fmla="*/ 50582 h 106834"/>
                <a:gd name="connsiteX6" fmla="*/ 90935 w 90669"/>
                <a:gd name="connsiteY6" fmla="*/ 45695 h 106834"/>
                <a:gd name="connsiteX7" fmla="*/ 48997 w 90669"/>
                <a:gd name="connsiteY7" fmla="*/ 75 h 106834"/>
                <a:gd name="connsiteX8" fmla="*/ 265 w 90669"/>
                <a:gd name="connsiteY8" fmla="*/ 53143 h 106834"/>
                <a:gd name="connsiteX9" fmla="*/ 51808 w 90669"/>
                <a:gd name="connsiteY9" fmla="*/ 106909 h 106834"/>
                <a:gd name="connsiteX10" fmla="*/ 90935 w 90669"/>
                <a:gd name="connsiteY10" fmla="*/ 76651 h 106834"/>
                <a:gd name="connsiteX11" fmla="*/ 87889 w 90669"/>
                <a:gd name="connsiteY11" fmla="*/ 73858 h 106834"/>
                <a:gd name="connsiteX12" fmla="*/ 84843 w 90669"/>
                <a:gd name="connsiteY12" fmla="*/ 77117 h 106834"/>
                <a:gd name="connsiteX13" fmla="*/ 53214 w 90669"/>
                <a:gd name="connsiteY13" fmla="*/ 101090 h 106834"/>
                <a:gd name="connsiteX14" fmla="*/ 26740 w 90669"/>
                <a:gd name="connsiteY14" fmla="*/ 85496 h 106834"/>
                <a:gd name="connsiteX15" fmla="*/ 19711 w 90669"/>
                <a:gd name="connsiteY15" fmla="*/ 50582 h 106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669" h="106834">
                  <a:moveTo>
                    <a:pt x="19945" y="45695"/>
                  </a:moveTo>
                  <a:cubicBezTo>
                    <a:pt x="21351" y="11014"/>
                    <a:pt x="41031" y="5195"/>
                    <a:pt x="48997" y="5195"/>
                  </a:cubicBezTo>
                  <a:cubicBezTo>
                    <a:pt x="73129" y="5195"/>
                    <a:pt x="75472" y="36617"/>
                    <a:pt x="75472" y="45695"/>
                  </a:cubicBezTo>
                  <a:lnTo>
                    <a:pt x="19945" y="45695"/>
                  </a:lnTo>
                  <a:close/>
                  <a:moveTo>
                    <a:pt x="19711" y="50582"/>
                  </a:moveTo>
                  <a:lnTo>
                    <a:pt x="85078" y="50582"/>
                  </a:lnTo>
                  <a:cubicBezTo>
                    <a:pt x="90232" y="50582"/>
                    <a:pt x="90935" y="50582"/>
                    <a:pt x="90935" y="45695"/>
                  </a:cubicBezTo>
                  <a:cubicBezTo>
                    <a:pt x="90935" y="22652"/>
                    <a:pt x="78283" y="75"/>
                    <a:pt x="48997" y="75"/>
                  </a:cubicBezTo>
                  <a:cubicBezTo>
                    <a:pt x="21819" y="75"/>
                    <a:pt x="265" y="24048"/>
                    <a:pt x="265" y="53143"/>
                  </a:cubicBezTo>
                  <a:cubicBezTo>
                    <a:pt x="265" y="84332"/>
                    <a:pt x="24865" y="106909"/>
                    <a:pt x="51808" y="106909"/>
                  </a:cubicBezTo>
                  <a:cubicBezTo>
                    <a:pt x="80392" y="106909"/>
                    <a:pt x="90935" y="81073"/>
                    <a:pt x="90935" y="76651"/>
                  </a:cubicBezTo>
                  <a:cubicBezTo>
                    <a:pt x="90935" y="74323"/>
                    <a:pt x="89060" y="73858"/>
                    <a:pt x="87889" y="73858"/>
                  </a:cubicBezTo>
                  <a:cubicBezTo>
                    <a:pt x="85780" y="73858"/>
                    <a:pt x="85312" y="75254"/>
                    <a:pt x="84843" y="77117"/>
                  </a:cubicBezTo>
                  <a:cubicBezTo>
                    <a:pt x="76643" y="101090"/>
                    <a:pt x="55557" y="101090"/>
                    <a:pt x="53214" y="101090"/>
                  </a:cubicBezTo>
                  <a:cubicBezTo>
                    <a:pt x="41500" y="101090"/>
                    <a:pt x="32128" y="94108"/>
                    <a:pt x="26740" y="85496"/>
                  </a:cubicBezTo>
                  <a:cubicBezTo>
                    <a:pt x="19711" y="74323"/>
                    <a:pt x="19711" y="58962"/>
                    <a:pt x="19711" y="50582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B89D0C02-1ED6-2E7C-43DC-D5F8BE20A661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12024745" y="3407795"/>
              <a:ext cx="115504" cy="164092"/>
            </a:xfrm>
            <a:custGeom>
              <a:avLst/>
              <a:gdLst>
                <a:gd name="connsiteX0" fmla="*/ 81333 w 115504"/>
                <a:gd name="connsiteY0" fmla="*/ 148805 h 164092"/>
                <a:gd name="connsiteX1" fmla="*/ 81333 w 115504"/>
                <a:gd name="connsiteY1" fmla="*/ 164167 h 164092"/>
                <a:gd name="connsiteX2" fmla="*/ 115774 w 115504"/>
                <a:gd name="connsiteY2" fmla="*/ 161606 h 164092"/>
                <a:gd name="connsiteX3" fmla="*/ 115774 w 115504"/>
                <a:gd name="connsiteY3" fmla="*/ 154391 h 164092"/>
                <a:gd name="connsiteX4" fmla="*/ 97499 w 115504"/>
                <a:gd name="connsiteY4" fmla="*/ 141357 h 164092"/>
                <a:gd name="connsiteX5" fmla="*/ 97499 w 115504"/>
                <a:gd name="connsiteY5" fmla="*/ 75 h 164092"/>
                <a:gd name="connsiteX6" fmla="*/ 63762 w 115504"/>
                <a:gd name="connsiteY6" fmla="*/ 2635 h 164092"/>
                <a:gd name="connsiteX7" fmla="*/ 63762 w 115504"/>
                <a:gd name="connsiteY7" fmla="*/ 9850 h 164092"/>
                <a:gd name="connsiteX8" fmla="*/ 82036 w 115504"/>
                <a:gd name="connsiteY8" fmla="*/ 22885 h 164092"/>
                <a:gd name="connsiteX9" fmla="*/ 82036 w 115504"/>
                <a:gd name="connsiteY9" fmla="*/ 73160 h 164092"/>
                <a:gd name="connsiteX10" fmla="*/ 52516 w 115504"/>
                <a:gd name="connsiteY10" fmla="*/ 58729 h 164092"/>
                <a:gd name="connsiteX11" fmla="*/ 269 w 115504"/>
                <a:gd name="connsiteY11" fmla="*/ 111564 h 164092"/>
                <a:gd name="connsiteX12" fmla="*/ 49939 w 115504"/>
                <a:gd name="connsiteY12" fmla="*/ 164167 h 164092"/>
                <a:gd name="connsiteX13" fmla="*/ 81333 w 115504"/>
                <a:gd name="connsiteY13" fmla="*/ 148805 h 164092"/>
                <a:gd name="connsiteX14" fmla="*/ 81333 w 115504"/>
                <a:gd name="connsiteY14" fmla="*/ 86427 h 164092"/>
                <a:gd name="connsiteX15" fmla="*/ 81333 w 115504"/>
                <a:gd name="connsiteY15" fmla="*/ 134141 h 164092"/>
                <a:gd name="connsiteX16" fmla="*/ 78756 w 115504"/>
                <a:gd name="connsiteY16" fmla="*/ 142753 h 164092"/>
                <a:gd name="connsiteX17" fmla="*/ 51110 w 115504"/>
                <a:gd name="connsiteY17" fmla="*/ 159046 h 164092"/>
                <a:gd name="connsiteX18" fmla="*/ 26510 w 115504"/>
                <a:gd name="connsiteY18" fmla="*/ 144150 h 164092"/>
                <a:gd name="connsiteX19" fmla="*/ 19715 w 115504"/>
                <a:gd name="connsiteY19" fmla="*/ 111797 h 164092"/>
                <a:gd name="connsiteX20" fmla="*/ 26978 w 115504"/>
                <a:gd name="connsiteY20" fmla="*/ 78746 h 164092"/>
                <a:gd name="connsiteX21" fmla="*/ 53453 w 115504"/>
                <a:gd name="connsiteY21" fmla="*/ 63849 h 164092"/>
                <a:gd name="connsiteX22" fmla="*/ 78756 w 115504"/>
                <a:gd name="connsiteY22" fmla="*/ 77815 h 164092"/>
                <a:gd name="connsiteX23" fmla="*/ 81333 w 115504"/>
                <a:gd name="connsiteY23" fmla="*/ 86427 h 164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15504" h="164092">
                  <a:moveTo>
                    <a:pt x="81333" y="148805"/>
                  </a:moveTo>
                  <a:lnTo>
                    <a:pt x="81333" y="164167"/>
                  </a:lnTo>
                  <a:lnTo>
                    <a:pt x="115774" y="161606"/>
                  </a:lnTo>
                  <a:lnTo>
                    <a:pt x="115774" y="154391"/>
                  </a:lnTo>
                  <a:cubicBezTo>
                    <a:pt x="99374" y="154391"/>
                    <a:pt x="97499" y="152762"/>
                    <a:pt x="97499" y="141357"/>
                  </a:cubicBezTo>
                  <a:lnTo>
                    <a:pt x="97499" y="75"/>
                  </a:lnTo>
                  <a:lnTo>
                    <a:pt x="63762" y="2635"/>
                  </a:lnTo>
                  <a:lnTo>
                    <a:pt x="63762" y="9850"/>
                  </a:lnTo>
                  <a:cubicBezTo>
                    <a:pt x="80162" y="9850"/>
                    <a:pt x="82036" y="11480"/>
                    <a:pt x="82036" y="22885"/>
                  </a:cubicBezTo>
                  <a:lnTo>
                    <a:pt x="82036" y="73160"/>
                  </a:lnTo>
                  <a:cubicBezTo>
                    <a:pt x="75242" y="64781"/>
                    <a:pt x="65167" y="58729"/>
                    <a:pt x="52516" y="58729"/>
                  </a:cubicBezTo>
                  <a:cubicBezTo>
                    <a:pt x="24870" y="58729"/>
                    <a:pt x="269" y="81539"/>
                    <a:pt x="269" y="111564"/>
                  </a:cubicBezTo>
                  <a:cubicBezTo>
                    <a:pt x="269" y="141124"/>
                    <a:pt x="23230" y="164167"/>
                    <a:pt x="49939" y="164167"/>
                  </a:cubicBezTo>
                  <a:cubicBezTo>
                    <a:pt x="64933" y="164167"/>
                    <a:pt x="75476" y="156253"/>
                    <a:pt x="81333" y="148805"/>
                  </a:cubicBezTo>
                  <a:close/>
                  <a:moveTo>
                    <a:pt x="81333" y="86427"/>
                  </a:moveTo>
                  <a:lnTo>
                    <a:pt x="81333" y="134141"/>
                  </a:lnTo>
                  <a:cubicBezTo>
                    <a:pt x="81333" y="138331"/>
                    <a:pt x="81333" y="138797"/>
                    <a:pt x="78756" y="142753"/>
                  </a:cubicBezTo>
                  <a:cubicBezTo>
                    <a:pt x="71728" y="153926"/>
                    <a:pt x="61184" y="159046"/>
                    <a:pt x="51110" y="159046"/>
                  </a:cubicBezTo>
                  <a:cubicBezTo>
                    <a:pt x="40567" y="159046"/>
                    <a:pt x="32133" y="152995"/>
                    <a:pt x="26510" y="144150"/>
                  </a:cubicBezTo>
                  <a:cubicBezTo>
                    <a:pt x="20418" y="134607"/>
                    <a:pt x="19715" y="121340"/>
                    <a:pt x="19715" y="111797"/>
                  </a:cubicBezTo>
                  <a:cubicBezTo>
                    <a:pt x="19715" y="103185"/>
                    <a:pt x="20184" y="89220"/>
                    <a:pt x="26978" y="78746"/>
                  </a:cubicBezTo>
                  <a:cubicBezTo>
                    <a:pt x="31898" y="71530"/>
                    <a:pt x="40801" y="63849"/>
                    <a:pt x="53453" y="63849"/>
                  </a:cubicBezTo>
                  <a:cubicBezTo>
                    <a:pt x="61653" y="63849"/>
                    <a:pt x="71493" y="67341"/>
                    <a:pt x="78756" y="77815"/>
                  </a:cubicBezTo>
                  <a:cubicBezTo>
                    <a:pt x="81333" y="81772"/>
                    <a:pt x="81333" y="82237"/>
                    <a:pt x="81333" y="86427"/>
                  </a:cubicBezTo>
                  <a:close/>
                </a:path>
              </a:pathLst>
            </a:custGeom>
            <a:solidFill>
              <a:srgbClr val="000000"/>
            </a:solidFill>
            <a:ln w="23213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282" name="Picture 281" descr="\documentclass{article}&#10;\usepackage{amsmath, amssymb, braket}&#10;\pagestyle{empty}&#10;\begin{document}&#10;&#10;$$&#10;S(t) = \frac{1}{2}[ 1 + \ln(4\pi D t)&#10;$$&#10;&#10;\end{document}" title="IguanaTex Picture Display">
            <a:extLst>
              <a:ext uri="{FF2B5EF4-FFF2-40B4-BE49-F238E27FC236}">
                <a16:creationId xmlns:a16="http://schemas.microsoft.com/office/drawing/2014/main" id="{9E2D77DF-13D9-94F1-5854-410F05AE08E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60"/>
          <a:stretch>
            <a:fillRect/>
          </a:stretch>
        </p:blipFill>
        <p:spPr>
          <a:xfrm>
            <a:off x="5715000" y="5307458"/>
            <a:ext cx="2348877" cy="492034"/>
          </a:xfrm>
          <a:prstGeom prst="rect">
            <a:avLst/>
          </a:prstGeom>
        </p:spPr>
      </p:pic>
      <p:pic>
        <p:nvPicPr>
          <p:cNvPr id="286" name="Picture 285" descr="\documentclass{article}&#10;\usepackage{amsmath, amssymb, braket}&#10;\pagestyle{empty}&#10;\begin{document}&#10;&#10;$$&#10;S(t) : \textrm{ no entropy}&#10;$$&#10;&#10;\end{document}" title="IguanaTex Picture Display">
            <a:extLst>
              <a:ext uri="{FF2B5EF4-FFF2-40B4-BE49-F238E27FC236}">
                <a16:creationId xmlns:a16="http://schemas.microsoft.com/office/drawing/2014/main" id="{E41793F9-4D30-FA06-96DF-94E8039023B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1"/>
          <a:stretch>
            <a:fillRect/>
          </a:stretch>
        </p:blipFill>
        <p:spPr>
          <a:xfrm>
            <a:off x="5768040" y="2861333"/>
            <a:ext cx="1849033" cy="244065"/>
          </a:xfrm>
          <a:prstGeom prst="rect">
            <a:avLst/>
          </a:prstGeom>
        </p:spPr>
      </p:pic>
      <p:sp>
        <p:nvSpPr>
          <p:cNvPr id="287" name="TextBox 286">
            <a:extLst>
              <a:ext uri="{FF2B5EF4-FFF2-40B4-BE49-F238E27FC236}">
                <a16:creationId xmlns:a16="http://schemas.microsoft.com/office/drawing/2014/main" id="{7DDEE59A-2D9B-6F23-8AE6-6AF3DE07D984}"/>
              </a:ext>
            </a:extLst>
          </p:cNvPr>
          <p:cNvSpPr txBox="1"/>
          <p:nvPr/>
        </p:nvSpPr>
        <p:spPr>
          <a:xfrm>
            <a:off x="9005192" y="4000628"/>
            <a:ext cx="2920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Biased diffusion in the load: </a:t>
            </a:r>
            <a:r>
              <a:rPr lang="en-US" sz="1600" b="1" i="1" dirty="0">
                <a:solidFill>
                  <a:srgbClr val="073B4C"/>
                </a:solidFill>
                <a:ea typeface="Baskerville" panose="02020502070401020303" pitchFamily="18" charset="0"/>
              </a:rPr>
              <a:t>v</a:t>
            </a:r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, D</a:t>
            </a:r>
          </a:p>
        </p:txBody>
      </p:sp>
    </p:spTree>
    <p:extLst>
      <p:ext uri="{BB962C8B-B14F-4D97-AF65-F5344CB8AC3E}">
        <p14:creationId xmlns:p14="http://schemas.microsoft.com/office/powerpoint/2010/main" val="2478331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E761D-78A9-4247-A765-51D1AF48C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04817439-A0E9-717D-6E52-AEEDF323C2CA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87A9E0D3-9021-0EBB-C75E-B601D0F4FF29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09427B1-8992-D0C2-7602-C0B987D249D6}"/>
              </a:ext>
            </a:extLst>
          </p:cNvPr>
          <p:cNvSpPr/>
          <p:nvPr/>
        </p:nvSpPr>
        <p:spPr>
          <a:xfrm>
            <a:off x="7396553" y="3996887"/>
            <a:ext cx="3057635" cy="2128920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538F352-A0B8-875F-1F38-1D2E48787E82}"/>
              </a:ext>
            </a:extLst>
          </p:cNvPr>
          <p:cNvSpPr/>
          <p:nvPr/>
        </p:nvSpPr>
        <p:spPr>
          <a:xfrm>
            <a:off x="7396553" y="1828800"/>
            <a:ext cx="2945422" cy="1410572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B26B7D33-2378-95B8-93B7-A7A24B30CA36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E741D9-139D-C776-84C7-4883F7CEF627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CBCEDD5-5AAD-57A8-B928-9E8A60E510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F720C6C-2DEC-394E-EF6D-D322E2096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pic>
        <p:nvPicPr>
          <p:cNvPr id="11" name="Picture 10" descr="\documentclass{article}&#10;\usepackage{amsmath, amssymb, braket}&#10;\pagestyle{empty}&#10;\begin{document}&#10;&#10;\begin{equation*}&#10;\frac{n_3}{n_1} = e^{\beta_c \omega_c - \beta_h \omega_h}&#10;\end{equation*}&#10;&#10;&#10;\end{document}" title="IguanaTex Picture Display">
            <a:extLst>
              <a:ext uri="{FF2B5EF4-FFF2-40B4-BE49-F238E27FC236}">
                <a16:creationId xmlns:a16="http://schemas.microsoft.com/office/drawing/2014/main" id="{F4A7795B-6D73-F4D5-FEBA-4CB2DDD8B6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210837" y="2001479"/>
            <a:ext cx="1258969" cy="346466"/>
          </a:xfrm>
          <a:prstGeom prst="rect">
            <a:avLst/>
          </a:prstGeom>
        </p:spPr>
      </p:pic>
      <p:pic>
        <p:nvPicPr>
          <p:cNvPr id="13" name="Picture 12" descr="\documentclass{article}&#10;\usepackage{amsmath, amssymb, braket}&#10;\pagestyle{empty}&#10;\begin{document}&#10;&#10;&#10;\begin{align*}&#10;\beta_h \omega_h &amp;&lt; \beta_c \omega_c \quad \text{(Engine)}\\&#10;\beta_h \omega_h &amp;&gt; \beta_c \omega_c \quad \text{(Refrigerator)}&#10;\end{align*}&#10;&#10;&#10;&#10;\end{document}" title="IguanaTex Picture Display">
            <a:extLst>
              <a:ext uri="{FF2B5EF4-FFF2-40B4-BE49-F238E27FC236}">
                <a16:creationId xmlns:a16="http://schemas.microsoft.com/office/drawing/2014/main" id="{DED3E706-5175-B1E9-9009-FA346D011E2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876911" y="2581888"/>
            <a:ext cx="2126028" cy="426572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097F3FBB-C956-C9D7-A3D8-BC8792F337FA}"/>
              </a:ext>
            </a:extLst>
          </p:cNvPr>
          <p:cNvSpPr/>
          <p:nvPr/>
        </p:nvSpPr>
        <p:spPr>
          <a:xfrm>
            <a:off x="7682416" y="4037316"/>
            <a:ext cx="2564197" cy="204101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3AB83FF-11AD-453C-E12D-23A636754E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3089" y="4037316"/>
            <a:ext cx="2477804" cy="204101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FF6D909-BFAB-8C10-2E14-648182EE8674}"/>
              </a:ext>
            </a:extLst>
          </p:cNvPr>
          <p:cNvSpPr txBox="1"/>
          <p:nvPr/>
        </p:nvSpPr>
        <p:spPr>
          <a:xfrm>
            <a:off x="8725610" y="3211996"/>
            <a:ext cx="32646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Scovil, H. E. D., &amp; Schulz-DuBois, E. O.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(1959). 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Three-level masers as heat engines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 </a:t>
            </a:r>
            <a:r>
              <a:rPr lang="en-SG" sz="1000" b="1" u="none" strike="noStrike" dirty="0">
                <a:solidFill>
                  <a:srgbClr val="000000"/>
                </a:solidFill>
                <a:effectLst/>
              </a:rPr>
              <a:t>Phys. Rev. Lett.</a:t>
            </a:r>
            <a:r>
              <a:rPr lang="en-SG" sz="1000" b="1" u="none" strike="noStrike" dirty="0">
                <a:solidFill>
                  <a:srgbClr val="000000"/>
                </a:solidFill>
                <a:effectLst/>
                <a:latin typeface="-webkit-standard"/>
              </a:rPr>
              <a:t>, 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2(6), 262.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8249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6945C-1661-67F4-A624-41588B4E0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 Diagonal Corner of Rectangle 52">
            <a:extLst>
              <a:ext uri="{FF2B5EF4-FFF2-40B4-BE49-F238E27FC236}">
                <a16:creationId xmlns:a16="http://schemas.microsoft.com/office/drawing/2014/main" id="{51D69E51-0950-F822-02BB-8585A6BACA28}"/>
              </a:ext>
            </a:extLst>
          </p:cNvPr>
          <p:cNvSpPr/>
          <p:nvPr/>
        </p:nvSpPr>
        <p:spPr>
          <a:xfrm>
            <a:off x="201692" y="3970970"/>
            <a:ext cx="11788612" cy="2188028"/>
          </a:xfrm>
          <a:prstGeom prst="round2DiagRect">
            <a:avLst/>
          </a:prstGeom>
          <a:solidFill>
            <a:srgbClr val="AFFFC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 Diagonal Corner of Rectangle 51">
            <a:extLst>
              <a:ext uri="{FF2B5EF4-FFF2-40B4-BE49-F238E27FC236}">
                <a16:creationId xmlns:a16="http://schemas.microsoft.com/office/drawing/2014/main" id="{E45DDBE5-AD52-0BD1-2254-BC22B620953B}"/>
              </a:ext>
            </a:extLst>
          </p:cNvPr>
          <p:cNvSpPr/>
          <p:nvPr/>
        </p:nvSpPr>
        <p:spPr>
          <a:xfrm>
            <a:off x="201692" y="1429677"/>
            <a:ext cx="11788612" cy="2188028"/>
          </a:xfrm>
          <a:prstGeom prst="round2DiagRect">
            <a:avLst/>
          </a:prstGeom>
          <a:solidFill>
            <a:srgbClr val="FFECC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F1CB8757-221B-0906-F25A-76DB58D804F0}"/>
              </a:ext>
            </a:extLst>
          </p:cNvPr>
          <p:cNvSpPr/>
          <p:nvPr/>
        </p:nvSpPr>
        <p:spPr>
          <a:xfrm>
            <a:off x="7396553" y="4004031"/>
            <a:ext cx="3057635" cy="2128920"/>
          </a:xfrm>
          <a:prstGeom prst="roundRect">
            <a:avLst/>
          </a:prstGeom>
          <a:solidFill>
            <a:srgbClr val="06D6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B211B9B-2AF3-DA58-D3C7-E0AD7DF6134F}"/>
              </a:ext>
            </a:extLst>
          </p:cNvPr>
          <p:cNvSpPr/>
          <p:nvPr/>
        </p:nvSpPr>
        <p:spPr>
          <a:xfrm>
            <a:off x="7396553" y="1620460"/>
            <a:ext cx="3057635" cy="1410572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07A912E0-EA92-C7D4-9850-1CF0AE4674FD}"/>
              </a:ext>
            </a:extLst>
          </p:cNvPr>
          <p:cNvSpPr txBox="1">
            <a:spLocks/>
          </p:cNvSpPr>
          <p:nvPr/>
        </p:nvSpPr>
        <p:spPr>
          <a:xfrm>
            <a:off x="-89808" y="-4813"/>
            <a:ext cx="12371614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5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Three-level System: Semi-classical Vs Autonomous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DEFF86-1192-0DD8-1E6A-78E0530E0556}"/>
              </a:ext>
            </a:extLst>
          </p:cNvPr>
          <p:cNvSpPr/>
          <p:nvPr/>
        </p:nvSpPr>
        <p:spPr>
          <a:xfrm>
            <a:off x="1995053" y="1198128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13B8DEB-87FC-1E31-6DDC-AA0816DB5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88" y="1003976"/>
            <a:ext cx="3911703" cy="322214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3E3E65DD-7290-42E0-8E36-1ECE109CAB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1" y="2768029"/>
            <a:ext cx="4790008" cy="3945615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D7158C-05ED-B6FA-0371-ED8B6A28D9E6}"/>
              </a:ext>
            </a:extLst>
          </p:cNvPr>
          <p:cNvSpPr/>
          <p:nvPr/>
        </p:nvSpPr>
        <p:spPr>
          <a:xfrm>
            <a:off x="7705787" y="4026783"/>
            <a:ext cx="2517456" cy="20763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092FC5-1BF2-1D14-9358-81D47FBA0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0575" y="3907632"/>
            <a:ext cx="2761762" cy="227491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B84A1C2-7CE3-BEB1-D9E5-A41C0967D6E8}"/>
              </a:ext>
            </a:extLst>
          </p:cNvPr>
          <p:cNvSpPr/>
          <p:nvPr/>
        </p:nvSpPr>
        <p:spPr>
          <a:xfrm>
            <a:off x="7793831" y="1669759"/>
            <a:ext cx="2214733" cy="130801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function&#10;&#10;AI-generated content may be incorrect.">
            <a:extLst>
              <a:ext uri="{FF2B5EF4-FFF2-40B4-BE49-F238E27FC236}">
                <a16:creationId xmlns:a16="http://schemas.microsoft.com/office/drawing/2014/main" id="{73C16E43-A2B7-9629-2795-809C57B2B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4039" y="1708228"/>
            <a:ext cx="1994834" cy="12142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D5A3BD-C737-B909-C1EA-51E1FE54E366}"/>
              </a:ext>
            </a:extLst>
          </p:cNvPr>
          <p:cNvSpPr txBox="1"/>
          <p:nvPr/>
        </p:nvSpPr>
        <p:spPr>
          <a:xfrm>
            <a:off x="9083262" y="3027071"/>
            <a:ext cx="290704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Geva, E., &amp; Kosloff, R.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(1994). 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Three-level quantum amplifier as a heat engine: A study in finite-time thermodynamics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E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49(5), 3903.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72209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1EAA08-223F-DC67-2C21-FFEECB25D4C1}"/>
              </a:ext>
            </a:extLst>
          </p:cNvPr>
          <p:cNvSpPr txBox="1"/>
          <p:nvPr/>
        </p:nvSpPr>
        <p:spPr>
          <a:xfrm>
            <a:off x="2118946" y="1828800"/>
            <a:ext cx="2398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coupling physics: </a:t>
            </a:r>
          </a:p>
          <a:p>
            <a:r>
              <a:rPr lang="en-US" dirty="0"/>
              <a:t>Four regimes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9F510-602A-5340-3EFD-E89D200A518B}"/>
              </a:ext>
            </a:extLst>
          </p:cNvPr>
          <p:cNvSpPr txBox="1"/>
          <p:nvPr/>
        </p:nvSpPr>
        <p:spPr>
          <a:xfrm>
            <a:off x="7350369" y="4387361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Load back-action physics: </a:t>
            </a:r>
          </a:p>
          <a:p>
            <a:r>
              <a:rPr lang="en-US" dirty="0"/>
              <a:t>Bosonic enhancement effectively </a:t>
            </a:r>
          </a:p>
          <a:p>
            <a:r>
              <a:rPr lang="en-US" dirty="0"/>
              <a:t>increases the coupling. </a:t>
            </a:r>
          </a:p>
        </p:txBody>
      </p:sp>
    </p:spTree>
    <p:extLst>
      <p:ext uri="{BB962C8B-B14F-4D97-AF65-F5344CB8AC3E}">
        <p14:creationId xmlns:p14="http://schemas.microsoft.com/office/powerpoint/2010/main" val="36596406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393FC-A18D-B14C-E9C8-4B6FB326E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D3934204-A884-2C8F-B8F2-06E03AFDFF1F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The Four Thermal Operation Modes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98455D-1499-26D4-D28D-DA2B2F546A17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A diagram of different types of symbols&#10;&#10;AI-generated content may be incorrect.">
            <a:extLst>
              <a:ext uri="{FF2B5EF4-FFF2-40B4-BE49-F238E27FC236}">
                <a16:creationId xmlns:a16="http://schemas.microsoft.com/office/drawing/2014/main" id="{64B0600C-3974-B597-B765-BF450A3BA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524" y="2550588"/>
            <a:ext cx="2004782" cy="2357168"/>
          </a:xfrm>
          <a:prstGeom prst="rect">
            <a:avLst/>
          </a:prstGeom>
        </p:spPr>
      </p:pic>
      <p:pic>
        <p:nvPicPr>
          <p:cNvPr id="7" name="Picture 6" descr="A diagram of a fire alarm system&#10;&#10;AI-generated content may be incorrect.">
            <a:extLst>
              <a:ext uri="{FF2B5EF4-FFF2-40B4-BE49-F238E27FC236}">
                <a16:creationId xmlns:a16="http://schemas.microsoft.com/office/drawing/2014/main" id="{8906D230-92E2-263F-6F6C-704987AB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328" y="2600593"/>
            <a:ext cx="1842294" cy="21566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12C12B4-6B7D-93C4-49DE-16A9EA9D7D1F}"/>
              </a:ext>
            </a:extLst>
          </p:cNvPr>
          <p:cNvSpPr/>
          <p:nvPr/>
        </p:nvSpPr>
        <p:spPr>
          <a:xfrm>
            <a:off x="7650956" y="2478881"/>
            <a:ext cx="250032" cy="271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E9A256-7670-F676-0E97-B0D4BBA47711}"/>
              </a:ext>
            </a:extLst>
          </p:cNvPr>
          <p:cNvSpPr txBox="1"/>
          <p:nvPr/>
        </p:nvSpPr>
        <p:spPr>
          <a:xfrm>
            <a:off x="7202388" y="5221852"/>
            <a:ext cx="31021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Andrea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Solfanelli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Marco Falsetti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Michele Campisi</a:t>
            </a:r>
            <a:br>
              <a:rPr lang="en-SG" sz="1000" dirty="0"/>
            </a:b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Nonadiabatic single-qubit quantum Otto engine</a:t>
            </a:r>
            <a:br>
              <a:rPr lang="en-SG" sz="1000" dirty="0"/>
            </a:b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B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101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054513 (2020)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01BFD-9F94-98EB-9683-FB88F5CFC4D7}"/>
              </a:ext>
            </a:extLst>
          </p:cNvPr>
          <p:cNvSpPr txBox="1"/>
          <p:nvPr/>
        </p:nvSpPr>
        <p:spPr>
          <a:xfrm>
            <a:off x="1722782" y="1876788"/>
            <a:ext cx="246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First observed in quantum </a:t>
            </a:r>
          </a:p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measurement cooling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70FD85-E0EE-EF43-EAAE-93289D82E1B1}"/>
              </a:ext>
            </a:extLst>
          </p:cNvPr>
          <p:cNvSpPr txBox="1"/>
          <p:nvPr/>
        </p:nvSpPr>
        <p:spPr>
          <a:xfrm>
            <a:off x="1190408" y="5221852"/>
            <a:ext cx="3529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Lorenzo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Buffoni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Andrea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Solfanelli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Paola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Verrucchi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Alessandro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Cuccoli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Michele Campisi 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Quantum Measurement Cooling</a:t>
            </a:r>
            <a:br>
              <a:rPr lang="en-SG" sz="1000" dirty="0"/>
            </a:b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Lett.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122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070603 (2019)</a:t>
            </a:r>
            <a:endParaRPr lang="en-US" sz="1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BF115A-E4AB-FF07-AD34-310EDEB7D183}"/>
              </a:ext>
            </a:extLst>
          </p:cNvPr>
          <p:cNvSpPr txBox="1"/>
          <p:nvPr/>
        </p:nvSpPr>
        <p:spPr>
          <a:xfrm>
            <a:off x="6829994" y="1876787"/>
            <a:ext cx="384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The only four operation of quantum thermal machines coupled to two baths</a:t>
            </a:r>
          </a:p>
        </p:txBody>
      </p:sp>
    </p:spTree>
    <p:extLst>
      <p:ext uri="{BB962C8B-B14F-4D97-AF65-F5344CB8AC3E}">
        <p14:creationId xmlns:p14="http://schemas.microsoft.com/office/powerpoint/2010/main" val="229625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E6321-8D16-45E8-68A4-DE62E1A5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4B37EEF-B60A-106C-F105-4066B396F2FA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The Four Thermal Operation Modes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21FAEA-896F-CD2A-A49E-079E5216A601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 descr="A diagram of different types of symbols&#10;&#10;AI-generated content may be incorrect.">
            <a:extLst>
              <a:ext uri="{FF2B5EF4-FFF2-40B4-BE49-F238E27FC236}">
                <a16:creationId xmlns:a16="http://schemas.microsoft.com/office/drawing/2014/main" id="{80A42FDC-00EC-EEFC-3070-9B3D05C42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614530" y="2550588"/>
            <a:ext cx="2004782" cy="2357168"/>
          </a:xfrm>
          <a:prstGeom prst="rect">
            <a:avLst/>
          </a:prstGeom>
        </p:spPr>
      </p:pic>
      <p:pic>
        <p:nvPicPr>
          <p:cNvPr id="7" name="Picture 6" descr="A diagram of a fire alarm system&#10;&#10;AI-generated content may be incorrect.">
            <a:extLst>
              <a:ext uri="{FF2B5EF4-FFF2-40B4-BE49-F238E27FC236}">
                <a16:creationId xmlns:a16="http://schemas.microsoft.com/office/drawing/2014/main" id="{0904FFC2-C5BE-4004-86DD-24FB31B68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5419" y="2600593"/>
            <a:ext cx="1842294" cy="215662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6988265E-2A0E-ED15-213E-A305B067F9B8}"/>
              </a:ext>
            </a:extLst>
          </p:cNvPr>
          <p:cNvSpPr/>
          <p:nvPr/>
        </p:nvSpPr>
        <p:spPr>
          <a:xfrm>
            <a:off x="14024047" y="2478881"/>
            <a:ext cx="250032" cy="2714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FD39C-FFC8-5833-4A58-63C41CB5ED1E}"/>
              </a:ext>
            </a:extLst>
          </p:cNvPr>
          <p:cNvSpPr txBox="1"/>
          <p:nvPr/>
        </p:nvSpPr>
        <p:spPr>
          <a:xfrm>
            <a:off x="13575479" y="5221852"/>
            <a:ext cx="31021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Andrea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Solfanelli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Marco Falsetti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Michele Campisi</a:t>
            </a:r>
            <a:br>
              <a:rPr lang="en-SG" sz="1000" dirty="0"/>
            </a:b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Nonadiabatic single-qubit quantum Otto engine</a:t>
            </a:r>
            <a:br>
              <a:rPr lang="en-SG" sz="1000" dirty="0"/>
            </a:b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B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101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054513 (2020)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7697EF-4195-7721-0447-AD46B0FC243C}"/>
              </a:ext>
            </a:extLst>
          </p:cNvPr>
          <p:cNvSpPr txBox="1"/>
          <p:nvPr/>
        </p:nvSpPr>
        <p:spPr>
          <a:xfrm>
            <a:off x="-4844272" y="1876788"/>
            <a:ext cx="2464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First observed in quantum </a:t>
            </a:r>
          </a:p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measurement cooling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26C7B2-8A3C-917C-059E-8F23DB1C822E}"/>
              </a:ext>
            </a:extLst>
          </p:cNvPr>
          <p:cNvSpPr txBox="1"/>
          <p:nvPr/>
        </p:nvSpPr>
        <p:spPr>
          <a:xfrm>
            <a:off x="-5376646" y="5221852"/>
            <a:ext cx="352901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Lorenzo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Buffoni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Andrea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Solfanelli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Paola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Verrucchi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Alessandro </a:t>
            </a:r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Cuccoli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and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Michele Campisi 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Quantum Measurement Cooling</a:t>
            </a:r>
            <a:br>
              <a:rPr lang="en-SG" sz="1000" dirty="0"/>
            </a:b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Phys. Rev. Lett.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122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070603 (2019)</a:t>
            </a:r>
            <a:endParaRPr lang="en-US" sz="1000" dirty="0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400C073-A089-EC07-5D9C-4EC04D465E3B}"/>
              </a:ext>
            </a:extLst>
          </p:cNvPr>
          <p:cNvSpPr/>
          <p:nvPr/>
        </p:nvSpPr>
        <p:spPr>
          <a:xfrm>
            <a:off x="5269480" y="3135628"/>
            <a:ext cx="1125606" cy="1122388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A16D24-5F14-5AC6-E72C-1A39F8E2DD8A}"/>
              </a:ext>
            </a:extLst>
          </p:cNvPr>
          <p:cNvSpPr txBox="1"/>
          <p:nvPr/>
        </p:nvSpPr>
        <p:spPr>
          <a:xfrm>
            <a:off x="13203085" y="1876787"/>
            <a:ext cx="38469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The only four operation of quantum thermal machines coupled to two baths</a:t>
            </a:r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8DE5A367-458B-333C-FC98-9E347917FE5C}"/>
              </a:ext>
            </a:extLst>
          </p:cNvPr>
          <p:cNvGrpSpPr/>
          <p:nvPr/>
        </p:nvGrpSpPr>
        <p:grpSpPr>
          <a:xfrm>
            <a:off x="4358660" y="2020121"/>
            <a:ext cx="4076756" cy="3312647"/>
            <a:chOff x="4358660" y="2020121"/>
            <a:chExt cx="4076756" cy="3312647"/>
          </a:xfrm>
        </p:grpSpPr>
        <p:grpSp>
          <p:nvGrpSpPr>
            <p:cNvPr id="14" name="Graphic 10">
              <a:extLst>
                <a:ext uri="{FF2B5EF4-FFF2-40B4-BE49-F238E27FC236}">
                  <a16:creationId xmlns:a16="http://schemas.microsoft.com/office/drawing/2014/main" id="{BEF4B0C5-F5F5-03AC-DA4E-7C2C8D30BE1E}"/>
                </a:ext>
              </a:extLst>
            </p:cNvPr>
            <p:cNvGrpSpPr/>
            <p:nvPr/>
          </p:nvGrpSpPr>
          <p:grpSpPr>
            <a:xfrm>
              <a:off x="5269480" y="3135628"/>
              <a:ext cx="1128008" cy="1122388"/>
              <a:chOff x="5269480" y="3135628"/>
              <a:chExt cx="1128008" cy="1122388"/>
            </a:xfrm>
          </p:grpSpPr>
          <p:sp>
            <p:nvSpPr>
              <p:cNvPr id="16" name="Freeform 15" hidden="1">
                <a:extLst>
                  <a:ext uri="{FF2B5EF4-FFF2-40B4-BE49-F238E27FC236}">
                    <a16:creationId xmlns:a16="http://schemas.microsoft.com/office/drawing/2014/main" id="{1B66668D-2788-24B3-0C01-9E3B0BC71FC6}"/>
                  </a:ext>
                </a:extLst>
              </p:cNvPr>
              <p:cNvSpPr/>
              <p:nvPr/>
            </p:nvSpPr>
            <p:spPr>
              <a:xfrm>
                <a:off x="5278953" y="3144953"/>
                <a:ext cx="1109162" cy="1103636"/>
              </a:xfrm>
              <a:custGeom>
                <a:avLst/>
                <a:gdLst>
                  <a:gd name="connsiteX0" fmla="*/ 868417 w 1109162"/>
                  <a:gd name="connsiteY0" fmla="*/ -674 h 1103636"/>
                  <a:gd name="connsiteX1" fmla="*/ 1109035 w 1109162"/>
                  <a:gd name="connsiteY1" fmla="*/ 238745 h 1103636"/>
                  <a:gd name="connsiteX2" fmla="*/ 1109035 w 1109162"/>
                  <a:gd name="connsiteY2" fmla="*/ 863544 h 1103636"/>
                  <a:gd name="connsiteX3" fmla="*/ 868417 w 1109162"/>
                  <a:gd name="connsiteY3" fmla="*/ 1102963 h 1103636"/>
                  <a:gd name="connsiteX4" fmla="*/ 240489 w 1109162"/>
                  <a:gd name="connsiteY4" fmla="*/ 1102963 h 1103636"/>
                  <a:gd name="connsiteX5" fmla="*/ -128 w 1109162"/>
                  <a:gd name="connsiteY5" fmla="*/ 863544 h 1103636"/>
                  <a:gd name="connsiteX6" fmla="*/ -128 w 1109162"/>
                  <a:gd name="connsiteY6" fmla="*/ 238745 h 1103636"/>
                  <a:gd name="connsiteX7" fmla="*/ 240489 w 1109162"/>
                  <a:gd name="connsiteY7" fmla="*/ -674 h 110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162" h="1103636">
                    <a:moveTo>
                      <a:pt x="868417" y="-674"/>
                    </a:moveTo>
                    <a:cubicBezTo>
                      <a:pt x="1001307" y="-674"/>
                      <a:pt x="1109035" y="106518"/>
                      <a:pt x="1109035" y="238745"/>
                    </a:cubicBezTo>
                    <a:lnTo>
                      <a:pt x="1109035" y="863544"/>
                    </a:lnTo>
                    <a:cubicBezTo>
                      <a:pt x="1109035" y="995772"/>
                      <a:pt x="1001307" y="1102963"/>
                      <a:pt x="868417" y="1102963"/>
                    </a:cubicBezTo>
                    <a:lnTo>
                      <a:pt x="240489" y="1102963"/>
                    </a:lnTo>
                    <a:cubicBezTo>
                      <a:pt x="107600" y="1102963"/>
                      <a:pt x="-128" y="995772"/>
                      <a:pt x="-128" y="863544"/>
                    </a:cubicBezTo>
                    <a:lnTo>
                      <a:pt x="-128" y="238745"/>
                    </a:lnTo>
                    <a:cubicBezTo>
                      <a:pt x="-128" y="106518"/>
                      <a:pt x="107600" y="-674"/>
                      <a:pt x="240489" y="-674"/>
                    </a:cubicBezTo>
                    <a:close/>
                  </a:path>
                </a:pathLst>
              </a:custGeom>
              <a:solidFill>
                <a:srgbClr val="00B050"/>
              </a:solidFill>
              <a:ln w="10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 hidden="1">
                <a:extLst>
                  <a:ext uri="{FF2B5EF4-FFF2-40B4-BE49-F238E27FC236}">
                    <a16:creationId xmlns:a16="http://schemas.microsoft.com/office/drawing/2014/main" id="{DE6C5ABE-C5C5-5CE2-BA52-FEE12B7B401B}"/>
                  </a:ext>
                </a:extLst>
              </p:cNvPr>
              <p:cNvSpPr/>
              <p:nvPr/>
            </p:nvSpPr>
            <p:spPr>
              <a:xfrm>
                <a:off x="5269480" y="3135628"/>
                <a:ext cx="1128008" cy="1122388"/>
              </a:xfrm>
              <a:custGeom>
                <a:avLst/>
                <a:gdLst>
                  <a:gd name="connsiteX0" fmla="*/ 877891 w 1128008"/>
                  <a:gd name="connsiteY0" fmla="*/ 17977 h 1122388"/>
                  <a:gd name="connsiteX1" fmla="*/ 1109035 w 1128008"/>
                  <a:gd name="connsiteY1" fmla="*/ 247969 h 1122388"/>
                  <a:gd name="connsiteX2" fmla="*/ 1109035 w 1128008"/>
                  <a:gd name="connsiteY2" fmla="*/ 872870 h 1122388"/>
                  <a:gd name="connsiteX3" fmla="*/ 877891 w 1128008"/>
                  <a:gd name="connsiteY3" fmla="*/ 1102861 h 1122388"/>
                  <a:gd name="connsiteX4" fmla="*/ 249861 w 1128008"/>
                  <a:gd name="connsiteY4" fmla="*/ 1102861 h 1122388"/>
                  <a:gd name="connsiteX5" fmla="*/ 18718 w 1128008"/>
                  <a:gd name="connsiteY5" fmla="*/ 872870 h 1122388"/>
                  <a:gd name="connsiteX6" fmla="*/ 18718 w 1128008"/>
                  <a:gd name="connsiteY6" fmla="*/ 247969 h 1122388"/>
                  <a:gd name="connsiteX7" fmla="*/ 249861 w 1128008"/>
                  <a:gd name="connsiteY7" fmla="*/ 17977 h 1122388"/>
                  <a:gd name="connsiteX8" fmla="*/ 877891 w 1128008"/>
                  <a:gd name="connsiteY8" fmla="*/ 17977 h 1122388"/>
                  <a:gd name="connsiteX9" fmla="*/ 877891 w 1128008"/>
                  <a:gd name="connsiteY9" fmla="*/ -674 h 1122388"/>
                  <a:gd name="connsiteX10" fmla="*/ 249861 w 1128008"/>
                  <a:gd name="connsiteY10" fmla="*/ -674 h 1122388"/>
                  <a:gd name="connsiteX11" fmla="*/ -128 w 1128008"/>
                  <a:gd name="connsiteY11" fmla="*/ 248070 h 1122388"/>
                  <a:gd name="connsiteX12" fmla="*/ -128 w 1128008"/>
                  <a:gd name="connsiteY12" fmla="*/ 872971 h 1122388"/>
                  <a:gd name="connsiteX13" fmla="*/ 249861 w 1128008"/>
                  <a:gd name="connsiteY13" fmla="*/ 1121715 h 1122388"/>
                  <a:gd name="connsiteX14" fmla="*/ 877891 w 1128008"/>
                  <a:gd name="connsiteY14" fmla="*/ 1121715 h 1122388"/>
                  <a:gd name="connsiteX15" fmla="*/ 1127881 w 1128008"/>
                  <a:gd name="connsiteY15" fmla="*/ 872971 h 1122388"/>
                  <a:gd name="connsiteX16" fmla="*/ 1127881 w 1128008"/>
                  <a:gd name="connsiteY16" fmla="*/ 248070 h 1122388"/>
                  <a:gd name="connsiteX17" fmla="*/ 877891 w 1128008"/>
                  <a:gd name="connsiteY17" fmla="*/ -674 h 112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8008" h="1122388">
                    <a:moveTo>
                      <a:pt x="877891" y="17977"/>
                    </a:moveTo>
                    <a:cubicBezTo>
                      <a:pt x="1005331" y="17977"/>
                      <a:pt x="1109035" y="121164"/>
                      <a:pt x="1109035" y="247969"/>
                    </a:cubicBezTo>
                    <a:lnTo>
                      <a:pt x="1109035" y="872870"/>
                    </a:lnTo>
                    <a:cubicBezTo>
                      <a:pt x="1109035" y="999674"/>
                      <a:pt x="1005331" y="1102861"/>
                      <a:pt x="877891" y="1102861"/>
                    </a:cubicBezTo>
                    <a:lnTo>
                      <a:pt x="249861" y="1102861"/>
                    </a:lnTo>
                    <a:cubicBezTo>
                      <a:pt x="122422" y="1102861"/>
                      <a:pt x="18718" y="999674"/>
                      <a:pt x="18718" y="872870"/>
                    </a:cubicBezTo>
                    <a:lnTo>
                      <a:pt x="18718" y="247969"/>
                    </a:lnTo>
                    <a:cubicBezTo>
                      <a:pt x="18718" y="121164"/>
                      <a:pt x="122422" y="17977"/>
                      <a:pt x="249861" y="17977"/>
                    </a:cubicBezTo>
                    <a:lnTo>
                      <a:pt x="877891" y="17977"/>
                    </a:lnTo>
                    <a:moveTo>
                      <a:pt x="877891" y="-674"/>
                    </a:moveTo>
                    <a:lnTo>
                      <a:pt x="249861" y="-674"/>
                    </a:lnTo>
                    <a:cubicBezTo>
                      <a:pt x="111725" y="-674"/>
                      <a:pt x="-128" y="110622"/>
                      <a:pt x="-128" y="248070"/>
                    </a:cubicBezTo>
                    <a:lnTo>
                      <a:pt x="-128" y="872971"/>
                    </a:lnTo>
                    <a:cubicBezTo>
                      <a:pt x="-128" y="1010419"/>
                      <a:pt x="111725" y="1121715"/>
                      <a:pt x="249861" y="1121715"/>
                    </a:cubicBezTo>
                    <a:lnTo>
                      <a:pt x="877891" y="1121715"/>
                    </a:lnTo>
                    <a:cubicBezTo>
                      <a:pt x="1016027" y="1121715"/>
                      <a:pt x="1127881" y="1010419"/>
                      <a:pt x="1127881" y="872971"/>
                    </a:cubicBezTo>
                    <a:lnTo>
                      <a:pt x="1127881" y="248070"/>
                    </a:lnTo>
                    <a:cubicBezTo>
                      <a:pt x="1127881" y="110622"/>
                      <a:pt x="1016027" y="-674"/>
                      <a:pt x="877891" y="-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07B11A4-E011-D5C4-FBC6-82A080FDB836}"/>
                </a:ext>
              </a:extLst>
            </p:cNvPr>
            <p:cNvSpPr/>
            <p:nvPr/>
          </p:nvSpPr>
          <p:spPr>
            <a:xfrm>
              <a:off x="4384636" y="2020121"/>
              <a:ext cx="3024519" cy="506711"/>
            </a:xfrm>
            <a:custGeom>
              <a:avLst/>
              <a:gdLst>
                <a:gd name="connsiteX0" fmla="*/ 3024439 w 3024519"/>
                <a:gd name="connsiteY0" fmla="*/ -120 h 506711"/>
                <a:gd name="connsiteX1" fmla="*/ 1512180 w 3024519"/>
                <a:gd name="connsiteY1" fmla="*/ 506591 h 506711"/>
                <a:gd name="connsiteX2" fmla="*/ -80 w 3024519"/>
                <a:gd name="connsiteY2" fmla="*/ -120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4519" h="506711">
                  <a:moveTo>
                    <a:pt x="3024439" y="-120"/>
                  </a:moveTo>
                  <a:cubicBezTo>
                    <a:pt x="2761634" y="233922"/>
                    <a:pt x="2238402" y="506591"/>
                    <a:pt x="1512180" y="506591"/>
                  </a:cubicBezTo>
                  <a:cubicBezTo>
                    <a:pt x="785958" y="506591"/>
                    <a:pt x="262747" y="233839"/>
                    <a:pt x="-80" y="-120"/>
                  </a:cubicBezTo>
                </a:path>
              </a:pathLst>
            </a:custGeom>
            <a:solidFill>
              <a:srgbClr val="EF476F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C09E035-45FA-D310-C81A-E6DC7099928C}"/>
                </a:ext>
              </a:extLst>
            </p:cNvPr>
            <p:cNvSpPr/>
            <p:nvPr/>
          </p:nvSpPr>
          <p:spPr>
            <a:xfrm>
              <a:off x="4358660" y="4826057"/>
              <a:ext cx="3069362" cy="506711"/>
            </a:xfrm>
            <a:custGeom>
              <a:avLst/>
              <a:gdLst>
                <a:gd name="connsiteX0" fmla="*/ 3069283 w 3069362"/>
                <a:gd name="connsiteY0" fmla="*/ 506591 h 506711"/>
                <a:gd name="connsiteX1" fmla="*/ 1534607 w 3069362"/>
                <a:gd name="connsiteY1" fmla="*/ -120 h 506711"/>
                <a:gd name="connsiteX2" fmla="*/ -80 w 3069362"/>
                <a:gd name="connsiteY2" fmla="*/ 506591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9362" h="506711">
                  <a:moveTo>
                    <a:pt x="3069283" y="506591"/>
                  </a:moveTo>
                  <a:cubicBezTo>
                    <a:pt x="2802553" y="272549"/>
                    <a:pt x="2271724" y="-120"/>
                    <a:pt x="1534607" y="-120"/>
                  </a:cubicBezTo>
                  <a:cubicBezTo>
                    <a:pt x="797449" y="-120"/>
                    <a:pt x="266616" y="272632"/>
                    <a:pt x="-80" y="506591"/>
                  </a:cubicBezTo>
                </a:path>
              </a:pathLst>
            </a:custGeom>
            <a:solidFill>
              <a:srgbClr val="0071BC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95B3B28-337B-2AC3-F03C-D476F870ACD4}"/>
                </a:ext>
              </a:extLst>
            </p:cNvPr>
            <p:cNvSpPr/>
            <p:nvPr/>
          </p:nvSpPr>
          <p:spPr>
            <a:xfrm>
              <a:off x="5525770" y="3448549"/>
              <a:ext cx="615522" cy="41533"/>
            </a:xfrm>
            <a:custGeom>
              <a:avLst/>
              <a:gdLst>
                <a:gd name="connsiteX0" fmla="*/ -80 w 615522"/>
                <a:gd name="connsiteY0" fmla="*/ -120 h 41533"/>
                <a:gd name="connsiteX1" fmla="*/ 615443 w 615522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522" h="41533">
                  <a:moveTo>
                    <a:pt x="-80" y="-120"/>
                  </a:moveTo>
                  <a:lnTo>
                    <a:pt x="615443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EE4B7F-C5B7-370F-8C13-E729F3884A1A}"/>
                </a:ext>
              </a:extLst>
            </p:cNvPr>
            <p:cNvSpPr/>
            <p:nvPr/>
          </p:nvSpPr>
          <p:spPr>
            <a:xfrm>
              <a:off x="5541256" y="3740656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D97180A-06DC-1AED-8384-EF871BDC375D}"/>
                </a:ext>
              </a:extLst>
            </p:cNvPr>
            <p:cNvSpPr/>
            <p:nvPr/>
          </p:nvSpPr>
          <p:spPr>
            <a:xfrm>
              <a:off x="5541256" y="3912979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10">
              <a:extLst>
                <a:ext uri="{FF2B5EF4-FFF2-40B4-BE49-F238E27FC236}">
                  <a16:creationId xmlns:a16="http://schemas.microsoft.com/office/drawing/2014/main" id="{C5790310-1982-5D27-F9AB-B40EA8764152}"/>
                </a:ext>
              </a:extLst>
            </p:cNvPr>
            <p:cNvGrpSpPr/>
            <p:nvPr/>
          </p:nvGrpSpPr>
          <p:grpSpPr>
            <a:xfrm>
              <a:off x="6586912" y="3239708"/>
              <a:ext cx="483031" cy="456131"/>
              <a:chOff x="6586912" y="3239708"/>
              <a:chExt cx="483031" cy="456131"/>
            </a:xfrm>
            <a:solidFill>
              <a:srgbClr val="09691D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6C7AC8E-0463-C452-A798-FCD2381FBD0A}"/>
                  </a:ext>
                </a:extLst>
              </p:cNvPr>
              <p:cNvSpPr/>
              <p:nvPr/>
            </p:nvSpPr>
            <p:spPr>
              <a:xfrm>
                <a:off x="6586912" y="3239708"/>
                <a:ext cx="398181" cy="370104"/>
              </a:xfrm>
              <a:custGeom>
                <a:avLst/>
                <a:gdLst>
                  <a:gd name="connsiteX0" fmla="*/ 367327 w 398181"/>
                  <a:gd name="connsiteY0" fmla="*/ 242724 h 370104"/>
                  <a:gd name="connsiteX1" fmla="*/ 367327 w 398181"/>
                  <a:gd name="connsiteY1" fmla="*/ 242724 h 370104"/>
                  <a:gd name="connsiteX2" fmla="*/ 316843 w 398181"/>
                  <a:gd name="connsiteY2" fmla="*/ 360194 h 370104"/>
                  <a:gd name="connsiteX3" fmla="*/ 309160 w 398181"/>
                  <a:gd name="connsiteY3" fmla="*/ 368905 h 370104"/>
                  <a:gd name="connsiteX4" fmla="*/ 308612 w 398181"/>
                  <a:gd name="connsiteY4" fmla="*/ 368905 h 370104"/>
                  <a:gd name="connsiteX5" fmla="*/ 299832 w 398181"/>
                  <a:gd name="connsiteY5" fmla="*/ 369450 h 370104"/>
                  <a:gd name="connsiteX6" fmla="*/ 15171 w 398181"/>
                  <a:gd name="connsiteY6" fmla="*/ 369450 h 370104"/>
                  <a:gd name="connsiteX7" fmla="*/ 356 w 398181"/>
                  <a:gd name="connsiteY7" fmla="*/ 365095 h 370104"/>
                  <a:gd name="connsiteX8" fmla="*/ -193 w 398181"/>
                  <a:gd name="connsiteY8" fmla="*/ 362916 h 370104"/>
                  <a:gd name="connsiteX9" fmla="*/ 8587 w 398181"/>
                  <a:gd name="connsiteY9" fmla="*/ 352571 h 370104"/>
                  <a:gd name="connsiteX10" fmla="*/ 15171 w 398181"/>
                  <a:gd name="connsiteY10" fmla="*/ 352571 h 370104"/>
                  <a:gd name="connsiteX11" fmla="*/ 57974 w 398181"/>
                  <a:gd name="connsiteY11" fmla="*/ 344949 h 370104"/>
                  <a:gd name="connsiteX12" fmla="*/ 64558 w 398181"/>
                  <a:gd name="connsiteY12" fmla="*/ 329703 h 370104"/>
                  <a:gd name="connsiteX13" fmla="*/ 65107 w 398181"/>
                  <a:gd name="connsiteY13" fmla="*/ 326981 h 370104"/>
                  <a:gd name="connsiteX14" fmla="*/ 137404 w 398181"/>
                  <a:gd name="connsiteY14" fmla="*/ 39092 h 370104"/>
                  <a:gd name="connsiteX15" fmla="*/ 140148 w 398181"/>
                  <a:gd name="connsiteY15" fmla="*/ 26024 h 370104"/>
                  <a:gd name="connsiteX16" fmla="*/ 114906 w 398181"/>
                  <a:gd name="connsiteY16" fmla="*/ 16224 h 370104"/>
                  <a:gd name="connsiteX17" fmla="*/ 104479 w 398181"/>
                  <a:gd name="connsiteY17" fmla="*/ 16224 h 370104"/>
                  <a:gd name="connsiteX18" fmla="*/ 89115 w 398181"/>
                  <a:gd name="connsiteY18" fmla="*/ 10235 h 370104"/>
                  <a:gd name="connsiteX19" fmla="*/ 97894 w 398181"/>
                  <a:gd name="connsiteY19" fmla="*/ -655 h 370104"/>
                  <a:gd name="connsiteX20" fmla="*/ 382555 w 398181"/>
                  <a:gd name="connsiteY20" fmla="*/ -655 h 370104"/>
                  <a:gd name="connsiteX21" fmla="*/ 396822 w 398181"/>
                  <a:gd name="connsiteY21" fmla="*/ 3156 h 370104"/>
                  <a:gd name="connsiteX22" fmla="*/ 397371 w 398181"/>
                  <a:gd name="connsiteY22" fmla="*/ 3156 h 370104"/>
                  <a:gd name="connsiteX23" fmla="*/ 397371 w 398181"/>
                  <a:gd name="connsiteY23" fmla="*/ 14046 h 370104"/>
                  <a:gd name="connsiteX24" fmla="*/ 386396 w 398181"/>
                  <a:gd name="connsiteY24" fmla="*/ 108240 h 370104"/>
                  <a:gd name="connsiteX25" fmla="*/ 378714 w 398181"/>
                  <a:gd name="connsiteY25" fmla="*/ 121852 h 370104"/>
                  <a:gd name="connsiteX26" fmla="*/ 372129 w 398181"/>
                  <a:gd name="connsiteY26" fmla="*/ 115317 h 370104"/>
                  <a:gd name="connsiteX27" fmla="*/ 372677 w 398181"/>
                  <a:gd name="connsiteY27" fmla="*/ 106062 h 370104"/>
                  <a:gd name="connsiteX28" fmla="*/ 372677 w 398181"/>
                  <a:gd name="connsiteY28" fmla="*/ 105517 h 370104"/>
                  <a:gd name="connsiteX29" fmla="*/ 374872 w 398181"/>
                  <a:gd name="connsiteY29" fmla="*/ 76660 h 370104"/>
                  <a:gd name="connsiteX30" fmla="*/ 353472 w 398181"/>
                  <a:gd name="connsiteY30" fmla="*/ 26569 h 370104"/>
                  <a:gd name="connsiteX31" fmla="*/ 291464 w 398181"/>
                  <a:gd name="connsiteY31" fmla="*/ 16224 h 370104"/>
                  <a:gd name="connsiteX32" fmla="*/ 214228 w 398181"/>
                  <a:gd name="connsiteY32" fmla="*/ 16224 h 370104"/>
                  <a:gd name="connsiteX33" fmla="*/ 190083 w 398181"/>
                  <a:gd name="connsiteY33" fmla="*/ 22213 h 370104"/>
                  <a:gd name="connsiteX34" fmla="*/ 189535 w 398181"/>
                  <a:gd name="connsiteY34" fmla="*/ 22213 h 370104"/>
                  <a:gd name="connsiteX35" fmla="*/ 189535 w 398181"/>
                  <a:gd name="connsiteY35" fmla="*/ 22757 h 370104"/>
                  <a:gd name="connsiteX36" fmla="*/ 186791 w 398181"/>
                  <a:gd name="connsiteY36" fmla="*/ 29291 h 370104"/>
                  <a:gd name="connsiteX37" fmla="*/ 186791 w 398181"/>
                  <a:gd name="connsiteY37" fmla="*/ 29836 h 370104"/>
                  <a:gd name="connsiteX38" fmla="*/ 186242 w 398181"/>
                  <a:gd name="connsiteY38" fmla="*/ 30380 h 370104"/>
                  <a:gd name="connsiteX39" fmla="*/ 184596 w 398181"/>
                  <a:gd name="connsiteY39" fmla="*/ 37458 h 370104"/>
                  <a:gd name="connsiteX40" fmla="*/ 151671 w 398181"/>
                  <a:gd name="connsiteY40" fmla="*/ 168675 h 370104"/>
                  <a:gd name="connsiteX41" fmla="*/ 203253 w 398181"/>
                  <a:gd name="connsiteY41" fmla="*/ 168675 h 370104"/>
                  <a:gd name="connsiteX42" fmla="*/ 258676 w 398181"/>
                  <a:gd name="connsiteY42" fmla="*/ 152342 h 370104"/>
                  <a:gd name="connsiteX43" fmla="*/ 275139 w 398181"/>
                  <a:gd name="connsiteY43" fmla="*/ 114773 h 370104"/>
                  <a:gd name="connsiteX44" fmla="*/ 282821 w 398181"/>
                  <a:gd name="connsiteY44" fmla="*/ 104972 h 370104"/>
                  <a:gd name="connsiteX45" fmla="*/ 289406 w 398181"/>
                  <a:gd name="connsiteY45" fmla="*/ 110962 h 370104"/>
                  <a:gd name="connsiteX46" fmla="*/ 258127 w 398181"/>
                  <a:gd name="connsiteY46" fmla="*/ 238232 h 370104"/>
                  <a:gd name="connsiteX47" fmla="*/ 249896 w 398181"/>
                  <a:gd name="connsiteY47" fmla="*/ 249122 h 370104"/>
                  <a:gd name="connsiteX48" fmla="*/ 242763 w 398181"/>
                  <a:gd name="connsiteY48" fmla="*/ 243133 h 370104"/>
                  <a:gd name="connsiteX49" fmla="*/ 244409 w 398181"/>
                  <a:gd name="connsiteY49" fmla="*/ 237143 h 370104"/>
                  <a:gd name="connsiteX50" fmla="*/ 248250 w 398181"/>
                  <a:gd name="connsiteY50" fmla="*/ 210464 h 370104"/>
                  <a:gd name="connsiteX51" fmla="*/ 240019 w 398181"/>
                  <a:gd name="connsiteY51" fmla="*/ 191408 h 370104"/>
                  <a:gd name="connsiteX52" fmla="*/ 201744 w 398181"/>
                  <a:gd name="connsiteY52" fmla="*/ 185419 h 370104"/>
                  <a:gd name="connsiteX53" fmla="*/ 147418 w 398181"/>
                  <a:gd name="connsiteY53" fmla="*/ 185419 h 370104"/>
                  <a:gd name="connsiteX54" fmla="*/ 110104 w 398181"/>
                  <a:gd name="connsiteY54" fmla="*/ 334059 h 370104"/>
                  <a:gd name="connsiteX55" fmla="*/ 107360 w 398181"/>
                  <a:gd name="connsiteY55" fmla="*/ 346582 h 370104"/>
                  <a:gd name="connsiteX56" fmla="*/ 112299 w 398181"/>
                  <a:gd name="connsiteY56" fmla="*/ 352027 h 370104"/>
                  <a:gd name="connsiteX57" fmla="*/ 114494 w 398181"/>
                  <a:gd name="connsiteY57" fmla="*/ 352027 h 370104"/>
                  <a:gd name="connsiteX58" fmla="*/ 126566 w 398181"/>
                  <a:gd name="connsiteY58" fmla="*/ 352571 h 370104"/>
                  <a:gd name="connsiteX59" fmla="*/ 206683 w 398181"/>
                  <a:gd name="connsiteY59" fmla="*/ 352571 h 370104"/>
                  <a:gd name="connsiteX60" fmla="*/ 305319 w 398181"/>
                  <a:gd name="connsiteY60" fmla="*/ 322081 h 370104"/>
                  <a:gd name="connsiteX61" fmla="*/ 350865 w 398181"/>
                  <a:gd name="connsiteY61" fmla="*/ 248713 h 370104"/>
                  <a:gd name="connsiteX62" fmla="*/ 356352 w 398181"/>
                  <a:gd name="connsiteY62" fmla="*/ 235646 h 370104"/>
                  <a:gd name="connsiteX63" fmla="*/ 363486 w 398181"/>
                  <a:gd name="connsiteY63" fmla="*/ 229112 h 370104"/>
                  <a:gd name="connsiteX64" fmla="*/ 370071 w 398181"/>
                  <a:gd name="connsiteY64" fmla="*/ 235101 h 370104"/>
                  <a:gd name="connsiteX65" fmla="*/ 367327 w 398181"/>
                  <a:gd name="connsiteY65" fmla="*/ 242724 h 370104"/>
                  <a:gd name="connsiteX66" fmla="*/ 367327 w 398181"/>
                  <a:gd name="connsiteY66" fmla="*/ 242996 h 370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8181" h="370104">
                    <a:moveTo>
                      <a:pt x="367327" y="242724"/>
                    </a:moveTo>
                    <a:lnTo>
                      <a:pt x="367327" y="242724"/>
                    </a:lnTo>
                    <a:lnTo>
                      <a:pt x="316843" y="360194"/>
                    </a:lnTo>
                    <a:cubicBezTo>
                      <a:pt x="314648" y="365230"/>
                      <a:pt x="312042" y="368225"/>
                      <a:pt x="309160" y="368905"/>
                    </a:cubicBezTo>
                    <a:lnTo>
                      <a:pt x="308612" y="368905"/>
                    </a:lnTo>
                    <a:cubicBezTo>
                      <a:pt x="307103" y="369314"/>
                      <a:pt x="304222" y="369450"/>
                      <a:pt x="299832" y="369450"/>
                    </a:cubicBezTo>
                    <a:lnTo>
                      <a:pt x="15171" y="369450"/>
                    </a:lnTo>
                    <a:cubicBezTo>
                      <a:pt x="6117" y="369450"/>
                      <a:pt x="1179" y="367953"/>
                      <a:pt x="356" y="365095"/>
                    </a:cubicBezTo>
                    <a:cubicBezTo>
                      <a:pt x="-56" y="364686"/>
                      <a:pt x="-193" y="364005"/>
                      <a:pt x="-193" y="362916"/>
                    </a:cubicBezTo>
                    <a:cubicBezTo>
                      <a:pt x="-193" y="356791"/>
                      <a:pt x="2688" y="353252"/>
                      <a:pt x="8587" y="352571"/>
                    </a:cubicBezTo>
                    <a:lnTo>
                      <a:pt x="15171" y="352571"/>
                    </a:lnTo>
                    <a:cubicBezTo>
                      <a:pt x="38905" y="352571"/>
                      <a:pt x="53309" y="350121"/>
                      <a:pt x="57974" y="344949"/>
                    </a:cubicBezTo>
                    <a:cubicBezTo>
                      <a:pt x="60168" y="342499"/>
                      <a:pt x="62363" y="337326"/>
                      <a:pt x="64558" y="329703"/>
                    </a:cubicBezTo>
                    <a:cubicBezTo>
                      <a:pt x="64558" y="329295"/>
                      <a:pt x="64558" y="328479"/>
                      <a:pt x="65107" y="326981"/>
                    </a:cubicBezTo>
                    <a:lnTo>
                      <a:pt x="137404" y="39092"/>
                    </a:lnTo>
                    <a:cubicBezTo>
                      <a:pt x="139187" y="32557"/>
                      <a:pt x="140148" y="28202"/>
                      <a:pt x="140148" y="26024"/>
                    </a:cubicBezTo>
                    <a:cubicBezTo>
                      <a:pt x="140148" y="19899"/>
                      <a:pt x="131779" y="16632"/>
                      <a:pt x="114906" y="16224"/>
                    </a:cubicBezTo>
                    <a:lnTo>
                      <a:pt x="104479" y="16224"/>
                    </a:lnTo>
                    <a:cubicBezTo>
                      <a:pt x="95014" y="16224"/>
                      <a:pt x="89800" y="14182"/>
                      <a:pt x="89115" y="10235"/>
                    </a:cubicBezTo>
                    <a:cubicBezTo>
                      <a:pt x="89115" y="3700"/>
                      <a:pt x="91996" y="26"/>
                      <a:pt x="97894" y="-655"/>
                    </a:cubicBezTo>
                    <a:lnTo>
                      <a:pt x="382555" y="-655"/>
                    </a:lnTo>
                    <a:cubicBezTo>
                      <a:pt x="391335" y="-655"/>
                      <a:pt x="396136" y="570"/>
                      <a:pt x="396822" y="3156"/>
                    </a:cubicBezTo>
                    <a:lnTo>
                      <a:pt x="397371" y="3156"/>
                    </a:lnTo>
                    <a:cubicBezTo>
                      <a:pt x="398194" y="5334"/>
                      <a:pt x="398194" y="8873"/>
                      <a:pt x="397371" y="14046"/>
                    </a:cubicBezTo>
                    <a:lnTo>
                      <a:pt x="386396" y="108240"/>
                    </a:lnTo>
                    <a:cubicBezTo>
                      <a:pt x="383927" y="116543"/>
                      <a:pt x="381320" y="121170"/>
                      <a:pt x="378714" y="121852"/>
                    </a:cubicBezTo>
                    <a:cubicBezTo>
                      <a:pt x="374324" y="121852"/>
                      <a:pt x="372129" y="119673"/>
                      <a:pt x="372129" y="115317"/>
                    </a:cubicBezTo>
                    <a:lnTo>
                      <a:pt x="372677" y="106062"/>
                    </a:lnTo>
                    <a:lnTo>
                      <a:pt x="372677" y="105517"/>
                    </a:lnTo>
                    <a:cubicBezTo>
                      <a:pt x="374187" y="95716"/>
                      <a:pt x="374872" y="86053"/>
                      <a:pt x="374872" y="76660"/>
                    </a:cubicBezTo>
                    <a:cubicBezTo>
                      <a:pt x="374872" y="51342"/>
                      <a:pt x="367739" y="34600"/>
                      <a:pt x="353472" y="26569"/>
                    </a:cubicBezTo>
                    <a:cubicBezTo>
                      <a:pt x="341399" y="19627"/>
                      <a:pt x="320684" y="16224"/>
                      <a:pt x="291464" y="16224"/>
                    </a:cubicBezTo>
                    <a:lnTo>
                      <a:pt x="214228" y="16224"/>
                    </a:lnTo>
                    <a:cubicBezTo>
                      <a:pt x="200647" y="16224"/>
                      <a:pt x="192553" y="18265"/>
                      <a:pt x="190083" y="22213"/>
                    </a:cubicBezTo>
                    <a:lnTo>
                      <a:pt x="189535" y="22213"/>
                    </a:lnTo>
                    <a:lnTo>
                      <a:pt x="189535" y="22757"/>
                    </a:lnTo>
                    <a:cubicBezTo>
                      <a:pt x="188437" y="24254"/>
                      <a:pt x="187477" y="26433"/>
                      <a:pt x="186791" y="29291"/>
                    </a:cubicBezTo>
                    <a:lnTo>
                      <a:pt x="186791" y="29836"/>
                    </a:lnTo>
                    <a:lnTo>
                      <a:pt x="186242" y="30380"/>
                    </a:lnTo>
                    <a:cubicBezTo>
                      <a:pt x="185831" y="31877"/>
                      <a:pt x="185419" y="34192"/>
                      <a:pt x="184596" y="37458"/>
                    </a:cubicBezTo>
                    <a:lnTo>
                      <a:pt x="151671" y="168675"/>
                    </a:lnTo>
                    <a:lnTo>
                      <a:pt x="203253" y="168675"/>
                    </a:lnTo>
                    <a:cubicBezTo>
                      <a:pt x="231102" y="168675"/>
                      <a:pt x="249622" y="163231"/>
                      <a:pt x="258676" y="152342"/>
                    </a:cubicBezTo>
                    <a:cubicBezTo>
                      <a:pt x="264438" y="145400"/>
                      <a:pt x="270063" y="132877"/>
                      <a:pt x="275139" y="114773"/>
                    </a:cubicBezTo>
                    <a:cubicBezTo>
                      <a:pt x="276647" y="108648"/>
                      <a:pt x="279254" y="105381"/>
                      <a:pt x="282821" y="104972"/>
                    </a:cubicBezTo>
                    <a:cubicBezTo>
                      <a:pt x="287211" y="104972"/>
                      <a:pt x="289406" y="107014"/>
                      <a:pt x="289406" y="110962"/>
                    </a:cubicBezTo>
                    <a:lnTo>
                      <a:pt x="258127" y="238232"/>
                    </a:lnTo>
                    <a:cubicBezTo>
                      <a:pt x="256344" y="245175"/>
                      <a:pt x="253600" y="248713"/>
                      <a:pt x="249896" y="249122"/>
                    </a:cubicBezTo>
                    <a:cubicBezTo>
                      <a:pt x="245095" y="249122"/>
                      <a:pt x="242763" y="247080"/>
                      <a:pt x="242763" y="243133"/>
                    </a:cubicBezTo>
                    <a:cubicBezTo>
                      <a:pt x="242763" y="241635"/>
                      <a:pt x="243311" y="239730"/>
                      <a:pt x="244409" y="237143"/>
                    </a:cubicBezTo>
                    <a:cubicBezTo>
                      <a:pt x="246878" y="226254"/>
                      <a:pt x="248250" y="217270"/>
                      <a:pt x="248250" y="210464"/>
                    </a:cubicBezTo>
                    <a:cubicBezTo>
                      <a:pt x="248250" y="200664"/>
                      <a:pt x="245506" y="194266"/>
                      <a:pt x="240019" y="191408"/>
                    </a:cubicBezTo>
                    <a:cubicBezTo>
                      <a:pt x="233022" y="187324"/>
                      <a:pt x="220264" y="185419"/>
                      <a:pt x="201744" y="185419"/>
                    </a:cubicBezTo>
                    <a:lnTo>
                      <a:pt x="147418" y="185419"/>
                    </a:lnTo>
                    <a:lnTo>
                      <a:pt x="110104" y="334059"/>
                    </a:lnTo>
                    <a:cubicBezTo>
                      <a:pt x="108321" y="340593"/>
                      <a:pt x="107360" y="344677"/>
                      <a:pt x="107360" y="346582"/>
                    </a:cubicBezTo>
                    <a:cubicBezTo>
                      <a:pt x="107360" y="349441"/>
                      <a:pt x="109007" y="351347"/>
                      <a:pt x="112299" y="352027"/>
                    </a:cubicBezTo>
                    <a:lnTo>
                      <a:pt x="114494" y="352027"/>
                    </a:lnTo>
                    <a:cubicBezTo>
                      <a:pt x="116689" y="352435"/>
                      <a:pt x="120667" y="352571"/>
                      <a:pt x="126566" y="352571"/>
                    </a:cubicBezTo>
                    <a:lnTo>
                      <a:pt x="206683" y="352571"/>
                    </a:lnTo>
                    <a:cubicBezTo>
                      <a:pt x="251405" y="352571"/>
                      <a:pt x="284193" y="342362"/>
                      <a:pt x="305319" y="322081"/>
                    </a:cubicBezTo>
                    <a:cubicBezTo>
                      <a:pt x="319175" y="309014"/>
                      <a:pt x="334403" y="284512"/>
                      <a:pt x="350865" y="248713"/>
                    </a:cubicBezTo>
                    <a:cubicBezTo>
                      <a:pt x="352374" y="244630"/>
                      <a:pt x="354157" y="240410"/>
                      <a:pt x="356352" y="235646"/>
                    </a:cubicBezTo>
                    <a:cubicBezTo>
                      <a:pt x="357862" y="231290"/>
                      <a:pt x="360193" y="229112"/>
                      <a:pt x="363486" y="229112"/>
                    </a:cubicBezTo>
                    <a:cubicBezTo>
                      <a:pt x="367876" y="229112"/>
                      <a:pt x="370071" y="231154"/>
                      <a:pt x="370071" y="235101"/>
                    </a:cubicBezTo>
                    <a:cubicBezTo>
                      <a:pt x="370071" y="235510"/>
                      <a:pt x="369248" y="237960"/>
                      <a:pt x="367327" y="242724"/>
                    </a:cubicBezTo>
                    <a:lnTo>
                      <a:pt x="367327" y="242996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B39C497-C3A0-C3F6-B85C-179D3D57124B}"/>
                  </a:ext>
                </a:extLst>
              </p:cNvPr>
              <p:cNvSpPr/>
              <p:nvPr/>
            </p:nvSpPr>
            <p:spPr>
              <a:xfrm>
                <a:off x="6987495" y="3427551"/>
                <a:ext cx="82448" cy="268288"/>
              </a:xfrm>
              <a:custGeom>
                <a:avLst/>
                <a:gdLst>
                  <a:gd name="connsiteX0" fmla="*/ 82243 w 82448"/>
                  <a:gd name="connsiteY0" fmla="*/ 3286 h 268288"/>
                  <a:gd name="connsiteX1" fmla="*/ 26957 w 82448"/>
                  <a:gd name="connsiteY1" fmla="*/ 223388 h 268288"/>
                  <a:gd name="connsiteX2" fmla="*/ 24625 w 82448"/>
                  <a:gd name="connsiteY2" fmla="*/ 241765 h 268288"/>
                  <a:gd name="connsiteX3" fmla="*/ 36149 w 82448"/>
                  <a:gd name="connsiteY3" fmla="*/ 259324 h 268288"/>
                  <a:gd name="connsiteX4" fmla="*/ 61117 w 82448"/>
                  <a:gd name="connsiteY4" fmla="*/ 226520 h 268288"/>
                  <a:gd name="connsiteX5" fmla="*/ 65232 w 82448"/>
                  <a:gd name="connsiteY5" fmla="*/ 212091 h 268288"/>
                  <a:gd name="connsiteX6" fmla="*/ 70583 w 82448"/>
                  <a:gd name="connsiteY6" fmla="*/ 205149 h 268288"/>
                  <a:gd name="connsiteX7" fmla="*/ 75110 w 82448"/>
                  <a:gd name="connsiteY7" fmla="*/ 208960 h 268288"/>
                  <a:gd name="connsiteX8" fmla="*/ 68113 w 82448"/>
                  <a:gd name="connsiteY8" fmla="*/ 235231 h 268288"/>
                  <a:gd name="connsiteX9" fmla="*/ 63586 w 82448"/>
                  <a:gd name="connsiteY9" fmla="*/ 246256 h 268288"/>
                  <a:gd name="connsiteX10" fmla="*/ 34777 w 82448"/>
                  <a:gd name="connsiteY10" fmla="*/ 267627 h 268288"/>
                  <a:gd name="connsiteX11" fmla="*/ 4733 w 82448"/>
                  <a:gd name="connsiteY11" fmla="*/ 251701 h 268288"/>
                  <a:gd name="connsiteX12" fmla="*/ -205 w 82448"/>
                  <a:gd name="connsiteY12" fmla="*/ 232644 h 268288"/>
                  <a:gd name="connsiteX13" fmla="*/ 1715 w 82448"/>
                  <a:gd name="connsiteY13" fmla="*/ 219714 h 268288"/>
                  <a:gd name="connsiteX14" fmla="*/ 50005 w 82448"/>
                  <a:gd name="connsiteY14" fmla="*/ 29285 h 268288"/>
                  <a:gd name="connsiteX15" fmla="*/ 51102 w 82448"/>
                  <a:gd name="connsiteY15" fmla="*/ 21661 h 268288"/>
                  <a:gd name="connsiteX16" fmla="*/ 45752 w 82448"/>
                  <a:gd name="connsiteY16" fmla="*/ 16353 h 268288"/>
                  <a:gd name="connsiteX17" fmla="*/ 32308 w 82448"/>
                  <a:gd name="connsiteY17" fmla="*/ 15264 h 268288"/>
                  <a:gd name="connsiteX18" fmla="*/ 22705 w 82448"/>
                  <a:gd name="connsiteY18" fmla="*/ 11181 h 268288"/>
                  <a:gd name="connsiteX19" fmla="*/ 29975 w 82448"/>
                  <a:gd name="connsiteY19" fmla="*/ 3150 h 268288"/>
                  <a:gd name="connsiteX20" fmla="*/ 76756 w 82448"/>
                  <a:gd name="connsiteY20" fmla="*/ -661 h 268288"/>
                  <a:gd name="connsiteX21" fmla="*/ 81695 w 82448"/>
                  <a:gd name="connsiteY21" fmla="*/ 3422 h 268288"/>
                  <a:gd name="connsiteX22" fmla="*/ 81969 w 82448"/>
                  <a:gd name="connsiteY22" fmla="*/ 3422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448" h="268288">
                    <a:moveTo>
                      <a:pt x="82243" y="3286"/>
                    </a:moveTo>
                    <a:lnTo>
                      <a:pt x="26957" y="223388"/>
                    </a:lnTo>
                    <a:cubicBezTo>
                      <a:pt x="25448" y="229241"/>
                      <a:pt x="24625" y="235367"/>
                      <a:pt x="24625" y="241765"/>
                    </a:cubicBezTo>
                    <a:cubicBezTo>
                      <a:pt x="24625" y="253471"/>
                      <a:pt x="28467" y="259324"/>
                      <a:pt x="36149" y="259324"/>
                    </a:cubicBezTo>
                    <a:cubicBezTo>
                      <a:pt x="46163" y="259324"/>
                      <a:pt x="54532" y="248435"/>
                      <a:pt x="61117" y="226520"/>
                    </a:cubicBezTo>
                    <a:cubicBezTo>
                      <a:pt x="62351" y="222708"/>
                      <a:pt x="63723" y="217808"/>
                      <a:pt x="65232" y="212091"/>
                    </a:cubicBezTo>
                    <a:cubicBezTo>
                      <a:pt x="67290" y="207872"/>
                      <a:pt x="69073" y="205421"/>
                      <a:pt x="70583" y="205149"/>
                    </a:cubicBezTo>
                    <a:cubicBezTo>
                      <a:pt x="73600" y="205149"/>
                      <a:pt x="75110" y="206374"/>
                      <a:pt x="75110" y="208960"/>
                    </a:cubicBezTo>
                    <a:cubicBezTo>
                      <a:pt x="75110" y="212772"/>
                      <a:pt x="72777" y="221483"/>
                      <a:pt x="68113" y="235231"/>
                    </a:cubicBezTo>
                    <a:cubicBezTo>
                      <a:pt x="66604" y="239450"/>
                      <a:pt x="65095" y="243262"/>
                      <a:pt x="63586" y="246256"/>
                    </a:cubicBezTo>
                    <a:cubicBezTo>
                      <a:pt x="56864" y="260413"/>
                      <a:pt x="47398" y="267627"/>
                      <a:pt x="34777" y="267627"/>
                    </a:cubicBezTo>
                    <a:cubicBezTo>
                      <a:pt x="21470" y="267627"/>
                      <a:pt x="11455" y="262319"/>
                      <a:pt x="4733" y="251701"/>
                    </a:cubicBezTo>
                    <a:cubicBezTo>
                      <a:pt x="1441" y="246121"/>
                      <a:pt x="-205" y="239723"/>
                      <a:pt x="-205" y="232644"/>
                    </a:cubicBezTo>
                    <a:cubicBezTo>
                      <a:pt x="-205" y="228561"/>
                      <a:pt x="481" y="224205"/>
                      <a:pt x="1715" y="219714"/>
                    </a:cubicBezTo>
                    <a:lnTo>
                      <a:pt x="50005" y="29285"/>
                    </a:lnTo>
                    <a:lnTo>
                      <a:pt x="51102" y="21661"/>
                    </a:lnTo>
                    <a:cubicBezTo>
                      <a:pt x="51102" y="18940"/>
                      <a:pt x="49319" y="17170"/>
                      <a:pt x="45752" y="16353"/>
                    </a:cubicBezTo>
                    <a:cubicBezTo>
                      <a:pt x="42734" y="15537"/>
                      <a:pt x="38207" y="15264"/>
                      <a:pt x="32308" y="15264"/>
                    </a:cubicBezTo>
                    <a:cubicBezTo>
                      <a:pt x="26409" y="15264"/>
                      <a:pt x="23253" y="13903"/>
                      <a:pt x="22705" y="11181"/>
                    </a:cubicBezTo>
                    <a:cubicBezTo>
                      <a:pt x="22705" y="6689"/>
                      <a:pt x="25174" y="3966"/>
                      <a:pt x="29975" y="3150"/>
                    </a:cubicBezTo>
                    <a:lnTo>
                      <a:pt x="76756" y="-661"/>
                    </a:lnTo>
                    <a:cubicBezTo>
                      <a:pt x="80048" y="-661"/>
                      <a:pt x="81695" y="699"/>
                      <a:pt x="81695" y="3422"/>
                    </a:cubicBezTo>
                    <a:lnTo>
                      <a:pt x="81969" y="3422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C8797A39-D9A2-CE04-3D66-F8824B6B4BB4}"/>
                </a:ext>
              </a:extLst>
            </p:cNvPr>
            <p:cNvSpPr/>
            <p:nvPr/>
          </p:nvSpPr>
          <p:spPr>
            <a:xfrm>
              <a:off x="7121889" y="3111212"/>
              <a:ext cx="1313527" cy="1130382"/>
            </a:xfrm>
            <a:custGeom>
              <a:avLst/>
              <a:gdLst>
                <a:gd name="connsiteX0" fmla="*/ 656683 w 1313527"/>
                <a:gd name="connsiteY0" fmla="*/ 1130262 h 1130382"/>
                <a:gd name="connsiteX1" fmla="*/ -80 w 1313527"/>
                <a:gd name="connsiteY1" fmla="*/ -120 h 1130382"/>
                <a:gd name="connsiteX2" fmla="*/ 656683 w 1313527"/>
                <a:gd name="connsiteY2" fmla="*/ 1130262 h 1130382"/>
                <a:gd name="connsiteX3" fmla="*/ 1313448 w 1313527"/>
                <a:gd name="connsiteY3" fmla="*/ -120 h 11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527" h="1130382">
                  <a:moveTo>
                    <a:pt x="656683" y="1130262"/>
                  </a:moveTo>
                  <a:cubicBezTo>
                    <a:pt x="343746" y="1130262"/>
                    <a:pt x="66665" y="524326"/>
                    <a:pt x="-80" y="-120"/>
                  </a:cubicBezTo>
                  <a:cubicBezTo>
                    <a:pt x="66665" y="524202"/>
                    <a:pt x="343621" y="1130262"/>
                    <a:pt x="656683" y="1130262"/>
                  </a:cubicBezTo>
                  <a:cubicBezTo>
                    <a:pt x="969746" y="1130262"/>
                    <a:pt x="1246703" y="524326"/>
                    <a:pt x="1313448" y="-120"/>
                  </a:cubicBezTo>
                </a:path>
              </a:pathLst>
            </a:custGeom>
            <a:noFill/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A07CF71-6C41-1531-4925-A6473618A86D}"/>
                </a:ext>
              </a:extLst>
            </p:cNvPr>
            <p:cNvSpPr/>
            <p:nvPr/>
          </p:nvSpPr>
          <p:spPr>
            <a:xfrm>
              <a:off x="7545567" y="3592173"/>
              <a:ext cx="478485" cy="41533"/>
            </a:xfrm>
            <a:custGeom>
              <a:avLst/>
              <a:gdLst>
                <a:gd name="connsiteX0" fmla="*/ -80 w 478485"/>
                <a:gd name="connsiteY0" fmla="*/ -120 h 41533"/>
                <a:gd name="connsiteX1" fmla="*/ 478405 w 478485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485" h="41533">
                  <a:moveTo>
                    <a:pt x="-80" y="-120"/>
                  </a:moveTo>
                  <a:lnTo>
                    <a:pt x="478405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8FEF45-6E78-25E9-A29C-4B6FDD83B585}"/>
                </a:ext>
              </a:extLst>
            </p:cNvPr>
            <p:cNvSpPr/>
            <p:nvPr/>
          </p:nvSpPr>
          <p:spPr>
            <a:xfrm>
              <a:off x="7555251" y="3901932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277E17D-971D-818A-7C73-BDCFCDF8181D}"/>
                </a:ext>
              </a:extLst>
            </p:cNvPr>
            <p:cNvSpPr/>
            <p:nvPr/>
          </p:nvSpPr>
          <p:spPr>
            <a:xfrm>
              <a:off x="7555251" y="3284450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C59CB648-3B9A-FD88-4C78-73F8F7972EF8}"/>
                </a:ext>
              </a:extLst>
            </p:cNvPr>
            <p:cNvSpPr/>
            <p:nvPr/>
          </p:nvSpPr>
          <p:spPr>
            <a:xfrm>
              <a:off x="7691942" y="3499706"/>
              <a:ext cx="200887" cy="199886"/>
            </a:xfrm>
            <a:custGeom>
              <a:avLst/>
              <a:gdLst>
                <a:gd name="connsiteX0" fmla="*/ 200808 w 200887"/>
                <a:gd name="connsiteY0" fmla="*/ 99823 h 199886"/>
                <a:gd name="connsiteX1" fmla="*/ 100363 w 200887"/>
                <a:gd name="connsiteY1" fmla="*/ 199767 h 199886"/>
                <a:gd name="connsiteX2" fmla="*/ -81 w 200887"/>
                <a:gd name="connsiteY2" fmla="*/ 99823 h 199886"/>
                <a:gd name="connsiteX3" fmla="*/ 100363 w 200887"/>
                <a:gd name="connsiteY3" fmla="*/ -120 h 199886"/>
                <a:gd name="connsiteX4" fmla="*/ 200808 w 200887"/>
                <a:gd name="connsiteY4" fmla="*/ 99823 h 1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7" h="199886">
                  <a:moveTo>
                    <a:pt x="200808" y="99823"/>
                  </a:moveTo>
                  <a:cubicBezTo>
                    <a:pt x="200808" y="155021"/>
                    <a:pt x="155837" y="199767"/>
                    <a:pt x="100363" y="199767"/>
                  </a:cubicBezTo>
                  <a:cubicBezTo>
                    <a:pt x="44890" y="199767"/>
                    <a:pt x="-81" y="155021"/>
                    <a:pt x="-81" y="99823"/>
                  </a:cubicBezTo>
                  <a:cubicBezTo>
                    <a:pt x="-81" y="44626"/>
                    <a:pt x="44890" y="-120"/>
                    <a:pt x="100363" y="-120"/>
                  </a:cubicBezTo>
                  <a:cubicBezTo>
                    <a:pt x="155837" y="-120"/>
                    <a:pt x="200808" y="44626"/>
                    <a:pt x="200808" y="99823"/>
                  </a:cubicBezTo>
                  <a:close/>
                </a:path>
              </a:pathLst>
            </a:custGeom>
            <a:solidFill>
              <a:srgbClr val="FF9FF0"/>
            </a:solidFill>
            <a:ln w="203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10">
              <a:extLst>
                <a:ext uri="{FF2B5EF4-FFF2-40B4-BE49-F238E27FC236}">
                  <a16:creationId xmlns:a16="http://schemas.microsoft.com/office/drawing/2014/main" id="{D2EF73F7-FDBF-59E4-8170-1C5A10DFA8D7}"/>
                </a:ext>
              </a:extLst>
            </p:cNvPr>
            <p:cNvGrpSpPr/>
            <p:nvPr/>
          </p:nvGrpSpPr>
          <p:grpSpPr>
            <a:xfrm>
              <a:off x="6012671" y="2608111"/>
              <a:ext cx="591147" cy="456132"/>
              <a:chOff x="6012671" y="2608111"/>
              <a:chExt cx="591147" cy="456132"/>
            </a:xfrm>
            <a:solidFill>
              <a:srgbClr val="D4145A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D3CB2F2-F5FF-9BF7-2590-4C6ED3685D03}"/>
                  </a:ext>
                </a:extLst>
              </p:cNvPr>
              <p:cNvSpPr/>
              <p:nvPr/>
            </p:nvSpPr>
            <p:spPr>
              <a:xfrm>
                <a:off x="6012671" y="2608111"/>
                <a:ext cx="349078" cy="456132"/>
              </a:xfrm>
              <a:custGeom>
                <a:avLst/>
                <a:gdLst>
                  <a:gd name="connsiteX0" fmla="*/ 176651 w 349078"/>
                  <a:gd name="connsiteY0" fmla="*/ 397783 h 456132"/>
                  <a:gd name="connsiteX1" fmla="*/ 177108 w 349078"/>
                  <a:gd name="connsiteY1" fmla="*/ 372451 h 456132"/>
                  <a:gd name="connsiteX2" fmla="*/ 178175 w 349078"/>
                  <a:gd name="connsiteY2" fmla="*/ 362755 h 456132"/>
                  <a:gd name="connsiteX3" fmla="*/ 178175 w 349078"/>
                  <a:gd name="connsiteY3" fmla="*/ 360723 h 456132"/>
                  <a:gd name="connsiteX4" fmla="*/ 170554 w 349078"/>
                  <a:gd name="connsiteY4" fmla="*/ 362755 h 456132"/>
                  <a:gd name="connsiteX5" fmla="*/ 128024 w 349078"/>
                  <a:gd name="connsiteY5" fmla="*/ 368228 h 456132"/>
                  <a:gd name="connsiteX6" fmla="*/ 44489 w 349078"/>
                  <a:gd name="connsiteY6" fmla="*/ 339300 h 456132"/>
                  <a:gd name="connsiteX7" fmla="*/ 435 w 349078"/>
                  <a:gd name="connsiteY7" fmla="*/ 255016 h 456132"/>
                  <a:gd name="connsiteX8" fmla="*/ -22 w 349078"/>
                  <a:gd name="connsiteY8" fmla="*/ 233125 h 456132"/>
                  <a:gd name="connsiteX9" fmla="*/ 24215 w 349078"/>
                  <a:gd name="connsiteY9" fmla="*/ 134611 h 456132"/>
                  <a:gd name="connsiteX10" fmla="*/ 89458 w 349078"/>
                  <a:gd name="connsiteY10" fmla="*/ 51892 h 456132"/>
                  <a:gd name="connsiteX11" fmla="*/ 215522 w 349078"/>
                  <a:gd name="connsiteY11" fmla="*/ -337 h 456132"/>
                  <a:gd name="connsiteX12" fmla="*/ 239759 w 349078"/>
                  <a:gd name="connsiteY12" fmla="*/ 133 h 456132"/>
                  <a:gd name="connsiteX13" fmla="*/ 318721 w 349078"/>
                  <a:gd name="connsiteY13" fmla="*/ 43760 h 456132"/>
                  <a:gd name="connsiteX14" fmla="*/ 349056 w 349078"/>
                  <a:gd name="connsiteY14" fmla="*/ 136175 h 456132"/>
                  <a:gd name="connsiteX15" fmla="*/ 274058 w 349078"/>
                  <a:gd name="connsiteY15" fmla="*/ 302709 h 456132"/>
                  <a:gd name="connsiteX16" fmla="*/ 207748 w 349078"/>
                  <a:gd name="connsiteY16" fmla="*/ 348995 h 456132"/>
                  <a:gd name="connsiteX17" fmla="*/ 199212 w 349078"/>
                  <a:gd name="connsiteY17" fmla="*/ 353061 h 456132"/>
                  <a:gd name="connsiteX18" fmla="*/ 199212 w 349078"/>
                  <a:gd name="connsiteY18" fmla="*/ 355563 h 456132"/>
                  <a:gd name="connsiteX19" fmla="*/ 201803 w 349078"/>
                  <a:gd name="connsiteY19" fmla="*/ 369323 h 456132"/>
                  <a:gd name="connsiteX20" fmla="*/ 212473 w 349078"/>
                  <a:gd name="connsiteY20" fmla="*/ 390746 h 456132"/>
                  <a:gd name="connsiteX21" fmla="*/ 235644 w 349078"/>
                  <a:gd name="connsiteY21" fmla="*/ 398877 h 456132"/>
                  <a:gd name="connsiteX22" fmla="*/ 269485 w 349078"/>
                  <a:gd name="connsiteY22" fmla="*/ 387618 h 456132"/>
                  <a:gd name="connsiteX23" fmla="*/ 290826 w 349078"/>
                  <a:gd name="connsiteY23" fmla="*/ 358690 h 456132"/>
                  <a:gd name="connsiteX24" fmla="*/ 297380 w 349078"/>
                  <a:gd name="connsiteY24" fmla="*/ 351653 h 456132"/>
                  <a:gd name="connsiteX25" fmla="*/ 302868 w 349078"/>
                  <a:gd name="connsiteY25" fmla="*/ 356344 h 456132"/>
                  <a:gd name="connsiteX26" fmla="*/ 297838 w 349078"/>
                  <a:gd name="connsiteY26" fmla="*/ 374640 h 456132"/>
                  <a:gd name="connsiteX27" fmla="*/ 283661 w 349078"/>
                  <a:gd name="connsiteY27" fmla="*/ 408103 h 456132"/>
                  <a:gd name="connsiteX28" fmla="*/ 256375 w 349078"/>
                  <a:gd name="connsiteY28" fmla="*/ 441097 h 456132"/>
                  <a:gd name="connsiteX29" fmla="*/ 217809 w 349078"/>
                  <a:gd name="connsiteY29" fmla="*/ 455796 h 456132"/>
                  <a:gd name="connsiteX30" fmla="*/ 176194 w 349078"/>
                  <a:gd name="connsiteY30" fmla="*/ 401535 h 456132"/>
                  <a:gd name="connsiteX31" fmla="*/ 176194 w 349078"/>
                  <a:gd name="connsiteY31" fmla="*/ 397939 h 456132"/>
                  <a:gd name="connsiteX32" fmla="*/ 176194 w 349078"/>
                  <a:gd name="connsiteY32" fmla="*/ 397939 h 456132"/>
                  <a:gd name="connsiteX33" fmla="*/ 296618 w 349078"/>
                  <a:gd name="connsiteY33" fmla="*/ 119443 h 456132"/>
                  <a:gd name="connsiteX34" fmla="*/ 288996 w 349078"/>
                  <a:gd name="connsiteY34" fmla="*/ 70656 h 456132"/>
                  <a:gd name="connsiteX35" fmla="*/ 268265 w 349078"/>
                  <a:gd name="connsiteY35" fmla="*/ 39694 h 456132"/>
                  <a:gd name="connsiteX36" fmla="*/ 242961 w 349078"/>
                  <a:gd name="connsiteY36" fmla="*/ 24527 h 456132"/>
                  <a:gd name="connsiteX37" fmla="*/ 216132 w 349078"/>
                  <a:gd name="connsiteY37" fmla="*/ 19523 h 456132"/>
                  <a:gd name="connsiteX38" fmla="*/ 166438 w 349078"/>
                  <a:gd name="connsiteY38" fmla="*/ 32189 h 456132"/>
                  <a:gd name="connsiteX39" fmla="*/ 83360 w 349078"/>
                  <a:gd name="connsiteY39" fmla="*/ 121476 h 456132"/>
                  <a:gd name="connsiteX40" fmla="*/ 51958 w 349078"/>
                  <a:gd name="connsiteY40" fmla="*/ 247354 h 456132"/>
                  <a:gd name="connsiteX41" fmla="*/ 79244 w 349078"/>
                  <a:gd name="connsiteY41" fmla="*/ 327103 h 456132"/>
                  <a:gd name="connsiteX42" fmla="*/ 93878 w 349078"/>
                  <a:gd name="connsiteY42" fmla="*/ 337737 h 456132"/>
                  <a:gd name="connsiteX43" fmla="*/ 93878 w 349078"/>
                  <a:gd name="connsiteY43" fmla="*/ 333671 h 456132"/>
                  <a:gd name="connsiteX44" fmla="*/ 110494 w 349078"/>
                  <a:gd name="connsiteY44" fmla="*/ 296142 h 456132"/>
                  <a:gd name="connsiteX45" fmla="*/ 149975 w 349078"/>
                  <a:gd name="connsiteY45" fmla="*/ 278316 h 456132"/>
                  <a:gd name="connsiteX46" fmla="*/ 171773 w 349078"/>
                  <a:gd name="connsiteY46" fmla="*/ 283789 h 456132"/>
                  <a:gd name="connsiteX47" fmla="*/ 185492 w 349078"/>
                  <a:gd name="connsiteY47" fmla="*/ 298957 h 456132"/>
                  <a:gd name="connsiteX48" fmla="*/ 191590 w 349078"/>
                  <a:gd name="connsiteY48" fmla="*/ 315219 h 456132"/>
                  <a:gd name="connsiteX49" fmla="*/ 194638 w 349078"/>
                  <a:gd name="connsiteY49" fmla="*/ 328979 h 456132"/>
                  <a:gd name="connsiteX50" fmla="*/ 201193 w 349078"/>
                  <a:gd name="connsiteY50" fmla="*/ 324288 h 456132"/>
                  <a:gd name="connsiteX51" fmla="*/ 256375 w 349078"/>
                  <a:gd name="connsiteY51" fmla="*/ 262835 h 456132"/>
                  <a:gd name="connsiteX52" fmla="*/ 287777 w 349078"/>
                  <a:gd name="connsiteY52" fmla="*/ 187152 h 456132"/>
                  <a:gd name="connsiteX53" fmla="*/ 296313 w 349078"/>
                  <a:gd name="connsiteY53" fmla="*/ 119131 h 456132"/>
                  <a:gd name="connsiteX54" fmla="*/ 296313 w 349078"/>
                  <a:gd name="connsiteY54" fmla="*/ 119443 h 456132"/>
                  <a:gd name="connsiteX55" fmla="*/ 133664 w 349078"/>
                  <a:gd name="connsiteY55" fmla="*/ 348057 h 456132"/>
                  <a:gd name="connsiteX56" fmla="*/ 179242 w 349078"/>
                  <a:gd name="connsiteY56" fmla="*/ 337423 h 456132"/>
                  <a:gd name="connsiteX57" fmla="*/ 178785 w 349078"/>
                  <a:gd name="connsiteY57" fmla="*/ 332420 h 456132"/>
                  <a:gd name="connsiteX58" fmla="*/ 160035 w 349078"/>
                  <a:gd name="connsiteY58" fmla="*/ 298957 h 456132"/>
                  <a:gd name="connsiteX59" fmla="*/ 150432 w 349078"/>
                  <a:gd name="connsiteY59" fmla="*/ 297862 h 456132"/>
                  <a:gd name="connsiteX60" fmla="*/ 147383 w 349078"/>
                  <a:gd name="connsiteY60" fmla="*/ 297862 h 456132"/>
                  <a:gd name="connsiteX61" fmla="*/ 145402 w 349078"/>
                  <a:gd name="connsiteY61" fmla="*/ 297393 h 456132"/>
                  <a:gd name="connsiteX62" fmla="*/ 124670 w 349078"/>
                  <a:gd name="connsiteY62" fmla="*/ 307557 h 456132"/>
                  <a:gd name="connsiteX63" fmla="*/ 113542 w 349078"/>
                  <a:gd name="connsiteY63" fmla="*/ 330856 h 456132"/>
                  <a:gd name="connsiteX64" fmla="*/ 133816 w 349078"/>
                  <a:gd name="connsiteY64" fmla="*/ 348057 h 456132"/>
                  <a:gd name="connsiteX65" fmla="*/ 133816 w 349078"/>
                  <a:gd name="connsiteY65" fmla="*/ 348057 h 45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078" h="456132">
                    <a:moveTo>
                      <a:pt x="176651" y="397783"/>
                    </a:moveTo>
                    <a:cubicBezTo>
                      <a:pt x="176651" y="386524"/>
                      <a:pt x="176651" y="378080"/>
                      <a:pt x="177108" y="372451"/>
                    </a:cubicBezTo>
                    <a:cubicBezTo>
                      <a:pt x="177566" y="366665"/>
                      <a:pt x="177718" y="363381"/>
                      <a:pt x="178175" y="362755"/>
                    </a:cubicBezTo>
                    <a:lnTo>
                      <a:pt x="178175" y="360723"/>
                    </a:lnTo>
                    <a:lnTo>
                      <a:pt x="170554" y="362755"/>
                    </a:lnTo>
                    <a:cubicBezTo>
                      <a:pt x="155005" y="366509"/>
                      <a:pt x="140981" y="368228"/>
                      <a:pt x="128024" y="368228"/>
                    </a:cubicBezTo>
                    <a:cubicBezTo>
                      <a:pt x="96012" y="368228"/>
                      <a:pt x="68116" y="358534"/>
                      <a:pt x="44489" y="339300"/>
                    </a:cubicBezTo>
                    <a:cubicBezTo>
                      <a:pt x="20861" y="320067"/>
                      <a:pt x="6075" y="291920"/>
                      <a:pt x="435" y="255016"/>
                    </a:cubicBezTo>
                    <a:cubicBezTo>
                      <a:pt x="-22" y="252358"/>
                      <a:pt x="-22" y="245009"/>
                      <a:pt x="-22" y="233125"/>
                    </a:cubicBezTo>
                    <a:cubicBezTo>
                      <a:pt x="-22" y="198567"/>
                      <a:pt x="8057" y="165729"/>
                      <a:pt x="24215" y="134611"/>
                    </a:cubicBezTo>
                    <a:cubicBezTo>
                      <a:pt x="40373" y="103494"/>
                      <a:pt x="62171" y="75972"/>
                      <a:pt x="89458" y="51892"/>
                    </a:cubicBezTo>
                    <a:cubicBezTo>
                      <a:pt x="131225" y="17021"/>
                      <a:pt x="173297" y="-337"/>
                      <a:pt x="215522" y="-337"/>
                    </a:cubicBezTo>
                    <a:cubicBezTo>
                      <a:pt x="228327" y="-337"/>
                      <a:pt x="236406" y="-337"/>
                      <a:pt x="239759" y="133"/>
                    </a:cubicBezTo>
                    <a:cubicBezTo>
                      <a:pt x="272533" y="4824"/>
                      <a:pt x="298752" y="19366"/>
                      <a:pt x="318721" y="43760"/>
                    </a:cubicBezTo>
                    <a:cubicBezTo>
                      <a:pt x="338690" y="68154"/>
                      <a:pt x="348751" y="98959"/>
                      <a:pt x="349056" y="136175"/>
                    </a:cubicBezTo>
                    <a:cubicBezTo>
                      <a:pt x="349056" y="197003"/>
                      <a:pt x="324057" y="252671"/>
                      <a:pt x="274058" y="302709"/>
                    </a:cubicBezTo>
                    <a:cubicBezTo>
                      <a:pt x="252717" y="323038"/>
                      <a:pt x="230766" y="338518"/>
                      <a:pt x="207748" y="348995"/>
                    </a:cubicBezTo>
                    <a:lnTo>
                      <a:pt x="199212" y="353061"/>
                    </a:lnTo>
                    <a:lnTo>
                      <a:pt x="199212" y="355563"/>
                    </a:lnTo>
                    <a:cubicBezTo>
                      <a:pt x="199212" y="355563"/>
                      <a:pt x="200126" y="360410"/>
                      <a:pt x="201803" y="369323"/>
                    </a:cubicBezTo>
                    <a:cubicBezTo>
                      <a:pt x="203480" y="378080"/>
                      <a:pt x="207138" y="385273"/>
                      <a:pt x="212473" y="390746"/>
                    </a:cubicBezTo>
                    <a:cubicBezTo>
                      <a:pt x="217809" y="396219"/>
                      <a:pt x="225735" y="398877"/>
                      <a:pt x="235644" y="398877"/>
                    </a:cubicBezTo>
                    <a:cubicBezTo>
                      <a:pt x="247381" y="398877"/>
                      <a:pt x="258814" y="395124"/>
                      <a:pt x="269485" y="387618"/>
                    </a:cubicBezTo>
                    <a:cubicBezTo>
                      <a:pt x="280308" y="380113"/>
                      <a:pt x="287320" y="370574"/>
                      <a:pt x="290826" y="358690"/>
                    </a:cubicBezTo>
                    <a:cubicBezTo>
                      <a:pt x="292807" y="353999"/>
                      <a:pt x="295094" y="351653"/>
                      <a:pt x="297380" y="351653"/>
                    </a:cubicBezTo>
                    <a:cubicBezTo>
                      <a:pt x="300429" y="351653"/>
                      <a:pt x="302258" y="353217"/>
                      <a:pt x="302868" y="356344"/>
                    </a:cubicBezTo>
                    <a:cubicBezTo>
                      <a:pt x="302868" y="359003"/>
                      <a:pt x="301191" y="365101"/>
                      <a:pt x="297838" y="374640"/>
                    </a:cubicBezTo>
                    <a:cubicBezTo>
                      <a:pt x="294484" y="384179"/>
                      <a:pt x="289759" y="395281"/>
                      <a:pt x="283661" y="408103"/>
                    </a:cubicBezTo>
                    <a:cubicBezTo>
                      <a:pt x="277564" y="420925"/>
                      <a:pt x="268570" y="431871"/>
                      <a:pt x="256375" y="441097"/>
                    </a:cubicBezTo>
                    <a:cubicBezTo>
                      <a:pt x="244180" y="450323"/>
                      <a:pt x="231376" y="455170"/>
                      <a:pt x="217809" y="455796"/>
                    </a:cubicBezTo>
                    <a:cubicBezTo>
                      <a:pt x="190065" y="455796"/>
                      <a:pt x="176194" y="437657"/>
                      <a:pt x="176194" y="401535"/>
                    </a:cubicBezTo>
                    <a:lnTo>
                      <a:pt x="176194" y="397939"/>
                    </a:lnTo>
                    <a:lnTo>
                      <a:pt x="176194" y="397939"/>
                    </a:lnTo>
                    <a:close/>
                    <a:moveTo>
                      <a:pt x="296618" y="119443"/>
                    </a:moveTo>
                    <a:cubicBezTo>
                      <a:pt x="296618" y="100835"/>
                      <a:pt x="294027" y="84573"/>
                      <a:pt x="288996" y="70656"/>
                    </a:cubicBezTo>
                    <a:cubicBezTo>
                      <a:pt x="283966" y="56739"/>
                      <a:pt x="277106" y="46419"/>
                      <a:pt x="268265" y="39694"/>
                    </a:cubicBezTo>
                    <a:cubicBezTo>
                      <a:pt x="259424" y="32970"/>
                      <a:pt x="251040" y="27810"/>
                      <a:pt x="242961" y="24527"/>
                    </a:cubicBezTo>
                    <a:cubicBezTo>
                      <a:pt x="234882" y="21243"/>
                      <a:pt x="225888" y="19523"/>
                      <a:pt x="216132" y="19523"/>
                    </a:cubicBezTo>
                    <a:cubicBezTo>
                      <a:pt x="199974" y="19523"/>
                      <a:pt x="183358" y="23745"/>
                      <a:pt x="166438" y="32189"/>
                    </a:cubicBezTo>
                    <a:cubicBezTo>
                      <a:pt x="131987" y="48764"/>
                      <a:pt x="104396" y="78474"/>
                      <a:pt x="83360" y="121476"/>
                    </a:cubicBezTo>
                    <a:cubicBezTo>
                      <a:pt x="62324" y="164478"/>
                      <a:pt x="51958" y="206385"/>
                      <a:pt x="51958" y="247354"/>
                    </a:cubicBezTo>
                    <a:cubicBezTo>
                      <a:pt x="51958" y="283319"/>
                      <a:pt x="61104" y="309746"/>
                      <a:pt x="79244" y="327103"/>
                    </a:cubicBezTo>
                    <a:cubicBezTo>
                      <a:pt x="87323" y="334140"/>
                      <a:pt x="92201" y="337737"/>
                      <a:pt x="93878" y="337737"/>
                    </a:cubicBezTo>
                    <a:lnTo>
                      <a:pt x="93878" y="333671"/>
                    </a:lnTo>
                    <a:cubicBezTo>
                      <a:pt x="93878" y="320223"/>
                      <a:pt x="99366" y="307557"/>
                      <a:pt x="110494" y="296142"/>
                    </a:cubicBezTo>
                    <a:cubicBezTo>
                      <a:pt x="121622" y="284727"/>
                      <a:pt x="134731" y="278785"/>
                      <a:pt x="149975" y="278316"/>
                    </a:cubicBezTo>
                    <a:cubicBezTo>
                      <a:pt x="158511" y="278316"/>
                      <a:pt x="165676" y="280192"/>
                      <a:pt x="171773" y="283789"/>
                    </a:cubicBezTo>
                    <a:cubicBezTo>
                      <a:pt x="177870" y="287541"/>
                      <a:pt x="182444" y="292545"/>
                      <a:pt x="185492" y="298957"/>
                    </a:cubicBezTo>
                    <a:cubicBezTo>
                      <a:pt x="188541" y="305368"/>
                      <a:pt x="190523" y="310841"/>
                      <a:pt x="191590" y="315219"/>
                    </a:cubicBezTo>
                    <a:cubicBezTo>
                      <a:pt x="192657" y="319598"/>
                      <a:pt x="193571" y="324288"/>
                      <a:pt x="194638" y="328979"/>
                    </a:cubicBezTo>
                    <a:lnTo>
                      <a:pt x="201193" y="324288"/>
                    </a:lnTo>
                    <a:cubicBezTo>
                      <a:pt x="222687" y="309433"/>
                      <a:pt x="241284" y="288949"/>
                      <a:pt x="256375" y="262835"/>
                    </a:cubicBezTo>
                    <a:cubicBezTo>
                      <a:pt x="271466" y="236721"/>
                      <a:pt x="281984" y="211546"/>
                      <a:pt x="287777" y="187152"/>
                    </a:cubicBezTo>
                    <a:cubicBezTo>
                      <a:pt x="293569" y="162758"/>
                      <a:pt x="296313" y="140084"/>
                      <a:pt x="296313" y="119131"/>
                    </a:cubicBezTo>
                    <a:lnTo>
                      <a:pt x="296313" y="119443"/>
                    </a:lnTo>
                    <a:close/>
                    <a:moveTo>
                      <a:pt x="133664" y="348057"/>
                    </a:moveTo>
                    <a:cubicBezTo>
                      <a:pt x="149822" y="348057"/>
                      <a:pt x="165066" y="344460"/>
                      <a:pt x="179242" y="337423"/>
                    </a:cubicBezTo>
                    <a:lnTo>
                      <a:pt x="178785" y="332420"/>
                    </a:lnTo>
                    <a:cubicBezTo>
                      <a:pt x="177413" y="313812"/>
                      <a:pt x="171163" y="302709"/>
                      <a:pt x="160035" y="298957"/>
                    </a:cubicBezTo>
                    <a:cubicBezTo>
                      <a:pt x="155920" y="298331"/>
                      <a:pt x="152719" y="297862"/>
                      <a:pt x="150432" y="297862"/>
                    </a:cubicBezTo>
                    <a:lnTo>
                      <a:pt x="147383" y="297862"/>
                    </a:lnTo>
                    <a:cubicBezTo>
                      <a:pt x="146316" y="297862"/>
                      <a:pt x="145706" y="297862"/>
                      <a:pt x="145402" y="297393"/>
                    </a:cubicBezTo>
                    <a:cubicBezTo>
                      <a:pt x="138542" y="297393"/>
                      <a:pt x="131682" y="300676"/>
                      <a:pt x="124670" y="307557"/>
                    </a:cubicBezTo>
                    <a:cubicBezTo>
                      <a:pt x="117658" y="314437"/>
                      <a:pt x="113847" y="322100"/>
                      <a:pt x="113542" y="330856"/>
                    </a:cubicBezTo>
                    <a:cubicBezTo>
                      <a:pt x="113542" y="342271"/>
                      <a:pt x="120402" y="348057"/>
                      <a:pt x="133816" y="348057"/>
                    </a:cubicBezTo>
                    <a:lnTo>
                      <a:pt x="133816" y="348057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75FC5ECF-6A3C-FE03-E382-DAFEE42F0ECB}"/>
                  </a:ext>
                </a:extLst>
              </p:cNvPr>
              <p:cNvSpPr/>
              <p:nvPr/>
            </p:nvSpPr>
            <p:spPr>
              <a:xfrm>
                <a:off x="6421810" y="2792472"/>
                <a:ext cx="182008" cy="253007"/>
              </a:xfrm>
              <a:custGeom>
                <a:avLst/>
                <a:gdLst>
                  <a:gd name="connsiteX0" fmla="*/ 31671 w 182008"/>
                  <a:gd name="connsiteY0" fmla="*/ 3726 h 253007"/>
                  <a:gd name="connsiteX1" fmla="*/ 57432 w 182008"/>
                  <a:gd name="connsiteY1" fmla="*/ 1850 h 253007"/>
                  <a:gd name="connsiteX2" fmla="*/ 83651 w 182008"/>
                  <a:gd name="connsiteY2" fmla="*/ -340 h 253007"/>
                  <a:gd name="connsiteX3" fmla="*/ 87920 w 182008"/>
                  <a:gd name="connsiteY3" fmla="*/ 2944 h 253007"/>
                  <a:gd name="connsiteX4" fmla="*/ 75115 w 182008"/>
                  <a:gd name="connsiteY4" fmla="*/ 57204 h 253007"/>
                  <a:gd name="connsiteX5" fmla="*/ 61548 w 182008"/>
                  <a:gd name="connsiteY5" fmla="*/ 111465 h 253007"/>
                  <a:gd name="connsiteX6" fmla="*/ 64140 w 182008"/>
                  <a:gd name="connsiteY6" fmla="*/ 109589 h 253007"/>
                  <a:gd name="connsiteX7" fmla="*/ 110785 w 182008"/>
                  <a:gd name="connsiteY7" fmla="*/ 90199 h 253007"/>
                  <a:gd name="connsiteX8" fmla="*/ 142034 w 182008"/>
                  <a:gd name="connsiteY8" fmla="*/ 99894 h 253007"/>
                  <a:gd name="connsiteX9" fmla="*/ 154229 w 182008"/>
                  <a:gd name="connsiteY9" fmla="*/ 128197 h 253007"/>
                  <a:gd name="connsiteX10" fmla="*/ 140663 w 182008"/>
                  <a:gd name="connsiteY10" fmla="*/ 184959 h 253007"/>
                  <a:gd name="connsiteX11" fmla="*/ 127096 w 182008"/>
                  <a:gd name="connsiteY11" fmla="*/ 230932 h 253007"/>
                  <a:gd name="connsiteX12" fmla="*/ 128925 w 182008"/>
                  <a:gd name="connsiteY12" fmla="*/ 237812 h 253007"/>
                  <a:gd name="connsiteX13" fmla="*/ 134260 w 182008"/>
                  <a:gd name="connsiteY13" fmla="*/ 239689 h 253007"/>
                  <a:gd name="connsiteX14" fmla="*/ 152857 w 182008"/>
                  <a:gd name="connsiteY14" fmla="*/ 228899 h 253007"/>
                  <a:gd name="connsiteX15" fmla="*/ 166881 w 182008"/>
                  <a:gd name="connsiteY15" fmla="*/ 199345 h 253007"/>
                  <a:gd name="connsiteX16" fmla="*/ 169016 w 182008"/>
                  <a:gd name="connsiteY16" fmla="*/ 194654 h 253007"/>
                  <a:gd name="connsiteX17" fmla="*/ 174808 w 182008"/>
                  <a:gd name="connsiteY17" fmla="*/ 193872 h 253007"/>
                  <a:gd name="connsiteX18" fmla="*/ 181973 w 182008"/>
                  <a:gd name="connsiteY18" fmla="*/ 196687 h 253007"/>
                  <a:gd name="connsiteX19" fmla="*/ 180601 w 182008"/>
                  <a:gd name="connsiteY19" fmla="*/ 202160 h 253007"/>
                  <a:gd name="connsiteX20" fmla="*/ 162308 w 182008"/>
                  <a:gd name="connsiteY20" fmla="*/ 237030 h 253007"/>
                  <a:gd name="connsiteX21" fmla="*/ 133346 w 182008"/>
                  <a:gd name="connsiteY21" fmla="*/ 252511 h 253007"/>
                  <a:gd name="connsiteX22" fmla="*/ 131516 w 182008"/>
                  <a:gd name="connsiteY22" fmla="*/ 252511 h 253007"/>
                  <a:gd name="connsiteX23" fmla="*/ 107127 w 182008"/>
                  <a:gd name="connsiteY23" fmla="*/ 242816 h 253007"/>
                  <a:gd name="connsiteX24" fmla="*/ 99505 w 182008"/>
                  <a:gd name="connsiteY24" fmla="*/ 222331 h 253007"/>
                  <a:gd name="connsiteX25" fmla="*/ 112309 w 182008"/>
                  <a:gd name="connsiteY25" fmla="*/ 179955 h 253007"/>
                  <a:gd name="connsiteX26" fmla="*/ 125571 w 182008"/>
                  <a:gd name="connsiteY26" fmla="*/ 124913 h 253007"/>
                  <a:gd name="connsiteX27" fmla="*/ 109718 w 182008"/>
                  <a:gd name="connsiteY27" fmla="*/ 103646 h 253007"/>
                  <a:gd name="connsiteX28" fmla="*/ 107889 w 182008"/>
                  <a:gd name="connsiteY28" fmla="*/ 103646 h 253007"/>
                  <a:gd name="connsiteX29" fmla="*/ 56365 w 182008"/>
                  <a:gd name="connsiteY29" fmla="*/ 138830 h 253007"/>
                  <a:gd name="connsiteX30" fmla="*/ 53774 w 182008"/>
                  <a:gd name="connsiteY30" fmla="*/ 143521 h 253007"/>
                  <a:gd name="connsiteX31" fmla="*/ 41579 w 182008"/>
                  <a:gd name="connsiteY31" fmla="*/ 191996 h 253007"/>
                  <a:gd name="connsiteX32" fmla="*/ 28317 w 182008"/>
                  <a:gd name="connsiteY32" fmla="*/ 242972 h 253007"/>
                  <a:gd name="connsiteX33" fmla="*/ 12464 w 182008"/>
                  <a:gd name="connsiteY33" fmla="*/ 252667 h 253007"/>
                  <a:gd name="connsiteX34" fmla="*/ 3927 w 182008"/>
                  <a:gd name="connsiteY34" fmla="*/ 249384 h 253007"/>
                  <a:gd name="connsiteX35" fmla="*/ -36 w 182008"/>
                  <a:gd name="connsiteY35" fmla="*/ 242972 h 253007"/>
                  <a:gd name="connsiteX36" fmla="*/ 26183 w 182008"/>
                  <a:gd name="connsiteY36" fmla="*/ 133826 h 253007"/>
                  <a:gd name="connsiteX37" fmla="*/ 52554 w 182008"/>
                  <a:gd name="connsiteY37" fmla="*/ 27494 h 253007"/>
                  <a:gd name="connsiteX38" fmla="*/ 49963 w 182008"/>
                  <a:gd name="connsiteY38" fmla="*/ 21708 h 253007"/>
                  <a:gd name="connsiteX39" fmla="*/ 35939 w 182008"/>
                  <a:gd name="connsiteY39" fmla="*/ 19832 h 253007"/>
                  <a:gd name="connsiteX40" fmla="*/ 28317 w 182008"/>
                  <a:gd name="connsiteY40" fmla="*/ 19832 h 253007"/>
                  <a:gd name="connsiteX41" fmla="*/ 26183 w 182008"/>
                  <a:gd name="connsiteY41" fmla="*/ 17018 h 253007"/>
                  <a:gd name="connsiteX42" fmla="*/ 26945 w 182008"/>
                  <a:gd name="connsiteY42" fmla="*/ 10137 h 253007"/>
                  <a:gd name="connsiteX43" fmla="*/ 31518 w 182008"/>
                  <a:gd name="connsiteY43" fmla="*/ 3257 h 253007"/>
                  <a:gd name="connsiteX44" fmla="*/ 31518 w 182008"/>
                  <a:gd name="connsiteY44" fmla="*/ 3569 h 25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2008" h="253007">
                    <a:moveTo>
                      <a:pt x="31671" y="3726"/>
                    </a:moveTo>
                    <a:cubicBezTo>
                      <a:pt x="31671" y="3726"/>
                      <a:pt x="40512" y="3100"/>
                      <a:pt x="57432" y="1850"/>
                    </a:cubicBezTo>
                    <a:cubicBezTo>
                      <a:pt x="74353" y="755"/>
                      <a:pt x="83042" y="-27"/>
                      <a:pt x="83651" y="-340"/>
                    </a:cubicBezTo>
                    <a:cubicBezTo>
                      <a:pt x="86548" y="-340"/>
                      <a:pt x="87920" y="755"/>
                      <a:pt x="87920" y="2944"/>
                    </a:cubicBezTo>
                    <a:cubicBezTo>
                      <a:pt x="87920" y="5446"/>
                      <a:pt x="83651" y="23741"/>
                      <a:pt x="75115" y="57204"/>
                    </a:cubicBezTo>
                    <a:cubicBezTo>
                      <a:pt x="65969" y="92544"/>
                      <a:pt x="61548" y="110683"/>
                      <a:pt x="61548" y="111465"/>
                    </a:cubicBezTo>
                    <a:cubicBezTo>
                      <a:pt x="61548" y="111934"/>
                      <a:pt x="62463" y="111465"/>
                      <a:pt x="64140" y="109589"/>
                    </a:cubicBezTo>
                    <a:cubicBezTo>
                      <a:pt x="78621" y="96766"/>
                      <a:pt x="94170" y="90199"/>
                      <a:pt x="110785" y="90199"/>
                    </a:cubicBezTo>
                    <a:cubicBezTo>
                      <a:pt x="123590" y="90199"/>
                      <a:pt x="133955" y="93482"/>
                      <a:pt x="142034" y="99894"/>
                    </a:cubicBezTo>
                    <a:cubicBezTo>
                      <a:pt x="150114" y="106305"/>
                      <a:pt x="153924" y="115843"/>
                      <a:pt x="154229" y="128197"/>
                    </a:cubicBezTo>
                    <a:cubicBezTo>
                      <a:pt x="154229" y="140393"/>
                      <a:pt x="149809" y="159314"/>
                      <a:pt x="140663" y="184959"/>
                    </a:cubicBezTo>
                    <a:cubicBezTo>
                      <a:pt x="131516" y="210604"/>
                      <a:pt x="127096" y="225928"/>
                      <a:pt x="127096" y="230932"/>
                    </a:cubicBezTo>
                    <a:cubicBezTo>
                      <a:pt x="127401" y="234216"/>
                      <a:pt x="128010" y="236561"/>
                      <a:pt x="128925" y="237812"/>
                    </a:cubicBezTo>
                    <a:cubicBezTo>
                      <a:pt x="129839" y="239063"/>
                      <a:pt x="131669" y="239689"/>
                      <a:pt x="134260" y="239689"/>
                    </a:cubicBezTo>
                    <a:cubicBezTo>
                      <a:pt x="140967" y="239689"/>
                      <a:pt x="147065" y="236092"/>
                      <a:pt x="152857" y="228899"/>
                    </a:cubicBezTo>
                    <a:cubicBezTo>
                      <a:pt x="158650" y="221706"/>
                      <a:pt x="163223" y="211855"/>
                      <a:pt x="166881" y="199345"/>
                    </a:cubicBezTo>
                    <a:cubicBezTo>
                      <a:pt x="167644" y="196843"/>
                      <a:pt x="168253" y="195123"/>
                      <a:pt x="169016" y="194654"/>
                    </a:cubicBezTo>
                    <a:cubicBezTo>
                      <a:pt x="169778" y="194341"/>
                      <a:pt x="171607" y="193872"/>
                      <a:pt x="174808" y="193872"/>
                    </a:cubicBezTo>
                    <a:cubicBezTo>
                      <a:pt x="179534" y="193872"/>
                      <a:pt x="181973" y="194811"/>
                      <a:pt x="181973" y="196687"/>
                    </a:cubicBezTo>
                    <a:cubicBezTo>
                      <a:pt x="181973" y="196999"/>
                      <a:pt x="181515" y="198720"/>
                      <a:pt x="180601" y="202160"/>
                    </a:cubicBezTo>
                    <a:cubicBezTo>
                      <a:pt x="176790" y="216390"/>
                      <a:pt x="170692" y="227961"/>
                      <a:pt x="162308" y="237030"/>
                    </a:cubicBezTo>
                    <a:cubicBezTo>
                      <a:pt x="154229" y="247351"/>
                      <a:pt x="144473" y="252511"/>
                      <a:pt x="133346" y="252511"/>
                    </a:cubicBezTo>
                    <a:lnTo>
                      <a:pt x="131516" y="252511"/>
                    </a:lnTo>
                    <a:cubicBezTo>
                      <a:pt x="120389" y="252511"/>
                      <a:pt x="112157" y="249227"/>
                      <a:pt x="107127" y="242816"/>
                    </a:cubicBezTo>
                    <a:cubicBezTo>
                      <a:pt x="102096" y="236405"/>
                      <a:pt x="99505" y="229525"/>
                      <a:pt x="99505" y="222331"/>
                    </a:cubicBezTo>
                    <a:cubicBezTo>
                      <a:pt x="99505" y="218422"/>
                      <a:pt x="103773" y="204505"/>
                      <a:pt x="112309" y="179955"/>
                    </a:cubicBezTo>
                    <a:cubicBezTo>
                      <a:pt x="120846" y="155405"/>
                      <a:pt x="125266" y="137266"/>
                      <a:pt x="125571" y="124913"/>
                    </a:cubicBezTo>
                    <a:cubicBezTo>
                      <a:pt x="125571" y="110683"/>
                      <a:pt x="120236" y="103646"/>
                      <a:pt x="109718" y="103646"/>
                    </a:cubicBezTo>
                    <a:lnTo>
                      <a:pt x="107889" y="103646"/>
                    </a:lnTo>
                    <a:cubicBezTo>
                      <a:pt x="88072" y="103646"/>
                      <a:pt x="70999" y="115374"/>
                      <a:pt x="56365" y="138830"/>
                    </a:cubicBezTo>
                    <a:lnTo>
                      <a:pt x="53774" y="143521"/>
                    </a:lnTo>
                    <a:lnTo>
                      <a:pt x="41579" y="191996"/>
                    </a:lnTo>
                    <a:cubicBezTo>
                      <a:pt x="33805" y="223114"/>
                      <a:pt x="29537" y="240158"/>
                      <a:pt x="28317" y="242972"/>
                    </a:cubicBezTo>
                    <a:cubicBezTo>
                      <a:pt x="25268" y="249384"/>
                      <a:pt x="19933" y="252667"/>
                      <a:pt x="12464" y="252667"/>
                    </a:cubicBezTo>
                    <a:cubicBezTo>
                      <a:pt x="9110" y="252667"/>
                      <a:pt x="6366" y="251573"/>
                      <a:pt x="3927" y="249384"/>
                    </a:cubicBezTo>
                    <a:cubicBezTo>
                      <a:pt x="1488" y="247195"/>
                      <a:pt x="269" y="245162"/>
                      <a:pt x="-36" y="242972"/>
                    </a:cubicBezTo>
                    <a:cubicBezTo>
                      <a:pt x="-36" y="239689"/>
                      <a:pt x="8653" y="203254"/>
                      <a:pt x="26183" y="133826"/>
                    </a:cubicBezTo>
                    <a:lnTo>
                      <a:pt x="52554" y="27494"/>
                    </a:lnTo>
                    <a:cubicBezTo>
                      <a:pt x="52554" y="24367"/>
                      <a:pt x="51640" y="22490"/>
                      <a:pt x="49963" y="21708"/>
                    </a:cubicBezTo>
                    <a:cubicBezTo>
                      <a:pt x="48286" y="20927"/>
                      <a:pt x="43713" y="20458"/>
                      <a:pt x="35939" y="19832"/>
                    </a:cubicBezTo>
                    <a:lnTo>
                      <a:pt x="28317" y="19832"/>
                    </a:lnTo>
                    <a:cubicBezTo>
                      <a:pt x="26945" y="18425"/>
                      <a:pt x="26183" y="17330"/>
                      <a:pt x="26183" y="17018"/>
                    </a:cubicBezTo>
                    <a:cubicBezTo>
                      <a:pt x="26183" y="16704"/>
                      <a:pt x="26488" y="14359"/>
                      <a:pt x="26945" y="10137"/>
                    </a:cubicBezTo>
                    <a:cubicBezTo>
                      <a:pt x="28165" y="5602"/>
                      <a:pt x="29689" y="3257"/>
                      <a:pt x="31518" y="3257"/>
                    </a:cubicBezTo>
                    <a:lnTo>
                      <a:pt x="31518" y="3569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10">
              <a:extLst>
                <a:ext uri="{FF2B5EF4-FFF2-40B4-BE49-F238E27FC236}">
                  <a16:creationId xmlns:a16="http://schemas.microsoft.com/office/drawing/2014/main" id="{1E59CEB0-730F-9E13-2247-B7DC72DB04D1}"/>
                </a:ext>
              </a:extLst>
            </p:cNvPr>
            <p:cNvGrpSpPr/>
            <p:nvPr/>
          </p:nvGrpSpPr>
          <p:grpSpPr>
            <a:xfrm>
              <a:off x="6025226" y="4295027"/>
              <a:ext cx="561686" cy="456122"/>
              <a:chOff x="6025226" y="4295027"/>
              <a:chExt cx="561686" cy="456122"/>
            </a:xfrm>
            <a:solidFill>
              <a:srgbClr val="0071BC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D94912A-93F4-082B-09CC-CF734670EB28}"/>
                  </a:ext>
                </a:extLst>
              </p:cNvPr>
              <p:cNvSpPr/>
              <p:nvPr/>
            </p:nvSpPr>
            <p:spPr>
              <a:xfrm>
                <a:off x="6025226" y="4295027"/>
                <a:ext cx="359777" cy="456122"/>
              </a:xfrm>
              <a:custGeom>
                <a:avLst/>
                <a:gdLst>
                  <a:gd name="connsiteX0" fmla="*/ 181429 w 359777"/>
                  <a:gd name="connsiteY0" fmla="*/ 397709 h 456122"/>
                  <a:gd name="connsiteX1" fmla="*/ 181909 w 359777"/>
                  <a:gd name="connsiteY1" fmla="*/ 372288 h 456122"/>
                  <a:gd name="connsiteX2" fmla="*/ 183032 w 359777"/>
                  <a:gd name="connsiteY2" fmla="*/ 362599 h 456122"/>
                  <a:gd name="connsiteX3" fmla="*/ 183032 w 359777"/>
                  <a:gd name="connsiteY3" fmla="*/ 360538 h 456122"/>
                  <a:gd name="connsiteX4" fmla="*/ 175208 w 359777"/>
                  <a:gd name="connsiteY4" fmla="*/ 362599 h 456122"/>
                  <a:gd name="connsiteX5" fmla="*/ 131512 w 359777"/>
                  <a:gd name="connsiteY5" fmla="*/ 368167 h 456122"/>
                  <a:gd name="connsiteX6" fmla="*/ 45394 w 359777"/>
                  <a:gd name="connsiteY6" fmla="*/ 339251 h 456122"/>
                  <a:gd name="connsiteX7" fmla="*/ 108 w 359777"/>
                  <a:gd name="connsiteY7" fmla="*/ 254920 h 456122"/>
                  <a:gd name="connsiteX8" fmla="*/ -371 w 359777"/>
                  <a:gd name="connsiteY8" fmla="*/ 233169 h 456122"/>
                  <a:gd name="connsiteX9" fmla="*/ 24663 w 359777"/>
                  <a:gd name="connsiteY9" fmla="*/ 134701 h 456122"/>
                  <a:gd name="connsiteX10" fmla="*/ 91967 w 359777"/>
                  <a:gd name="connsiteY10" fmla="*/ 51954 h 456122"/>
                  <a:gd name="connsiteX11" fmla="*/ 221782 w 359777"/>
                  <a:gd name="connsiteY11" fmla="*/ -296 h 456122"/>
                  <a:gd name="connsiteX12" fmla="*/ 246816 w 359777"/>
                  <a:gd name="connsiteY12" fmla="*/ 182 h 456122"/>
                  <a:gd name="connsiteX13" fmla="*/ 328151 w 359777"/>
                  <a:gd name="connsiteY13" fmla="*/ 43848 h 456122"/>
                  <a:gd name="connsiteX14" fmla="*/ 359406 w 359777"/>
                  <a:gd name="connsiteY14" fmla="*/ 136284 h 456122"/>
                  <a:gd name="connsiteX15" fmla="*/ 282222 w 359777"/>
                  <a:gd name="connsiteY15" fmla="*/ 302885 h 456122"/>
                  <a:gd name="connsiteX16" fmla="*/ 213972 w 359777"/>
                  <a:gd name="connsiteY16" fmla="*/ 349103 h 456122"/>
                  <a:gd name="connsiteX17" fmla="*/ 205038 w 359777"/>
                  <a:gd name="connsiteY17" fmla="*/ 353238 h 456122"/>
                  <a:gd name="connsiteX18" fmla="*/ 205038 w 359777"/>
                  <a:gd name="connsiteY18" fmla="*/ 355776 h 456122"/>
                  <a:gd name="connsiteX19" fmla="*/ 207586 w 359777"/>
                  <a:gd name="connsiteY19" fmla="*/ 369435 h 456122"/>
                  <a:gd name="connsiteX20" fmla="*/ 218589 w 359777"/>
                  <a:gd name="connsiteY20" fmla="*/ 390709 h 456122"/>
                  <a:gd name="connsiteX21" fmla="*/ 242678 w 359777"/>
                  <a:gd name="connsiteY21" fmla="*/ 398815 h 456122"/>
                  <a:gd name="connsiteX22" fmla="*/ 277604 w 359777"/>
                  <a:gd name="connsiteY22" fmla="*/ 387694 h 456122"/>
                  <a:gd name="connsiteX23" fmla="*/ 299446 w 359777"/>
                  <a:gd name="connsiteY23" fmla="*/ 358792 h 456122"/>
                  <a:gd name="connsiteX24" fmla="*/ 306146 w 359777"/>
                  <a:gd name="connsiteY24" fmla="*/ 351805 h 456122"/>
                  <a:gd name="connsiteX25" fmla="*/ 311887 w 359777"/>
                  <a:gd name="connsiteY25" fmla="*/ 356404 h 456122"/>
                  <a:gd name="connsiteX26" fmla="*/ 306626 w 359777"/>
                  <a:gd name="connsiteY26" fmla="*/ 374675 h 456122"/>
                  <a:gd name="connsiteX27" fmla="*/ 291950 w 359777"/>
                  <a:gd name="connsiteY27" fmla="*/ 408189 h 456122"/>
                  <a:gd name="connsiteX28" fmla="*/ 263724 w 359777"/>
                  <a:gd name="connsiteY28" fmla="*/ 441062 h 456122"/>
                  <a:gd name="connsiteX29" fmla="*/ 224180 w 359777"/>
                  <a:gd name="connsiteY29" fmla="*/ 455827 h 456122"/>
                  <a:gd name="connsiteX30" fmla="*/ 181429 w 359777"/>
                  <a:gd name="connsiteY30" fmla="*/ 401517 h 456122"/>
                  <a:gd name="connsiteX31" fmla="*/ 181429 w 359777"/>
                  <a:gd name="connsiteY31" fmla="*/ 398023 h 456122"/>
                  <a:gd name="connsiteX32" fmla="*/ 181429 w 359777"/>
                  <a:gd name="connsiteY32" fmla="*/ 398023 h 456122"/>
                  <a:gd name="connsiteX33" fmla="*/ 304872 w 359777"/>
                  <a:gd name="connsiteY33" fmla="*/ 119445 h 456122"/>
                  <a:gd name="connsiteX34" fmla="*/ 297048 w 359777"/>
                  <a:gd name="connsiteY34" fmla="*/ 70689 h 456122"/>
                  <a:gd name="connsiteX35" fmla="*/ 275686 w 359777"/>
                  <a:gd name="connsiteY35" fmla="*/ 39727 h 456122"/>
                  <a:gd name="connsiteX36" fmla="*/ 249693 w 359777"/>
                  <a:gd name="connsiteY36" fmla="*/ 24471 h 456122"/>
                  <a:gd name="connsiteX37" fmla="*/ 222097 w 359777"/>
                  <a:gd name="connsiteY37" fmla="*/ 19395 h 456122"/>
                  <a:gd name="connsiteX38" fmla="*/ 170906 w 359777"/>
                  <a:gd name="connsiteY38" fmla="*/ 32099 h 456122"/>
                  <a:gd name="connsiteX39" fmla="*/ 85432 w 359777"/>
                  <a:gd name="connsiteY39" fmla="*/ 121520 h 456122"/>
                  <a:gd name="connsiteX40" fmla="*/ 53053 w 359777"/>
                  <a:gd name="connsiteY40" fmla="*/ 247456 h 456122"/>
                  <a:gd name="connsiteX41" fmla="*/ 81280 w 359777"/>
                  <a:gd name="connsiteY41" fmla="*/ 327188 h 456122"/>
                  <a:gd name="connsiteX42" fmla="*/ 96435 w 359777"/>
                  <a:gd name="connsiteY42" fmla="*/ 337982 h 456122"/>
                  <a:gd name="connsiteX43" fmla="*/ 96435 w 359777"/>
                  <a:gd name="connsiteY43" fmla="*/ 333861 h 456122"/>
                  <a:gd name="connsiteX44" fmla="*/ 113658 w 359777"/>
                  <a:gd name="connsiteY44" fmla="*/ 296376 h 456122"/>
                  <a:gd name="connsiteX45" fmla="*/ 154326 w 359777"/>
                  <a:gd name="connsiteY45" fmla="*/ 278582 h 456122"/>
                  <a:gd name="connsiteX46" fmla="*/ 176811 w 359777"/>
                  <a:gd name="connsiteY46" fmla="*/ 284150 h 456122"/>
                  <a:gd name="connsiteX47" fmla="*/ 190842 w 359777"/>
                  <a:gd name="connsiteY47" fmla="*/ 299392 h 456122"/>
                  <a:gd name="connsiteX48" fmla="*/ 197227 w 359777"/>
                  <a:gd name="connsiteY48" fmla="*/ 315589 h 456122"/>
                  <a:gd name="connsiteX49" fmla="*/ 200256 w 359777"/>
                  <a:gd name="connsiteY49" fmla="*/ 329249 h 456122"/>
                  <a:gd name="connsiteX50" fmla="*/ 206942 w 359777"/>
                  <a:gd name="connsiteY50" fmla="*/ 324650 h 456122"/>
                  <a:gd name="connsiteX51" fmla="*/ 263724 w 359777"/>
                  <a:gd name="connsiteY51" fmla="*/ 263176 h 456122"/>
                  <a:gd name="connsiteX52" fmla="*/ 296102 w 359777"/>
                  <a:gd name="connsiteY52" fmla="*/ 187428 h 456122"/>
                  <a:gd name="connsiteX53" fmla="*/ 305022 w 359777"/>
                  <a:gd name="connsiteY53" fmla="*/ 119445 h 456122"/>
                  <a:gd name="connsiteX54" fmla="*/ 305022 w 359777"/>
                  <a:gd name="connsiteY54" fmla="*/ 119445 h 456122"/>
                  <a:gd name="connsiteX55" fmla="*/ 136938 w 359777"/>
                  <a:gd name="connsiteY55" fmla="*/ 347834 h 456122"/>
                  <a:gd name="connsiteX56" fmla="*/ 183978 w 359777"/>
                  <a:gd name="connsiteY56" fmla="*/ 337041 h 456122"/>
                  <a:gd name="connsiteX57" fmla="*/ 183511 w 359777"/>
                  <a:gd name="connsiteY57" fmla="*/ 331950 h 456122"/>
                  <a:gd name="connsiteX58" fmla="*/ 164205 w 359777"/>
                  <a:gd name="connsiteY58" fmla="*/ 298437 h 456122"/>
                  <a:gd name="connsiteX59" fmla="*/ 154326 w 359777"/>
                  <a:gd name="connsiteY59" fmla="*/ 297331 h 456122"/>
                  <a:gd name="connsiteX60" fmla="*/ 151298 w 359777"/>
                  <a:gd name="connsiteY60" fmla="*/ 297331 h 456122"/>
                  <a:gd name="connsiteX61" fmla="*/ 149215 w 359777"/>
                  <a:gd name="connsiteY61" fmla="*/ 296854 h 456122"/>
                  <a:gd name="connsiteX62" fmla="*/ 127854 w 359777"/>
                  <a:gd name="connsiteY62" fmla="*/ 307020 h 456122"/>
                  <a:gd name="connsiteX63" fmla="*/ 116371 w 359777"/>
                  <a:gd name="connsiteY63" fmla="*/ 330368 h 456122"/>
                  <a:gd name="connsiteX64" fmla="*/ 137102 w 359777"/>
                  <a:gd name="connsiteY64" fmla="*/ 347670 h 456122"/>
                  <a:gd name="connsiteX65" fmla="*/ 137102 w 359777"/>
                  <a:gd name="connsiteY65" fmla="*/ 347670 h 45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59777" h="456122">
                    <a:moveTo>
                      <a:pt x="181429" y="397709"/>
                    </a:moveTo>
                    <a:cubicBezTo>
                      <a:pt x="181429" y="386588"/>
                      <a:pt x="181429" y="378169"/>
                      <a:pt x="181909" y="372288"/>
                    </a:cubicBezTo>
                    <a:cubicBezTo>
                      <a:pt x="182388" y="366570"/>
                      <a:pt x="182553" y="363240"/>
                      <a:pt x="183032" y="362599"/>
                    </a:cubicBezTo>
                    <a:lnTo>
                      <a:pt x="183032" y="360538"/>
                    </a:lnTo>
                    <a:lnTo>
                      <a:pt x="175208" y="362599"/>
                    </a:lnTo>
                    <a:cubicBezTo>
                      <a:pt x="159259" y="366256"/>
                      <a:pt x="144597" y="368167"/>
                      <a:pt x="131512" y="368167"/>
                    </a:cubicBezTo>
                    <a:cubicBezTo>
                      <a:pt x="98504" y="368167"/>
                      <a:pt x="69798" y="358478"/>
                      <a:pt x="45394" y="339251"/>
                    </a:cubicBezTo>
                    <a:cubicBezTo>
                      <a:pt x="21155" y="319888"/>
                      <a:pt x="6014" y="291928"/>
                      <a:pt x="108" y="254920"/>
                    </a:cubicBezTo>
                    <a:cubicBezTo>
                      <a:pt x="-371" y="252219"/>
                      <a:pt x="-371" y="244918"/>
                      <a:pt x="-371" y="233169"/>
                    </a:cubicBezTo>
                    <a:cubicBezTo>
                      <a:pt x="-371" y="198700"/>
                      <a:pt x="7919" y="165827"/>
                      <a:pt x="24663" y="134701"/>
                    </a:cubicBezTo>
                    <a:cubicBezTo>
                      <a:pt x="41407" y="103562"/>
                      <a:pt x="63741" y="75929"/>
                      <a:pt x="91967" y="51954"/>
                    </a:cubicBezTo>
                    <a:cubicBezTo>
                      <a:pt x="135020" y="17007"/>
                      <a:pt x="178250" y="-296"/>
                      <a:pt x="221782" y="-296"/>
                    </a:cubicBezTo>
                    <a:cubicBezTo>
                      <a:pt x="234854" y="-296"/>
                      <a:pt x="243472" y="-296"/>
                      <a:pt x="246816" y="182"/>
                    </a:cubicBezTo>
                    <a:cubicBezTo>
                      <a:pt x="280468" y="4944"/>
                      <a:pt x="307585" y="19545"/>
                      <a:pt x="328151" y="43848"/>
                    </a:cubicBezTo>
                    <a:cubicBezTo>
                      <a:pt x="348718" y="68151"/>
                      <a:pt x="359091" y="98963"/>
                      <a:pt x="359406" y="136284"/>
                    </a:cubicBezTo>
                    <a:cubicBezTo>
                      <a:pt x="359406" y="197267"/>
                      <a:pt x="333578" y="252696"/>
                      <a:pt x="282222" y="302885"/>
                    </a:cubicBezTo>
                    <a:cubicBezTo>
                      <a:pt x="260381" y="323217"/>
                      <a:pt x="237567" y="338623"/>
                      <a:pt x="213972" y="349103"/>
                    </a:cubicBezTo>
                    <a:lnTo>
                      <a:pt x="205038" y="353238"/>
                    </a:lnTo>
                    <a:lnTo>
                      <a:pt x="205038" y="355776"/>
                    </a:lnTo>
                    <a:cubicBezTo>
                      <a:pt x="205038" y="355776"/>
                      <a:pt x="205833" y="360702"/>
                      <a:pt x="207586" y="369435"/>
                    </a:cubicBezTo>
                    <a:cubicBezTo>
                      <a:pt x="209340" y="378169"/>
                      <a:pt x="213012" y="385319"/>
                      <a:pt x="218589" y="390709"/>
                    </a:cubicBezTo>
                    <a:cubicBezTo>
                      <a:pt x="224180" y="396113"/>
                      <a:pt x="232141" y="398815"/>
                      <a:pt x="242678" y="398815"/>
                    </a:cubicBezTo>
                    <a:cubicBezTo>
                      <a:pt x="254955" y="398815"/>
                      <a:pt x="266437" y="395158"/>
                      <a:pt x="277604" y="387694"/>
                    </a:cubicBezTo>
                    <a:cubicBezTo>
                      <a:pt x="288758" y="380229"/>
                      <a:pt x="295938" y="370541"/>
                      <a:pt x="299446" y="358792"/>
                    </a:cubicBezTo>
                    <a:cubicBezTo>
                      <a:pt x="301514" y="354029"/>
                      <a:pt x="303748" y="351805"/>
                      <a:pt x="306146" y="351805"/>
                    </a:cubicBezTo>
                    <a:cubicBezTo>
                      <a:pt x="309174" y="351805"/>
                      <a:pt x="311243" y="353388"/>
                      <a:pt x="311887" y="356404"/>
                    </a:cubicBezTo>
                    <a:cubicBezTo>
                      <a:pt x="311887" y="359106"/>
                      <a:pt x="310133" y="365151"/>
                      <a:pt x="306626" y="374675"/>
                    </a:cubicBezTo>
                    <a:cubicBezTo>
                      <a:pt x="303118" y="384050"/>
                      <a:pt x="298336" y="395321"/>
                      <a:pt x="291950" y="408189"/>
                    </a:cubicBezTo>
                    <a:cubicBezTo>
                      <a:pt x="285566" y="421044"/>
                      <a:pt x="276316" y="432165"/>
                      <a:pt x="263724" y="441062"/>
                    </a:cubicBezTo>
                    <a:cubicBezTo>
                      <a:pt x="251118" y="449959"/>
                      <a:pt x="237882" y="455035"/>
                      <a:pt x="224180" y="455827"/>
                    </a:cubicBezTo>
                    <a:cubicBezTo>
                      <a:pt x="195789" y="455827"/>
                      <a:pt x="181429" y="437732"/>
                      <a:pt x="181429" y="401517"/>
                    </a:cubicBezTo>
                    <a:lnTo>
                      <a:pt x="181429" y="398023"/>
                    </a:lnTo>
                    <a:lnTo>
                      <a:pt x="181429" y="398023"/>
                    </a:lnTo>
                    <a:close/>
                    <a:moveTo>
                      <a:pt x="304872" y="119445"/>
                    </a:moveTo>
                    <a:cubicBezTo>
                      <a:pt x="304872" y="100874"/>
                      <a:pt x="302309" y="84512"/>
                      <a:pt x="297048" y="70689"/>
                    </a:cubicBezTo>
                    <a:cubicBezTo>
                      <a:pt x="291786" y="56880"/>
                      <a:pt x="284771" y="46550"/>
                      <a:pt x="275686" y="39727"/>
                    </a:cubicBezTo>
                    <a:cubicBezTo>
                      <a:pt x="266752" y="32891"/>
                      <a:pt x="257983" y="27814"/>
                      <a:pt x="249693" y="24471"/>
                    </a:cubicBezTo>
                    <a:cubicBezTo>
                      <a:pt x="241390" y="21142"/>
                      <a:pt x="232141" y="19395"/>
                      <a:pt x="222097" y="19395"/>
                    </a:cubicBezTo>
                    <a:cubicBezTo>
                      <a:pt x="205517" y="19395"/>
                      <a:pt x="188444" y="23516"/>
                      <a:pt x="170906" y="32099"/>
                    </a:cubicBezTo>
                    <a:cubicBezTo>
                      <a:pt x="135499" y="48774"/>
                      <a:pt x="106958" y="78467"/>
                      <a:pt x="85432" y="121520"/>
                    </a:cubicBezTo>
                    <a:cubicBezTo>
                      <a:pt x="63892" y="164558"/>
                      <a:pt x="53053" y="206478"/>
                      <a:pt x="53053" y="247456"/>
                    </a:cubicBezTo>
                    <a:cubicBezTo>
                      <a:pt x="53053" y="283358"/>
                      <a:pt x="62467" y="309872"/>
                      <a:pt x="81280" y="327188"/>
                    </a:cubicBezTo>
                    <a:cubicBezTo>
                      <a:pt x="89570" y="334175"/>
                      <a:pt x="94681" y="337982"/>
                      <a:pt x="96435" y="337982"/>
                    </a:cubicBezTo>
                    <a:lnTo>
                      <a:pt x="96435" y="333861"/>
                    </a:lnTo>
                    <a:cubicBezTo>
                      <a:pt x="96435" y="320202"/>
                      <a:pt x="102176" y="307811"/>
                      <a:pt x="113658" y="296376"/>
                    </a:cubicBezTo>
                    <a:cubicBezTo>
                      <a:pt x="125141" y="284941"/>
                      <a:pt x="138692" y="279060"/>
                      <a:pt x="154326" y="278582"/>
                    </a:cubicBezTo>
                    <a:cubicBezTo>
                      <a:pt x="163095" y="278582"/>
                      <a:pt x="170426" y="280492"/>
                      <a:pt x="176811" y="284150"/>
                    </a:cubicBezTo>
                    <a:cubicBezTo>
                      <a:pt x="183183" y="287957"/>
                      <a:pt x="187814" y="292883"/>
                      <a:pt x="190842" y="299392"/>
                    </a:cubicBezTo>
                    <a:cubicBezTo>
                      <a:pt x="193870" y="305901"/>
                      <a:pt x="196104" y="311304"/>
                      <a:pt x="197227" y="315589"/>
                    </a:cubicBezTo>
                    <a:cubicBezTo>
                      <a:pt x="198337" y="319888"/>
                      <a:pt x="199296" y="324650"/>
                      <a:pt x="200256" y="329249"/>
                    </a:cubicBezTo>
                    <a:lnTo>
                      <a:pt x="206942" y="324650"/>
                    </a:lnTo>
                    <a:cubicBezTo>
                      <a:pt x="229277" y="309722"/>
                      <a:pt x="248090" y="289226"/>
                      <a:pt x="263724" y="263176"/>
                    </a:cubicBezTo>
                    <a:cubicBezTo>
                      <a:pt x="279345" y="237140"/>
                      <a:pt x="290197" y="211882"/>
                      <a:pt x="296102" y="187428"/>
                    </a:cubicBezTo>
                    <a:cubicBezTo>
                      <a:pt x="301994" y="162962"/>
                      <a:pt x="305022" y="140419"/>
                      <a:pt x="305022" y="119445"/>
                    </a:cubicBezTo>
                    <a:lnTo>
                      <a:pt x="305022" y="119445"/>
                    </a:lnTo>
                    <a:close/>
                    <a:moveTo>
                      <a:pt x="136938" y="347834"/>
                    </a:moveTo>
                    <a:cubicBezTo>
                      <a:pt x="153518" y="347834"/>
                      <a:pt x="169316" y="344341"/>
                      <a:pt x="183978" y="337041"/>
                    </a:cubicBezTo>
                    <a:lnTo>
                      <a:pt x="183511" y="331950"/>
                    </a:lnTo>
                    <a:cubicBezTo>
                      <a:pt x="182224" y="313365"/>
                      <a:pt x="175688" y="302094"/>
                      <a:pt x="164205" y="298437"/>
                    </a:cubicBezTo>
                    <a:cubicBezTo>
                      <a:pt x="160067" y="297809"/>
                      <a:pt x="156710" y="297331"/>
                      <a:pt x="154326" y="297331"/>
                    </a:cubicBezTo>
                    <a:lnTo>
                      <a:pt x="151298" y="297331"/>
                    </a:lnTo>
                    <a:cubicBezTo>
                      <a:pt x="150174" y="297331"/>
                      <a:pt x="149544" y="297331"/>
                      <a:pt x="149215" y="296854"/>
                    </a:cubicBezTo>
                    <a:cubicBezTo>
                      <a:pt x="142200" y="296854"/>
                      <a:pt x="135184" y="300183"/>
                      <a:pt x="127854" y="307020"/>
                    </a:cubicBezTo>
                    <a:cubicBezTo>
                      <a:pt x="120673" y="313843"/>
                      <a:pt x="116686" y="321470"/>
                      <a:pt x="116371" y="330368"/>
                    </a:cubicBezTo>
                    <a:cubicBezTo>
                      <a:pt x="116371" y="341803"/>
                      <a:pt x="123386" y="347670"/>
                      <a:pt x="137102" y="347670"/>
                    </a:cubicBezTo>
                    <a:lnTo>
                      <a:pt x="137102" y="347670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2CC37F96-3BE1-711E-65FF-F8B4F739C282}"/>
                  </a:ext>
                </a:extLst>
              </p:cNvPr>
              <p:cNvSpPr/>
              <p:nvPr/>
            </p:nvSpPr>
            <p:spPr>
              <a:xfrm>
                <a:off x="6440974" y="4569769"/>
                <a:ext cx="145938" cy="163046"/>
              </a:xfrm>
              <a:custGeom>
                <a:avLst/>
                <a:gdLst>
                  <a:gd name="connsiteX0" fmla="*/ -381 w 145938"/>
                  <a:gd name="connsiteY0" fmla="*/ 101344 h 163046"/>
                  <a:gd name="connsiteX1" fmla="*/ 31354 w 145938"/>
                  <a:gd name="connsiteY1" fmla="*/ 30987 h 163046"/>
                  <a:gd name="connsiteX2" fmla="*/ 99929 w 145938"/>
                  <a:gd name="connsiteY2" fmla="*/ -301 h 163046"/>
                  <a:gd name="connsiteX3" fmla="*/ 132463 w 145938"/>
                  <a:gd name="connsiteY3" fmla="*/ 8275 h 163046"/>
                  <a:gd name="connsiteX4" fmla="*/ 144742 w 145938"/>
                  <a:gd name="connsiteY4" fmla="*/ 30828 h 163046"/>
                  <a:gd name="connsiteX5" fmla="*/ 137726 w 145938"/>
                  <a:gd name="connsiteY5" fmla="*/ 48456 h 163046"/>
                  <a:gd name="connsiteX6" fmla="*/ 120023 w 145938"/>
                  <a:gd name="connsiteY6" fmla="*/ 56080 h 163046"/>
                  <a:gd name="connsiteX7" fmla="*/ 109020 w 145938"/>
                  <a:gd name="connsiteY7" fmla="*/ 52586 h 163046"/>
                  <a:gd name="connsiteX8" fmla="*/ 105033 w 145938"/>
                  <a:gd name="connsiteY8" fmla="*/ 41786 h 163046"/>
                  <a:gd name="connsiteX9" fmla="*/ 109020 w 145938"/>
                  <a:gd name="connsiteY9" fmla="*/ 29557 h 163046"/>
                  <a:gd name="connsiteX10" fmla="*/ 116993 w 145938"/>
                  <a:gd name="connsiteY10" fmla="*/ 21934 h 163046"/>
                  <a:gd name="connsiteX11" fmla="*/ 122097 w 145938"/>
                  <a:gd name="connsiteY11" fmla="*/ 19869 h 163046"/>
                  <a:gd name="connsiteX12" fmla="*/ 122575 w 145938"/>
                  <a:gd name="connsiteY12" fmla="*/ 19869 h 163046"/>
                  <a:gd name="connsiteX13" fmla="*/ 120502 w 145938"/>
                  <a:gd name="connsiteY13" fmla="*/ 17804 h 163046"/>
                  <a:gd name="connsiteX14" fmla="*/ 112688 w 145938"/>
                  <a:gd name="connsiteY14" fmla="*/ 14946 h 163046"/>
                  <a:gd name="connsiteX15" fmla="*/ 100249 w 145938"/>
                  <a:gd name="connsiteY15" fmla="*/ 13516 h 163046"/>
                  <a:gd name="connsiteX16" fmla="*/ 79197 w 145938"/>
                  <a:gd name="connsiteY16" fmla="*/ 18440 h 163046"/>
                  <a:gd name="connsiteX17" fmla="*/ 63409 w 145938"/>
                  <a:gd name="connsiteY17" fmla="*/ 29557 h 163046"/>
                  <a:gd name="connsiteX18" fmla="*/ 39807 w 145938"/>
                  <a:gd name="connsiteY18" fmla="*/ 74027 h 163046"/>
                  <a:gd name="connsiteX19" fmla="*/ 31992 w 145938"/>
                  <a:gd name="connsiteY19" fmla="*/ 115796 h 163046"/>
                  <a:gd name="connsiteX20" fmla="*/ 41561 w 145938"/>
                  <a:gd name="connsiteY20" fmla="*/ 140572 h 163046"/>
                  <a:gd name="connsiteX21" fmla="*/ 62931 w 145938"/>
                  <a:gd name="connsiteY21" fmla="*/ 149148 h 163046"/>
                  <a:gd name="connsiteX22" fmla="*/ 64366 w 145938"/>
                  <a:gd name="connsiteY22" fmla="*/ 149148 h 163046"/>
                  <a:gd name="connsiteX23" fmla="*/ 132622 w 145938"/>
                  <a:gd name="connsiteY23" fmla="*/ 118655 h 163046"/>
                  <a:gd name="connsiteX24" fmla="*/ 137088 w 145938"/>
                  <a:gd name="connsiteY24" fmla="*/ 115161 h 163046"/>
                  <a:gd name="connsiteX25" fmla="*/ 141872 w 145938"/>
                  <a:gd name="connsiteY25" fmla="*/ 118496 h 163046"/>
                  <a:gd name="connsiteX26" fmla="*/ 145540 w 145938"/>
                  <a:gd name="connsiteY26" fmla="*/ 123419 h 163046"/>
                  <a:gd name="connsiteX27" fmla="*/ 142191 w 145938"/>
                  <a:gd name="connsiteY27" fmla="*/ 128819 h 163046"/>
                  <a:gd name="connsiteX28" fmla="*/ 131506 w 145938"/>
                  <a:gd name="connsiteY28" fmla="*/ 138825 h 163046"/>
                  <a:gd name="connsiteX29" fmla="*/ 114920 w 145938"/>
                  <a:gd name="connsiteY29" fmla="*/ 149625 h 163046"/>
                  <a:gd name="connsiteX30" fmla="*/ 91318 w 145938"/>
                  <a:gd name="connsiteY30" fmla="*/ 158678 h 163046"/>
                  <a:gd name="connsiteX31" fmla="*/ 61815 w 145938"/>
                  <a:gd name="connsiteY31" fmla="*/ 162648 h 163046"/>
                  <a:gd name="connsiteX32" fmla="*/ 17320 w 145938"/>
                  <a:gd name="connsiteY32" fmla="*/ 145337 h 163046"/>
                  <a:gd name="connsiteX33" fmla="*/ -62 w 145938"/>
                  <a:gd name="connsiteY33" fmla="*/ 101502 h 163046"/>
                  <a:gd name="connsiteX34" fmla="*/ 256 w 145938"/>
                  <a:gd name="connsiteY34" fmla="*/ 101185 h 1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5938" h="163046">
                    <a:moveTo>
                      <a:pt x="-381" y="101344"/>
                    </a:moveTo>
                    <a:cubicBezTo>
                      <a:pt x="-381" y="75139"/>
                      <a:pt x="10144" y="51792"/>
                      <a:pt x="31354" y="30987"/>
                    </a:cubicBezTo>
                    <a:cubicBezTo>
                      <a:pt x="52565" y="10181"/>
                      <a:pt x="75370" y="-301"/>
                      <a:pt x="99929" y="-301"/>
                    </a:cubicBezTo>
                    <a:cubicBezTo>
                      <a:pt x="113804" y="-301"/>
                      <a:pt x="124489" y="2558"/>
                      <a:pt x="132463" y="8275"/>
                    </a:cubicBezTo>
                    <a:cubicBezTo>
                      <a:pt x="140436" y="13993"/>
                      <a:pt x="144423" y="21616"/>
                      <a:pt x="144742" y="30828"/>
                    </a:cubicBezTo>
                    <a:cubicBezTo>
                      <a:pt x="144742" y="37816"/>
                      <a:pt x="142510" y="43692"/>
                      <a:pt x="137726" y="48456"/>
                    </a:cubicBezTo>
                    <a:cubicBezTo>
                      <a:pt x="133101" y="53221"/>
                      <a:pt x="127200" y="55762"/>
                      <a:pt x="120023" y="56080"/>
                    </a:cubicBezTo>
                    <a:cubicBezTo>
                      <a:pt x="115399" y="56080"/>
                      <a:pt x="111731" y="54968"/>
                      <a:pt x="109020" y="52586"/>
                    </a:cubicBezTo>
                    <a:cubicBezTo>
                      <a:pt x="106309" y="50204"/>
                      <a:pt x="105033" y="46551"/>
                      <a:pt x="105033" y="41786"/>
                    </a:cubicBezTo>
                    <a:cubicBezTo>
                      <a:pt x="105033" y="37021"/>
                      <a:pt x="106309" y="32892"/>
                      <a:pt x="109020" y="29557"/>
                    </a:cubicBezTo>
                    <a:cubicBezTo>
                      <a:pt x="111731" y="26222"/>
                      <a:pt x="114442" y="23681"/>
                      <a:pt x="116993" y="21934"/>
                    </a:cubicBezTo>
                    <a:cubicBezTo>
                      <a:pt x="119705" y="20186"/>
                      <a:pt x="121459" y="19552"/>
                      <a:pt x="122097" y="19869"/>
                    </a:cubicBezTo>
                    <a:lnTo>
                      <a:pt x="122575" y="19869"/>
                    </a:lnTo>
                    <a:cubicBezTo>
                      <a:pt x="122575" y="19869"/>
                      <a:pt x="121937" y="18757"/>
                      <a:pt x="120502" y="17804"/>
                    </a:cubicBezTo>
                    <a:cubicBezTo>
                      <a:pt x="119067" y="16851"/>
                      <a:pt x="116515" y="15898"/>
                      <a:pt x="112688" y="14946"/>
                    </a:cubicBezTo>
                    <a:cubicBezTo>
                      <a:pt x="108860" y="13993"/>
                      <a:pt x="104714" y="13516"/>
                      <a:pt x="100249" y="13516"/>
                    </a:cubicBezTo>
                    <a:cubicBezTo>
                      <a:pt x="92912" y="13516"/>
                      <a:pt x="85896" y="15263"/>
                      <a:pt x="79197" y="18440"/>
                    </a:cubicBezTo>
                    <a:cubicBezTo>
                      <a:pt x="74094" y="20504"/>
                      <a:pt x="68672" y="24316"/>
                      <a:pt x="63409" y="29557"/>
                    </a:cubicBezTo>
                    <a:cubicBezTo>
                      <a:pt x="52565" y="40198"/>
                      <a:pt x="44750" y="54968"/>
                      <a:pt x="39807" y="74027"/>
                    </a:cubicBezTo>
                    <a:cubicBezTo>
                      <a:pt x="34863" y="93085"/>
                      <a:pt x="32311" y="107061"/>
                      <a:pt x="31992" y="115796"/>
                    </a:cubicBezTo>
                    <a:cubicBezTo>
                      <a:pt x="31992" y="126755"/>
                      <a:pt x="35182" y="135014"/>
                      <a:pt x="41561" y="140572"/>
                    </a:cubicBezTo>
                    <a:cubicBezTo>
                      <a:pt x="46983" y="146290"/>
                      <a:pt x="54000" y="149148"/>
                      <a:pt x="62931" y="149148"/>
                    </a:cubicBezTo>
                    <a:lnTo>
                      <a:pt x="64366" y="149148"/>
                    </a:lnTo>
                    <a:cubicBezTo>
                      <a:pt x="91955" y="149148"/>
                      <a:pt x="114601" y="138984"/>
                      <a:pt x="132622" y="118655"/>
                    </a:cubicBezTo>
                    <a:cubicBezTo>
                      <a:pt x="134696" y="116273"/>
                      <a:pt x="136290" y="115161"/>
                      <a:pt x="137088" y="115161"/>
                    </a:cubicBezTo>
                    <a:cubicBezTo>
                      <a:pt x="138044" y="115161"/>
                      <a:pt x="139639" y="116273"/>
                      <a:pt x="141872" y="118496"/>
                    </a:cubicBezTo>
                    <a:cubicBezTo>
                      <a:pt x="144105" y="120720"/>
                      <a:pt x="145380" y="122308"/>
                      <a:pt x="145540" y="123419"/>
                    </a:cubicBezTo>
                    <a:cubicBezTo>
                      <a:pt x="145700" y="124531"/>
                      <a:pt x="144742" y="126437"/>
                      <a:pt x="142191" y="128819"/>
                    </a:cubicBezTo>
                    <a:cubicBezTo>
                      <a:pt x="139639" y="131202"/>
                      <a:pt x="136131" y="134537"/>
                      <a:pt x="131506" y="138825"/>
                    </a:cubicBezTo>
                    <a:cubicBezTo>
                      <a:pt x="126881" y="143114"/>
                      <a:pt x="121300" y="146608"/>
                      <a:pt x="114920" y="149625"/>
                    </a:cubicBezTo>
                    <a:cubicBezTo>
                      <a:pt x="108541" y="152642"/>
                      <a:pt x="100727" y="155501"/>
                      <a:pt x="91318" y="158678"/>
                    </a:cubicBezTo>
                    <a:cubicBezTo>
                      <a:pt x="81909" y="161854"/>
                      <a:pt x="72180" y="163125"/>
                      <a:pt x="61815" y="162648"/>
                    </a:cubicBezTo>
                    <a:cubicBezTo>
                      <a:pt x="43475" y="162648"/>
                      <a:pt x="28484" y="156931"/>
                      <a:pt x="17320" y="145337"/>
                    </a:cubicBezTo>
                    <a:cubicBezTo>
                      <a:pt x="6157" y="133743"/>
                      <a:pt x="256" y="119132"/>
                      <a:pt x="-62" y="101502"/>
                    </a:cubicBezTo>
                    <a:lnTo>
                      <a:pt x="256" y="101185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991FA81-C0AE-A8A6-D04F-6679C4E39D31}"/>
              </a:ext>
            </a:extLst>
          </p:cNvPr>
          <p:cNvCxnSpPr>
            <a:cxnSpLocks/>
          </p:cNvCxnSpPr>
          <p:nvPr/>
        </p:nvCxnSpPr>
        <p:spPr>
          <a:xfrm flipH="1">
            <a:off x="5846001" y="2531477"/>
            <a:ext cx="2912" cy="608814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E0A7658-E7DE-6348-AE77-F3BE4365C72B}"/>
              </a:ext>
            </a:extLst>
          </p:cNvPr>
          <p:cNvCxnSpPr>
            <a:cxnSpLocks/>
          </p:cNvCxnSpPr>
          <p:nvPr/>
        </p:nvCxnSpPr>
        <p:spPr>
          <a:xfrm flipH="1">
            <a:off x="5833484" y="4237630"/>
            <a:ext cx="2912" cy="608814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!!power">
            <a:extLst>
              <a:ext uri="{FF2B5EF4-FFF2-40B4-BE49-F238E27FC236}">
                <a16:creationId xmlns:a16="http://schemas.microsoft.com/office/drawing/2014/main" id="{CE84AB60-F04A-FB7A-5B5D-BB4ACC886857}"/>
              </a:ext>
            </a:extLst>
          </p:cNvPr>
          <p:cNvCxnSpPr>
            <a:cxnSpLocks/>
          </p:cNvCxnSpPr>
          <p:nvPr/>
        </p:nvCxnSpPr>
        <p:spPr>
          <a:xfrm>
            <a:off x="6397488" y="3743920"/>
            <a:ext cx="1263603" cy="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ng" descr="\documentclass{article}&#10;\usepackage{amsmath, amssymb, braket}&#10;\pagestyle{empty}&#10;\begin{document}&#10;\textbf E&#10;&#10;&#10;\end{document}" title="IguanaTex Shape Display">
            <a:extLst>
              <a:ext uri="{FF2B5EF4-FFF2-40B4-BE49-F238E27FC236}">
                <a16:creationId xmlns:a16="http://schemas.microsoft.com/office/drawing/2014/main" id="{548413F5-97B6-F100-BE19-D4E0B1B6AD5F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587358" y="5702300"/>
            <a:ext cx="489850" cy="550759"/>
          </a:xfrm>
          <a:custGeom>
            <a:avLst/>
            <a:gdLst>
              <a:gd name="connsiteX0" fmla="*/ 489927 w 489850"/>
              <a:gd name="connsiteY0" fmla="*/ 328898 h 550759"/>
              <a:gd name="connsiteX1" fmla="*/ 456268 w 489850"/>
              <a:gd name="connsiteY1" fmla="*/ 328898 h 550759"/>
              <a:gd name="connsiteX2" fmla="*/ 287971 w 489850"/>
              <a:gd name="connsiteY2" fmla="*/ 512755 h 550759"/>
              <a:gd name="connsiteX3" fmla="*/ 179116 w 489850"/>
              <a:gd name="connsiteY3" fmla="*/ 512755 h 550759"/>
              <a:gd name="connsiteX4" fmla="*/ 179116 w 489850"/>
              <a:gd name="connsiteY4" fmla="*/ 284352 h 550759"/>
              <a:gd name="connsiteX5" fmla="*/ 218504 w 489850"/>
              <a:gd name="connsiteY5" fmla="*/ 284352 h 550759"/>
              <a:gd name="connsiteX6" fmla="*/ 294417 w 489850"/>
              <a:gd name="connsiteY6" fmla="*/ 379115 h 550759"/>
              <a:gd name="connsiteX7" fmla="*/ 328076 w 489850"/>
              <a:gd name="connsiteY7" fmla="*/ 379115 h 550759"/>
              <a:gd name="connsiteX8" fmla="*/ 328076 w 489850"/>
              <a:gd name="connsiteY8" fmla="*/ 151521 h 550759"/>
              <a:gd name="connsiteX9" fmla="*/ 294417 w 489850"/>
              <a:gd name="connsiteY9" fmla="*/ 151521 h 550759"/>
              <a:gd name="connsiteX10" fmla="*/ 218504 w 489850"/>
              <a:gd name="connsiteY10" fmla="*/ 246284 h 550759"/>
              <a:gd name="connsiteX11" fmla="*/ 179116 w 489850"/>
              <a:gd name="connsiteY11" fmla="*/ 246284 h 550759"/>
              <a:gd name="connsiteX12" fmla="*/ 179116 w 489850"/>
              <a:gd name="connsiteY12" fmla="*/ 38130 h 550759"/>
              <a:gd name="connsiteX13" fmla="*/ 287971 w 489850"/>
              <a:gd name="connsiteY13" fmla="*/ 38130 h 550759"/>
              <a:gd name="connsiteX14" fmla="*/ 433351 w 489850"/>
              <a:gd name="connsiteY14" fmla="*/ 195258 h 550759"/>
              <a:gd name="connsiteX15" fmla="*/ 467010 w 489850"/>
              <a:gd name="connsiteY15" fmla="*/ 195258 h 550759"/>
              <a:gd name="connsiteX16" fmla="*/ 444809 w 489850"/>
              <a:gd name="connsiteY16" fmla="*/ 63 h 550759"/>
              <a:gd name="connsiteX17" fmla="*/ 77 w 489850"/>
              <a:gd name="connsiteY17" fmla="*/ 63 h 550759"/>
              <a:gd name="connsiteX18" fmla="*/ 77 w 489850"/>
              <a:gd name="connsiteY18" fmla="*/ 38130 h 550759"/>
              <a:gd name="connsiteX19" fmla="*/ 77422 w 489850"/>
              <a:gd name="connsiteY19" fmla="*/ 38130 h 550759"/>
              <a:gd name="connsiteX20" fmla="*/ 77422 w 489850"/>
              <a:gd name="connsiteY20" fmla="*/ 512755 h 550759"/>
              <a:gd name="connsiteX21" fmla="*/ 77 w 489850"/>
              <a:gd name="connsiteY21" fmla="*/ 512755 h 550759"/>
              <a:gd name="connsiteX22" fmla="*/ 77 w 489850"/>
              <a:gd name="connsiteY22" fmla="*/ 550822 h 550759"/>
              <a:gd name="connsiteX23" fmla="*/ 456984 w 489850"/>
              <a:gd name="connsiteY23" fmla="*/ 550822 h 550759"/>
              <a:gd name="connsiteX24" fmla="*/ 489927 w 489850"/>
              <a:gd name="connsiteY24" fmla="*/ 328898 h 55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850" h="550759">
                <a:moveTo>
                  <a:pt x="489927" y="328898"/>
                </a:moveTo>
                <a:lnTo>
                  <a:pt x="456268" y="328898"/>
                </a:lnTo>
                <a:cubicBezTo>
                  <a:pt x="440512" y="440670"/>
                  <a:pt x="420460" y="512755"/>
                  <a:pt x="287971" y="512755"/>
                </a:cubicBezTo>
                <a:lnTo>
                  <a:pt x="179116" y="512755"/>
                </a:lnTo>
                <a:lnTo>
                  <a:pt x="179116" y="284352"/>
                </a:lnTo>
                <a:lnTo>
                  <a:pt x="218504" y="284352"/>
                </a:lnTo>
                <a:cubicBezTo>
                  <a:pt x="287255" y="284352"/>
                  <a:pt x="294417" y="319179"/>
                  <a:pt x="294417" y="379115"/>
                </a:cubicBezTo>
                <a:lnTo>
                  <a:pt x="328076" y="379115"/>
                </a:lnTo>
                <a:lnTo>
                  <a:pt x="328076" y="151521"/>
                </a:lnTo>
                <a:lnTo>
                  <a:pt x="294417" y="151521"/>
                </a:lnTo>
                <a:cubicBezTo>
                  <a:pt x="294417" y="211457"/>
                  <a:pt x="287971" y="246284"/>
                  <a:pt x="218504" y="246284"/>
                </a:cubicBezTo>
                <a:lnTo>
                  <a:pt x="179116" y="246284"/>
                </a:lnTo>
                <a:lnTo>
                  <a:pt x="179116" y="38130"/>
                </a:lnTo>
                <a:lnTo>
                  <a:pt x="287971" y="38130"/>
                </a:lnTo>
                <a:cubicBezTo>
                  <a:pt x="403272" y="38130"/>
                  <a:pt x="421892" y="97256"/>
                  <a:pt x="433351" y="195258"/>
                </a:cubicBezTo>
                <a:lnTo>
                  <a:pt x="467010" y="195258"/>
                </a:lnTo>
                <a:lnTo>
                  <a:pt x="444809" y="63"/>
                </a:lnTo>
                <a:lnTo>
                  <a:pt x="77" y="63"/>
                </a:lnTo>
                <a:lnTo>
                  <a:pt x="77" y="38130"/>
                </a:lnTo>
                <a:lnTo>
                  <a:pt x="77422" y="38130"/>
                </a:lnTo>
                <a:lnTo>
                  <a:pt x="77422" y="512755"/>
                </a:lnTo>
                <a:lnTo>
                  <a:pt x="77" y="512755"/>
                </a:lnTo>
                <a:lnTo>
                  <a:pt x="77" y="550822"/>
                </a:lnTo>
                <a:lnTo>
                  <a:pt x="456984" y="550822"/>
                </a:lnTo>
                <a:lnTo>
                  <a:pt x="489927" y="328898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086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1ECF-2F36-1FF7-AA69-6C7D022EC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07F3F479-36AF-F1A9-087F-D33BB179B6FD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The Four Thermal Operation Modes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EE8CC2-2F0B-C58E-D5F3-793ACB3179EF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FDBE7D4-0AAA-68EE-69A6-F27D8D00A583}"/>
              </a:ext>
            </a:extLst>
          </p:cNvPr>
          <p:cNvSpPr/>
          <p:nvPr/>
        </p:nvSpPr>
        <p:spPr>
          <a:xfrm>
            <a:off x="5269480" y="3135628"/>
            <a:ext cx="1125606" cy="112238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AEB41E4E-6E3D-991F-EB58-C8BEE2710C75}"/>
              </a:ext>
            </a:extLst>
          </p:cNvPr>
          <p:cNvGrpSpPr/>
          <p:nvPr/>
        </p:nvGrpSpPr>
        <p:grpSpPr>
          <a:xfrm>
            <a:off x="4358660" y="2020121"/>
            <a:ext cx="4076756" cy="3312647"/>
            <a:chOff x="4358660" y="2020121"/>
            <a:chExt cx="4076756" cy="3312647"/>
          </a:xfrm>
        </p:grpSpPr>
        <p:grpSp>
          <p:nvGrpSpPr>
            <p:cNvPr id="14" name="Graphic 10">
              <a:extLst>
                <a:ext uri="{FF2B5EF4-FFF2-40B4-BE49-F238E27FC236}">
                  <a16:creationId xmlns:a16="http://schemas.microsoft.com/office/drawing/2014/main" id="{076AF370-B3E6-BE82-4854-67FFC6C22AE0}"/>
                </a:ext>
              </a:extLst>
            </p:cNvPr>
            <p:cNvGrpSpPr/>
            <p:nvPr/>
          </p:nvGrpSpPr>
          <p:grpSpPr>
            <a:xfrm>
              <a:off x="5269480" y="3135628"/>
              <a:ext cx="1128008" cy="1122388"/>
              <a:chOff x="5269480" y="3135628"/>
              <a:chExt cx="1128008" cy="1122388"/>
            </a:xfrm>
          </p:grpSpPr>
          <p:sp>
            <p:nvSpPr>
              <p:cNvPr id="16" name="Freeform 15" hidden="1">
                <a:extLst>
                  <a:ext uri="{FF2B5EF4-FFF2-40B4-BE49-F238E27FC236}">
                    <a16:creationId xmlns:a16="http://schemas.microsoft.com/office/drawing/2014/main" id="{9A9F43B1-F161-5F27-E3A6-7E1E0E54D9D8}"/>
                  </a:ext>
                </a:extLst>
              </p:cNvPr>
              <p:cNvSpPr/>
              <p:nvPr/>
            </p:nvSpPr>
            <p:spPr>
              <a:xfrm>
                <a:off x="5278953" y="3144953"/>
                <a:ext cx="1109162" cy="1103636"/>
              </a:xfrm>
              <a:custGeom>
                <a:avLst/>
                <a:gdLst>
                  <a:gd name="connsiteX0" fmla="*/ 868417 w 1109162"/>
                  <a:gd name="connsiteY0" fmla="*/ -674 h 1103636"/>
                  <a:gd name="connsiteX1" fmla="*/ 1109035 w 1109162"/>
                  <a:gd name="connsiteY1" fmla="*/ 238745 h 1103636"/>
                  <a:gd name="connsiteX2" fmla="*/ 1109035 w 1109162"/>
                  <a:gd name="connsiteY2" fmla="*/ 863544 h 1103636"/>
                  <a:gd name="connsiteX3" fmla="*/ 868417 w 1109162"/>
                  <a:gd name="connsiteY3" fmla="*/ 1102963 h 1103636"/>
                  <a:gd name="connsiteX4" fmla="*/ 240489 w 1109162"/>
                  <a:gd name="connsiteY4" fmla="*/ 1102963 h 1103636"/>
                  <a:gd name="connsiteX5" fmla="*/ -128 w 1109162"/>
                  <a:gd name="connsiteY5" fmla="*/ 863544 h 1103636"/>
                  <a:gd name="connsiteX6" fmla="*/ -128 w 1109162"/>
                  <a:gd name="connsiteY6" fmla="*/ 238745 h 1103636"/>
                  <a:gd name="connsiteX7" fmla="*/ 240489 w 1109162"/>
                  <a:gd name="connsiteY7" fmla="*/ -674 h 110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162" h="1103636">
                    <a:moveTo>
                      <a:pt x="868417" y="-674"/>
                    </a:moveTo>
                    <a:cubicBezTo>
                      <a:pt x="1001307" y="-674"/>
                      <a:pt x="1109035" y="106518"/>
                      <a:pt x="1109035" y="238745"/>
                    </a:cubicBezTo>
                    <a:lnTo>
                      <a:pt x="1109035" y="863544"/>
                    </a:lnTo>
                    <a:cubicBezTo>
                      <a:pt x="1109035" y="995772"/>
                      <a:pt x="1001307" y="1102963"/>
                      <a:pt x="868417" y="1102963"/>
                    </a:cubicBezTo>
                    <a:lnTo>
                      <a:pt x="240489" y="1102963"/>
                    </a:lnTo>
                    <a:cubicBezTo>
                      <a:pt x="107600" y="1102963"/>
                      <a:pt x="-128" y="995772"/>
                      <a:pt x="-128" y="863544"/>
                    </a:cubicBezTo>
                    <a:lnTo>
                      <a:pt x="-128" y="238745"/>
                    </a:lnTo>
                    <a:cubicBezTo>
                      <a:pt x="-128" y="106518"/>
                      <a:pt x="107600" y="-674"/>
                      <a:pt x="240489" y="-674"/>
                    </a:cubicBezTo>
                    <a:close/>
                  </a:path>
                </a:pathLst>
              </a:custGeom>
              <a:solidFill>
                <a:srgbClr val="00B050"/>
              </a:solidFill>
              <a:ln w="10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 hidden="1">
                <a:extLst>
                  <a:ext uri="{FF2B5EF4-FFF2-40B4-BE49-F238E27FC236}">
                    <a16:creationId xmlns:a16="http://schemas.microsoft.com/office/drawing/2014/main" id="{A89ADF3B-8114-632C-3FDD-B031EE922198}"/>
                  </a:ext>
                </a:extLst>
              </p:cNvPr>
              <p:cNvSpPr/>
              <p:nvPr/>
            </p:nvSpPr>
            <p:spPr>
              <a:xfrm>
                <a:off x="5269480" y="3135628"/>
                <a:ext cx="1128008" cy="1122388"/>
              </a:xfrm>
              <a:custGeom>
                <a:avLst/>
                <a:gdLst>
                  <a:gd name="connsiteX0" fmla="*/ 877891 w 1128008"/>
                  <a:gd name="connsiteY0" fmla="*/ 17977 h 1122388"/>
                  <a:gd name="connsiteX1" fmla="*/ 1109035 w 1128008"/>
                  <a:gd name="connsiteY1" fmla="*/ 247969 h 1122388"/>
                  <a:gd name="connsiteX2" fmla="*/ 1109035 w 1128008"/>
                  <a:gd name="connsiteY2" fmla="*/ 872870 h 1122388"/>
                  <a:gd name="connsiteX3" fmla="*/ 877891 w 1128008"/>
                  <a:gd name="connsiteY3" fmla="*/ 1102861 h 1122388"/>
                  <a:gd name="connsiteX4" fmla="*/ 249861 w 1128008"/>
                  <a:gd name="connsiteY4" fmla="*/ 1102861 h 1122388"/>
                  <a:gd name="connsiteX5" fmla="*/ 18718 w 1128008"/>
                  <a:gd name="connsiteY5" fmla="*/ 872870 h 1122388"/>
                  <a:gd name="connsiteX6" fmla="*/ 18718 w 1128008"/>
                  <a:gd name="connsiteY6" fmla="*/ 247969 h 1122388"/>
                  <a:gd name="connsiteX7" fmla="*/ 249861 w 1128008"/>
                  <a:gd name="connsiteY7" fmla="*/ 17977 h 1122388"/>
                  <a:gd name="connsiteX8" fmla="*/ 877891 w 1128008"/>
                  <a:gd name="connsiteY8" fmla="*/ 17977 h 1122388"/>
                  <a:gd name="connsiteX9" fmla="*/ 877891 w 1128008"/>
                  <a:gd name="connsiteY9" fmla="*/ -674 h 1122388"/>
                  <a:gd name="connsiteX10" fmla="*/ 249861 w 1128008"/>
                  <a:gd name="connsiteY10" fmla="*/ -674 h 1122388"/>
                  <a:gd name="connsiteX11" fmla="*/ -128 w 1128008"/>
                  <a:gd name="connsiteY11" fmla="*/ 248070 h 1122388"/>
                  <a:gd name="connsiteX12" fmla="*/ -128 w 1128008"/>
                  <a:gd name="connsiteY12" fmla="*/ 872971 h 1122388"/>
                  <a:gd name="connsiteX13" fmla="*/ 249861 w 1128008"/>
                  <a:gd name="connsiteY13" fmla="*/ 1121715 h 1122388"/>
                  <a:gd name="connsiteX14" fmla="*/ 877891 w 1128008"/>
                  <a:gd name="connsiteY14" fmla="*/ 1121715 h 1122388"/>
                  <a:gd name="connsiteX15" fmla="*/ 1127881 w 1128008"/>
                  <a:gd name="connsiteY15" fmla="*/ 872971 h 1122388"/>
                  <a:gd name="connsiteX16" fmla="*/ 1127881 w 1128008"/>
                  <a:gd name="connsiteY16" fmla="*/ 248070 h 1122388"/>
                  <a:gd name="connsiteX17" fmla="*/ 877891 w 1128008"/>
                  <a:gd name="connsiteY17" fmla="*/ -674 h 112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8008" h="1122388">
                    <a:moveTo>
                      <a:pt x="877891" y="17977"/>
                    </a:moveTo>
                    <a:cubicBezTo>
                      <a:pt x="1005331" y="17977"/>
                      <a:pt x="1109035" y="121164"/>
                      <a:pt x="1109035" y="247969"/>
                    </a:cubicBezTo>
                    <a:lnTo>
                      <a:pt x="1109035" y="872870"/>
                    </a:lnTo>
                    <a:cubicBezTo>
                      <a:pt x="1109035" y="999674"/>
                      <a:pt x="1005331" y="1102861"/>
                      <a:pt x="877891" y="1102861"/>
                    </a:cubicBezTo>
                    <a:lnTo>
                      <a:pt x="249861" y="1102861"/>
                    </a:lnTo>
                    <a:cubicBezTo>
                      <a:pt x="122422" y="1102861"/>
                      <a:pt x="18718" y="999674"/>
                      <a:pt x="18718" y="872870"/>
                    </a:cubicBezTo>
                    <a:lnTo>
                      <a:pt x="18718" y="247969"/>
                    </a:lnTo>
                    <a:cubicBezTo>
                      <a:pt x="18718" y="121164"/>
                      <a:pt x="122422" y="17977"/>
                      <a:pt x="249861" y="17977"/>
                    </a:cubicBezTo>
                    <a:lnTo>
                      <a:pt x="877891" y="17977"/>
                    </a:lnTo>
                    <a:moveTo>
                      <a:pt x="877891" y="-674"/>
                    </a:moveTo>
                    <a:lnTo>
                      <a:pt x="249861" y="-674"/>
                    </a:lnTo>
                    <a:cubicBezTo>
                      <a:pt x="111725" y="-674"/>
                      <a:pt x="-128" y="110622"/>
                      <a:pt x="-128" y="248070"/>
                    </a:cubicBezTo>
                    <a:lnTo>
                      <a:pt x="-128" y="872971"/>
                    </a:lnTo>
                    <a:cubicBezTo>
                      <a:pt x="-128" y="1010419"/>
                      <a:pt x="111725" y="1121715"/>
                      <a:pt x="249861" y="1121715"/>
                    </a:cubicBezTo>
                    <a:lnTo>
                      <a:pt x="877891" y="1121715"/>
                    </a:lnTo>
                    <a:cubicBezTo>
                      <a:pt x="1016027" y="1121715"/>
                      <a:pt x="1127881" y="1010419"/>
                      <a:pt x="1127881" y="872971"/>
                    </a:cubicBezTo>
                    <a:lnTo>
                      <a:pt x="1127881" y="248070"/>
                    </a:lnTo>
                    <a:cubicBezTo>
                      <a:pt x="1127881" y="110622"/>
                      <a:pt x="1016027" y="-674"/>
                      <a:pt x="877891" y="-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C5B70C9-A852-7C13-FD25-664E590FA0D0}"/>
                </a:ext>
              </a:extLst>
            </p:cNvPr>
            <p:cNvSpPr/>
            <p:nvPr/>
          </p:nvSpPr>
          <p:spPr>
            <a:xfrm>
              <a:off x="4384636" y="2020121"/>
              <a:ext cx="3024519" cy="506711"/>
            </a:xfrm>
            <a:custGeom>
              <a:avLst/>
              <a:gdLst>
                <a:gd name="connsiteX0" fmla="*/ 3024439 w 3024519"/>
                <a:gd name="connsiteY0" fmla="*/ -120 h 506711"/>
                <a:gd name="connsiteX1" fmla="*/ 1512180 w 3024519"/>
                <a:gd name="connsiteY1" fmla="*/ 506591 h 506711"/>
                <a:gd name="connsiteX2" fmla="*/ -80 w 3024519"/>
                <a:gd name="connsiteY2" fmla="*/ -120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4519" h="506711">
                  <a:moveTo>
                    <a:pt x="3024439" y="-120"/>
                  </a:moveTo>
                  <a:cubicBezTo>
                    <a:pt x="2761634" y="233922"/>
                    <a:pt x="2238402" y="506591"/>
                    <a:pt x="1512180" y="506591"/>
                  </a:cubicBezTo>
                  <a:cubicBezTo>
                    <a:pt x="785958" y="506591"/>
                    <a:pt x="262747" y="233839"/>
                    <a:pt x="-80" y="-120"/>
                  </a:cubicBezTo>
                </a:path>
              </a:pathLst>
            </a:custGeom>
            <a:solidFill>
              <a:srgbClr val="EF476F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C64993D-4A88-0467-B363-5F7366F8C474}"/>
                </a:ext>
              </a:extLst>
            </p:cNvPr>
            <p:cNvSpPr/>
            <p:nvPr/>
          </p:nvSpPr>
          <p:spPr>
            <a:xfrm>
              <a:off x="4358660" y="4826057"/>
              <a:ext cx="3069362" cy="506711"/>
            </a:xfrm>
            <a:custGeom>
              <a:avLst/>
              <a:gdLst>
                <a:gd name="connsiteX0" fmla="*/ 3069283 w 3069362"/>
                <a:gd name="connsiteY0" fmla="*/ 506591 h 506711"/>
                <a:gd name="connsiteX1" fmla="*/ 1534607 w 3069362"/>
                <a:gd name="connsiteY1" fmla="*/ -120 h 506711"/>
                <a:gd name="connsiteX2" fmla="*/ -80 w 3069362"/>
                <a:gd name="connsiteY2" fmla="*/ 506591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9362" h="506711">
                  <a:moveTo>
                    <a:pt x="3069283" y="506591"/>
                  </a:moveTo>
                  <a:cubicBezTo>
                    <a:pt x="2802553" y="272549"/>
                    <a:pt x="2271724" y="-120"/>
                    <a:pt x="1534607" y="-120"/>
                  </a:cubicBezTo>
                  <a:cubicBezTo>
                    <a:pt x="797449" y="-120"/>
                    <a:pt x="266616" y="272632"/>
                    <a:pt x="-80" y="506591"/>
                  </a:cubicBezTo>
                </a:path>
              </a:pathLst>
            </a:custGeom>
            <a:solidFill>
              <a:srgbClr val="0071BC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863FC13-3742-DBAE-AC0E-A32F502EC042}"/>
                </a:ext>
              </a:extLst>
            </p:cNvPr>
            <p:cNvSpPr/>
            <p:nvPr/>
          </p:nvSpPr>
          <p:spPr>
            <a:xfrm>
              <a:off x="5525770" y="3448549"/>
              <a:ext cx="615522" cy="41533"/>
            </a:xfrm>
            <a:custGeom>
              <a:avLst/>
              <a:gdLst>
                <a:gd name="connsiteX0" fmla="*/ -80 w 615522"/>
                <a:gd name="connsiteY0" fmla="*/ -120 h 41533"/>
                <a:gd name="connsiteX1" fmla="*/ 615443 w 615522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522" h="41533">
                  <a:moveTo>
                    <a:pt x="-80" y="-120"/>
                  </a:moveTo>
                  <a:lnTo>
                    <a:pt x="615443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9D776D2-EBF4-A766-0783-59FE6DDBEAC5}"/>
                </a:ext>
              </a:extLst>
            </p:cNvPr>
            <p:cNvSpPr/>
            <p:nvPr/>
          </p:nvSpPr>
          <p:spPr>
            <a:xfrm>
              <a:off x="5541256" y="3740656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46C6B8-FC2F-F81A-B28F-910E9E9DB207}"/>
                </a:ext>
              </a:extLst>
            </p:cNvPr>
            <p:cNvSpPr/>
            <p:nvPr/>
          </p:nvSpPr>
          <p:spPr>
            <a:xfrm>
              <a:off x="5541256" y="3912979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10">
              <a:extLst>
                <a:ext uri="{FF2B5EF4-FFF2-40B4-BE49-F238E27FC236}">
                  <a16:creationId xmlns:a16="http://schemas.microsoft.com/office/drawing/2014/main" id="{27A37399-8A93-214E-CFCD-61822D0A83EF}"/>
                </a:ext>
              </a:extLst>
            </p:cNvPr>
            <p:cNvGrpSpPr/>
            <p:nvPr/>
          </p:nvGrpSpPr>
          <p:grpSpPr>
            <a:xfrm>
              <a:off x="6586912" y="3239708"/>
              <a:ext cx="483031" cy="456131"/>
              <a:chOff x="6586912" y="3239708"/>
              <a:chExt cx="483031" cy="456131"/>
            </a:xfrm>
            <a:solidFill>
              <a:srgbClr val="09691D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078CF44B-0253-F8D5-A4C1-928662ADF8BC}"/>
                  </a:ext>
                </a:extLst>
              </p:cNvPr>
              <p:cNvSpPr/>
              <p:nvPr/>
            </p:nvSpPr>
            <p:spPr>
              <a:xfrm>
                <a:off x="6586912" y="3239708"/>
                <a:ext cx="398181" cy="370104"/>
              </a:xfrm>
              <a:custGeom>
                <a:avLst/>
                <a:gdLst>
                  <a:gd name="connsiteX0" fmla="*/ 367327 w 398181"/>
                  <a:gd name="connsiteY0" fmla="*/ 242724 h 370104"/>
                  <a:gd name="connsiteX1" fmla="*/ 367327 w 398181"/>
                  <a:gd name="connsiteY1" fmla="*/ 242724 h 370104"/>
                  <a:gd name="connsiteX2" fmla="*/ 316843 w 398181"/>
                  <a:gd name="connsiteY2" fmla="*/ 360194 h 370104"/>
                  <a:gd name="connsiteX3" fmla="*/ 309160 w 398181"/>
                  <a:gd name="connsiteY3" fmla="*/ 368905 h 370104"/>
                  <a:gd name="connsiteX4" fmla="*/ 308612 w 398181"/>
                  <a:gd name="connsiteY4" fmla="*/ 368905 h 370104"/>
                  <a:gd name="connsiteX5" fmla="*/ 299832 w 398181"/>
                  <a:gd name="connsiteY5" fmla="*/ 369450 h 370104"/>
                  <a:gd name="connsiteX6" fmla="*/ 15171 w 398181"/>
                  <a:gd name="connsiteY6" fmla="*/ 369450 h 370104"/>
                  <a:gd name="connsiteX7" fmla="*/ 356 w 398181"/>
                  <a:gd name="connsiteY7" fmla="*/ 365095 h 370104"/>
                  <a:gd name="connsiteX8" fmla="*/ -193 w 398181"/>
                  <a:gd name="connsiteY8" fmla="*/ 362916 h 370104"/>
                  <a:gd name="connsiteX9" fmla="*/ 8587 w 398181"/>
                  <a:gd name="connsiteY9" fmla="*/ 352571 h 370104"/>
                  <a:gd name="connsiteX10" fmla="*/ 15171 w 398181"/>
                  <a:gd name="connsiteY10" fmla="*/ 352571 h 370104"/>
                  <a:gd name="connsiteX11" fmla="*/ 57974 w 398181"/>
                  <a:gd name="connsiteY11" fmla="*/ 344949 h 370104"/>
                  <a:gd name="connsiteX12" fmla="*/ 64558 w 398181"/>
                  <a:gd name="connsiteY12" fmla="*/ 329703 h 370104"/>
                  <a:gd name="connsiteX13" fmla="*/ 65107 w 398181"/>
                  <a:gd name="connsiteY13" fmla="*/ 326981 h 370104"/>
                  <a:gd name="connsiteX14" fmla="*/ 137404 w 398181"/>
                  <a:gd name="connsiteY14" fmla="*/ 39092 h 370104"/>
                  <a:gd name="connsiteX15" fmla="*/ 140148 w 398181"/>
                  <a:gd name="connsiteY15" fmla="*/ 26024 h 370104"/>
                  <a:gd name="connsiteX16" fmla="*/ 114906 w 398181"/>
                  <a:gd name="connsiteY16" fmla="*/ 16224 h 370104"/>
                  <a:gd name="connsiteX17" fmla="*/ 104479 w 398181"/>
                  <a:gd name="connsiteY17" fmla="*/ 16224 h 370104"/>
                  <a:gd name="connsiteX18" fmla="*/ 89115 w 398181"/>
                  <a:gd name="connsiteY18" fmla="*/ 10235 h 370104"/>
                  <a:gd name="connsiteX19" fmla="*/ 97894 w 398181"/>
                  <a:gd name="connsiteY19" fmla="*/ -655 h 370104"/>
                  <a:gd name="connsiteX20" fmla="*/ 382555 w 398181"/>
                  <a:gd name="connsiteY20" fmla="*/ -655 h 370104"/>
                  <a:gd name="connsiteX21" fmla="*/ 396822 w 398181"/>
                  <a:gd name="connsiteY21" fmla="*/ 3156 h 370104"/>
                  <a:gd name="connsiteX22" fmla="*/ 397371 w 398181"/>
                  <a:gd name="connsiteY22" fmla="*/ 3156 h 370104"/>
                  <a:gd name="connsiteX23" fmla="*/ 397371 w 398181"/>
                  <a:gd name="connsiteY23" fmla="*/ 14046 h 370104"/>
                  <a:gd name="connsiteX24" fmla="*/ 386396 w 398181"/>
                  <a:gd name="connsiteY24" fmla="*/ 108240 h 370104"/>
                  <a:gd name="connsiteX25" fmla="*/ 378714 w 398181"/>
                  <a:gd name="connsiteY25" fmla="*/ 121852 h 370104"/>
                  <a:gd name="connsiteX26" fmla="*/ 372129 w 398181"/>
                  <a:gd name="connsiteY26" fmla="*/ 115317 h 370104"/>
                  <a:gd name="connsiteX27" fmla="*/ 372677 w 398181"/>
                  <a:gd name="connsiteY27" fmla="*/ 106062 h 370104"/>
                  <a:gd name="connsiteX28" fmla="*/ 372677 w 398181"/>
                  <a:gd name="connsiteY28" fmla="*/ 105517 h 370104"/>
                  <a:gd name="connsiteX29" fmla="*/ 374872 w 398181"/>
                  <a:gd name="connsiteY29" fmla="*/ 76660 h 370104"/>
                  <a:gd name="connsiteX30" fmla="*/ 353472 w 398181"/>
                  <a:gd name="connsiteY30" fmla="*/ 26569 h 370104"/>
                  <a:gd name="connsiteX31" fmla="*/ 291464 w 398181"/>
                  <a:gd name="connsiteY31" fmla="*/ 16224 h 370104"/>
                  <a:gd name="connsiteX32" fmla="*/ 214228 w 398181"/>
                  <a:gd name="connsiteY32" fmla="*/ 16224 h 370104"/>
                  <a:gd name="connsiteX33" fmla="*/ 190083 w 398181"/>
                  <a:gd name="connsiteY33" fmla="*/ 22213 h 370104"/>
                  <a:gd name="connsiteX34" fmla="*/ 189535 w 398181"/>
                  <a:gd name="connsiteY34" fmla="*/ 22213 h 370104"/>
                  <a:gd name="connsiteX35" fmla="*/ 189535 w 398181"/>
                  <a:gd name="connsiteY35" fmla="*/ 22757 h 370104"/>
                  <a:gd name="connsiteX36" fmla="*/ 186791 w 398181"/>
                  <a:gd name="connsiteY36" fmla="*/ 29291 h 370104"/>
                  <a:gd name="connsiteX37" fmla="*/ 186791 w 398181"/>
                  <a:gd name="connsiteY37" fmla="*/ 29836 h 370104"/>
                  <a:gd name="connsiteX38" fmla="*/ 186242 w 398181"/>
                  <a:gd name="connsiteY38" fmla="*/ 30380 h 370104"/>
                  <a:gd name="connsiteX39" fmla="*/ 184596 w 398181"/>
                  <a:gd name="connsiteY39" fmla="*/ 37458 h 370104"/>
                  <a:gd name="connsiteX40" fmla="*/ 151671 w 398181"/>
                  <a:gd name="connsiteY40" fmla="*/ 168675 h 370104"/>
                  <a:gd name="connsiteX41" fmla="*/ 203253 w 398181"/>
                  <a:gd name="connsiteY41" fmla="*/ 168675 h 370104"/>
                  <a:gd name="connsiteX42" fmla="*/ 258676 w 398181"/>
                  <a:gd name="connsiteY42" fmla="*/ 152342 h 370104"/>
                  <a:gd name="connsiteX43" fmla="*/ 275139 w 398181"/>
                  <a:gd name="connsiteY43" fmla="*/ 114773 h 370104"/>
                  <a:gd name="connsiteX44" fmla="*/ 282821 w 398181"/>
                  <a:gd name="connsiteY44" fmla="*/ 104972 h 370104"/>
                  <a:gd name="connsiteX45" fmla="*/ 289406 w 398181"/>
                  <a:gd name="connsiteY45" fmla="*/ 110962 h 370104"/>
                  <a:gd name="connsiteX46" fmla="*/ 258127 w 398181"/>
                  <a:gd name="connsiteY46" fmla="*/ 238232 h 370104"/>
                  <a:gd name="connsiteX47" fmla="*/ 249896 w 398181"/>
                  <a:gd name="connsiteY47" fmla="*/ 249122 h 370104"/>
                  <a:gd name="connsiteX48" fmla="*/ 242763 w 398181"/>
                  <a:gd name="connsiteY48" fmla="*/ 243133 h 370104"/>
                  <a:gd name="connsiteX49" fmla="*/ 244409 w 398181"/>
                  <a:gd name="connsiteY49" fmla="*/ 237143 h 370104"/>
                  <a:gd name="connsiteX50" fmla="*/ 248250 w 398181"/>
                  <a:gd name="connsiteY50" fmla="*/ 210464 h 370104"/>
                  <a:gd name="connsiteX51" fmla="*/ 240019 w 398181"/>
                  <a:gd name="connsiteY51" fmla="*/ 191408 h 370104"/>
                  <a:gd name="connsiteX52" fmla="*/ 201744 w 398181"/>
                  <a:gd name="connsiteY52" fmla="*/ 185419 h 370104"/>
                  <a:gd name="connsiteX53" fmla="*/ 147418 w 398181"/>
                  <a:gd name="connsiteY53" fmla="*/ 185419 h 370104"/>
                  <a:gd name="connsiteX54" fmla="*/ 110104 w 398181"/>
                  <a:gd name="connsiteY54" fmla="*/ 334059 h 370104"/>
                  <a:gd name="connsiteX55" fmla="*/ 107360 w 398181"/>
                  <a:gd name="connsiteY55" fmla="*/ 346582 h 370104"/>
                  <a:gd name="connsiteX56" fmla="*/ 112299 w 398181"/>
                  <a:gd name="connsiteY56" fmla="*/ 352027 h 370104"/>
                  <a:gd name="connsiteX57" fmla="*/ 114494 w 398181"/>
                  <a:gd name="connsiteY57" fmla="*/ 352027 h 370104"/>
                  <a:gd name="connsiteX58" fmla="*/ 126566 w 398181"/>
                  <a:gd name="connsiteY58" fmla="*/ 352571 h 370104"/>
                  <a:gd name="connsiteX59" fmla="*/ 206683 w 398181"/>
                  <a:gd name="connsiteY59" fmla="*/ 352571 h 370104"/>
                  <a:gd name="connsiteX60" fmla="*/ 305319 w 398181"/>
                  <a:gd name="connsiteY60" fmla="*/ 322081 h 370104"/>
                  <a:gd name="connsiteX61" fmla="*/ 350865 w 398181"/>
                  <a:gd name="connsiteY61" fmla="*/ 248713 h 370104"/>
                  <a:gd name="connsiteX62" fmla="*/ 356352 w 398181"/>
                  <a:gd name="connsiteY62" fmla="*/ 235646 h 370104"/>
                  <a:gd name="connsiteX63" fmla="*/ 363486 w 398181"/>
                  <a:gd name="connsiteY63" fmla="*/ 229112 h 370104"/>
                  <a:gd name="connsiteX64" fmla="*/ 370071 w 398181"/>
                  <a:gd name="connsiteY64" fmla="*/ 235101 h 370104"/>
                  <a:gd name="connsiteX65" fmla="*/ 367327 w 398181"/>
                  <a:gd name="connsiteY65" fmla="*/ 242724 h 370104"/>
                  <a:gd name="connsiteX66" fmla="*/ 367327 w 398181"/>
                  <a:gd name="connsiteY66" fmla="*/ 242996 h 370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8181" h="370104">
                    <a:moveTo>
                      <a:pt x="367327" y="242724"/>
                    </a:moveTo>
                    <a:lnTo>
                      <a:pt x="367327" y="242724"/>
                    </a:lnTo>
                    <a:lnTo>
                      <a:pt x="316843" y="360194"/>
                    </a:lnTo>
                    <a:cubicBezTo>
                      <a:pt x="314648" y="365230"/>
                      <a:pt x="312042" y="368225"/>
                      <a:pt x="309160" y="368905"/>
                    </a:cubicBezTo>
                    <a:lnTo>
                      <a:pt x="308612" y="368905"/>
                    </a:lnTo>
                    <a:cubicBezTo>
                      <a:pt x="307103" y="369314"/>
                      <a:pt x="304222" y="369450"/>
                      <a:pt x="299832" y="369450"/>
                    </a:cubicBezTo>
                    <a:lnTo>
                      <a:pt x="15171" y="369450"/>
                    </a:lnTo>
                    <a:cubicBezTo>
                      <a:pt x="6117" y="369450"/>
                      <a:pt x="1179" y="367953"/>
                      <a:pt x="356" y="365095"/>
                    </a:cubicBezTo>
                    <a:cubicBezTo>
                      <a:pt x="-56" y="364686"/>
                      <a:pt x="-193" y="364005"/>
                      <a:pt x="-193" y="362916"/>
                    </a:cubicBezTo>
                    <a:cubicBezTo>
                      <a:pt x="-193" y="356791"/>
                      <a:pt x="2688" y="353252"/>
                      <a:pt x="8587" y="352571"/>
                    </a:cubicBezTo>
                    <a:lnTo>
                      <a:pt x="15171" y="352571"/>
                    </a:lnTo>
                    <a:cubicBezTo>
                      <a:pt x="38905" y="352571"/>
                      <a:pt x="53309" y="350121"/>
                      <a:pt x="57974" y="344949"/>
                    </a:cubicBezTo>
                    <a:cubicBezTo>
                      <a:pt x="60168" y="342499"/>
                      <a:pt x="62363" y="337326"/>
                      <a:pt x="64558" y="329703"/>
                    </a:cubicBezTo>
                    <a:cubicBezTo>
                      <a:pt x="64558" y="329295"/>
                      <a:pt x="64558" y="328479"/>
                      <a:pt x="65107" y="326981"/>
                    </a:cubicBezTo>
                    <a:lnTo>
                      <a:pt x="137404" y="39092"/>
                    </a:lnTo>
                    <a:cubicBezTo>
                      <a:pt x="139187" y="32557"/>
                      <a:pt x="140148" y="28202"/>
                      <a:pt x="140148" y="26024"/>
                    </a:cubicBezTo>
                    <a:cubicBezTo>
                      <a:pt x="140148" y="19899"/>
                      <a:pt x="131779" y="16632"/>
                      <a:pt x="114906" y="16224"/>
                    </a:cubicBezTo>
                    <a:lnTo>
                      <a:pt x="104479" y="16224"/>
                    </a:lnTo>
                    <a:cubicBezTo>
                      <a:pt x="95014" y="16224"/>
                      <a:pt x="89800" y="14182"/>
                      <a:pt x="89115" y="10235"/>
                    </a:cubicBezTo>
                    <a:cubicBezTo>
                      <a:pt x="89115" y="3700"/>
                      <a:pt x="91996" y="26"/>
                      <a:pt x="97894" y="-655"/>
                    </a:cubicBezTo>
                    <a:lnTo>
                      <a:pt x="382555" y="-655"/>
                    </a:lnTo>
                    <a:cubicBezTo>
                      <a:pt x="391335" y="-655"/>
                      <a:pt x="396136" y="570"/>
                      <a:pt x="396822" y="3156"/>
                    </a:cubicBezTo>
                    <a:lnTo>
                      <a:pt x="397371" y="3156"/>
                    </a:lnTo>
                    <a:cubicBezTo>
                      <a:pt x="398194" y="5334"/>
                      <a:pt x="398194" y="8873"/>
                      <a:pt x="397371" y="14046"/>
                    </a:cubicBezTo>
                    <a:lnTo>
                      <a:pt x="386396" y="108240"/>
                    </a:lnTo>
                    <a:cubicBezTo>
                      <a:pt x="383927" y="116543"/>
                      <a:pt x="381320" y="121170"/>
                      <a:pt x="378714" y="121852"/>
                    </a:cubicBezTo>
                    <a:cubicBezTo>
                      <a:pt x="374324" y="121852"/>
                      <a:pt x="372129" y="119673"/>
                      <a:pt x="372129" y="115317"/>
                    </a:cubicBezTo>
                    <a:lnTo>
                      <a:pt x="372677" y="106062"/>
                    </a:lnTo>
                    <a:lnTo>
                      <a:pt x="372677" y="105517"/>
                    </a:lnTo>
                    <a:cubicBezTo>
                      <a:pt x="374187" y="95716"/>
                      <a:pt x="374872" y="86053"/>
                      <a:pt x="374872" y="76660"/>
                    </a:cubicBezTo>
                    <a:cubicBezTo>
                      <a:pt x="374872" y="51342"/>
                      <a:pt x="367739" y="34600"/>
                      <a:pt x="353472" y="26569"/>
                    </a:cubicBezTo>
                    <a:cubicBezTo>
                      <a:pt x="341399" y="19627"/>
                      <a:pt x="320684" y="16224"/>
                      <a:pt x="291464" y="16224"/>
                    </a:cubicBezTo>
                    <a:lnTo>
                      <a:pt x="214228" y="16224"/>
                    </a:lnTo>
                    <a:cubicBezTo>
                      <a:pt x="200647" y="16224"/>
                      <a:pt x="192553" y="18265"/>
                      <a:pt x="190083" y="22213"/>
                    </a:cubicBezTo>
                    <a:lnTo>
                      <a:pt x="189535" y="22213"/>
                    </a:lnTo>
                    <a:lnTo>
                      <a:pt x="189535" y="22757"/>
                    </a:lnTo>
                    <a:cubicBezTo>
                      <a:pt x="188437" y="24254"/>
                      <a:pt x="187477" y="26433"/>
                      <a:pt x="186791" y="29291"/>
                    </a:cubicBezTo>
                    <a:lnTo>
                      <a:pt x="186791" y="29836"/>
                    </a:lnTo>
                    <a:lnTo>
                      <a:pt x="186242" y="30380"/>
                    </a:lnTo>
                    <a:cubicBezTo>
                      <a:pt x="185831" y="31877"/>
                      <a:pt x="185419" y="34192"/>
                      <a:pt x="184596" y="37458"/>
                    </a:cubicBezTo>
                    <a:lnTo>
                      <a:pt x="151671" y="168675"/>
                    </a:lnTo>
                    <a:lnTo>
                      <a:pt x="203253" y="168675"/>
                    </a:lnTo>
                    <a:cubicBezTo>
                      <a:pt x="231102" y="168675"/>
                      <a:pt x="249622" y="163231"/>
                      <a:pt x="258676" y="152342"/>
                    </a:cubicBezTo>
                    <a:cubicBezTo>
                      <a:pt x="264438" y="145400"/>
                      <a:pt x="270063" y="132877"/>
                      <a:pt x="275139" y="114773"/>
                    </a:cubicBezTo>
                    <a:cubicBezTo>
                      <a:pt x="276647" y="108648"/>
                      <a:pt x="279254" y="105381"/>
                      <a:pt x="282821" y="104972"/>
                    </a:cubicBezTo>
                    <a:cubicBezTo>
                      <a:pt x="287211" y="104972"/>
                      <a:pt x="289406" y="107014"/>
                      <a:pt x="289406" y="110962"/>
                    </a:cubicBezTo>
                    <a:lnTo>
                      <a:pt x="258127" y="238232"/>
                    </a:lnTo>
                    <a:cubicBezTo>
                      <a:pt x="256344" y="245175"/>
                      <a:pt x="253600" y="248713"/>
                      <a:pt x="249896" y="249122"/>
                    </a:cubicBezTo>
                    <a:cubicBezTo>
                      <a:pt x="245095" y="249122"/>
                      <a:pt x="242763" y="247080"/>
                      <a:pt x="242763" y="243133"/>
                    </a:cubicBezTo>
                    <a:cubicBezTo>
                      <a:pt x="242763" y="241635"/>
                      <a:pt x="243311" y="239730"/>
                      <a:pt x="244409" y="237143"/>
                    </a:cubicBezTo>
                    <a:cubicBezTo>
                      <a:pt x="246878" y="226254"/>
                      <a:pt x="248250" y="217270"/>
                      <a:pt x="248250" y="210464"/>
                    </a:cubicBezTo>
                    <a:cubicBezTo>
                      <a:pt x="248250" y="200664"/>
                      <a:pt x="245506" y="194266"/>
                      <a:pt x="240019" y="191408"/>
                    </a:cubicBezTo>
                    <a:cubicBezTo>
                      <a:pt x="233022" y="187324"/>
                      <a:pt x="220264" y="185419"/>
                      <a:pt x="201744" y="185419"/>
                    </a:cubicBezTo>
                    <a:lnTo>
                      <a:pt x="147418" y="185419"/>
                    </a:lnTo>
                    <a:lnTo>
                      <a:pt x="110104" y="334059"/>
                    </a:lnTo>
                    <a:cubicBezTo>
                      <a:pt x="108321" y="340593"/>
                      <a:pt x="107360" y="344677"/>
                      <a:pt x="107360" y="346582"/>
                    </a:cubicBezTo>
                    <a:cubicBezTo>
                      <a:pt x="107360" y="349441"/>
                      <a:pt x="109007" y="351347"/>
                      <a:pt x="112299" y="352027"/>
                    </a:cubicBezTo>
                    <a:lnTo>
                      <a:pt x="114494" y="352027"/>
                    </a:lnTo>
                    <a:cubicBezTo>
                      <a:pt x="116689" y="352435"/>
                      <a:pt x="120667" y="352571"/>
                      <a:pt x="126566" y="352571"/>
                    </a:cubicBezTo>
                    <a:lnTo>
                      <a:pt x="206683" y="352571"/>
                    </a:lnTo>
                    <a:cubicBezTo>
                      <a:pt x="251405" y="352571"/>
                      <a:pt x="284193" y="342362"/>
                      <a:pt x="305319" y="322081"/>
                    </a:cubicBezTo>
                    <a:cubicBezTo>
                      <a:pt x="319175" y="309014"/>
                      <a:pt x="334403" y="284512"/>
                      <a:pt x="350865" y="248713"/>
                    </a:cubicBezTo>
                    <a:cubicBezTo>
                      <a:pt x="352374" y="244630"/>
                      <a:pt x="354157" y="240410"/>
                      <a:pt x="356352" y="235646"/>
                    </a:cubicBezTo>
                    <a:cubicBezTo>
                      <a:pt x="357862" y="231290"/>
                      <a:pt x="360193" y="229112"/>
                      <a:pt x="363486" y="229112"/>
                    </a:cubicBezTo>
                    <a:cubicBezTo>
                      <a:pt x="367876" y="229112"/>
                      <a:pt x="370071" y="231154"/>
                      <a:pt x="370071" y="235101"/>
                    </a:cubicBezTo>
                    <a:cubicBezTo>
                      <a:pt x="370071" y="235510"/>
                      <a:pt x="369248" y="237960"/>
                      <a:pt x="367327" y="242724"/>
                    </a:cubicBezTo>
                    <a:lnTo>
                      <a:pt x="367327" y="242996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1B58CDE1-9525-C28B-5971-0314602C9C79}"/>
                  </a:ext>
                </a:extLst>
              </p:cNvPr>
              <p:cNvSpPr/>
              <p:nvPr/>
            </p:nvSpPr>
            <p:spPr>
              <a:xfrm>
                <a:off x="6987495" y="3427551"/>
                <a:ext cx="82448" cy="268288"/>
              </a:xfrm>
              <a:custGeom>
                <a:avLst/>
                <a:gdLst>
                  <a:gd name="connsiteX0" fmla="*/ 82243 w 82448"/>
                  <a:gd name="connsiteY0" fmla="*/ 3286 h 268288"/>
                  <a:gd name="connsiteX1" fmla="*/ 26957 w 82448"/>
                  <a:gd name="connsiteY1" fmla="*/ 223388 h 268288"/>
                  <a:gd name="connsiteX2" fmla="*/ 24625 w 82448"/>
                  <a:gd name="connsiteY2" fmla="*/ 241765 h 268288"/>
                  <a:gd name="connsiteX3" fmla="*/ 36149 w 82448"/>
                  <a:gd name="connsiteY3" fmla="*/ 259324 h 268288"/>
                  <a:gd name="connsiteX4" fmla="*/ 61117 w 82448"/>
                  <a:gd name="connsiteY4" fmla="*/ 226520 h 268288"/>
                  <a:gd name="connsiteX5" fmla="*/ 65232 w 82448"/>
                  <a:gd name="connsiteY5" fmla="*/ 212091 h 268288"/>
                  <a:gd name="connsiteX6" fmla="*/ 70583 w 82448"/>
                  <a:gd name="connsiteY6" fmla="*/ 205149 h 268288"/>
                  <a:gd name="connsiteX7" fmla="*/ 75110 w 82448"/>
                  <a:gd name="connsiteY7" fmla="*/ 208960 h 268288"/>
                  <a:gd name="connsiteX8" fmla="*/ 68113 w 82448"/>
                  <a:gd name="connsiteY8" fmla="*/ 235231 h 268288"/>
                  <a:gd name="connsiteX9" fmla="*/ 63586 w 82448"/>
                  <a:gd name="connsiteY9" fmla="*/ 246256 h 268288"/>
                  <a:gd name="connsiteX10" fmla="*/ 34777 w 82448"/>
                  <a:gd name="connsiteY10" fmla="*/ 267627 h 268288"/>
                  <a:gd name="connsiteX11" fmla="*/ 4733 w 82448"/>
                  <a:gd name="connsiteY11" fmla="*/ 251701 h 268288"/>
                  <a:gd name="connsiteX12" fmla="*/ -205 w 82448"/>
                  <a:gd name="connsiteY12" fmla="*/ 232644 h 268288"/>
                  <a:gd name="connsiteX13" fmla="*/ 1715 w 82448"/>
                  <a:gd name="connsiteY13" fmla="*/ 219714 h 268288"/>
                  <a:gd name="connsiteX14" fmla="*/ 50005 w 82448"/>
                  <a:gd name="connsiteY14" fmla="*/ 29285 h 268288"/>
                  <a:gd name="connsiteX15" fmla="*/ 51102 w 82448"/>
                  <a:gd name="connsiteY15" fmla="*/ 21661 h 268288"/>
                  <a:gd name="connsiteX16" fmla="*/ 45752 w 82448"/>
                  <a:gd name="connsiteY16" fmla="*/ 16353 h 268288"/>
                  <a:gd name="connsiteX17" fmla="*/ 32308 w 82448"/>
                  <a:gd name="connsiteY17" fmla="*/ 15264 h 268288"/>
                  <a:gd name="connsiteX18" fmla="*/ 22705 w 82448"/>
                  <a:gd name="connsiteY18" fmla="*/ 11181 h 268288"/>
                  <a:gd name="connsiteX19" fmla="*/ 29975 w 82448"/>
                  <a:gd name="connsiteY19" fmla="*/ 3150 h 268288"/>
                  <a:gd name="connsiteX20" fmla="*/ 76756 w 82448"/>
                  <a:gd name="connsiteY20" fmla="*/ -661 h 268288"/>
                  <a:gd name="connsiteX21" fmla="*/ 81695 w 82448"/>
                  <a:gd name="connsiteY21" fmla="*/ 3422 h 268288"/>
                  <a:gd name="connsiteX22" fmla="*/ 81969 w 82448"/>
                  <a:gd name="connsiteY22" fmla="*/ 3422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448" h="268288">
                    <a:moveTo>
                      <a:pt x="82243" y="3286"/>
                    </a:moveTo>
                    <a:lnTo>
                      <a:pt x="26957" y="223388"/>
                    </a:lnTo>
                    <a:cubicBezTo>
                      <a:pt x="25448" y="229241"/>
                      <a:pt x="24625" y="235367"/>
                      <a:pt x="24625" y="241765"/>
                    </a:cubicBezTo>
                    <a:cubicBezTo>
                      <a:pt x="24625" y="253471"/>
                      <a:pt x="28467" y="259324"/>
                      <a:pt x="36149" y="259324"/>
                    </a:cubicBezTo>
                    <a:cubicBezTo>
                      <a:pt x="46163" y="259324"/>
                      <a:pt x="54532" y="248435"/>
                      <a:pt x="61117" y="226520"/>
                    </a:cubicBezTo>
                    <a:cubicBezTo>
                      <a:pt x="62351" y="222708"/>
                      <a:pt x="63723" y="217808"/>
                      <a:pt x="65232" y="212091"/>
                    </a:cubicBezTo>
                    <a:cubicBezTo>
                      <a:pt x="67290" y="207872"/>
                      <a:pt x="69073" y="205421"/>
                      <a:pt x="70583" y="205149"/>
                    </a:cubicBezTo>
                    <a:cubicBezTo>
                      <a:pt x="73600" y="205149"/>
                      <a:pt x="75110" y="206374"/>
                      <a:pt x="75110" y="208960"/>
                    </a:cubicBezTo>
                    <a:cubicBezTo>
                      <a:pt x="75110" y="212772"/>
                      <a:pt x="72777" y="221483"/>
                      <a:pt x="68113" y="235231"/>
                    </a:cubicBezTo>
                    <a:cubicBezTo>
                      <a:pt x="66604" y="239450"/>
                      <a:pt x="65095" y="243262"/>
                      <a:pt x="63586" y="246256"/>
                    </a:cubicBezTo>
                    <a:cubicBezTo>
                      <a:pt x="56864" y="260413"/>
                      <a:pt x="47398" y="267627"/>
                      <a:pt x="34777" y="267627"/>
                    </a:cubicBezTo>
                    <a:cubicBezTo>
                      <a:pt x="21470" y="267627"/>
                      <a:pt x="11455" y="262319"/>
                      <a:pt x="4733" y="251701"/>
                    </a:cubicBezTo>
                    <a:cubicBezTo>
                      <a:pt x="1441" y="246121"/>
                      <a:pt x="-205" y="239723"/>
                      <a:pt x="-205" y="232644"/>
                    </a:cubicBezTo>
                    <a:cubicBezTo>
                      <a:pt x="-205" y="228561"/>
                      <a:pt x="481" y="224205"/>
                      <a:pt x="1715" y="219714"/>
                    </a:cubicBezTo>
                    <a:lnTo>
                      <a:pt x="50005" y="29285"/>
                    </a:lnTo>
                    <a:lnTo>
                      <a:pt x="51102" y="21661"/>
                    </a:lnTo>
                    <a:cubicBezTo>
                      <a:pt x="51102" y="18940"/>
                      <a:pt x="49319" y="17170"/>
                      <a:pt x="45752" y="16353"/>
                    </a:cubicBezTo>
                    <a:cubicBezTo>
                      <a:pt x="42734" y="15537"/>
                      <a:pt x="38207" y="15264"/>
                      <a:pt x="32308" y="15264"/>
                    </a:cubicBezTo>
                    <a:cubicBezTo>
                      <a:pt x="26409" y="15264"/>
                      <a:pt x="23253" y="13903"/>
                      <a:pt x="22705" y="11181"/>
                    </a:cubicBezTo>
                    <a:cubicBezTo>
                      <a:pt x="22705" y="6689"/>
                      <a:pt x="25174" y="3966"/>
                      <a:pt x="29975" y="3150"/>
                    </a:cubicBezTo>
                    <a:lnTo>
                      <a:pt x="76756" y="-661"/>
                    </a:lnTo>
                    <a:cubicBezTo>
                      <a:pt x="80048" y="-661"/>
                      <a:pt x="81695" y="699"/>
                      <a:pt x="81695" y="3422"/>
                    </a:cubicBezTo>
                    <a:lnTo>
                      <a:pt x="81969" y="3422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72C2795-8221-E877-FFF9-ADB1126B1B3F}"/>
                </a:ext>
              </a:extLst>
            </p:cNvPr>
            <p:cNvSpPr/>
            <p:nvPr/>
          </p:nvSpPr>
          <p:spPr>
            <a:xfrm>
              <a:off x="7121889" y="3111212"/>
              <a:ext cx="1313527" cy="1130382"/>
            </a:xfrm>
            <a:custGeom>
              <a:avLst/>
              <a:gdLst>
                <a:gd name="connsiteX0" fmla="*/ 656683 w 1313527"/>
                <a:gd name="connsiteY0" fmla="*/ 1130262 h 1130382"/>
                <a:gd name="connsiteX1" fmla="*/ -80 w 1313527"/>
                <a:gd name="connsiteY1" fmla="*/ -120 h 1130382"/>
                <a:gd name="connsiteX2" fmla="*/ 656683 w 1313527"/>
                <a:gd name="connsiteY2" fmla="*/ 1130262 h 1130382"/>
                <a:gd name="connsiteX3" fmla="*/ 1313448 w 1313527"/>
                <a:gd name="connsiteY3" fmla="*/ -120 h 11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527" h="1130382">
                  <a:moveTo>
                    <a:pt x="656683" y="1130262"/>
                  </a:moveTo>
                  <a:cubicBezTo>
                    <a:pt x="343746" y="1130262"/>
                    <a:pt x="66665" y="524326"/>
                    <a:pt x="-80" y="-120"/>
                  </a:cubicBezTo>
                  <a:cubicBezTo>
                    <a:pt x="66665" y="524202"/>
                    <a:pt x="343621" y="1130262"/>
                    <a:pt x="656683" y="1130262"/>
                  </a:cubicBezTo>
                  <a:cubicBezTo>
                    <a:pt x="969746" y="1130262"/>
                    <a:pt x="1246703" y="524326"/>
                    <a:pt x="1313448" y="-120"/>
                  </a:cubicBezTo>
                </a:path>
              </a:pathLst>
            </a:custGeom>
            <a:noFill/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2F1696E0-21FA-6554-577E-858833813909}"/>
                </a:ext>
              </a:extLst>
            </p:cNvPr>
            <p:cNvSpPr/>
            <p:nvPr/>
          </p:nvSpPr>
          <p:spPr>
            <a:xfrm>
              <a:off x="7545567" y="3592173"/>
              <a:ext cx="478485" cy="41533"/>
            </a:xfrm>
            <a:custGeom>
              <a:avLst/>
              <a:gdLst>
                <a:gd name="connsiteX0" fmla="*/ -80 w 478485"/>
                <a:gd name="connsiteY0" fmla="*/ -120 h 41533"/>
                <a:gd name="connsiteX1" fmla="*/ 478405 w 478485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485" h="41533">
                  <a:moveTo>
                    <a:pt x="-80" y="-120"/>
                  </a:moveTo>
                  <a:lnTo>
                    <a:pt x="478405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AAA00C4-7F3E-7200-E233-4BD02DA0295D}"/>
                </a:ext>
              </a:extLst>
            </p:cNvPr>
            <p:cNvSpPr/>
            <p:nvPr/>
          </p:nvSpPr>
          <p:spPr>
            <a:xfrm>
              <a:off x="7555251" y="3901932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983A219-535D-D5EE-3C64-56E853E44CE5}"/>
                </a:ext>
              </a:extLst>
            </p:cNvPr>
            <p:cNvSpPr/>
            <p:nvPr/>
          </p:nvSpPr>
          <p:spPr>
            <a:xfrm>
              <a:off x="7555251" y="3284450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134B7728-5CCD-21D3-5F76-8B003208CC0B}"/>
                </a:ext>
              </a:extLst>
            </p:cNvPr>
            <p:cNvSpPr/>
            <p:nvPr/>
          </p:nvSpPr>
          <p:spPr>
            <a:xfrm>
              <a:off x="7691942" y="3499706"/>
              <a:ext cx="200887" cy="199886"/>
            </a:xfrm>
            <a:custGeom>
              <a:avLst/>
              <a:gdLst>
                <a:gd name="connsiteX0" fmla="*/ 200808 w 200887"/>
                <a:gd name="connsiteY0" fmla="*/ 99823 h 199886"/>
                <a:gd name="connsiteX1" fmla="*/ 100363 w 200887"/>
                <a:gd name="connsiteY1" fmla="*/ 199767 h 199886"/>
                <a:gd name="connsiteX2" fmla="*/ -81 w 200887"/>
                <a:gd name="connsiteY2" fmla="*/ 99823 h 199886"/>
                <a:gd name="connsiteX3" fmla="*/ 100363 w 200887"/>
                <a:gd name="connsiteY3" fmla="*/ -120 h 199886"/>
                <a:gd name="connsiteX4" fmla="*/ 200808 w 200887"/>
                <a:gd name="connsiteY4" fmla="*/ 99823 h 1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7" h="199886">
                  <a:moveTo>
                    <a:pt x="200808" y="99823"/>
                  </a:moveTo>
                  <a:cubicBezTo>
                    <a:pt x="200808" y="155021"/>
                    <a:pt x="155837" y="199767"/>
                    <a:pt x="100363" y="199767"/>
                  </a:cubicBezTo>
                  <a:cubicBezTo>
                    <a:pt x="44890" y="199767"/>
                    <a:pt x="-81" y="155021"/>
                    <a:pt x="-81" y="99823"/>
                  </a:cubicBezTo>
                  <a:cubicBezTo>
                    <a:pt x="-81" y="44626"/>
                    <a:pt x="44890" y="-120"/>
                    <a:pt x="100363" y="-120"/>
                  </a:cubicBezTo>
                  <a:cubicBezTo>
                    <a:pt x="155837" y="-120"/>
                    <a:pt x="200808" y="44626"/>
                    <a:pt x="200808" y="99823"/>
                  </a:cubicBezTo>
                  <a:close/>
                </a:path>
              </a:pathLst>
            </a:custGeom>
            <a:solidFill>
              <a:srgbClr val="FF9FF0"/>
            </a:solidFill>
            <a:ln w="203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10">
              <a:extLst>
                <a:ext uri="{FF2B5EF4-FFF2-40B4-BE49-F238E27FC236}">
                  <a16:creationId xmlns:a16="http://schemas.microsoft.com/office/drawing/2014/main" id="{4DE5FB58-CF40-1199-E823-FB39D63DF05F}"/>
                </a:ext>
              </a:extLst>
            </p:cNvPr>
            <p:cNvGrpSpPr/>
            <p:nvPr/>
          </p:nvGrpSpPr>
          <p:grpSpPr>
            <a:xfrm>
              <a:off x="6012671" y="2608111"/>
              <a:ext cx="591147" cy="456132"/>
              <a:chOff x="6012671" y="2608111"/>
              <a:chExt cx="591147" cy="456132"/>
            </a:xfrm>
            <a:solidFill>
              <a:srgbClr val="D4145A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193ECA79-31A3-4D16-370E-32D51FE78E82}"/>
                  </a:ext>
                </a:extLst>
              </p:cNvPr>
              <p:cNvSpPr/>
              <p:nvPr/>
            </p:nvSpPr>
            <p:spPr>
              <a:xfrm>
                <a:off x="6012671" y="2608111"/>
                <a:ext cx="349078" cy="456132"/>
              </a:xfrm>
              <a:custGeom>
                <a:avLst/>
                <a:gdLst>
                  <a:gd name="connsiteX0" fmla="*/ 176651 w 349078"/>
                  <a:gd name="connsiteY0" fmla="*/ 397783 h 456132"/>
                  <a:gd name="connsiteX1" fmla="*/ 177108 w 349078"/>
                  <a:gd name="connsiteY1" fmla="*/ 372451 h 456132"/>
                  <a:gd name="connsiteX2" fmla="*/ 178175 w 349078"/>
                  <a:gd name="connsiteY2" fmla="*/ 362755 h 456132"/>
                  <a:gd name="connsiteX3" fmla="*/ 178175 w 349078"/>
                  <a:gd name="connsiteY3" fmla="*/ 360723 h 456132"/>
                  <a:gd name="connsiteX4" fmla="*/ 170554 w 349078"/>
                  <a:gd name="connsiteY4" fmla="*/ 362755 h 456132"/>
                  <a:gd name="connsiteX5" fmla="*/ 128024 w 349078"/>
                  <a:gd name="connsiteY5" fmla="*/ 368228 h 456132"/>
                  <a:gd name="connsiteX6" fmla="*/ 44489 w 349078"/>
                  <a:gd name="connsiteY6" fmla="*/ 339300 h 456132"/>
                  <a:gd name="connsiteX7" fmla="*/ 435 w 349078"/>
                  <a:gd name="connsiteY7" fmla="*/ 255016 h 456132"/>
                  <a:gd name="connsiteX8" fmla="*/ -22 w 349078"/>
                  <a:gd name="connsiteY8" fmla="*/ 233125 h 456132"/>
                  <a:gd name="connsiteX9" fmla="*/ 24215 w 349078"/>
                  <a:gd name="connsiteY9" fmla="*/ 134611 h 456132"/>
                  <a:gd name="connsiteX10" fmla="*/ 89458 w 349078"/>
                  <a:gd name="connsiteY10" fmla="*/ 51892 h 456132"/>
                  <a:gd name="connsiteX11" fmla="*/ 215522 w 349078"/>
                  <a:gd name="connsiteY11" fmla="*/ -337 h 456132"/>
                  <a:gd name="connsiteX12" fmla="*/ 239759 w 349078"/>
                  <a:gd name="connsiteY12" fmla="*/ 133 h 456132"/>
                  <a:gd name="connsiteX13" fmla="*/ 318721 w 349078"/>
                  <a:gd name="connsiteY13" fmla="*/ 43760 h 456132"/>
                  <a:gd name="connsiteX14" fmla="*/ 349056 w 349078"/>
                  <a:gd name="connsiteY14" fmla="*/ 136175 h 456132"/>
                  <a:gd name="connsiteX15" fmla="*/ 274058 w 349078"/>
                  <a:gd name="connsiteY15" fmla="*/ 302709 h 456132"/>
                  <a:gd name="connsiteX16" fmla="*/ 207748 w 349078"/>
                  <a:gd name="connsiteY16" fmla="*/ 348995 h 456132"/>
                  <a:gd name="connsiteX17" fmla="*/ 199212 w 349078"/>
                  <a:gd name="connsiteY17" fmla="*/ 353061 h 456132"/>
                  <a:gd name="connsiteX18" fmla="*/ 199212 w 349078"/>
                  <a:gd name="connsiteY18" fmla="*/ 355563 h 456132"/>
                  <a:gd name="connsiteX19" fmla="*/ 201803 w 349078"/>
                  <a:gd name="connsiteY19" fmla="*/ 369323 h 456132"/>
                  <a:gd name="connsiteX20" fmla="*/ 212473 w 349078"/>
                  <a:gd name="connsiteY20" fmla="*/ 390746 h 456132"/>
                  <a:gd name="connsiteX21" fmla="*/ 235644 w 349078"/>
                  <a:gd name="connsiteY21" fmla="*/ 398877 h 456132"/>
                  <a:gd name="connsiteX22" fmla="*/ 269485 w 349078"/>
                  <a:gd name="connsiteY22" fmla="*/ 387618 h 456132"/>
                  <a:gd name="connsiteX23" fmla="*/ 290826 w 349078"/>
                  <a:gd name="connsiteY23" fmla="*/ 358690 h 456132"/>
                  <a:gd name="connsiteX24" fmla="*/ 297380 w 349078"/>
                  <a:gd name="connsiteY24" fmla="*/ 351653 h 456132"/>
                  <a:gd name="connsiteX25" fmla="*/ 302868 w 349078"/>
                  <a:gd name="connsiteY25" fmla="*/ 356344 h 456132"/>
                  <a:gd name="connsiteX26" fmla="*/ 297838 w 349078"/>
                  <a:gd name="connsiteY26" fmla="*/ 374640 h 456132"/>
                  <a:gd name="connsiteX27" fmla="*/ 283661 w 349078"/>
                  <a:gd name="connsiteY27" fmla="*/ 408103 h 456132"/>
                  <a:gd name="connsiteX28" fmla="*/ 256375 w 349078"/>
                  <a:gd name="connsiteY28" fmla="*/ 441097 h 456132"/>
                  <a:gd name="connsiteX29" fmla="*/ 217809 w 349078"/>
                  <a:gd name="connsiteY29" fmla="*/ 455796 h 456132"/>
                  <a:gd name="connsiteX30" fmla="*/ 176194 w 349078"/>
                  <a:gd name="connsiteY30" fmla="*/ 401535 h 456132"/>
                  <a:gd name="connsiteX31" fmla="*/ 176194 w 349078"/>
                  <a:gd name="connsiteY31" fmla="*/ 397939 h 456132"/>
                  <a:gd name="connsiteX32" fmla="*/ 176194 w 349078"/>
                  <a:gd name="connsiteY32" fmla="*/ 397939 h 456132"/>
                  <a:gd name="connsiteX33" fmla="*/ 296618 w 349078"/>
                  <a:gd name="connsiteY33" fmla="*/ 119443 h 456132"/>
                  <a:gd name="connsiteX34" fmla="*/ 288996 w 349078"/>
                  <a:gd name="connsiteY34" fmla="*/ 70656 h 456132"/>
                  <a:gd name="connsiteX35" fmla="*/ 268265 w 349078"/>
                  <a:gd name="connsiteY35" fmla="*/ 39694 h 456132"/>
                  <a:gd name="connsiteX36" fmla="*/ 242961 w 349078"/>
                  <a:gd name="connsiteY36" fmla="*/ 24527 h 456132"/>
                  <a:gd name="connsiteX37" fmla="*/ 216132 w 349078"/>
                  <a:gd name="connsiteY37" fmla="*/ 19523 h 456132"/>
                  <a:gd name="connsiteX38" fmla="*/ 166438 w 349078"/>
                  <a:gd name="connsiteY38" fmla="*/ 32189 h 456132"/>
                  <a:gd name="connsiteX39" fmla="*/ 83360 w 349078"/>
                  <a:gd name="connsiteY39" fmla="*/ 121476 h 456132"/>
                  <a:gd name="connsiteX40" fmla="*/ 51958 w 349078"/>
                  <a:gd name="connsiteY40" fmla="*/ 247354 h 456132"/>
                  <a:gd name="connsiteX41" fmla="*/ 79244 w 349078"/>
                  <a:gd name="connsiteY41" fmla="*/ 327103 h 456132"/>
                  <a:gd name="connsiteX42" fmla="*/ 93878 w 349078"/>
                  <a:gd name="connsiteY42" fmla="*/ 337737 h 456132"/>
                  <a:gd name="connsiteX43" fmla="*/ 93878 w 349078"/>
                  <a:gd name="connsiteY43" fmla="*/ 333671 h 456132"/>
                  <a:gd name="connsiteX44" fmla="*/ 110494 w 349078"/>
                  <a:gd name="connsiteY44" fmla="*/ 296142 h 456132"/>
                  <a:gd name="connsiteX45" fmla="*/ 149975 w 349078"/>
                  <a:gd name="connsiteY45" fmla="*/ 278316 h 456132"/>
                  <a:gd name="connsiteX46" fmla="*/ 171773 w 349078"/>
                  <a:gd name="connsiteY46" fmla="*/ 283789 h 456132"/>
                  <a:gd name="connsiteX47" fmla="*/ 185492 w 349078"/>
                  <a:gd name="connsiteY47" fmla="*/ 298957 h 456132"/>
                  <a:gd name="connsiteX48" fmla="*/ 191590 w 349078"/>
                  <a:gd name="connsiteY48" fmla="*/ 315219 h 456132"/>
                  <a:gd name="connsiteX49" fmla="*/ 194638 w 349078"/>
                  <a:gd name="connsiteY49" fmla="*/ 328979 h 456132"/>
                  <a:gd name="connsiteX50" fmla="*/ 201193 w 349078"/>
                  <a:gd name="connsiteY50" fmla="*/ 324288 h 456132"/>
                  <a:gd name="connsiteX51" fmla="*/ 256375 w 349078"/>
                  <a:gd name="connsiteY51" fmla="*/ 262835 h 456132"/>
                  <a:gd name="connsiteX52" fmla="*/ 287777 w 349078"/>
                  <a:gd name="connsiteY52" fmla="*/ 187152 h 456132"/>
                  <a:gd name="connsiteX53" fmla="*/ 296313 w 349078"/>
                  <a:gd name="connsiteY53" fmla="*/ 119131 h 456132"/>
                  <a:gd name="connsiteX54" fmla="*/ 296313 w 349078"/>
                  <a:gd name="connsiteY54" fmla="*/ 119443 h 456132"/>
                  <a:gd name="connsiteX55" fmla="*/ 133664 w 349078"/>
                  <a:gd name="connsiteY55" fmla="*/ 348057 h 456132"/>
                  <a:gd name="connsiteX56" fmla="*/ 179242 w 349078"/>
                  <a:gd name="connsiteY56" fmla="*/ 337423 h 456132"/>
                  <a:gd name="connsiteX57" fmla="*/ 178785 w 349078"/>
                  <a:gd name="connsiteY57" fmla="*/ 332420 h 456132"/>
                  <a:gd name="connsiteX58" fmla="*/ 160035 w 349078"/>
                  <a:gd name="connsiteY58" fmla="*/ 298957 h 456132"/>
                  <a:gd name="connsiteX59" fmla="*/ 150432 w 349078"/>
                  <a:gd name="connsiteY59" fmla="*/ 297862 h 456132"/>
                  <a:gd name="connsiteX60" fmla="*/ 147383 w 349078"/>
                  <a:gd name="connsiteY60" fmla="*/ 297862 h 456132"/>
                  <a:gd name="connsiteX61" fmla="*/ 145402 w 349078"/>
                  <a:gd name="connsiteY61" fmla="*/ 297393 h 456132"/>
                  <a:gd name="connsiteX62" fmla="*/ 124670 w 349078"/>
                  <a:gd name="connsiteY62" fmla="*/ 307557 h 456132"/>
                  <a:gd name="connsiteX63" fmla="*/ 113542 w 349078"/>
                  <a:gd name="connsiteY63" fmla="*/ 330856 h 456132"/>
                  <a:gd name="connsiteX64" fmla="*/ 133816 w 349078"/>
                  <a:gd name="connsiteY64" fmla="*/ 348057 h 456132"/>
                  <a:gd name="connsiteX65" fmla="*/ 133816 w 349078"/>
                  <a:gd name="connsiteY65" fmla="*/ 348057 h 45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078" h="456132">
                    <a:moveTo>
                      <a:pt x="176651" y="397783"/>
                    </a:moveTo>
                    <a:cubicBezTo>
                      <a:pt x="176651" y="386524"/>
                      <a:pt x="176651" y="378080"/>
                      <a:pt x="177108" y="372451"/>
                    </a:cubicBezTo>
                    <a:cubicBezTo>
                      <a:pt x="177566" y="366665"/>
                      <a:pt x="177718" y="363381"/>
                      <a:pt x="178175" y="362755"/>
                    </a:cubicBezTo>
                    <a:lnTo>
                      <a:pt x="178175" y="360723"/>
                    </a:lnTo>
                    <a:lnTo>
                      <a:pt x="170554" y="362755"/>
                    </a:lnTo>
                    <a:cubicBezTo>
                      <a:pt x="155005" y="366509"/>
                      <a:pt x="140981" y="368228"/>
                      <a:pt x="128024" y="368228"/>
                    </a:cubicBezTo>
                    <a:cubicBezTo>
                      <a:pt x="96012" y="368228"/>
                      <a:pt x="68116" y="358534"/>
                      <a:pt x="44489" y="339300"/>
                    </a:cubicBezTo>
                    <a:cubicBezTo>
                      <a:pt x="20861" y="320067"/>
                      <a:pt x="6075" y="291920"/>
                      <a:pt x="435" y="255016"/>
                    </a:cubicBezTo>
                    <a:cubicBezTo>
                      <a:pt x="-22" y="252358"/>
                      <a:pt x="-22" y="245009"/>
                      <a:pt x="-22" y="233125"/>
                    </a:cubicBezTo>
                    <a:cubicBezTo>
                      <a:pt x="-22" y="198567"/>
                      <a:pt x="8057" y="165729"/>
                      <a:pt x="24215" y="134611"/>
                    </a:cubicBezTo>
                    <a:cubicBezTo>
                      <a:pt x="40373" y="103494"/>
                      <a:pt x="62171" y="75972"/>
                      <a:pt x="89458" y="51892"/>
                    </a:cubicBezTo>
                    <a:cubicBezTo>
                      <a:pt x="131225" y="17021"/>
                      <a:pt x="173297" y="-337"/>
                      <a:pt x="215522" y="-337"/>
                    </a:cubicBezTo>
                    <a:cubicBezTo>
                      <a:pt x="228327" y="-337"/>
                      <a:pt x="236406" y="-337"/>
                      <a:pt x="239759" y="133"/>
                    </a:cubicBezTo>
                    <a:cubicBezTo>
                      <a:pt x="272533" y="4824"/>
                      <a:pt x="298752" y="19366"/>
                      <a:pt x="318721" y="43760"/>
                    </a:cubicBezTo>
                    <a:cubicBezTo>
                      <a:pt x="338690" y="68154"/>
                      <a:pt x="348751" y="98959"/>
                      <a:pt x="349056" y="136175"/>
                    </a:cubicBezTo>
                    <a:cubicBezTo>
                      <a:pt x="349056" y="197003"/>
                      <a:pt x="324057" y="252671"/>
                      <a:pt x="274058" y="302709"/>
                    </a:cubicBezTo>
                    <a:cubicBezTo>
                      <a:pt x="252717" y="323038"/>
                      <a:pt x="230766" y="338518"/>
                      <a:pt x="207748" y="348995"/>
                    </a:cubicBezTo>
                    <a:lnTo>
                      <a:pt x="199212" y="353061"/>
                    </a:lnTo>
                    <a:lnTo>
                      <a:pt x="199212" y="355563"/>
                    </a:lnTo>
                    <a:cubicBezTo>
                      <a:pt x="199212" y="355563"/>
                      <a:pt x="200126" y="360410"/>
                      <a:pt x="201803" y="369323"/>
                    </a:cubicBezTo>
                    <a:cubicBezTo>
                      <a:pt x="203480" y="378080"/>
                      <a:pt x="207138" y="385273"/>
                      <a:pt x="212473" y="390746"/>
                    </a:cubicBezTo>
                    <a:cubicBezTo>
                      <a:pt x="217809" y="396219"/>
                      <a:pt x="225735" y="398877"/>
                      <a:pt x="235644" y="398877"/>
                    </a:cubicBezTo>
                    <a:cubicBezTo>
                      <a:pt x="247381" y="398877"/>
                      <a:pt x="258814" y="395124"/>
                      <a:pt x="269485" y="387618"/>
                    </a:cubicBezTo>
                    <a:cubicBezTo>
                      <a:pt x="280308" y="380113"/>
                      <a:pt x="287320" y="370574"/>
                      <a:pt x="290826" y="358690"/>
                    </a:cubicBezTo>
                    <a:cubicBezTo>
                      <a:pt x="292807" y="353999"/>
                      <a:pt x="295094" y="351653"/>
                      <a:pt x="297380" y="351653"/>
                    </a:cubicBezTo>
                    <a:cubicBezTo>
                      <a:pt x="300429" y="351653"/>
                      <a:pt x="302258" y="353217"/>
                      <a:pt x="302868" y="356344"/>
                    </a:cubicBezTo>
                    <a:cubicBezTo>
                      <a:pt x="302868" y="359003"/>
                      <a:pt x="301191" y="365101"/>
                      <a:pt x="297838" y="374640"/>
                    </a:cubicBezTo>
                    <a:cubicBezTo>
                      <a:pt x="294484" y="384179"/>
                      <a:pt x="289759" y="395281"/>
                      <a:pt x="283661" y="408103"/>
                    </a:cubicBezTo>
                    <a:cubicBezTo>
                      <a:pt x="277564" y="420925"/>
                      <a:pt x="268570" y="431871"/>
                      <a:pt x="256375" y="441097"/>
                    </a:cubicBezTo>
                    <a:cubicBezTo>
                      <a:pt x="244180" y="450323"/>
                      <a:pt x="231376" y="455170"/>
                      <a:pt x="217809" y="455796"/>
                    </a:cubicBezTo>
                    <a:cubicBezTo>
                      <a:pt x="190065" y="455796"/>
                      <a:pt x="176194" y="437657"/>
                      <a:pt x="176194" y="401535"/>
                    </a:cubicBezTo>
                    <a:lnTo>
                      <a:pt x="176194" y="397939"/>
                    </a:lnTo>
                    <a:lnTo>
                      <a:pt x="176194" y="397939"/>
                    </a:lnTo>
                    <a:close/>
                    <a:moveTo>
                      <a:pt x="296618" y="119443"/>
                    </a:moveTo>
                    <a:cubicBezTo>
                      <a:pt x="296618" y="100835"/>
                      <a:pt x="294027" y="84573"/>
                      <a:pt x="288996" y="70656"/>
                    </a:cubicBezTo>
                    <a:cubicBezTo>
                      <a:pt x="283966" y="56739"/>
                      <a:pt x="277106" y="46419"/>
                      <a:pt x="268265" y="39694"/>
                    </a:cubicBezTo>
                    <a:cubicBezTo>
                      <a:pt x="259424" y="32970"/>
                      <a:pt x="251040" y="27810"/>
                      <a:pt x="242961" y="24527"/>
                    </a:cubicBezTo>
                    <a:cubicBezTo>
                      <a:pt x="234882" y="21243"/>
                      <a:pt x="225888" y="19523"/>
                      <a:pt x="216132" y="19523"/>
                    </a:cubicBezTo>
                    <a:cubicBezTo>
                      <a:pt x="199974" y="19523"/>
                      <a:pt x="183358" y="23745"/>
                      <a:pt x="166438" y="32189"/>
                    </a:cubicBezTo>
                    <a:cubicBezTo>
                      <a:pt x="131987" y="48764"/>
                      <a:pt x="104396" y="78474"/>
                      <a:pt x="83360" y="121476"/>
                    </a:cubicBezTo>
                    <a:cubicBezTo>
                      <a:pt x="62324" y="164478"/>
                      <a:pt x="51958" y="206385"/>
                      <a:pt x="51958" y="247354"/>
                    </a:cubicBezTo>
                    <a:cubicBezTo>
                      <a:pt x="51958" y="283319"/>
                      <a:pt x="61104" y="309746"/>
                      <a:pt x="79244" y="327103"/>
                    </a:cubicBezTo>
                    <a:cubicBezTo>
                      <a:pt x="87323" y="334140"/>
                      <a:pt x="92201" y="337737"/>
                      <a:pt x="93878" y="337737"/>
                    </a:cubicBezTo>
                    <a:lnTo>
                      <a:pt x="93878" y="333671"/>
                    </a:lnTo>
                    <a:cubicBezTo>
                      <a:pt x="93878" y="320223"/>
                      <a:pt x="99366" y="307557"/>
                      <a:pt x="110494" y="296142"/>
                    </a:cubicBezTo>
                    <a:cubicBezTo>
                      <a:pt x="121622" y="284727"/>
                      <a:pt x="134731" y="278785"/>
                      <a:pt x="149975" y="278316"/>
                    </a:cubicBezTo>
                    <a:cubicBezTo>
                      <a:pt x="158511" y="278316"/>
                      <a:pt x="165676" y="280192"/>
                      <a:pt x="171773" y="283789"/>
                    </a:cubicBezTo>
                    <a:cubicBezTo>
                      <a:pt x="177870" y="287541"/>
                      <a:pt x="182444" y="292545"/>
                      <a:pt x="185492" y="298957"/>
                    </a:cubicBezTo>
                    <a:cubicBezTo>
                      <a:pt x="188541" y="305368"/>
                      <a:pt x="190523" y="310841"/>
                      <a:pt x="191590" y="315219"/>
                    </a:cubicBezTo>
                    <a:cubicBezTo>
                      <a:pt x="192657" y="319598"/>
                      <a:pt x="193571" y="324288"/>
                      <a:pt x="194638" y="328979"/>
                    </a:cubicBezTo>
                    <a:lnTo>
                      <a:pt x="201193" y="324288"/>
                    </a:lnTo>
                    <a:cubicBezTo>
                      <a:pt x="222687" y="309433"/>
                      <a:pt x="241284" y="288949"/>
                      <a:pt x="256375" y="262835"/>
                    </a:cubicBezTo>
                    <a:cubicBezTo>
                      <a:pt x="271466" y="236721"/>
                      <a:pt x="281984" y="211546"/>
                      <a:pt x="287777" y="187152"/>
                    </a:cubicBezTo>
                    <a:cubicBezTo>
                      <a:pt x="293569" y="162758"/>
                      <a:pt x="296313" y="140084"/>
                      <a:pt x="296313" y="119131"/>
                    </a:cubicBezTo>
                    <a:lnTo>
                      <a:pt x="296313" y="119443"/>
                    </a:lnTo>
                    <a:close/>
                    <a:moveTo>
                      <a:pt x="133664" y="348057"/>
                    </a:moveTo>
                    <a:cubicBezTo>
                      <a:pt x="149822" y="348057"/>
                      <a:pt x="165066" y="344460"/>
                      <a:pt x="179242" y="337423"/>
                    </a:cubicBezTo>
                    <a:lnTo>
                      <a:pt x="178785" y="332420"/>
                    </a:lnTo>
                    <a:cubicBezTo>
                      <a:pt x="177413" y="313812"/>
                      <a:pt x="171163" y="302709"/>
                      <a:pt x="160035" y="298957"/>
                    </a:cubicBezTo>
                    <a:cubicBezTo>
                      <a:pt x="155920" y="298331"/>
                      <a:pt x="152719" y="297862"/>
                      <a:pt x="150432" y="297862"/>
                    </a:cubicBezTo>
                    <a:lnTo>
                      <a:pt x="147383" y="297862"/>
                    </a:lnTo>
                    <a:cubicBezTo>
                      <a:pt x="146316" y="297862"/>
                      <a:pt x="145706" y="297862"/>
                      <a:pt x="145402" y="297393"/>
                    </a:cubicBezTo>
                    <a:cubicBezTo>
                      <a:pt x="138542" y="297393"/>
                      <a:pt x="131682" y="300676"/>
                      <a:pt x="124670" y="307557"/>
                    </a:cubicBezTo>
                    <a:cubicBezTo>
                      <a:pt x="117658" y="314437"/>
                      <a:pt x="113847" y="322100"/>
                      <a:pt x="113542" y="330856"/>
                    </a:cubicBezTo>
                    <a:cubicBezTo>
                      <a:pt x="113542" y="342271"/>
                      <a:pt x="120402" y="348057"/>
                      <a:pt x="133816" y="348057"/>
                    </a:cubicBezTo>
                    <a:lnTo>
                      <a:pt x="133816" y="348057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7EA4FAF-F337-B86A-49B5-569CFA8BAB97}"/>
                  </a:ext>
                </a:extLst>
              </p:cNvPr>
              <p:cNvSpPr/>
              <p:nvPr/>
            </p:nvSpPr>
            <p:spPr>
              <a:xfrm>
                <a:off x="6421810" y="2792472"/>
                <a:ext cx="182008" cy="253007"/>
              </a:xfrm>
              <a:custGeom>
                <a:avLst/>
                <a:gdLst>
                  <a:gd name="connsiteX0" fmla="*/ 31671 w 182008"/>
                  <a:gd name="connsiteY0" fmla="*/ 3726 h 253007"/>
                  <a:gd name="connsiteX1" fmla="*/ 57432 w 182008"/>
                  <a:gd name="connsiteY1" fmla="*/ 1850 h 253007"/>
                  <a:gd name="connsiteX2" fmla="*/ 83651 w 182008"/>
                  <a:gd name="connsiteY2" fmla="*/ -340 h 253007"/>
                  <a:gd name="connsiteX3" fmla="*/ 87920 w 182008"/>
                  <a:gd name="connsiteY3" fmla="*/ 2944 h 253007"/>
                  <a:gd name="connsiteX4" fmla="*/ 75115 w 182008"/>
                  <a:gd name="connsiteY4" fmla="*/ 57204 h 253007"/>
                  <a:gd name="connsiteX5" fmla="*/ 61548 w 182008"/>
                  <a:gd name="connsiteY5" fmla="*/ 111465 h 253007"/>
                  <a:gd name="connsiteX6" fmla="*/ 64140 w 182008"/>
                  <a:gd name="connsiteY6" fmla="*/ 109589 h 253007"/>
                  <a:gd name="connsiteX7" fmla="*/ 110785 w 182008"/>
                  <a:gd name="connsiteY7" fmla="*/ 90199 h 253007"/>
                  <a:gd name="connsiteX8" fmla="*/ 142034 w 182008"/>
                  <a:gd name="connsiteY8" fmla="*/ 99894 h 253007"/>
                  <a:gd name="connsiteX9" fmla="*/ 154229 w 182008"/>
                  <a:gd name="connsiteY9" fmla="*/ 128197 h 253007"/>
                  <a:gd name="connsiteX10" fmla="*/ 140663 w 182008"/>
                  <a:gd name="connsiteY10" fmla="*/ 184959 h 253007"/>
                  <a:gd name="connsiteX11" fmla="*/ 127096 w 182008"/>
                  <a:gd name="connsiteY11" fmla="*/ 230932 h 253007"/>
                  <a:gd name="connsiteX12" fmla="*/ 128925 w 182008"/>
                  <a:gd name="connsiteY12" fmla="*/ 237812 h 253007"/>
                  <a:gd name="connsiteX13" fmla="*/ 134260 w 182008"/>
                  <a:gd name="connsiteY13" fmla="*/ 239689 h 253007"/>
                  <a:gd name="connsiteX14" fmla="*/ 152857 w 182008"/>
                  <a:gd name="connsiteY14" fmla="*/ 228899 h 253007"/>
                  <a:gd name="connsiteX15" fmla="*/ 166881 w 182008"/>
                  <a:gd name="connsiteY15" fmla="*/ 199345 h 253007"/>
                  <a:gd name="connsiteX16" fmla="*/ 169016 w 182008"/>
                  <a:gd name="connsiteY16" fmla="*/ 194654 h 253007"/>
                  <a:gd name="connsiteX17" fmla="*/ 174808 w 182008"/>
                  <a:gd name="connsiteY17" fmla="*/ 193872 h 253007"/>
                  <a:gd name="connsiteX18" fmla="*/ 181973 w 182008"/>
                  <a:gd name="connsiteY18" fmla="*/ 196687 h 253007"/>
                  <a:gd name="connsiteX19" fmla="*/ 180601 w 182008"/>
                  <a:gd name="connsiteY19" fmla="*/ 202160 h 253007"/>
                  <a:gd name="connsiteX20" fmla="*/ 162308 w 182008"/>
                  <a:gd name="connsiteY20" fmla="*/ 237030 h 253007"/>
                  <a:gd name="connsiteX21" fmla="*/ 133346 w 182008"/>
                  <a:gd name="connsiteY21" fmla="*/ 252511 h 253007"/>
                  <a:gd name="connsiteX22" fmla="*/ 131516 w 182008"/>
                  <a:gd name="connsiteY22" fmla="*/ 252511 h 253007"/>
                  <a:gd name="connsiteX23" fmla="*/ 107127 w 182008"/>
                  <a:gd name="connsiteY23" fmla="*/ 242816 h 253007"/>
                  <a:gd name="connsiteX24" fmla="*/ 99505 w 182008"/>
                  <a:gd name="connsiteY24" fmla="*/ 222331 h 253007"/>
                  <a:gd name="connsiteX25" fmla="*/ 112309 w 182008"/>
                  <a:gd name="connsiteY25" fmla="*/ 179955 h 253007"/>
                  <a:gd name="connsiteX26" fmla="*/ 125571 w 182008"/>
                  <a:gd name="connsiteY26" fmla="*/ 124913 h 253007"/>
                  <a:gd name="connsiteX27" fmla="*/ 109718 w 182008"/>
                  <a:gd name="connsiteY27" fmla="*/ 103646 h 253007"/>
                  <a:gd name="connsiteX28" fmla="*/ 107889 w 182008"/>
                  <a:gd name="connsiteY28" fmla="*/ 103646 h 253007"/>
                  <a:gd name="connsiteX29" fmla="*/ 56365 w 182008"/>
                  <a:gd name="connsiteY29" fmla="*/ 138830 h 253007"/>
                  <a:gd name="connsiteX30" fmla="*/ 53774 w 182008"/>
                  <a:gd name="connsiteY30" fmla="*/ 143521 h 253007"/>
                  <a:gd name="connsiteX31" fmla="*/ 41579 w 182008"/>
                  <a:gd name="connsiteY31" fmla="*/ 191996 h 253007"/>
                  <a:gd name="connsiteX32" fmla="*/ 28317 w 182008"/>
                  <a:gd name="connsiteY32" fmla="*/ 242972 h 253007"/>
                  <a:gd name="connsiteX33" fmla="*/ 12464 w 182008"/>
                  <a:gd name="connsiteY33" fmla="*/ 252667 h 253007"/>
                  <a:gd name="connsiteX34" fmla="*/ 3927 w 182008"/>
                  <a:gd name="connsiteY34" fmla="*/ 249384 h 253007"/>
                  <a:gd name="connsiteX35" fmla="*/ -36 w 182008"/>
                  <a:gd name="connsiteY35" fmla="*/ 242972 h 253007"/>
                  <a:gd name="connsiteX36" fmla="*/ 26183 w 182008"/>
                  <a:gd name="connsiteY36" fmla="*/ 133826 h 253007"/>
                  <a:gd name="connsiteX37" fmla="*/ 52554 w 182008"/>
                  <a:gd name="connsiteY37" fmla="*/ 27494 h 253007"/>
                  <a:gd name="connsiteX38" fmla="*/ 49963 w 182008"/>
                  <a:gd name="connsiteY38" fmla="*/ 21708 h 253007"/>
                  <a:gd name="connsiteX39" fmla="*/ 35939 w 182008"/>
                  <a:gd name="connsiteY39" fmla="*/ 19832 h 253007"/>
                  <a:gd name="connsiteX40" fmla="*/ 28317 w 182008"/>
                  <a:gd name="connsiteY40" fmla="*/ 19832 h 253007"/>
                  <a:gd name="connsiteX41" fmla="*/ 26183 w 182008"/>
                  <a:gd name="connsiteY41" fmla="*/ 17018 h 253007"/>
                  <a:gd name="connsiteX42" fmla="*/ 26945 w 182008"/>
                  <a:gd name="connsiteY42" fmla="*/ 10137 h 253007"/>
                  <a:gd name="connsiteX43" fmla="*/ 31518 w 182008"/>
                  <a:gd name="connsiteY43" fmla="*/ 3257 h 253007"/>
                  <a:gd name="connsiteX44" fmla="*/ 31518 w 182008"/>
                  <a:gd name="connsiteY44" fmla="*/ 3569 h 25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2008" h="253007">
                    <a:moveTo>
                      <a:pt x="31671" y="3726"/>
                    </a:moveTo>
                    <a:cubicBezTo>
                      <a:pt x="31671" y="3726"/>
                      <a:pt x="40512" y="3100"/>
                      <a:pt x="57432" y="1850"/>
                    </a:cubicBezTo>
                    <a:cubicBezTo>
                      <a:pt x="74353" y="755"/>
                      <a:pt x="83042" y="-27"/>
                      <a:pt x="83651" y="-340"/>
                    </a:cubicBezTo>
                    <a:cubicBezTo>
                      <a:pt x="86548" y="-340"/>
                      <a:pt x="87920" y="755"/>
                      <a:pt x="87920" y="2944"/>
                    </a:cubicBezTo>
                    <a:cubicBezTo>
                      <a:pt x="87920" y="5446"/>
                      <a:pt x="83651" y="23741"/>
                      <a:pt x="75115" y="57204"/>
                    </a:cubicBezTo>
                    <a:cubicBezTo>
                      <a:pt x="65969" y="92544"/>
                      <a:pt x="61548" y="110683"/>
                      <a:pt x="61548" y="111465"/>
                    </a:cubicBezTo>
                    <a:cubicBezTo>
                      <a:pt x="61548" y="111934"/>
                      <a:pt x="62463" y="111465"/>
                      <a:pt x="64140" y="109589"/>
                    </a:cubicBezTo>
                    <a:cubicBezTo>
                      <a:pt x="78621" y="96766"/>
                      <a:pt x="94170" y="90199"/>
                      <a:pt x="110785" y="90199"/>
                    </a:cubicBezTo>
                    <a:cubicBezTo>
                      <a:pt x="123590" y="90199"/>
                      <a:pt x="133955" y="93482"/>
                      <a:pt x="142034" y="99894"/>
                    </a:cubicBezTo>
                    <a:cubicBezTo>
                      <a:pt x="150114" y="106305"/>
                      <a:pt x="153924" y="115843"/>
                      <a:pt x="154229" y="128197"/>
                    </a:cubicBezTo>
                    <a:cubicBezTo>
                      <a:pt x="154229" y="140393"/>
                      <a:pt x="149809" y="159314"/>
                      <a:pt x="140663" y="184959"/>
                    </a:cubicBezTo>
                    <a:cubicBezTo>
                      <a:pt x="131516" y="210604"/>
                      <a:pt x="127096" y="225928"/>
                      <a:pt x="127096" y="230932"/>
                    </a:cubicBezTo>
                    <a:cubicBezTo>
                      <a:pt x="127401" y="234216"/>
                      <a:pt x="128010" y="236561"/>
                      <a:pt x="128925" y="237812"/>
                    </a:cubicBezTo>
                    <a:cubicBezTo>
                      <a:pt x="129839" y="239063"/>
                      <a:pt x="131669" y="239689"/>
                      <a:pt x="134260" y="239689"/>
                    </a:cubicBezTo>
                    <a:cubicBezTo>
                      <a:pt x="140967" y="239689"/>
                      <a:pt x="147065" y="236092"/>
                      <a:pt x="152857" y="228899"/>
                    </a:cubicBezTo>
                    <a:cubicBezTo>
                      <a:pt x="158650" y="221706"/>
                      <a:pt x="163223" y="211855"/>
                      <a:pt x="166881" y="199345"/>
                    </a:cubicBezTo>
                    <a:cubicBezTo>
                      <a:pt x="167644" y="196843"/>
                      <a:pt x="168253" y="195123"/>
                      <a:pt x="169016" y="194654"/>
                    </a:cubicBezTo>
                    <a:cubicBezTo>
                      <a:pt x="169778" y="194341"/>
                      <a:pt x="171607" y="193872"/>
                      <a:pt x="174808" y="193872"/>
                    </a:cubicBezTo>
                    <a:cubicBezTo>
                      <a:pt x="179534" y="193872"/>
                      <a:pt x="181973" y="194811"/>
                      <a:pt x="181973" y="196687"/>
                    </a:cubicBezTo>
                    <a:cubicBezTo>
                      <a:pt x="181973" y="196999"/>
                      <a:pt x="181515" y="198720"/>
                      <a:pt x="180601" y="202160"/>
                    </a:cubicBezTo>
                    <a:cubicBezTo>
                      <a:pt x="176790" y="216390"/>
                      <a:pt x="170692" y="227961"/>
                      <a:pt x="162308" y="237030"/>
                    </a:cubicBezTo>
                    <a:cubicBezTo>
                      <a:pt x="154229" y="247351"/>
                      <a:pt x="144473" y="252511"/>
                      <a:pt x="133346" y="252511"/>
                    </a:cubicBezTo>
                    <a:lnTo>
                      <a:pt x="131516" y="252511"/>
                    </a:lnTo>
                    <a:cubicBezTo>
                      <a:pt x="120389" y="252511"/>
                      <a:pt x="112157" y="249227"/>
                      <a:pt x="107127" y="242816"/>
                    </a:cubicBezTo>
                    <a:cubicBezTo>
                      <a:pt x="102096" y="236405"/>
                      <a:pt x="99505" y="229525"/>
                      <a:pt x="99505" y="222331"/>
                    </a:cubicBezTo>
                    <a:cubicBezTo>
                      <a:pt x="99505" y="218422"/>
                      <a:pt x="103773" y="204505"/>
                      <a:pt x="112309" y="179955"/>
                    </a:cubicBezTo>
                    <a:cubicBezTo>
                      <a:pt x="120846" y="155405"/>
                      <a:pt x="125266" y="137266"/>
                      <a:pt x="125571" y="124913"/>
                    </a:cubicBezTo>
                    <a:cubicBezTo>
                      <a:pt x="125571" y="110683"/>
                      <a:pt x="120236" y="103646"/>
                      <a:pt x="109718" y="103646"/>
                    </a:cubicBezTo>
                    <a:lnTo>
                      <a:pt x="107889" y="103646"/>
                    </a:lnTo>
                    <a:cubicBezTo>
                      <a:pt x="88072" y="103646"/>
                      <a:pt x="70999" y="115374"/>
                      <a:pt x="56365" y="138830"/>
                    </a:cubicBezTo>
                    <a:lnTo>
                      <a:pt x="53774" y="143521"/>
                    </a:lnTo>
                    <a:lnTo>
                      <a:pt x="41579" y="191996"/>
                    </a:lnTo>
                    <a:cubicBezTo>
                      <a:pt x="33805" y="223114"/>
                      <a:pt x="29537" y="240158"/>
                      <a:pt x="28317" y="242972"/>
                    </a:cubicBezTo>
                    <a:cubicBezTo>
                      <a:pt x="25268" y="249384"/>
                      <a:pt x="19933" y="252667"/>
                      <a:pt x="12464" y="252667"/>
                    </a:cubicBezTo>
                    <a:cubicBezTo>
                      <a:pt x="9110" y="252667"/>
                      <a:pt x="6366" y="251573"/>
                      <a:pt x="3927" y="249384"/>
                    </a:cubicBezTo>
                    <a:cubicBezTo>
                      <a:pt x="1488" y="247195"/>
                      <a:pt x="269" y="245162"/>
                      <a:pt x="-36" y="242972"/>
                    </a:cubicBezTo>
                    <a:cubicBezTo>
                      <a:pt x="-36" y="239689"/>
                      <a:pt x="8653" y="203254"/>
                      <a:pt x="26183" y="133826"/>
                    </a:cubicBezTo>
                    <a:lnTo>
                      <a:pt x="52554" y="27494"/>
                    </a:lnTo>
                    <a:cubicBezTo>
                      <a:pt x="52554" y="24367"/>
                      <a:pt x="51640" y="22490"/>
                      <a:pt x="49963" y="21708"/>
                    </a:cubicBezTo>
                    <a:cubicBezTo>
                      <a:pt x="48286" y="20927"/>
                      <a:pt x="43713" y="20458"/>
                      <a:pt x="35939" y="19832"/>
                    </a:cubicBezTo>
                    <a:lnTo>
                      <a:pt x="28317" y="19832"/>
                    </a:lnTo>
                    <a:cubicBezTo>
                      <a:pt x="26945" y="18425"/>
                      <a:pt x="26183" y="17330"/>
                      <a:pt x="26183" y="17018"/>
                    </a:cubicBezTo>
                    <a:cubicBezTo>
                      <a:pt x="26183" y="16704"/>
                      <a:pt x="26488" y="14359"/>
                      <a:pt x="26945" y="10137"/>
                    </a:cubicBezTo>
                    <a:cubicBezTo>
                      <a:pt x="28165" y="5602"/>
                      <a:pt x="29689" y="3257"/>
                      <a:pt x="31518" y="3257"/>
                    </a:cubicBezTo>
                    <a:lnTo>
                      <a:pt x="31518" y="3569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10">
              <a:extLst>
                <a:ext uri="{FF2B5EF4-FFF2-40B4-BE49-F238E27FC236}">
                  <a16:creationId xmlns:a16="http://schemas.microsoft.com/office/drawing/2014/main" id="{11DC9F61-67A7-E4E7-AE5D-3A01B73456AD}"/>
                </a:ext>
              </a:extLst>
            </p:cNvPr>
            <p:cNvGrpSpPr/>
            <p:nvPr/>
          </p:nvGrpSpPr>
          <p:grpSpPr>
            <a:xfrm>
              <a:off x="6025226" y="4295027"/>
              <a:ext cx="561686" cy="456122"/>
              <a:chOff x="6025226" y="4295027"/>
              <a:chExt cx="561686" cy="456122"/>
            </a:xfrm>
            <a:solidFill>
              <a:srgbClr val="0071BC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8B83A119-1851-D836-9AD1-9FBCFBE60FC0}"/>
                  </a:ext>
                </a:extLst>
              </p:cNvPr>
              <p:cNvSpPr/>
              <p:nvPr/>
            </p:nvSpPr>
            <p:spPr>
              <a:xfrm>
                <a:off x="6025226" y="4295027"/>
                <a:ext cx="359777" cy="456122"/>
              </a:xfrm>
              <a:custGeom>
                <a:avLst/>
                <a:gdLst>
                  <a:gd name="connsiteX0" fmla="*/ 181429 w 359777"/>
                  <a:gd name="connsiteY0" fmla="*/ 397709 h 456122"/>
                  <a:gd name="connsiteX1" fmla="*/ 181909 w 359777"/>
                  <a:gd name="connsiteY1" fmla="*/ 372288 h 456122"/>
                  <a:gd name="connsiteX2" fmla="*/ 183032 w 359777"/>
                  <a:gd name="connsiteY2" fmla="*/ 362599 h 456122"/>
                  <a:gd name="connsiteX3" fmla="*/ 183032 w 359777"/>
                  <a:gd name="connsiteY3" fmla="*/ 360538 h 456122"/>
                  <a:gd name="connsiteX4" fmla="*/ 175208 w 359777"/>
                  <a:gd name="connsiteY4" fmla="*/ 362599 h 456122"/>
                  <a:gd name="connsiteX5" fmla="*/ 131512 w 359777"/>
                  <a:gd name="connsiteY5" fmla="*/ 368167 h 456122"/>
                  <a:gd name="connsiteX6" fmla="*/ 45394 w 359777"/>
                  <a:gd name="connsiteY6" fmla="*/ 339251 h 456122"/>
                  <a:gd name="connsiteX7" fmla="*/ 108 w 359777"/>
                  <a:gd name="connsiteY7" fmla="*/ 254920 h 456122"/>
                  <a:gd name="connsiteX8" fmla="*/ -371 w 359777"/>
                  <a:gd name="connsiteY8" fmla="*/ 233169 h 456122"/>
                  <a:gd name="connsiteX9" fmla="*/ 24663 w 359777"/>
                  <a:gd name="connsiteY9" fmla="*/ 134701 h 456122"/>
                  <a:gd name="connsiteX10" fmla="*/ 91967 w 359777"/>
                  <a:gd name="connsiteY10" fmla="*/ 51954 h 456122"/>
                  <a:gd name="connsiteX11" fmla="*/ 221782 w 359777"/>
                  <a:gd name="connsiteY11" fmla="*/ -296 h 456122"/>
                  <a:gd name="connsiteX12" fmla="*/ 246816 w 359777"/>
                  <a:gd name="connsiteY12" fmla="*/ 182 h 456122"/>
                  <a:gd name="connsiteX13" fmla="*/ 328151 w 359777"/>
                  <a:gd name="connsiteY13" fmla="*/ 43848 h 456122"/>
                  <a:gd name="connsiteX14" fmla="*/ 359406 w 359777"/>
                  <a:gd name="connsiteY14" fmla="*/ 136284 h 456122"/>
                  <a:gd name="connsiteX15" fmla="*/ 282222 w 359777"/>
                  <a:gd name="connsiteY15" fmla="*/ 302885 h 456122"/>
                  <a:gd name="connsiteX16" fmla="*/ 213972 w 359777"/>
                  <a:gd name="connsiteY16" fmla="*/ 349103 h 456122"/>
                  <a:gd name="connsiteX17" fmla="*/ 205038 w 359777"/>
                  <a:gd name="connsiteY17" fmla="*/ 353238 h 456122"/>
                  <a:gd name="connsiteX18" fmla="*/ 205038 w 359777"/>
                  <a:gd name="connsiteY18" fmla="*/ 355776 h 456122"/>
                  <a:gd name="connsiteX19" fmla="*/ 207586 w 359777"/>
                  <a:gd name="connsiteY19" fmla="*/ 369435 h 456122"/>
                  <a:gd name="connsiteX20" fmla="*/ 218589 w 359777"/>
                  <a:gd name="connsiteY20" fmla="*/ 390709 h 456122"/>
                  <a:gd name="connsiteX21" fmla="*/ 242678 w 359777"/>
                  <a:gd name="connsiteY21" fmla="*/ 398815 h 456122"/>
                  <a:gd name="connsiteX22" fmla="*/ 277604 w 359777"/>
                  <a:gd name="connsiteY22" fmla="*/ 387694 h 456122"/>
                  <a:gd name="connsiteX23" fmla="*/ 299446 w 359777"/>
                  <a:gd name="connsiteY23" fmla="*/ 358792 h 456122"/>
                  <a:gd name="connsiteX24" fmla="*/ 306146 w 359777"/>
                  <a:gd name="connsiteY24" fmla="*/ 351805 h 456122"/>
                  <a:gd name="connsiteX25" fmla="*/ 311887 w 359777"/>
                  <a:gd name="connsiteY25" fmla="*/ 356404 h 456122"/>
                  <a:gd name="connsiteX26" fmla="*/ 306626 w 359777"/>
                  <a:gd name="connsiteY26" fmla="*/ 374675 h 456122"/>
                  <a:gd name="connsiteX27" fmla="*/ 291950 w 359777"/>
                  <a:gd name="connsiteY27" fmla="*/ 408189 h 456122"/>
                  <a:gd name="connsiteX28" fmla="*/ 263724 w 359777"/>
                  <a:gd name="connsiteY28" fmla="*/ 441062 h 456122"/>
                  <a:gd name="connsiteX29" fmla="*/ 224180 w 359777"/>
                  <a:gd name="connsiteY29" fmla="*/ 455827 h 456122"/>
                  <a:gd name="connsiteX30" fmla="*/ 181429 w 359777"/>
                  <a:gd name="connsiteY30" fmla="*/ 401517 h 456122"/>
                  <a:gd name="connsiteX31" fmla="*/ 181429 w 359777"/>
                  <a:gd name="connsiteY31" fmla="*/ 398023 h 456122"/>
                  <a:gd name="connsiteX32" fmla="*/ 181429 w 359777"/>
                  <a:gd name="connsiteY32" fmla="*/ 398023 h 456122"/>
                  <a:gd name="connsiteX33" fmla="*/ 304872 w 359777"/>
                  <a:gd name="connsiteY33" fmla="*/ 119445 h 456122"/>
                  <a:gd name="connsiteX34" fmla="*/ 297048 w 359777"/>
                  <a:gd name="connsiteY34" fmla="*/ 70689 h 456122"/>
                  <a:gd name="connsiteX35" fmla="*/ 275686 w 359777"/>
                  <a:gd name="connsiteY35" fmla="*/ 39727 h 456122"/>
                  <a:gd name="connsiteX36" fmla="*/ 249693 w 359777"/>
                  <a:gd name="connsiteY36" fmla="*/ 24471 h 456122"/>
                  <a:gd name="connsiteX37" fmla="*/ 222097 w 359777"/>
                  <a:gd name="connsiteY37" fmla="*/ 19395 h 456122"/>
                  <a:gd name="connsiteX38" fmla="*/ 170906 w 359777"/>
                  <a:gd name="connsiteY38" fmla="*/ 32099 h 456122"/>
                  <a:gd name="connsiteX39" fmla="*/ 85432 w 359777"/>
                  <a:gd name="connsiteY39" fmla="*/ 121520 h 456122"/>
                  <a:gd name="connsiteX40" fmla="*/ 53053 w 359777"/>
                  <a:gd name="connsiteY40" fmla="*/ 247456 h 456122"/>
                  <a:gd name="connsiteX41" fmla="*/ 81280 w 359777"/>
                  <a:gd name="connsiteY41" fmla="*/ 327188 h 456122"/>
                  <a:gd name="connsiteX42" fmla="*/ 96435 w 359777"/>
                  <a:gd name="connsiteY42" fmla="*/ 337982 h 456122"/>
                  <a:gd name="connsiteX43" fmla="*/ 96435 w 359777"/>
                  <a:gd name="connsiteY43" fmla="*/ 333861 h 456122"/>
                  <a:gd name="connsiteX44" fmla="*/ 113658 w 359777"/>
                  <a:gd name="connsiteY44" fmla="*/ 296376 h 456122"/>
                  <a:gd name="connsiteX45" fmla="*/ 154326 w 359777"/>
                  <a:gd name="connsiteY45" fmla="*/ 278582 h 456122"/>
                  <a:gd name="connsiteX46" fmla="*/ 176811 w 359777"/>
                  <a:gd name="connsiteY46" fmla="*/ 284150 h 456122"/>
                  <a:gd name="connsiteX47" fmla="*/ 190842 w 359777"/>
                  <a:gd name="connsiteY47" fmla="*/ 299392 h 456122"/>
                  <a:gd name="connsiteX48" fmla="*/ 197227 w 359777"/>
                  <a:gd name="connsiteY48" fmla="*/ 315589 h 456122"/>
                  <a:gd name="connsiteX49" fmla="*/ 200256 w 359777"/>
                  <a:gd name="connsiteY49" fmla="*/ 329249 h 456122"/>
                  <a:gd name="connsiteX50" fmla="*/ 206942 w 359777"/>
                  <a:gd name="connsiteY50" fmla="*/ 324650 h 456122"/>
                  <a:gd name="connsiteX51" fmla="*/ 263724 w 359777"/>
                  <a:gd name="connsiteY51" fmla="*/ 263176 h 456122"/>
                  <a:gd name="connsiteX52" fmla="*/ 296102 w 359777"/>
                  <a:gd name="connsiteY52" fmla="*/ 187428 h 456122"/>
                  <a:gd name="connsiteX53" fmla="*/ 305022 w 359777"/>
                  <a:gd name="connsiteY53" fmla="*/ 119445 h 456122"/>
                  <a:gd name="connsiteX54" fmla="*/ 305022 w 359777"/>
                  <a:gd name="connsiteY54" fmla="*/ 119445 h 456122"/>
                  <a:gd name="connsiteX55" fmla="*/ 136938 w 359777"/>
                  <a:gd name="connsiteY55" fmla="*/ 347834 h 456122"/>
                  <a:gd name="connsiteX56" fmla="*/ 183978 w 359777"/>
                  <a:gd name="connsiteY56" fmla="*/ 337041 h 456122"/>
                  <a:gd name="connsiteX57" fmla="*/ 183511 w 359777"/>
                  <a:gd name="connsiteY57" fmla="*/ 331950 h 456122"/>
                  <a:gd name="connsiteX58" fmla="*/ 164205 w 359777"/>
                  <a:gd name="connsiteY58" fmla="*/ 298437 h 456122"/>
                  <a:gd name="connsiteX59" fmla="*/ 154326 w 359777"/>
                  <a:gd name="connsiteY59" fmla="*/ 297331 h 456122"/>
                  <a:gd name="connsiteX60" fmla="*/ 151298 w 359777"/>
                  <a:gd name="connsiteY60" fmla="*/ 297331 h 456122"/>
                  <a:gd name="connsiteX61" fmla="*/ 149215 w 359777"/>
                  <a:gd name="connsiteY61" fmla="*/ 296854 h 456122"/>
                  <a:gd name="connsiteX62" fmla="*/ 127854 w 359777"/>
                  <a:gd name="connsiteY62" fmla="*/ 307020 h 456122"/>
                  <a:gd name="connsiteX63" fmla="*/ 116371 w 359777"/>
                  <a:gd name="connsiteY63" fmla="*/ 330368 h 456122"/>
                  <a:gd name="connsiteX64" fmla="*/ 137102 w 359777"/>
                  <a:gd name="connsiteY64" fmla="*/ 347670 h 456122"/>
                  <a:gd name="connsiteX65" fmla="*/ 137102 w 359777"/>
                  <a:gd name="connsiteY65" fmla="*/ 347670 h 45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59777" h="456122">
                    <a:moveTo>
                      <a:pt x="181429" y="397709"/>
                    </a:moveTo>
                    <a:cubicBezTo>
                      <a:pt x="181429" y="386588"/>
                      <a:pt x="181429" y="378169"/>
                      <a:pt x="181909" y="372288"/>
                    </a:cubicBezTo>
                    <a:cubicBezTo>
                      <a:pt x="182388" y="366570"/>
                      <a:pt x="182553" y="363240"/>
                      <a:pt x="183032" y="362599"/>
                    </a:cubicBezTo>
                    <a:lnTo>
                      <a:pt x="183032" y="360538"/>
                    </a:lnTo>
                    <a:lnTo>
                      <a:pt x="175208" y="362599"/>
                    </a:lnTo>
                    <a:cubicBezTo>
                      <a:pt x="159259" y="366256"/>
                      <a:pt x="144597" y="368167"/>
                      <a:pt x="131512" y="368167"/>
                    </a:cubicBezTo>
                    <a:cubicBezTo>
                      <a:pt x="98504" y="368167"/>
                      <a:pt x="69798" y="358478"/>
                      <a:pt x="45394" y="339251"/>
                    </a:cubicBezTo>
                    <a:cubicBezTo>
                      <a:pt x="21155" y="319888"/>
                      <a:pt x="6014" y="291928"/>
                      <a:pt x="108" y="254920"/>
                    </a:cubicBezTo>
                    <a:cubicBezTo>
                      <a:pt x="-371" y="252219"/>
                      <a:pt x="-371" y="244918"/>
                      <a:pt x="-371" y="233169"/>
                    </a:cubicBezTo>
                    <a:cubicBezTo>
                      <a:pt x="-371" y="198700"/>
                      <a:pt x="7919" y="165827"/>
                      <a:pt x="24663" y="134701"/>
                    </a:cubicBezTo>
                    <a:cubicBezTo>
                      <a:pt x="41407" y="103562"/>
                      <a:pt x="63741" y="75929"/>
                      <a:pt x="91967" y="51954"/>
                    </a:cubicBezTo>
                    <a:cubicBezTo>
                      <a:pt x="135020" y="17007"/>
                      <a:pt x="178250" y="-296"/>
                      <a:pt x="221782" y="-296"/>
                    </a:cubicBezTo>
                    <a:cubicBezTo>
                      <a:pt x="234854" y="-296"/>
                      <a:pt x="243472" y="-296"/>
                      <a:pt x="246816" y="182"/>
                    </a:cubicBezTo>
                    <a:cubicBezTo>
                      <a:pt x="280468" y="4944"/>
                      <a:pt x="307585" y="19545"/>
                      <a:pt x="328151" y="43848"/>
                    </a:cubicBezTo>
                    <a:cubicBezTo>
                      <a:pt x="348718" y="68151"/>
                      <a:pt x="359091" y="98963"/>
                      <a:pt x="359406" y="136284"/>
                    </a:cubicBezTo>
                    <a:cubicBezTo>
                      <a:pt x="359406" y="197267"/>
                      <a:pt x="333578" y="252696"/>
                      <a:pt x="282222" y="302885"/>
                    </a:cubicBezTo>
                    <a:cubicBezTo>
                      <a:pt x="260381" y="323217"/>
                      <a:pt x="237567" y="338623"/>
                      <a:pt x="213972" y="349103"/>
                    </a:cubicBezTo>
                    <a:lnTo>
                      <a:pt x="205038" y="353238"/>
                    </a:lnTo>
                    <a:lnTo>
                      <a:pt x="205038" y="355776"/>
                    </a:lnTo>
                    <a:cubicBezTo>
                      <a:pt x="205038" y="355776"/>
                      <a:pt x="205833" y="360702"/>
                      <a:pt x="207586" y="369435"/>
                    </a:cubicBezTo>
                    <a:cubicBezTo>
                      <a:pt x="209340" y="378169"/>
                      <a:pt x="213012" y="385319"/>
                      <a:pt x="218589" y="390709"/>
                    </a:cubicBezTo>
                    <a:cubicBezTo>
                      <a:pt x="224180" y="396113"/>
                      <a:pt x="232141" y="398815"/>
                      <a:pt x="242678" y="398815"/>
                    </a:cubicBezTo>
                    <a:cubicBezTo>
                      <a:pt x="254955" y="398815"/>
                      <a:pt x="266437" y="395158"/>
                      <a:pt x="277604" y="387694"/>
                    </a:cubicBezTo>
                    <a:cubicBezTo>
                      <a:pt x="288758" y="380229"/>
                      <a:pt x="295938" y="370541"/>
                      <a:pt x="299446" y="358792"/>
                    </a:cubicBezTo>
                    <a:cubicBezTo>
                      <a:pt x="301514" y="354029"/>
                      <a:pt x="303748" y="351805"/>
                      <a:pt x="306146" y="351805"/>
                    </a:cubicBezTo>
                    <a:cubicBezTo>
                      <a:pt x="309174" y="351805"/>
                      <a:pt x="311243" y="353388"/>
                      <a:pt x="311887" y="356404"/>
                    </a:cubicBezTo>
                    <a:cubicBezTo>
                      <a:pt x="311887" y="359106"/>
                      <a:pt x="310133" y="365151"/>
                      <a:pt x="306626" y="374675"/>
                    </a:cubicBezTo>
                    <a:cubicBezTo>
                      <a:pt x="303118" y="384050"/>
                      <a:pt x="298336" y="395321"/>
                      <a:pt x="291950" y="408189"/>
                    </a:cubicBezTo>
                    <a:cubicBezTo>
                      <a:pt x="285566" y="421044"/>
                      <a:pt x="276316" y="432165"/>
                      <a:pt x="263724" y="441062"/>
                    </a:cubicBezTo>
                    <a:cubicBezTo>
                      <a:pt x="251118" y="449959"/>
                      <a:pt x="237882" y="455035"/>
                      <a:pt x="224180" y="455827"/>
                    </a:cubicBezTo>
                    <a:cubicBezTo>
                      <a:pt x="195789" y="455827"/>
                      <a:pt x="181429" y="437732"/>
                      <a:pt x="181429" y="401517"/>
                    </a:cubicBezTo>
                    <a:lnTo>
                      <a:pt x="181429" y="398023"/>
                    </a:lnTo>
                    <a:lnTo>
                      <a:pt x="181429" y="398023"/>
                    </a:lnTo>
                    <a:close/>
                    <a:moveTo>
                      <a:pt x="304872" y="119445"/>
                    </a:moveTo>
                    <a:cubicBezTo>
                      <a:pt x="304872" y="100874"/>
                      <a:pt x="302309" y="84512"/>
                      <a:pt x="297048" y="70689"/>
                    </a:cubicBezTo>
                    <a:cubicBezTo>
                      <a:pt x="291786" y="56880"/>
                      <a:pt x="284771" y="46550"/>
                      <a:pt x="275686" y="39727"/>
                    </a:cubicBezTo>
                    <a:cubicBezTo>
                      <a:pt x="266752" y="32891"/>
                      <a:pt x="257983" y="27814"/>
                      <a:pt x="249693" y="24471"/>
                    </a:cubicBezTo>
                    <a:cubicBezTo>
                      <a:pt x="241390" y="21142"/>
                      <a:pt x="232141" y="19395"/>
                      <a:pt x="222097" y="19395"/>
                    </a:cubicBezTo>
                    <a:cubicBezTo>
                      <a:pt x="205517" y="19395"/>
                      <a:pt x="188444" y="23516"/>
                      <a:pt x="170906" y="32099"/>
                    </a:cubicBezTo>
                    <a:cubicBezTo>
                      <a:pt x="135499" y="48774"/>
                      <a:pt x="106958" y="78467"/>
                      <a:pt x="85432" y="121520"/>
                    </a:cubicBezTo>
                    <a:cubicBezTo>
                      <a:pt x="63892" y="164558"/>
                      <a:pt x="53053" y="206478"/>
                      <a:pt x="53053" y="247456"/>
                    </a:cubicBezTo>
                    <a:cubicBezTo>
                      <a:pt x="53053" y="283358"/>
                      <a:pt x="62467" y="309872"/>
                      <a:pt x="81280" y="327188"/>
                    </a:cubicBezTo>
                    <a:cubicBezTo>
                      <a:pt x="89570" y="334175"/>
                      <a:pt x="94681" y="337982"/>
                      <a:pt x="96435" y="337982"/>
                    </a:cubicBezTo>
                    <a:lnTo>
                      <a:pt x="96435" y="333861"/>
                    </a:lnTo>
                    <a:cubicBezTo>
                      <a:pt x="96435" y="320202"/>
                      <a:pt x="102176" y="307811"/>
                      <a:pt x="113658" y="296376"/>
                    </a:cubicBezTo>
                    <a:cubicBezTo>
                      <a:pt x="125141" y="284941"/>
                      <a:pt x="138692" y="279060"/>
                      <a:pt x="154326" y="278582"/>
                    </a:cubicBezTo>
                    <a:cubicBezTo>
                      <a:pt x="163095" y="278582"/>
                      <a:pt x="170426" y="280492"/>
                      <a:pt x="176811" y="284150"/>
                    </a:cubicBezTo>
                    <a:cubicBezTo>
                      <a:pt x="183183" y="287957"/>
                      <a:pt x="187814" y="292883"/>
                      <a:pt x="190842" y="299392"/>
                    </a:cubicBezTo>
                    <a:cubicBezTo>
                      <a:pt x="193870" y="305901"/>
                      <a:pt x="196104" y="311304"/>
                      <a:pt x="197227" y="315589"/>
                    </a:cubicBezTo>
                    <a:cubicBezTo>
                      <a:pt x="198337" y="319888"/>
                      <a:pt x="199296" y="324650"/>
                      <a:pt x="200256" y="329249"/>
                    </a:cubicBezTo>
                    <a:lnTo>
                      <a:pt x="206942" y="324650"/>
                    </a:lnTo>
                    <a:cubicBezTo>
                      <a:pt x="229277" y="309722"/>
                      <a:pt x="248090" y="289226"/>
                      <a:pt x="263724" y="263176"/>
                    </a:cubicBezTo>
                    <a:cubicBezTo>
                      <a:pt x="279345" y="237140"/>
                      <a:pt x="290197" y="211882"/>
                      <a:pt x="296102" y="187428"/>
                    </a:cubicBezTo>
                    <a:cubicBezTo>
                      <a:pt x="301994" y="162962"/>
                      <a:pt x="305022" y="140419"/>
                      <a:pt x="305022" y="119445"/>
                    </a:cubicBezTo>
                    <a:lnTo>
                      <a:pt x="305022" y="119445"/>
                    </a:lnTo>
                    <a:close/>
                    <a:moveTo>
                      <a:pt x="136938" y="347834"/>
                    </a:moveTo>
                    <a:cubicBezTo>
                      <a:pt x="153518" y="347834"/>
                      <a:pt x="169316" y="344341"/>
                      <a:pt x="183978" y="337041"/>
                    </a:cubicBezTo>
                    <a:lnTo>
                      <a:pt x="183511" y="331950"/>
                    </a:lnTo>
                    <a:cubicBezTo>
                      <a:pt x="182224" y="313365"/>
                      <a:pt x="175688" y="302094"/>
                      <a:pt x="164205" y="298437"/>
                    </a:cubicBezTo>
                    <a:cubicBezTo>
                      <a:pt x="160067" y="297809"/>
                      <a:pt x="156710" y="297331"/>
                      <a:pt x="154326" y="297331"/>
                    </a:cubicBezTo>
                    <a:lnTo>
                      <a:pt x="151298" y="297331"/>
                    </a:lnTo>
                    <a:cubicBezTo>
                      <a:pt x="150174" y="297331"/>
                      <a:pt x="149544" y="297331"/>
                      <a:pt x="149215" y="296854"/>
                    </a:cubicBezTo>
                    <a:cubicBezTo>
                      <a:pt x="142200" y="296854"/>
                      <a:pt x="135184" y="300183"/>
                      <a:pt x="127854" y="307020"/>
                    </a:cubicBezTo>
                    <a:cubicBezTo>
                      <a:pt x="120673" y="313843"/>
                      <a:pt x="116686" y="321470"/>
                      <a:pt x="116371" y="330368"/>
                    </a:cubicBezTo>
                    <a:cubicBezTo>
                      <a:pt x="116371" y="341803"/>
                      <a:pt x="123386" y="347670"/>
                      <a:pt x="137102" y="347670"/>
                    </a:cubicBezTo>
                    <a:lnTo>
                      <a:pt x="137102" y="347670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DA16A603-AFC6-5A38-585E-5D1E2B967096}"/>
                  </a:ext>
                </a:extLst>
              </p:cNvPr>
              <p:cNvSpPr/>
              <p:nvPr/>
            </p:nvSpPr>
            <p:spPr>
              <a:xfrm>
                <a:off x="6440974" y="4569769"/>
                <a:ext cx="145938" cy="163046"/>
              </a:xfrm>
              <a:custGeom>
                <a:avLst/>
                <a:gdLst>
                  <a:gd name="connsiteX0" fmla="*/ -381 w 145938"/>
                  <a:gd name="connsiteY0" fmla="*/ 101344 h 163046"/>
                  <a:gd name="connsiteX1" fmla="*/ 31354 w 145938"/>
                  <a:gd name="connsiteY1" fmla="*/ 30987 h 163046"/>
                  <a:gd name="connsiteX2" fmla="*/ 99929 w 145938"/>
                  <a:gd name="connsiteY2" fmla="*/ -301 h 163046"/>
                  <a:gd name="connsiteX3" fmla="*/ 132463 w 145938"/>
                  <a:gd name="connsiteY3" fmla="*/ 8275 h 163046"/>
                  <a:gd name="connsiteX4" fmla="*/ 144742 w 145938"/>
                  <a:gd name="connsiteY4" fmla="*/ 30828 h 163046"/>
                  <a:gd name="connsiteX5" fmla="*/ 137726 w 145938"/>
                  <a:gd name="connsiteY5" fmla="*/ 48456 h 163046"/>
                  <a:gd name="connsiteX6" fmla="*/ 120023 w 145938"/>
                  <a:gd name="connsiteY6" fmla="*/ 56080 h 163046"/>
                  <a:gd name="connsiteX7" fmla="*/ 109020 w 145938"/>
                  <a:gd name="connsiteY7" fmla="*/ 52586 h 163046"/>
                  <a:gd name="connsiteX8" fmla="*/ 105033 w 145938"/>
                  <a:gd name="connsiteY8" fmla="*/ 41786 h 163046"/>
                  <a:gd name="connsiteX9" fmla="*/ 109020 w 145938"/>
                  <a:gd name="connsiteY9" fmla="*/ 29557 h 163046"/>
                  <a:gd name="connsiteX10" fmla="*/ 116993 w 145938"/>
                  <a:gd name="connsiteY10" fmla="*/ 21934 h 163046"/>
                  <a:gd name="connsiteX11" fmla="*/ 122097 w 145938"/>
                  <a:gd name="connsiteY11" fmla="*/ 19869 h 163046"/>
                  <a:gd name="connsiteX12" fmla="*/ 122575 w 145938"/>
                  <a:gd name="connsiteY12" fmla="*/ 19869 h 163046"/>
                  <a:gd name="connsiteX13" fmla="*/ 120502 w 145938"/>
                  <a:gd name="connsiteY13" fmla="*/ 17804 h 163046"/>
                  <a:gd name="connsiteX14" fmla="*/ 112688 w 145938"/>
                  <a:gd name="connsiteY14" fmla="*/ 14946 h 163046"/>
                  <a:gd name="connsiteX15" fmla="*/ 100249 w 145938"/>
                  <a:gd name="connsiteY15" fmla="*/ 13516 h 163046"/>
                  <a:gd name="connsiteX16" fmla="*/ 79197 w 145938"/>
                  <a:gd name="connsiteY16" fmla="*/ 18440 h 163046"/>
                  <a:gd name="connsiteX17" fmla="*/ 63409 w 145938"/>
                  <a:gd name="connsiteY17" fmla="*/ 29557 h 163046"/>
                  <a:gd name="connsiteX18" fmla="*/ 39807 w 145938"/>
                  <a:gd name="connsiteY18" fmla="*/ 74027 h 163046"/>
                  <a:gd name="connsiteX19" fmla="*/ 31992 w 145938"/>
                  <a:gd name="connsiteY19" fmla="*/ 115796 h 163046"/>
                  <a:gd name="connsiteX20" fmla="*/ 41561 w 145938"/>
                  <a:gd name="connsiteY20" fmla="*/ 140572 h 163046"/>
                  <a:gd name="connsiteX21" fmla="*/ 62931 w 145938"/>
                  <a:gd name="connsiteY21" fmla="*/ 149148 h 163046"/>
                  <a:gd name="connsiteX22" fmla="*/ 64366 w 145938"/>
                  <a:gd name="connsiteY22" fmla="*/ 149148 h 163046"/>
                  <a:gd name="connsiteX23" fmla="*/ 132622 w 145938"/>
                  <a:gd name="connsiteY23" fmla="*/ 118655 h 163046"/>
                  <a:gd name="connsiteX24" fmla="*/ 137088 w 145938"/>
                  <a:gd name="connsiteY24" fmla="*/ 115161 h 163046"/>
                  <a:gd name="connsiteX25" fmla="*/ 141872 w 145938"/>
                  <a:gd name="connsiteY25" fmla="*/ 118496 h 163046"/>
                  <a:gd name="connsiteX26" fmla="*/ 145540 w 145938"/>
                  <a:gd name="connsiteY26" fmla="*/ 123419 h 163046"/>
                  <a:gd name="connsiteX27" fmla="*/ 142191 w 145938"/>
                  <a:gd name="connsiteY27" fmla="*/ 128819 h 163046"/>
                  <a:gd name="connsiteX28" fmla="*/ 131506 w 145938"/>
                  <a:gd name="connsiteY28" fmla="*/ 138825 h 163046"/>
                  <a:gd name="connsiteX29" fmla="*/ 114920 w 145938"/>
                  <a:gd name="connsiteY29" fmla="*/ 149625 h 163046"/>
                  <a:gd name="connsiteX30" fmla="*/ 91318 w 145938"/>
                  <a:gd name="connsiteY30" fmla="*/ 158678 h 163046"/>
                  <a:gd name="connsiteX31" fmla="*/ 61815 w 145938"/>
                  <a:gd name="connsiteY31" fmla="*/ 162648 h 163046"/>
                  <a:gd name="connsiteX32" fmla="*/ 17320 w 145938"/>
                  <a:gd name="connsiteY32" fmla="*/ 145337 h 163046"/>
                  <a:gd name="connsiteX33" fmla="*/ -62 w 145938"/>
                  <a:gd name="connsiteY33" fmla="*/ 101502 h 163046"/>
                  <a:gd name="connsiteX34" fmla="*/ 256 w 145938"/>
                  <a:gd name="connsiteY34" fmla="*/ 101185 h 1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5938" h="163046">
                    <a:moveTo>
                      <a:pt x="-381" y="101344"/>
                    </a:moveTo>
                    <a:cubicBezTo>
                      <a:pt x="-381" y="75139"/>
                      <a:pt x="10144" y="51792"/>
                      <a:pt x="31354" y="30987"/>
                    </a:cubicBezTo>
                    <a:cubicBezTo>
                      <a:pt x="52565" y="10181"/>
                      <a:pt x="75370" y="-301"/>
                      <a:pt x="99929" y="-301"/>
                    </a:cubicBezTo>
                    <a:cubicBezTo>
                      <a:pt x="113804" y="-301"/>
                      <a:pt x="124489" y="2558"/>
                      <a:pt x="132463" y="8275"/>
                    </a:cubicBezTo>
                    <a:cubicBezTo>
                      <a:pt x="140436" y="13993"/>
                      <a:pt x="144423" y="21616"/>
                      <a:pt x="144742" y="30828"/>
                    </a:cubicBezTo>
                    <a:cubicBezTo>
                      <a:pt x="144742" y="37816"/>
                      <a:pt x="142510" y="43692"/>
                      <a:pt x="137726" y="48456"/>
                    </a:cubicBezTo>
                    <a:cubicBezTo>
                      <a:pt x="133101" y="53221"/>
                      <a:pt x="127200" y="55762"/>
                      <a:pt x="120023" y="56080"/>
                    </a:cubicBezTo>
                    <a:cubicBezTo>
                      <a:pt x="115399" y="56080"/>
                      <a:pt x="111731" y="54968"/>
                      <a:pt x="109020" y="52586"/>
                    </a:cubicBezTo>
                    <a:cubicBezTo>
                      <a:pt x="106309" y="50204"/>
                      <a:pt x="105033" y="46551"/>
                      <a:pt x="105033" y="41786"/>
                    </a:cubicBezTo>
                    <a:cubicBezTo>
                      <a:pt x="105033" y="37021"/>
                      <a:pt x="106309" y="32892"/>
                      <a:pt x="109020" y="29557"/>
                    </a:cubicBezTo>
                    <a:cubicBezTo>
                      <a:pt x="111731" y="26222"/>
                      <a:pt x="114442" y="23681"/>
                      <a:pt x="116993" y="21934"/>
                    </a:cubicBezTo>
                    <a:cubicBezTo>
                      <a:pt x="119705" y="20186"/>
                      <a:pt x="121459" y="19552"/>
                      <a:pt x="122097" y="19869"/>
                    </a:cubicBezTo>
                    <a:lnTo>
                      <a:pt x="122575" y="19869"/>
                    </a:lnTo>
                    <a:cubicBezTo>
                      <a:pt x="122575" y="19869"/>
                      <a:pt x="121937" y="18757"/>
                      <a:pt x="120502" y="17804"/>
                    </a:cubicBezTo>
                    <a:cubicBezTo>
                      <a:pt x="119067" y="16851"/>
                      <a:pt x="116515" y="15898"/>
                      <a:pt x="112688" y="14946"/>
                    </a:cubicBezTo>
                    <a:cubicBezTo>
                      <a:pt x="108860" y="13993"/>
                      <a:pt x="104714" y="13516"/>
                      <a:pt x="100249" y="13516"/>
                    </a:cubicBezTo>
                    <a:cubicBezTo>
                      <a:pt x="92912" y="13516"/>
                      <a:pt x="85896" y="15263"/>
                      <a:pt x="79197" y="18440"/>
                    </a:cubicBezTo>
                    <a:cubicBezTo>
                      <a:pt x="74094" y="20504"/>
                      <a:pt x="68672" y="24316"/>
                      <a:pt x="63409" y="29557"/>
                    </a:cubicBezTo>
                    <a:cubicBezTo>
                      <a:pt x="52565" y="40198"/>
                      <a:pt x="44750" y="54968"/>
                      <a:pt x="39807" y="74027"/>
                    </a:cubicBezTo>
                    <a:cubicBezTo>
                      <a:pt x="34863" y="93085"/>
                      <a:pt x="32311" y="107061"/>
                      <a:pt x="31992" y="115796"/>
                    </a:cubicBezTo>
                    <a:cubicBezTo>
                      <a:pt x="31992" y="126755"/>
                      <a:pt x="35182" y="135014"/>
                      <a:pt x="41561" y="140572"/>
                    </a:cubicBezTo>
                    <a:cubicBezTo>
                      <a:pt x="46983" y="146290"/>
                      <a:pt x="54000" y="149148"/>
                      <a:pt x="62931" y="149148"/>
                    </a:cubicBezTo>
                    <a:lnTo>
                      <a:pt x="64366" y="149148"/>
                    </a:lnTo>
                    <a:cubicBezTo>
                      <a:pt x="91955" y="149148"/>
                      <a:pt x="114601" y="138984"/>
                      <a:pt x="132622" y="118655"/>
                    </a:cubicBezTo>
                    <a:cubicBezTo>
                      <a:pt x="134696" y="116273"/>
                      <a:pt x="136290" y="115161"/>
                      <a:pt x="137088" y="115161"/>
                    </a:cubicBezTo>
                    <a:cubicBezTo>
                      <a:pt x="138044" y="115161"/>
                      <a:pt x="139639" y="116273"/>
                      <a:pt x="141872" y="118496"/>
                    </a:cubicBezTo>
                    <a:cubicBezTo>
                      <a:pt x="144105" y="120720"/>
                      <a:pt x="145380" y="122308"/>
                      <a:pt x="145540" y="123419"/>
                    </a:cubicBezTo>
                    <a:cubicBezTo>
                      <a:pt x="145700" y="124531"/>
                      <a:pt x="144742" y="126437"/>
                      <a:pt x="142191" y="128819"/>
                    </a:cubicBezTo>
                    <a:cubicBezTo>
                      <a:pt x="139639" y="131202"/>
                      <a:pt x="136131" y="134537"/>
                      <a:pt x="131506" y="138825"/>
                    </a:cubicBezTo>
                    <a:cubicBezTo>
                      <a:pt x="126881" y="143114"/>
                      <a:pt x="121300" y="146608"/>
                      <a:pt x="114920" y="149625"/>
                    </a:cubicBezTo>
                    <a:cubicBezTo>
                      <a:pt x="108541" y="152642"/>
                      <a:pt x="100727" y="155501"/>
                      <a:pt x="91318" y="158678"/>
                    </a:cubicBezTo>
                    <a:cubicBezTo>
                      <a:pt x="81909" y="161854"/>
                      <a:pt x="72180" y="163125"/>
                      <a:pt x="61815" y="162648"/>
                    </a:cubicBezTo>
                    <a:cubicBezTo>
                      <a:pt x="43475" y="162648"/>
                      <a:pt x="28484" y="156931"/>
                      <a:pt x="17320" y="145337"/>
                    </a:cubicBezTo>
                    <a:cubicBezTo>
                      <a:pt x="6157" y="133743"/>
                      <a:pt x="256" y="119132"/>
                      <a:pt x="-62" y="101502"/>
                    </a:cubicBezTo>
                    <a:lnTo>
                      <a:pt x="256" y="101185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3D69674-DA19-9960-850C-3120E964165E}"/>
              </a:ext>
            </a:extLst>
          </p:cNvPr>
          <p:cNvCxnSpPr>
            <a:cxnSpLocks/>
          </p:cNvCxnSpPr>
          <p:nvPr/>
        </p:nvCxnSpPr>
        <p:spPr>
          <a:xfrm flipH="1">
            <a:off x="5846001" y="2531477"/>
            <a:ext cx="2912" cy="608814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5C86E20-0E4A-44E5-0CD5-FC05CCBE774C}"/>
              </a:ext>
            </a:extLst>
          </p:cNvPr>
          <p:cNvCxnSpPr>
            <a:cxnSpLocks/>
          </p:cNvCxnSpPr>
          <p:nvPr/>
        </p:nvCxnSpPr>
        <p:spPr>
          <a:xfrm flipH="1">
            <a:off x="5833484" y="4237630"/>
            <a:ext cx="2912" cy="608814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el" descr="\documentclass{article}&#10;\usepackage{amsmath, amssymb, braket}&#10;\pagestyle{empty}&#10;\begin{document}&#10;\textbf A&#10;&#10;&#10;\end{document}" title="IguanaTex Shape Display">
            <a:extLst>
              <a:ext uri="{FF2B5EF4-FFF2-40B4-BE49-F238E27FC236}">
                <a16:creationId xmlns:a16="http://schemas.microsoft.com/office/drawing/2014/main" id="{9753B8FD-964C-1D72-69BA-41FA19881911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571685" y="5704106"/>
            <a:ext cx="643312" cy="565335"/>
          </a:xfrm>
          <a:custGeom>
            <a:avLst/>
            <a:gdLst>
              <a:gd name="connsiteX0" fmla="*/ 109648 w 198898"/>
              <a:gd name="connsiteY0" fmla="*/ 5702 h 151396"/>
              <a:gd name="connsiteX1" fmla="*/ 99526 w 198898"/>
              <a:gd name="connsiteY1" fmla="*/ 63 h 151396"/>
              <a:gd name="connsiteX2" fmla="*/ 89657 w 198898"/>
              <a:gd name="connsiteY2" fmla="*/ 5702 h 151396"/>
              <a:gd name="connsiteX3" fmla="*/ 26900 w 198898"/>
              <a:gd name="connsiteY3" fmla="*/ 136277 h 151396"/>
              <a:gd name="connsiteX4" fmla="*/ 5391 w 198898"/>
              <a:gd name="connsiteY4" fmla="*/ 141265 h 151396"/>
              <a:gd name="connsiteX5" fmla="*/ 77 w 198898"/>
              <a:gd name="connsiteY5" fmla="*/ 141265 h 151396"/>
              <a:gd name="connsiteX6" fmla="*/ 77 w 198898"/>
              <a:gd name="connsiteY6" fmla="*/ 151460 h 151396"/>
              <a:gd name="connsiteX7" fmla="*/ 29684 w 198898"/>
              <a:gd name="connsiteY7" fmla="*/ 150809 h 151396"/>
              <a:gd name="connsiteX8" fmla="*/ 63086 w 198898"/>
              <a:gd name="connsiteY8" fmla="*/ 151460 h 151396"/>
              <a:gd name="connsiteX9" fmla="*/ 63086 w 198898"/>
              <a:gd name="connsiteY9" fmla="*/ 141265 h 151396"/>
              <a:gd name="connsiteX10" fmla="*/ 40565 w 198898"/>
              <a:gd name="connsiteY10" fmla="*/ 138446 h 151396"/>
              <a:gd name="connsiteX11" fmla="*/ 41577 w 198898"/>
              <a:gd name="connsiteY11" fmla="*/ 135843 h 151396"/>
              <a:gd name="connsiteX12" fmla="*/ 54230 w 198898"/>
              <a:gd name="connsiteY12" fmla="*/ 109598 h 151396"/>
              <a:gd name="connsiteX13" fmla="*/ 122047 w 198898"/>
              <a:gd name="connsiteY13" fmla="*/ 109598 h 151396"/>
              <a:gd name="connsiteX14" fmla="*/ 137230 w 198898"/>
              <a:gd name="connsiteY14" fmla="*/ 141265 h 151396"/>
              <a:gd name="connsiteX15" fmla="*/ 113191 w 198898"/>
              <a:gd name="connsiteY15" fmla="*/ 141265 h 151396"/>
              <a:gd name="connsiteX16" fmla="*/ 113191 w 198898"/>
              <a:gd name="connsiteY16" fmla="*/ 151460 h 151396"/>
              <a:gd name="connsiteX17" fmla="*/ 157728 w 198898"/>
              <a:gd name="connsiteY17" fmla="*/ 150809 h 151396"/>
              <a:gd name="connsiteX18" fmla="*/ 198975 w 198898"/>
              <a:gd name="connsiteY18" fmla="*/ 151460 h 151396"/>
              <a:gd name="connsiteX19" fmla="*/ 198975 w 198898"/>
              <a:gd name="connsiteY19" fmla="*/ 141265 h 151396"/>
              <a:gd name="connsiteX20" fmla="*/ 174429 w 198898"/>
              <a:gd name="connsiteY20" fmla="*/ 141265 h 151396"/>
              <a:gd name="connsiteX21" fmla="*/ 109648 w 198898"/>
              <a:gd name="connsiteY21" fmla="*/ 5702 h 151396"/>
              <a:gd name="connsiteX22" fmla="*/ 88138 w 198898"/>
              <a:gd name="connsiteY22" fmla="*/ 39105 h 151396"/>
              <a:gd name="connsiteX23" fmla="*/ 116986 w 198898"/>
              <a:gd name="connsiteY23" fmla="*/ 99403 h 151396"/>
              <a:gd name="connsiteX24" fmla="*/ 59291 w 198898"/>
              <a:gd name="connsiteY24" fmla="*/ 99403 h 151396"/>
              <a:gd name="connsiteX25" fmla="*/ 88138 w 198898"/>
              <a:gd name="connsiteY25" fmla="*/ 39105 h 15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8898" h="151396">
                <a:moveTo>
                  <a:pt x="109648" y="5702"/>
                </a:moveTo>
                <a:cubicBezTo>
                  <a:pt x="106864" y="63"/>
                  <a:pt x="103828" y="63"/>
                  <a:pt x="99526" y="63"/>
                </a:cubicBezTo>
                <a:cubicBezTo>
                  <a:pt x="92440" y="63"/>
                  <a:pt x="91428" y="1798"/>
                  <a:pt x="89657" y="5702"/>
                </a:cubicBezTo>
                <a:lnTo>
                  <a:pt x="26900" y="136277"/>
                </a:lnTo>
                <a:cubicBezTo>
                  <a:pt x="25382" y="139530"/>
                  <a:pt x="24623" y="141265"/>
                  <a:pt x="5391" y="141265"/>
                </a:cubicBezTo>
                <a:lnTo>
                  <a:pt x="77" y="141265"/>
                </a:lnTo>
                <a:lnTo>
                  <a:pt x="77" y="151460"/>
                </a:lnTo>
                <a:cubicBezTo>
                  <a:pt x="9693" y="151243"/>
                  <a:pt x="21839" y="150809"/>
                  <a:pt x="29684" y="150809"/>
                </a:cubicBezTo>
                <a:cubicBezTo>
                  <a:pt x="39553" y="150809"/>
                  <a:pt x="53724" y="150809"/>
                  <a:pt x="63086" y="151460"/>
                </a:cubicBezTo>
                <a:lnTo>
                  <a:pt x="63086" y="141265"/>
                </a:lnTo>
                <a:cubicBezTo>
                  <a:pt x="62580" y="141265"/>
                  <a:pt x="40565" y="141265"/>
                  <a:pt x="40565" y="138446"/>
                </a:cubicBezTo>
                <a:cubicBezTo>
                  <a:pt x="40565" y="138229"/>
                  <a:pt x="41324" y="136060"/>
                  <a:pt x="41577" y="135843"/>
                </a:cubicBezTo>
                <a:lnTo>
                  <a:pt x="54230" y="109598"/>
                </a:lnTo>
                <a:lnTo>
                  <a:pt x="122047" y="109598"/>
                </a:lnTo>
                <a:lnTo>
                  <a:pt x="137230" y="141265"/>
                </a:lnTo>
                <a:lnTo>
                  <a:pt x="113191" y="141265"/>
                </a:lnTo>
                <a:lnTo>
                  <a:pt x="113191" y="151460"/>
                </a:lnTo>
                <a:cubicBezTo>
                  <a:pt x="122806" y="150809"/>
                  <a:pt x="146846" y="150809"/>
                  <a:pt x="157728" y="150809"/>
                </a:cubicBezTo>
                <a:cubicBezTo>
                  <a:pt x="167850" y="150809"/>
                  <a:pt x="190118" y="150809"/>
                  <a:pt x="198975" y="151460"/>
                </a:cubicBezTo>
                <a:lnTo>
                  <a:pt x="198975" y="141265"/>
                </a:lnTo>
                <a:lnTo>
                  <a:pt x="174429" y="141265"/>
                </a:lnTo>
                <a:lnTo>
                  <a:pt x="109648" y="5702"/>
                </a:lnTo>
                <a:close/>
                <a:moveTo>
                  <a:pt x="88138" y="39105"/>
                </a:moveTo>
                <a:lnTo>
                  <a:pt x="116986" y="99403"/>
                </a:lnTo>
                <a:lnTo>
                  <a:pt x="59291" y="99403"/>
                </a:lnTo>
                <a:lnTo>
                  <a:pt x="88138" y="39105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1" name="!!power">
            <a:extLst>
              <a:ext uri="{FF2B5EF4-FFF2-40B4-BE49-F238E27FC236}">
                <a16:creationId xmlns:a16="http://schemas.microsoft.com/office/drawing/2014/main" id="{881CE616-62FF-B34A-D994-7379C48788E3}"/>
              </a:ext>
            </a:extLst>
          </p:cNvPr>
          <p:cNvCxnSpPr>
            <a:cxnSpLocks/>
          </p:cNvCxnSpPr>
          <p:nvPr/>
        </p:nvCxnSpPr>
        <p:spPr>
          <a:xfrm flipH="1">
            <a:off x="6395086" y="3782189"/>
            <a:ext cx="1296856" cy="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ng" descr="\documentclass{article}&#10;\usepackage{amsmath, amssymb, braket}&#10;\pagestyle{empty}&#10;\begin{document}&#10;\textbf E&#10;&#10;&#10;\end{document}" title="IguanaTex Shape Display">
            <a:extLst>
              <a:ext uri="{FF2B5EF4-FFF2-40B4-BE49-F238E27FC236}">
                <a16:creationId xmlns:a16="http://schemas.microsoft.com/office/drawing/2014/main" id="{DF1AEE1C-2C65-D141-BB41-9014B791F5C0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617530" y="8699044"/>
            <a:ext cx="489850" cy="550759"/>
          </a:xfrm>
          <a:custGeom>
            <a:avLst/>
            <a:gdLst>
              <a:gd name="connsiteX0" fmla="*/ 489927 w 489850"/>
              <a:gd name="connsiteY0" fmla="*/ 328898 h 550759"/>
              <a:gd name="connsiteX1" fmla="*/ 456268 w 489850"/>
              <a:gd name="connsiteY1" fmla="*/ 328898 h 550759"/>
              <a:gd name="connsiteX2" fmla="*/ 287971 w 489850"/>
              <a:gd name="connsiteY2" fmla="*/ 512755 h 550759"/>
              <a:gd name="connsiteX3" fmla="*/ 179116 w 489850"/>
              <a:gd name="connsiteY3" fmla="*/ 512755 h 550759"/>
              <a:gd name="connsiteX4" fmla="*/ 179116 w 489850"/>
              <a:gd name="connsiteY4" fmla="*/ 284352 h 550759"/>
              <a:gd name="connsiteX5" fmla="*/ 218504 w 489850"/>
              <a:gd name="connsiteY5" fmla="*/ 284352 h 550759"/>
              <a:gd name="connsiteX6" fmla="*/ 294417 w 489850"/>
              <a:gd name="connsiteY6" fmla="*/ 379115 h 550759"/>
              <a:gd name="connsiteX7" fmla="*/ 328076 w 489850"/>
              <a:gd name="connsiteY7" fmla="*/ 379115 h 550759"/>
              <a:gd name="connsiteX8" fmla="*/ 328076 w 489850"/>
              <a:gd name="connsiteY8" fmla="*/ 151521 h 550759"/>
              <a:gd name="connsiteX9" fmla="*/ 294417 w 489850"/>
              <a:gd name="connsiteY9" fmla="*/ 151521 h 550759"/>
              <a:gd name="connsiteX10" fmla="*/ 218504 w 489850"/>
              <a:gd name="connsiteY10" fmla="*/ 246284 h 550759"/>
              <a:gd name="connsiteX11" fmla="*/ 179116 w 489850"/>
              <a:gd name="connsiteY11" fmla="*/ 246284 h 550759"/>
              <a:gd name="connsiteX12" fmla="*/ 179116 w 489850"/>
              <a:gd name="connsiteY12" fmla="*/ 38130 h 550759"/>
              <a:gd name="connsiteX13" fmla="*/ 287971 w 489850"/>
              <a:gd name="connsiteY13" fmla="*/ 38130 h 550759"/>
              <a:gd name="connsiteX14" fmla="*/ 433351 w 489850"/>
              <a:gd name="connsiteY14" fmla="*/ 195258 h 550759"/>
              <a:gd name="connsiteX15" fmla="*/ 467010 w 489850"/>
              <a:gd name="connsiteY15" fmla="*/ 195258 h 550759"/>
              <a:gd name="connsiteX16" fmla="*/ 444809 w 489850"/>
              <a:gd name="connsiteY16" fmla="*/ 63 h 550759"/>
              <a:gd name="connsiteX17" fmla="*/ 77 w 489850"/>
              <a:gd name="connsiteY17" fmla="*/ 63 h 550759"/>
              <a:gd name="connsiteX18" fmla="*/ 77 w 489850"/>
              <a:gd name="connsiteY18" fmla="*/ 38130 h 550759"/>
              <a:gd name="connsiteX19" fmla="*/ 77422 w 489850"/>
              <a:gd name="connsiteY19" fmla="*/ 38130 h 550759"/>
              <a:gd name="connsiteX20" fmla="*/ 77422 w 489850"/>
              <a:gd name="connsiteY20" fmla="*/ 512755 h 550759"/>
              <a:gd name="connsiteX21" fmla="*/ 77 w 489850"/>
              <a:gd name="connsiteY21" fmla="*/ 512755 h 550759"/>
              <a:gd name="connsiteX22" fmla="*/ 77 w 489850"/>
              <a:gd name="connsiteY22" fmla="*/ 550822 h 550759"/>
              <a:gd name="connsiteX23" fmla="*/ 456984 w 489850"/>
              <a:gd name="connsiteY23" fmla="*/ 550822 h 550759"/>
              <a:gd name="connsiteX24" fmla="*/ 489927 w 489850"/>
              <a:gd name="connsiteY24" fmla="*/ 328898 h 55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89850" h="550759">
                <a:moveTo>
                  <a:pt x="489927" y="328898"/>
                </a:moveTo>
                <a:lnTo>
                  <a:pt x="456268" y="328898"/>
                </a:lnTo>
                <a:cubicBezTo>
                  <a:pt x="440512" y="440670"/>
                  <a:pt x="420460" y="512755"/>
                  <a:pt x="287971" y="512755"/>
                </a:cubicBezTo>
                <a:lnTo>
                  <a:pt x="179116" y="512755"/>
                </a:lnTo>
                <a:lnTo>
                  <a:pt x="179116" y="284352"/>
                </a:lnTo>
                <a:lnTo>
                  <a:pt x="218504" y="284352"/>
                </a:lnTo>
                <a:cubicBezTo>
                  <a:pt x="287255" y="284352"/>
                  <a:pt x="294417" y="319179"/>
                  <a:pt x="294417" y="379115"/>
                </a:cubicBezTo>
                <a:lnTo>
                  <a:pt x="328076" y="379115"/>
                </a:lnTo>
                <a:lnTo>
                  <a:pt x="328076" y="151521"/>
                </a:lnTo>
                <a:lnTo>
                  <a:pt x="294417" y="151521"/>
                </a:lnTo>
                <a:cubicBezTo>
                  <a:pt x="294417" y="211457"/>
                  <a:pt x="287971" y="246284"/>
                  <a:pt x="218504" y="246284"/>
                </a:cubicBezTo>
                <a:lnTo>
                  <a:pt x="179116" y="246284"/>
                </a:lnTo>
                <a:lnTo>
                  <a:pt x="179116" y="38130"/>
                </a:lnTo>
                <a:lnTo>
                  <a:pt x="287971" y="38130"/>
                </a:lnTo>
                <a:cubicBezTo>
                  <a:pt x="403272" y="38130"/>
                  <a:pt x="421892" y="97256"/>
                  <a:pt x="433351" y="195258"/>
                </a:cubicBezTo>
                <a:lnTo>
                  <a:pt x="467010" y="195258"/>
                </a:lnTo>
                <a:lnTo>
                  <a:pt x="444809" y="63"/>
                </a:lnTo>
                <a:lnTo>
                  <a:pt x="77" y="63"/>
                </a:lnTo>
                <a:lnTo>
                  <a:pt x="77" y="38130"/>
                </a:lnTo>
                <a:lnTo>
                  <a:pt x="77422" y="38130"/>
                </a:lnTo>
                <a:lnTo>
                  <a:pt x="77422" y="512755"/>
                </a:lnTo>
                <a:lnTo>
                  <a:pt x="77" y="512755"/>
                </a:lnTo>
                <a:lnTo>
                  <a:pt x="77" y="550822"/>
                </a:lnTo>
                <a:lnTo>
                  <a:pt x="456984" y="550822"/>
                </a:lnTo>
                <a:lnTo>
                  <a:pt x="489927" y="328898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720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8992A-9CDA-F5F0-1D0F-DC9BBC7C3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073B4C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Table Of 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7DC434-AC29-AFF5-F9F6-7D575C8095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01907"/>
              </p:ext>
            </p:extLst>
          </p:nvPr>
        </p:nvGraphicFramePr>
        <p:xfrm>
          <a:off x="838200" y="1439863"/>
          <a:ext cx="9141069" cy="5053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1857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CC50-B6EB-9AD0-D747-D6B26AA61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BEA965F4-BB8F-E6AC-E15B-540F3C244A53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The Four Thermal Operation Modes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588241-8AC2-DA97-8AC1-CB687A0B79BF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4E283FD-D063-6E16-7F0C-83824BF61B1A}"/>
              </a:ext>
            </a:extLst>
          </p:cNvPr>
          <p:cNvSpPr/>
          <p:nvPr/>
        </p:nvSpPr>
        <p:spPr>
          <a:xfrm>
            <a:off x="5269480" y="3135628"/>
            <a:ext cx="1125606" cy="1122388"/>
          </a:xfrm>
          <a:prstGeom prst="roundRect">
            <a:avLst/>
          </a:prstGeom>
          <a:solidFill>
            <a:srgbClr val="713EB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EBDAC724-FF27-67CA-1A42-FA70E83CE7A6}"/>
              </a:ext>
            </a:extLst>
          </p:cNvPr>
          <p:cNvGrpSpPr/>
          <p:nvPr/>
        </p:nvGrpSpPr>
        <p:grpSpPr>
          <a:xfrm>
            <a:off x="4358660" y="2020121"/>
            <a:ext cx="4076756" cy="3312647"/>
            <a:chOff x="4358660" y="2020121"/>
            <a:chExt cx="4076756" cy="3312647"/>
          </a:xfrm>
        </p:grpSpPr>
        <p:grpSp>
          <p:nvGrpSpPr>
            <p:cNvPr id="14" name="Graphic 10">
              <a:extLst>
                <a:ext uri="{FF2B5EF4-FFF2-40B4-BE49-F238E27FC236}">
                  <a16:creationId xmlns:a16="http://schemas.microsoft.com/office/drawing/2014/main" id="{A5A3C6CE-3E88-E994-FEC7-8F1BB3999EF2}"/>
                </a:ext>
              </a:extLst>
            </p:cNvPr>
            <p:cNvGrpSpPr/>
            <p:nvPr/>
          </p:nvGrpSpPr>
          <p:grpSpPr>
            <a:xfrm>
              <a:off x="5269480" y="3135628"/>
              <a:ext cx="1128008" cy="1122388"/>
              <a:chOff x="5269480" y="3135628"/>
              <a:chExt cx="1128008" cy="1122388"/>
            </a:xfrm>
          </p:grpSpPr>
          <p:sp>
            <p:nvSpPr>
              <p:cNvPr id="16" name="Freeform 15" hidden="1">
                <a:extLst>
                  <a:ext uri="{FF2B5EF4-FFF2-40B4-BE49-F238E27FC236}">
                    <a16:creationId xmlns:a16="http://schemas.microsoft.com/office/drawing/2014/main" id="{B97F8E74-D440-BA7B-E470-DD0C4F9AAC75}"/>
                  </a:ext>
                </a:extLst>
              </p:cNvPr>
              <p:cNvSpPr/>
              <p:nvPr/>
            </p:nvSpPr>
            <p:spPr>
              <a:xfrm>
                <a:off x="5278953" y="3144953"/>
                <a:ext cx="1109162" cy="1103636"/>
              </a:xfrm>
              <a:custGeom>
                <a:avLst/>
                <a:gdLst>
                  <a:gd name="connsiteX0" fmla="*/ 868417 w 1109162"/>
                  <a:gd name="connsiteY0" fmla="*/ -674 h 1103636"/>
                  <a:gd name="connsiteX1" fmla="*/ 1109035 w 1109162"/>
                  <a:gd name="connsiteY1" fmla="*/ 238745 h 1103636"/>
                  <a:gd name="connsiteX2" fmla="*/ 1109035 w 1109162"/>
                  <a:gd name="connsiteY2" fmla="*/ 863544 h 1103636"/>
                  <a:gd name="connsiteX3" fmla="*/ 868417 w 1109162"/>
                  <a:gd name="connsiteY3" fmla="*/ 1102963 h 1103636"/>
                  <a:gd name="connsiteX4" fmla="*/ 240489 w 1109162"/>
                  <a:gd name="connsiteY4" fmla="*/ 1102963 h 1103636"/>
                  <a:gd name="connsiteX5" fmla="*/ -128 w 1109162"/>
                  <a:gd name="connsiteY5" fmla="*/ 863544 h 1103636"/>
                  <a:gd name="connsiteX6" fmla="*/ -128 w 1109162"/>
                  <a:gd name="connsiteY6" fmla="*/ 238745 h 1103636"/>
                  <a:gd name="connsiteX7" fmla="*/ 240489 w 1109162"/>
                  <a:gd name="connsiteY7" fmla="*/ -674 h 110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162" h="1103636">
                    <a:moveTo>
                      <a:pt x="868417" y="-674"/>
                    </a:moveTo>
                    <a:cubicBezTo>
                      <a:pt x="1001307" y="-674"/>
                      <a:pt x="1109035" y="106518"/>
                      <a:pt x="1109035" y="238745"/>
                    </a:cubicBezTo>
                    <a:lnTo>
                      <a:pt x="1109035" y="863544"/>
                    </a:lnTo>
                    <a:cubicBezTo>
                      <a:pt x="1109035" y="995772"/>
                      <a:pt x="1001307" y="1102963"/>
                      <a:pt x="868417" y="1102963"/>
                    </a:cubicBezTo>
                    <a:lnTo>
                      <a:pt x="240489" y="1102963"/>
                    </a:lnTo>
                    <a:cubicBezTo>
                      <a:pt x="107600" y="1102963"/>
                      <a:pt x="-128" y="995772"/>
                      <a:pt x="-128" y="863544"/>
                    </a:cubicBezTo>
                    <a:lnTo>
                      <a:pt x="-128" y="238745"/>
                    </a:lnTo>
                    <a:cubicBezTo>
                      <a:pt x="-128" y="106518"/>
                      <a:pt x="107600" y="-674"/>
                      <a:pt x="240489" y="-674"/>
                    </a:cubicBezTo>
                    <a:close/>
                  </a:path>
                </a:pathLst>
              </a:custGeom>
              <a:solidFill>
                <a:srgbClr val="00B050"/>
              </a:solidFill>
              <a:ln w="10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 hidden="1">
                <a:extLst>
                  <a:ext uri="{FF2B5EF4-FFF2-40B4-BE49-F238E27FC236}">
                    <a16:creationId xmlns:a16="http://schemas.microsoft.com/office/drawing/2014/main" id="{97468A5D-0DF3-0E84-1FAF-E8C0C31C56C5}"/>
                  </a:ext>
                </a:extLst>
              </p:cNvPr>
              <p:cNvSpPr/>
              <p:nvPr/>
            </p:nvSpPr>
            <p:spPr>
              <a:xfrm>
                <a:off x="5269480" y="3135628"/>
                <a:ext cx="1128008" cy="1122388"/>
              </a:xfrm>
              <a:custGeom>
                <a:avLst/>
                <a:gdLst>
                  <a:gd name="connsiteX0" fmla="*/ 877891 w 1128008"/>
                  <a:gd name="connsiteY0" fmla="*/ 17977 h 1122388"/>
                  <a:gd name="connsiteX1" fmla="*/ 1109035 w 1128008"/>
                  <a:gd name="connsiteY1" fmla="*/ 247969 h 1122388"/>
                  <a:gd name="connsiteX2" fmla="*/ 1109035 w 1128008"/>
                  <a:gd name="connsiteY2" fmla="*/ 872870 h 1122388"/>
                  <a:gd name="connsiteX3" fmla="*/ 877891 w 1128008"/>
                  <a:gd name="connsiteY3" fmla="*/ 1102861 h 1122388"/>
                  <a:gd name="connsiteX4" fmla="*/ 249861 w 1128008"/>
                  <a:gd name="connsiteY4" fmla="*/ 1102861 h 1122388"/>
                  <a:gd name="connsiteX5" fmla="*/ 18718 w 1128008"/>
                  <a:gd name="connsiteY5" fmla="*/ 872870 h 1122388"/>
                  <a:gd name="connsiteX6" fmla="*/ 18718 w 1128008"/>
                  <a:gd name="connsiteY6" fmla="*/ 247969 h 1122388"/>
                  <a:gd name="connsiteX7" fmla="*/ 249861 w 1128008"/>
                  <a:gd name="connsiteY7" fmla="*/ 17977 h 1122388"/>
                  <a:gd name="connsiteX8" fmla="*/ 877891 w 1128008"/>
                  <a:gd name="connsiteY8" fmla="*/ 17977 h 1122388"/>
                  <a:gd name="connsiteX9" fmla="*/ 877891 w 1128008"/>
                  <a:gd name="connsiteY9" fmla="*/ -674 h 1122388"/>
                  <a:gd name="connsiteX10" fmla="*/ 249861 w 1128008"/>
                  <a:gd name="connsiteY10" fmla="*/ -674 h 1122388"/>
                  <a:gd name="connsiteX11" fmla="*/ -128 w 1128008"/>
                  <a:gd name="connsiteY11" fmla="*/ 248070 h 1122388"/>
                  <a:gd name="connsiteX12" fmla="*/ -128 w 1128008"/>
                  <a:gd name="connsiteY12" fmla="*/ 872971 h 1122388"/>
                  <a:gd name="connsiteX13" fmla="*/ 249861 w 1128008"/>
                  <a:gd name="connsiteY13" fmla="*/ 1121715 h 1122388"/>
                  <a:gd name="connsiteX14" fmla="*/ 877891 w 1128008"/>
                  <a:gd name="connsiteY14" fmla="*/ 1121715 h 1122388"/>
                  <a:gd name="connsiteX15" fmla="*/ 1127881 w 1128008"/>
                  <a:gd name="connsiteY15" fmla="*/ 872971 h 1122388"/>
                  <a:gd name="connsiteX16" fmla="*/ 1127881 w 1128008"/>
                  <a:gd name="connsiteY16" fmla="*/ 248070 h 1122388"/>
                  <a:gd name="connsiteX17" fmla="*/ 877891 w 1128008"/>
                  <a:gd name="connsiteY17" fmla="*/ -674 h 112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8008" h="1122388">
                    <a:moveTo>
                      <a:pt x="877891" y="17977"/>
                    </a:moveTo>
                    <a:cubicBezTo>
                      <a:pt x="1005331" y="17977"/>
                      <a:pt x="1109035" y="121164"/>
                      <a:pt x="1109035" y="247969"/>
                    </a:cubicBezTo>
                    <a:lnTo>
                      <a:pt x="1109035" y="872870"/>
                    </a:lnTo>
                    <a:cubicBezTo>
                      <a:pt x="1109035" y="999674"/>
                      <a:pt x="1005331" y="1102861"/>
                      <a:pt x="877891" y="1102861"/>
                    </a:cubicBezTo>
                    <a:lnTo>
                      <a:pt x="249861" y="1102861"/>
                    </a:lnTo>
                    <a:cubicBezTo>
                      <a:pt x="122422" y="1102861"/>
                      <a:pt x="18718" y="999674"/>
                      <a:pt x="18718" y="872870"/>
                    </a:cubicBezTo>
                    <a:lnTo>
                      <a:pt x="18718" y="247969"/>
                    </a:lnTo>
                    <a:cubicBezTo>
                      <a:pt x="18718" y="121164"/>
                      <a:pt x="122422" y="17977"/>
                      <a:pt x="249861" y="17977"/>
                    </a:cubicBezTo>
                    <a:lnTo>
                      <a:pt x="877891" y="17977"/>
                    </a:lnTo>
                    <a:moveTo>
                      <a:pt x="877891" y="-674"/>
                    </a:moveTo>
                    <a:lnTo>
                      <a:pt x="249861" y="-674"/>
                    </a:lnTo>
                    <a:cubicBezTo>
                      <a:pt x="111725" y="-674"/>
                      <a:pt x="-128" y="110622"/>
                      <a:pt x="-128" y="248070"/>
                    </a:cubicBezTo>
                    <a:lnTo>
                      <a:pt x="-128" y="872971"/>
                    </a:lnTo>
                    <a:cubicBezTo>
                      <a:pt x="-128" y="1010419"/>
                      <a:pt x="111725" y="1121715"/>
                      <a:pt x="249861" y="1121715"/>
                    </a:cubicBezTo>
                    <a:lnTo>
                      <a:pt x="877891" y="1121715"/>
                    </a:lnTo>
                    <a:cubicBezTo>
                      <a:pt x="1016027" y="1121715"/>
                      <a:pt x="1127881" y="1010419"/>
                      <a:pt x="1127881" y="872971"/>
                    </a:cubicBezTo>
                    <a:lnTo>
                      <a:pt x="1127881" y="248070"/>
                    </a:lnTo>
                    <a:cubicBezTo>
                      <a:pt x="1127881" y="110622"/>
                      <a:pt x="1016027" y="-674"/>
                      <a:pt x="877891" y="-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3D65DC0-37A2-0BAA-48A9-81A172BD0AF3}"/>
                </a:ext>
              </a:extLst>
            </p:cNvPr>
            <p:cNvSpPr/>
            <p:nvPr/>
          </p:nvSpPr>
          <p:spPr>
            <a:xfrm>
              <a:off x="4384636" y="2020121"/>
              <a:ext cx="3024519" cy="506711"/>
            </a:xfrm>
            <a:custGeom>
              <a:avLst/>
              <a:gdLst>
                <a:gd name="connsiteX0" fmla="*/ 3024439 w 3024519"/>
                <a:gd name="connsiteY0" fmla="*/ -120 h 506711"/>
                <a:gd name="connsiteX1" fmla="*/ 1512180 w 3024519"/>
                <a:gd name="connsiteY1" fmla="*/ 506591 h 506711"/>
                <a:gd name="connsiteX2" fmla="*/ -80 w 3024519"/>
                <a:gd name="connsiteY2" fmla="*/ -120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4519" h="506711">
                  <a:moveTo>
                    <a:pt x="3024439" y="-120"/>
                  </a:moveTo>
                  <a:cubicBezTo>
                    <a:pt x="2761634" y="233922"/>
                    <a:pt x="2238402" y="506591"/>
                    <a:pt x="1512180" y="506591"/>
                  </a:cubicBezTo>
                  <a:cubicBezTo>
                    <a:pt x="785958" y="506591"/>
                    <a:pt x="262747" y="233839"/>
                    <a:pt x="-80" y="-120"/>
                  </a:cubicBezTo>
                </a:path>
              </a:pathLst>
            </a:custGeom>
            <a:solidFill>
              <a:srgbClr val="EF476F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551295E-9B33-1BDC-6227-2EE5D8087C66}"/>
                </a:ext>
              </a:extLst>
            </p:cNvPr>
            <p:cNvSpPr/>
            <p:nvPr/>
          </p:nvSpPr>
          <p:spPr>
            <a:xfrm>
              <a:off x="4358660" y="4826057"/>
              <a:ext cx="3069362" cy="506711"/>
            </a:xfrm>
            <a:custGeom>
              <a:avLst/>
              <a:gdLst>
                <a:gd name="connsiteX0" fmla="*/ 3069283 w 3069362"/>
                <a:gd name="connsiteY0" fmla="*/ 506591 h 506711"/>
                <a:gd name="connsiteX1" fmla="*/ 1534607 w 3069362"/>
                <a:gd name="connsiteY1" fmla="*/ -120 h 506711"/>
                <a:gd name="connsiteX2" fmla="*/ -80 w 3069362"/>
                <a:gd name="connsiteY2" fmla="*/ 506591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9362" h="506711">
                  <a:moveTo>
                    <a:pt x="3069283" y="506591"/>
                  </a:moveTo>
                  <a:cubicBezTo>
                    <a:pt x="2802553" y="272549"/>
                    <a:pt x="2271724" y="-120"/>
                    <a:pt x="1534607" y="-120"/>
                  </a:cubicBezTo>
                  <a:cubicBezTo>
                    <a:pt x="797449" y="-120"/>
                    <a:pt x="266616" y="272632"/>
                    <a:pt x="-80" y="506591"/>
                  </a:cubicBezTo>
                </a:path>
              </a:pathLst>
            </a:custGeom>
            <a:solidFill>
              <a:srgbClr val="0071BC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41F97AD-BA42-4831-09EB-AD418C715899}"/>
                </a:ext>
              </a:extLst>
            </p:cNvPr>
            <p:cNvSpPr/>
            <p:nvPr/>
          </p:nvSpPr>
          <p:spPr>
            <a:xfrm>
              <a:off x="5525770" y="3448549"/>
              <a:ext cx="615522" cy="41533"/>
            </a:xfrm>
            <a:custGeom>
              <a:avLst/>
              <a:gdLst>
                <a:gd name="connsiteX0" fmla="*/ -80 w 615522"/>
                <a:gd name="connsiteY0" fmla="*/ -120 h 41533"/>
                <a:gd name="connsiteX1" fmla="*/ 615443 w 615522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522" h="41533">
                  <a:moveTo>
                    <a:pt x="-80" y="-120"/>
                  </a:moveTo>
                  <a:lnTo>
                    <a:pt x="615443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D0D0524-9735-8D13-B2F9-C637362C615C}"/>
                </a:ext>
              </a:extLst>
            </p:cNvPr>
            <p:cNvSpPr/>
            <p:nvPr/>
          </p:nvSpPr>
          <p:spPr>
            <a:xfrm>
              <a:off x="5541256" y="3740656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2FE1CD7-FF0F-EFAF-4C0D-1640D3A17FAF}"/>
                </a:ext>
              </a:extLst>
            </p:cNvPr>
            <p:cNvSpPr/>
            <p:nvPr/>
          </p:nvSpPr>
          <p:spPr>
            <a:xfrm>
              <a:off x="5541256" y="3912979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10">
              <a:extLst>
                <a:ext uri="{FF2B5EF4-FFF2-40B4-BE49-F238E27FC236}">
                  <a16:creationId xmlns:a16="http://schemas.microsoft.com/office/drawing/2014/main" id="{1060943D-751E-635A-3303-C244F385B59A}"/>
                </a:ext>
              </a:extLst>
            </p:cNvPr>
            <p:cNvGrpSpPr/>
            <p:nvPr/>
          </p:nvGrpSpPr>
          <p:grpSpPr>
            <a:xfrm>
              <a:off x="6586912" y="3239708"/>
              <a:ext cx="483031" cy="456131"/>
              <a:chOff x="6586912" y="3239708"/>
              <a:chExt cx="483031" cy="456131"/>
            </a:xfrm>
            <a:solidFill>
              <a:srgbClr val="09691D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4557FD1-1219-936D-0862-7249058B8255}"/>
                  </a:ext>
                </a:extLst>
              </p:cNvPr>
              <p:cNvSpPr/>
              <p:nvPr/>
            </p:nvSpPr>
            <p:spPr>
              <a:xfrm>
                <a:off x="6586912" y="3239708"/>
                <a:ext cx="398181" cy="370104"/>
              </a:xfrm>
              <a:custGeom>
                <a:avLst/>
                <a:gdLst>
                  <a:gd name="connsiteX0" fmla="*/ 367327 w 398181"/>
                  <a:gd name="connsiteY0" fmla="*/ 242724 h 370104"/>
                  <a:gd name="connsiteX1" fmla="*/ 367327 w 398181"/>
                  <a:gd name="connsiteY1" fmla="*/ 242724 h 370104"/>
                  <a:gd name="connsiteX2" fmla="*/ 316843 w 398181"/>
                  <a:gd name="connsiteY2" fmla="*/ 360194 h 370104"/>
                  <a:gd name="connsiteX3" fmla="*/ 309160 w 398181"/>
                  <a:gd name="connsiteY3" fmla="*/ 368905 h 370104"/>
                  <a:gd name="connsiteX4" fmla="*/ 308612 w 398181"/>
                  <a:gd name="connsiteY4" fmla="*/ 368905 h 370104"/>
                  <a:gd name="connsiteX5" fmla="*/ 299832 w 398181"/>
                  <a:gd name="connsiteY5" fmla="*/ 369450 h 370104"/>
                  <a:gd name="connsiteX6" fmla="*/ 15171 w 398181"/>
                  <a:gd name="connsiteY6" fmla="*/ 369450 h 370104"/>
                  <a:gd name="connsiteX7" fmla="*/ 356 w 398181"/>
                  <a:gd name="connsiteY7" fmla="*/ 365095 h 370104"/>
                  <a:gd name="connsiteX8" fmla="*/ -193 w 398181"/>
                  <a:gd name="connsiteY8" fmla="*/ 362916 h 370104"/>
                  <a:gd name="connsiteX9" fmla="*/ 8587 w 398181"/>
                  <a:gd name="connsiteY9" fmla="*/ 352571 h 370104"/>
                  <a:gd name="connsiteX10" fmla="*/ 15171 w 398181"/>
                  <a:gd name="connsiteY10" fmla="*/ 352571 h 370104"/>
                  <a:gd name="connsiteX11" fmla="*/ 57974 w 398181"/>
                  <a:gd name="connsiteY11" fmla="*/ 344949 h 370104"/>
                  <a:gd name="connsiteX12" fmla="*/ 64558 w 398181"/>
                  <a:gd name="connsiteY12" fmla="*/ 329703 h 370104"/>
                  <a:gd name="connsiteX13" fmla="*/ 65107 w 398181"/>
                  <a:gd name="connsiteY13" fmla="*/ 326981 h 370104"/>
                  <a:gd name="connsiteX14" fmla="*/ 137404 w 398181"/>
                  <a:gd name="connsiteY14" fmla="*/ 39092 h 370104"/>
                  <a:gd name="connsiteX15" fmla="*/ 140148 w 398181"/>
                  <a:gd name="connsiteY15" fmla="*/ 26024 h 370104"/>
                  <a:gd name="connsiteX16" fmla="*/ 114906 w 398181"/>
                  <a:gd name="connsiteY16" fmla="*/ 16224 h 370104"/>
                  <a:gd name="connsiteX17" fmla="*/ 104479 w 398181"/>
                  <a:gd name="connsiteY17" fmla="*/ 16224 h 370104"/>
                  <a:gd name="connsiteX18" fmla="*/ 89115 w 398181"/>
                  <a:gd name="connsiteY18" fmla="*/ 10235 h 370104"/>
                  <a:gd name="connsiteX19" fmla="*/ 97894 w 398181"/>
                  <a:gd name="connsiteY19" fmla="*/ -655 h 370104"/>
                  <a:gd name="connsiteX20" fmla="*/ 382555 w 398181"/>
                  <a:gd name="connsiteY20" fmla="*/ -655 h 370104"/>
                  <a:gd name="connsiteX21" fmla="*/ 396822 w 398181"/>
                  <a:gd name="connsiteY21" fmla="*/ 3156 h 370104"/>
                  <a:gd name="connsiteX22" fmla="*/ 397371 w 398181"/>
                  <a:gd name="connsiteY22" fmla="*/ 3156 h 370104"/>
                  <a:gd name="connsiteX23" fmla="*/ 397371 w 398181"/>
                  <a:gd name="connsiteY23" fmla="*/ 14046 h 370104"/>
                  <a:gd name="connsiteX24" fmla="*/ 386396 w 398181"/>
                  <a:gd name="connsiteY24" fmla="*/ 108240 h 370104"/>
                  <a:gd name="connsiteX25" fmla="*/ 378714 w 398181"/>
                  <a:gd name="connsiteY25" fmla="*/ 121852 h 370104"/>
                  <a:gd name="connsiteX26" fmla="*/ 372129 w 398181"/>
                  <a:gd name="connsiteY26" fmla="*/ 115317 h 370104"/>
                  <a:gd name="connsiteX27" fmla="*/ 372677 w 398181"/>
                  <a:gd name="connsiteY27" fmla="*/ 106062 h 370104"/>
                  <a:gd name="connsiteX28" fmla="*/ 372677 w 398181"/>
                  <a:gd name="connsiteY28" fmla="*/ 105517 h 370104"/>
                  <a:gd name="connsiteX29" fmla="*/ 374872 w 398181"/>
                  <a:gd name="connsiteY29" fmla="*/ 76660 h 370104"/>
                  <a:gd name="connsiteX30" fmla="*/ 353472 w 398181"/>
                  <a:gd name="connsiteY30" fmla="*/ 26569 h 370104"/>
                  <a:gd name="connsiteX31" fmla="*/ 291464 w 398181"/>
                  <a:gd name="connsiteY31" fmla="*/ 16224 h 370104"/>
                  <a:gd name="connsiteX32" fmla="*/ 214228 w 398181"/>
                  <a:gd name="connsiteY32" fmla="*/ 16224 h 370104"/>
                  <a:gd name="connsiteX33" fmla="*/ 190083 w 398181"/>
                  <a:gd name="connsiteY33" fmla="*/ 22213 h 370104"/>
                  <a:gd name="connsiteX34" fmla="*/ 189535 w 398181"/>
                  <a:gd name="connsiteY34" fmla="*/ 22213 h 370104"/>
                  <a:gd name="connsiteX35" fmla="*/ 189535 w 398181"/>
                  <a:gd name="connsiteY35" fmla="*/ 22757 h 370104"/>
                  <a:gd name="connsiteX36" fmla="*/ 186791 w 398181"/>
                  <a:gd name="connsiteY36" fmla="*/ 29291 h 370104"/>
                  <a:gd name="connsiteX37" fmla="*/ 186791 w 398181"/>
                  <a:gd name="connsiteY37" fmla="*/ 29836 h 370104"/>
                  <a:gd name="connsiteX38" fmla="*/ 186242 w 398181"/>
                  <a:gd name="connsiteY38" fmla="*/ 30380 h 370104"/>
                  <a:gd name="connsiteX39" fmla="*/ 184596 w 398181"/>
                  <a:gd name="connsiteY39" fmla="*/ 37458 h 370104"/>
                  <a:gd name="connsiteX40" fmla="*/ 151671 w 398181"/>
                  <a:gd name="connsiteY40" fmla="*/ 168675 h 370104"/>
                  <a:gd name="connsiteX41" fmla="*/ 203253 w 398181"/>
                  <a:gd name="connsiteY41" fmla="*/ 168675 h 370104"/>
                  <a:gd name="connsiteX42" fmla="*/ 258676 w 398181"/>
                  <a:gd name="connsiteY42" fmla="*/ 152342 h 370104"/>
                  <a:gd name="connsiteX43" fmla="*/ 275139 w 398181"/>
                  <a:gd name="connsiteY43" fmla="*/ 114773 h 370104"/>
                  <a:gd name="connsiteX44" fmla="*/ 282821 w 398181"/>
                  <a:gd name="connsiteY44" fmla="*/ 104972 h 370104"/>
                  <a:gd name="connsiteX45" fmla="*/ 289406 w 398181"/>
                  <a:gd name="connsiteY45" fmla="*/ 110962 h 370104"/>
                  <a:gd name="connsiteX46" fmla="*/ 258127 w 398181"/>
                  <a:gd name="connsiteY46" fmla="*/ 238232 h 370104"/>
                  <a:gd name="connsiteX47" fmla="*/ 249896 w 398181"/>
                  <a:gd name="connsiteY47" fmla="*/ 249122 h 370104"/>
                  <a:gd name="connsiteX48" fmla="*/ 242763 w 398181"/>
                  <a:gd name="connsiteY48" fmla="*/ 243133 h 370104"/>
                  <a:gd name="connsiteX49" fmla="*/ 244409 w 398181"/>
                  <a:gd name="connsiteY49" fmla="*/ 237143 h 370104"/>
                  <a:gd name="connsiteX50" fmla="*/ 248250 w 398181"/>
                  <a:gd name="connsiteY50" fmla="*/ 210464 h 370104"/>
                  <a:gd name="connsiteX51" fmla="*/ 240019 w 398181"/>
                  <a:gd name="connsiteY51" fmla="*/ 191408 h 370104"/>
                  <a:gd name="connsiteX52" fmla="*/ 201744 w 398181"/>
                  <a:gd name="connsiteY52" fmla="*/ 185419 h 370104"/>
                  <a:gd name="connsiteX53" fmla="*/ 147418 w 398181"/>
                  <a:gd name="connsiteY53" fmla="*/ 185419 h 370104"/>
                  <a:gd name="connsiteX54" fmla="*/ 110104 w 398181"/>
                  <a:gd name="connsiteY54" fmla="*/ 334059 h 370104"/>
                  <a:gd name="connsiteX55" fmla="*/ 107360 w 398181"/>
                  <a:gd name="connsiteY55" fmla="*/ 346582 h 370104"/>
                  <a:gd name="connsiteX56" fmla="*/ 112299 w 398181"/>
                  <a:gd name="connsiteY56" fmla="*/ 352027 h 370104"/>
                  <a:gd name="connsiteX57" fmla="*/ 114494 w 398181"/>
                  <a:gd name="connsiteY57" fmla="*/ 352027 h 370104"/>
                  <a:gd name="connsiteX58" fmla="*/ 126566 w 398181"/>
                  <a:gd name="connsiteY58" fmla="*/ 352571 h 370104"/>
                  <a:gd name="connsiteX59" fmla="*/ 206683 w 398181"/>
                  <a:gd name="connsiteY59" fmla="*/ 352571 h 370104"/>
                  <a:gd name="connsiteX60" fmla="*/ 305319 w 398181"/>
                  <a:gd name="connsiteY60" fmla="*/ 322081 h 370104"/>
                  <a:gd name="connsiteX61" fmla="*/ 350865 w 398181"/>
                  <a:gd name="connsiteY61" fmla="*/ 248713 h 370104"/>
                  <a:gd name="connsiteX62" fmla="*/ 356352 w 398181"/>
                  <a:gd name="connsiteY62" fmla="*/ 235646 h 370104"/>
                  <a:gd name="connsiteX63" fmla="*/ 363486 w 398181"/>
                  <a:gd name="connsiteY63" fmla="*/ 229112 h 370104"/>
                  <a:gd name="connsiteX64" fmla="*/ 370071 w 398181"/>
                  <a:gd name="connsiteY64" fmla="*/ 235101 h 370104"/>
                  <a:gd name="connsiteX65" fmla="*/ 367327 w 398181"/>
                  <a:gd name="connsiteY65" fmla="*/ 242724 h 370104"/>
                  <a:gd name="connsiteX66" fmla="*/ 367327 w 398181"/>
                  <a:gd name="connsiteY66" fmla="*/ 242996 h 370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8181" h="370104">
                    <a:moveTo>
                      <a:pt x="367327" y="242724"/>
                    </a:moveTo>
                    <a:lnTo>
                      <a:pt x="367327" y="242724"/>
                    </a:lnTo>
                    <a:lnTo>
                      <a:pt x="316843" y="360194"/>
                    </a:lnTo>
                    <a:cubicBezTo>
                      <a:pt x="314648" y="365230"/>
                      <a:pt x="312042" y="368225"/>
                      <a:pt x="309160" y="368905"/>
                    </a:cubicBezTo>
                    <a:lnTo>
                      <a:pt x="308612" y="368905"/>
                    </a:lnTo>
                    <a:cubicBezTo>
                      <a:pt x="307103" y="369314"/>
                      <a:pt x="304222" y="369450"/>
                      <a:pt x="299832" y="369450"/>
                    </a:cubicBezTo>
                    <a:lnTo>
                      <a:pt x="15171" y="369450"/>
                    </a:lnTo>
                    <a:cubicBezTo>
                      <a:pt x="6117" y="369450"/>
                      <a:pt x="1179" y="367953"/>
                      <a:pt x="356" y="365095"/>
                    </a:cubicBezTo>
                    <a:cubicBezTo>
                      <a:pt x="-56" y="364686"/>
                      <a:pt x="-193" y="364005"/>
                      <a:pt x="-193" y="362916"/>
                    </a:cubicBezTo>
                    <a:cubicBezTo>
                      <a:pt x="-193" y="356791"/>
                      <a:pt x="2688" y="353252"/>
                      <a:pt x="8587" y="352571"/>
                    </a:cubicBezTo>
                    <a:lnTo>
                      <a:pt x="15171" y="352571"/>
                    </a:lnTo>
                    <a:cubicBezTo>
                      <a:pt x="38905" y="352571"/>
                      <a:pt x="53309" y="350121"/>
                      <a:pt x="57974" y="344949"/>
                    </a:cubicBezTo>
                    <a:cubicBezTo>
                      <a:pt x="60168" y="342499"/>
                      <a:pt x="62363" y="337326"/>
                      <a:pt x="64558" y="329703"/>
                    </a:cubicBezTo>
                    <a:cubicBezTo>
                      <a:pt x="64558" y="329295"/>
                      <a:pt x="64558" y="328479"/>
                      <a:pt x="65107" y="326981"/>
                    </a:cubicBezTo>
                    <a:lnTo>
                      <a:pt x="137404" y="39092"/>
                    </a:lnTo>
                    <a:cubicBezTo>
                      <a:pt x="139187" y="32557"/>
                      <a:pt x="140148" y="28202"/>
                      <a:pt x="140148" y="26024"/>
                    </a:cubicBezTo>
                    <a:cubicBezTo>
                      <a:pt x="140148" y="19899"/>
                      <a:pt x="131779" y="16632"/>
                      <a:pt x="114906" y="16224"/>
                    </a:cubicBezTo>
                    <a:lnTo>
                      <a:pt x="104479" y="16224"/>
                    </a:lnTo>
                    <a:cubicBezTo>
                      <a:pt x="95014" y="16224"/>
                      <a:pt x="89800" y="14182"/>
                      <a:pt x="89115" y="10235"/>
                    </a:cubicBezTo>
                    <a:cubicBezTo>
                      <a:pt x="89115" y="3700"/>
                      <a:pt x="91996" y="26"/>
                      <a:pt x="97894" y="-655"/>
                    </a:cubicBezTo>
                    <a:lnTo>
                      <a:pt x="382555" y="-655"/>
                    </a:lnTo>
                    <a:cubicBezTo>
                      <a:pt x="391335" y="-655"/>
                      <a:pt x="396136" y="570"/>
                      <a:pt x="396822" y="3156"/>
                    </a:cubicBezTo>
                    <a:lnTo>
                      <a:pt x="397371" y="3156"/>
                    </a:lnTo>
                    <a:cubicBezTo>
                      <a:pt x="398194" y="5334"/>
                      <a:pt x="398194" y="8873"/>
                      <a:pt x="397371" y="14046"/>
                    </a:cubicBezTo>
                    <a:lnTo>
                      <a:pt x="386396" y="108240"/>
                    </a:lnTo>
                    <a:cubicBezTo>
                      <a:pt x="383927" y="116543"/>
                      <a:pt x="381320" y="121170"/>
                      <a:pt x="378714" y="121852"/>
                    </a:cubicBezTo>
                    <a:cubicBezTo>
                      <a:pt x="374324" y="121852"/>
                      <a:pt x="372129" y="119673"/>
                      <a:pt x="372129" y="115317"/>
                    </a:cubicBezTo>
                    <a:lnTo>
                      <a:pt x="372677" y="106062"/>
                    </a:lnTo>
                    <a:lnTo>
                      <a:pt x="372677" y="105517"/>
                    </a:lnTo>
                    <a:cubicBezTo>
                      <a:pt x="374187" y="95716"/>
                      <a:pt x="374872" y="86053"/>
                      <a:pt x="374872" y="76660"/>
                    </a:cubicBezTo>
                    <a:cubicBezTo>
                      <a:pt x="374872" y="51342"/>
                      <a:pt x="367739" y="34600"/>
                      <a:pt x="353472" y="26569"/>
                    </a:cubicBezTo>
                    <a:cubicBezTo>
                      <a:pt x="341399" y="19627"/>
                      <a:pt x="320684" y="16224"/>
                      <a:pt x="291464" y="16224"/>
                    </a:cubicBezTo>
                    <a:lnTo>
                      <a:pt x="214228" y="16224"/>
                    </a:lnTo>
                    <a:cubicBezTo>
                      <a:pt x="200647" y="16224"/>
                      <a:pt x="192553" y="18265"/>
                      <a:pt x="190083" y="22213"/>
                    </a:cubicBezTo>
                    <a:lnTo>
                      <a:pt x="189535" y="22213"/>
                    </a:lnTo>
                    <a:lnTo>
                      <a:pt x="189535" y="22757"/>
                    </a:lnTo>
                    <a:cubicBezTo>
                      <a:pt x="188437" y="24254"/>
                      <a:pt x="187477" y="26433"/>
                      <a:pt x="186791" y="29291"/>
                    </a:cubicBezTo>
                    <a:lnTo>
                      <a:pt x="186791" y="29836"/>
                    </a:lnTo>
                    <a:lnTo>
                      <a:pt x="186242" y="30380"/>
                    </a:lnTo>
                    <a:cubicBezTo>
                      <a:pt x="185831" y="31877"/>
                      <a:pt x="185419" y="34192"/>
                      <a:pt x="184596" y="37458"/>
                    </a:cubicBezTo>
                    <a:lnTo>
                      <a:pt x="151671" y="168675"/>
                    </a:lnTo>
                    <a:lnTo>
                      <a:pt x="203253" y="168675"/>
                    </a:lnTo>
                    <a:cubicBezTo>
                      <a:pt x="231102" y="168675"/>
                      <a:pt x="249622" y="163231"/>
                      <a:pt x="258676" y="152342"/>
                    </a:cubicBezTo>
                    <a:cubicBezTo>
                      <a:pt x="264438" y="145400"/>
                      <a:pt x="270063" y="132877"/>
                      <a:pt x="275139" y="114773"/>
                    </a:cubicBezTo>
                    <a:cubicBezTo>
                      <a:pt x="276647" y="108648"/>
                      <a:pt x="279254" y="105381"/>
                      <a:pt x="282821" y="104972"/>
                    </a:cubicBezTo>
                    <a:cubicBezTo>
                      <a:pt x="287211" y="104972"/>
                      <a:pt x="289406" y="107014"/>
                      <a:pt x="289406" y="110962"/>
                    </a:cubicBezTo>
                    <a:lnTo>
                      <a:pt x="258127" y="238232"/>
                    </a:lnTo>
                    <a:cubicBezTo>
                      <a:pt x="256344" y="245175"/>
                      <a:pt x="253600" y="248713"/>
                      <a:pt x="249896" y="249122"/>
                    </a:cubicBezTo>
                    <a:cubicBezTo>
                      <a:pt x="245095" y="249122"/>
                      <a:pt x="242763" y="247080"/>
                      <a:pt x="242763" y="243133"/>
                    </a:cubicBezTo>
                    <a:cubicBezTo>
                      <a:pt x="242763" y="241635"/>
                      <a:pt x="243311" y="239730"/>
                      <a:pt x="244409" y="237143"/>
                    </a:cubicBezTo>
                    <a:cubicBezTo>
                      <a:pt x="246878" y="226254"/>
                      <a:pt x="248250" y="217270"/>
                      <a:pt x="248250" y="210464"/>
                    </a:cubicBezTo>
                    <a:cubicBezTo>
                      <a:pt x="248250" y="200664"/>
                      <a:pt x="245506" y="194266"/>
                      <a:pt x="240019" y="191408"/>
                    </a:cubicBezTo>
                    <a:cubicBezTo>
                      <a:pt x="233022" y="187324"/>
                      <a:pt x="220264" y="185419"/>
                      <a:pt x="201744" y="185419"/>
                    </a:cubicBezTo>
                    <a:lnTo>
                      <a:pt x="147418" y="185419"/>
                    </a:lnTo>
                    <a:lnTo>
                      <a:pt x="110104" y="334059"/>
                    </a:lnTo>
                    <a:cubicBezTo>
                      <a:pt x="108321" y="340593"/>
                      <a:pt x="107360" y="344677"/>
                      <a:pt x="107360" y="346582"/>
                    </a:cubicBezTo>
                    <a:cubicBezTo>
                      <a:pt x="107360" y="349441"/>
                      <a:pt x="109007" y="351347"/>
                      <a:pt x="112299" y="352027"/>
                    </a:cubicBezTo>
                    <a:lnTo>
                      <a:pt x="114494" y="352027"/>
                    </a:lnTo>
                    <a:cubicBezTo>
                      <a:pt x="116689" y="352435"/>
                      <a:pt x="120667" y="352571"/>
                      <a:pt x="126566" y="352571"/>
                    </a:cubicBezTo>
                    <a:lnTo>
                      <a:pt x="206683" y="352571"/>
                    </a:lnTo>
                    <a:cubicBezTo>
                      <a:pt x="251405" y="352571"/>
                      <a:pt x="284193" y="342362"/>
                      <a:pt x="305319" y="322081"/>
                    </a:cubicBezTo>
                    <a:cubicBezTo>
                      <a:pt x="319175" y="309014"/>
                      <a:pt x="334403" y="284512"/>
                      <a:pt x="350865" y="248713"/>
                    </a:cubicBezTo>
                    <a:cubicBezTo>
                      <a:pt x="352374" y="244630"/>
                      <a:pt x="354157" y="240410"/>
                      <a:pt x="356352" y="235646"/>
                    </a:cubicBezTo>
                    <a:cubicBezTo>
                      <a:pt x="357862" y="231290"/>
                      <a:pt x="360193" y="229112"/>
                      <a:pt x="363486" y="229112"/>
                    </a:cubicBezTo>
                    <a:cubicBezTo>
                      <a:pt x="367876" y="229112"/>
                      <a:pt x="370071" y="231154"/>
                      <a:pt x="370071" y="235101"/>
                    </a:cubicBezTo>
                    <a:cubicBezTo>
                      <a:pt x="370071" y="235510"/>
                      <a:pt x="369248" y="237960"/>
                      <a:pt x="367327" y="242724"/>
                    </a:cubicBezTo>
                    <a:lnTo>
                      <a:pt x="367327" y="242996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83AAAE62-D4F9-CE72-7166-CEB5E4D763DD}"/>
                  </a:ext>
                </a:extLst>
              </p:cNvPr>
              <p:cNvSpPr/>
              <p:nvPr/>
            </p:nvSpPr>
            <p:spPr>
              <a:xfrm>
                <a:off x="6987495" y="3427551"/>
                <a:ext cx="82448" cy="268288"/>
              </a:xfrm>
              <a:custGeom>
                <a:avLst/>
                <a:gdLst>
                  <a:gd name="connsiteX0" fmla="*/ 82243 w 82448"/>
                  <a:gd name="connsiteY0" fmla="*/ 3286 h 268288"/>
                  <a:gd name="connsiteX1" fmla="*/ 26957 w 82448"/>
                  <a:gd name="connsiteY1" fmla="*/ 223388 h 268288"/>
                  <a:gd name="connsiteX2" fmla="*/ 24625 w 82448"/>
                  <a:gd name="connsiteY2" fmla="*/ 241765 h 268288"/>
                  <a:gd name="connsiteX3" fmla="*/ 36149 w 82448"/>
                  <a:gd name="connsiteY3" fmla="*/ 259324 h 268288"/>
                  <a:gd name="connsiteX4" fmla="*/ 61117 w 82448"/>
                  <a:gd name="connsiteY4" fmla="*/ 226520 h 268288"/>
                  <a:gd name="connsiteX5" fmla="*/ 65232 w 82448"/>
                  <a:gd name="connsiteY5" fmla="*/ 212091 h 268288"/>
                  <a:gd name="connsiteX6" fmla="*/ 70583 w 82448"/>
                  <a:gd name="connsiteY6" fmla="*/ 205149 h 268288"/>
                  <a:gd name="connsiteX7" fmla="*/ 75110 w 82448"/>
                  <a:gd name="connsiteY7" fmla="*/ 208960 h 268288"/>
                  <a:gd name="connsiteX8" fmla="*/ 68113 w 82448"/>
                  <a:gd name="connsiteY8" fmla="*/ 235231 h 268288"/>
                  <a:gd name="connsiteX9" fmla="*/ 63586 w 82448"/>
                  <a:gd name="connsiteY9" fmla="*/ 246256 h 268288"/>
                  <a:gd name="connsiteX10" fmla="*/ 34777 w 82448"/>
                  <a:gd name="connsiteY10" fmla="*/ 267627 h 268288"/>
                  <a:gd name="connsiteX11" fmla="*/ 4733 w 82448"/>
                  <a:gd name="connsiteY11" fmla="*/ 251701 h 268288"/>
                  <a:gd name="connsiteX12" fmla="*/ -205 w 82448"/>
                  <a:gd name="connsiteY12" fmla="*/ 232644 h 268288"/>
                  <a:gd name="connsiteX13" fmla="*/ 1715 w 82448"/>
                  <a:gd name="connsiteY13" fmla="*/ 219714 h 268288"/>
                  <a:gd name="connsiteX14" fmla="*/ 50005 w 82448"/>
                  <a:gd name="connsiteY14" fmla="*/ 29285 h 268288"/>
                  <a:gd name="connsiteX15" fmla="*/ 51102 w 82448"/>
                  <a:gd name="connsiteY15" fmla="*/ 21661 h 268288"/>
                  <a:gd name="connsiteX16" fmla="*/ 45752 w 82448"/>
                  <a:gd name="connsiteY16" fmla="*/ 16353 h 268288"/>
                  <a:gd name="connsiteX17" fmla="*/ 32308 w 82448"/>
                  <a:gd name="connsiteY17" fmla="*/ 15264 h 268288"/>
                  <a:gd name="connsiteX18" fmla="*/ 22705 w 82448"/>
                  <a:gd name="connsiteY18" fmla="*/ 11181 h 268288"/>
                  <a:gd name="connsiteX19" fmla="*/ 29975 w 82448"/>
                  <a:gd name="connsiteY19" fmla="*/ 3150 h 268288"/>
                  <a:gd name="connsiteX20" fmla="*/ 76756 w 82448"/>
                  <a:gd name="connsiteY20" fmla="*/ -661 h 268288"/>
                  <a:gd name="connsiteX21" fmla="*/ 81695 w 82448"/>
                  <a:gd name="connsiteY21" fmla="*/ 3422 h 268288"/>
                  <a:gd name="connsiteX22" fmla="*/ 81969 w 82448"/>
                  <a:gd name="connsiteY22" fmla="*/ 3422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448" h="268288">
                    <a:moveTo>
                      <a:pt x="82243" y="3286"/>
                    </a:moveTo>
                    <a:lnTo>
                      <a:pt x="26957" y="223388"/>
                    </a:lnTo>
                    <a:cubicBezTo>
                      <a:pt x="25448" y="229241"/>
                      <a:pt x="24625" y="235367"/>
                      <a:pt x="24625" y="241765"/>
                    </a:cubicBezTo>
                    <a:cubicBezTo>
                      <a:pt x="24625" y="253471"/>
                      <a:pt x="28467" y="259324"/>
                      <a:pt x="36149" y="259324"/>
                    </a:cubicBezTo>
                    <a:cubicBezTo>
                      <a:pt x="46163" y="259324"/>
                      <a:pt x="54532" y="248435"/>
                      <a:pt x="61117" y="226520"/>
                    </a:cubicBezTo>
                    <a:cubicBezTo>
                      <a:pt x="62351" y="222708"/>
                      <a:pt x="63723" y="217808"/>
                      <a:pt x="65232" y="212091"/>
                    </a:cubicBezTo>
                    <a:cubicBezTo>
                      <a:pt x="67290" y="207872"/>
                      <a:pt x="69073" y="205421"/>
                      <a:pt x="70583" y="205149"/>
                    </a:cubicBezTo>
                    <a:cubicBezTo>
                      <a:pt x="73600" y="205149"/>
                      <a:pt x="75110" y="206374"/>
                      <a:pt x="75110" y="208960"/>
                    </a:cubicBezTo>
                    <a:cubicBezTo>
                      <a:pt x="75110" y="212772"/>
                      <a:pt x="72777" y="221483"/>
                      <a:pt x="68113" y="235231"/>
                    </a:cubicBezTo>
                    <a:cubicBezTo>
                      <a:pt x="66604" y="239450"/>
                      <a:pt x="65095" y="243262"/>
                      <a:pt x="63586" y="246256"/>
                    </a:cubicBezTo>
                    <a:cubicBezTo>
                      <a:pt x="56864" y="260413"/>
                      <a:pt x="47398" y="267627"/>
                      <a:pt x="34777" y="267627"/>
                    </a:cubicBezTo>
                    <a:cubicBezTo>
                      <a:pt x="21470" y="267627"/>
                      <a:pt x="11455" y="262319"/>
                      <a:pt x="4733" y="251701"/>
                    </a:cubicBezTo>
                    <a:cubicBezTo>
                      <a:pt x="1441" y="246121"/>
                      <a:pt x="-205" y="239723"/>
                      <a:pt x="-205" y="232644"/>
                    </a:cubicBezTo>
                    <a:cubicBezTo>
                      <a:pt x="-205" y="228561"/>
                      <a:pt x="481" y="224205"/>
                      <a:pt x="1715" y="219714"/>
                    </a:cubicBezTo>
                    <a:lnTo>
                      <a:pt x="50005" y="29285"/>
                    </a:lnTo>
                    <a:lnTo>
                      <a:pt x="51102" y="21661"/>
                    </a:lnTo>
                    <a:cubicBezTo>
                      <a:pt x="51102" y="18940"/>
                      <a:pt x="49319" y="17170"/>
                      <a:pt x="45752" y="16353"/>
                    </a:cubicBezTo>
                    <a:cubicBezTo>
                      <a:pt x="42734" y="15537"/>
                      <a:pt x="38207" y="15264"/>
                      <a:pt x="32308" y="15264"/>
                    </a:cubicBezTo>
                    <a:cubicBezTo>
                      <a:pt x="26409" y="15264"/>
                      <a:pt x="23253" y="13903"/>
                      <a:pt x="22705" y="11181"/>
                    </a:cubicBezTo>
                    <a:cubicBezTo>
                      <a:pt x="22705" y="6689"/>
                      <a:pt x="25174" y="3966"/>
                      <a:pt x="29975" y="3150"/>
                    </a:cubicBezTo>
                    <a:lnTo>
                      <a:pt x="76756" y="-661"/>
                    </a:lnTo>
                    <a:cubicBezTo>
                      <a:pt x="80048" y="-661"/>
                      <a:pt x="81695" y="699"/>
                      <a:pt x="81695" y="3422"/>
                    </a:cubicBezTo>
                    <a:lnTo>
                      <a:pt x="81969" y="3422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1C586F8E-7904-5F6B-DFC7-19C0C64C9245}"/>
                </a:ext>
              </a:extLst>
            </p:cNvPr>
            <p:cNvSpPr/>
            <p:nvPr/>
          </p:nvSpPr>
          <p:spPr>
            <a:xfrm>
              <a:off x="7121889" y="3111212"/>
              <a:ext cx="1313527" cy="1130382"/>
            </a:xfrm>
            <a:custGeom>
              <a:avLst/>
              <a:gdLst>
                <a:gd name="connsiteX0" fmla="*/ 656683 w 1313527"/>
                <a:gd name="connsiteY0" fmla="*/ 1130262 h 1130382"/>
                <a:gd name="connsiteX1" fmla="*/ -80 w 1313527"/>
                <a:gd name="connsiteY1" fmla="*/ -120 h 1130382"/>
                <a:gd name="connsiteX2" fmla="*/ 656683 w 1313527"/>
                <a:gd name="connsiteY2" fmla="*/ 1130262 h 1130382"/>
                <a:gd name="connsiteX3" fmla="*/ 1313448 w 1313527"/>
                <a:gd name="connsiteY3" fmla="*/ -120 h 11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527" h="1130382">
                  <a:moveTo>
                    <a:pt x="656683" y="1130262"/>
                  </a:moveTo>
                  <a:cubicBezTo>
                    <a:pt x="343746" y="1130262"/>
                    <a:pt x="66665" y="524326"/>
                    <a:pt x="-80" y="-120"/>
                  </a:cubicBezTo>
                  <a:cubicBezTo>
                    <a:pt x="66665" y="524202"/>
                    <a:pt x="343621" y="1130262"/>
                    <a:pt x="656683" y="1130262"/>
                  </a:cubicBezTo>
                  <a:cubicBezTo>
                    <a:pt x="969746" y="1130262"/>
                    <a:pt x="1246703" y="524326"/>
                    <a:pt x="1313448" y="-120"/>
                  </a:cubicBezTo>
                </a:path>
              </a:pathLst>
            </a:custGeom>
            <a:noFill/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4128ACCD-8D82-0E10-BD22-CE542B24D8B2}"/>
                </a:ext>
              </a:extLst>
            </p:cNvPr>
            <p:cNvSpPr/>
            <p:nvPr/>
          </p:nvSpPr>
          <p:spPr>
            <a:xfrm>
              <a:off x="7545567" y="3592173"/>
              <a:ext cx="478485" cy="41533"/>
            </a:xfrm>
            <a:custGeom>
              <a:avLst/>
              <a:gdLst>
                <a:gd name="connsiteX0" fmla="*/ -80 w 478485"/>
                <a:gd name="connsiteY0" fmla="*/ -120 h 41533"/>
                <a:gd name="connsiteX1" fmla="*/ 478405 w 478485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485" h="41533">
                  <a:moveTo>
                    <a:pt x="-80" y="-120"/>
                  </a:moveTo>
                  <a:lnTo>
                    <a:pt x="478405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1718D29C-EEDC-B0EE-8BB6-3C70CE87CE80}"/>
                </a:ext>
              </a:extLst>
            </p:cNvPr>
            <p:cNvSpPr/>
            <p:nvPr/>
          </p:nvSpPr>
          <p:spPr>
            <a:xfrm>
              <a:off x="7555251" y="3901932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8E486CB-2D59-EEA2-D6AB-A61A3FAD9C53}"/>
                </a:ext>
              </a:extLst>
            </p:cNvPr>
            <p:cNvSpPr/>
            <p:nvPr/>
          </p:nvSpPr>
          <p:spPr>
            <a:xfrm>
              <a:off x="7555251" y="3284450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45B8BE2B-4CA6-7DD5-9549-1BC670FFE2CF}"/>
                </a:ext>
              </a:extLst>
            </p:cNvPr>
            <p:cNvSpPr/>
            <p:nvPr/>
          </p:nvSpPr>
          <p:spPr>
            <a:xfrm>
              <a:off x="7691942" y="3499706"/>
              <a:ext cx="200887" cy="199886"/>
            </a:xfrm>
            <a:custGeom>
              <a:avLst/>
              <a:gdLst>
                <a:gd name="connsiteX0" fmla="*/ 200808 w 200887"/>
                <a:gd name="connsiteY0" fmla="*/ 99823 h 199886"/>
                <a:gd name="connsiteX1" fmla="*/ 100363 w 200887"/>
                <a:gd name="connsiteY1" fmla="*/ 199767 h 199886"/>
                <a:gd name="connsiteX2" fmla="*/ -81 w 200887"/>
                <a:gd name="connsiteY2" fmla="*/ 99823 h 199886"/>
                <a:gd name="connsiteX3" fmla="*/ 100363 w 200887"/>
                <a:gd name="connsiteY3" fmla="*/ -120 h 199886"/>
                <a:gd name="connsiteX4" fmla="*/ 200808 w 200887"/>
                <a:gd name="connsiteY4" fmla="*/ 99823 h 1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7" h="199886">
                  <a:moveTo>
                    <a:pt x="200808" y="99823"/>
                  </a:moveTo>
                  <a:cubicBezTo>
                    <a:pt x="200808" y="155021"/>
                    <a:pt x="155837" y="199767"/>
                    <a:pt x="100363" y="199767"/>
                  </a:cubicBezTo>
                  <a:cubicBezTo>
                    <a:pt x="44890" y="199767"/>
                    <a:pt x="-81" y="155021"/>
                    <a:pt x="-81" y="99823"/>
                  </a:cubicBezTo>
                  <a:cubicBezTo>
                    <a:pt x="-81" y="44626"/>
                    <a:pt x="44890" y="-120"/>
                    <a:pt x="100363" y="-120"/>
                  </a:cubicBezTo>
                  <a:cubicBezTo>
                    <a:pt x="155837" y="-120"/>
                    <a:pt x="200808" y="44626"/>
                    <a:pt x="200808" y="99823"/>
                  </a:cubicBezTo>
                  <a:close/>
                </a:path>
              </a:pathLst>
            </a:custGeom>
            <a:solidFill>
              <a:srgbClr val="FF9FF0"/>
            </a:solidFill>
            <a:ln w="203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10">
              <a:extLst>
                <a:ext uri="{FF2B5EF4-FFF2-40B4-BE49-F238E27FC236}">
                  <a16:creationId xmlns:a16="http://schemas.microsoft.com/office/drawing/2014/main" id="{02C512A3-CF09-F9CD-F165-CAAB2A850D65}"/>
                </a:ext>
              </a:extLst>
            </p:cNvPr>
            <p:cNvGrpSpPr/>
            <p:nvPr/>
          </p:nvGrpSpPr>
          <p:grpSpPr>
            <a:xfrm>
              <a:off x="6012671" y="2608111"/>
              <a:ext cx="591147" cy="456132"/>
              <a:chOff x="6012671" y="2608111"/>
              <a:chExt cx="591147" cy="456132"/>
            </a:xfrm>
            <a:solidFill>
              <a:srgbClr val="D4145A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B96EC37B-BFA5-89CC-1902-EAB5252A6EE4}"/>
                  </a:ext>
                </a:extLst>
              </p:cNvPr>
              <p:cNvSpPr/>
              <p:nvPr/>
            </p:nvSpPr>
            <p:spPr>
              <a:xfrm>
                <a:off x="6012671" y="2608111"/>
                <a:ext cx="349078" cy="456132"/>
              </a:xfrm>
              <a:custGeom>
                <a:avLst/>
                <a:gdLst>
                  <a:gd name="connsiteX0" fmla="*/ 176651 w 349078"/>
                  <a:gd name="connsiteY0" fmla="*/ 397783 h 456132"/>
                  <a:gd name="connsiteX1" fmla="*/ 177108 w 349078"/>
                  <a:gd name="connsiteY1" fmla="*/ 372451 h 456132"/>
                  <a:gd name="connsiteX2" fmla="*/ 178175 w 349078"/>
                  <a:gd name="connsiteY2" fmla="*/ 362755 h 456132"/>
                  <a:gd name="connsiteX3" fmla="*/ 178175 w 349078"/>
                  <a:gd name="connsiteY3" fmla="*/ 360723 h 456132"/>
                  <a:gd name="connsiteX4" fmla="*/ 170554 w 349078"/>
                  <a:gd name="connsiteY4" fmla="*/ 362755 h 456132"/>
                  <a:gd name="connsiteX5" fmla="*/ 128024 w 349078"/>
                  <a:gd name="connsiteY5" fmla="*/ 368228 h 456132"/>
                  <a:gd name="connsiteX6" fmla="*/ 44489 w 349078"/>
                  <a:gd name="connsiteY6" fmla="*/ 339300 h 456132"/>
                  <a:gd name="connsiteX7" fmla="*/ 435 w 349078"/>
                  <a:gd name="connsiteY7" fmla="*/ 255016 h 456132"/>
                  <a:gd name="connsiteX8" fmla="*/ -22 w 349078"/>
                  <a:gd name="connsiteY8" fmla="*/ 233125 h 456132"/>
                  <a:gd name="connsiteX9" fmla="*/ 24215 w 349078"/>
                  <a:gd name="connsiteY9" fmla="*/ 134611 h 456132"/>
                  <a:gd name="connsiteX10" fmla="*/ 89458 w 349078"/>
                  <a:gd name="connsiteY10" fmla="*/ 51892 h 456132"/>
                  <a:gd name="connsiteX11" fmla="*/ 215522 w 349078"/>
                  <a:gd name="connsiteY11" fmla="*/ -337 h 456132"/>
                  <a:gd name="connsiteX12" fmla="*/ 239759 w 349078"/>
                  <a:gd name="connsiteY12" fmla="*/ 133 h 456132"/>
                  <a:gd name="connsiteX13" fmla="*/ 318721 w 349078"/>
                  <a:gd name="connsiteY13" fmla="*/ 43760 h 456132"/>
                  <a:gd name="connsiteX14" fmla="*/ 349056 w 349078"/>
                  <a:gd name="connsiteY14" fmla="*/ 136175 h 456132"/>
                  <a:gd name="connsiteX15" fmla="*/ 274058 w 349078"/>
                  <a:gd name="connsiteY15" fmla="*/ 302709 h 456132"/>
                  <a:gd name="connsiteX16" fmla="*/ 207748 w 349078"/>
                  <a:gd name="connsiteY16" fmla="*/ 348995 h 456132"/>
                  <a:gd name="connsiteX17" fmla="*/ 199212 w 349078"/>
                  <a:gd name="connsiteY17" fmla="*/ 353061 h 456132"/>
                  <a:gd name="connsiteX18" fmla="*/ 199212 w 349078"/>
                  <a:gd name="connsiteY18" fmla="*/ 355563 h 456132"/>
                  <a:gd name="connsiteX19" fmla="*/ 201803 w 349078"/>
                  <a:gd name="connsiteY19" fmla="*/ 369323 h 456132"/>
                  <a:gd name="connsiteX20" fmla="*/ 212473 w 349078"/>
                  <a:gd name="connsiteY20" fmla="*/ 390746 h 456132"/>
                  <a:gd name="connsiteX21" fmla="*/ 235644 w 349078"/>
                  <a:gd name="connsiteY21" fmla="*/ 398877 h 456132"/>
                  <a:gd name="connsiteX22" fmla="*/ 269485 w 349078"/>
                  <a:gd name="connsiteY22" fmla="*/ 387618 h 456132"/>
                  <a:gd name="connsiteX23" fmla="*/ 290826 w 349078"/>
                  <a:gd name="connsiteY23" fmla="*/ 358690 h 456132"/>
                  <a:gd name="connsiteX24" fmla="*/ 297380 w 349078"/>
                  <a:gd name="connsiteY24" fmla="*/ 351653 h 456132"/>
                  <a:gd name="connsiteX25" fmla="*/ 302868 w 349078"/>
                  <a:gd name="connsiteY25" fmla="*/ 356344 h 456132"/>
                  <a:gd name="connsiteX26" fmla="*/ 297838 w 349078"/>
                  <a:gd name="connsiteY26" fmla="*/ 374640 h 456132"/>
                  <a:gd name="connsiteX27" fmla="*/ 283661 w 349078"/>
                  <a:gd name="connsiteY27" fmla="*/ 408103 h 456132"/>
                  <a:gd name="connsiteX28" fmla="*/ 256375 w 349078"/>
                  <a:gd name="connsiteY28" fmla="*/ 441097 h 456132"/>
                  <a:gd name="connsiteX29" fmla="*/ 217809 w 349078"/>
                  <a:gd name="connsiteY29" fmla="*/ 455796 h 456132"/>
                  <a:gd name="connsiteX30" fmla="*/ 176194 w 349078"/>
                  <a:gd name="connsiteY30" fmla="*/ 401535 h 456132"/>
                  <a:gd name="connsiteX31" fmla="*/ 176194 w 349078"/>
                  <a:gd name="connsiteY31" fmla="*/ 397939 h 456132"/>
                  <a:gd name="connsiteX32" fmla="*/ 176194 w 349078"/>
                  <a:gd name="connsiteY32" fmla="*/ 397939 h 456132"/>
                  <a:gd name="connsiteX33" fmla="*/ 296618 w 349078"/>
                  <a:gd name="connsiteY33" fmla="*/ 119443 h 456132"/>
                  <a:gd name="connsiteX34" fmla="*/ 288996 w 349078"/>
                  <a:gd name="connsiteY34" fmla="*/ 70656 h 456132"/>
                  <a:gd name="connsiteX35" fmla="*/ 268265 w 349078"/>
                  <a:gd name="connsiteY35" fmla="*/ 39694 h 456132"/>
                  <a:gd name="connsiteX36" fmla="*/ 242961 w 349078"/>
                  <a:gd name="connsiteY36" fmla="*/ 24527 h 456132"/>
                  <a:gd name="connsiteX37" fmla="*/ 216132 w 349078"/>
                  <a:gd name="connsiteY37" fmla="*/ 19523 h 456132"/>
                  <a:gd name="connsiteX38" fmla="*/ 166438 w 349078"/>
                  <a:gd name="connsiteY38" fmla="*/ 32189 h 456132"/>
                  <a:gd name="connsiteX39" fmla="*/ 83360 w 349078"/>
                  <a:gd name="connsiteY39" fmla="*/ 121476 h 456132"/>
                  <a:gd name="connsiteX40" fmla="*/ 51958 w 349078"/>
                  <a:gd name="connsiteY40" fmla="*/ 247354 h 456132"/>
                  <a:gd name="connsiteX41" fmla="*/ 79244 w 349078"/>
                  <a:gd name="connsiteY41" fmla="*/ 327103 h 456132"/>
                  <a:gd name="connsiteX42" fmla="*/ 93878 w 349078"/>
                  <a:gd name="connsiteY42" fmla="*/ 337737 h 456132"/>
                  <a:gd name="connsiteX43" fmla="*/ 93878 w 349078"/>
                  <a:gd name="connsiteY43" fmla="*/ 333671 h 456132"/>
                  <a:gd name="connsiteX44" fmla="*/ 110494 w 349078"/>
                  <a:gd name="connsiteY44" fmla="*/ 296142 h 456132"/>
                  <a:gd name="connsiteX45" fmla="*/ 149975 w 349078"/>
                  <a:gd name="connsiteY45" fmla="*/ 278316 h 456132"/>
                  <a:gd name="connsiteX46" fmla="*/ 171773 w 349078"/>
                  <a:gd name="connsiteY46" fmla="*/ 283789 h 456132"/>
                  <a:gd name="connsiteX47" fmla="*/ 185492 w 349078"/>
                  <a:gd name="connsiteY47" fmla="*/ 298957 h 456132"/>
                  <a:gd name="connsiteX48" fmla="*/ 191590 w 349078"/>
                  <a:gd name="connsiteY48" fmla="*/ 315219 h 456132"/>
                  <a:gd name="connsiteX49" fmla="*/ 194638 w 349078"/>
                  <a:gd name="connsiteY49" fmla="*/ 328979 h 456132"/>
                  <a:gd name="connsiteX50" fmla="*/ 201193 w 349078"/>
                  <a:gd name="connsiteY50" fmla="*/ 324288 h 456132"/>
                  <a:gd name="connsiteX51" fmla="*/ 256375 w 349078"/>
                  <a:gd name="connsiteY51" fmla="*/ 262835 h 456132"/>
                  <a:gd name="connsiteX52" fmla="*/ 287777 w 349078"/>
                  <a:gd name="connsiteY52" fmla="*/ 187152 h 456132"/>
                  <a:gd name="connsiteX53" fmla="*/ 296313 w 349078"/>
                  <a:gd name="connsiteY53" fmla="*/ 119131 h 456132"/>
                  <a:gd name="connsiteX54" fmla="*/ 296313 w 349078"/>
                  <a:gd name="connsiteY54" fmla="*/ 119443 h 456132"/>
                  <a:gd name="connsiteX55" fmla="*/ 133664 w 349078"/>
                  <a:gd name="connsiteY55" fmla="*/ 348057 h 456132"/>
                  <a:gd name="connsiteX56" fmla="*/ 179242 w 349078"/>
                  <a:gd name="connsiteY56" fmla="*/ 337423 h 456132"/>
                  <a:gd name="connsiteX57" fmla="*/ 178785 w 349078"/>
                  <a:gd name="connsiteY57" fmla="*/ 332420 h 456132"/>
                  <a:gd name="connsiteX58" fmla="*/ 160035 w 349078"/>
                  <a:gd name="connsiteY58" fmla="*/ 298957 h 456132"/>
                  <a:gd name="connsiteX59" fmla="*/ 150432 w 349078"/>
                  <a:gd name="connsiteY59" fmla="*/ 297862 h 456132"/>
                  <a:gd name="connsiteX60" fmla="*/ 147383 w 349078"/>
                  <a:gd name="connsiteY60" fmla="*/ 297862 h 456132"/>
                  <a:gd name="connsiteX61" fmla="*/ 145402 w 349078"/>
                  <a:gd name="connsiteY61" fmla="*/ 297393 h 456132"/>
                  <a:gd name="connsiteX62" fmla="*/ 124670 w 349078"/>
                  <a:gd name="connsiteY62" fmla="*/ 307557 h 456132"/>
                  <a:gd name="connsiteX63" fmla="*/ 113542 w 349078"/>
                  <a:gd name="connsiteY63" fmla="*/ 330856 h 456132"/>
                  <a:gd name="connsiteX64" fmla="*/ 133816 w 349078"/>
                  <a:gd name="connsiteY64" fmla="*/ 348057 h 456132"/>
                  <a:gd name="connsiteX65" fmla="*/ 133816 w 349078"/>
                  <a:gd name="connsiteY65" fmla="*/ 348057 h 45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078" h="456132">
                    <a:moveTo>
                      <a:pt x="176651" y="397783"/>
                    </a:moveTo>
                    <a:cubicBezTo>
                      <a:pt x="176651" y="386524"/>
                      <a:pt x="176651" y="378080"/>
                      <a:pt x="177108" y="372451"/>
                    </a:cubicBezTo>
                    <a:cubicBezTo>
                      <a:pt x="177566" y="366665"/>
                      <a:pt x="177718" y="363381"/>
                      <a:pt x="178175" y="362755"/>
                    </a:cubicBezTo>
                    <a:lnTo>
                      <a:pt x="178175" y="360723"/>
                    </a:lnTo>
                    <a:lnTo>
                      <a:pt x="170554" y="362755"/>
                    </a:lnTo>
                    <a:cubicBezTo>
                      <a:pt x="155005" y="366509"/>
                      <a:pt x="140981" y="368228"/>
                      <a:pt x="128024" y="368228"/>
                    </a:cubicBezTo>
                    <a:cubicBezTo>
                      <a:pt x="96012" y="368228"/>
                      <a:pt x="68116" y="358534"/>
                      <a:pt x="44489" y="339300"/>
                    </a:cubicBezTo>
                    <a:cubicBezTo>
                      <a:pt x="20861" y="320067"/>
                      <a:pt x="6075" y="291920"/>
                      <a:pt x="435" y="255016"/>
                    </a:cubicBezTo>
                    <a:cubicBezTo>
                      <a:pt x="-22" y="252358"/>
                      <a:pt x="-22" y="245009"/>
                      <a:pt x="-22" y="233125"/>
                    </a:cubicBezTo>
                    <a:cubicBezTo>
                      <a:pt x="-22" y="198567"/>
                      <a:pt x="8057" y="165729"/>
                      <a:pt x="24215" y="134611"/>
                    </a:cubicBezTo>
                    <a:cubicBezTo>
                      <a:pt x="40373" y="103494"/>
                      <a:pt x="62171" y="75972"/>
                      <a:pt x="89458" y="51892"/>
                    </a:cubicBezTo>
                    <a:cubicBezTo>
                      <a:pt x="131225" y="17021"/>
                      <a:pt x="173297" y="-337"/>
                      <a:pt x="215522" y="-337"/>
                    </a:cubicBezTo>
                    <a:cubicBezTo>
                      <a:pt x="228327" y="-337"/>
                      <a:pt x="236406" y="-337"/>
                      <a:pt x="239759" y="133"/>
                    </a:cubicBezTo>
                    <a:cubicBezTo>
                      <a:pt x="272533" y="4824"/>
                      <a:pt x="298752" y="19366"/>
                      <a:pt x="318721" y="43760"/>
                    </a:cubicBezTo>
                    <a:cubicBezTo>
                      <a:pt x="338690" y="68154"/>
                      <a:pt x="348751" y="98959"/>
                      <a:pt x="349056" y="136175"/>
                    </a:cubicBezTo>
                    <a:cubicBezTo>
                      <a:pt x="349056" y="197003"/>
                      <a:pt x="324057" y="252671"/>
                      <a:pt x="274058" y="302709"/>
                    </a:cubicBezTo>
                    <a:cubicBezTo>
                      <a:pt x="252717" y="323038"/>
                      <a:pt x="230766" y="338518"/>
                      <a:pt x="207748" y="348995"/>
                    </a:cubicBezTo>
                    <a:lnTo>
                      <a:pt x="199212" y="353061"/>
                    </a:lnTo>
                    <a:lnTo>
                      <a:pt x="199212" y="355563"/>
                    </a:lnTo>
                    <a:cubicBezTo>
                      <a:pt x="199212" y="355563"/>
                      <a:pt x="200126" y="360410"/>
                      <a:pt x="201803" y="369323"/>
                    </a:cubicBezTo>
                    <a:cubicBezTo>
                      <a:pt x="203480" y="378080"/>
                      <a:pt x="207138" y="385273"/>
                      <a:pt x="212473" y="390746"/>
                    </a:cubicBezTo>
                    <a:cubicBezTo>
                      <a:pt x="217809" y="396219"/>
                      <a:pt x="225735" y="398877"/>
                      <a:pt x="235644" y="398877"/>
                    </a:cubicBezTo>
                    <a:cubicBezTo>
                      <a:pt x="247381" y="398877"/>
                      <a:pt x="258814" y="395124"/>
                      <a:pt x="269485" y="387618"/>
                    </a:cubicBezTo>
                    <a:cubicBezTo>
                      <a:pt x="280308" y="380113"/>
                      <a:pt x="287320" y="370574"/>
                      <a:pt x="290826" y="358690"/>
                    </a:cubicBezTo>
                    <a:cubicBezTo>
                      <a:pt x="292807" y="353999"/>
                      <a:pt x="295094" y="351653"/>
                      <a:pt x="297380" y="351653"/>
                    </a:cubicBezTo>
                    <a:cubicBezTo>
                      <a:pt x="300429" y="351653"/>
                      <a:pt x="302258" y="353217"/>
                      <a:pt x="302868" y="356344"/>
                    </a:cubicBezTo>
                    <a:cubicBezTo>
                      <a:pt x="302868" y="359003"/>
                      <a:pt x="301191" y="365101"/>
                      <a:pt x="297838" y="374640"/>
                    </a:cubicBezTo>
                    <a:cubicBezTo>
                      <a:pt x="294484" y="384179"/>
                      <a:pt x="289759" y="395281"/>
                      <a:pt x="283661" y="408103"/>
                    </a:cubicBezTo>
                    <a:cubicBezTo>
                      <a:pt x="277564" y="420925"/>
                      <a:pt x="268570" y="431871"/>
                      <a:pt x="256375" y="441097"/>
                    </a:cubicBezTo>
                    <a:cubicBezTo>
                      <a:pt x="244180" y="450323"/>
                      <a:pt x="231376" y="455170"/>
                      <a:pt x="217809" y="455796"/>
                    </a:cubicBezTo>
                    <a:cubicBezTo>
                      <a:pt x="190065" y="455796"/>
                      <a:pt x="176194" y="437657"/>
                      <a:pt x="176194" y="401535"/>
                    </a:cubicBezTo>
                    <a:lnTo>
                      <a:pt x="176194" y="397939"/>
                    </a:lnTo>
                    <a:lnTo>
                      <a:pt x="176194" y="397939"/>
                    </a:lnTo>
                    <a:close/>
                    <a:moveTo>
                      <a:pt x="296618" y="119443"/>
                    </a:moveTo>
                    <a:cubicBezTo>
                      <a:pt x="296618" y="100835"/>
                      <a:pt x="294027" y="84573"/>
                      <a:pt x="288996" y="70656"/>
                    </a:cubicBezTo>
                    <a:cubicBezTo>
                      <a:pt x="283966" y="56739"/>
                      <a:pt x="277106" y="46419"/>
                      <a:pt x="268265" y="39694"/>
                    </a:cubicBezTo>
                    <a:cubicBezTo>
                      <a:pt x="259424" y="32970"/>
                      <a:pt x="251040" y="27810"/>
                      <a:pt x="242961" y="24527"/>
                    </a:cubicBezTo>
                    <a:cubicBezTo>
                      <a:pt x="234882" y="21243"/>
                      <a:pt x="225888" y="19523"/>
                      <a:pt x="216132" y="19523"/>
                    </a:cubicBezTo>
                    <a:cubicBezTo>
                      <a:pt x="199974" y="19523"/>
                      <a:pt x="183358" y="23745"/>
                      <a:pt x="166438" y="32189"/>
                    </a:cubicBezTo>
                    <a:cubicBezTo>
                      <a:pt x="131987" y="48764"/>
                      <a:pt x="104396" y="78474"/>
                      <a:pt x="83360" y="121476"/>
                    </a:cubicBezTo>
                    <a:cubicBezTo>
                      <a:pt x="62324" y="164478"/>
                      <a:pt x="51958" y="206385"/>
                      <a:pt x="51958" y="247354"/>
                    </a:cubicBezTo>
                    <a:cubicBezTo>
                      <a:pt x="51958" y="283319"/>
                      <a:pt x="61104" y="309746"/>
                      <a:pt x="79244" y="327103"/>
                    </a:cubicBezTo>
                    <a:cubicBezTo>
                      <a:pt x="87323" y="334140"/>
                      <a:pt x="92201" y="337737"/>
                      <a:pt x="93878" y="337737"/>
                    </a:cubicBezTo>
                    <a:lnTo>
                      <a:pt x="93878" y="333671"/>
                    </a:lnTo>
                    <a:cubicBezTo>
                      <a:pt x="93878" y="320223"/>
                      <a:pt x="99366" y="307557"/>
                      <a:pt x="110494" y="296142"/>
                    </a:cubicBezTo>
                    <a:cubicBezTo>
                      <a:pt x="121622" y="284727"/>
                      <a:pt x="134731" y="278785"/>
                      <a:pt x="149975" y="278316"/>
                    </a:cubicBezTo>
                    <a:cubicBezTo>
                      <a:pt x="158511" y="278316"/>
                      <a:pt x="165676" y="280192"/>
                      <a:pt x="171773" y="283789"/>
                    </a:cubicBezTo>
                    <a:cubicBezTo>
                      <a:pt x="177870" y="287541"/>
                      <a:pt x="182444" y="292545"/>
                      <a:pt x="185492" y="298957"/>
                    </a:cubicBezTo>
                    <a:cubicBezTo>
                      <a:pt x="188541" y="305368"/>
                      <a:pt x="190523" y="310841"/>
                      <a:pt x="191590" y="315219"/>
                    </a:cubicBezTo>
                    <a:cubicBezTo>
                      <a:pt x="192657" y="319598"/>
                      <a:pt x="193571" y="324288"/>
                      <a:pt x="194638" y="328979"/>
                    </a:cubicBezTo>
                    <a:lnTo>
                      <a:pt x="201193" y="324288"/>
                    </a:lnTo>
                    <a:cubicBezTo>
                      <a:pt x="222687" y="309433"/>
                      <a:pt x="241284" y="288949"/>
                      <a:pt x="256375" y="262835"/>
                    </a:cubicBezTo>
                    <a:cubicBezTo>
                      <a:pt x="271466" y="236721"/>
                      <a:pt x="281984" y="211546"/>
                      <a:pt x="287777" y="187152"/>
                    </a:cubicBezTo>
                    <a:cubicBezTo>
                      <a:pt x="293569" y="162758"/>
                      <a:pt x="296313" y="140084"/>
                      <a:pt x="296313" y="119131"/>
                    </a:cubicBezTo>
                    <a:lnTo>
                      <a:pt x="296313" y="119443"/>
                    </a:lnTo>
                    <a:close/>
                    <a:moveTo>
                      <a:pt x="133664" y="348057"/>
                    </a:moveTo>
                    <a:cubicBezTo>
                      <a:pt x="149822" y="348057"/>
                      <a:pt x="165066" y="344460"/>
                      <a:pt x="179242" y="337423"/>
                    </a:cubicBezTo>
                    <a:lnTo>
                      <a:pt x="178785" y="332420"/>
                    </a:lnTo>
                    <a:cubicBezTo>
                      <a:pt x="177413" y="313812"/>
                      <a:pt x="171163" y="302709"/>
                      <a:pt x="160035" y="298957"/>
                    </a:cubicBezTo>
                    <a:cubicBezTo>
                      <a:pt x="155920" y="298331"/>
                      <a:pt x="152719" y="297862"/>
                      <a:pt x="150432" y="297862"/>
                    </a:cubicBezTo>
                    <a:lnTo>
                      <a:pt x="147383" y="297862"/>
                    </a:lnTo>
                    <a:cubicBezTo>
                      <a:pt x="146316" y="297862"/>
                      <a:pt x="145706" y="297862"/>
                      <a:pt x="145402" y="297393"/>
                    </a:cubicBezTo>
                    <a:cubicBezTo>
                      <a:pt x="138542" y="297393"/>
                      <a:pt x="131682" y="300676"/>
                      <a:pt x="124670" y="307557"/>
                    </a:cubicBezTo>
                    <a:cubicBezTo>
                      <a:pt x="117658" y="314437"/>
                      <a:pt x="113847" y="322100"/>
                      <a:pt x="113542" y="330856"/>
                    </a:cubicBezTo>
                    <a:cubicBezTo>
                      <a:pt x="113542" y="342271"/>
                      <a:pt x="120402" y="348057"/>
                      <a:pt x="133816" y="348057"/>
                    </a:cubicBezTo>
                    <a:lnTo>
                      <a:pt x="133816" y="348057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F0F0804-313E-59DD-89A6-9CA3C5478CFC}"/>
                  </a:ext>
                </a:extLst>
              </p:cNvPr>
              <p:cNvSpPr/>
              <p:nvPr/>
            </p:nvSpPr>
            <p:spPr>
              <a:xfrm>
                <a:off x="6421810" y="2792472"/>
                <a:ext cx="182008" cy="253007"/>
              </a:xfrm>
              <a:custGeom>
                <a:avLst/>
                <a:gdLst>
                  <a:gd name="connsiteX0" fmla="*/ 31671 w 182008"/>
                  <a:gd name="connsiteY0" fmla="*/ 3726 h 253007"/>
                  <a:gd name="connsiteX1" fmla="*/ 57432 w 182008"/>
                  <a:gd name="connsiteY1" fmla="*/ 1850 h 253007"/>
                  <a:gd name="connsiteX2" fmla="*/ 83651 w 182008"/>
                  <a:gd name="connsiteY2" fmla="*/ -340 h 253007"/>
                  <a:gd name="connsiteX3" fmla="*/ 87920 w 182008"/>
                  <a:gd name="connsiteY3" fmla="*/ 2944 h 253007"/>
                  <a:gd name="connsiteX4" fmla="*/ 75115 w 182008"/>
                  <a:gd name="connsiteY4" fmla="*/ 57204 h 253007"/>
                  <a:gd name="connsiteX5" fmla="*/ 61548 w 182008"/>
                  <a:gd name="connsiteY5" fmla="*/ 111465 h 253007"/>
                  <a:gd name="connsiteX6" fmla="*/ 64140 w 182008"/>
                  <a:gd name="connsiteY6" fmla="*/ 109589 h 253007"/>
                  <a:gd name="connsiteX7" fmla="*/ 110785 w 182008"/>
                  <a:gd name="connsiteY7" fmla="*/ 90199 h 253007"/>
                  <a:gd name="connsiteX8" fmla="*/ 142034 w 182008"/>
                  <a:gd name="connsiteY8" fmla="*/ 99894 h 253007"/>
                  <a:gd name="connsiteX9" fmla="*/ 154229 w 182008"/>
                  <a:gd name="connsiteY9" fmla="*/ 128197 h 253007"/>
                  <a:gd name="connsiteX10" fmla="*/ 140663 w 182008"/>
                  <a:gd name="connsiteY10" fmla="*/ 184959 h 253007"/>
                  <a:gd name="connsiteX11" fmla="*/ 127096 w 182008"/>
                  <a:gd name="connsiteY11" fmla="*/ 230932 h 253007"/>
                  <a:gd name="connsiteX12" fmla="*/ 128925 w 182008"/>
                  <a:gd name="connsiteY12" fmla="*/ 237812 h 253007"/>
                  <a:gd name="connsiteX13" fmla="*/ 134260 w 182008"/>
                  <a:gd name="connsiteY13" fmla="*/ 239689 h 253007"/>
                  <a:gd name="connsiteX14" fmla="*/ 152857 w 182008"/>
                  <a:gd name="connsiteY14" fmla="*/ 228899 h 253007"/>
                  <a:gd name="connsiteX15" fmla="*/ 166881 w 182008"/>
                  <a:gd name="connsiteY15" fmla="*/ 199345 h 253007"/>
                  <a:gd name="connsiteX16" fmla="*/ 169016 w 182008"/>
                  <a:gd name="connsiteY16" fmla="*/ 194654 h 253007"/>
                  <a:gd name="connsiteX17" fmla="*/ 174808 w 182008"/>
                  <a:gd name="connsiteY17" fmla="*/ 193872 h 253007"/>
                  <a:gd name="connsiteX18" fmla="*/ 181973 w 182008"/>
                  <a:gd name="connsiteY18" fmla="*/ 196687 h 253007"/>
                  <a:gd name="connsiteX19" fmla="*/ 180601 w 182008"/>
                  <a:gd name="connsiteY19" fmla="*/ 202160 h 253007"/>
                  <a:gd name="connsiteX20" fmla="*/ 162308 w 182008"/>
                  <a:gd name="connsiteY20" fmla="*/ 237030 h 253007"/>
                  <a:gd name="connsiteX21" fmla="*/ 133346 w 182008"/>
                  <a:gd name="connsiteY21" fmla="*/ 252511 h 253007"/>
                  <a:gd name="connsiteX22" fmla="*/ 131516 w 182008"/>
                  <a:gd name="connsiteY22" fmla="*/ 252511 h 253007"/>
                  <a:gd name="connsiteX23" fmla="*/ 107127 w 182008"/>
                  <a:gd name="connsiteY23" fmla="*/ 242816 h 253007"/>
                  <a:gd name="connsiteX24" fmla="*/ 99505 w 182008"/>
                  <a:gd name="connsiteY24" fmla="*/ 222331 h 253007"/>
                  <a:gd name="connsiteX25" fmla="*/ 112309 w 182008"/>
                  <a:gd name="connsiteY25" fmla="*/ 179955 h 253007"/>
                  <a:gd name="connsiteX26" fmla="*/ 125571 w 182008"/>
                  <a:gd name="connsiteY26" fmla="*/ 124913 h 253007"/>
                  <a:gd name="connsiteX27" fmla="*/ 109718 w 182008"/>
                  <a:gd name="connsiteY27" fmla="*/ 103646 h 253007"/>
                  <a:gd name="connsiteX28" fmla="*/ 107889 w 182008"/>
                  <a:gd name="connsiteY28" fmla="*/ 103646 h 253007"/>
                  <a:gd name="connsiteX29" fmla="*/ 56365 w 182008"/>
                  <a:gd name="connsiteY29" fmla="*/ 138830 h 253007"/>
                  <a:gd name="connsiteX30" fmla="*/ 53774 w 182008"/>
                  <a:gd name="connsiteY30" fmla="*/ 143521 h 253007"/>
                  <a:gd name="connsiteX31" fmla="*/ 41579 w 182008"/>
                  <a:gd name="connsiteY31" fmla="*/ 191996 h 253007"/>
                  <a:gd name="connsiteX32" fmla="*/ 28317 w 182008"/>
                  <a:gd name="connsiteY32" fmla="*/ 242972 h 253007"/>
                  <a:gd name="connsiteX33" fmla="*/ 12464 w 182008"/>
                  <a:gd name="connsiteY33" fmla="*/ 252667 h 253007"/>
                  <a:gd name="connsiteX34" fmla="*/ 3927 w 182008"/>
                  <a:gd name="connsiteY34" fmla="*/ 249384 h 253007"/>
                  <a:gd name="connsiteX35" fmla="*/ -36 w 182008"/>
                  <a:gd name="connsiteY35" fmla="*/ 242972 h 253007"/>
                  <a:gd name="connsiteX36" fmla="*/ 26183 w 182008"/>
                  <a:gd name="connsiteY36" fmla="*/ 133826 h 253007"/>
                  <a:gd name="connsiteX37" fmla="*/ 52554 w 182008"/>
                  <a:gd name="connsiteY37" fmla="*/ 27494 h 253007"/>
                  <a:gd name="connsiteX38" fmla="*/ 49963 w 182008"/>
                  <a:gd name="connsiteY38" fmla="*/ 21708 h 253007"/>
                  <a:gd name="connsiteX39" fmla="*/ 35939 w 182008"/>
                  <a:gd name="connsiteY39" fmla="*/ 19832 h 253007"/>
                  <a:gd name="connsiteX40" fmla="*/ 28317 w 182008"/>
                  <a:gd name="connsiteY40" fmla="*/ 19832 h 253007"/>
                  <a:gd name="connsiteX41" fmla="*/ 26183 w 182008"/>
                  <a:gd name="connsiteY41" fmla="*/ 17018 h 253007"/>
                  <a:gd name="connsiteX42" fmla="*/ 26945 w 182008"/>
                  <a:gd name="connsiteY42" fmla="*/ 10137 h 253007"/>
                  <a:gd name="connsiteX43" fmla="*/ 31518 w 182008"/>
                  <a:gd name="connsiteY43" fmla="*/ 3257 h 253007"/>
                  <a:gd name="connsiteX44" fmla="*/ 31518 w 182008"/>
                  <a:gd name="connsiteY44" fmla="*/ 3569 h 25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2008" h="253007">
                    <a:moveTo>
                      <a:pt x="31671" y="3726"/>
                    </a:moveTo>
                    <a:cubicBezTo>
                      <a:pt x="31671" y="3726"/>
                      <a:pt x="40512" y="3100"/>
                      <a:pt x="57432" y="1850"/>
                    </a:cubicBezTo>
                    <a:cubicBezTo>
                      <a:pt x="74353" y="755"/>
                      <a:pt x="83042" y="-27"/>
                      <a:pt x="83651" y="-340"/>
                    </a:cubicBezTo>
                    <a:cubicBezTo>
                      <a:pt x="86548" y="-340"/>
                      <a:pt x="87920" y="755"/>
                      <a:pt x="87920" y="2944"/>
                    </a:cubicBezTo>
                    <a:cubicBezTo>
                      <a:pt x="87920" y="5446"/>
                      <a:pt x="83651" y="23741"/>
                      <a:pt x="75115" y="57204"/>
                    </a:cubicBezTo>
                    <a:cubicBezTo>
                      <a:pt x="65969" y="92544"/>
                      <a:pt x="61548" y="110683"/>
                      <a:pt x="61548" y="111465"/>
                    </a:cubicBezTo>
                    <a:cubicBezTo>
                      <a:pt x="61548" y="111934"/>
                      <a:pt x="62463" y="111465"/>
                      <a:pt x="64140" y="109589"/>
                    </a:cubicBezTo>
                    <a:cubicBezTo>
                      <a:pt x="78621" y="96766"/>
                      <a:pt x="94170" y="90199"/>
                      <a:pt x="110785" y="90199"/>
                    </a:cubicBezTo>
                    <a:cubicBezTo>
                      <a:pt x="123590" y="90199"/>
                      <a:pt x="133955" y="93482"/>
                      <a:pt x="142034" y="99894"/>
                    </a:cubicBezTo>
                    <a:cubicBezTo>
                      <a:pt x="150114" y="106305"/>
                      <a:pt x="153924" y="115843"/>
                      <a:pt x="154229" y="128197"/>
                    </a:cubicBezTo>
                    <a:cubicBezTo>
                      <a:pt x="154229" y="140393"/>
                      <a:pt x="149809" y="159314"/>
                      <a:pt x="140663" y="184959"/>
                    </a:cubicBezTo>
                    <a:cubicBezTo>
                      <a:pt x="131516" y="210604"/>
                      <a:pt x="127096" y="225928"/>
                      <a:pt x="127096" y="230932"/>
                    </a:cubicBezTo>
                    <a:cubicBezTo>
                      <a:pt x="127401" y="234216"/>
                      <a:pt x="128010" y="236561"/>
                      <a:pt x="128925" y="237812"/>
                    </a:cubicBezTo>
                    <a:cubicBezTo>
                      <a:pt x="129839" y="239063"/>
                      <a:pt x="131669" y="239689"/>
                      <a:pt x="134260" y="239689"/>
                    </a:cubicBezTo>
                    <a:cubicBezTo>
                      <a:pt x="140967" y="239689"/>
                      <a:pt x="147065" y="236092"/>
                      <a:pt x="152857" y="228899"/>
                    </a:cubicBezTo>
                    <a:cubicBezTo>
                      <a:pt x="158650" y="221706"/>
                      <a:pt x="163223" y="211855"/>
                      <a:pt x="166881" y="199345"/>
                    </a:cubicBezTo>
                    <a:cubicBezTo>
                      <a:pt x="167644" y="196843"/>
                      <a:pt x="168253" y="195123"/>
                      <a:pt x="169016" y="194654"/>
                    </a:cubicBezTo>
                    <a:cubicBezTo>
                      <a:pt x="169778" y="194341"/>
                      <a:pt x="171607" y="193872"/>
                      <a:pt x="174808" y="193872"/>
                    </a:cubicBezTo>
                    <a:cubicBezTo>
                      <a:pt x="179534" y="193872"/>
                      <a:pt x="181973" y="194811"/>
                      <a:pt x="181973" y="196687"/>
                    </a:cubicBezTo>
                    <a:cubicBezTo>
                      <a:pt x="181973" y="196999"/>
                      <a:pt x="181515" y="198720"/>
                      <a:pt x="180601" y="202160"/>
                    </a:cubicBezTo>
                    <a:cubicBezTo>
                      <a:pt x="176790" y="216390"/>
                      <a:pt x="170692" y="227961"/>
                      <a:pt x="162308" y="237030"/>
                    </a:cubicBezTo>
                    <a:cubicBezTo>
                      <a:pt x="154229" y="247351"/>
                      <a:pt x="144473" y="252511"/>
                      <a:pt x="133346" y="252511"/>
                    </a:cubicBezTo>
                    <a:lnTo>
                      <a:pt x="131516" y="252511"/>
                    </a:lnTo>
                    <a:cubicBezTo>
                      <a:pt x="120389" y="252511"/>
                      <a:pt x="112157" y="249227"/>
                      <a:pt x="107127" y="242816"/>
                    </a:cubicBezTo>
                    <a:cubicBezTo>
                      <a:pt x="102096" y="236405"/>
                      <a:pt x="99505" y="229525"/>
                      <a:pt x="99505" y="222331"/>
                    </a:cubicBezTo>
                    <a:cubicBezTo>
                      <a:pt x="99505" y="218422"/>
                      <a:pt x="103773" y="204505"/>
                      <a:pt x="112309" y="179955"/>
                    </a:cubicBezTo>
                    <a:cubicBezTo>
                      <a:pt x="120846" y="155405"/>
                      <a:pt x="125266" y="137266"/>
                      <a:pt x="125571" y="124913"/>
                    </a:cubicBezTo>
                    <a:cubicBezTo>
                      <a:pt x="125571" y="110683"/>
                      <a:pt x="120236" y="103646"/>
                      <a:pt x="109718" y="103646"/>
                    </a:cubicBezTo>
                    <a:lnTo>
                      <a:pt x="107889" y="103646"/>
                    </a:lnTo>
                    <a:cubicBezTo>
                      <a:pt x="88072" y="103646"/>
                      <a:pt x="70999" y="115374"/>
                      <a:pt x="56365" y="138830"/>
                    </a:cubicBezTo>
                    <a:lnTo>
                      <a:pt x="53774" y="143521"/>
                    </a:lnTo>
                    <a:lnTo>
                      <a:pt x="41579" y="191996"/>
                    </a:lnTo>
                    <a:cubicBezTo>
                      <a:pt x="33805" y="223114"/>
                      <a:pt x="29537" y="240158"/>
                      <a:pt x="28317" y="242972"/>
                    </a:cubicBezTo>
                    <a:cubicBezTo>
                      <a:pt x="25268" y="249384"/>
                      <a:pt x="19933" y="252667"/>
                      <a:pt x="12464" y="252667"/>
                    </a:cubicBezTo>
                    <a:cubicBezTo>
                      <a:pt x="9110" y="252667"/>
                      <a:pt x="6366" y="251573"/>
                      <a:pt x="3927" y="249384"/>
                    </a:cubicBezTo>
                    <a:cubicBezTo>
                      <a:pt x="1488" y="247195"/>
                      <a:pt x="269" y="245162"/>
                      <a:pt x="-36" y="242972"/>
                    </a:cubicBezTo>
                    <a:cubicBezTo>
                      <a:pt x="-36" y="239689"/>
                      <a:pt x="8653" y="203254"/>
                      <a:pt x="26183" y="133826"/>
                    </a:cubicBezTo>
                    <a:lnTo>
                      <a:pt x="52554" y="27494"/>
                    </a:lnTo>
                    <a:cubicBezTo>
                      <a:pt x="52554" y="24367"/>
                      <a:pt x="51640" y="22490"/>
                      <a:pt x="49963" y="21708"/>
                    </a:cubicBezTo>
                    <a:cubicBezTo>
                      <a:pt x="48286" y="20927"/>
                      <a:pt x="43713" y="20458"/>
                      <a:pt x="35939" y="19832"/>
                    </a:cubicBezTo>
                    <a:lnTo>
                      <a:pt x="28317" y="19832"/>
                    </a:lnTo>
                    <a:cubicBezTo>
                      <a:pt x="26945" y="18425"/>
                      <a:pt x="26183" y="17330"/>
                      <a:pt x="26183" y="17018"/>
                    </a:cubicBezTo>
                    <a:cubicBezTo>
                      <a:pt x="26183" y="16704"/>
                      <a:pt x="26488" y="14359"/>
                      <a:pt x="26945" y="10137"/>
                    </a:cubicBezTo>
                    <a:cubicBezTo>
                      <a:pt x="28165" y="5602"/>
                      <a:pt x="29689" y="3257"/>
                      <a:pt x="31518" y="3257"/>
                    </a:cubicBezTo>
                    <a:lnTo>
                      <a:pt x="31518" y="3569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10">
              <a:extLst>
                <a:ext uri="{FF2B5EF4-FFF2-40B4-BE49-F238E27FC236}">
                  <a16:creationId xmlns:a16="http://schemas.microsoft.com/office/drawing/2014/main" id="{008E04E4-9E6B-C84A-7986-45CB9FA8DC63}"/>
                </a:ext>
              </a:extLst>
            </p:cNvPr>
            <p:cNvGrpSpPr/>
            <p:nvPr/>
          </p:nvGrpSpPr>
          <p:grpSpPr>
            <a:xfrm>
              <a:off x="6025226" y="4295027"/>
              <a:ext cx="561686" cy="456122"/>
              <a:chOff x="6025226" y="4295027"/>
              <a:chExt cx="561686" cy="456122"/>
            </a:xfrm>
            <a:solidFill>
              <a:srgbClr val="0071BC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7F16EB1A-D0D9-F614-215F-7D87153BC7CE}"/>
                  </a:ext>
                </a:extLst>
              </p:cNvPr>
              <p:cNvSpPr/>
              <p:nvPr/>
            </p:nvSpPr>
            <p:spPr>
              <a:xfrm>
                <a:off x="6025226" y="4295027"/>
                <a:ext cx="359777" cy="456122"/>
              </a:xfrm>
              <a:custGeom>
                <a:avLst/>
                <a:gdLst>
                  <a:gd name="connsiteX0" fmla="*/ 181429 w 359777"/>
                  <a:gd name="connsiteY0" fmla="*/ 397709 h 456122"/>
                  <a:gd name="connsiteX1" fmla="*/ 181909 w 359777"/>
                  <a:gd name="connsiteY1" fmla="*/ 372288 h 456122"/>
                  <a:gd name="connsiteX2" fmla="*/ 183032 w 359777"/>
                  <a:gd name="connsiteY2" fmla="*/ 362599 h 456122"/>
                  <a:gd name="connsiteX3" fmla="*/ 183032 w 359777"/>
                  <a:gd name="connsiteY3" fmla="*/ 360538 h 456122"/>
                  <a:gd name="connsiteX4" fmla="*/ 175208 w 359777"/>
                  <a:gd name="connsiteY4" fmla="*/ 362599 h 456122"/>
                  <a:gd name="connsiteX5" fmla="*/ 131512 w 359777"/>
                  <a:gd name="connsiteY5" fmla="*/ 368167 h 456122"/>
                  <a:gd name="connsiteX6" fmla="*/ 45394 w 359777"/>
                  <a:gd name="connsiteY6" fmla="*/ 339251 h 456122"/>
                  <a:gd name="connsiteX7" fmla="*/ 108 w 359777"/>
                  <a:gd name="connsiteY7" fmla="*/ 254920 h 456122"/>
                  <a:gd name="connsiteX8" fmla="*/ -371 w 359777"/>
                  <a:gd name="connsiteY8" fmla="*/ 233169 h 456122"/>
                  <a:gd name="connsiteX9" fmla="*/ 24663 w 359777"/>
                  <a:gd name="connsiteY9" fmla="*/ 134701 h 456122"/>
                  <a:gd name="connsiteX10" fmla="*/ 91967 w 359777"/>
                  <a:gd name="connsiteY10" fmla="*/ 51954 h 456122"/>
                  <a:gd name="connsiteX11" fmla="*/ 221782 w 359777"/>
                  <a:gd name="connsiteY11" fmla="*/ -296 h 456122"/>
                  <a:gd name="connsiteX12" fmla="*/ 246816 w 359777"/>
                  <a:gd name="connsiteY12" fmla="*/ 182 h 456122"/>
                  <a:gd name="connsiteX13" fmla="*/ 328151 w 359777"/>
                  <a:gd name="connsiteY13" fmla="*/ 43848 h 456122"/>
                  <a:gd name="connsiteX14" fmla="*/ 359406 w 359777"/>
                  <a:gd name="connsiteY14" fmla="*/ 136284 h 456122"/>
                  <a:gd name="connsiteX15" fmla="*/ 282222 w 359777"/>
                  <a:gd name="connsiteY15" fmla="*/ 302885 h 456122"/>
                  <a:gd name="connsiteX16" fmla="*/ 213972 w 359777"/>
                  <a:gd name="connsiteY16" fmla="*/ 349103 h 456122"/>
                  <a:gd name="connsiteX17" fmla="*/ 205038 w 359777"/>
                  <a:gd name="connsiteY17" fmla="*/ 353238 h 456122"/>
                  <a:gd name="connsiteX18" fmla="*/ 205038 w 359777"/>
                  <a:gd name="connsiteY18" fmla="*/ 355776 h 456122"/>
                  <a:gd name="connsiteX19" fmla="*/ 207586 w 359777"/>
                  <a:gd name="connsiteY19" fmla="*/ 369435 h 456122"/>
                  <a:gd name="connsiteX20" fmla="*/ 218589 w 359777"/>
                  <a:gd name="connsiteY20" fmla="*/ 390709 h 456122"/>
                  <a:gd name="connsiteX21" fmla="*/ 242678 w 359777"/>
                  <a:gd name="connsiteY21" fmla="*/ 398815 h 456122"/>
                  <a:gd name="connsiteX22" fmla="*/ 277604 w 359777"/>
                  <a:gd name="connsiteY22" fmla="*/ 387694 h 456122"/>
                  <a:gd name="connsiteX23" fmla="*/ 299446 w 359777"/>
                  <a:gd name="connsiteY23" fmla="*/ 358792 h 456122"/>
                  <a:gd name="connsiteX24" fmla="*/ 306146 w 359777"/>
                  <a:gd name="connsiteY24" fmla="*/ 351805 h 456122"/>
                  <a:gd name="connsiteX25" fmla="*/ 311887 w 359777"/>
                  <a:gd name="connsiteY25" fmla="*/ 356404 h 456122"/>
                  <a:gd name="connsiteX26" fmla="*/ 306626 w 359777"/>
                  <a:gd name="connsiteY26" fmla="*/ 374675 h 456122"/>
                  <a:gd name="connsiteX27" fmla="*/ 291950 w 359777"/>
                  <a:gd name="connsiteY27" fmla="*/ 408189 h 456122"/>
                  <a:gd name="connsiteX28" fmla="*/ 263724 w 359777"/>
                  <a:gd name="connsiteY28" fmla="*/ 441062 h 456122"/>
                  <a:gd name="connsiteX29" fmla="*/ 224180 w 359777"/>
                  <a:gd name="connsiteY29" fmla="*/ 455827 h 456122"/>
                  <a:gd name="connsiteX30" fmla="*/ 181429 w 359777"/>
                  <a:gd name="connsiteY30" fmla="*/ 401517 h 456122"/>
                  <a:gd name="connsiteX31" fmla="*/ 181429 w 359777"/>
                  <a:gd name="connsiteY31" fmla="*/ 398023 h 456122"/>
                  <a:gd name="connsiteX32" fmla="*/ 181429 w 359777"/>
                  <a:gd name="connsiteY32" fmla="*/ 398023 h 456122"/>
                  <a:gd name="connsiteX33" fmla="*/ 304872 w 359777"/>
                  <a:gd name="connsiteY33" fmla="*/ 119445 h 456122"/>
                  <a:gd name="connsiteX34" fmla="*/ 297048 w 359777"/>
                  <a:gd name="connsiteY34" fmla="*/ 70689 h 456122"/>
                  <a:gd name="connsiteX35" fmla="*/ 275686 w 359777"/>
                  <a:gd name="connsiteY35" fmla="*/ 39727 h 456122"/>
                  <a:gd name="connsiteX36" fmla="*/ 249693 w 359777"/>
                  <a:gd name="connsiteY36" fmla="*/ 24471 h 456122"/>
                  <a:gd name="connsiteX37" fmla="*/ 222097 w 359777"/>
                  <a:gd name="connsiteY37" fmla="*/ 19395 h 456122"/>
                  <a:gd name="connsiteX38" fmla="*/ 170906 w 359777"/>
                  <a:gd name="connsiteY38" fmla="*/ 32099 h 456122"/>
                  <a:gd name="connsiteX39" fmla="*/ 85432 w 359777"/>
                  <a:gd name="connsiteY39" fmla="*/ 121520 h 456122"/>
                  <a:gd name="connsiteX40" fmla="*/ 53053 w 359777"/>
                  <a:gd name="connsiteY40" fmla="*/ 247456 h 456122"/>
                  <a:gd name="connsiteX41" fmla="*/ 81280 w 359777"/>
                  <a:gd name="connsiteY41" fmla="*/ 327188 h 456122"/>
                  <a:gd name="connsiteX42" fmla="*/ 96435 w 359777"/>
                  <a:gd name="connsiteY42" fmla="*/ 337982 h 456122"/>
                  <a:gd name="connsiteX43" fmla="*/ 96435 w 359777"/>
                  <a:gd name="connsiteY43" fmla="*/ 333861 h 456122"/>
                  <a:gd name="connsiteX44" fmla="*/ 113658 w 359777"/>
                  <a:gd name="connsiteY44" fmla="*/ 296376 h 456122"/>
                  <a:gd name="connsiteX45" fmla="*/ 154326 w 359777"/>
                  <a:gd name="connsiteY45" fmla="*/ 278582 h 456122"/>
                  <a:gd name="connsiteX46" fmla="*/ 176811 w 359777"/>
                  <a:gd name="connsiteY46" fmla="*/ 284150 h 456122"/>
                  <a:gd name="connsiteX47" fmla="*/ 190842 w 359777"/>
                  <a:gd name="connsiteY47" fmla="*/ 299392 h 456122"/>
                  <a:gd name="connsiteX48" fmla="*/ 197227 w 359777"/>
                  <a:gd name="connsiteY48" fmla="*/ 315589 h 456122"/>
                  <a:gd name="connsiteX49" fmla="*/ 200256 w 359777"/>
                  <a:gd name="connsiteY49" fmla="*/ 329249 h 456122"/>
                  <a:gd name="connsiteX50" fmla="*/ 206942 w 359777"/>
                  <a:gd name="connsiteY50" fmla="*/ 324650 h 456122"/>
                  <a:gd name="connsiteX51" fmla="*/ 263724 w 359777"/>
                  <a:gd name="connsiteY51" fmla="*/ 263176 h 456122"/>
                  <a:gd name="connsiteX52" fmla="*/ 296102 w 359777"/>
                  <a:gd name="connsiteY52" fmla="*/ 187428 h 456122"/>
                  <a:gd name="connsiteX53" fmla="*/ 305022 w 359777"/>
                  <a:gd name="connsiteY53" fmla="*/ 119445 h 456122"/>
                  <a:gd name="connsiteX54" fmla="*/ 305022 w 359777"/>
                  <a:gd name="connsiteY54" fmla="*/ 119445 h 456122"/>
                  <a:gd name="connsiteX55" fmla="*/ 136938 w 359777"/>
                  <a:gd name="connsiteY55" fmla="*/ 347834 h 456122"/>
                  <a:gd name="connsiteX56" fmla="*/ 183978 w 359777"/>
                  <a:gd name="connsiteY56" fmla="*/ 337041 h 456122"/>
                  <a:gd name="connsiteX57" fmla="*/ 183511 w 359777"/>
                  <a:gd name="connsiteY57" fmla="*/ 331950 h 456122"/>
                  <a:gd name="connsiteX58" fmla="*/ 164205 w 359777"/>
                  <a:gd name="connsiteY58" fmla="*/ 298437 h 456122"/>
                  <a:gd name="connsiteX59" fmla="*/ 154326 w 359777"/>
                  <a:gd name="connsiteY59" fmla="*/ 297331 h 456122"/>
                  <a:gd name="connsiteX60" fmla="*/ 151298 w 359777"/>
                  <a:gd name="connsiteY60" fmla="*/ 297331 h 456122"/>
                  <a:gd name="connsiteX61" fmla="*/ 149215 w 359777"/>
                  <a:gd name="connsiteY61" fmla="*/ 296854 h 456122"/>
                  <a:gd name="connsiteX62" fmla="*/ 127854 w 359777"/>
                  <a:gd name="connsiteY62" fmla="*/ 307020 h 456122"/>
                  <a:gd name="connsiteX63" fmla="*/ 116371 w 359777"/>
                  <a:gd name="connsiteY63" fmla="*/ 330368 h 456122"/>
                  <a:gd name="connsiteX64" fmla="*/ 137102 w 359777"/>
                  <a:gd name="connsiteY64" fmla="*/ 347670 h 456122"/>
                  <a:gd name="connsiteX65" fmla="*/ 137102 w 359777"/>
                  <a:gd name="connsiteY65" fmla="*/ 347670 h 45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59777" h="456122">
                    <a:moveTo>
                      <a:pt x="181429" y="397709"/>
                    </a:moveTo>
                    <a:cubicBezTo>
                      <a:pt x="181429" y="386588"/>
                      <a:pt x="181429" y="378169"/>
                      <a:pt x="181909" y="372288"/>
                    </a:cubicBezTo>
                    <a:cubicBezTo>
                      <a:pt x="182388" y="366570"/>
                      <a:pt x="182553" y="363240"/>
                      <a:pt x="183032" y="362599"/>
                    </a:cubicBezTo>
                    <a:lnTo>
                      <a:pt x="183032" y="360538"/>
                    </a:lnTo>
                    <a:lnTo>
                      <a:pt x="175208" y="362599"/>
                    </a:lnTo>
                    <a:cubicBezTo>
                      <a:pt x="159259" y="366256"/>
                      <a:pt x="144597" y="368167"/>
                      <a:pt x="131512" y="368167"/>
                    </a:cubicBezTo>
                    <a:cubicBezTo>
                      <a:pt x="98504" y="368167"/>
                      <a:pt x="69798" y="358478"/>
                      <a:pt x="45394" y="339251"/>
                    </a:cubicBezTo>
                    <a:cubicBezTo>
                      <a:pt x="21155" y="319888"/>
                      <a:pt x="6014" y="291928"/>
                      <a:pt x="108" y="254920"/>
                    </a:cubicBezTo>
                    <a:cubicBezTo>
                      <a:pt x="-371" y="252219"/>
                      <a:pt x="-371" y="244918"/>
                      <a:pt x="-371" y="233169"/>
                    </a:cubicBezTo>
                    <a:cubicBezTo>
                      <a:pt x="-371" y="198700"/>
                      <a:pt x="7919" y="165827"/>
                      <a:pt x="24663" y="134701"/>
                    </a:cubicBezTo>
                    <a:cubicBezTo>
                      <a:pt x="41407" y="103562"/>
                      <a:pt x="63741" y="75929"/>
                      <a:pt x="91967" y="51954"/>
                    </a:cubicBezTo>
                    <a:cubicBezTo>
                      <a:pt x="135020" y="17007"/>
                      <a:pt x="178250" y="-296"/>
                      <a:pt x="221782" y="-296"/>
                    </a:cubicBezTo>
                    <a:cubicBezTo>
                      <a:pt x="234854" y="-296"/>
                      <a:pt x="243472" y="-296"/>
                      <a:pt x="246816" y="182"/>
                    </a:cubicBezTo>
                    <a:cubicBezTo>
                      <a:pt x="280468" y="4944"/>
                      <a:pt x="307585" y="19545"/>
                      <a:pt x="328151" y="43848"/>
                    </a:cubicBezTo>
                    <a:cubicBezTo>
                      <a:pt x="348718" y="68151"/>
                      <a:pt x="359091" y="98963"/>
                      <a:pt x="359406" y="136284"/>
                    </a:cubicBezTo>
                    <a:cubicBezTo>
                      <a:pt x="359406" y="197267"/>
                      <a:pt x="333578" y="252696"/>
                      <a:pt x="282222" y="302885"/>
                    </a:cubicBezTo>
                    <a:cubicBezTo>
                      <a:pt x="260381" y="323217"/>
                      <a:pt x="237567" y="338623"/>
                      <a:pt x="213972" y="349103"/>
                    </a:cubicBezTo>
                    <a:lnTo>
                      <a:pt x="205038" y="353238"/>
                    </a:lnTo>
                    <a:lnTo>
                      <a:pt x="205038" y="355776"/>
                    </a:lnTo>
                    <a:cubicBezTo>
                      <a:pt x="205038" y="355776"/>
                      <a:pt x="205833" y="360702"/>
                      <a:pt x="207586" y="369435"/>
                    </a:cubicBezTo>
                    <a:cubicBezTo>
                      <a:pt x="209340" y="378169"/>
                      <a:pt x="213012" y="385319"/>
                      <a:pt x="218589" y="390709"/>
                    </a:cubicBezTo>
                    <a:cubicBezTo>
                      <a:pt x="224180" y="396113"/>
                      <a:pt x="232141" y="398815"/>
                      <a:pt x="242678" y="398815"/>
                    </a:cubicBezTo>
                    <a:cubicBezTo>
                      <a:pt x="254955" y="398815"/>
                      <a:pt x="266437" y="395158"/>
                      <a:pt x="277604" y="387694"/>
                    </a:cubicBezTo>
                    <a:cubicBezTo>
                      <a:pt x="288758" y="380229"/>
                      <a:pt x="295938" y="370541"/>
                      <a:pt x="299446" y="358792"/>
                    </a:cubicBezTo>
                    <a:cubicBezTo>
                      <a:pt x="301514" y="354029"/>
                      <a:pt x="303748" y="351805"/>
                      <a:pt x="306146" y="351805"/>
                    </a:cubicBezTo>
                    <a:cubicBezTo>
                      <a:pt x="309174" y="351805"/>
                      <a:pt x="311243" y="353388"/>
                      <a:pt x="311887" y="356404"/>
                    </a:cubicBezTo>
                    <a:cubicBezTo>
                      <a:pt x="311887" y="359106"/>
                      <a:pt x="310133" y="365151"/>
                      <a:pt x="306626" y="374675"/>
                    </a:cubicBezTo>
                    <a:cubicBezTo>
                      <a:pt x="303118" y="384050"/>
                      <a:pt x="298336" y="395321"/>
                      <a:pt x="291950" y="408189"/>
                    </a:cubicBezTo>
                    <a:cubicBezTo>
                      <a:pt x="285566" y="421044"/>
                      <a:pt x="276316" y="432165"/>
                      <a:pt x="263724" y="441062"/>
                    </a:cubicBezTo>
                    <a:cubicBezTo>
                      <a:pt x="251118" y="449959"/>
                      <a:pt x="237882" y="455035"/>
                      <a:pt x="224180" y="455827"/>
                    </a:cubicBezTo>
                    <a:cubicBezTo>
                      <a:pt x="195789" y="455827"/>
                      <a:pt x="181429" y="437732"/>
                      <a:pt x="181429" y="401517"/>
                    </a:cubicBezTo>
                    <a:lnTo>
                      <a:pt x="181429" y="398023"/>
                    </a:lnTo>
                    <a:lnTo>
                      <a:pt x="181429" y="398023"/>
                    </a:lnTo>
                    <a:close/>
                    <a:moveTo>
                      <a:pt x="304872" y="119445"/>
                    </a:moveTo>
                    <a:cubicBezTo>
                      <a:pt x="304872" y="100874"/>
                      <a:pt x="302309" y="84512"/>
                      <a:pt x="297048" y="70689"/>
                    </a:cubicBezTo>
                    <a:cubicBezTo>
                      <a:pt x="291786" y="56880"/>
                      <a:pt x="284771" y="46550"/>
                      <a:pt x="275686" y="39727"/>
                    </a:cubicBezTo>
                    <a:cubicBezTo>
                      <a:pt x="266752" y="32891"/>
                      <a:pt x="257983" y="27814"/>
                      <a:pt x="249693" y="24471"/>
                    </a:cubicBezTo>
                    <a:cubicBezTo>
                      <a:pt x="241390" y="21142"/>
                      <a:pt x="232141" y="19395"/>
                      <a:pt x="222097" y="19395"/>
                    </a:cubicBezTo>
                    <a:cubicBezTo>
                      <a:pt x="205517" y="19395"/>
                      <a:pt x="188444" y="23516"/>
                      <a:pt x="170906" y="32099"/>
                    </a:cubicBezTo>
                    <a:cubicBezTo>
                      <a:pt x="135499" y="48774"/>
                      <a:pt x="106958" y="78467"/>
                      <a:pt x="85432" y="121520"/>
                    </a:cubicBezTo>
                    <a:cubicBezTo>
                      <a:pt x="63892" y="164558"/>
                      <a:pt x="53053" y="206478"/>
                      <a:pt x="53053" y="247456"/>
                    </a:cubicBezTo>
                    <a:cubicBezTo>
                      <a:pt x="53053" y="283358"/>
                      <a:pt x="62467" y="309872"/>
                      <a:pt x="81280" y="327188"/>
                    </a:cubicBezTo>
                    <a:cubicBezTo>
                      <a:pt x="89570" y="334175"/>
                      <a:pt x="94681" y="337982"/>
                      <a:pt x="96435" y="337982"/>
                    </a:cubicBezTo>
                    <a:lnTo>
                      <a:pt x="96435" y="333861"/>
                    </a:lnTo>
                    <a:cubicBezTo>
                      <a:pt x="96435" y="320202"/>
                      <a:pt x="102176" y="307811"/>
                      <a:pt x="113658" y="296376"/>
                    </a:cubicBezTo>
                    <a:cubicBezTo>
                      <a:pt x="125141" y="284941"/>
                      <a:pt x="138692" y="279060"/>
                      <a:pt x="154326" y="278582"/>
                    </a:cubicBezTo>
                    <a:cubicBezTo>
                      <a:pt x="163095" y="278582"/>
                      <a:pt x="170426" y="280492"/>
                      <a:pt x="176811" y="284150"/>
                    </a:cubicBezTo>
                    <a:cubicBezTo>
                      <a:pt x="183183" y="287957"/>
                      <a:pt x="187814" y="292883"/>
                      <a:pt x="190842" y="299392"/>
                    </a:cubicBezTo>
                    <a:cubicBezTo>
                      <a:pt x="193870" y="305901"/>
                      <a:pt x="196104" y="311304"/>
                      <a:pt x="197227" y="315589"/>
                    </a:cubicBezTo>
                    <a:cubicBezTo>
                      <a:pt x="198337" y="319888"/>
                      <a:pt x="199296" y="324650"/>
                      <a:pt x="200256" y="329249"/>
                    </a:cubicBezTo>
                    <a:lnTo>
                      <a:pt x="206942" y="324650"/>
                    </a:lnTo>
                    <a:cubicBezTo>
                      <a:pt x="229277" y="309722"/>
                      <a:pt x="248090" y="289226"/>
                      <a:pt x="263724" y="263176"/>
                    </a:cubicBezTo>
                    <a:cubicBezTo>
                      <a:pt x="279345" y="237140"/>
                      <a:pt x="290197" y="211882"/>
                      <a:pt x="296102" y="187428"/>
                    </a:cubicBezTo>
                    <a:cubicBezTo>
                      <a:pt x="301994" y="162962"/>
                      <a:pt x="305022" y="140419"/>
                      <a:pt x="305022" y="119445"/>
                    </a:cubicBezTo>
                    <a:lnTo>
                      <a:pt x="305022" y="119445"/>
                    </a:lnTo>
                    <a:close/>
                    <a:moveTo>
                      <a:pt x="136938" y="347834"/>
                    </a:moveTo>
                    <a:cubicBezTo>
                      <a:pt x="153518" y="347834"/>
                      <a:pt x="169316" y="344341"/>
                      <a:pt x="183978" y="337041"/>
                    </a:cubicBezTo>
                    <a:lnTo>
                      <a:pt x="183511" y="331950"/>
                    </a:lnTo>
                    <a:cubicBezTo>
                      <a:pt x="182224" y="313365"/>
                      <a:pt x="175688" y="302094"/>
                      <a:pt x="164205" y="298437"/>
                    </a:cubicBezTo>
                    <a:cubicBezTo>
                      <a:pt x="160067" y="297809"/>
                      <a:pt x="156710" y="297331"/>
                      <a:pt x="154326" y="297331"/>
                    </a:cubicBezTo>
                    <a:lnTo>
                      <a:pt x="151298" y="297331"/>
                    </a:lnTo>
                    <a:cubicBezTo>
                      <a:pt x="150174" y="297331"/>
                      <a:pt x="149544" y="297331"/>
                      <a:pt x="149215" y="296854"/>
                    </a:cubicBezTo>
                    <a:cubicBezTo>
                      <a:pt x="142200" y="296854"/>
                      <a:pt x="135184" y="300183"/>
                      <a:pt x="127854" y="307020"/>
                    </a:cubicBezTo>
                    <a:cubicBezTo>
                      <a:pt x="120673" y="313843"/>
                      <a:pt x="116686" y="321470"/>
                      <a:pt x="116371" y="330368"/>
                    </a:cubicBezTo>
                    <a:cubicBezTo>
                      <a:pt x="116371" y="341803"/>
                      <a:pt x="123386" y="347670"/>
                      <a:pt x="137102" y="347670"/>
                    </a:cubicBezTo>
                    <a:lnTo>
                      <a:pt x="137102" y="347670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F74863B4-EC9C-36DB-5798-641C0A5BA585}"/>
                  </a:ext>
                </a:extLst>
              </p:cNvPr>
              <p:cNvSpPr/>
              <p:nvPr/>
            </p:nvSpPr>
            <p:spPr>
              <a:xfrm>
                <a:off x="6440974" y="4569769"/>
                <a:ext cx="145938" cy="163046"/>
              </a:xfrm>
              <a:custGeom>
                <a:avLst/>
                <a:gdLst>
                  <a:gd name="connsiteX0" fmla="*/ -381 w 145938"/>
                  <a:gd name="connsiteY0" fmla="*/ 101344 h 163046"/>
                  <a:gd name="connsiteX1" fmla="*/ 31354 w 145938"/>
                  <a:gd name="connsiteY1" fmla="*/ 30987 h 163046"/>
                  <a:gd name="connsiteX2" fmla="*/ 99929 w 145938"/>
                  <a:gd name="connsiteY2" fmla="*/ -301 h 163046"/>
                  <a:gd name="connsiteX3" fmla="*/ 132463 w 145938"/>
                  <a:gd name="connsiteY3" fmla="*/ 8275 h 163046"/>
                  <a:gd name="connsiteX4" fmla="*/ 144742 w 145938"/>
                  <a:gd name="connsiteY4" fmla="*/ 30828 h 163046"/>
                  <a:gd name="connsiteX5" fmla="*/ 137726 w 145938"/>
                  <a:gd name="connsiteY5" fmla="*/ 48456 h 163046"/>
                  <a:gd name="connsiteX6" fmla="*/ 120023 w 145938"/>
                  <a:gd name="connsiteY6" fmla="*/ 56080 h 163046"/>
                  <a:gd name="connsiteX7" fmla="*/ 109020 w 145938"/>
                  <a:gd name="connsiteY7" fmla="*/ 52586 h 163046"/>
                  <a:gd name="connsiteX8" fmla="*/ 105033 w 145938"/>
                  <a:gd name="connsiteY8" fmla="*/ 41786 h 163046"/>
                  <a:gd name="connsiteX9" fmla="*/ 109020 w 145938"/>
                  <a:gd name="connsiteY9" fmla="*/ 29557 h 163046"/>
                  <a:gd name="connsiteX10" fmla="*/ 116993 w 145938"/>
                  <a:gd name="connsiteY10" fmla="*/ 21934 h 163046"/>
                  <a:gd name="connsiteX11" fmla="*/ 122097 w 145938"/>
                  <a:gd name="connsiteY11" fmla="*/ 19869 h 163046"/>
                  <a:gd name="connsiteX12" fmla="*/ 122575 w 145938"/>
                  <a:gd name="connsiteY12" fmla="*/ 19869 h 163046"/>
                  <a:gd name="connsiteX13" fmla="*/ 120502 w 145938"/>
                  <a:gd name="connsiteY13" fmla="*/ 17804 h 163046"/>
                  <a:gd name="connsiteX14" fmla="*/ 112688 w 145938"/>
                  <a:gd name="connsiteY14" fmla="*/ 14946 h 163046"/>
                  <a:gd name="connsiteX15" fmla="*/ 100249 w 145938"/>
                  <a:gd name="connsiteY15" fmla="*/ 13516 h 163046"/>
                  <a:gd name="connsiteX16" fmla="*/ 79197 w 145938"/>
                  <a:gd name="connsiteY16" fmla="*/ 18440 h 163046"/>
                  <a:gd name="connsiteX17" fmla="*/ 63409 w 145938"/>
                  <a:gd name="connsiteY17" fmla="*/ 29557 h 163046"/>
                  <a:gd name="connsiteX18" fmla="*/ 39807 w 145938"/>
                  <a:gd name="connsiteY18" fmla="*/ 74027 h 163046"/>
                  <a:gd name="connsiteX19" fmla="*/ 31992 w 145938"/>
                  <a:gd name="connsiteY19" fmla="*/ 115796 h 163046"/>
                  <a:gd name="connsiteX20" fmla="*/ 41561 w 145938"/>
                  <a:gd name="connsiteY20" fmla="*/ 140572 h 163046"/>
                  <a:gd name="connsiteX21" fmla="*/ 62931 w 145938"/>
                  <a:gd name="connsiteY21" fmla="*/ 149148 h 163046"/>
                  <a:gd name="connsiteX22" fmla="*/ 64366 w 145938"/>
                  <a:gd name="connsiteY22" fmla="*/ 149148 h 163046"/>
                  <a:gd name="connsiteX23" fmla="*/ 132622 w 145938"/>
                  <a:gd name="connsiteY23" fmla="*/ 118655 h 163046"/>
                  <a:gd name="connsiteX24" fmla="*/ 137088 w 145938"/>
                  <a:gd name="connsiteY24" fmla="*/ 115161 h 163046"/>
                  <a:gd name="connsiteX25" fmla="*/ 141872 w 145938"/>
                  <a:gd name="connsiteY25" fmla="*/ 118496 h 163046"/>
                  <a:gd name="connsiteX26" fmla="*/ 145540 w 145938"/>
                  <a:gd name="connsiteY26" fmla="*/ 123419 h 163046"/>
                  <a:gd name="connsiteX27" fmla="*/ 142191 w 145938"/>
                  <a:gd name="connsiteY27" fmla="*/ 128819 h 163046"/>
                  <a:gd name="connsiteX28" fmla="*/ 131506 w 145938"/>
                  <a:gd name="connsiteY28" fmla="*/ 138825 h 163046"/>
                  <a:gd name="connsiteX29" fmla="*/ 114920 w 145938"/>
                  <a:gd name="connsiteY29" fmla="*/ 149625 h 163046"/>
                  <a:gd name="connsiteX30" fmla="*/ 91318 w 145938"/>
                  <a:gd name="connsiteY30" fmla="*/ 158678 h 163046"/>
                  <a:gd name="connsiteX31" fmla="*/ 61815 w 145938"/>
                  <a:gd name="connsiteY31" fmla="*/ 162648 h 163046"/>
                  <a:gd name="connsiteX32" fmla="*/ 17320 w 145938"/>
                  <a:gd name="connsiteY32" fmla="*/ 145337 h 163046"/>
                  <a:gd name="connsiteX33" fmla="*/ -62 w 145938"/>
                  <a:gd name="connsiteY33" fmla="*/ 101502 h 163046"/>
                  <a:gd name="connsiteX34" fmla="*/ 256 w 145938"/>
                  <a:gd name="connsiteY34" fmla="*/ 101185 h 1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5938" h="163046">
                    <a:moveTo>
                      <a:pt x="-381" y="101344"/>
                    </a:moveTo>
                    <a:cubicBezTo>
                      <a:pt x="-381" y="75139"/>
                      <a:pt x="10144" y="51792"/>
                      <a:pt x="31354" y="30987"/>
                    </a:cubicBezTo>
                    <a:cubicBezTo>
                      <a:pt x="52565" y="10181"/>
                      <a:pt x="75370" y="-301"/>
                      <a:pt x="99929" y="-301"/>
                    </a:cubicBezTo>
                    <a:cubicBezTo>
                      <a:pt x="113804" y="-301"/>
                      <a:pt x="124489" y="2558"/>
                      <a:pt x="132463" y="8275"/>
                    </a:cubicBezTo>
                    <a:cubicBezTo>
                      <a:pt x="140436" y="13993"/>
                      <a:pt x="144423" y="21616"/>
                      <a:pt x="144742" y="30828"/>
                    </a:cubicBezTo>
                    <a:cubicBezTo>
                      <a:pt x="144742" y="37816"/>
                      <a:pt x="142510" y="43692"/>
                      <a:pt x="137726" y="48456"/>
                    </a:cubicBezTo>
                    <a:cubicBezTo>
                      <a:pt x="133101" y="53221"/>
                      <a:pt x="127200" y="55762"/>
                      <a:pt x="120023" y="56080"/>
                    </a:cubicBezTo>
                    <a:cubicBezTo>
                      <a:pt x="115399" y="56080"/>
                      <a:pt x="111731" y="54968"/>
                      <a:pt x="109020" y="52586"/>
                    </a:cubicBezTo>
                    <a:cubicBezTo>
                      <a:pt x="106309" y="50204"/>
                      <a:pt x="105033" y="46551"/>
                      <a:pt x="105033" y="41786"/>
                    </a:cubicBezTo>
                    <a:cubicBezTo>
                      <a:pt x="105033" y="37021"/>
                      <a:pt x="106309" y="32892"/>
                      <a:pt x="109020" y="29557"/>
                    </a:cubicBezTo>
                    <a:cubicBezTo>
                      <a:pt x="111731" y="26222"/>
                      <a:pt x="114442" y="23681"/>
                      <a:pt x="116993" y="21934"/>
                    </a:cubicBezTo>
                    <a:cubicBezTo>
                      <a:pt x="119705" y="20186"/>
                      <a:pt x="121459" y="19552"/>
                      <a:pt x="122097" y="19869"/>
                    </a:cubicBezTo>
                    <a:lnTo>
                      <a:pt x="122575" y="19869"/>
                    </a:lnTo>
                    <a:cubicBezTo>
                      <a:pt x="122575" y="19869"/>
                      <a:pt x="121937" y="18757"/>
                      <a:pt x="120502" y="17804"/>
                    </a:cubicBezTo>
                    <a:cubicBezTo>
                      <a:pt x="119067" y="16851"/>
                      <a:pt x="116515" y="15898"/>
                      <a:pt x="112688" y="14946"/>
                    </a:cubicBezTo>
                    <a:cubicBezTo>
                      <a:pt x="108860" y="13993"/>
                      <a:pt x="104714" y="13516"/>
                      <a:pt x="100249" y="13516"/>
                    </a:cubicBezTo>
                    <a:cubicBezTo>
                      <a:pt x="92912" y="13516"/>
                      <a:pt x="85896" y="15263"/>
                      <a:pt x="79197" y="18440"/>
                    </a:cubicBezTo>
                    <a:cubicBezTo>
                      <a:pt x="74094" y="20504"/>
                      <a:pt x="68672" y="24316"/>
                      <a:pt x="63409" y="29557"/>
                    </a:cubicBezTo>
                    <a:cubicBezTo>
                      <a:pt x="52565" y="40198"/>
                      <a:pt x="44750" y="54968"/>
                      <a:pt x="39807" y="74027"/>
                    </a:cubicBezTo>
                    <a:cubicBezTo>
                      <a:pt x="34863" y="93085"/>
                      <a:pt x="32311" y="107061"/>
                      <a:pt x="31992" y="115796"/>
                    </a:cubicBezTo>
                    <a:cubicBezTo>
                      <a:pt x="31992" y="126755"/>
                      <a:pt x="35182" y="135014"/>
                      <a:pt x="41561" y="140572"/>
                    </a:cubicBezTo>
                    <a:cubicBezTo>
                      <a:pt x="46983" y="146290"/>
                      <a:pt x="54000" y="149148"/>
                      <a:pt x="62931" y="149148"/>
                    </a:cubicBezTo>
                    <a:lnTo>
                      <a:pt x="64366" y="149148"/>
                    </a:lnTo>
                    <a:cubicBezTo>
                      <a:pt x="91955" y="149148"/>
                      <a:pt x="114601" y="138984"/>
                      <a:pt x="132622" y="118655"/>
                    </a:cubicBezTo>
                    <a:cubicBezTo>
                      <a:pt x="134696" y="116273"/>
                      <a:pt x="136290" y="115161"/>
                      <a:pt x="137088" y="115161"/>
                    </a:cubicBezTo>
                    <a:cubicBezTo>
                      <a:pt x="138044" y="115161"/>
                      <a:pt x="139639" y="116273"/>
                      <a:pt x="141872" y="118496"/>
                    </a:cubicBezTo>
                    <a:cubicBezTo>
                      <a:pt x="144105" y="120720"/>
                      <a:pt x="145380" y="122308"/>
                      <a:pt x="145540" y="123419"/>
                    </a:cubicBezTo>
                    <a:cubicBezTo>
                      <a:pt x="145700" y="124531"/>
                      <a:pt x="144742" y="126437"/>
                      <a:pt x="142191" y="128819"/>
                    </a:cubicBezTo>
                    <a:cubicBezTo>
                      <a:pt x="139639" y="131202"/>
                      <a:pt x="136131" y="134537"/>
                      <a:pt x="131506" y="138825"/>
                    </a:cubicBezTo>
                    <a:cubicBezTo>
                      <a:pt x="126881" y="143114"/>
                      <a:pt x="121300" y="146608"/>
                      <a:pt x="114920" y="149625"/>
                    </a:cubicBezTo>
                    <a:cubicBezTo>
                      <a:pt x="108541" y="152642"/>
                      <a:pt x="100727" y="155501"/>
                      <a:pt x="91318" y="158678"/>
                    </a:cubicBezTo>
                    <a:cubicBezTo>
                      <a:pt x="81909" y="161854"/>
                      <a:pt x="72180" y="163125"/>
                      <a:pt x="61815" y="162648"/>
                    </a:cubicBezTo>
                    <a:cubicBezTo>
                      <a:pt x="43475" y="162648"/>
                      <a:pt x="28484" y="156931"/>
                      <a:pt x="17320" y="145337"/>
                    </a:cubicBezTo>
                    <a:cubicBezTo>
                      <a:pt x="6157" y="133743"/>
                      <a:pt x="256" y="119132"/>
                      <a:pt x="-62" y="101502"/>
                    </a:cubicBezTo>
                    <a:lnTo>
                      <a:pt x="256" y="101185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8CED1A-F596-4ABB-FF30-46F8EF54FD0F}"/>
              </a:ext>
            </a:extLst>
          </p:cNvPr>
          <p:cNvCxnSpPr>
            <a:cxnSpLocks/>
          </p:cNvCxnSpPr>
          <p:nvPr/>
        </p:nvCxnSpPr>
        <p:spPr>
          <a:xfrm flipH="1">
            <a:off x="5833484" y="4237630"/>
            <a:ext cx="2912" cy="608814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ater" descr="\documentclass{article}&#10;\usepackage{amsmath, amssymb, braket}&#10;\pagestyle{empty}&#10;\begin{document}&#10;\textbf H&#10;&#10;&#10;\end{document}" title="IguanaTex Shape Display">
            <a:extLst>
              <a:ext uri="{FF2B5EF4-FFF2-40B4-BE49-F238E27FC236}">
                <a16:creationId xmlns:a16="http://schemas.microsoft.com/office/drawing/2014/main" id="{C15130C4-383B-27C9-1F61-730A59447994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575300" y="5702300"/>
            <a:ext cx="671958" cy="555618"/>
          </a:xfrm>
          <a:custGeom>
            <a:avLst/>
            <a:gdLst>
              <a:gd name="connsiteX0" fmla="*/ 583642 w 671958"/>
              <a:gd name="connsiteY0" fmla="*/ 38130 h 555618"/>
              <a:gd name="connsiteX1" fmla="*/ 672036 w 671958"/>
              <a:gd name="connsiteY1" fmla="*/ 38130 h 555618"/>
              <a:gd name="connsiteX2" fmla="*/ 672036 w 671958"/>
              <a:gd name="connsiteY2" fmla="*/ 63 h 555618"/>
              <a:gd name="connsiteX3" fmla="*/ 525531 w 671958"/>
              <a:gd name="connsiteY3" fmla="*/ 2493 h 555618"/>
              <a:gd name="connsiteX4" fmla="*/ 379026 w 671958"/>
              <a:gd name="connsiteY4" fmla="*/ 63 h 555618"/>
              <a:gd name="connsiteX5" fmla="*/ 379026 w 671958"/>
              <a:gd name="connsiteY5" fmla="*/ 38130 h 555618"/>
              <a:gd name="connsiteX6" fmla="*/ 467420 w 671958"/>
              <a:gd name="connsiteY6" fmla="*/ 38130 h 555618"/>
              <a:gd name="connsiteX7" fmla="*/ 467420 w 671958"/>
              <a:gd name="connsiteY7" fmla="*/ 247904 h 555618"/>
              <a:gd name="connsiteX8" fmla="*/ 204693 w 671958"/>
              <a:gd name="connsiteY8" fmla="*/ 247904 h 555618"/>
              <a:gd name="connsiteX9" fmla="*/ 204693 w 671958"/>
              <a:gd name="connsiteY9" fmla="*/ 38130 h 555618"/>
              <a:gd name="connsiteX10" fmla="*/ 293087 w 671958"/>
              <a:gd name="connsiteY10" fmla="*/ 38130 h 555618"/>
              <a:gd name="connsiteX11" fmla="*/ 293087 w 671958"/>
              <a:gd name="connsiteY11" fmla="*/ 63 h 555618"/>
              <a:gd name="connsiteX12" fmla="*/ 146582 w 671958"/>
              <a:gd name="connsiteY12" fmla="*/ 2493 h 555618"/>
              <a:gd name="connsiteX13" fmla="*/ 77 w 671958"/>
              <a:gd name="connsiteY13" fmla="*/ 63 h 555618"/>
              <a:gd name="connsiteX14" fmla="*/ 77 w 671958"/>
              <a:gd name="connsiteY14" fmla="*/ 38130 h 555618"/>
              <a:gd name="connsiteX15" fmla="*/ 88471 w 671958"/>
              <a:gd name="connsiteY15" fmla="*/ 38130 h 555618"/>
              <a:gd name="connsiteX16" fmla="*/ 88471 w 671958"/>
              <a:gd name="connsiteY16" fmla="*/ 517614 h 555618"/>
              <a:gd name="connsiteX17" fmla="*/ 77 w 671958"/>
              <a:gd name="connsiteY17" fmla="*/ 517614 h 555618"/>
              <a:gd name="connsiteX18" fmla="*/ 77 w 671958"/>
              <a:gd name="connsiteY18" fmla="*/ 555682 h 555618"/>
              <a:gd name="connsiteX19" fmla="*/ 146582 w 671958"/>
              <a:gd name="connsiteY19" fmla="*/ 553252 h 555618"/>
              <a:gd name="connsiteX20" fmla="*/ 293087 w 671958"/>
              <a:gd name="connsiteY20" fmla="*/ 555682 h 555618"/>
              <a:gd name="connsiteX21" fmla="*/ 293087 w 671958"/>
              <a:gd name="connsiteY21" fmla="*/ 517614 h 555618"/>
              <a:gd name="connsiteX22" fmla="*/ 204693 w 671958"/>
              <a:gd name="connsiteY22" fmla="*/ 517614 h 555618"/>
              <a:gd name="connsiteX23" fmla="*/ 204693 w 671958"/>
              <a:gd name="connsiteY23" fmla="*/ 285972 h 555618"/>
              <a:gd name="connsiteX24" fmla="*/ 467420 w 671958"/>
              <a:gd name="connsiteY24" fmla="*/ 285972 h 555618"/>
              <a:gd name="connsiteX25" fmla="*/ 467420 w 671958"/>
              <a:gd name="connsiteY25" fmla="*/ 517614 h 555618"/>
              <a:gd name="connsiteX26" fmla="*/ 379026 w 671958"/>
              <a:gd name="connsiteY26" fmla="*/ 517614 h 555618"/>
              <a:gd name="connsiteX27" fmla="*/ 379026 w 671958"/>
              <a:gd name="connsiteY27" fmla="*/ 555682 h 555618"/>
              <a:gd name="connsiteX28" fmla="*/ 525531 w 671958"/>
              <a:gd name="connsiteY28" fmla="*/ 553252 h 555618"/>
              <a:gd name="connsiteX29" fmla="*/ 672036 w 671958"/>
              <a:gd name="connsiteY29" fmla="*/ 555682 h 555618"/>
              <a:gd name="connsiteX30" fmla="*/ 672036 w 671958"/>
              <a:gd name="connsiteY30" fmla="*/ 517614 h 555618"/>
              <a:gd name="connsiteX31" fmla="*/ 583642 w 671958"/>
              <a:gd name="connsiteY31" fmla="*/ 517614 h 555618"/>
              <a:gd name="connsiteX32" fmla="*/ 583642 w 671958"/>
              <a:gd name="connsiteY32" fmla="*/ 38130 h 5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1958" h="555618">
                <a:moveTo>
                  <a:pt x="583642" y="38130"/>
                </a:moveTo>
                <a:lnTo>
                  <a:pt x="672036" y="38130"/>
                </a:lnTo>
                <a:lnTo>
                  <a:pt x="672036" y="63"/>
                </a:lnTo>
                <a:cubicBezTo>
                  <a:pt x="640934" y="2493"/>
                  <a:pt x="560725" y="2493"/>
                  <a:pt x="525531" y="2493"/>
                </a:cubicBezTo>
                <a:cubicBezTo>
                  <a:pt x="490337" y="2493"/>
                  <a:pt x="410127" y="2493"/>
                  <a:pt x="379026" y="63"/>
                </a:cubicBezTo>
                <a:lnTo>
                  <a:pt x="379026" y="38130"/>
                </a:lnTo>
                <a:lnTo>
                  <a:pt x="467420" y="38130"/>
                </a:lnTo>
                <a:lnTo>
                  <a:pt x="467420" y="247904"/>
                </a:lnTo>
                <a:lnTo>
                  <a:pt x="204693" y="247904"/>
                </a:lnTo>
                <a:lnTo>
                  <a:pt x="204693" y="38130"/>
                </a:lnTo>
                <a:lnTo>
                  <a:pt x="293087" y="38130"/>
                </a:lnTo>
                <a:lnTo>
                  <a:pt x="293087" y="63"/>
                </a:lnTo>
                <a:cubicBezTo>
                  <a:pt x="261985" y="2493"/>
                  <a:pt x="181776" y="2493"/>
                  <a:pt x="146582" y="2493"/>
                </a:cubicBezTo>
                <a:cubicBezTo>
                  <a:pt x="111388" y="2493"/>
                  <a:pt x="31178" y="2493"/>
                  <a:pt x="77" y="63"/>
                </a:cubicBezTo>
                <a:lnTo>
                  <a:pt x="77" y="38130"/>
                </a:lnTo>
                <a:lnTo>
                  <a:pt x="88471" y="38130"/>
                </a:lnTo>
                <a:lnTo>
                  <a:pt x="88471" y="517614"/>
                </a:lnTo>
                <a:lnTo>
                  <a:pt x="77" y="517614"/>
                </a:lnTo>
                <a:lnTo>
                  <a:pt x="77" y="555682"/>
                </a:lnTo>
                <a:cubicBezTo>
                  <a:pt x="31178" y="553252"/>
                  <a:pt x="111388" y="553252"/>
                  <a:pt x="146582" y="553252"/>
                </a:cubicBezTo>
                <a:cubicBezTo>
                  <a:pt x="181776" y="553252"/>
                  <a:pt x="261985" y="553252"/>
                  <a:pt x="293087" y="555682"/>
                </a:cubicBezTo>
                <a:lnTo>
                  <a:pt x="293087" y="517614"/>
                </a:lnTo>
                <a:lnTo>
                  <a:pt x="204693" y="517614"/>
                </a:lnTo>
                <a:lnTo>
                  <a:pt x="204693" y="285972"/>
                </a:lnTo>
                <a:lnTo>
                  <a:pt x="467420" y="285972"/>
                </a:lnTo>
                <a:lnTo>
                  <a:pt x="467420" y="517614"/>
                </a:lnTo>
                <a:lnTo>
                  <a:pt x="379026" y="517614"/>
                </a:lnTo>
                <a:lnTo>
                  <a:pt x="379026" y="555682"/>
                </a:lnTo>
                <a:cubicBezTo>
                  <a:pt x="410127" y="553252"/>
                  <a:pt x="490337" y="553252"/>
                  <a:pt x="525531" y="553252"/>
                </a:cubicBezTo>
                <a:cubicBezTo>
                  <a:pt x="560725" y="553252"/>
                  <a:pt x="640934" y="553252"/>
                  <a:pt x="672036" y="555682"/>
                </a:cubicBezTo>
                <a:lnTo>
                  <a:pt x="672036" y="517614"/>
                </a:lnTo>
                <a:lnTo>
                  <a:pt x="583642" y="517614"/>
                </a:lnTo>
                <a:lnTo>
                  <a:pt x="583642" y="38130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!!power">
            <a:extLst>
              <a:ext uri="{FF2B5EF4-FFF2-40B4-BE49-F238E27FC236}">
                <a16:creationId xmlns:a16="http://schemas.microsoft.com/office/drawing/2014/main" id="{A0616034-9BD0-FBDE-7CF3-FE27C9D18D56}"/>
              </a:ext>
            </a:extLst>
          </p:cNvPr>
          <p:cNvCxnSpPr>
            <a:cxnSpLocks/>
          </p:cNvCxnSpPr>
          <p:nvPr/>
        </p:nvCxnSpPr>
        <p:spPr>
          <a:xfrm flipH="1">
            <a:off x="6395086" y="3782189"/>
            <a:ext cx="1296856" cy="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ccel" descr="\documentclass{article}&#10;\usepackage{amsmath, amssymb, braket}&#10;\pagestyle{empty}&#10;\begin{document}&#10;\textbf A&#10;&#10;&#10;\end{document}" title="IguanaTex Shape Display">
            <a:extLst>
              <a:ext uri="{FF2B5EF4-FFF2-40B4-BE49-F238E27FC236}">
                <a16:creationId xmlns:a16="http://schemas.microsoft.com/office/drawing/2014/main" id="{7169DE1D-1312-7E14-E943-8C6EF4820E61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571685" y="9211098"/>
            <a:ext cx="643312" cy="565335"/>
          </a:xfrm>
          <a:custGeom>
            <a:avLst/>
            <a:gdLst>
              <a:gd name="connsiteX0" fmla="*/ 109648 w 198898"/>
              <a:gd name="connsiteY0" fmla="*/ 5702 h 151396"/>
              <a:gd name="connsiteX1" fmla="*/ 99526 w 198898"/>
              <a:gd name="connsiteY1" fmla="*/ 63 h 151396"/>
              <a:gd name="connsiteX2" fmla="*/ 89657 w 198898"/>
              <a:gd name="connsiteY2" fmla="*/ 5702 h 151396"/>
              <a:gd name="connsiteX3" fmla="*/ 26900 w 198898"/>
              <a:gd name="connsiteY3" fmla="*/ 136277 h 151396"/>
              <a:gd name="connsiteX4" fmla="*/ 5391 w 198898"/>
              <a:gd name="connsiteY4" fmla="*/ 141265 h 151396"/>
              <a:gd name="connsiteX5" fmla="*/ 77 w 198898"/>
              <a:gd name="connsiteY5" fmla="*/ 141265 h 151396"/>
              <a:gd name="connsiteX6" fmla="*/ 77 w 198898"/>
              <a:gd name="connsiteY6" fmla="*/ 151460 h 151396"/>
              <a:gd name="connsiteX7" fmla="*/ 29684 w 198898"/>
              <a:gd name="connsiteY7" fmla="*/ 150809 h 151396"/>
              <a:gd name="connsiteX8" fmla="*/ 63086 w 198898"/>
              <a:gd name="connsiteY8" fmla="*/ 151460 h 151396"/>
              <a:gd name="connsiteX9" fmla="*/ 63086 w 198898"/>
              <a:gd name="connsiteY9" fmla="*/ 141265 h 151396"/>
              <a:gd name="connsiteX10" fmla="*/ 40565 w 198898"/>
              <a:gd name="connsiteY10" fmla="*/ 138446 h 151396"/>
              <a:gd name="connsiteX11" fmla="*/ 41577 w 198898"/>
              <a:gd name="connsiteY11" fmla="*/ 135843 h 151396"/>
              <a:gd name="connsiteX12" fmla="*/ 54230 w 198898"/>
              <a:gd name="connsiteY12" fmla="*/ 109598 h 151396"/>
              <a:gd name="connsiteX13" fmla="*/ 122047 w 198898"/>
              <a:gd name="connsiteY13" fmla="*/ 109598 h 151396"/>
              <a:gd name="connsiteX14" fmla="*/ 137230 w 198898"/>
              <a:gd name="connsiteY14" fmla="*/ 141265 h 151396"/>
              <a:gd name="connsiteX15" fmla="*/ 113191 w 198898"/>
              <a:gd name="connsiteY15" fmla="*/ 141265 h 151396"/>
              <a:gd name="connsiteX16" fmla="*/ 113191 w 198898"/>
              <a:gd name="connsiteY16" fmla="*/ 151460 h 151396"/>
              <a:gd name="connsiteX17" fmla="*/ 157728 w 198898"/>
              <a:gd name="connsiteY17" fmla="*/ 150809 h 151396"/>
              <a:gd name="connsiteX18" fmla="*/ 198975 w 198898"/>
              <a:gd name="connsiteY18" fmla="*/ 151460 h 151396"/>
              <a:gd name="connsiteX19" fmla="*/ 198975 w 198898"/>
              <a:gd name="connsiteY19" fmla="*/ 141265 h 151396"/>
              <a:gd name="connsiteX20" fmla="*/ 174429 w 198898"/>
              <a:gd name="connsiteY20" fmla="*/ 141265 h 151396"/>
              <a:gd name="connsiteX21" fmla="*/ 109648 w 198898"/>
              <a:gd name="connsiteY21" fmla="*/ 5702 h 151396"/>
              <a:gd name="connsiteX22" fmla="*/ 88138 w 198898"/>
              <a:gd name="connsiteY22" fmla="*/ 39105 h 151396"/>
              <a:gd name="connsiteX23" fmla="*/ 116986 w 198898"/>
              <a:gd name="connsiteY23" fmla="*/ 99403 h 151396"/>
              <a:gd name="connsiteX24" fmla="*/ 59291 w 198898"/>
              <a:gd name="connsiteY24" fmla="*/ 99403 h 151396"/>
              <a:gd name="connsiteX25" fmla="*/ 88138 w 198898"/>
              <a:gd name="connsiteY25" fmla="*/ 39105 h 15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8898" h="151396">
                <a:moveTo>
                  <a:pt x="109648" y="5702"/>
                </a:moveTo>
                <a:cubicBezTo>
                  <a:pt x="106864" y="63"/>
                  <a:pt x="103828" y="63"/>
                  <a:pt x="99526" y="63"/>
                </a:cubicBezTo>
                <a:cubicBezTo>
                  <a:pt x="92440" y="63"/>
                  <a:pt x="91428" y="1798"/>
                  <a:pt x="89657" y="5702"/>
                </a:cubicBezTo>
                <a:lnTo>
                  <a:pt x="26900" y="136277"/>
                </a:lnTo>
                <a:cubicBezTo>
                  <a:pt x="25382" y="139530"/>
                  <a:pt x="24623" y="141265"/>
                  <a:pt x="5391" y="141265"/>
                </a:cubicBezTo>
                <a:lnTo>
                  <a:pt x="77" y="141265"/>
                </a:lnTo>
                <a:lnTo>
                  <a:pt x="77" y="151460"/>
                </a:lnTo>
                <a:cubicBezTo>
                  <a:pt x="9693" y="151243"/>
                  <a:pt x="21839" y="150809"/>
                  <a:pt x="29684" y="150809"/>
                </a:cubicBezTo>
                <a:cubicBezTo>
                  <a:pt x="39553" y="150809"/>
                  <a:pt x="53724" y="150809"/>
                  <a:pt x="63086" y="151460"/>
                </a:cubicBezTo>
                <a:lnTo>
                  <a:pt x="63086" y="141265"/>
                </a:lnTo>
                <a:cubicBezTo>
                  <a:pt x="62580" y="141265"/>
                  <a:pt x="40565" y="141265"/>
                  <a:pt x="40565" y="138446"/>
                </a:cubicBezTo>
                <a:cubicBezTo>
                  <a:pt x="40565" y="138229"/>
                  <a:pt x="41324" y="136060"/>
                  <a:pt x="41577" y="135843"/>
                </a:cubicBezTo>
                <a:lnTo>
                  <a:pt x="54230" y="109598"/>
                </a:lnTo>
                <a:lnTo>
                  <a:pt x="122047" y="109598"/>
                </a:lnTo>
                <a:lnTo>
                  <a:pt x="137230" y="141265"/>
                </a:lnTo>
                <a:lnTo>
                  <a:pt x="113191" y="141265"/>
                </a:lnTo>
                <a:lnTo>
                  <a:pt x="113191" y="151460"/>
                </a:lnTo>
                <a:cubicBezTo>
                  <a:pt x="122806" y="150809"/>
                  <a:pt x="146846" y="150809"/>
                  <a:pt x="157728" y="150809"/>
                </a:cubicBezTo>
                <a:cubicBezTo>
                  <a:pt x="167850" y="150809"/>
                  <a:pt x="190118" y="150809"/>
                  <a:pt x="198975" y="151460"/>
                </a:cubicBezTo>
                <a:lnTo>
                  <a:pt x="198975" y="141265"/>
                </a:lnTo>
                <a:lnTo>
                  <a:pt x="174429" y="141265"/>
                </a:lnTo>
                <a:lnTo>
                  <a:pt x="109648" y="5702"/>
                </a:lnTo>
                <a:close/>
                <a:moveTo>
                  <a:pt x="88138" y="39105"/>
                </a:moveTo>
                <a:lnTo>
                  <a:pt x="116986" y="99403"/>
                </a:lnTo>
                <a:lnTo>
                  <a:pt x="59291" y="99403"/>
                </a:lnTo>
                <a:lnTo>
                  <a:pt x="88138" y="39105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E9BAAB-17F4-F15E-037F-3D0E8505BEB5}"/>
              </a:ext>
            </a:extLst>
          </p:cNvPr>
          <p:cNvCxnSpPr>
            <a:cxnSpLocks/>
          </p:cNvCxnSpPr>
          <p:nvPr/>
        </p:nvCxnSpPr>
        <p:spPr>
          <a:xfrm flipV="1">
            <a:off x="5833484" y="2526028"/>
            <a:ext cx="0" cy="60960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960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48E2-F37C-FC9A-D45B-E5D88BAD2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509340E-3D13-5CC7-C740-D66CED03D0D0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The Four Thermal Operation Modes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98EE0-0B93-9741-5062-CD0D12DFDA54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7F2083-E4A5-5ABC-9C17-292925E5C31B}"/>
              </a:ext>
            </a:extLst>
          </p:cNvPr>
          <p:cNvSpPr/>
          <p:nvPr/>
        </p:nvSpPr>
        <p:spPr>
          <a:xfrm>
            <a:off x="5269480" y="3135628"/>
            <a:ext cx="1125606" cy="1122388"/>
          </a:xfrm>
          <a:prstGeom prst="roundRect">
            <a:avLst/>
          </a:prstGeom>
          <a:solidFill>
            <a:srgbClr val="0098C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aphic 10">
            <a:extLst>
              <a:ext uri="{FF2B5EF4-FFF2-40B4-BE49-F238E27FC236}">
                <a16:creationId xmlns:a16="http://schemas.microsoft.com/office/drawing/2014/main" id="{8C19953B-2B5E-5707-D030-F84653DA59AE}"/>
              </a:ext>
            </a:extLst>
          </p:cNvPr>
          <p:cNvGrpSpPr/>
          <p:nvPr/>
        </p:nvGrpSpPr>
        <p:grpSpPr>
          <a:xfrm>
            <a:off x="4358660" y="2020121"/>
            <a:ext cx="4076756" cy="3312647"/>
            <a:chOff x="4358660" y="2020121"/>
            <a:chExt cx="4076756" cy="3312647"/>
          </a:xfrm>
        </p:grpSpPr>
        <p:grpSp>
          <p:nvGrpSpPr>
            <p:cNvPr id="14" name="Graphic 10">
              <a:extLst>
                <a:ext uri="{FF2B5EF4-FFF2-40B4-BE49-F238E27FC236}">
                  <a16:creationId xmlns:a16="http://schemas.microsoft.com/office/drawing/2014/main" id="{578421A5-4315-CAFA-CCB6-A447E1D73019}"/>
                </a:ext>
              </a:extLst>
            </p:cNvPr>
            <p:cNvGrpSpPr/>
            <p:nvPr/>
          </p:nvGrpSpPr>
          <p:grpSpPr>
            <a:xfrm>
              <a:off x="5269480" y="3135628"/>
              <a:ext cx="1128008" cy="1122388"/>
              <a:chOff x="5269480" y="3135628"/>
              <a:chExt cx="1128008" cy="1122388"/>
            </a:xfrm>
          </p:grpSpPr>
          <p:sp>
            <p:nvSpPr>
              <p:cNvPr id="16" name="Freeform 15" hidden="1">
                <a:extLst>
                  <a:ext uri="{FF2B5EF4-FFF2-40B4-BE49-F238E27FC236}">
                    <a16:creationId xmlns:a16="http://schemas.microsoft.com/office/drawing/2014/main" id="{7F4DD71D-E0D6-A9AF-1292-21688136694C}"/>
                  </a:ext>
                </a:extLst>
              </p:cNvPr>
              <p:cNvSpPr/>
              <p:nvPr/>
            </p:nvSpPr>
            <p:spPr>
              <a:xfrm>
                <a:off x="5278953" y="3144953"/>
                <a:ext cx="1109162" cy="1103636"/>
              </a:xfrm>
              <a:custGeom>
                <a:avLst/>
                <a:gdLst>
                  <a:gd name="connsiteX0" fmla="*/ 868417 w 1109162"/>
                  <a:gd name="connsiteY0" fmla="*/ -674 h 1103636"/>
                  <a:gd name="connsiteX1" fmla="*/ 1109035 w 1109162"/>
                  <a:gd name="connsiteY1" fmla="*/ 238745 h 1103636"/>
                  <a:gd name="connsiteX2" fmla="*/ 1109035 w 1109162"/>
                  <a:gd name="connsiteY2" fmla="*/ 863544 h 1103636"/>
                  <a:gd name="connsiteX3" fmla="*/ 868417 w 1109162"/>
                  <a:gd name="connsiteY3" fmla="*/ 1102963 h 1103636"/>
                  <a:gd name="connsiteX4" fmla="*/ 240489 w 1109162"/>
                  <a:gd name="connsiteY4" fmla="*/ 1102963 h 1103636"/>
                  <a:gd name="connsiteX5" fmla="*/ -128 w 1109162"/>
                  <a:gd name="connsiteY5" fmla="*/ 863544 h 1103636"/>
                  <a:gd name="connsiteX6" fmla="*/ -128 w 1109162"/>
                  <a:gd name="connsiteY6" fmla="*/ 238745 h 1103636"/>
                  <a:gd name="connsiteX7" fmla="*/ 240489 w 1109162"/>
                  <a:gd name="connsiteY7" fmla="*/ -674 h 1103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09162" h="1103636">
                    <a:moveTo>
                      <a:pt x="868417" y="-674"/>
                    </a:moveTo>
                    <a:cubicBezTo>
                      <a:pt x="1001307" y="-674"/>
                      <a:pt x="1109035" y="106518"/>
                      <a:pt x="1109035" y="238745"/>
                    </a:cubicBezTo>
                    <a:lnTo>
                      <a:pt x="1109035" y="863544"/>
                    </a:lnTo>
                    <a:cubicBezTo>
                      <a:pt x="1109035" y="995772"/>
                      <a:pt x="1001307" y="1102963"/>
                      <a:pt x="868417" y="1102963"/>
                    </a:cubicBezTo>
                    <a:lnTo>
                      <a:pt x="240489" y="1102963"/>
                    </a:lnTo>
                    <a:cubicBezTo>
                      <a:pt x="107600" y="1102963"/>
                      <a:pt x="-128" y="995772"/>
                      <a:pt x="-128" y="863544"/>
                    </a:cubicBezTo>
                    <a:lnTo>
                      <a:pt x="-128" y="238745"/>
                    </a:lnTo>
                    <a:cubicBezTo>
                      <a:pt x="-128" y="106518"/>
                      <a:pt x="107600" y="-674"/>
                      <a:pt x="240489" y="-674"/>
                    </a:cubicBezTo>
                    <a:close/>
                  </a:path>
                </a:pathLst>
              </a:custGeom>
              <a:solidFill>
                <a:srgbClr val="00B050"/>
              </a:solidFill>
              <a:ln w="10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9" name="Freeform 18" hidden="1">
                <a:extLst>
                  <a:ext uri="{FF2B5EF4-FFF2-40B4-BE49-F238E27FC236}">
                    <a16:creationId xmlns:a16="http://schemas.microsoft.com/office/drawing/2014/main" id="{3C9BB1A1-0D24-E142-1712-6EF30D0A66CA}"/>
                  </a:ext>
                </a:extLst>
              </p:cNvPr>
              <p:cNvSpPr/>
              <p:nvPr/>
            </p:nvSpPr>
            <p:spPr>
              <a:xfrm>
                <a:off x="5269480" y="3135628"/>
                <a:ext cx="1128008" cy="1122388"/>
              </a:xfrm>
              <a:custGeom>
                <a:avLst/>
                <a:gdLst>
                  <a:gd name="connsiteX0" fmla="*/ 877891 w 1128008"/>
                  <a:gd name="connsiteY0" fmla="*/ 17977 h 1122388"/>
                  <a:gd name="connsiteX1" fmla="*/ 1109035 w 1128008"/>
                  <a:gd name="connsiteY1" fmla="*/ 247969 h 1122388"/>
                  <a:gd name="connsiteX2" fmla="*/ 1109035 w 1128008"/>
                  <a:gd name="connsiteY2" fmla="*/ 872870 h 1122388"/>
                  <a:gd name="connsiteX3" fmla="*/ 877891 w 1128008"/>
                  <a:gd name="connsiteY3" fmla="*/ 1102861 h 1122388"/>
                  <a:gd name="connsiteX4" fmla="*/ 249861 w 1128008"/>
                  <a:gd name="connsiteY4" fmla="*/ 1102861 h 1122388"/>
                  <a:gd name="connsiteX5" fmla="*/ 18718 w 1128008"/>
                  <a:gd name="connsiteY5" fmla="*/ 872870 h 1122388"/>
                  <a:gd name="connsiteX6" fmla="*/ 18718 w 1128008"/>
                  <a:gd name="connsiteY6" fmla="*/ 247969 h 1122388"/>
                  <a:gd name="connsiteX7" fmla="*/ 249861 w 1128008"/>
                  <a:gd name="connsiteY7" fmla="*/ 17977 h 1122388"/>
                  <a:gd name="connsiteX8" fmla="*/ 877891 w 1128008"/>
                  <a:gd name="connsiteY8" fmla="*/ 17977 h 1122388"/>
                  <a:gd name="connsiteX9" fmla="*/ 877891 w 1128008"/>
                  <a:gd name="connsiteY9" fmla="*/ -674 h 1122388"/>
                  <a:gd name="connsiteX10" fmla="*/ 249861 w 1128008"/>
                  <a:gd name="connsiteY10" fmla="*/ -674 h 1122388"/>
                  <a:gd name="connsiteX11" fmla="*/ -128 w 1128008"/>
                  <a:gd name="connsiteY11" fmla="*/ 248070 h 1122388"/>
                  <a:gd name="connsiteX12" fmla="*/ -128 w 1128008"/>
                  <a:gd name="connsiteY12" fmla="*/ 872971 h 1122388"/>
                  <a:gd name="connsiteX13" fmla="*/ 249861 w 1128008"/>
                  <a:gd name="connsiteY13" fmla="*/ 1121715 h 1122388"/>
                  <a:gd name="connsiteX14" fmla="*/ 877891 w 1128008"/>
                  <a:gd name="connsiteY14" fmla="*/ 1121715 h 1122388"/>
                  <a:gd name="connsiteX15" fmla="*/ 1127881 w 1128008"/>
                  <a:gd name="connsiteY15" fmla="*/ 872971 h 1122388"/>
                  <a:gd name="connsiteX16" fmla="*/ 1127881 w 1128008"/>
                  <a:gd name="connsiteY16" fmla="*/ 248070 h 1122388"/>
                  <a:gd name="connsiteX17" fmla="*/ 877891 w 1128008"/>
                  <a:gd name="connsiteY17" fmla="*/ -674 h 1122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128008" h="1122388">
                    <a:moveTo>
                      <a:pt x="877891" y="17977"/>
                    </a:moveTo>
                    <a:cubicBezTo>
                      <a:pt x="1005331" y="17977"/>
                      <a:pt x="1109035" y="121164"/>
                      <a:pt x="1109035" y="247969"/>
                    </a:cubicBezTo>
                    <a:lnTo>
                      <a:pt x="1109035" y="872870"/>
                    </a:lnTo>
                    <a:cubicBezTo>
                      <a:pt x="1109035" y="999674"/>
                      <a:pt x="1005331" y="1102861"/>
                      <a:pt x="877891" y="1102861"/>
                    </a:cubicBezTo>
                    <a:lnTo>
                      <a:pt x="249861" y="1102861"/>
                    </a:lnTo>
                    <a:cubicBezTo>
                      <a:pt x="122422" y="1102861"/>
                      <a:pt x="18718" y="999674"/>
                      <a:pt x="18718" y="872870"/>
                    </a:cubicBezTo>
                    <a:lnTo>
                      <a:pt x="18718" y="247969"/>
                    </a:lnTo>
                    <a:cubicBezTo>
                      <a:pt x="18718" y="121164"/>
                      <a:pt x="122422" y="17977"/>
                      <a:pt x="249861" y="17977"/>
                    </a:cubicBezTo>
                    <a:lnTo>
                      <a:pt x="877891" y="17977"/>
                    </a:lnTo>
                    <a:moveTo>
                      <a:pt x="877891" y="-674"/>
                    </a:moveTo>
                    <a:lnTo>
                      <a:pt x="249861" y="-674"/>
                    </a:lnTo>
                    <a:cubicBezTo>
                      <a:pt x="111725" y="-674"/>
                      <a:pt x="-128" y="110622"/>
                      <a:pt x="-128" y="248070"/>
                    </a:cubicBezTo>
                    <a:lnTo>
                      <a:pt x="-128" y="872971"/>
                    </a:lnTo>
                    <a:cubicBezTo>
                      <a:pt x="-128" y="1010419"/>
                      <a:pt x="111725" y="1121715"/>
                      <a:pt x="249861" y="1121715"/>
                    </a:cubicBezTo>
                    <a:lnTo>
                      <a:pt x="877891" y="1121715"/>
                    </a:lnTo>
                    <a:cubicBezTo>
                      <a:pt x="1016027" y="1121715"/>
                      <a:pt x="1127881" y="1010419"/>
                      <a:pt x="1127881" y="872971"/>
                    </a:cubicBezTo>
                    <a:lnTo>
                      <a:pt x="1127881" y="248070"/>
                    </a:lnTo>
                    <a:cubicBezTo>
                      <a:pt x="1127881" y="110622"/>
                      <a:pt x="1016027" y="-674"/>
                      <a:pt x="877891" y="-67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0186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036D944-098E-239D-DE55-DF008014108C}"/>
                </a:ext>
              </a:extLst>
            </p:cNvPr>
            <p:cNvSpPr/>
            <p:nvPr/>
          </p:nvSpPr>
          <p:spPr>
            <a:xfrm>
              <a:off x="4384636" y="2020121"/>
              <a:ext cx="3024519" cy="506711"/>
            </a:xfrm>
            <a:custGeom>
              <a:avLst/>
              <a:gdLst>
                <a:gd name="connsiteX0" fmla="*/ 3024439 w 3024519"/>
                <a:gd name="connsiteY0" fmla="*/ -120 h 506711"/>
                <a:gd name="connsiteX1" fmla="*/ 1512180 w 3024519"/>
                <a:gd name="connsiteY1" fmla="*/ 506591 h 506711"/>
                <a:gd name="connsiteX2" fmla="*/ -80 w 3024519"/>
                <a:gd name="connsiteY2" fmla="*/ -120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24519" h="506711">
                  <a:moveTo>
                    <a:pt x="3024439" y="-120"/>
                  </a:moveTo>
                  <a:cubicBezTo>
                    <a:pt x="2761634" y="233922"/>
                    <a:pt x="2238402" y="506591"/>
                    <a:pt x="1512180" y="506591"/>
                  </a:cubicBezTo>
                  <a:cubicBezTo>
                    <a:pt x="785958" y="506591"/>
                    <a:pt x="262747" y="233839"/>
                    <a:pt x="-80" y="-120"/>
                  </a:cubicBezTo>
                </a:path>
              </a:pathLst>
            </a:custGeom>
            <a:solidFill>
              <a:srgbClr val="EF476F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24FF109-D02A-D6DA-3696-A95FFE7CDD0C}"/>
                </a:ext>
              </a:extLst>
            </p:cNvPr>
            <p:cNvSpPr/>
            <p:nvPr/>
          </p:nvSpPr>
          <p:spPr>
            <a:xfrm>
              <a:off x="4358660" y="4826057"/>
              <a:ext cx="3069362" cy="506711"/>
            </a:xfrm>
            <a:custGeom>
              <a:avLst/>
              <a:gdLst>
                <a:gd name="connsiteX0" fmla="*/ 3069283 w 3069362"/>
                <a:gd name="connsiteY0" fmla="*/ 506591 h 506711"/>
                <a:gd name="connsiteX1" fmla="*/ 1534607 w 3069362"/>
                <a:gd name="connsiteY1" fmla="*/ -120 h 506711"/>
                <a:gd name="connsiteX2" fmla="*/ -80 w 3069362"/>
                <a:gd name="connsiteY2" fmla="*/ 506591 h 506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69362" h="506711">
                  <a:moveTo>
                    <a:pt x="3069283" y="506591"/>
                  </a:moveTo>
                  <a:cubicBezTo>
                    <a:pt x="2802553" y="272549"/>
                    <a:pt x="2271724" y="-120"/>
                    <a:pt x="1534607" y="-120"/>
                  </a:cubicBezTo>
                  <a:cubicBezTo>
                    <a:pt x="797449" y="-120"/>
                    <a:pt x="266616" y="272632"/>
                    <a:pt x="-80" y="506591"/>
                  </a:cubicBezTo>
                </a:path>
              </a:pathLst>
            </a:custGeom>
            <a:solidFill>
              <a:srgbClr val="0071BC">
                <a:alpha val="70000"/>
              </a:srgbClr>
            </a:solidFill>
            <a:ln w="20372" cap="flat">
              <a:solidFill>
                <a:srgbClr val="000000">
                  <a:alpha val="7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AC602EB-3A35-4AD3-6130-BF72B0DB1998}"/>
                </a:ext>
              </a:extLst>
            </p:cNvPr>
            <p:cNvSpPr/>
            <p:nvPr/>
          </p:nvSpPr>
          <p:spPr>
            <a:xfrm>
              <a:off x="5525770" y="3448549"/>
              <a:ext cx="615522" cy="41533"/>
            </a:xfrm>
            <a:custGeom>
              <a:avLst/>
              <a:gdLst>
                <a:gd name="connsiteX0" fmla="*/ -80 w 615522"/>
                <a:gd name="connsiteY0" fmla="*/ -120 h 41533"/>
                <a:gd name="connsiteX1" fmla="*/ 615443 w 615522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522" h="41533">
                  <a:moveTo>
                    <a:pt x="-80" y="-120"/>
                  </a:moveTo>
                  <a:lnTo>
                    <a:pt x="615443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5A470F5-9F03-F4B8-C1DB-6E3149C612DF}"/>
                </a:ext>
              </a:extLst>
            </p:cNvPr>
            <p:cNvSpPr/>
            <p:nvPr/>
          </p:nvSpPr>
          <p:spPr>
            <a:xfrm>
              <a:off x="5541256" y="3740656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D702829F-952D-EB80-7FF9-B4FFE795C4F2}"/>
                </a:ext>
              </a:extLst>
            </p:cNvPr>
            <p:cNvSpPr/>
            <p:nvPr/>
          </p:nvSpPr>
          <p:spPr>
            <a:xfrm>
              <a:off x="5541256" y="3912979"/>
              <a:ext cx="615314" cy="41533"/>
            </a:xfrm>
            <a:custGeom>
              <a:avLst/>
              <a:gdLst>
                <a:gd name="connsiteX0" fmla="*/ -80 w 615314"/>
                <a:gd name="connsiteY0" fmla="*/ -120 h 41533"/>
                <a:gd name="connsiteX1" fmla="*/ 615234 w 615314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15314" h="41533">
                  <a:moveTo>
                    <a:pt x="-80" y="-120"/>
                  </a:moveTo>
                  <a:lnTo>
                    <a:pt x="615234" y="-120"/>
                  </a:lnTo>
                </a:path>
              </a:pathLst>
            </a:custGeom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5" name="Graphic 10">
              <a:extLst>
                <a:ext uri="{FF2B5EF4-FFF2-40B4-BE49-F238E27FC236}">
                  <a16:creationId xmlns:a16="http://schemas.microsoft.com/office/drawing/2014/main" id="{96211890-B7DD-13DE-74B1-5F8821C0041D}"/>
                </a:ext>
              </a:extLst>
            </p:cNvPr>
            <p:cNvGrpSpPr/>
            <p:nvPr/>
          </p:nvGrpSpPr>
          <p:grpSpPr>
            <a:xfrm>
              <a:off x="6586912" y="3239708"/>
              <a:ext cx="483031" cy="456131"/>
              <a:chOff x="6586912" y="3239708"/>
              <a:chExt cx="483031" cy="456131"/>
            </a:xfrm>
            <a:solidFill>
              <a:srgbClr val="09691D"/>
            </a:solidFill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F50366A3-17BE-A654-E6D9-0233742A9B22}"/>
                  </a:ext>
                </a:extLst>
              </p:cNvPr>
              <p:cNvSpPr/>
              <p:nvPr/>
            </p:nvSpPr>
            <p:spPr>
              <a:xfrm>
                <a:off x="6586912" y="3239708"/>
                <a:ext cx="398181" cy="370104"/>
              </a:xfrm>
              <a:custGeom>
                <a:avLst/>
                <a:gdLst>
                  <a:gd name="connsiteX0" fmla="*/ 367327 w 398181"/>
                  <a:gd name="connsiteY0" fmla="*/ 242724 h 370104"/>
                  <a:gd name="connsiteX1" fmla="*/ 367327 w 398181"/>
                  <a:gd name="connsiteY1" fmla="*/ 242724 h 370104"/>
                  <a:gd name="connsiteX2" fmla="*/ 316843 w 398181"/>
                  <a:gd name="connsiteY2" fmla="*/ 360194 h 370104"/>
                  <a:gd name="connsiteX3" fmla="*/ 309160 w 398181"/>
                  <a:gd name="connsiteY3" fmla="*/ 368905 h 370104"/>
                  <a:gd name="connsiteX4" fmla="*/ 308612 w 398181"/>
                  <a:gd name="connsiteY4" fmla="*/ 368905 h 370104"/>
                  <a:gd name="connsiteX5" fmla="*/ 299832 w 398181"/>
                  <a:gd name="connsiteY5" fmla="*/ 369450 h 370104"/>
                  <a:gd name="connsiteX6" fmla="*/ 15171 w 398181"/>
                  <a:gd name="connsiteY6" fmla="*/ 369450 h 370104"/>
                  <a:gd name="connsiteX7" fmla="*/ 356 w 398181"/>
                  <a:gd name="connsiteY7" fmla="*/ 365095 h 370104"/>
                  <a:gd name="connsiteX8" fmla="*/ -193 w 398181"/>
                  <a:gd name="connsiteY8" fmla="*/ 362916 h 370104"/>
                  <a:gd name="connsiteX9" fmla="*/ 8587 w 398181"/>
                  <a:gd name="connsiteY9" fmla="*/ 352571 h 370104"/>
                  <a:gd name="connsiteX10" fmla="*/ 15171 w 398181"/>
                  <a:gd name="connsiteY10" fmla="*/ 352571 h 370104"/>
                  <a:gd name="connsiteX11" fmla="*/ 57974 w 398181"/>
                  <a:gd name="connsiteY11" fmla="*/ 344949 h 370104"/>
                  <a:gd name="connsiteX12" fmla="*/ 64558 w 398181"/>
                  <a:gd name="connsiteY12" fmla="*/ 329703 h 370104"/>
                  <a:gd name="connsiteX13" fmla="*/ 65107 w 398181"/>
                  <a:gd name="connsiteY13" fmla="*/ 326981 h 370104"/>
                  <a:gd name="connsiteX14" fmla="*/ 137404 w 398181"/>
                  <a:gd name="connsiteY14" fmla="*/ 39092 h 370104"/>
                  <a:gd name="connsiteX15" fmla="*/ 140148 w 398181"/>
                  <a:gd name="connsiteY15" fmla="*/ 26024 h 370104"/>
                  <a:gd name="connsiteX16" fmla="*/ 114906 w 398181"/>
                  <a:gd name="connsiteY16" fmla="*/ 16224 h 370104"/>
                  <a:gd name="connsiteX17" fmla="*/ 104479 w 398181"/>
                  <a:gd name="connsiteY17" fmla="*/ 16224 h 370104"/>
                  <a:gd name="connsiteX18" fmla="*/ 89115 w 398181"/>
                  <a:gd name="connsiteY18" fmla="*/ 10235 h 370104"/>
                  <a:gd name="connsiteX19" fmla="*/ 97894 w 398181"/>
                  <a:gd name="connsiteY19" fmla="*/ -655 h 370104"/>
                  <a:gd name="connsiteX20" fmla="*/ 382555 w 398181"/>
                  <a:gd name="connsiteY20" fmla="*/ -655 h 370104"/>
                  <a:gd name="connsiteX21" fmla="*/ 396822 w 398181"/>
                  <a:gd name="connsiteY21" fmla="*/ 3156 h 370104"/>
                  <a:gd name="connsiteX22" fmla="*/ 397371 w 398181"/>
                  <a:gd name="connsiteY22" fmla="*/ 3156 h 370104"/>
                  <a:gd name="connsiteX23" fmla="*/ 397371 w 398181"/>
                  <a:gd name="connsiteY23" fmla="*/ 14046 h 370104"/>
                  <a:gd name="connsiteX24" fmla="*/ 386396 w 398181"/>
                  <a:gd name="connsiteY24" fmla="*/ 108240 h 370104"/>
                  <a:gd name="connsiteX25" fmla="*/ 378714 w 398181"/>
                  <a:gd name="connsiteY25" fmla="*/ 121852 h 370104"/>
                  <a:gd name="connsiteX26" fmla="*/ 372129 w 398181"/>
                  <a:gd name="connsiteY26" fmla="*/ 115317 h 370104"/>
                  <a:gd name="connsiteX27" fmla="*/ 372677 w 398181"/>
                  <a:gd name="connsiteY27" fmla="*/ 106062 h 370104"/>
                  <a:gd name="connsiteX28" fmla="*/ 372677 w 398181"/>
                  <a:gd name="connsiteY28" fmla="*/ 105517 h 370104"/>
                  <a:gd name="connsiteX29" fmla="*/ 374872 w 398181"/>
                  <a:gd name="connsiteY29" fmla="*/ 76660 h 370104"/>
                  <a:gd name="connsiteX30" fmla="*/ 353472 w 398181"/>
                  <a:gd name="connsiteY30" fmla="*/ 26569 h 370104"/>
                  <a:gd name="connsiteX31" fmla="*/ 291464 w 398181"/>
                  <a:gd name="connsiteY31" fmla="*/ 16224 h 370104"/>
                  <a:gd name="connsiteX32" fmla="*/ 214228 w 398181"/>
                  <a:gd name="connsiteY32" fmla="*/ 16224 h 370104"/>
                  <a:gd name="connsiteX33" fmla="*/ 190083 w 398181"/>
                  <a:gd name="connsiteY33" fmla="*/ 22213 h 370104"/>
                  <a:gd name="connsiteX34" fmla="*/ 189535 w 398181"/>
                  <a:gd name="connsiteY34" fmla="*/ 22213 h 370104"/>
                  <a:gd name="connsiteX35" fmla="*/ 189535 w 398181"/>
                  <a:gd name="connsiteY35" fmla="*/ 22757 h 370104"/>
                  <a:gd name="connsiteX36" fmla="*/ 186791 w 398181"/>
                  <a:gd name="connsiteY36" fmla="*/ 29291 h 370104"/>
                  <a:gd name="connsiteX37" fmla="*/ 186791 w 398181"/>
                  <a:gd name="connsiteY37" fmla="*/ 29836 h 370104"/>
                  <a:gd name="connsiteX38" fmla="*/ 186242 w 398181"/>
                  <a:gd name="connsiteY38" fmla="*/ 30380 h 370104"/>
                  <a:gd name="connsiteX39" fmla="*/ 184596 w 398181"/>
                  <a:gd name="connsiteY39" fmla="*/ 37458 h 370104"/>
                  <a:gd name="connsiteX40" fmla="*/ 151671 w 398181"/>
                  <a:gd name="connsiteY40" fmla="*/ 168675 h 370104"/>
                  <a:gd name="connsiteX41" fmla="*/ 203253 w 398181"/>
                  <a:gd name="connsiteY41" fmla="*/ 168675 h 370104"/>
                  <a:gd name="connsiteX42" fmla="*/ 258676 w 398181"/>
                  <a:gd name="connsiteY42" fmla="*/ 152342 h 370104"/>
                  <a:gd name="connsiteX43" fmla="*/ 275139 w 398181"/>
                  <a:gd name="connsiteY43" fmla="*/ 114773 h 370104"/>
                  <a:gd name="connsiteX44" fmla="*/ 282821 w 398181"/>
                  <a:gd name="connsiteY44" fmla="*/ 104972 h 370104"/>
                  <a:gd name="connsiteX45" fmla="*/ 289406 w 398181"/>
                  <a:gd name="connsiteY45" fmla="*/ 110962 h 370104"/>
                  <a:gd name="connsiteX46" fmla="*/ 258127 w 398181"/>
                  <a:gd name="connsiteY46" fmla="*/ 238232 h 370104"/>
                  <a:gd name="connsiteX47" fmla="*/ 249896 w 398181"/>
                  <a:gd name="connsiteY47" fmla="*/ 249122 h 370104"/>
                  <a:gd name="connsiteX48" fmla="*/ 242763 w 398181"/>
                  <a:gd name="connsiteY48" fmla="*/ 243133 h 370104"/>
                  <a:gd name="connsiteX49" fmla="*/ 244409 w 398181"/>
                  <a:gd name="connsiteY49" fmla="*/ 237143 h 370104"/>
                  <a:gd name="connsiteX50" fmla="*/ 248250 w 398181"/>
                  <a:gd name="connsiteY50" fmla="*/ 210464 h 370104"/>
                  <a:gd name="connsiteX51" fmla="*/ 240019 w 398181"/>
                  <a:gd name="connsiteY51" fmla="*/ 191408 h 370104"/>
                  <a:gd name="connsiteX52" fmla="*/ 201744 w 398181"/>
                  <a:gd name="connsiteY52" fmla="*/ 185419 h 370104"/>
                  <a:gd name="connsiteX53" fmla="*/ 147418 w 398181"/>
                  <a:gd name="connsiteY53" fmla="*/ 185419 h 370104"/>
                  <a:gd name="connsiteX54" fmla="*/ 110104 w 398181"/>
                  <a:gd name="connsiteY54" fmla="*/ 334059 h 370104"/>
                  <a:gd name="connsiteX55" fmla="*/ 107360 w 398181"/>
                  <a:gd name="connsiteY55" fmla="*/ 346582 h 370104"/>
                  <a:gd name="connsiteX56" fmla="*/ 112299 w 398181"/>
                  <a:gd name="connsiteY56" fmla="*/ 352027 h 370104"/>
                  <a:gd name="connsiteX57" fmla="*/ 114494 w 398181"/>
                  <a:gd name="connsiteY57" fmla="*/ 352027 h 370104"/>
                  <a:gd name="connsiteX58" fmla="*/ 126566 w 398181"/>
                  <a:gd name="connsiteY58" fmla="*/ 352571 h 370104"/>
                  <a:gd name="connsiteX59" fmla="*/ 206683 w 398181"/>
                  <a:gd name="connsiteY59" fmla="*/ 352571 h 370104"/>
                  <a:gd name="connsiteX60" fmla="*/ 305319 w 398181"/>
                  <a:gd name="connsiteY60" fmla="*/ 322081 h 370104"/>
                  <a:gd name="connsiteX61" fmla="*/ 350865 w 398181"/>
                  <a:gd name="connsiteY61" fmla="*/ 248713 h 370104"/>
                  <a:gd name="connsiteX62" fmla="*/ 356352 w 398181"/>
                  <a:gd name="connsiteY62" fmla="*/ 235646 h 370104"/>
                  <a:gd name="connsiteX63" fmla="*/ 363486 w 398181"/>
                  <a:gd name="connsiteY63" fmla="*/ 229112 h 370104"/>
                  <a:gd name="connsiteX64" fmla="*/ 370071 w 398181"/>
                  <a:gd name="connsiteY64" fmla="*/ 235101 h 370104"/>
                  <a:gd name="connsiteX65" fmla="*/ 367327 w 398181"/>
                  <a:gd name="connsiteY65" fmla="*/ 242724 h 370104"/>
                  <a:gd name="connsiteX66" fmla="*/ 367327 w 398181"/>
                  <a:gd name="connsiteY66" fmla="*/ 242996 h 370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398181" h="370104">
                    <a:moveTo>
                      <a:pt x="367327" y="242724"/>
                    </a:moveTo>
                    <a:lnTo>
                      <a:pt x="367327" y="242724"/>
                    </a:lnTo>
                    <a:lnTo>
                      <a:pt x="316843" y="360194"/>
                    </a:lnTo>
                    <a:cubicBezTo>
                      <a:pt x="314648" y="365230"/>
                      <a:pt x="312042" y="368225"/>
                      <a:pt x="309160" y="368905"/>
                    </a:cubicBezTo>
                    <a:lnTo>
                      <a:pt x="308612" y="368905"/>
                    </a:lnTo>
                    <a:cubicBezTo>
                      <a:pt x="307103" y="369314"/>
                      <a:pt x="304222" y="369450"/>
                      <a:pt x="299832" y="369450"/>
                    </a:cubicBezTo>
                    <a:lnTo>
                      <a:pt x="15171" y="369450"/>
                    </a:lnTo>
                    <a:cubicBezTo>
                      <a:pt x="6117" y="369450"/>
                      <a:pt x="1179" y="367953"/>
                      <a:pt x="356" y="365095"/>
                    </a:cubicBezTo>
                    <a:cubicBezTo>
                      <a:pt x="-56" y="364686"/>
                      <a:pt x="-193" y="364005"/>
                      <a:pt x="-193" y="362916"/>
                    </a:cubicBezTo>
                    <a:cubicBezTo>
                      <a:pt x="-193" y="356791"/>
                      <a:pt x="2688" y="353252"/>
                      <a:pt x="8587" y="352571"/>
                    </a:cubicBezTo>
                    <a:lnTo>
                      <a:pt x="15171" y="352571"/>
                    </a:lnTo>
                    <a:cubicBezTo>
                      <a:pt x="38905" y="352571"/>
                      <a:pt x="53309" y="350121"/>
                      <a:pt x="57974" y="344949"/>
                    </a:cubicBezTo>
                    <a:cubicBezTo>
                      <a:pt x="60168" y="342499"/>
                      <a:pt x="62363" y="337326"/>
                      <a:pt x="64558" y="329703"/>
                    </a:cubicBezTo>
                    <a:cubicBezTo>
                      <a:pt x="64558" y="329295"/>
                      <a:pt x="64558" y="328479"/>
                      <a:pt x="65107" y="326981"/>
                    </a:cubicBezTo>
                    <a:lnTo>
                      <a:pt x="137404" y="39092"/>
                    </a:lnTo>
                    <a:cubicBezTo>
                      <a:pt x="139187" y="32557"/>
                      <a:pt x="140148" y="28202"/>
                      <a:pt x="140148" y="26024"/>
                    </a:cubicBezTo>
                    <a:cubicBezTo>
                      <a:pt x="140148" y="19899"/>
                      <a:pt x="131779" y="16632"/>
                      <a:pt x="114906" y="16224"/>
                    </a:cubicBezTo>
                    <a:lnTo>
                      <a:pt x="104479" y="16224"/>
                    </a:lnTo>
                    <a:cubicBezTo>
                      <a:pt x="95014" y="16224"/>
                      <a:pt x="89800" y="14182"/>
                      <a:pt x="89115" y="10235"/>
                    </a:cubicBezTo>
                    <a:cubicBezTo>
                      <a:pt x="89115" y="3700"/>
                      <a:pt x="91996" y="26"/>
                      <a:pt x="97894" y="-655"/>
                    </a:cubicBezTo>
                    <a:lnTo>
                      <a:pt x="382555" y="-655"/>
                    </a:lnTo>
                    <a:cubicBezTo>
                      <a:pt x="391335" y="-655"/>
                      <a:pt x="396136" y="570"/>
                      <a:pt x="396822" y="3156"/>
                    </a:cubicBezTo>
                    <a:lnTo>
                      <a:pt x="397371" y="3156"/>
                    </a:lnTo>
                    <a:cubicBezTo>
                      <a:pt x="398194" y="5334"/>
                      <a:pt x="398194" y="8873"/>
                      <a:pt x="397371" y="14046"/>
                    </a:cubicBezTo>
                    <a:lnTo>
                      <a:pt x="386396" y="108240"/>
                    </a:lnTo>
                    <a:cubicBezTo>
                      <a:pt x="383927" y="116543"/>
                      <a:pt x="381320" y="121170"/>
                      <a:pt x="378714" y="121852"/>
                    </a:cubicBezTo>
                    <a:cubicBezTo>
                      <a:pt x="374324" y="121852"/>
                      <a:pt x="372129" y="119673"/>
                      <a:pt x="372129" y="115317"/>
                    </a:cubicBezTo>
                    <a:lnTo>
                      <a:pt x="372677" y="106062"/>
                    </a:lnTo>
                    <a:lnTo>
                      <a:pt x="372677" y="105517"/>
                    </a:lnTo>
                    <a:cubicBezTo>
                      <a:pt x="374187" y="95716"/>
                      <a:pt x="374872" y="86053"/>
                      <a:pt x="374872" y="76660"/>
                    </a:cubicBezTo>
                    <a:cubicBezTo>
                      <a:pt x="374872" y="51342"/>
                      <a:pt x="367739" y="34600"/>
                      <a:pt x="353472" y="26569"/>
                    </a:cubicBezTo>
                    <a:cubicBezTo>
                      <a:pt x="341399" y="19627"/>
                      <a:pt x="320684" y="16224"/>
                      <a:pt x="291464" y="16224"/>
                    </a:cubicBezTo>
                    <a:lnTo>
                      <a:pt x="214228" y="16224"/>
                    </a:lnTo>
                    <a:cubicBezTo>
                      <a:pt x="200647" y="16224"/>
                      <a:pt x="192553" y="18265"/>
                      <a:pt x="190083" y="22213"/>
                    </a:cubicBezTo>
                    <a:lnTo>
                      <a:pt x="189535" y="22213"/>
                    </a:lnTo>
                    <a:lnTo>
                      <a:pt x="189535" y="22757"/>
                    </a:lnTo>
                    <a:cubicBezTo>
                      <a:pt x="188437" y="24254"/>
                      <a:pt x="187477" y="26433"/>
                      <a:pt x="186791" y="29291"/>
                    </a:cubicBezTo>
                    <a:lnTo>
                      <a:pt x="186791" y="29836"/>
                    </a:lnTo>
                    <a:lnTo>
                      <a:pt x="186242" y="30380"/>
                    </a:lnTo>
                    <a:cubicBezTo>
                      <a:pt x="185831" y="31877"/>
                      <a:pt x="185419" y="34192"/>
                      <a:pt x="184596" y="37458"/>
                    </a:cubicBezTo>
                    <a:lnTo>
                      <a:pt x="151671" y="168675"/>
                    </a:lnTo>
                    <a:lnTo>
                      <a:pt x="203253" y="168675"/>
                    </a:lnTo>
                    <a:cubicBezTo>
                      <a:pt x="231102" y="168675"/>
                      <a:pt x="249622" y="163231"/>
                      <a:pt x="258676" y="152342"/>
                    </a:cubicBezTo>
                    <a:cubicBezTo>
                      <a:pt x="264438" y="145400"/>
                      <a:pt x="270063" y="132877"/>
                      <a:pt x="275139" y="114773"/>
                    </a:cubicBezTo>
                    <a:cubicBezTo>
                      <a:pt x="276647" y="108648"/>
                      <a:pt x="279254" y="105381"/>
                      <a:pt x="282821" y="104972"/>
                    </a:cubicBezTo>
                    <a:cubicBezTo>
                      <a:pt x="287211" y="104972"/>
                      <a:pt x="289406" y="107014"/>
                      <a:pt x="289406" y="110962"/>
                    </a:cubicBezTo>
                    <a:lnTo>
                      <a:pt x="258127" y="238232"/>
                    </a:lnTo>
                    <a:cubicBezTo>
                      <a:pt x="256344" y="245175"/>
                      <a:pt x="253600" y="248713"/>
                      <a:pt x="249896" y="249122"/>
                    </a:cubicBezTo>
                    <a:cubicBezTo>
                      <a:pt x="245095" y="249122"/>
                      <a:pt x="242763" y="247080"/>
                      <a:pt x="242763" y="243133"/>
                    </a:cubicBezTo>
                    <a:cubicBezTo>
                      <a:pt x="242763" y="241635"/>
                      <a:pt x="243311" y="239730"/>
                      <a:pt x="244409" y="237143"/>
                    </a:cubicBezTo>
                    <a:cubicBezTo>
                      <a:pt x="246878" y="226254"/>
                      <a:pt x="248250" y="217270"/>
                      <a:pt x="248250" y="210464"/>
                    </a:cubicBezTo>
                    <a:cubicBezTo>
                      <a:pt x="248250" y="200664"/>
                      <a:pt x="245506" y="194266"/>
                      <a:pt x="240019" y="191408"/>
                    </a:cubicBezTo>
                    <a:cubicBezTo>
                      <a:pt x="233022" y="187324"/>
                      <a:pt x="220264" y="185419"/>
                      <a:pt x="201744" y="185419"/>
                    </a:cubicBezTo>
                    <a:lnTo>
                      <a:pt x="147418" y="185419"/>
                    </a:lnTo>
                    <a:lnTo>
                      <a:pt x="110104" y="334059"/>
                    </a:lnTo>
                    <a:cubicBezTo>
                      <a:pt x="108321" y="340593"/>
                      <a:pt x="107360" y="344677"/>
                      <a:pt x="107360" y="346582"/>
                    </a:cubicBezTo>
                    <a:cubicBezTo>
                      <a:pt x="107360" y="349441"/>
                      <a:pt x="109007" y="351347"/>
                      <a:pt x="112299" y="352027"/>
                    </a:cubicBezTo>
                    <a:lnTo>
                      <a:pt x="114494" y="352027"/>
                    </a:lnTo>
                    <a:cubicBezTo>
                      <a:pt x="116689" y="352435"/>
                      <a:pt x="120667" y="352571"/>
                      <a:pt x="126566" y="352571"/>
                    </a:cubicBezTo>
                    <a:lnTo>
                      <a:pt x="206683" y="352571"/>
                    </a:lnTo>
                    <a:cubicBezTo>
                      <a:pt x="251405" y="352571"/>
                      <a:pt x="284193" y="342362"/>
                      <a:pt x="305319" y="322081"/>
                    </a:cubicBezTo>
                    <a:cubicBezTo>
                      <a:pt x="319175" y="309014"/>
                      <a:pt x="334403" y="284512"/>
                      <a:pt x="350865" y="248713"/>
                    </a:cubicBezTo>
                    <a:cubicBezTo>
                      <a:pt x="352374" y="244630"/>
                      <a:pt x="354157" y="240410"/>
                      <a:pt x="356352" y="235646"/>
                    </a:cubicBezTo>
                    <a:cubicBezTo>
                      <a:pt x="357862" y="231290"/>
                      <a:pt x="360193" y="229112"/>
                      <a:pt x="363486" y="229112"/>
                    </a:cubicBezTo>
                    <a:cubicBezTo>
                      <a:pt x="367876" y="229112"/>
                      <a:pt x="370071" y="231154"/>
                      <a:pt x="370071" y="235101"/>
                    </a:cubicBezTo>
                    <a:cubicBezTo>
                      <a:pt x="370071" y="235510"/>
                      <a:pt x="369248" y="237960"/>
                      <a:pt x="367327" y="242724"/>
                    </a:cubicBezTo>
                    <a:lnTo>
                      <a:pt x="367327" y="242996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96E31AB-ABB0-0FE3-212A-D3D705537D39}"/>
                  </a:ext>
                </a:extLst>
              </p:cNvPr>
              <p:cNvSpPr/>
              <p:nvPr/>
            </p:nvSpPr>
            <p:spPr>
              <a:xfrm>
                <a:off x="6987495" y="3427551"/>
                <a:ext cx="82448" cy="268288"/>
              </a:xfrm>
              <a:custGeom>
                <a:avLst/>
                <a:gdLst>
                  <a:gd name="connsiteX0" fmla="*/ 82243 w 82448"/>
                  <a:gd name="connsiteY0" fmla="*/ 3286 h 268288"/>
                  <a:gd name="connsiteX1" fmla="*/ 26957 w 82448"/>
                  <a:gd name="connsiteY1" fmla="*/ 223388 h 268288"/>
                  <a:gd name="connsiteX2" fmla="*/ 24625 w 82448"/>
                  <a:gd name="connsiteY2" fmla="*/ 241765 h 268288"/>
                  <a:gd name="connsiteX3" fmla="*/ 36149 w 82448"/>
                  <a:gd name="connsiteY3" fmla="*/ 259324 h 268288"/>
                  <a:gd name="connsiteX4" fmla="*/ 61117 w 82448"/>
                  <a:gd name="connsiteY4" fmla="*/ 226520 h 268288"/>
                  <a:gd name="connsiteX5" fmla="*/ 65232 w 82448"/>
                  <a:gd name="connsiteY5" fmla="*/ 212091 h 268288"/>
                  <a:gd name="connsiteX6" fmla="*/ 70583 w 82448"/>
                  <a:gd name="connsiteY6" fmla="*/ 205149 h 268288"/>
                  <a:gd name="connsiteX7" fmla="*/ 75110 w 82448"/>
                  <a:gd name="connsiteY7" fmla="*/ 208960 h 268288"/>
                  <a:gd name="connsiteX8" fmla="*/ 68113 w 82448"/>
                  <a:gd name="connsiteY8" fmla="*/ 235231 h 268288"/>
                  <a:gd name="connsiteX9" fmla="*/ 63586 w 82448"/>
                  <a:gd name="connsiteY9" fmla="*/ 246256 h 268288"/>
                  <a:gd name="connsiteX10" fmla="*/ 34777 w 82448"/>
                  <a:gd name="connsiteY10" fmla="*/ 267627 h 268288"/>
                  <a:gd name="connsiteX11" fmla="*/ 4733 w 82448"/>
                  <a:gd name="connsiteY11" fmla="*/ 251701 h 268288"/>
                  <a:gd name="connsiteX12" fmla="*/ -205 w 82448"/>
                  <a:gd name="connsiteY12" fmla="*/ 232644 h 268288"/>
                  <a:gd name="connsiteX13" fmla="*/ 1715 w 82448"/>
                  <a:gd name="connsiteY13" fmla="*/ 219714 h 268288"/>
                  <a:gd name="connsiteX14" fmla="*/ 50005 w 82448"/>
                  <a:gd name="connsiteY14" fmla="*/ 29285 h 268288"/>
                  <a:gd name="connsiteX15" fmla="*/ 51102 w 82448"/>
                  <a:gd name="connsiteY15" fmla="*/ 21661 h 268288"/>
                  <a:gd name="connsiteX16" fmla="*/ 45752 w 82448"/>
                  <a:gd name="connsiteY16" fmla="*/ 16353 h 268288"/>
                  <a:gd name="connsiteX17" fmla="*/ 32308 w 82448"/>
                  <a:gd name="connsiteY17" fmla="*/ 15264 h 268288"/>
                  <a:gd name="connsiteX18" fmla="*/ 22705 w 82448"/>
                  <a:gd name="connsiteY18" fmla="*/ 11181 h 268288"/>
                  <a:gd name="connsiteX19" fmla="*/ 29975 w 82448"/>
                  <a:gd name="connsiteY19" fmla="*/ 3150 h 268288"/>
                  <a:gd name="connsiteX20" fmla="*/ 76756 w 82448"/>
                  <a:gd name="connsiteY20" fmla="*/ -661 h 268288"/>
                  <a:gd name="connsiteX21" fmla="*/ 81695 w 82448"/>
                  <a:gd name="connsiteY21" fmla="*/ 3422 h 268288"/>
                  <a:gd name="connsiteX22" fmla="*/ 81969 w 82448"/>
                  <a:gd name="connsiteY22" fmla="*/ 3422 h 268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82448" h="268288">
                    <a:moveTo>
                      <a:pt x="82243" y="3286"/>
                    </a:moveTo>
                    <a:lnTo>
                      <a:pt x="26957" y="223388"/>
                    </a:lnTo>
                    <a:cubicBezTo>
                      <a:pt x="25448" y="229241"/>
                      <a:pt x="24625" y="235367"/>
                      <a:pt x="24625" y="241765"/>
                    </a:cubicBezTo>
                    <a:cubicBezTo>
                      <a:pt x="24625" y="253471"/>
                      <a:pt x="28467" y="259324"/>
                      <a:pt x="36149" y="259324"/>
                    </a:cubicBezTo>
                    <a:cubicBezTo>
                      <a:pt x="46163" y="259324"/>
                      <a:pt x="54532" y="248435"/>
                      <a:pt x="61117" y="226520"/>
                    </a:cubicBezTo>
                    <a:cubicBezTo>
                      <a:pt x="62351" y="222708"/>
                      <a:pt x="63723" y="217808"/>
                      <a:pt x="65232" y="212091"/>
                    </a:cubicBezTo>
                    <a:cubicBezTo>
                      <a:pt x="67290" y="207872"/>
                      <a:pt x="69073" y="205421"/>
                      <a:pt x="70583" y="205149"/>
                    </a:cubicBezTo>
                    <a:cubicBezTo>
                      <a:pt x="73600" y="205149"/>
                      <a:pt x="75110" y="206374"/>
                      <a:pt x="75110" y="208960"/>
                    </a:cubicBezTo>
                    <a:cubicBezTo>
                      <a:pt x="75110" y="212772"/>
                      <a:pt x="72777" y="221483"/>
                      <a:pt x="68113" y="235231"/>
                    </a:cubicBezTo>
                    <a:cubicBezTo>
                      <a:pt x="66604" y="239450"/>
                      <a:pt x="65095" y="243262"/>
                      <a:pt x="63586" y="246256"/>
                    </a:cubicBezTo>
                    <a:cubicBezTo>
                      <a:pt x="56864" y="260413"/>
                      <a:pt x="47398" y="267627"/>
                      <a:pt x="34777" y="267627"/>
                    </a:cubicBezTo>
                    <a:cubicBezTo>
                      <a:pt x="21470" y="267627"/>
                      <a:pt x="11455" y="262319"/>
                      <a:pt x="4733" y="251701"/>
                    </a:cubicBezTo>
                    <a:cubicBezTo>
                      <a:pt x="1441" y="246121"/>
                      <a:pt x="-205" y="239723"/>
                      <a:pt x="-205" y="232644"/>
                    </a:cubicBezTo>
                    <a:cubicBezTo>
                      <a:pt x="-205" y="228561"/>
                      <a:pt x="481" y="224205"/>
                      <a:pt x="1715" y="219714"/>
                    </a:cubicBezTo>
                    <a:lnTo>
                      <a:pt x="50005" y="29285"/>
                    </a:lnTo>
                    <a:lnTo>
                      <a:pt x="51102" y="21661"/>
                    </a:lnTo>
                    <a:cubicBezTo>
                      <a:pt x="51102" y="18940"/>
                      <a:pt x="49319" y="17170"/>
                      <a:pt x="45752" y="16353"/>
                    </a:cubicBezTo>
                    <a:cubicBezTo>
                      <a:pt x="42734" y="15537"/>
                      <a:pt x="38207" y="15264"/>
                      <a:pt x="32308" y="15264"/>
                    </a:cubicBezTo>
                    <a:cubicBezTo>
                      <a:pt x="26409" y="15264"/>
                      <a:pt x="23253" y="13903"/>
                      <a:pt x="22705" y="11181"/>
                    </a:cubicBezTo>
                    <a:cubicBezTo>
                      <a:pt x="22705" y="6689"/>
                      <a:pt x="25174" y="3966"/>
                      <a:pt x="29975" y="3150"/>
                    </a:cubicBezTo>
                    <a:lnTo>
                      <a:pt x="76756" y="-661"/>
                    </a:lnTo>
                    <a:cubicBezTo>
                      <a:pt x="80048" y="-661"/>
                      <a:pt x="81695" y="699"/>
                      <a:pt x="81695" y="3422"/>
                    </a:cubicBezTo>
                    <a:lnTo>
                      <a:pt x="81969" y="3422"/>
                    </a:lnTo>
                    <a:close/>
                  </a:path>
                </a:pathLst>
              </a:custGeom>
              <a:solidFill>
                <a:srgbClr val="09691D"/>
              </a:solidFill>
              <a:ln w="1369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7D978429-9718-700C-8749-AA621CD71B40}"/>
                </a:ext>
              </a:extLst>
            </p:cNvPr>
            <p:cNvSpPr/>
            <p:nvPr/>
          </p:nvSpPr>
          <p:spPr>
            <a:xfrm>
              <a:off x="7121889" y="3111212"/>
              <a:ext cx="1313527" cy="1130382"/>
            </a:xfrm>
            <a:custGeom>
              <a:avLst/>
              <a:gdLst>
                <a:gd name="connsiteX0" fmla="*/ 656683 w 1313527"/>
                <a:gd name="connsiteY0" fmla="*/ 1130262 h 1130382"/>
                <a:gd name="connsiteX1" fmla="*/ -80 w 1313527"/>
                <a:gd name="connsiteY1" fmla="*/ -120 h 1130382"/>
                <a:gd name="connsiteX2" fmla="*/ 656683 w 1313527"/>
                <a:gd name="connsiteY2" fmla="*/ 1130262 h 1130382"/>
                <a:gd name="connsiteX3" fmla="*/ 1313448 w 1313527"/>
                <a:gd name="connsiteY3" fmla="*/ -120 h 1130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527" h="1130382">
                  <a:moveTo>
                    <a:pt x="656683" y="1130262"/>
                  </a:moveTo>
                  <a:cubicBezTo>
                    <a:pt x="343746" y="1130262"/>
                    <a:pt x="66665" y="524326"/>
                    <a:pt x="-80" y="-120"/>
                  </a:cubicBezTo>
                  <a:cubicBezTo>
                    <a:pt x="66665" y="524202"/>
                    <a:pt x="343621" y="1130262"/>
                    <a:pt x="656683" y="1130262"/>
                  </a:cubicBezTo>
                  <a:cubicBezTo>
                    <a:pt x="969746" y="1130262"/>
                    <a:pt x="1246703" y="524326"/>
                    <a:pt x="1313448" y="-120"/>
                  </a:cubicBezTo>
                </a:path>
              </a:pathLst>
            </a:custGeom>
            <a:noFill/>
            <a:ln w="4074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F5B6240A-C662-9817-3BCD-D1D673DCA1D7}"/>
                </a:ext>
              </a:extLst>
            </p:cNvPr>
            <p:cNvSpPr/>
            <p:nvPr/>
          </p:nvSpPr>
          <p:spPr>
            <a:xfrm>
              <a:off x="7545567" y="3592173"/>
              <a:ext cx="478485" cy="41533"/>
            </a:xfrm>
            <a:custGeom>
              <a:avLst/>
              <a:gdLst>
                <a:gd name="connsiteX0" fmla="*/ -80 w 478485"/>
                <a:gd name="connsiteY0" fmla="*/ -120 h 41533"/>
                <a:gd name="connsiteX1" fmla="*/ 478405 w 478485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485" h="41533">
                  <a:moveTo>
                    <a:pt x="-80" y="-120"/>
                  </a:moveTo>
                  <a:lnTo>
                    <a:pt x="478405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5102C115-F4FA-73B5-C3D3-A5A1E75D6091}"/>
                </a:ext>
              </a:extLst>
            </p:cNvPr>
            <p:cNvSpPr/>
            <p:nvPr/>
          </p:nvSpPr>
          <p:spPr>
            <a:xfrm>
              <a:off x="7555251" y="3901932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7A30AAB6-59BE-3BFC-334A-DA44FCCE1B2C}"/>
                </a:ext>
              </a:extLst>
            </p:cNvPr>
            <p:cNvSpPr/>
            <p:nvPr/>
          </p:nvSpPr>
          <p:spPr>
            <a:xfrm>
              <a:off x="7555251" y="3284450"/>
              <a:ext cx="478359" cy="41533"/>
            </a:xfrm>
            <a:custGeom>
              <a:avLst/>
              <a:gdLst>
                <a:gd name="connsiteX0" fmla="*/ -80 w 478359"/>
                <a:gd name="connsiteY0" fmla="*/ -120 h 41533"/>
                <a:gd name="connsiteX1" fmla="*/ 478280 w 478359"/>
                <a:gd name="connsiteY1" fmla="*/ -120 h 41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8359" h="41533">
                  <a:moveTo>
                    <a:pt x="-80" y="-120"/>
                  </a:moveTo>
                  <a:lnTo>
                    <a:pt x="478280" y="-120"/>
                  </a:lnTo>
                </a:path>
              </a:pathLst>
            </a:custGeom>
            <a:ln w="30557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D11BA78-8352-A742-A8E2-300BCC374AE5}"/>
                </a:ext>
              </a:extLst>
            </p:cNvPr>
            <p:cNvSpPr/>
            <p:nvPr/>
          </p:nvSpPr>
          <p:spPr>
            <a:xfrm>
              <a:off x="7691942" y="3499706"/>
              <a:ext cx="200887" cy="199886"/>
            </a:xfrm>
            <a:custGeom>
              <a:avLst/>
              <a:gdLst>
                <a:gd name="connsiteX0" fmla="*/ 200808 w 200887"/>
                <a:gd name="connsiteY0" fmla="*/ 99823 h 199886"/>
                <a:gd name="connsiteX1" fmla="*/ 100363 w 200887"/>
                <a:gd name="connsiteY1" fmla="*/ 199767 h 199886"/>
                <a:gd name="connsiteX2" fmla="*/ -81 w 200887"/>
                <a:gd name="connsiteY2" fmla="*/ 99823 h 199886"/>
                <a:gd name="connsiteX3" fmla="*/ 100363 w 200887"/>
                <a:gd name="connsiteY3" fmla="*/ -120 h 199886"/>
                <a:gd name="connsiteX4" fmla="*/ 200808 w 200887"/>
                <a:gd name="connsiteY4" fmla="*/ 99823 h 1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887" h="199886">
                  <a:moveTo>
                    <a:pt x="200808" y="99823"/>
                  </a:moveTo>
                  <a:cubicBezTo>
                    <a:pt x="200808" y="155021"/>
                    <a:pt x="155837" y="199767"/>
                    <a:pt x="100363" y="199767"/>
                  </a:cubicBezTo>
                  <a:cubicBezTo>
                    <a:pt x="44890" y="199767"/>
                    <a:pt x="-81" y="155021"/>
                    <a:pt x="-81" y="99823"/>
                  </a:cubicBezTo>
                  <a:cubicBezTo>
                    <a:pt x="-81" y="44626"/>
                    <a:pt x="44890" y="-120"/>
                    <a:pt x="100363" y="-120"/>
                  </a:cubicBezTo>
                  <a:cubicBezTo>
                    <a:pt x="155837" y="-120"/>
                    <a:pt x="200808" y="44626"/>
                    <a:pt x="200808" y="99823"/>
                  </a:cubicBezTo>
                  <a:close/>
                </a:path>
              </a:pathLst>
            </a:custGeom>
            <a:solidFill>
              <a:srgbClr val="FF9FF0"/>
            </a:solidFill>
            <a:ln w="20372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6" name="Graphic 10">
              <a:extLst>
                <a:ext uri="{FF2B5EF4-FFF2-40B4-BE49-F238E27FC236}">
                  <a16:creationId xmlns:a16="http://schemas.microsoft.com/office/drawing/2014/main" id="{E62094E1-1FE3-9367-09FA-03F7E3F114B1}"/>
                </a:ext>
              </a:extLst>
            </p:cNvPr>
            <p:cNvGrpSpPr/>
            <p:nvPr/>
          </p:nvGrpSpPr>
          <p:grpSpPr>
            <a:xfrm>
              <a:off x="6012671" y="2608111"/>
              <a:ext cx="591147" cy="456132"/>
              <a:chOff x="6012671" y="2608111"/>
              <a:chExt cx="591147" cy="456132"/>
            </a:xfrm>
            <a:solidFill>
              <a:srgbClr val="D4145A"/>
            </a:solidFill>
          </p:grpSpPr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528066BD-1BEA-8B27-F11A-451A86A7F4F1}"/>
                  </a:ext>
                </a:extLst>
              </p:cNvPr>
              <p:cNvSpPr/>
              <p:nvPr/>
            </p:nvSpPr>
            <p:spPr>
              <a:xfrm>
                <a:off x="6012671" y="2608111"/>
                <a:ext cx="349078" cy="456132"/>
              </a:xfrm>
              <a:custGeom>
                <a:avLst/>
                <a:gdLst>
                  <a:gd name="connsiteX0" fmla="*/ 176651 w 349078"/>
                  <a:gd name="connsiteY0" fmla="*/ 397783 h 456132"/>
                  <a:gd name="connsiteX1" fmla="*/ 177108 w 349078"/>
                  <a:gd name="connsiteY1" fmla="*/ 372451 h 456132"/>
                  <a:gd name="connsiteX2" fmla="*/ 178175 w 349078"/>
                  <a:gd name="connsiteY2" fmla="*/ 362755 h 456132"/>
                  <a:gd name="connsiteX3" fmla="*/ 178175 w 349078"/>
                  <a:gd name="connsiteY3" fmla="*/ 360723 h 456132"/>
                  <a:gd name="connsiteX4" fmla="*/ 170554 w 349078"/>
                  <a:gd name="connsiteY4" fmla="*/ 362755 h 456132"/>
                  <a:gd name="connsiteX5" fmla="*/ 128024 w 349078"/>
                  <a:gd name="connsiteY5" fmla="*/ 368228 h 456132"/>
                  <a:gd name="connsiteX6" fmla="*/ 44489 w 349078"/>
                  <a:gd name="connsiteY6" fmla="*/ 339300 h 456132"/>
                  <a:gd name="connsiteX7" fmla="*/ 435 w 349078"/>
                  <a:gd name="connsiteY7" fmla="*/ 255016 h 456132"/>
                  <a:gd name="connsiteX8" fmla="*/ -22 w 349078"/>
                  <a:gd name="connsiteY8" fmla="*/ 233125 h 456132"/>
                  <a:gd name="connsiteX9" fmla="*/ 24215 w 349078"/>
                  <a:gd name="connsiteY9" fmla="*/ 134611 h 456132"/>
                  <a:gd name="connsiteX10" fmla="*/ 89458 w 349078"/>
                  <a:gd name="connsiteY10" fmla="*/ 51892 h 456132"/>
                  <a:gd name="connsiteX11" fmla="*/ 215522 w 349078"/>
                  <a:gd name="connsiteY11" fmla="*/ -337 h 456132"/>
                  <a:gd name="connsiteX12" fmla="*/ 239759 w 349078"/>
                  <a:gd name="connsiteY12" fmla="*/ 133 h 456132"/>
                  <a:gd name="connsiteX13" fmla="*/ 318721 w 349078"/>
                  <a:gd name="connsiteY13" fmla="*/ 43760 h 456132"/>
                  <a:gd name="connsiteX14" fmla="*/ 349056 w 349078"/>
                  <a:gd name="connsiteY14" fmla="*/ 136175 h 456132"/>
                  <a:gd name="connsiteX15" fmla="*/ 274058 w 349078"/>
                  <a:gd name="connsiteY15" fmla="*/ 302709 h 456132"/>
                  <a:gd name="connsiteX16" fmla="*/ 207748 w 349078"/>
                  <a:gd name="connsiteY16" fmla="*/ 348995 h 456132"/>
                  <a:gd name="connsiteX17" fmla="*/ 199212 w 349078"/>
                  <a:gd name="connsiteY17" fmla="*/ 353061 h 456132"/>
                  <a:gd name="connsiteX18" fmla="*/ 199212 w 349078"/>
                  <a:gd name="connsiteY18" fmla="*/ 355563 h 456132"/>
                  <a:gd name="connsiteX19" fmla="*/ 201803 w 349078"/>
                  <a:gd name="connsiteY19" fmla="*/ 369323 h 456132"/>
                  <a:gd name="connsiteX20" fmla="*/ 212473 w 349078"/>
                  <a:gd name="connsiteY20" fmla="*/ 390746 h 456132"/>
                  <a:gd name="connsiteX21" fmla="*/ 235644 w 349078"/>
                  <a:gd name="connsiteY21" fmla="*/ 398877 h 456132"/>
                  <a:gd name="connsiteX22" fmla="*/ 269485 w 349078"/>
                  <a:gd name="connsiteY22" fmla="*/ 387618 h 456132"/>
                  <a:gd name="connsiteX23" fmla="*/ 290826 w 349078"/>
                  <a:gd name="connsiteY23" fmla="*/ 358690 h 456132"/>
                  <a:gd name="connsiteX24" fmla="*/ 297380 w 349078"/>
                  <a:gd name="connsiteY24" fmla="*/ 351653 h 456132"/>
                  <a:gd name="connsiteX25" fmla="*/ 302868 w 349078"/>
                  <a:gd name="connsiteY25" fmla="*/ 356344 h 456132"/>
                  <a:gd name="connsiteX26" fmla="*/ 297838 w 349078"/>
                  <a:gd name="connsiteY26" fmla="*/ 374640 h 456132"/>
                  <a:gd name="connsiteX27" fmla="*/ 283661 w 349078"/>
                  <a:gd name="connsiteY27" fmla="*/ 408103 h 456132"/>
                  <a:gd name="connsiteX28" fmla="*/ 256375 w 349078"/>
                  <a:gd name="connsiteY28" fmla="*/ 441097 h 456132"/>
                  <a:gd name="connsiteX29" fmla="*/ 217809 w 349078"/>
                  <a:gd name="connsiteY29" fmla="*/ 455796 h 456132"/>
                  <a:gd name="connsiteX30" fmla="*/ 176194 w 349078"/>
                  <a:gd name="connsiteY30" fmla="*/ 401535 h 456132"/>
                  <a:gd name="connsiteX31" fmla="*/ 176194 w 349078"/>
                  <a:gd name="connsiteY31" fmla="*/ 397939 h 456132"/>
                  <a:gd name="connsiteX32" fmla="*/ 176194 w 349078"/>
                  <a:gd name="connsiteY32" fmla="*/ 397939 h 456132"/>
                  <a:gd name="connsiteX33" fmla="*/ 296618 w 349078"/>
                  <a:gd name="connsiteY33" fmla="*/ 119443 h 456132"/>
                  <a:gd name="connsiteX34" fmla="*/ 288996 w 349078"/>
                  <a:gd name="connsiteY34" fmla="*/ 70656 h 456132"/>
                  <a:gd name="connsiteX35" fmla="*/ 268265 w 349078"/>
                  <a:gd name="connsiteY35" fmla="*/ 39694 h 456132"/>
                  <a:gd name="connsiteX36" fmla="*/ 242961 w 349078"/>
                  <a:gd name="connsiteY36" fmla="*/ 24527 h 456132"/>
                  <a:gd name="connsiteX37" fmla="*/ 216132 w 349078"/>
                  <a:gd name="connsiteY37" fmla="*/ 19523 h 456132"/>
                  <a:gd name="connsiteX38" fmla="*/ 166438 w 349078"/>
                  <a:gd name="connsiteY38" fmla="*/ 32189 h 456132"/>
                  <a:gd name="connsiteX39" fmla="*/ 83360 w 349078"/>
                  <a:gd name="connsiteY39" fmla="*/ 121476 h 456132"/>
                  <a:gd name="connsiteX40" fmla="*/ 51958 w 349078"/>
                  <a:gd name="connsiteY40" fmla="*/ 247354 h 456132"/>
                  <a:gd name="connsiteX41" fmla="*/ 79244 w 349078"/>
                  <a:gd name="connsiteY41" fmla="*/ 327103 h 456132"/>
                  <a:gd name="connsiteX42" fmla="*/ 93878 w 349078"/>
                  <a:gd name="connsiteY42" fmla="*/ 337737 h 456132"/>
                  <a:gd name="connsiteX43" fmla="*/ 93878 w 349078"/>
                  <a:gd name="connsiteY43" fmla="*/ 333671 h 456132"/>
                  <a:gd name="connsiteX44" fmla="*/ 110494 w 349078"/>
                  <a:gd name="connsiteY44" fmla="*/ 296142 h 456132"/>
                  <a:gd name="connsiteX45" fmla="*/ 149975 w 349078"/>
                  <a:gd name="connsiteY45" fmla="*/ 278316 h 456132"/>
                  <a:gd name="connsiteX46" fmla="*/ 171773 w 349078"/>
                  <a:gd name="connsiteY46" fmla="*/ 283789 h 456132"/>
                  <a:gd name="connsiteX47" fmla="*/ 185492 w 349078"/>
                  <a:gd name="connsiteY47" fmla="*/ 298957 h 456132"/>
                  <a:gd name="connsiteX48" fmla="*/ 191590 w 349078"/>
                  <a:gd name="connsiteY48" fmla="*/ 315219 h 456132"/>
                  <a:gd name="connsiteX49" fmla="*/ 194638 w 349078"/>
                  <a:gd name="connsiteY49" fmla="*/ 328979 h 456132"/>
                  <a:gd name="connsiteX50" fmla="*/ 201193 w 349078"/>
                  <a:gd name="connsiteY50" fmla="*/ 324288 h 456132"/>
                  <a:gd name="connsiteX51" fmla="*/ 256375 w 349078"/>
                  <a:gd name="connsiteY51" fmla="*/ 262835 h 456132"/>
                  <a:gd name="connsiteX52" fmla="*/ 287777 w 349078"/>
                  <a:gd name="connsiteY52" fmla="*/ 187152 h 456132"/>
                  <a:gd name="connsiteX53" fmla="*/ 296313 w 349078"/>
                  <a:gd name="connsiteY53" fmla="*/ 119131 h 456132"/>
                  <a:gd name="connsiteX54" fmla="*/ 296313 w 349078"/>
                  <a:gd name="connsiteY54" fmla="*/ 119443 h 456132"/>
                  <a:gd name="connsiteX55" fmla="*/ 133664 w 349078"/>
                  <a:gd name="connsiteY55" fmla="*/ 348057 h 456132"/>
                  <a:gd name="connsiteX56" fmla="*/ 179242 w 349078"/>
                  <a:gd name="connsiteY56" fmla="*/ 337423 h 456132"/>
                  <a:gd name="connsiteX57" fmla="*/ 178785 w 349078"/>
                  <a:gd name="connsiteY57" fmla="*/ 332420 h 456132"/>
                  <a:gd name="connsiteX58" fmla="*/ 160035 w 349078"/>
                  <a:gd name="connsiteY58" fmla="*/ 298957 h 456132"/>
                  <a:gd name="connsiteX59" fmla="*/ 150432 w 349078"/>
                  <a:gd name="connsiteY59" fmla="*/ 297862 h 456132"/>
                  <a:gd name="connsiteX60" fmla="*/ 147383 w 349078"/>
                  <a:gd name="connsiteY60" fmla="*/ 297862 h 456132"/>
                  <a:gd name="connsiteX61" fmla="*/ 145402 w 349078"/>
                  <a:gd name="connsiteY61" fmla="*/ 297393 h 456132"/>
                  <a:gd name="connsiteX62" fmla="*/ 124670 w 349078"/>
                  <a:gd name="connsiteY62" fmla="*/ 307557 h 456132"/>
                  <a:gd name="connsiteX63" fmla="*/ 113542 w 349078"/>
                  <a:gd name="connsiteY63" fmla="*/ 330856 h 456132"/>
                  <a:gd name="connsiteX64" fmla="*/ 133816 w 349078"/>
                  <a:gd name="connsiteY64" fmla="*/ 348057 h 456132"/>
                  <a:gd name="connsiteX65" fmla="*/ 133816 w 349078"/>
                  <a:gd name="connsiteY65" fmla="*/ 348057 h 456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078" h="456132">
                    <a:moveTo>
                      <a:pt x="176651" y="397783"/>
                    </a:moveTo>
                    <a:cubicBezTo>
                      <a:pt x="176651" y="386524"/>
                      <a:pt x="176651" y="378080"/>
                      <a:pt x="177108" y="372451"/>
                    </a:cubicBezTo>
                    <a:cubicBezTo>
                      <a:pt x="177566" y="366665"/>
                      <a:pt x="177718" y="363381"/>
                      <a:pt x="178175" y="362755"/>
                    </a:cubicBezTo>
                    <a:lnTo>
                      <a:pt x="178175" y="360723"/>
                    </a:lnTo>
                    <a:lnTo>
                      <a:pt x="170554" y="362755"/>
                    </a:lnTo>
                    <a:cubicBezTo>
                      <a:pt x="155005" y="366509"/>
                      <a:pt x="140981" y="368228"/>
                      <a:pt x="128024" y="368228"/>
                    </a:cubicBezTo>
                    <a:cubicBezTo>
                      <a:pt x="96012" y="368228"/>
                      <a:pt x="68116" y="358534"/>
                      <a:pt x="44489" y="339300"/>
                    </a:cubicBezTo>
                    <a:cubicBezTo>
                      <a:pt x="20861" y="320067"/>
                      <a:pt x="6075" y="291920"/>
                      <a:pt x="435" y="255016"/>
                    </a:cubicBezTo>
                    <a:cubicBezTo>
                      <a:pt x="-22" y="252358"/>
                      <a:pt x="-22" y="245009"/>
                      <a:pt x="-22" y="233125"/>
                    </a:cubicBezTo>
                    <a:cubicBezTo>
                      <a:pt x="-22" y="198567"/>
                      <a:pt x="8057" y="165729"/>
                      <a:pt x="24215" y="134611"/>
                    </a:cubicBezTo>
                    <a:cubicBezTo>
                      <a:pt x="40373" y="103494"/>
                      <a:pt x="62171" y="75972"/>
                      <a:pt x="89458" y="51892"/>
                    </a:cubicBezTo>
                    <a:cubicBezTo>
                      <a:pt x="131225" y="17021"/>
                      <a:pt x="173297" y="-337"/>
                      <a:pt x="215522" y="-337"/>
                    </a:cubicBezTo>
                    <a:cubicBezTo>
                      <a:pt x="228327" y="-337"/>
                      <a:pt x="236406" y="-337"/>
                      <a:pt x="239759" y="133"/>
                    </a:cubicBezTo>
                    <a:cubicBezTo>
                      <a:pt x="272533" y="4824"/>
                      <a:pt x="298752" y="19366"/>
                      <a:pt x="318721" y="43760"/>
                    </a:cubicBezTo>
                    <a:cubicBezTo>
                      <a:pt x="338690" y="68154"/>
                      <a:pt x="348751" y="98959"/>
                      <a:pt x="349056" y="136175"/>
                    </a:cubicBezTo>
                    <a:cubicBezTo>
                      <a:pt x="349056" y="197003"/>
                      <a:pt x="324057" y="252671"/>
                      <a:pt x="274058" y="302709"/>
                    </a:cubicBezTo>
                    <a:cubicBezTo>
                      <a:pt x="252717" y="323038"/>
                      <a:pt x="230766" y="338518"/>
                      <a:pt x="207748" y="348995"/>
                    </a:cubicBezTo>
                    <a:lnTo>
                      <a:pt x="199212" y="353061"/>
                    </a:lnTo>
                    <a:lnTo>
                      <a:pt x="199212" y="355563"/>
                    </a:lnTo>
                    <a:cubicBezTo>
                      <a:pt x="199212" y="355563"/>
                      <a:pt x="200126" y="360410"/>
                      <a:pt x="201803" y="369323"/>
                    </a:cubicBezTo>
                    <a:cubicBezTo>
                      <a:pt x="203480" y="378080"/>
                      <a:pt x="207138" y="385273"/>
                      <a:pt x="212473" y="390746"/>
                    </a:cubicBezTo>
                    <a:cubicBezTo>
                      <a:pt x="217809" y="396219"/>
                      <a:pt x="225735" y="398877"/>
                      <a:pt x="235644" y="398877"/>
                    </a:cubicBezTo>
                    <a:cubicBezTo>
                      <a:pt x="247381" y="398877"/>
                      <a:pt x="258814" y="395124"/>
                      <a:pt x="269485" y="387618"/>
                    </a:cubicBezTo>
                    <a:cubicBezTo>
                      <a:pt x="280308" y="380113"/>
                      <a:pt x="287320" y="370574"/>
                      <a:pt x="290826" y="358690"/>
                    </a:cubicBezTo>
                    <a:cubicBezTo>
                      <a:pt x="292807" y="353999"/>
                      <a:pt x="295094" y="351653"/>
                      <a:pt x="297380" y="351653"/>
                    </a:cubicBezTo>
                    <a:cubicBezTo>
                      <a:pt x="300429" y="351653"/>
                      <a:pt x="302258" y="353217"/>
                      <a:pt x="302868" y="356344"/>
                    </a:cubicBezTo>
                    <a:cubicBezTo>
                      <a:pt x="302868" y="359003"/>
                      <a:pt x="301191" y="365101"/>
                      <a:pt x="297838" y="374640"/>
                    </a:cubicBezTo>
                    <a:cubicBezTo>
                      <a:pt x="294484" y="384179"/>
                      <a:pt x="289759" y="395281"/>
                      <a:pt x="283661" y="408103"/>
                    </a:cubicBezTo>
                    <a:cubicBezTo>
                      <a:pt x="277564" y="420925"/>
                      <a:pt x="268570" y="431871"/>
                      <a:pt x="256375" y="441097"/>
                    </a:cubicBezTo>
                    <a:cubicBezTo>
                      <a:pt x="244180" y="450323"/>
                      <a:pt x="231376" y="455170"/>
                      <a:pt x="217809" y="455796"/>
                    </a:cubicBezTo>
                    <a:cubicBezTo>
                      <a:pt x="190065" y="455796"/>
                      <a:pt x="176194" y="437657"/>
                      <a:pt x="176194" y="401535"/>
                    </a:cubicBezTo>
                    <a:lnTo>
                      <a:pt x="176194" y="397939"/>
                    </a:lnTo>
                    <a:lnTo>
                      <a:pt x="176194" y="397939"/>
                    </a:lnTo>
                    <a:close/>
                    <a:moveTo>
                      <a:pt x="296618" y="119443"/>
                    </a:moveTo>
                    <a:cubicBezTo>
                      <a:pt x="296618" y="100835"/>
                      <a:pt x="294027" y="84573"/>
                      <a:pt x="288996" y="70656"/>
                    </a:cubicBezTo>
                    <a:cubicBezTo>
                      <a:pt x="283966" y="56739"/>
                      <a:pt x="277106" y="46419"/>
                      <a:pt x="268265" y="39694"/>
                    </a:cubicBezTo>
                    <a:cubicBezTo>
                      <a:pt x="259424" y="32970"/>
                      <a:pt x="251040" y="27810"/>
                      <a:pt x="242961" y="24527"/>
                    </a:cubicBezTo>
                    <a:cubicBezTo>
                      <a:pt x="234882" y="21243"/>
                      <a:pt x="225888" y="19523"/>
                      <a:pt x="216132" y="19523"/>
                    </a:cubicBezTo>
                    <a:cubicBezTo>
                      <a:pt x="199974" y="19523"/>
                      <a:pt x="183358" y="23745"/>
                      <a:pt x="166438" y="32189"/>
                    </a:cubicBezTo>
                    <a:cubicBezTo>
                      <a:pt x="131987" y="48764"/>
                      <a:pt x="104396" y="78474"/>
                      <a:pt x="83360" y="121476"/>
                    </a:cubicBezTo>
                    <a:cubicBezTo>
                      <a:pt x="62324" y="164478"/>
                      <a:pt x="51958" y="206385"/>
                      <a:pt x="51958" y="247354"/>
                    </a:cubicBezTo>
                    <a:cubicBezTo>
                      <a:pt x="51958" y="283319"/>
                      <a:pt x="61104" y="309746"/>
                      <a:pt x="79244" y="327103"/>
                    </a:cubicBezTo>
                    <a:cubicBezTo>
                      <a:pt x="87323" y="334140"/>
                      <a:pt x="92201" y="337737"/>
                      <a:pt x="93878" y="337737"/>
                    </a:cubicBezTo>
                    <a:lnTo>
                      <a:pt x="93878" y="333671"/>
                    </a:lnTo>
                    <a:cubicBezTo>
                      <a:pt x="93878" y="320223"/>
                      <a:pt x="99366" y="307557"/>
                      <a:pt x="110494" y="296142"/>
                    </a:cubicBezTo>
                    <a:cubicBezTo>
                      <a:pt x="121622" y="284727"/>
                      <a:pt x="134731" y="278785"/>
                      <a:pt x="149975" y="278316"/>
                    </a:cubicBezTo>
                    <a:cubicBezTo>
                      <a:pt x="158511" y="278316"/>
                      <a:pt x="165676" y="280192"/>
                      <a:pt x="171773" y="283789"/>
                    </a:cubicBezTo>
                    <a:cubicBezTo>
                      <a:pt x="177870" y="287541"/>
                      <a:pt x="182444" y="292545"/>
                      <a:pt x="185492" y="298957"/>
                    </a:cubicBezTo>
                    <a:cubicBezTo>
                      <a:pt x="188541" y="305368"/>
                      <a:pt x="190523" y="310841"/>
                      <a:pt x="191590" y="315219"/>
                    </a:cubicBezTo>
                    <a:cubicBezTo>
                      <a:pt x="192657" y="319598"/>
                      <a:pt x="193571" y="324288"/>
                      <a:pt x="194638" y="328979"/>
                    </a:cubicBezTo>
                    <a:lnTo>
                      <a:pt x="201193" y="324288"/>
                    </a:lnTo>
                    <a:cubicBezTo>
                      <a:pt x="222687" y="309433"/>
                      <a:pt x="241284" y="288949"/>
                      <a:pt x="256375" y="262835"/>
                    </a:cubicBezTo>
                    <a:cubicBezTo>
                      <a:pt x="271466" y="236721"/>
                      <a:pt x="281984" y="211546"/>
                      <a:pt x="287777" y="187152"/>
                    </a:cubicBezTo>
                    <a:cubicBezTo>
                      <a:pt x="293569" y="162758"/>
                      <a:pt x="296313" y="140084"/>
                      <a:pt x="296313" y="119131"/>
                    </a:cubicBezTo>
                    <a:lnTo>
                      <a:pt x="296313" y="119443"/>
                    </a:lnTo>
                    <a:close/>
                    <a:moveTo>
                      <a:pt x="133664" y="348057"/>
                    </a:moveTo>
                    <a:cubicBezTo>
                      <a:pt x="149822" y="348057"/>
                      <a:pt x="165066" y="344460"/>
                      <a:pt x="179242" y="337423"/>
                    </a:cubicBezTo>
                    <a:lnTo>
                      <a:pt x="178785" y="332420"/>
                    </a:lnTo>
                    <a:cubicBezTo>
                      <a:pt x="177413" y="313812"/>
                      <a:pt x="171163" y="302709"/>
                      <a:pt x="160035" y="298957"/>
                    </a:cubicBezTo>
                    <a:cubicBezTo>
                      <a:pt x="155920" y="298331"/>
                      <a:pt x="152719" y="297862"/>
                      <a:pt x="150432" y="297862"/>
                    </a:cubicBezTo>
                    <a:lnTo>
                      <a:pt x="147383" y="297862"/>
                    </a:lnTo>
                    <a:cubicBezTo>
                      <a:pt x="146316" y="297862"/>
                      <a:pt x="145706" y="297862"/>
                      <a:pt x="145402" y="297393"/>
                    </a:cubicBezTo>
                    <a:cubicBezTo>
                      <a:pt x="138542" y="297393"/>
                      <a:pt x="131682" y="300676"/>
                      <a:pt x="124670" y="307557"/>
                    </a:cubicBezTo>
                    <a:cubicBezTo>
                      <a:pt x="117658" y="314437"/>
                      <a:pt x="113847" y="322100"/>
                      <a:pt x="113542" y="330856"/>
                    </a:cubicBezTo>
                    <a:cubicBezTo>
                      <a:pt x="113542" y="342271"/>
                      <a:pt x="120402" y="348057"/>
                      <a:pt x="133816" y="348057"/>
                    </a:cubicBezTo>
                    <a:lnTo>
                      <a:pt x="133816" y="348057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6AA28AAE-ADB1-C3BE-7F7E-79D96739FB7C}"/>
                  </a:ext>
                </a:extLst>
              </p:cNvPr>
              <p:cNvSpPr/>
              <p:nvPr/>
            </p:nvSpPr>
            <p:spPr>
              <a:xfrm>
                <a:off x="6421810" y="2792472"/>
                <a:ext cx="182008" cy="253007"/>
              </a:xfrm>
              <a:custGeom>
                <a:avLst/>
                <a:gdLst>
                  <a:gd name="connsiteX0" fmla="*/ 31671 w 182008"/>
                  <a:gd name="connsiteY0" fmla="*/ 3726 h 253007"/>
                  <a:gd name="connsiteX1" fmla="*/ 57432 w 182008"/>
                  <a:gd name="connsiteY1" fmla="*/ 1850 h 253007"/>
                  <a:gd name="connsiteX2" fmla="*/ 83651 w 182008"/>
                  <a:gd name="connsiteY2" fmla="*/ -340 h 253007"/>
                  <a:gd name="connsiteX3" fmla="*/ 87920 w 182008"/>
                  <a:gd name="connsiteY3" fmla="*/ 2944 h 253007"/>
                  <a:gd name="connsiteX4" fmla="*/ 75115 w 182008"/>
                  <a:gd name="connsiteY4" fmla="*/ 57204 h 253007"/>
                  <a:gd name="connsiteX5" fmla="*/ 61548 w 182008"/>
                  <a:gd name="connsiteY5" fmla="*/ 111465 h 253007"/>
                  <a:gd name="connsiteX6" fmla="*/ 64140 w 182008"/>
                  <a:gd name="connsiteY6" fmla="*/ 109589 h 253007"/>
                  <a:gd name="connsiteX7" fmla="*/ 110785 w 182008"/>
                  <a:gd name="connsiteY7" fmla="*/ 90199 h 253007"/>
                  <a:gd name="connsiteX8" fmla="*/ 142034 w 182008"/>
                  <a:gd name="connsiteY8" fmla="*/ 99894 h 253007"/>
                  <a:gd name="connsiteX9" fmla="*/ 154229 w 182008"/>
                  <a:gd name="connsiteY9" fmla="*/ 128197 h 253007"/>
                  <a:gd name="connsiteX10" fmla="*/ 140663 w 182008"/>
                  <a:gd name="connsiteY10" fmla="*/ 184959 h 253007"/>
                  <a:gd name="connsiteX11" fmla="*/ 127096 w 182008"/>
                  <a:gd name="connsiteY11" fmla="*/ 230932 h 253007"/>
                  <a:gd name="connsiteX12" fmla="*/ 128925 w 182008"/>
                  <a:gd name="connsiteY12" fmla="*/ 237812 h 253007"/>
                  <a:gd name="connsiteX13" fmla="*/ 134260 w 182008"/>
                  <a:gd name="connsiteY13" fmla="*/ 239689 h 253007"/>
                  <a:gd name="connsiteX14" fmla="*/ 152857 w 182008"/>
                  <a:gd name="connsiteY14" fmla="*/ 228899 h 253007"/>
                  <a:gd name="connsiteX15" fmla="*/ 166881 w 182008"/>
                  <a:gd name="connsiteY15" fmla="*/ 199345 h 253007"/>
                  <a:gd name="connsiteX16" fmla="*/ 169016 w 182008"/>
                  <a:gd name="connsiteY16" fmla="*/ 194654 h 253007"/>
                  <a:gd name="connsiteX17" fmla="*/ 174808 w 182008"/>
                  <a:gd name="connsiteY17" fmla="*/ 193872 h 253007"/>
                  <a:gd name="connsiteX18" fmla="*/ 181973 w 182008"/>
                  <a:gd name="connsiteY18" fmla="*/ 196687 h 253007"/>
                  <a:gd name="connsiteX19" fmla="*/ 180601 w 182008"/>
                  <a:gd name="connsiteY19" fmla="*/ 202160 h 253007"/>
                  <a:gd name="connsiteX20" fmla="*/ 162308 w 182008"/>
                  <a:gd name="connsiteY20" fmla="*/ 237030 h 253007"/>
                  <a:gd name="connsiteX21" fmla="*/ 133346 w 182008"/>
                  <a:gd name="connsiteY21" fmla="*/ 252511 h 253007"/>
                  <a:gd name="connsiteX22" fmla="*/ 131516 w 182008"/>
                  <a:gd name="connsiteY22" fmla="*/ 252511 h 253007"/>
                  <a:gd name="connsiteX23" fmla="*/ 107127 w 182008"/>
                  <a:gd name="connsiteY23" fmla="*/ 242816 h 253007"/>
                  <a:gd name="connsiteX24" fmla="*/ 99505 w 182008"/>
                  <a:gd name="connsiteY24" fmla="*/ 222331 h 253007"/>
                  <a:gd name="connsiteX25" fmla="*/ 112309 w 182008"/>
                  <a:gd name="connsiteY25" fmla="*/ 179955 h 253007"/>
                  <a:gd name="connsiteX26" fmla="*/ 125571 w 182008"/>
                  <a:gd name="connsiteY26" fmla="*/ 124913 h 253007"/>
                  <a:gd name="connsiteX27" fmla="*/ 109718 w 182008"/>
                  <a:gd name="connsiteY27" fmla="*/ 103646 h 253007"/>
                  <a:gd name="connsiteX28" fmla="*/ 107889 w 182008"/>
                  <a:gd name="connsiteY28" fmla="*/ 103646 h 253007"/>
                  <a:gd name="connsiteX29" fmla="*/ 56365 w 182008"/>
                  <a:gd name="connsiteY29" fmla="*/ 138830 h 253007"/>
                  <a:gd name="connsiteX30" fmla="*/ 53774 w 182008"/>
                  <a:gd name="connsiteY30" fmla="*/ 143521 h 253007"/>
                  <a:gd name="connsiteX31" fmla="*/ 41579 w 182008"/>
                  <a:gd name="connsiteY31" fmla="*/ 191996 h 253007"/>
                  <a:gd name="connsiteX32" fmla="*/ 28317 w 182008"/>
                  <a:gd name="connsiteY32" fmla="*/ 242972 h 253007"/>
                  <a:gd name="connsiteX33" fmla="*/ 12464 w 182008"/>
                  <a:gd name="connsiteY33" fmla="*/ 252667 h 253007"/>
                  <a:gd name="connsiteX34" fmla="*/ 3927 w 182008"/>
                  <a:gd name="connsiteY34" fmla="*/ 249384 h 253007"/>
                  <a:gd name="connsiteX35" fmla="*/ -36 w 182008"/>
                  <a:gd name="connsiteY35" fmla="*/ 242972 h 253007"/>
                  <a:gd name="connsiteX36" fmla="*/ 26183 w 182008"/>
                  <a:gd name="connsiteY36" fmla="*/ 133826 h 253007"/>
                  <a:gd name="connsiteX37" fmla="*/ 52554 w 182008"/>
                  <a:gd name="connsiteY37" fmla="*/ 27494 h 253007"/>
                  <a:gd name="connsiteX38" fmla="*/ 49963 w 182008"/>
                  <a:gd name="connsiteY38" fmla="*/ 21708 h 253007"/>
                  <a:gd name="connsiteX39" fmla="*/ 35939 w 182008"/>
                  <a:gd name="connsiteY39" fmla="*/ 19832 h 253007"/>
                  <a:gd name="connsiteX40" fmla="*/ 28317 w 182008"/>
                  <a:gd name="connsiteY40" fmla="*/ 19832 h 253007"/>
                  <a:gd name="connsiteX41" fmla="*/ 26183 w 182008"/>
                  <a:gd name="connsiteY41" fmla="*/ 17018 h 253007"/>
                  <a:gd name="connsiteX42" fmla="*/ 26945 w 182008"/>
                  <a:gd name="connsiteY42" fmla="*/ 10137 h 253007"/>
                  <a:gd name="connsiteX43" fmla="*/ 31518 w 182008"/>
                  <a:gd name="connsiteY43" fmla="*/ 3257 h 253007"/>
                  <a:gd name="connsiteX44" fmla="*/ 31518 w 182008"/>
                  <a:gd name="connsiteY44" fmla="*/ 3569 h 253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</a:cxnLst>
                <a:rect l="l" t="t" r="r" b="b"/>
                <a:pathLst>
                  <a:path w="182008" h="253007">
                    <a:moveTo>
                      <a:pt x="31671" y="3726"/>
                    </a:moveTo>
                    <a:cubicBezTo>
                      <a:pt x="31671" y="3726"/>
                      <a:pt x="40512" y="3100"/>
                      <a:pt x="57432" y="1850"/>
                    </a:cubicBezTo>
                    <a:cubicBezTo>
                      <a:pt x="74353" y="755"/>
                      <a:pt x="83042" y="-27"/>
                      <a:pt x="83651" y="-340"/>
                    </a:cubicBezTo>
                    <a:cubicBezTo>
                      <a:pt x="86548" y="-340"/>
                      <a:pt x="87920" y="755"/>
                      <a:pt x="87920" y="2944"/>
                    </a:cubicBezTo>
                    <a:cubicBezTo>
                      <a:pt x="87920" y="5446"/>
                      <a:pt x="83651" y="23741"/>
                      <a:pt x="75115" y="57204"/>
                    </a:cubicBezTo>
                    <a:cubicBezTo>
                      <a:pt x="65969" y="92544"/>
                      <a:pt x="61548" y="110683"/>
                      <a:pt x="61548" y="111465"/>
                    </a:cubicBezTo>
                    <a:cubicBezTo>
                      <a:pt x="61548" y="111934"/>
                      <a:pt x="62463" y="111465"/>
                      <a:pt x="64140" y="109589"/>
                    </a:cubicBezTo>
                    <a:cubicBezTo>
                      <a:pt x="78621" y="96766"/>
                      <a:pt x="94170" y="90199"/>
                      <a:pt x="110785" y="90199"/>
                    </a:cubicBezTo>
                    <a:cubicBezTo>
                      <a:pt x="123590" y="90199"/>
                      <a:pt x="133955" y="93482"/>
                      <a:pt x="142034" y="99894"/>
                    </a:cubicBezTo>
                    <a:cubicBezTo>
                      <a:pt x="150114" y="106305"/>
                      <a:pt x="153924" y="115843"/>
                      <a:pt x="154229" y="128197"/>
                    </a:cubicBezTo>
                    <a:cubicBezTo>
                      <a:pt x="154229" y="140393"/>
                      <a:pt x="149809" y="159314"/>
                      <a:pt x="140663" y="184959"/>
                    </a:cubicBezTo>
                    <a:cubicBezTo>
                      <a:pt x="131516" y="210604"/>
                      <a:pt x="127096" y="225928"/>
                      <a:pt x="127096" y="230932"/>
                    </a:cubicBezTo>
                    <a:cubicBezTo>
                      <a:pt x="127401" y="234216"/>
                      <a:pt x="128010" y="236561"/>
                      <a:pt x="128925" y="237812"/>
                    </a:cubicBezTo>
                    <a:cubicBezTo>
                      <a:pt x="129839" y="239063"/>
                      <a:pt x="131669" y="239689"/>
                      <a:pt x="134260" y="239689"/>
                    </a:cubicBezTo>
                    <a:cubicBezTo>
                      <a:pt x="140967" y="239689"/>
                      <a:pt x="147065" y="236092"/>
                      <a:pt x="152857" y="228899"/>
                    </a:cubicBezTo>
                    <a:cubicBezTo>
                      <a:pt x="158650" y="221706"/>
                      <a:pt x="163223" y="211855"/>
                      <a:pt x="166881" y="199345"/>
                    </a:cubicBezTo>
                    <a:cubicBezTo>
                      <a:pt x="167644" y="196843"/>
                      <a:pt x="168253" y="195123"/>
                      <a:pt x="169016" y="194654"/>
                    </a:cubicBezTo>
                    <a:cubicBezTo>
                      <a:pt x="169778" y="194341"/>
                      <a:pt x="171607" y="193872"/>
                      <a:pt x="174808" y="193872"/>
                    </a:cubicBezTo>
                    <a:cubicBezTo>
                      <a:pt x="179534" y="193872"/>
                      <a:pt x="181973" y="194811"/>
                      <a:pt x="181973" y="196687"/>
                    </a:cubicBezTo>
                    <a:cubicBezTo>
                      <a:pt x="181973" y="196999"/>
                      <a:pt x="181515" y="198720"/>
                      <a:pt x="180601" y="202160"/>
                    </a:cubicBezTo>
                    <a:cubicBezTo>
                      <a:pt x="176790" y="216390"/>
                      <a:pt x="170692" y="227961"/>
                      <a:pt x="162308" y="237030"/>
                    </a:cubicBezTo>
                    <a:cubicBezTo>
                      <a:pt x="154229" y="247351"/>
                      <a:pt x="144473" y="252511"/>
                      <a:pt x="133346" y="252511"/>
                    </a:cubicBezTo>
                    <a:lnTo>
                      <a:pt x="131516" y="252511"/>
                    </a:lnTo>
                    <a:cubicBezTo>
                      <a:pt x="120389" y="252511"/>
                      <a:pt x="112157" y="249227"/>
                      <a:pt x="107127" y="242816"/>
                    </a:cubicBezTo>
                    <a:cubicBezTo>
                      <a:pt x="102096" y="236405"/>
                      <a:pt x="99505" y="229525"/>
                      <a:pt x="99505" y="222331"/>
                    </a:cubicBezTo>
                    <a:cubicBezTo>
                      <a:pt x="99505" y="218422"/>
                      <a:pt x="103773" y="204505"/>
                      <a:pt x="112309" y="179955"/>
                    </a:cubicBezTo>
                    <a:cubicBezTo>
                      <a:pt x="120846" y="155405"/>
                      <a:pt x="125266" y="137266"/>
                      <a:pt x="125571" y="124913"/>
                    </a:cubicBezTo>
                    <a:cubicBezTo>
                      <a:pt x="125571" y="110683"/>
                      <a:pt x="120236" y="103646"/>
                      <a:pt x="109718" y="103646"/>
                    </a:cubicBezTo>
                    <a:lnTo>
                      <a:pt x="107889" y="103646"/>
                    </a:lnTo>
                    <a:cubicBezTo>
                      <a:pt x="88072" y="103646"/>
                      <a:pt x="70999" y="115374"/>
                      <a:pt x="56365" y="138830"/>
                    </a:cubicBezTo>
                    <a:lnTo>
                      <a:pt x="53774" y="143521"/>
                    </a:lnTo>
                    <a:lnTo>
                      <a:pt x="41579" y="191996"/>
                    </a:lnTo>
                    <a:cubicBezTo>
                      <a:pt x="33805" y="223114"/>
                      <a:pt x="29537" y="240158"/>
                      <a:pt x="28317" y="242972"/>
                    </a:cubicBezTo>
                    <a:cubicBezTo>
                      <a:pt x="25268" y="249384"/>
                      <a:pt x="19933" y="252667"/>
                      <a:pt x="12464" y="252667"/>
                    </a:cubicBezTo>
                    <a:cubicBezTo>
                      <a:pt x="9110" y="252667"/>
                      <a:pt x="6366" y="251573"/>
                      <a:pt x="3927" y="249384"/>
                    </a:cubicBezTo>
                    <a:cubicBezTo>
                      <a:pt x="1488" y="247195"/>
                      <a:pt x="269" y="245162"/>
                      <a:pt x="-36" y="242972"/>
                    </a:cubicBezTo>
                    <a:cubicBezTo>
                      <a:pt x="-36" y="239689"/>
                      <a:pt x="8653" y="203254"/>
                      <a:pt x="26183" y="133826"/>
                    </a:cubicBezTo>
                    <a:lnTo>
                      <a:pt x="52554" y="27494"/>
                    </a:lnTo>
                    <a:cubicBezTo>
                      <a:pt x="52554" y="24367"/>
                      <a:pt x="51640" y="22490"/>
                      <a:pt x="49963" y="21708"/>
                    </a:cubicBezTo>
                    <a:cubicBezTo>
                      <a:pt x="48286" y="20927"/>
                      <a:pt x="43713" y="20458"/>
                      <a:pt x="35939" y="19832"/>
                    </a:cubicBezTo>
                    <a:lnTo>
                      <a:pt x="28317" y="19832"/>
                    </a:lnTo>
                    <a:cubicBezTo>
                      <a:pt x="26945" y="18425"/>
                      <a:pt x="26183" y="17330"/>
                      <a:pt x="26183" y="17018"/>
                    </a:cubicBezTo>
                    <a:cubicBezTo>
                      <a:pt x="26183" y="16704"/>
                      <a:pt x="26488" y="14359"/>
                      <a:pt x="26945" y="10137"/>
                    </a:cubicBezTo>
                    <a:cubicBezTo>
                      <a:pt x="28165" y="5602"/>
                      <a:pt x="29689" y="3257"/>
                      <a:pt x="31518" y="3257"/>
                    </a:cubicBezTo>
                    <a:lnTo>
                      <a:pt x="31518" y="3569"/>
                    </a:lnTo>
                    <a:close/>
                  </a:path>
                </a:pathLst>
              </a:custGeom>
              <a:solidFill>
                <a:srgbClr val="D4145A"/>
              </a:solidFill>
              <a:ln w="1547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9" name="Graphic 10">
              <a:extLst>
                <a:ext uri="{FF2B5EF4-FFF2-40B4-BE49-F238E27FC236}">
                  <a16:creationId xmlns:a16="http://schemas.microsoft.com/office/drawing/2014/main" id="{485963C3-77CA-5B99-6C25-AA15BD017951}"/>
                </a:ext>
              </a:extLst>
            </p:cNvPr>
            <p:cNvGrpSpPr/>
            <p:nvPr/>
          </p:nvGrpSpPr>
          <p:grpSpPr>
            <a:xfrm>
              <a:off x="6025226" y="4295027"/>
              <a:ext cx="561686" cy="456122"/>
              <a:chOff x="6025226" y="4295027"/>
              <a:chExt cx="561686" cy="456122"/>
            </a:xfrm>
            <a:solidFill>
              <a:srgbClr val="0071BC"/>
            </a:solidFill>
          </p:grpSpPr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F4E7C7A2-A89F-6C6D-1C1C-350C19EDD20D}"/>
                  </a:ext>
                </a:extLst>
              </p:cNvPr>
              <p:cNvSpPr/>
              <p:nvPr/>
            </p:nvSpPr>
            <p:spPr>
              <a:xfrm>
                <a:off x="6025226" y="4295027"/>
                <a:ext cx="359777" cy="456122"/>
              </a:xfrm>
              <a:custGeom>
                <a:avLst/>
                <a:gdLst>
                  <a:gd name="connsiteX0" fmla="*/ 181429 w 359777"/>
                  <a:gd name="connsiteY0" fmla="*/ 397709 h 456122"/>
                  <a:gd name="connsiteX1" fmla="*/ 181909 w 359777"/>
                  <a:gd name="connsiteY1" fmla="*/ 372288 h 456122"/>
                  <a:gd name="connsiteX2" fmla="*/ 183032 w 359777"/>
                  <a:gd name="connsiteY2" fmla="*/ 362599 h 456122"/>
                  <a:gd name="connsiteX3" fmla="*/ 183032 w 359777"/>
                  <a:gd name="connsiteY3" fmla="*/ 360538 h 456122"/>
                  <a:gd name="connsiteX4" fmla="*/ 175208 w 359777"/>
                  <a:gd name="connsiteY4" fmla="*/ 362599 h 456122"/>
                  <a:gd name="connsiteX5" fmla="*/ 131512 w 359777"/>
                  <a:gd name="connsiteY5" fmla="*/ 368167 h 456122"/>
                  <a:gd name="connsiteX6" fmla="*/ 45394 w 359777"/>
                  <a:gd name="connsiteY6" fmla="*/ 339251 h 456122"/>
                  <a:gd name="connsiteX7" fmla="*/ 108 w 359777"/>
                  <a:gd name="connsiteY7" fmla="*/ 254920 h 456122"/>
                  <a:gd name="connsiteX8" fmla="*/ -371 w 359777"/>
                  <a:gd name="connsiteY8" fmla="*/ 233169 h 456122"/>
                  <a:gd name="connsiteX9" fmla="*/ 24663 w 359777"/>
                  <a:gd name="connsiteY9" fmla="*/ 134701 h 456122"/>
                  <a:gd name="connsiteX10" fmla="*/ 91967 w 359777"/>
                  <a:gd name="connsiteY10" fmla="*/ 51954 h 456122"/>
                  <a:gd name="connsiteX11" fmla="*/ 221782 w 359777"/>
                  <a:gd name="connsiteY11" fmla="*/ -296 h 456122"/>
                  <a:gd name="connsiteX12" fmla="*/ 246816 w 359777"/>
                  <a:gd name="connsiteY12" fmla="*/ 182 h 456122"/>
                  <a:gd name="connsiteX13" fmla="*/ 328151 w 359777"/>
                  <a:gd name="connsiteY13" fmla="*/ 43848 h 456122"/>
                  <a:gd name="connsiteX14" fmla="*/ 359406 w 359777"/>
                  <a:gd name="connsiteY14" fmla="*/ 136284 h 456122"/>
                  <a:gd name="connsiteX15" fmla="*/ 282222 w 359777"/>
                  <a:gd name="connsiteY15" fmla="*/ 302885 h 456122"/>
                  <a:gd name="connsiteX16" fmla="*/ 213972 w 359777"/>
                  <a:gd name="connsiteY16" fmla="*/ 349103 h 456122"/>
                  <a:gd name="connsiteX17" fmla="*/ 205038 w 359777"/>
                  <a:gd name="connsiteY17" fmla="*/ 353238 h 456122"/>
                  <a:gd name="connsiteX18" fmla="*/ 205038 w 359777"/>
                  <a:gd name="connsiteY18" fmla="*/ 355776 h 456122"/>
                  <a:gd name="connsiteX19" fmla="*/ 207586 w 359777"/>
                  <a:gd name="connsiteY19" fmla="*/ 369435 h 456122"/>
                  <a:gd name="connsiteX20" fmla="*/ 218589 w 359777"/>
                  <a:gd name="connsiteY20" fmla="*/ 390709 h 456122"/>
                  <a:gd name="connsiteX21" fmla="*/ 242678 w 359777"/>
                  <a:gd name="connsiteY21" fmla="*/ 398815 h 456122"/>
                  <a:gd name="connsiteX22" fmla="*/ 277604 w 359777"/>
                  <a:gd name="connsiteY22" fmla="*/ 387694 h 456122"/>
                  <a:gd name="connsiteX23" fmla="*/ 299446 w 359777"/>
                  <a:gd name="connsiteY23" fmla="*/ 358792 h 456122"/>
                  <a:gd name="connsiteX24" fmla="*/ 306146 w 359777"/>
                  <a:gd name="connsiteY24" fmla="*/ 351805 h 456122"/>
                  <a:gd name="connsiteX25" fmla="*/ 311887 w 359777"/>
                  <a:gd name="connsiteY25" fmla="*/ 356404 h 456122"/>
                  <a:gd name="connsiteX26" fmla="*/ 306626 w 359777"/>
                  <a:gd name="connsiteY26" fmla="*/ 374675 h 456122"/>
                  <a:gd name="connsiteX27" fmla="*/ 291950 w 359777"/>
                  <a:gd name="connsiteY27" fmla="*/ 408189 h 456122"/>
                  <a:gd name="connsiteX28" fmla="*/ 263724 w 359777"/>
                  <a:gd name="connsiteY28" fmla="*/ 441062 h 456122"/>
                  <a:gd name="connsiteX29" fmla="*/ 224180 w 359777"/>
                  <a:gd name="connsiteY29" fmla="*/ 455827 h 456122"/>
                  <a:gd name="connsiteX30" fmla="*/ 181429 w 359777"/>
                  <a:gd name="connsiteY30" fmla="*/ 401517 h 456122"/>
                  <a:gd name="connsiteX31" fmla="*/ 181429 w 359777"/>
                  <a:gd name="connsiteY31" fmla="*/ 398023 h 456122"/>
                  <a:gd name="connsiteX32" fmla="*/ 181429 w 359777"/>
                  <a:gd name="connsiteY32" fmla="*/ 398023 h 456122"/>
                  <a:gd name="connsiteX33" fmla="*/ 304872 w 359777"/>
                  <a:gd name="connsiteY33" fmla="*/ 119445 h 456122"/>
                  <a:gd name="connsiteX34" fmla="*/ 297048 w 359777"/>
                  <a:gd name="connsiteY34" fmla="*/ 70689 h 456122"/>
                  <a:gd name="connsiteX35" fmla="*/ 275686 w 359777"/>
                  <a:gd name="connsiteY35" fmla="*/ 39727 h 456122"/>
                  <a:gd name="connsiteX36" fmla="*/ 249693 w 359777"/>
                  <a:gd name="connsiteY36" fmla="*/ 24471 h 456122"/>
                  <a:gd name="connsiteX37" fmla="*/ 222097 w 359777"/>
                  <a:gd name="connsiteY37" fmla="*/ 19395 h 456122"/>
                  <a:gd name="connsiteX38" fmla="*/ 170906 w 359777"/>
                  <a:gd name="connsiteY38" fmla="*/ 32099 h 456122"/>
                  <a:gd name="connsiteX39" fmla="*/ 85432 w 359777"/>
                  <a:gd name="connsiteY39" fmla="*/ 121520 h 456122"/>
                  <a:gd name="connsiteX40" fmla="*/ 53053 w 359777"/>
                  <a:gd name="connsiteY40" fmla="*/ 247456 h 456122"/>
                  <a:gd name="connsiteX41" fmla="*/ 81280 w 359777"/>
                  <a:gd name="connsiteY41" fmla="*/ 327188 h 456122"/>
                  <a:gd name="connsiteX42" fmla="*/ 96435 w 359777"/>
                  <a:gd name="connsiteY42" fmla="*/ 337982 h 456122"/>
                  <a:gd name="connsiteX43" fmla="*/ 96435 w 359777"/>
                  <a:gd name="connsiteY43" fmla="*/ 333861 h 456122"/>
                  <a:gd name="connsiteX44" fmla="*/ 113658 w 359777"/>
                  <a:gd name="connsiteY44" fmla="*/ 296376 h 456122"/>
                  <a:gd name="connsiteX45" fmla="*/ 154326 w 359777"/>
                  <a:gd name="connsiteY45" fmla="*/ 278582 h 456122"/>
                  <a:gd name="connsiteX46" fmla="*/ 176811 w 359777"/>
                  <a:gd name="connsiteY46" fmla="*/ 284150 h 456122"/>
                  <a:gd name="connsiteX47" fmla="*/ 190842 w 359777"/>
                  <a:gd name="connsiteY47" fmla="*/ 299392 h 456122"/>
                  <a:gd name="connsiteX48" fmla="*/ 197227 w 359777"/>
                  <a:gd name="connsiteY48" fmla="*/ 315589 h 456122"/>
                  <a:gd name="connsiteX49" fmla="*/ 200256 w 359777"/>
                  <a:gd name="connsiteY49" fmla="*/ 329249 h 456122"/>
                  <a:gd name="connsiteX50" fmla="*/ 206942 w 359777"/>
                  <a:gd name="connsiteY50" fmla="*/ 324650 h 456122"/>
                  <a:gd name="connsiteX51" fmla="*/ 263724 w 359777"/>
                  <a:gd name="connsiteY51" fmla="*/ 263176 h 456122"/>
                  <a:gd name="connsiteX52" fmla="*/ 296102 w 359777"/>
                  <a:gd name="connsiteY52" fmla="*/ 187428 h 456122"/>
                  <a:gd name="connsiteX53" fmla="*/ 305022 w 359777"/>
                  <a:gd name="connsiteY53" fmla="*/ 119445 h 456122"/>
                  <a:gd name="connsiteX54" fmla="*/ 305022 w 359777"/>
                  <a:gd name="connsiteY54" fmla="*/ 119445 h 456122"/>
                  <a:gd name="connsiteX55" fmla="*/ 136938 w 359777"/>
                  <a:gd name="connsiteY55" fmla="*/ 347834 h 456122"/>
                  <a:gd name="connsiteX56" fmla="*/ 183978 w 359777"/>
                  <a:gd name="connsiteY56" fmla="*/ 337041 h 456122"/>
                  <a:gd name="connsiteX57" fmla="*/ 183511 w 359777"/>
                  <a:gd name="connsiteY57" fmla="*/ 331950 h 456122"/>
                  <a:gd name="connsiteX58" fmla="*/ 164205 w 359777"/>
                  <a:gd name="connsiteY58" fmla="*/ 298437 h 456122"/>
                  <a:gd name="connsiteX59" fmla="*/ 154326 w 359777"/>
                  <a:gd name="connsiteY59" fmla="*/ 297331 h 456122"/>
                  <a:gd name="connsiteX60" fmla="*/ 151298 w 359777"/>
                  <a:gd name="connsiteY60" fmla="*/ 297331 h 456122"/>
                  <a:gd name="connsiteX61" fmla="*/ 149215 w 359777"/>
                  <a:gd name="connsiteY61" fmla="*/ 296854 h 456122"/>
                  <a:gd name="connsiteX62" fmla="*/ 127854 w 359777"/>
                  <a:gd name="connsiteY62" fmla="*/ 307020 h 456122"/>
                  <a:gd name="connsiteX63" fmla="*/ 116371 w 359777"/>
                  <a:gd name="connsiteY63" fmla="*/ 330368 h 456122"/>
                  <a:gd name="connsiteX64" fmla="*/ 137102 w 359777"/>
                  <a:gd name="connsiteY64" fmla="*/ 347670 h 456122"/>
                  <a:gd name="connsiteX65" fmla="*/ 137102 w 359777"/>
                  <a:gd name="connsiteY65" fmla="*/ 347670 h 456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59777" h="456122">
                    <a:moveTo>
                      <a:pt x="181429" y="397709"/>
                    </a:moveTo>
                    <a:cubicBezTo>
                      <a:pt x="181429" y="386588"/>
                      <a:pt x="181429" y="378169"/>
                      <a:pt x="181909" y="372288"/>
                    </a:cubicBezTo>
                    <a:cubicBezTo>
                      <a:pt x="182388" y="366570"/>
                      <a:pt x="182553" y="363240"/>
                      <a:pt x="183032" y="362599"/>
                    </a:cubicBezTo>
                    <a:lnTo>
                      <a:pt x="183032" y="360538"/>
                    </a:lnTo>
                    <a:lnTo>
                      <a:pt x="175208" y="362599"/>
                    </a:lnTo>
                    <a:cubicBezTo>
                      <a:pt x="159259" y="366256"/>
                      <a:pt x="144597" y="368167"/>
                      <a:pt x="131512" y="368167"/>
                    </a:cubicBezTo>
                    <a:cubicBezTo>
                      <a:pt x="98504" y="368167"/>
                      <a:pt x="69798" y="358478"/>
                      <a:pt x="45394" y="339251"/>
                    </a:cubicBezTo>
                    <a:cubicBezTo>
                      <a:pt x="21155" y="319888"/>
                      <a:pt x="6014" y="291928"/>
                      <a:pt x="108" y="254920"/>
                    </a:cubicBezTo>
                    <a:cubicBezTo>
                      <a:pt x="-371" y="252219"/>
                      <a:pt x="-371" y="244918"/>
                      <a:pt x="-371" y="233169"/>
                    </a:cubicBezTo>
                    <a:cubicBezTo>
                      <a:pt x="-371" y="198700"/>
                      <a:pt x="7919" y="165827"/>
                      <a:pt x="24663" y="134701"/>
                    </a:cubicBezTo>
                    <a:cubicBezTo>
                      <a:pt x="41407" y="103562"/>
                      <a:pt x="63741" y="75929"/>
                      <a:pt x="91967" y="51954"/>
                    </a:cubicBezTo>
                    <a:cubicBezTo>
                      <a:pt x="135020" y="17007"/>
                      <a:pt x="178250" y="-296"/>
                      <a:pt x="221782" y="-296"/>
                    </a:cubicBezTo>
                    <a:cubicBezTo>
                      <a:pt x="234854" y="-296"/>
                      <a:pt x="243472" y="-296"/>
                      <a:pt x="246816" y="182"/>
                    </a:cubicBezTo>
                    <a:cubicBezTo>
                      <a:pt x="280468" y="4944"/>
                      <a:pt x="307585" y="19545"/>
                      <a:pt x="328151" y="43848"/>
                    </a:cubicBezTo>
                    <a:cubicBezTo>
                      <a:pt x="348718" y="68151"/>
                      <a:pt x="359091" y="98963"/>
                      <a:pt x="359406" y="136284"/>
                    </a:cubicBezTo>
                    <a:cubicBezTo>
                      <a:pt x="359406" y="197267"/>
                      <a:pt x="333578" y="252696"/>
                      <a:pt x="282222" y="302885"/>
                    </a:cubicBezTo>
                    <a:cubicBezTo>
                      <a:pt x="260381" y="323217"/>
                      <a:pt x="237567" y="338623"/>
                      <a:pt x="213972" y="349103"/>
                    </a:cubicBezTo>
                    <a:lnTo>
                      <a:pt x="205038" y="353238"/>
                    </a:lnTo>
                    <a:lnTo>
                      <a:pt x="205038" y="355776"/>
                    </a:lnTo>
                    <a:cubicBezTo>
                      <a:pt x="205038" y="355776"/>
                      <a:pt x="205833" y="360702"/>
                      <a:pt x="207586" y="369435"/>
                    </a:cubicBezTo>
                    <a:cubicBezTo>
                      <a:pt x="209340" y="378169"/>
                      <a:pt x="213012" y="385319"/>
                      <a:pt x="218589" y="390709"/>
                    </a:cubicBezTo>
                    <a:cubicBezTo>
                      <a:pt x="224180" y="396113"/>
                      <a:pt x="232141" y="398815"/>
                      <a:pt x="242678" y="398815"/>
                    </a:cubicBezTo>
                    <a:cubicBezTo>
                      <a:pt x="254955" y="398815"/>
                      <a:pt x="266437" y="395158"/>
                      <a:pt x="277604" y="387694"/>
                    </a:cubicBezTo>
                    <a:cubicBezTo>
                      <a:pt x="288758" y="380229"/>
                      <a:pt x="295938" y="370541"/>
                      <a:pt x="299446" y="358792"/>
                    </a:cubicBezTo>
                    <a:cubicBezTo>
                      <a:pt x="301514" y="354029"/>
                      <a:pt x="303748" y="351805"/>
                      <a:pt x="306146" y="351805"/>
                    </a:cubicBezTo>
                    <a:cubicBezTo>
                      <a:pt x="309174" y="351805"/>
                      <a:pt x="311243" y="353388"/>
                      <a:pt x="311887" y="356404"/>
                    </a:cubicBezTo>
                    <a:cubicBezTo>
                      <a:pt x="311887" y="359106"/>
                      <a:pt x="310133" y="365151"/>
                      <a:pt x="306626" y="374675"/>
                    </a:cubicBezTo>
                    <a:cubicBezTo>
                      <a:pt x="303118" y="384050"/>
                      <a:pt x="298336" y="395321"/>
                      <a:pt x="291950" y="408189"/>
                    </a:cubicBezTo>
                    <a:cubicBezTo>
                      <a:pt x="285566" y="421044"/>
                      <a:pt x="276316" y="432165"/>
                      <a:pt x="263724" y="441062"/>
                    </a:cubicBezTo>
                    <a:cubicBezTo>
                      <a:pt x="251118" y="449959"/>
                      <a:pt x="237882" y="455035"/>
                      <a:pt x="224180" y="455827"/>
                    </a:cubicBezTo>
                    <a:cubicBezTo>
                      <a:pt x="195789" y="455827"/>
                      <a:pt x="181429" y="437732"/>
                      <a:pt x="181429" y="401517"/>
                    </a:cubicBezTo>
                    <a:lnTo>
                      <a:pt x="181429" y="398023"/>
                    </a:lnTo>
                    <a:lnTo>
                      <a:pt x="181429" y="398023"/>
                    </a:lnTo>
                    <a:close/>
                    <a:moveTo>
                      <a:pt x="304872" y="119445"/>
                    </a:moveTo>
                    <a:cubicBezTo>
                      <a:pt x="304872" y="100874"/>
                      <a:pt x="302309" y="84512"/>
                      <a:pt x="297048" y="70689"/>
                    </a:cubicBezTo>
                    <a:cubicBezTo>
                      <a:pt x="291786" y="56880"/>
                      <a:pt x="284771" y="46550"/>
                      <a:pt x="275686" y="39727"/>
                    </a:cubicBezTo>
                    <a:cubicBezTo>
                      <a:pt x="266752" y="32891"/>
                      <a:pt x="257983" y="27814"/>
                      <a:pt x="249693" y="24471"/>
                    </a:cubicBezTo>
                    <a:cubicBezTo>
                      <a:pt x="241390" y="21142"/>
                      <a:pt x="232141" y="19395"/>
                      <a:pt x="222097" y="19395"/>
                    </a:cubicBezTo>
                    <a:cubicBezTo>
                      <a:pt x="205517" y="19395"/>
                      <a:pt x="188444" y="23516"/>
                      <a:pt x="170906" y="32099"/>
                    </a:cubicBezTo>
                    <a:cubicBezTo>
                      <a:pt x="135499" y="48774"/>
                      <a:pt x="106958" y="78467"/>
                      <a:pt x="85432" y="121520"/>
                    </a:cubicBezTo>
                    <a:cubicBezTo>
                      <a:pt x="63892" y="164558"/>
                      <a:pt x="53053" y="206478"/>
                      <a:pt x="53053" y="247456"/>
                    </a:cubicBezTo>
                    <a:cubicBezTo>
                      <a:pt x="53053" y="283358"/>
                      <a:pt x="62467" y="309872"/>
                      <a:pt x="81280" y="327188"/>
                    </a:cubicBezTo>
                    <a:cubicBezTo>
                      <a:pt x="89570" y="334175"/>
                      <a:pt x="94681" y="337982"/>
                      <a:pt x="96435" y="337982"/>
                    </a:cubicBezTo>
                    <a:lnTo>
                      <a:pt x="96435" y="333861"/>
                    </a:lnTo>
                    <a:cubicBezTo>
                      <a:pt x="96435" y="320202"/>
                      <a:pt x="102176" y="307811"/>
                      <a:pt x="113658" y="296376"/>
                    </a:cubicBezTo>
                    <a:cubicBezTo>
                      <a:pt x="125141" y="284941"/>
                      <a:pt x="138692" y="279060"/>
                      <a:pt x="154326" y="278582"/>
                    </a:cubicBezTo>
                    <a:cubicBezTo>
                      <a:pt x="163095" y="278582"/>
                      <a:pt x="170426" y="280492"/>
                      <a:pt x="176811" y="284150"/>
                    </a:cubicBezTo>
                    <a:cubicBezTo>
                      <a:pt x="183183" y="287957"/>
                      <a:pt x="187814" y="292883"/>
                      <a:pt x="190842" y="299392"/>
                    </a:cubicBezTo>
                    <a:cubicBezTo>
                      <a:pt x="193870" y="305901"/>
                      <a:pt x="196104" y="311304"/>
                      <a:pt x="197227" y="315589"/>
                    </a:cubicBezTo>
                    <a:cubicBezTo>
                      <a:pt x="198337" y="319888"/>
                      <a:pt x="199296" y="324650"/>
                      <a:pt x="200256" y="329249"/>
                    </a:cubicBezTo>
                    <a:lnTo>
                      <a:pt x="206942" y="324650"/>
                    </a:lnTo>
                    <a:cubicBezTo>
                      <a:pt x="229277" y="309722"/>
                      <a:pt x="248090" y="289226"/>
                      <a:pt x="263724" y="263176"/>
                    </a:cubicBezTo>
                    <a:cubicBezTo>
                      <a:pt x="279345" y="237140"/>
                      <a:pt x="290197" y="211882"/>
                      <a:pt x="296102" y="187428"/>
                    </a:cubicBezTo>
                    <a:cubicBezTo>
                      <a:pt x="301994" y="162962"/>
                      <a:pt x="305022" y="140419"/>
                      <a:pt x="305022" y="119445"/>
                    </a:cubicBezTo>
                    <a:lnTo>
                      <a:pt x="305022" y="119445"/>
                    </a:lnTo>
                    <a:close/>
                    <a:moveTo>
                      <a:pt x="136938" y="347834"/>
                    </a:moveTo>
                    <a:cubicBezTo>
                      <a:pt x="153518" y="347834"/>
                      <a:pt x="169316" y="344341"/>
                      <a:pt x="183978" y="337041"/>
                    </a:cubicBezTo>
                    <a:lnTo>
                      <a:pt x="183511" y="331950"/>
                    </a:lnTo>
                    <a:cubicBezTo>
                      <a:pt x="182224" y="313365"/>
                      <a:pt x="175688" y="302094"/>
                      <a:pt x="164205" y="298437"/>
                    </a:cubicBezTo>
                    <a:cubicBezTo>
                      <a:pt x="160067" y="297809"/>
                      <a:pt x="156710" y="297331"/>
                      <a:pt x="154326" y="297331"/>
                    </a:cubicBezTo>
                    <a:lnTo>
                      <a:pt x="151298" y="297331"/>
                    </a:lnTo>
                    <a:cubicBezTo>
                      <a:pt x="150174" y="297331"/>
                      <a:pt x="149544" y="297331"/>
                      <a:pt x="149215" y="296854"/>
                    </a:cubicBezTo>
                    <a:cubicBezTo>
                      <a:pt x="142200" y="296854"/>
                      <a:pt x="135184" y="300183"/>
                      <a:pt x="127854" y="307020"/>
                    </a:cubicBezTo>
                    <a:cubicBezTo>
                      <a:pt x="120673" y="313843"/>
                      <a:pt x="116686" y="321470"/>
                      <a:pt x="116371" y="330368"/>
                    </a:cubicBezTo>
                    <a:cubicBezTo>
                      <a:pt x="116371" y="341803"/>
                      <a:pt x="123386" y="347670"/>
                      <a:pt x="137102" y="347670"/>
                    </a:cubicBezTo>
                    <a:lnTo>
                      <a:pt x="137102" y="347670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 40">
                <a:extLst>
                  <a:ext uri="{FF2B5EF4-FFF2-40B4-BE49-F238E27FC236}">
                    <a16:creationId xmlns:a16="http://schemas.microsoft.com/office/drawing/2014/main" id="{3A0FC9BF-B74A-2326-D179-B6298DC780CD}"/>
                  </a:ext>
                </a:extLst>
              </p:cNvPr>
              <p:cNvSpPr/>
              <p:nvPr/>
            </p:nvSpPr>
            <p:spPr>
              <a:xfrm>
                <a:off x="6440974" y="4569769"/>
                <a:ext cx="145938" cy="163046"/>
              </a:xfrm>
              <a:custGeom>
                <a:avLst/>
                <a:gdLst>
                  <a:gd name="connsiteX0" fmla="*/ -381 w 145938"/>
                  <a:gd name="connsiteY0" fmla="*/ 101344 h 163046"/>
                  <a:gd name="connsiteX1" fmla="*/ 31354 w 145938"/>
                  <a:gd name="connsiteY1" fmla="*/ 30987 h 163046"/>
                  <a:gd name="connsiteX2" fmla="*/ 99929 w 145938"/>
                  <a:gd name="connsiteY2" fmla="*/ -301 h 163046"/>
                  <a:gd name="connsiteX3" fmla="*/ 132463 w 145938"/>
                  <a:gd name="connsiteY3" fmla="*/ 8275 h 163046"/>
                  <a:gd name="connsiteX4" fmla="*/ 144742 w 145938"/>
                  <a:gd name="connsiteY4" fmla="*/ 30828 h 163046"/>
                  <a:gd name="connsiteX5" fmla="*/ 137726 w 145938"/>
                  <a:gd name="connsiteY5" fmla="*/ 48456 h 163046"/>
                  <a:gd name="connsiteX6" fmla="*/ 120023 w 145938"/>
                  <a:gd name="connsiteY6" fmla="*/ 56080 h 163046"/>
                  <a:gd name="connsiteX7" fmla="*/ 109020 w 145938"/>
                  <a:gd name="connsiteY7" fmla="*/ 52586 h 163046"/>
                  <a:gd name="connsiteX8" fmla="*/ 105033 w 145938"/>
                  <a:gd name="connsiteY8" fmla="*/ 41786 h 163046"/>
                  <a:gd name="connsiteX9" fmla="*/ 109020 w 145938"/>
                  <a:gd name="connsiteY9" fmla="*/ 29557 h 163046"/>
                  <a:gd name="connsiteX10" fmla="*/ 116993 w 145938"/>
                  <a:gd name="connsiteY10" fmla="*/ 21934 h 163046"/>
                  <a:gd name="connsiteX11" fmla="*/ 122097 w 145938"/>
                  <a:gd name="connsiteY11" fmla="*/ 19869 h 163046"/>
                  <a:gd name="connsiteX12" fmla="*/ 122575 w 145938"/>
                  <a:gd name="connsiteY12" fmla="*/ 19869 h 163046"/>
                  <a:gd name="connsiteX13" fmla="*/ 120502 w 145938"/>
                  <a:gd name="connsiteY13" fmla="*/ 17804 h 163046"/>
                  <a:gd name="connsiteX14" fmla="*/ 112688 w 145938"/>
                  <a:gd name="connsiteY14" fmla="*/ 14946 h 163046"/>
                  <a:gd name="connsiteX15" fmla="*/ 100249 w 145938"/>
                  <a:gd name="connsiteY15" fmla="*/ 13516 h 163046"/>
                  <a:gd name="connsiteX16" fmla="*/ 79197 w 145938"/>
                  <a:gd name="connsiteY16" fmla="*/ 18440 h 163046"/>
                  <a:gd name="connsiteX17" fmla="*/ 63409 w 145938"/>
                  <a:gd name="connsiteY17" fmla="*/ 29557 h 163046"/>
                  <a:gd name="connsiteX18" fmla="*/ 39807 w 145938"/>
                  <a:gd name="connsiteY18" fmla="*/ 74027 h 163046"/>
                  <a:gd name="connsiteX19" fmla="*/ 31992 w 145938"/>
                  <a:gd name="connsiteY19" fmla="*/ 115796 h 163046"/>
                  <a:gd name="connsiteX20" fmla="*/ 41561 w 145938"/>
                  <a:gd name="connsiteY20" fmla="*/ 140572 h 163046"/>
                  <a:gd name="connsiteX21" fmla="*/ 62931 w 145938"/>
                  <a:gd name="connsiteY21" fmla="*/ 149148 h 163046"/>
                  <a:gd name="connsiteX22" fmla="*/ 64366 w 145938"/>
                  <a:gd name="connsiteY22" fmla="*/ 149148 h 163046"/>
                  <a:gd name="connsiteX23" fmla="*/ 132622 w 145938"/>
                  <a:gd name="connsiteY23" fmla="*/ 118655 h 163046"/>
                  <a:gd name="connsiteX24" fmla="*/ 137088 w 145938"/>
                  <a:gd name="connsiteY24" fmla="*/ 115161 h 163046"/>
                  <a:gd name="connsiteX25" fmla="*/ 141872 w 145938"/>
                  <a:gd name="connsiteY25" fmla="*/ 118496 h 163046"/>
                  <a:gd name="connsiteX26" fmla="*/ 145540 w 145938"/>
                  <a:gd name="connsiteY26" fmla="*/ 123419 h 163046"/>
                  <a:gd name="connsiteX27" fmla="*/ 142191 w 145938"/>
                  <a:gd name="connsiteY27" fmla="*/ 128819 h 163046"/>
                  <a:gd name="connsiteX28" fmla="*/ 131506 w 145938"/>
                  <a:gd name="connsiteY28" fmla="*/ 138825 h 163046"/>
                  <a:gd name="connsiteX29" fmla="*/ 114920 w 145938"/>
                  <a:gd name="connsiteY29" fmla="*/ 149625 h 163046"/>
                  <a:gd name="connsiteX30" fmla="*/ 91318 w 145938"/>
                  <a:gd name="connsiteY30" fmla="*/ 158678 h 163046"/>
                  <a:gd name="connsiteX31" fmla="*/ 61815 w 145938"/>
                  <a:gd name="connsiteY31" fmla="*/ 162648 h 163046"/>
                  <a:gd name="connsiteX32" fmla="*/ 17320 w 145938"/>
                  <a:gd name="connsiteY32" fmla="*/ 145337 h 163046"/>
                  <a:gd name="connsiteX33" fmla="*/ -62 w 145938"/>
                  <a:gd name="connsiteY33" fmla="*/ 101502 h 163046"/>
                  <a:gd name="connsiteX34" fmla="*/ 256 w 145938"/>
                  <a:gd name="connsiteY34" fmla="*/ 101185 h 163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45938" h="163046">
                    <a:moveTo>
                      <a:pt x="-381" y="101344"/>
                    </a:moveTo>
                    <a:cubicBezTo>
                      <a:pt x="-381" y="75139"/>
                      <a:pt x="10144" y="51792"/>
                      <a:pt x="31354" y="30987"/>
                    </a:cubicBezTo>
                    <a:cubicBezTo>
                      <a:pt x="52565" y="10181"/>
                      <a:pt x="75370" y="-301"/>
                      <a:pt x="99929" y="-301"/>
                    </a:cubicBezTo>
                    <a:cubicBezTo>
                      <a:pt x="113804" y="-301"/>
                      <a:pt x="124489" y="2558"/>
                      <a:pt x="132463" y="8275"/>
                    </a:cubicBezTo>
                    <a:cubicBezTo>
                      <a:pt x="140436" y="13993"/>
                      <a:pt x="144423" y="21616"/>
                      <a:pt x="144742" y="30828"/>
                    </a:cubicBezTo>
                    <a:cubicBezTo>
                      <a:pt x="144742" y="37816"/>
                      <a:pt x="142510" y="43692"/>
                      <a:pt x="137726" y="48456"/>
                    </a:cubicBezTo>
                    <a:cubicBezTo>
                      <a:pt x="133101" y="53221"/>
                      <a:pt x="127200" y="55762"/>
                      <a:pt x="120023" y="56080"/>
                    </a:cubicBezTo>
                    <a:cubicBezTo>
                      <a:pt x="115399" y="56080"/>
                      <a:pt x="111731" y="54968"/>
                      <a:pt x="109020" y="52586"/>
                    </a:cubicBezTo>
                    <a:cubicBezTo>
                      <a:pt x="106309" y="50204"/>
                      <a:pt x="105033" y="46551"/>
                      <a:pt x="105033" y="41786"/>
                    </a:cubicBezTo>
                    <a:cubicBezTo>
                      <a:pt x="105033" y="37021"/>
                      <a:pt x="106309" y="32892"/>
                      <a:pt x="109020" y="29557"/>
                    </a:cubicBezTo>
                    <a:cubicBezTo>
                      <a:pt x="111731" y="26222"/>
                      <a:pt x="114442" y="23681"/>
                      <a:pt x="116993" y="21934"/>
                    </a:cubicBezTo>
                    <a:cubicBezTo>
                      <a:pt x="119705" y="20186"/>
                      <a:pt x="121459" y="19552"/>
                      <a:pt x="122097" y="19869"/>
                    </a:cubicBezTo>
                    <a:lnTo>
                      <a:pt x="122575" y="19869"/>
                    </a:lnTo>
                    <a:cubicBezTo>
                      <a:pt x="122575" y="19869"/>
                      <a:pt x="121937" y="18757"/>
                      <a:pt x="120502" y="17804"/>
                    </a:cubicBezTo>
                    <a:cubicBezTo>
                      <a:pt x="119067" y="16851"/>
                      <a:pt x="116515" y="15898"/>
                      <a:pt x="112688" y="14946"/>
                    </a:cubicBezTo>
                    <a:cubicBezTo>
                      <a:pt x="108860" y="13993"/>
                      <a:pt x="104714" y="13516"/>
                      <a:pt x="100249" y="13516"/>
                    </a:cubicBezTo>
                    <a:cubicBezTo>
                      <a:pt x="92912" y="13516"/>
                      <a:pt x="85896" y="15263"/>
                      <a:pt x="79197" y="18440"/>
                    </a:cubicBezTo>
                    <a:cubicBezTo>
                      <a:pt x="74094" y="20504"/>
                      <a:pt x="68672" y="24316"/>
                      <a:pt x="63409" y="29557"/>
                    </a:cubicBezTo>
                    <a:cubicBezTo>
                      <a:pt x="52565" y="40198"/>
                      <a:pt x="44750" y="54968"/>
                      <a:pt x="39807" y="74027"/>
                    </a:cubicBezTo>
                    <a:cubicBezTo>
                      <a:pt x="34863" y="93085"/>
                      <a:pt x="32311" y="107061"/>
                      <a:pt x="31992" y="115796"/>
                    </a:cubicBezTo>
                    <a:cubicBezTo>
                      <a:pt x="31992" y="126755"/>
                      <a:pt x="35182" y="135014"/>
                      <a:pt x="41561" y="140572"/>
                    </a:cubicBezTo>
                    <a:cubicBezTo>
                      <a:pt x="46983" y="146290"/>
                      <a:pt x="54000" y="149148"/>
                      <a:pt x="62931" y="149148"/>
                    </a:cubicBezTo>
                    <a:lnTo>
                      <a:pt x="64366" y="149148"/>
                    </a:lnTo>
                    <a:cubicBezTo>
                      <a:pt x="91955" y="149148"/>
                      <a:pt x="114601" y="138984"/>
                      <a:pt x="132622" y="118655"/>
                    </a:cubicBezTo>
                    <a:cubicBezTo>
                      <a:pt x="134696" y="116273"/>
                      <a:pt x="136290" y="115161"/>
                      <a:pt x="137088" y="115161"/>
                    </a:cubicBezTo>
                    <a:cubicBezTo>
                      <a:pt x="138044" y="115161"/>
                      <a:pt x="139639" y="116273"/>
                      <a:pt x="141872" y="118496"/>
                    </a:cubicBezTo>
                    <a:cubicBezTo>
                      <a:pt x="144105" y="120720"/>
                      <a:pt x="145380" y="122308"/>
                      <a:pt x="145540" y="123419"/>
                    </a:cubicBezTo>
                    <a:cubicBezTo>
                      <a:pt x="145700" y="124531"/>
                      <a:pt x="144742" y="126437"/>
                      <a:pt x="142191" y="128819"/>
                    </a:cubicBezTo>
                    <a:cubicBezTo>
                      <a:pt x="139639" y="131202"/>
                      <a:pt x="136131" y="134537"/>
                      <a:pt x="131506" y="138825"/>
                    </a:cubicBezTo>
                    <a:cubicBezTo>
                      <a:pt x="126881" y="143114"/>
                      <a:pt x="121300" y="146608"/>
                      <a:pt x="114920" y="149625"/>
                    </a:cubicBezTo>
                    <a:cubicBezTo>
                      <a:pt x="108541" y="152642"/>
                      <a:pt x="100727" y="155501"/>
                      <a:pt x="91318" y="158678"/>
                    </a:cubicBezTo>
                    <a:cubicBezTo>
                      <a:pt x="81909" y="161854"/>
                      <a:pt x="72180" y="163125"/>
                      <a:pt x="61815" y="162648"/>
                    </a:cubicBezTo>
                    <a:cubicBezTo>
                      <a:pt x="43475" y="162648"/>
                      <a:pt x="28484" y="156931"/>
                      <a:pt x="17320" y="145337"/>
                    </a:cubicBezTo>
                    <a:cubicBezTo>
                      <a:pt x="6157" y="133743"/>
                      <a:pt x="256" y="119132"/>
                      <a:pt x="-62" y="101502"/>
                    </a:cubicBezTo>
                    <a:lnTo>
                      <a:pt x="256" y="101185"/>
                    </a:lnTo>
                    <a:close/>
                  </a:path>
                </a:pathLst>
              </a:custGeom>
              <a:solidFill>
                <a:srgbClr val="0071BC"/>
              </a:solidFill>
              <a:ln w="1595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2B92279-92D3-804B-0925-EAE32A7A5E8B}"/>
              </a:ext>
            </a:extLst>
          </p:cNvPr>
          <p:cNvCxnSpPr>
            <a:cxnSpLocks/>
          </p:cNvCxnSpPr>
          <p:nvPr/>
        </p:nvCxnSpPr>
        <p:spPr>
          <a:xfrm flipV="1">
            <a:off x="5832283" y="4271765"/>
            <a:ext cx="0" cy="554292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ater" descr="\documentclass{article}&#10;\usepackage{amsmath, amssymb, braket}&#10;\pagestyle{empty}&#10;\begin{document}&#10;\textbf H&#10;&#10;&#10;\end{document}" title="IguanaTex Shape Display">
            <a:extLst>
              <a:ext uri="{FF2B5EF4-FFF2-40B4-BE49-F238E27FC236}">
                <a16:creationId xmlns:a16="http://schemas.microsoft.com/office/drawing/2014/main" id="{CD5DE77A-FE64-33EF-ECB1-6C2FE5C9AAB2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5575300" y="9187778"/>
            <a:ext cx="671958" cy="555618"/>
          </a:xfrm>
          <a:custGeom>
            <a:avLst/>
            <a:gdLst>
              <a:gd name="connsiteX0" fmla="*/ 583642 w 671958"/>
              <a:gd name="connsiteY0" fmla="*/ 38130 h 555618"/>
              <a:gd name="connsiteX1" fmla="*/ 672036 w 671958"/>
              <a:gd name="connsiteY1" fmla="*/ 38130 h 555618"/>
              <a:gd name="connsiteX2" fmla="*/ 672036 w 671958"/>
              <a:gd name="connsiteY2" fmla="*/ 63 h 555618"/>
              <a:gd name="connsiteX3" fmla="*/ 525531 w 671958"/>
              <a:gd name="connsiteY3" fmla="*/ 2493 h 555618"/>
              <a:gd name="connsiteX4" fmla="*/ 379026 w 671958"/>
              <a:gd name="connsiteY4" fmla="*/ 63 h 555618"/>
              <a:gd name="connsiteX5" fmla="*/ 379026 w 671958"/>
              <a:gd name="connsiteY5" fmla="*/ 38130 h 555618"/>
              <a:gd name="connsiteX6" fmla="*/ 467420 w 671958"/>
              <a:gd name="connsiteY6" fmla="*/ 38130 h 555618"/>
              <a:gd name="connsiteX7" fmla="*/ 467420 w 671958"/>
              <a:gd name="connsiteY7" fmla="*/ 247904 h 555618"/>
              <a:gd name="connsiteX8" fmla="*/ 204693 w 671958"/>
              <a:gd name="connsiteY8" fmla="*/ 247904 h 555618"/>
              <a:gd name="connsiteX9" fmla="*/ 204693 w 671958"/>
              <a:gd name="connsiteY9" fmla="*/ 38130 h 555618"/>
              <a:gd name="connsiteX10" fmla="*/ 293087 w 671958"/>
              <a:gd name="connsiteY10" fmla="*/ 38130 h 555618"/>
              <a:gd name="connsiteX11" fmla="*/ 293087 w 671958"/>
              <a:gd name="connsiteY11" fmla="*/ 63 h 555618"/>
              <a:gd name="connsiteX12" fmla="*/ 146582 w 671958"/>
              <a:gd name="connsiteY12" fmla="*/ 2493 h 555618"/>
              <a:gd name="connsiteX13" fmla="*/ 77 w 671958"/>
              <a:gd name="connsiteY13" fmla="*/ 63 h 555618"/>
              <a:gd name="connsiteX14" fmla="*/ 77 w 671958"/>
              <a:gd name="connsiteY14" fmla="*/ 38130 h 555618"/>
              <a:gd name="connsiteX15" fmla="*/ 88471 w 671958"/>
              <a:gd name="connsiteY15" fmla="*/ 38130 h 555618"/>
              <a:gd name="connsiteX16" fmla="*/ 88471 w 671958"/>
              <a:gd name="connsiteY16" fmla="*/ 517614 h 555618"/>
              <a:gd name="connsiteX17" fmla="*/ 77 w 671958"/>
              <a:gd name="connsiteY17" fmla="*/ 517614 h 555618"/>
              <a:gd name="connsiteX18" fmla="*/ 77 w 671958"/>
              <a:gd name="connsiteY18" fmla="*/ 555682 h 555618"/>
              <a:gd name="connsiteX19" fmla="*/ 146582 w 671958"/>
              <a:gd name="connsiteY19" fmla="*/ 553252 h 555618"/>
              <a:gd name="connsiteX20" fmla="*/ 293087 w 671958"/>
              <a:gd name="connsiteY20" fmla="*/ 555682 h 555618"/>
              <a:gd name="connsiteX21" fmla="*/ 293087 w 671958"/>
              <a:gd name="connsiteY21" fmla="*/ 517614 h 555618"/>
              <a:gd name="connsiteX22" fmla="*/ 204693 w 671958"/>
              <a:gd name="connsiteY22" fmla="*/ 517614 h 555618"/>
              <a:gd name="connsiteX23" fmla="*/ 204693 w 671958"/>
              <a:gd name="connsiteY23" fmla="*/ 285972 h 555618"/>
              <a:gd name="connsiteX24" fmla="*/ 467420 w 671958"/>
              <a:gd name="connsiteY24" fmla="*/ 285972 h 555618"/>
              <a:gd name="connsiteX25" fmla="*/ 467420 w 671958"/>
              <a:gd name="connsiteY25" fmla="*/ 517614 h 555618"/>
              <a:gd name="connsiteX26" fmla="*/ 379026 w 671958"/>
              <a:gd name="connsiteY26" fmla="*/ 517614 h 555618"/>
              <a:gd name="connsiteX27" fmla="*/ 379026 w 671958"/>
              <a:gd name="connsiteY27" fmla="*/ 555682 h 555618"/>
              <a:gd name="connsiteX28" fmla="*/ 525531 w 671958"/>
              <a:gd name="connsiteY28" fmla="*/ 553252 h 555618"/>
              <a:gd name="connsiteX29" fmla="*/ 672036 w 671958"/>
              <a:gd name="connsiteY29" fmla="*/ 555682 h 555618"/>
              <a:gd name="connsiteX30" fmla="*/ 672036 w 671958"/>
              <a:gd name="connsiteY30" fmla="*/ 517614 h 555618"/>
              <a:gd name="connsiteX31" fmla="*/ 583642 w 671958"/>
              <a:gd name="connsiteY31" fmla="*/ 517614 h 555618"/>
              <a:gd name="connsiteX32" fmla="*/ 583642 w 671958"/>
              <a:gd name="connsiteY32" fmla="*/ 38130 h 55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71958" h="555618">
                <a:moveTo>
                  <a:pt x="583642" y="38130"/>
                </a:moveTo>
                <a:lnTo>
                  <a:pt x="672036" y="38130"/>
                </a:lnTo>
                <a:lnTo>
                  <a:pt x="672036" y="63"/>
                </a:lnTo>
                <a:cubicBezTo>
                  <a:pt x="640934" y="2493"/>
                  <a:pt x="560725" y="2493"/>
                  <a:pt x="525531" y="2493"/>
                </a:cubicBezTo>
                <a:cubicBezTo>
                  <a:pt x="490337" y="2493"/>
                  <a:pt x="410127" y="2493"/>
                  <a:pt x="379026" y="63"/>
                </a:cubicBezTo>
                <a:lnTo>
                  <a:pt x="379026" y="38130"/>
                </a:lnTo>
                <a:lnTo>
                  <a:pt x="467420" y="38130"/>
                </a:lnTo>
                <a:lnTo>
                  <a:pt x="467420" y="247904"/>
                </a:lnTo>
                <a:lnTo>
                  <a:pt x="204693" y="247904"/>
                </a:lnTo>
                <a:lnTo>
                  <a:pt x="204693" y="38130"/>
                </a:lnTo>
                <a:lnTo>
                  <a:pt x="293087" y="38130"/>
                </a:lnTo>
                <a:lnTo>
                  <a:pt x="293087" y="63"/>
                </a:lnTo>
                <a:cubicBezTo>
                  <a:pt x="261985" y="2493"/>
                  <a:pt x="181776" y="2493"/>
                  <a:pt x="146582" y="2493"/>
                </a:cubicBezTo>
                <a:cubicBezTo>
                  <a:pt x="111388" y="2493"/>
                  <a:pt x="31178" y="2493"/>
                  <a:pt x="77" y="63"/>
                </a:cubicBezTo>
                <a:lnTo>
                  <a:pt x="77" y="38130"/>
                </a:lnTo>
                <a:lnTo>
                  <a:pt x="88471" y="38130"/>
                </a:lnTo>
                <a:lnTo>
                  <a:pt x="88471" y="517614"/>
                </a:lnTo>
                <a:lnTo>
                  <a:pt x="77" y="517614"/>
                </a:lnTo>
                <a:lnTo>
                  <a:pt x="77" y="555682"/>
                </a:lnTo>
                <a:cubicBezTo>
                  <a:pt x="31178" y="553252"/>
                  <a:pt x="111388" y="553252"/>
                  <a:pt x="146582" y="553252"/>
                </a:cubicBezTo>
                <a:cubicBezTo>
                  <a:pt x="181776" y="553252"/>
                  <a:pt x="261985" y="553252"/>
                  <a:pt x="293087" y="555682"/>
                </a:cubicBezTo>
                <a:lnTo>
                  <a:pt x="293087" y="517614"/>
                </a:lnTo>
                <a:lnTo>
                  <a:pt x="204693" y="517614"/>
                </a:lnTo>
                <a:lnTo>
                  <a:pt x="204693" y="285972"/>
                </a:lnTo>
                <a:lnTo>
                  <a:pt x="467420" y="285972"/>
                </a:lnTo>
                <a:lnTo>
                  <a:pt x="467420" y="517614"/>
                </a:lnTo>
                <a:lnTo>
                  <a:pt x="379026" y="517614"/>
                </a:lnTo>
                <a:lnTo>
                  <a:pt x="379026" y="555682"/>
                </a:lnTo>
                <a:cubicBezTo>
                  <a:pt x="410127" y="553252"/>
                  <a:pt x="490337" y="553252"/>
                  <a:pt x="525531" y="553252"/>
                </a:cubicBezTo>
                <a:cubicBezTo>
                  <a:pt x="560725" y="553252"/>
                  <a:pt x="640934" y="553252"/>
                  <a:pt x="672036" y="555682"/>
                </a:cubicBezTo>
                <a:lnTo>
                  <a:pt x="672036" y="517614"/>
                </a:lnTo>
                <a:lnTo>
                  <a:pt x="583642" y="517614"/>
                </a:lnTo>
                <a:lnTo>
                  <a:pt x="583642" y="38130"/>
                </a:ln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5" name="!!power">
            <a:extLst>
              <a:ext uri="{FF2B5EF4-FFF2-40B4-BE49-F238E27FC236}">
                <a16:creationId xmlns:a16="http://schemas.microsoft.com/office/drawing/2014/main" id="{0AD583FA-5DBE-A0D9-B579-0FFB5885CBFA}"/>
              </a:ext>
            </a:extLst>
          </p:cNvPr>
          <p:cNvCxnSpPr>
            <a:cxnSpLocks/>
          </p:cNvCxnSpPr>
          <p:nvPr/>
        </p:nvCxnSpPr>
        <p:spPr>
          <a:xfrm flipH="1">
            <a:off x="6395086" y="3782189"/>
            <a:ext cx="1296856" cy="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f" descr="\documentclass{article}&#10;\usepackage{amsmath, amssymb, braket}&#10;\pagestyle{empty}&#10;\begin{document}&#10;\textbf R&#10;&#10;&#10;\end{document}" title="IguanaTex Shape Display">
            <a:extLst>
              <a:ext uri="{FF2B5EF4-FFF2-40B4-BE49-F238E27FC236}">
                <a16:creationId xmlns:a16="http://schemas.microsoft.com/office/drawing/2014/main" id="{D5FCAC4D-7C7F-C887-0AA9-8D59B9D0BF1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5604296" y="5702300"/>
            <a:ext cx="595841" cy="564528"/>
          </a:xfrm>
          <a:custGeom>
            <a:avLst/>
            <a:gdLst>
              <a:gd name="connsiteX0" fmla="*/ 177592 w 595841"/>
              <a:gd name="connsiteY0" fmla="*/ 263293 h 564528"/>
              <a:gd name="connsiteX1" fmla="*/ 177592 w 595841"/>
              <a:gd name="connsiteY1" fmla="*/ 38130 h 564528"/>
              <a:gd name="connsiteX2" fmla="*/ 263440 w 595841"/>
              <a:gd name="connsiteY2" fmla="*/ 38130 h 564528"/>
              <a:gd name="connsiteX3" fmla="*/ 382026 w 595841"/>
              <a:gd name="connsiteY3" fmla="*/ 150712 h 564528"/>
              <a:gd name="connsiteX4" fmla="*/ 261985 w 595841"/>
              <a:gd name="connsiteY4" fmla="*/ 263293 h 564528"/>
              <a:gd name="connsiteX5" fmla="*/ 177592 w 595841"/>
              <a:gd name="connsiteY5" fmla="*/ 263293 h 564528"/>
              <a:gd name="connsiteX6" fmla="*/ 371841 w 595841"/>
              <a:gd name="connsiteY6" fmla="*/ 280302 h 564528"/>
              <a:gd name="connsiteX7" fmla="*/ 493337 w 595841"/>
              <a:gd name="connsiteY7" fmla="*/ 149902 h 564528"/>
              <a:gd name="connsiteX8" fmla="*/ 276535 w 595841"/>
              <a:gd name="connsiteY8" fmla="*/ 63 h 564528"/>
              <a:gd name="connsiteX9" fmla="*/ 77 w 595841"/>
              <a:gd name="connsiteY9" fmla="*/ 63 h 564528"/>
              <a:gd name="connsiteX10" fmla="*/ 77 w 595841"/>
              <a:gd name="connsiteY10" fmla="*/ 38130 h 564528"/>
              <a:gd name="connsiteX11" fmla="*/ 78649 w 595841"/>
              <a:gd name="connsiteY11" fmla="*/ 38130 h 564528"/>
              <a:gd name="connsiteX12" fmla="*/ 78649 w 595841"/>
              <a:gd name="connsiteY12" fmla="*/ 517614 h 564528"/>
              <a:gd name="connsiteX13" fmla="*/ 77 w 595841"/>
              <a:gd name="connsiteY13" fmla="*/ 517614 h 564528"/>
              <a:gd name="connsiteX14" fmla="*/ 77 w 595841"/>
              <a:gd name="connsiteY14" fmla="*/ 555682 h 564528"/>
              <a:gd name="connsiteX15" fmla="*/ 128121 w 595841"/>
              <a:gd name="connsiteY15" fmla="*/ 553252 h 564528"/>
              <a:gd name="connsiteX16" fmla="*/ 256165 w 595841"/>
              <a:gd name="connsiteY16" fmla="*/ 555682 h 564528"/>
              <a:gd name="connsiteX17" fmla="*/ 256165 w 595841"/>
              <a:gd name="connsiteY17" fmla="*/ 517614 h 564528"/>
              <a:gd name="connsiteX18" fmla="*/ 177592 w 595841"/>
              <a:gd name="connsiteY18" fmla="*/ 517614 h 564528"/>
              <a:gd name="connsiteX19" fmla="*/ 177592 w 595841"/>
              <a:gd name="connsiteY19" fmla="*/ 292451 h 564528"/>
              <a:gd name="connsiteX20" fmla="*/ 262712 w 595841"/>
              <a:gd name="connsiteY20" fmla="*/ 292451 h 564528"/>
              <a:gd name="connsiteX21" fmla="*/ 327462 w 595841"/>
              <a:gd name="connsiteY21" fmla="*/ 319989 h 564528"/>
              <a:gd name="connsiteX22" fmla="*/ 350743 w 595841"/>
              <a:gd name="connsiteY22" fmla="*/ 422851 h 564528"/>
              <a:gd name="connsiteX23" fmla="*/ 401669 w 595841"/>
              <a:gd name="connsiteY23" fmla="*/ 543532 h 564528"/>
              <a:gd name="connsiteX24" fmla="*/ 508615 w 595841"/>
              <a:gd name="connsiteY24" fmla="*/ 564591 h 564528"/>
              <a:gd name="connsiteX25" fmla="*/ 595918 w 595841"/>
              <a:gd name="connsiteY25" fmla="*/ 478737 h 564528"/>
              <a:gd name="connsiteX26" fmla="*/ 578457 w 595841"/>
              <a:gd name="connsiteY26" fmla="*/ 460919 h 564528"/>
              <a:gd name="connsiteX27" fmla="*/ 561724 w 595841"/>
              <a:gd name="connsiteY27" fmla="*/ 479547 h 564528"/>
              <a:gd name="connsiteX28" fmla="*/ 515163 w 595841"/>
              <a:gd name="connsiteY28" fmla="*/ 535433 h 564528"/>
              <a:gd name="connsiteX29" fmla="*/ 461326 w 595841"/>
              <a:gd name="connsiteY29" fmla="*/ 443910 h 564528"/>
              <a:gd name="connsiteX30" fmla="*/ 453323 w 595841"/>
              <a:gd name="connsiteY30" fmla="*/ 375065 h 564528"/>
              <a:gd name="connsiteX31" fmla="*/ 371841 w 595841"/>
              <a:gd name="connsiteY31" fmla="*/ 280302 h 5645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5841" h="564528">
                <a:moveTo>
                  <a:pt x="177592" y="263293"/>
                </a:moveTo>
                <a:lnTo>
                  <a:pt x="177592" y="38130"/>
                </a:lnTo>
                <a:lnTo>
                  <a:pt x="263440" y="38130"/>
                </a:lnTo>
                <a:cubicBezTo>
                  <a:pt x="380571" y="38130"/>
                  <a:pt x="382026" y="101305"/>
                  <a:pt x="382026" y="150712"/>
                </a:cubicBezTo>
                <a:cubicBezTo>
                  <a:pt x="382026" y="196068"/>
                  <a:pt x="382026" y="263293"/>
                  <a:pt x="261985" y="263293"/>
                </a:cubicBezTo>
                <a:lnTo>
                  <a:pt x="177592" y="263293"/>
                </a:lnTo>
                <a:close/>
                <a:moveTo>
                  <a:pt x="371841" y="280302"/>
                </a:moveTo>
                <a:cubicBezTo>
                  <a:pt x="456234" y="256004"/>
                  <a:pt x="493337" y="203358"/>
                  <a:pt x="493337" y="149902"/>
                </a:cubicBezTo>
                <a:cubicBezTo>
                  <a:pt x="493337" y="68098"/>
                  <a:pt x="413310" y="63"/>
                  <a:pt x="276535" y="63"/>
                </a:cubicBezTo>
                <a:lnTo>
                  <a:pt x="77" y="63"/>
                </a:lnTo>
                <a:lnTo>
                  <a:pt x="77" y="38130"/>
                </a:lnTo>
                <a:lnTo>
                  <a:pt x="78649" y="38130"/>
                </a:lnTo>
                <a:lnTo>
                  <a:pt x="78649" y="517614"/>
                </a:lnTo>
                <a:lnTo>
                  <a:pt x="77" y="517614"/>
                </a:lnTo>
                <a:lnTo>
                  <a:pt x="77" y="555682"/>
                </a:lnTo>
                <a:cubicBezTo>
                  <a:pt x="26268" y="553252"/>
                  <a:pt x="97565" y="553252"/>
                  <a:pt x="128121" y="553252"/>
                </a:cubicBezTo>
                <a:cubicBezTo>
                  <a:pt x="158677" y="553252"/>
                  <a:pt x="229974" y="553252"/>
                  <a:pt x="256165" y="555682"/>
                </a:cubicBezTo>
                <a:lnTo>
                  <a:pt x="256165" y="517614"/>
                </a:lnTo>
                <a:lnTo>
                  <a:pt x="177592" y="517614"/>
                </a:lnTo>
                <a:lnTo>
                  <a:pt x="177592" y="292451"/>
                </a:lnTo>
                <a:lnTo>
                  <a:pt x="262712" y="292451"/>
                </a:lnTo>
                <a:cubicBezTo>
                  <a:pt x="272898" y="292451"/>
                  <a:pt x="304909" y="292451"/>
                  <a:pt x="327462" y="319989"/>
                </a:cubicBezTo>
                <a:cubicBezTo>
                  <a:pt x="350743" y="348337"/>
                  <a:pt x="350743" y="363726"/>
                  <a:pt x="350743" y="422851"/>
                </a:cubicBezTo>
                <a:cubicBezTo>
                  <a:pt x="350743" y="476307"/>
                  <a:pt x="350743" y="515995"/>
                  <a:pt x="401669" y="543532"/>
                </a:cubicBezTo>
                <a:cubicBezTo>
                  <a:pt x="433680" y="561351"/>
                  <a:pt x="478787" y="564591"/>
                  <a:pt x="508615" y="564591"/>
                </a:cubicBezTo>
                <a:cubicBezTo>
                  <a:pt x="586460" y="564591"/>
                  <a:pt x="595918" y="491696"/>
                  <a:pt x="595918" y="478737"/>
                </a:cubicBezTo>
                <a:cubicBezTo>
                  <a:pt x="595918" y="460919"/>
                  <a:pt x="585733" y="460919"/>
                  <a:pt x="578457" y="460919"/>
                </a:cubicBezTo>
                <a:cubicBezTo>
                  <a:pt x="563179" y="460919"/>
                  <a:pt x="562452" y="469018"/>
                  <a:pt x="561724" y="479547"/>
                </a:cubicBezTo>
                <a:cubicBezTo>
                  <a:pt x="558087" y="517614"/>
                  <a:pt x="536989" y="535433"/>
                  <a:pt x="515163" y="535433"/>
                </a:cubicBezTo>
                <a:cubicBezTo>
                  <a:pt x="471512" y="535433"/>
                  <a:pt x="464964" y="477927"/>
                  <a:pt x="461326" y="443910"/>
                </a:cubicBezTo>
                <a:cubicBezTo>
                  <a:pt x="459871" y="435001"/>
                  <a:pt x="454051" y="379115"/>
                  <a:pt x="453323" y="375065"/>
                </a:cubicBezTo>
                <a:cubicBezTo>
                  <a:pt x="443138" y="318369"/>
                  <a:pt x="403124" y="293261"/>
                  <a:pt x="371841" y="280302"/>
                </a:cubicBezTo>
                <a:close/>
              </a:path>
            </a:pathLst>
          </a:custGeom>
          <a:solidFill>
            <a:srgbClr val="000000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97680B6-2239-9444-ECC4-E9FED42E2458}"/>
              </a:ext>
            </a:extLst>
          </p:cNvPr>
          <p:cNvCxnSpPr>
            <a:cxnSpLocks/>
          </p:cNvCxnSpPr>
          <p:nvPr/>
        </p:nvCxnSpPr>
        <p:spPr>
          <a:xfrm flipV="1">
            <a:off x="5833484" y="2526028"/>
            <a:ext cx="0" cy="609600"/>
          </a:xfrm>
          <a:prstGeom prst="straightConnector1">
            <a:avLst/>
          </a:prstGeom>
          <a:ln w="57150" cap="flat">
            <a:solidFill>
              <a:schemeClr val="tx1"/>
            </a:solidFill>
            <a:miter lim="800000"/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7714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BC38D-0886-66EE-D8FD-E36203874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62D0B97-8D67-6F00-0E28-BB4D03ADD806}"/>
              </a:ext>
            </a:extLst>
          </p:cNvPr>
          <p:cNvSpPr txBox="1">
            <a:spLocks/>
          </p:cNvSpPr>
          <p:nvPr/>
        </p:nvSpPr>
        <p:spPr>
          <a:xfrm>
            <a:off x="671639" y="134218"/>
            <a:ext cx="10848722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Global Master Equations For Finite Coupling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0532E9-DD96-DF98-1254-BB3BA3694702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1AE9ED-B77C-5942-45DC-3E5B15512478}"/>
              </a:ext>
            </a:extLst>
          </p:cNvPr>
          <p:cNvSpPr/>
          <p:nvPr/>
        </p:nvSpPr>
        <p:spPr>
          <a:xfrm>
            <a:off x="5020679" y="2026298"/>
            <a:ext cx="7028362" cy="901522"/>
          </a:xfrm>
          <a:prstGeom prst="roundRect">
            <a:avLst/>
          </a:prstGeom>
          <a:solidFill>
            <a:srgbClr val="FFD1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\documentclass{article}&#10;\usepackage{amsmath, amssymb, braket}&#10;\pagestyle{empty}&#10;\begin{document}&#10;&#10;$$\hat{H} = \sum_{j=0}^2 \hbar \omega_j \ket{j}\bra{j} + \hbar \omega_l \hat a^{\dagger} \hat a + g \left( \ket{2}\bra{1} + \ket{1}\bra{2}\right)\left(\hat a + \hat a^{\dagger} \right)$$&#10;&#10;&#10;\end{document}" title="IguanaTex Picture Display">
            <a:extLst>
              <a:ext uri="{FF2B5EF4-FFF2-40B4-BE49-F238E27FC236}">
                <a16:creationId xmlns:a16="http://schemas.microsoft.com/office/drawing/2014/main" id="{53AB62BE-F080-7889-121D-EC500A3DB71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96091" y="2068484"/>
            <a:ext cx="6692493" cy="822687"/>
          </a:xfrm>
          <a:prstGeom prst="rect">
            <a:avLst/>
          </a:prstGeom>
        </p:spPr>
      </p:pic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B7974F5D-A04E-A37A-F952-DBEAD05F889A}"/>
              </a:ext>
            </a:extLst>
          </p:cNvPr>
          <p:cNvSpPr/>
          <p:nvPr/>
        </p:nvSpPr>
        <p:spPr>
          <a:xfrm>
            <a:off x="5020679" y="3660761"/>
            <a:ext cx="7028362" cy="2123059"/>
          </a:xfrm>
          <a:prstGeom prst="roundRect">
            <a:avLst/>
          </a:prstGeom>
          <a:solidFill>
            <a:srgbClr val="AA79C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1A92C-DA69-5A3C-6B54-E26EE3FC51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9539" y="1154265"/>
            <a:ext cx="5110218" cy="4209380"/>
          </a:xfrm>
          <a:prstGeom prst="rect">
            <a:avLst/>
          </a:prstGeom>
        </p:spPr>
      </p:pic>
      <p:pic>
        <p:nvPicPr>
          <p:cNvPr id="14" name="Picture 13" descr="\documentclass{article}&#10;\usepackage{amsmath, amssymb, braket}&#10;\pagestyle{empty}&#10;\begin{document}&#10;&#10;\begin{align*}&#10;\dot{\hat{\rho}}_S &amp;= -\frac{i}{\hbar} [\hat{H}, \hat{\rho}_S] + \sum_{j=h,c} \sum_{\omega} \gamma_j(\omega) \, \mathcal{D}_j^{[\omega]}(\hat{\rho}_S) \\&#10;\mathcal{D}_j^{[\omega]}(\hat{\rho}_S) &amp;= \hat{A}_j(\omega)\hat{\rho}_S \hat{A}_j^\dagger(\omega) - \tfrac{1}{2} \left\{ \hat{A}_j^\dagger(\omega)\hat{A}_j(\omega), \hat{\rho}_S \right\}&#10;\end{align*}&#10;&#10;\end{document}" title="IguanaTex Picture Display">
            <a:extLst>
              <a:ext uri="{FF2B5EF4-FFF2-40B4-BE49-F238E27FC236}">
                <a16:creationId xmlns:a16="http://schemas.microsoft.com/office/drawing/2014/main" id="{04916A61-97C0-2A89-5E2D-C1C307CD4CE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382357" y="3876525"/>
            <a:ext cx="6506228" cy="151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32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599BE-D296-9494-E61B-A098422E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14CD2DB-6810-D86B-7FA4-4863FE1958C8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Finite Coupling → New Operation Regimes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659164-BE15-386E-B3DF-A347F2C5C5DF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8E2C0-7D10-EBEE-676C-0C59283246D9}"/>
              </a:ext>
            </a:extLst>
          </p:cNvPr>
          <p:cNvSpPr txBox="1"/>
          <p:nvPr/>
        </p:nvSpPr>
        <p:spPr>
          <a:xfrm>
            <a:off x="778776" y="6858000"/>
            <a:ext cx="1003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the local Lindblad phase space diagram.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Animate the four regimes coming out of coupling strength.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Emphasise</a:t>
            </a:r>
            <a:r>
              <a:rPr lang="en-US" dirty="0"/>
              <a:t> they exist even at small values of g, and we missed it the whole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Show the power and heat currents showing how they engine -&gt; ref contains accelerators and heaters.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7293FB-38D4-A372-CB5C-1865B167E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978" y="1334680"/>
            <a:ext cx="6542412" cy="5389102"/>
          </a:xfrm>
          <a:prstGeom prst="rect">
            <a:avLst/>
          </a:prstGeom>
        </p:spPr>
      </p:pic>
      <p:sp>
        <p:nvSpPr>
          <p:cNvPr id="9" name="!!refarea">
            <a:extLst>
              <a:ext uri="{FF2B5EF4-FFF2-40B4-BE49-F238E27FC236}">
                <a16:creationId xmlns:a16="http://schemas.microsoft.com/office/drawing/2014/main" id="{8653C806-6A2C-F73C-2A06-442B892408BA}"/>
              </a:ext>
            </a:extLst>
          </p:cNvPr>
          <p:cNvSpPr/>
          <p:nvPr/>
        </p:nvSpPr>
        <p:spPr>
          <a:xfrm>
            <a:off x="1893537" y="1942088"/>
            <a:ext cx="4241502" cy="2896949"/>
          </a:xfrm>
          <a:prstGeom prst="rect">
            <a:avLst/>
          </a:prstGeom>
          <a:solidFill>
            <a:srgbClr val="85C9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!!engarea">
            <a:extLst>
              <a:ext uri="{FF2B5EF4-FFF2-40B4-BE49-F238E27FC236}">
                <a16:creationId xmlns:a16="http://schemas.microsoft.com/office/drawing/2014/main" id="{EF3CC70F-72F4-914E-C34A-3229C25CAA8A}"/>
              </a:ext>
            </a:extLst>
          </p:cNvPr>
          <p:cNvSpPr/>
          <p:nvPr/>
        </p:nvSpPr>
        <p:spPr>
          <a:xfrm>
            <a:off x="1893537" y="4839037"/>
            <a:ext cx="4241502" cy="895632"/>
          </a:xfrm>
          <a:prstGeom prst="rect">
            <a:avLst/>
          </a:prstGeom>
          <a:solidFill>
            <a:srgbClr val="70C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ED5BE16-7864-7BEF-108F-B711A128AB5A}"/>
              </a:ext>
            </a:extLst>
          </p:cNvPr>
          <p:cNvCxnSpPr>
            <a:cxnSpLocks/>
          </p:cNvCxnSpPr>
          <p:nvPr/>
        </p:nvCxnSpPr>
        <p:spPr>
          <a:xfrm>
            <a:off x="1893537" y="4839037"/>
            <a:ext cx="424150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3D5B1C4-A843-9085-57DE-A7C5B3060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57" y="1341367"/>
            <a:ext cx="6523094" cy="53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516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F14D2-9D4D-6EA2-B923-140BD3F2F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engarea">
            <a:extLst>
              <a:ext uri="{FF2B5EF4-FFF2-40B4-BE49-F238E27FC236}">
                <a16:creationId xmlns:a16="http://schemas.microsoft.com/office/drawing/2014/main" id="{39D21CA4-00C1-38B4-9D7F-27F92A6EACED}"/>
              </a:ext>
            </a:extLst>
          </p:cNvPr>
          <p:cNvSpPr/>
          <p:nvPr/>
        </p:nvSpPr>
        <p:spPr>
          <a:xfrm>
            <a:off x="1948014" y="5634485"/>
            <a:ext cx="3097369" cy="66335"/>
          </a:xfrm>
          <a:prstGeom prst="round1Rect">
            <a:avLst>
              <a:gd name="adj" fmla="val 50000"/>
            </a:avLst>
          </a:prstGeom>
          <a:solidFill>
            <a:srgbClr val="70C0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73E3D933-82AF-FE96-28FC-32D05859A3B6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Finite Coupling → New Operation Regimes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7B789-728B-E611-B9BC-C7B2CE440CC0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DC015B-BC9B-7040-AC36-25BE2868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8" y="1334680"/>
            <a:ext cx="6542412" cy="538910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D95362-C933-5AA7-8BAB-6E5692CE8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57" y="1341367"/>
            <a:ext cx="6523094" cy="5373190"/>
          </a:xfrm>
          <a:prstGeom prst="rect">
            <a:avLst/>
          </a:prstGeom>
        </p:spPr>
      </p:pic>
      <p:sp>
        <p:nvSpPr>
          <p:cNvPr id="15" name="!!refarea">
            <a:extLst>
              <a:ext uri="{FF2B5EF4-FFF2-40B4-BE49-F238E27FC236}">
                <a16:creationId xmlns:a16="http://schemas.microsoft.com/office/drawing/2014/main" id="{9C3B5BE7-A651-F753-E798-9C895E980774}"/>
              </a:ext>
            </a:extLst>
          </p:cNvPr>
          <p:cNvSpPr/>
          <p:nvPr/>
        </p:nvSpPr>
        <p:spPr>
          <a:xfrm>
            <a:off x="2292439" y="2472744"/>
            <a:ext cx="1281448" cy="779171"/>
          </a:xfrm>
          <a:prstGeom prst="round2DiagRect">
            <a:avLst>
              <a:gd name="adj1" fmla="val 50000"/>
              <a:gd name="adj2" fmla="val 50000"/>
            </a:avLst>
          </a:prstGeom>
          <a:solidFill>
            <a:srgbClr val="85C9D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304CD8-8205-BED4-3B38-97B60B3DEE65}"/>
              </a:ext>
            </a:extLst>
          </p:cNvPr>
          <p:cNvSpPr txBox="1"/>
          <p:nvPr/>
        </p:nvSpPr>
        <p:spPr>
          <a:xfrm>
            <a:off x="7126941" y="2228671"/>
            <a:ext cx="46138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Accelerators and heaters also present</a:t>
            </a:r>
          </a:p>
          <a:p>
            <a:pPr marL="285750" indent="-285750">
              <a:buFontTx/>
              <a:buChar char="-"/>
            </a:pPr>
            <a:r>
              <a:rPr lang="en-US" dirty="0"/>
              <a:t>Engine suppressed, refrigerator disappears</a:t>
            </a:r>
          </a:p>
          <a:p>
            <a:pPr marL="285750" indent="-285750">
              <a:buFontTx/>
              <a:buChar char="-"/>
            </a:pPr>
            <a:r>
              <a:rPr lang="en-US" dirty="0"/>
              <a:t>Heater and accelerator dominated at large 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082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250">
        <p159:morph option="byWord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2F1F-86E8-2254-ED78-0DBDBD85A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75751DC-92EF-51EE-4C2F-ABB9793FAFD2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Finite Coupling → New Operation Regimes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86343D-AAE5-DA7B-F54C-502485070640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6AC85-9411-B811-5911-C0D3B40EF3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8" y="1334680"/>
            <a:ext cx="6542412" cy="5389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32528-3E63-E190-3F02-37F5093A6F23}"/>
              </a:ext>
            </a:extLst>
          </p:cNvPr>
          <p:cNvSpPr txBox="1"/>
          <p:nvPr/>
        </p:nvSpPr>
        <p:spPr>
          <a:xfrm>
            <a:off x="1218046" y="7309060"/>
            <a:ext cx="7988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Emphasise</a:t>
            </a:r>
            <a:r>
              <a:rPr lang="en-US" dirty="0"/>
              <a:t> they exist even at small values of g, and we missed it the whole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48CE7-A479-A3AA-8C47-08D9E2817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7" y="1733687"/>
            <a:ext cx="6295032" cy="5185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DE81AA-D15C-7DB7-62BB-19958FCD4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0689" y="1661157"/>
            <a:ext cx="3600680" cy="44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6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59006-FB2D-B56B-144F-A47C0D29D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F4C9BC81-215A-E711-21E5-F6C7864D77A4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Finite Coupling → New Operation Regimes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F1B5EB-9FF2-E8BB-85CC-CC0EDDDCE90C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EB5787-4FC0-ED7B-AA7D-5BD75F69375A}"/>
              </a:ext>
            </a:extLst>
          </p:cNvPr>
          <p:cNvSpPr txBox="1"/>
          <p:nvPr/>
        </p:nvSpPr>
        <p:spPr>
          <a:xfrm>
            <a:off x="1080780" y="2000429"/>
            <a:ext cx="100304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First the local Lindblad phase space diagram. </a:t>
            </a:r>
          </a:p>
          <a:p>
            <a:pPr marL="285750" indent="-285750">
              <a:buFontTx/>
              <a:buChar char="-"/>
            </a:pPr>
            <a:r>
              <a:rPr lang="en-US" dirty="0"/>
              <a:t>Animate the four regimes coming out of coupling strength.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Emphasise</a:t>
            </a:r>
            <a:r>
              <a:rPr lang="en-US" dirty="0"/>
              <a:t> they exist even at small values of g, and we missed it the whole time.</a:t>
            </a:r>
          </a:p>
          <a:p>
            <a:pPr marL="285750" indent="-285750">
              <a:buFontTx/>
              <a:buChar char="-"/>
            </a:pPr>
            <a:r>
              <a:rPr lang="en-US" dirty="0"/>
              <a:t>Show the power and heat currents showing how they engine -&gt; ref contains accelerators and heaters. </a:t>
            </a:r>
          </a:p>
        </p:txBody>
      </p:sp>
    </p:spTree>
    <p:extLst>
      <p:ext uri="{BB962C8B-B14F-4D97-AF65-F5344CB8AC3E}">
        <p14:creationId xmlns:p14="http://schemas.microsoft.com/office/powerpoint/2010/main" val="1949580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DF25A-420B-4462-2FAC-17B5CBCA0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C04C8750-623C-CCE4-0DD2-AC06DC9B38E7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6D6A0"/>
                </a:solidFill>
                <a:latin typeface="Bookman Old Style" panose="02050604050505020204" pitchFamily="18" charset="0"/>
              </a:rPr>
              <a:t>Bosonic Load Back-action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1A40F2-3C41-DF57-BAB4-FF1324B45EF6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DCBBD-DD40-61E7-B1BE-5B374D5BB398}"/>
              </a:ext>
            </a:extLst>
          </p:cNvPr>
          <p:cNvSpPr txBox="1"/>
          <p:nvPr/>
        </p:nvSpPr>
        <p:spPr>
          <a:xfrm>
            <a:off x="1080780" y="2000429"/>
            <a:ext cx="10082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Initialising</a:t>
            </a:r>
            <a:r>
              <a:rPr lang="en-US" dirty="0"/>
              <a:t> the load to a higher level effectively increases the coupling strength between them.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Offsetting the load causes crossover to the other regimes of operation in the thermal machine.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arise from the bosonic properties of the load, not present in the ladder despite the four modes. </a:t>
            </a:r>
          </a:p>
        </p:txBody>
      </p:sp>
    </p:spTree>
    <p:extLst>
      <p:ext uri="{BB962C8B-B14F-4D97-AF65-F5344CB8AC3E}">
        <p14:creationId xmlns:p14="http://schemas.microsoft.com/office/powerpoint/2010/main" val="983678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750B7-61B2-2811-172E-136528571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A44B8387-461D-E9A9-D4C5-2DDADEFA3F21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098CF"/>
                </a:solidFill>
                <a:latin typeface="Bookman Old Style" panose="02050604050505020204" pitchFamily="18" charset="0"/>
              </a:rPr>
              <a:t>Experimental platforms: </a:t>
            </a:r>
          </a:p>
          <a:p>
            <a:pPr lvl="0" algn="ctr"/>
            <a:r>
              <a:rPr lang="en-US" sz="3600" b="1" dirty="0">
                <a:solidFill>
                  <a:srgbClr val="0098CF"/>
                </a:solidFill>
                <a:latin typeface="Bookman Old Style" panose="02050604050505020204" pitchFamily="18" charset="0"/>
              </a:rPr>
              <a:t>Three-level thermal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6F5B13-8213-BB6F-163D-CB49F1EA7BE4}"/>
              </a:ext>
            </a:extLst>
          </p:cNvPr>
          <p:cNvSpPr/>
          <p:nvPr/>
        </p:nvSpPr>
        <p:spPr>
          <a:xfrm>
            <a:off x="1995054" y="1345367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FEC477-837E-0548-1BF7-4C2F0684D1C1}"/>
              </a:ext>
            </a:extLst>
          </p:cNvPr>
          <p:cNvSpPr txBox="1"/>
          <p:nvPr/>
        </p:nvSpPr>
        <p:spPr>
          <a:xfrm>
            <a:off x="1080780" y="2000429"/>
            <a:ext cx="10082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Initialising</a:t>
            </a:r>
            <a:r>
              <a:rPr lang="en-US" dirty="0"/>
              <a:t> the load to a higher level effectively increases the coupling strength between them.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Offsetting the load causes crossover to the other regimes of operation in the thermal machine.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arise from the bosonic properties of the load, not present in the ladder despite the four modes. </a:t>
            </a:r>
          </a:p>
        </p:txBody>
      </p:sp>
    </p:spTree>
    <p:extLst>
      <p:ext uri="{BB962C8B-B14F-4D97-AF65-F5344CB8AC3E}">
        <p14:creationId xmlns:p14="http://schemas.microsoft.com/office/powerpoint/2010/main" val="308480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5F545-6CB0-6F43-A786-4CE5648E9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37DDB54D-C069-8B18-5025-A37A6E24D9C4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0098CF"/>
                </a:solidFill>
                <a:latin typeface="Bookman Old Style" panose="02050604050505020204" pitchFamily="18" charset="0"/>
              </a:rPr>
              <a:t>Experimental platforms: </a:t>
            </a:r>
          </a:p>
          <a:p>
            <a:pPr lvl="0" algn="ctr"/>
            <a:r>
              <a:rPr lang="en-US" sz="3600" b="1" dirty="0">
                <a:solidFill>
                  <a:srgbClr val="0098CF"/>
                </a:solidFill>
                <a:latin typeface="Bookman Old Style" panose="02050604050505020204" pitchFamily="18" charset="0"/>
              </a:rPr>
              <a:t>Two-qubit thermal machine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3FA644-39EC-7ED1-9A45-08C9AE0EC78A}"/>
              </a:ext>
            </a:extLst>
          </p:cNvPr>
          <p:cNvSpPr/>
          <p:nvPr/>
        </p:nvSpPr>
        <p:spPr>
          <a:xfrm>
            <a:off x="1995054" y="1442085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0EDFAB-1ACA-2A9B-567B-D3DC7CE4DB1B}"/>
              </a:ext>
            </a:extLst>
          </p:cNvPr>
          <p:cNvSpPr txBox="1"/>
          <p:nvPr/>
        </p:nvSpPr>
        <p:spPr>
          <a:xfrm>
            <a:off x="1080780" y="2000429"/>
            <a:ext cx="100825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Initialising</a:t>
            </a:r>
            <a:r>
              <a:rPr lang="en-US" dirty="0"/>
              <a:t> the load to a higher level effectively increases the coupling strength between them. </a:t>
            </a:r>
          </a:p>
          <a:p>
            <a:pPr marL="285750" indent="-285750">
              <a:buFontTx/>
              <a:buChar char="-"/>
            </a:pPr>
            <a:r>
              <a:rPr lang="en-US" dirty="0"/>
              <a:t>Offsetting the load causes crossover to the other regimes of operation in the thermal machine.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These arise from the bosonic properties of the load, not present in the ladder despite the four modes. </a:t>
            </a:r>
          </a:p>
        </p:txBody>
      </p:sp>
    </p:spTree>
    <p:extLst>
      <p:ext uri="{BB962C8B-B14F-4D97-AF65-F5344CB8AC3E}">
        <p14:creationId xmlns:p14="http://schemas.microsoft.com/office/powerpoint/2010/main" val="55427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351D8-717A-0CE5-8A7E-16B075904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2C992A-2666-B311-FFC4-35354ECFA21F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278335B-FB51-8BA0-89B0-6E2F4F9C1D02}"/>
              </a:ext>
            </a:extLst>
          </p:cNvPr>
          <p:cNvCxnSpPr>
            <a:cxnSpLocks/>
          </p:cNvCxnSpPr>
          <p:nvPr/>
        </p:nvCxnSpPr>
        <p:spPr>
          <a:xfrm>
            <a:off x="4844562" y="3429000"/>
            <a:ext cx="318564" cy="0"/>
          </a:xfrm>
          <a:prstGeom prst="straightConnector1">
            <a:avLst/>
          </a:prstGeom>
          <a:ln w="57150"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C4C94B-F1B9-E7D9-5B77-AD4079AD0D5C}"/>
              </a:ext>
            </a:extLst>
          </p:cNvPr>
          <p:cNvCxnSpPr>
            <a:cxnSpLocks/>
          </p:cNvCxnSpPr>
          <p:nvPr/>
        </p:nvCxnSpPr>
        <p:spPr>
          <a:xfrm>
            <a:off x="7065818" y="3429000"/>
            <a:ext cx="302136" cy="0"/>
          </a:xfrm>
          <a:prstGeom prst="straightConnector1">
            <a:avLst/>
          </a:prstGeom>
          <a:ln w="57150">
            <a:noFill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3C6749-60B9-70BA-D3C6-FEF6B219DD73}"/>
              </a:ext>
            </a:extLst>
          </p:cNvPr>
          <p:cNvGrpSpPr/>
          <p:nvPr/>
        </p:nvGrpSpPr>
        <p:grpSpPr>
          <a:xfrm>
            <a:off x="4514703" y="2461563"/>
            <a:ext cx="3341256" cy="1898489"/>
            <a:chOff x="976732" y="2472620"/>
            <a:chExt cx="3341256" cy="1898489"/>
          </a:xfrm>
          <a:noFill/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6722E2C7-E0E8-649F-A571-98B1F1F2D130}"/>
                </a:ext>
              </a:extLst>
            </p:cNvPr>
            <p:cNvSpPr/>
            <p:nvPr/>
          </p:nvSpPr>
          <p:spPr>
            <a:xfrm rot="10800000">
              <a:off x="1953478" y="2496127"/>
              <a:ext cx="2364510" cy="1415472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57574FB0-E99C-268B-645D-C9941BD5E0AB}"/>
                </a:ext>
              </a:extLst>
            </p:cNvPr>
            <p:cNvSpPr/>
            <p:nvPr/>
          </p:nvSpPr>
          <p:spPr>
            <a:xfrm rot="10800000">
              <a:off x="976732" y="3151909"/>
              <a:ext cx="2036643" cy="1219200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94752"/>
                </a:solidFill>
              </a:endParaRP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D20AA203-91E4-DD4A-CA3D-5A27922812D7}"/>
                </a:ext>
              </a:extLst>
            </p:cNvPr>
            <p:cNvSpPr/>
            <p:nvPr/>
          </p:nvSpPr>
          <p:spPr>
            <a:xfrm rot="10800000">
              <a:off x="976732" y="2472620"/>
              <a:ext cx="1221523" cy="731243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grpSp>
          <p:nvGrpSpPr>
            <p:cNvPr id="20" name="Group 19" descr="\documentclass{article}&#10;\usepackage{amsmath}&#10;\pagestyle{empty}&#10;\begin{document}&#10;&#10;$\beta_h$&#10;&#10;&#10;\end{document}" title="IguanaTex Shape Display">
              <a:extLst>
                <a:ext uri="{FF2B5EF4-FFF2-40B4-BE49-F238E27FC236}">
                  <a16:creationId xmlns:a16="http://schemas.microsoft.com/office/drawing/2014/main" id="{E89367AF-BD1C-2BCA-8061-8213C1A01D8F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659093" y="3327530"/>
              <a:ext cx="913812" cy="845843"/>
              <a:chOff x="27764775" y="20798033"/>
              <a:chExt cx="3109293" cy="2885646"/>
            </a:xfrm>
            <a:grpFill/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BB54EB0D-FE69-C25D-4C19-172882B13B56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7764775" y="20798033"/>
                <a:ext cx="1747825" cy="2885646"/>
              </a:xfrm>
              <a:custGeom>
                <a:avLst/>
                <a:gdLst>
                  <a:gd name="connsiteX0" fmla="*/ 1747902 w 1747825"/>
                  <a:gd name="connsiteY0" fmla="*/ 439322 h 2885646"/>
                  <a:gd name="connsiteX1" fmla="*/ 1311849 w 1747825"/>
                  <a:gd name="connsiteY1" fmla="*/ 63 h 2885646"/>
                  <a:gd name="connsiteX2" fmla="*/ 923890 w 1747825"/>
                  <a:gd name="connsiteY2" fmla="*/ 134726 h 2885646"/>
                  <a:gd name="connsiteX3" fmla="*/ 510281 w 1747825"/>
                  <a:gd name="connsiteY3" fmla="*/ 817663 h 2885646"/>
                  <a:gd name="connsiteX4" fmla="*/ 483 w 1747825"/>
                  <a:gd name="connsiteY4" fmla="*/ 2853647 h 2885646"/>
                  <a:gd name="connsiteX5" fmla="*/ 38959 w 1747825"/>
                  <a:gd name="connsiteY5" fmla="*/ 2885710 h 2885646"/>
                  <a:gd name="connsiteX6" fmla="*/ 77434 w 1747825"/>
                  <a:gd name="connsiteY6" fmla="*/ 2869678 h 2885646"/>
                  <a:gd name="connsiteX7" fmla="*/ 301873 w 1747825"/>
                  <a:gd name="connsiteY7" fmla="*/ 1984747 h 2885646"/>
                  <a:gd name="connsiteX8" fmla="*/ 737926 w 1747825"/>
                  <a:gd name="connsiteY8" fmla="*/ 2295755 h 2885646"/>
                  <a:gd name="connsiteX9" fmla="*/ 1356737 w 1747825"/>
                  <a:gd name="connsiteY9" fmla="*/ 2042460 h 2885646"/>
                  <a:gd name="connsiteX10" fmla="*/ 1613239 w 1747825"/>
                  <a:gd name="connsiteY10" fmla="*/ 1452505 h 2885646"/>
                  <a:gd name="connsiteX11" fmla="*/ 1379181 w 1747825"/>
                  <a:gd name="connsiteY11" fmla="*/ 974770 h 2885646"/>
                  <a:gd name="connsiteX12" fmla="*/ 1747902 w 1747825"/>
                  <a:gd name="connsiteY12" fmla="*/ 439322 h 2885646"/>
                  <a:gd name="connsiteX13" fmla="*/ 1170773 w 1747825"/>
                  <a:gd name="connsiteY13" fmla="*/ 971564 h 2885646"/>
                  <a:gd name="connsiteX14" fmla="*/ 1016872 w 1747825"/>
                  <a:gd name="connsiteY14" fmla="*/ 994008 h 2885646"/>
                  <a:gd name="connsiteX15" fmla="*/ 875796 w 1747825"/>
                  <a:gd name="connsiteY15" fmla="*/ 981183 h 2885646"/>
                  <a:gd name="connsiteX16" fmla="*/ 1032903 w 1747825"/>
                  <a:gd name="connsiteY16" fmla="*/ 955533 h 2885646"/>
                  <a:gd name="connsiteX17" fmla="*/ 1170773 w 1747825"/>
                  <a:gd name="connsiteY17" fmla="*/ 971564 h 2885646"/>
                  <a:gd name="connsiteX18" fmla="*/ 1568351 w 1747825"/>
                  <a:gd name="connsiteY18" fmla="*/ 365578 h 2885646"/>
                  <a:gd name="connsiteX19" fmla="*/ 1279787 w 1747825"/>
                  <a:gd name="connsiteY19" fmla="*/ 920264 h 2885646"/>
                  <a:gd name="connsiteX20" fmla="*/ 1032903 w 1747825"/>
                  <a:gd name="connsiteY20" fmla="*/ 881788 h 2885646"/>
                  <a:gd name="connsiteX21" fmla="*/ 786020 w 1747825"/>
                  <a:gd name="connsiteY21" fmla="*/ 984389 h 2885646"/>
                  <a:gd name="connsiteX22" fmla="*/ 1007253 w 1747825"/>
                  <a:gd name="connsiteY22" fmla="*/ 1064546 h 2885646"/>
                  <a:gd name="connsiteX23" fmla="*/ 1270168 w 1747825"/>
                  <a:gd name="connsiteY23" fmla="*/ 1022864 h 2885646"/>
                  <a:gd name="connsiteX24" fmla="*/ 1411244 w 1747825"/>
                  <a:gd name="connsiteY24" fmla="*/ 1385174 h 2885646"/>
                  <a:gd name="connsiteX25" fmla="*/ 1250930 w 1747825"/>
                  <a:gd name="connsiteY25" fmla="*/ 1936653 h 2885646"/>
                  <a:gd name="connsiteX26" fmla="*/ 728308 w 1747825"/>
                  <a:gd name="connsiteY26" fmla="*/ 2225217 h 2885646"/>
                  <a:gd name="connsiteX27" fmla="*/ 362792 w 1747825"/>
                  <a:gd name="connsiteY27" fmla="*/ 1811608 h 2885646"/>
                  <a:gd name="connsiteX28" fmla="*/ 378824 w 1747825"/>
                  <a:gd name="connsiteY28" fmla="*/ 1670532 h 2885646"/>
                  <a:gd name="connsiteX29" fmla="*/ 584025 w 1747825"/>
                  <a:gd name="connsiteY29" fmla="*/ 859344 h 2885646"/>
                  <a:gd name="connsiteX30" fmla="*/ 1270168 w 1747825"/>
                  <a:gd name="connsiteY30" fmla="*/ 73807 h 2885646"/>
                  <a:gd name="connsiteX31" fmla="*/ 1568351 w 1747825"/>
                  <a:gd name="connsiteY31" fmla="*/ 365578 h 28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47825" h="2885646">
                    <a:moveTo>
                      <a:pt x="1747902" y="439322"/>
                    </a:moveTo>
                    <a:cubicBezTo>
                      <a:pt x="1747902" y="198852"/>
                      <a:pt x="1571557" y="63"/>
                      <a:pt x="1311849" y="63"/>
                    </a:cubicBezTo>
                    <a:cubicBezTo>
                      <a:pt x="1125885" y="63"/>
                      <a:pt x="1036110" y="51363"/>
                      <a:pt x="923890" y="134726"/>
                    </a:cubicBezTo>
                    <a:cubicBezTo>
                      <a:pt x="747545" y="262977"/>
                      <a:pt x="571200" y="573986"/>
                      <a:pt x="510281" y="817663"/>
                    </a:cubicBezTo>
                    <a:lnTo>
                      <a:pt x="483" y="2853647"/>
                    </a:lnTo>
                    <a:cubicBezTo>
                      <a:pt x="-2723" y="2866472"/>
                      <a:pt x="13308" y="2885710"/>
                      <a:pt x="38959" y="2885710"/>
                    </a:cubicBezTo>
                    <a:cubicBezTo>
                      <a:pt x="64609" y="2885710"/>
                      <a:pt x="74228" y="2879297"/>
                      <a:pt x="77434" y="2869678"/>
                    </a:cubicBezTo>
                    <a:lnTo>
                      <a:pt x="301873" y="1984747"/>
                    </a:lnTo>
                    <a:cubicBezTo>
                      <a:pt x="362792" y="2177123"/>
                      <a:pt x="503868" y="2295755"/>
                      <a:pt x="737926" y="2295755"/>
                    </a:cubicBezTo>
                    <a:cubicBezTo>
                      <a:pt x="971984" y="2295755"/>
                      <a:pt x="1212455" y="2183536"/>
                      <a:pt x="1356737" y="2042460"/>
                    </a:cubicBezTo>
                    <a:cubicBezTo>
                      <a:pt x="1510638" y="1894971"/>
                      <a:pt x="1613239" y="1689769"/>
                      <a:pt x="1613239" y="1452505"/>
                    </a:cubicBezTo>
                    <a:cubicBezTo>
                      <a:pt x="1613239" y="1221653"/>
                      <a:pt x="1494607" y="1054927"/>
                      <a:pt x="1379181" y="974770"/>
                    </a:cubicBezTo>
                    <a:cubicBezTo>
                      <a:pt x="1565145" y="868963"/>
                      <a:pt x="1747902" y="670174"/>
                      <a:pt x="1747902" y="439322"/>
                    </a:cubicBezTo>
                    <a:close/>
                    <a:moveTo>
                      <a:pt x="1170773" y="971564"/>
                    </a:moveTo>
                    <a:cubicBezTo>
                      <a:pt x="1129092" y="987595"/>
                      <a:pt x="1093822" y="994008"/>
                      <a:pt x="1016872" y="994008"/>
                    </a:cubicBezTo>
                    <a:cubicBezTo>
                      <a:pt x="971984" y="994008"/>
                      <a:pt x="907859" y="997214"/>
                      <a:pt x="875796" y="981183"/>
                    </a:cubicBezTo>
                    <a:cubicBezTo>
                      <a:pt x="882208" y="949120"/>
                      <a:pt x="997634" y="955533"/>
                      <a:pt x="1032903" y="955533"/>
                    </a:cubicBezTo>
                    <a:cubicBezTo>
                      <a:pt x="1100235" y="955533"/>
                      <a:pt x="1129092" y="955533"/>
                      <a:pt x="1170773" y="971564"/>
                    </a:cubicBezTo>
                    <a:close/>
                    <a:moveTo>
                      <a:pt x="1568351" y="365578"/>
                    </a:moveTo>
                    <a:cubicBezTo>
                      <a:pt x="1568351" y="590017"/>
                      <a:pt x="1446513" y="820869"/>
                      <a:pt x="1279787" y="920264"/>
                    </a:cubicBezTo>
                    <a:cubicBezTo>
                      <a:pt x="1193217" y="888201"/>
                      <a:pt x="1129092" y="881788"/>
                      <a:pt x="1032903" y="881788"/>
                    </a:cubicBezTo>
                    <a:cubicBezTo>
                      <a:pt x="965572" y="881788"/>
                      <a:pt x="786020" y="878582"/>
                      <a:pt x="786020" y="984389"/>
                    </a:cubicBezTo>
                    <a:cubicBezTo>
                      <a:pt x="782814" y="1074165"/>
                      <a:pt x="949540" y="1064546"/>
                      <a:pt x="1007253" y="1064546"/>
                    </a:cubicBezTo>
                    <a:cubicBezTo>
                      <a:pt x="1125885" y="1064546"/>
                      <a:pt x="1173979" y="1061340"/>
                      <a:pt x="1270168" y="1022864"/>
                    </a:cubicBezTo>
                    <a:cubicBezTo>
                      <a:pt x="1392006" y="1138290"/>
                      <a:pt x="1408037" y="1237685"/>
                      <a:pt x="1411244" y="1385174"/>
                    </a:cubicBezTo>
                    <a:cubicBezTo>
                      <a:pt x="1417656" y="1571137"/>
                      <a:pt x="1340706" y="1811608"/>
                      <a:pt x="1250930" y="1936653"/>
                    </a:cubicBezTo>
                    <a:cubicBezTo>
                      <a:pt x="1125885" y="2109791"/>
                      <a:pt x="911065" y="2225217"/>
                      <a:pt x="728308" y="2225217"/>
                    </a:cubicBezTo>
                    <a:cubicBezTo>
                      <a:pt x="484631" y="2225217"/>
                      <a:pt x="362792" y="2039253"/>
                      <a:pt x="362792" y="1811608"/>
                    </a:cubicBezTo>
                    <a:cubicBezTo>
                      <a:pt x="362792" y="1779545"/>
                      <a:pt x="362792" y="1731451"/>
                      <a:pt x="378824" y="1670532"/>
                    </a:cubicBezTo>
                    <a:lnTo>
                      <a:pt x="584025" y="859344"/>
                    </a:lnTo>
                    <a:cubicBezTo>
                      <a:pt x="654563" y="583605"/>
                      <a:pt x="885415" y="73807"/>
                      <a:pt x="1270168" y="73807"/>
                    </a:cubicBezTo>
                    <a:cubicBezTo>
                      <a:pt x="1456132" y="73807"/>
                      <a:pt x="1568351" y="173202"/>
                      <a:pt x="1568351" y="365578"/>
                    </a:cubicBezTo>
                    <a:close/>
                  </a:path>
                </a:pathLst>
              </a:custGeom>
              <a:grpFill/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58AA2646-1492-0AC1-83EC-680473061B98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9650875" y="21984990"/>
                <a:ext cx="1223193" cy="1580051"/>
              </a:xfrm>
              <a:custGeom>
                <a:avLst/>
                <a:gdLst>
                  <a:gd name="connsiteX0" fmla="*/ 534247 w 1223193"/>
                  <a:gd name="connsiteY0" fmla="*/ 67396 h 1580051"/>
                  <a:gd name="connsiteX1" fmla="*/ 543225 w 1223193"/>
                  <a:gd name="connsiteY1" fmla="*/ 31486 h 1580051"/>
                  <a:gd name="connsiteX2" fmla="*/ 507315 w 1223193"/>
                  <a:gd name="connsiteY2" fmla="*/ 64 h 1580051"/>
                  <a:gd name="connsiteX3" fmla="*/ 220033 w 1223193"/>
                  <a:gd name="connsiteY3" fmla="*/ 22508 h 1580051"/>
                  <a:gd name="connsiteX4" fmla="*/ 170656 w 1223193"/>
                  <a:gd name="connsiteY4" fmla="*/ 74129 h 1580051"/>
                  <a:gd name="connsiteX5" fmla="*/ 229010 w 1223193"/>
                  <a:gd name="connsiteY5" fmla="*/ 105551 h 1580051"/>
                  <a:gd name="connsiteX6" fmla="*/ 336741 w 1223193"/>
                  <a:gd name="connsiteY6" fmla="*/ 139217 h 1580051"/>
                  <a:gd name="connsiteX7" fmla="*/ 327763 w 1223193"/>
                  <a:gd name="connsiteY7" fmla="*/ 188593 h 1580051"/>
                  <a:gd name="connsiteX8" fmla="*/ 11304 w 1223193"/>
                  <a:gd name="connsiteY8" fmla="*/ 1458919 h 1580051"/>
                  <a:gd name="connsiteX9" fmla="*/ 82 w 1223193"/>
                  <a:gd name="connsiteY9" fmla="*/ 1508296 h 1580051"/>
                  <a:gd name="connsiteX10" fmla="*/ 76391 w 1223193"/>
                  <a:gd name="connsiteY10" fmla="*/ 1580116 h 1580051"/>
                  <a:gd name="connsiteX11" fmla="*/ 168412 w 1223193"/>
                  <a:gd name="connsiteY11" fmla="*/ 1521762 h 1580051"/>
                  <a:gd name="connsiteX12" fmla="*/ 206566 w 1223193"/>
                  <a:gd name="connsiteY12" fmla="*/ 1380365 h 1580051"/>
                  <a:gd name="connsiteX13" fmla="*/ 258187 w 1223193"/>
                  <a:gd name="connsiteY13" fmla="*/ 1180615 h 1580051"/>
                  <a:gd name="connsiteX14" fmla="*/ 294098 w 1223193"/>
                  <a:gd name="connsiteY14" fmla="*/ 1027996 h 1580051"/>
                  <a:gd name="connsiteX15" fmla="*/ 361429 w 1223193"/>
                  <a:gd name="connsiteY15" fmla="*/ 868644 h 1580051"/>
                  <a:gd name="connsiteX16" fmla="*/ 720532 w 1223193"/>
                  <a:gd name="connsiteY16" fmla="*/ 630739 h 1580051"/>
                  <a:gd name="connsiteX17" fmla="*/ 852951 w 1223193"/>
                  <a:gd name="connsiteY17" fmla="*/ 787846 h 1580051"/>
                  <a:gd name="connsiteX18" fmla="*/ 720532 w 1223193"/>
                  <a:gd name="connsiteY18" fmla="*/ 1265902 h 1580051"/>
                  <a:gd name="connsiteX19" fmla="*/ 686866 w 1223193"/>
                  <a:gd name="connsiteY19" fmla="*/ 1387099 h 1580051"/>
                  <a:gd name="connsiteX20" fmla="*/ 900083 w 1223193"/>
                  <a:gd name="connsiteY20" fmla="*/ 1580116 h 1580051"/>
                  <a:gd name="connsiteX21" fmla="*/ 1223276 w 1223193"/>
                  <a:gd name="connsiteY21" fmla="*/ 1236725 h 1580051"/>
                  <a:gd name="connsiteX22" fmla="*/ 1187365 w 1223193"/>
                  <a:gd name="connsiteY22" fmla="*/ 1207547 h 1580051"/>
                  <a:gd name="connsiteX23" fmla="*/ 1144722 w 1223193"/>
                  <a:gd name="connsiteY23" fmla="*/ 1245702 h 1580051"/>
                  <a:gd name="connsiteX24" fmla="*/ 906816 w 1223193"/>
                  <a:gd name="connsiteY24" fmla="*/ 1517273 h 1580051"/>
                  <a:gd name="connsiteX25" fmla="*/ 850707 w 1223193"/>
                  <a:gd name="connsiteY25" fmla="*/ 1438720 h 1580051"/>
                  <a:gd name="connsiteX26" fmla="*/ 902328 w 1223193"/>
                  <a:gd name="connsiteY26" fmla="*/ 1256924 h 1580051"/>
                  <a:gd name="connsiteX27" fmla="*/ 1021280 w 1223193"/>
                  <a:gd name="connsiteY27" fmla="*/ 823756 h 1580051"/>
                  <a:gd name="connsiteX28" fmla="*/ 938238 w 1223193"/>
                  <a:gd name="connsiteY28" fmla="*/ 628494 h 1580051"/>
                  <a:gd name="connsiteX29" fmla="*/ 729509 w 1223193"/>
                  <a:gd name="connsiteY29" fmla="*/ 567896 h 1580051"/>
                  <a:gd name="connsiteX30" fmla="*/ 363674 w 1223193"/>
                  <a:gd name="connsiteY30" fmla="*/ 754180 h 1580051"/>
                  <a:gd name="connsiteX31" fmla="*/ 534247 w 1223193"/>
                  <a:gd name="connsiteY31" fmla="*/ 67396 h 158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23193" h="1580051">
                    <a:moveTo>
                      <a:pt x="534247" y="67396"/>
                    </a:moveTo>
                    <a:cubicBezTo>
                      <a:pt x="536492" y="62907"/>
                      <a:pt x="543225" y="33730"/>
                      <a:pt x="543225" y="31486"/>
                    </a:cubicBezTo>
                    <a:cubicBezTo>
                      <a:pt x="543225" y="20264"/>
                      <a:pt x="534247" y="64"/>
                      <a:pt x="507315" y="64"/>
                    </a:cubicBezTo>
                    <a:cubicBezTo>
                      <a:pt x="462427" y="64"/>
                      <a:pt x="276142" y="18019"/>
                      <a:pt x="220033" y="22508"/>
                    </a:cubicBezTo>
                    <a:cubicBezTo>
                      <a:pt x="202077" y="24753"/>
                      <a:pt x="170656" y="26997"/>
                      <a:pt x="170656" y="74129"/>
                    </a:cubicBezTo>
                    <a:cubicBezTo>
                      <a:pt x="170656" y="105551"/>
                      <a:pt x="202077" y="105551"/>
                      <a:pt x="229010" y="105551"/>
                    </a:cubicBezTo>
                    <a:cubicBezTo>
                      <a:pt x="336741" y="105551"/>
                      <a:pt x="336741" y="121261"/>
                      <a:pt x="336741" y="139217"/>
                    </a:cubicBezTo>
                    <a:cubicBezTo>
                      <a:pt x="336741" y="154927"/>
                      <a:pt x="332252" y="168394"/>
                      <a:pt x="327763" y="188593"/>
                    </a:cubicBezTo>
                    <a:lnTo>
                      <a:pt x="11304" y="1458919"/>
                    </a:lnTo>
                    <a:cubicBezTo>
                      <a:pt x="82" y="1499318"/>
                      <a:pt x="82" y="1503807"/>
                      <a:pt x="82" y="1508296"/>
                    </a:cubicBezTo>
                    <a:cubicBezTo>
                      <a:pt x="82" y="1541962"/>
                      <a:pt x="27015" y="1580116"/>
                      <a:pt x="76391" y="1580116"/>
                    </a:cubicBezTo>
                    <a:cubicBezTo>
                      <a:pt x="101080" y="1580116"/>
                      <a:pt x="143723" y="1568894"/>
                      <a:pt x="168412" y="1521762"/>
                    </a:cubicBezTo>
                    <a:cubicBezTo>
                      <a:pt x="175145" y="1508296"/>
                      <a:pt x="195344" y="1427498"/>
                      <a:pt x="206566" y="1380365"/>
                    </a:cubicBezTo>
                    <a:lnTo>
                      <a:pt x="258187" y="1180615"/>
                    </a:lnTo>
                    <a:cubicBezTo>
                      <a:pt x="264921" y="1146949"/>
                      <a:pt x="287364" y="1061662"/>
                      <a:pt x="294098" y="1027996"/>
                    </a:cubicBezTo>
                    <a:cubicBezTo>
                      <a:pt x="316541" y="942709"/>
                      <a:pt x="316541" y="940465"/>
                      <a:pt x="361429" y="868644"/>
                    </a:cubicBezTo>
                    <a:cubicBezTo>
                      <a:pt x="433250" y="758669"/>
                      <a:pt x="545469" y="630739"/>
                      <a:pt x="720532" y="630739"/>
                    </a:cubicBezTo>
                    <a:cubicBezTo>
                      <a:pt x="846218" y="630739"/>
                      <a:pt x="852951" y="733981"/>
                      <a:pt x="852951" y="787846"/>
                    </a:cubicBezTo>
                    <a:cubicBezTo>
                      <a:pt x="852951" y="922510"/>
                      <a:pt x="756442" y="1171637"/>
                      <a:pt x="720532" y="1265902"/>
                    </a:cubicBezTo>
                    <a:cubicBezTo>
                      <a:pt x="695844" y="1328744"/>
                      <a:pt x="686866" y="1348944"/>
                      <a:pt x="686866" y="1387099"/>
                    </a:cubicBezTo>
                    <a:cubicBezTo>
                      <a:pt x="686866" y="1506051"/>
                      <a:pt x="785619" y="1580116"/>
                      <a:pt x="900083" y="1580116"/>
                    </a:cubicBezTo>
                    <a:cubicBezTo>
                      <a:pt x="1124522" y="1580116"/>
                      <a:pt x="1223276" y="1270390"/>
                      <a:pt x="1223276" y="1236725"/>
                    </a:cubicBezTo>
                    <a:cubicBezTo>
                      <a:pt x="1223276" y="1207547"/>
                      <a:pt x="1194099" y="1207547"/>
                      <a:pt x="1187365" y="1207547"/>
                    </a:cubicBezTo>
                    <a:cubicBezTo>
                      <a:pt x="1155944" y="1207547"/>
                      <a:pt x="1153700" y="1221014"/>
                      <a:pt x="1144722" y="1245702"/>
                    </a:cubicBezTo>
                    <a:cubicBezTo>
                      <a:pt x="1093101" y="1425253"/>
                      <a:pt x="994348" y="1517273"/>
                      <a:pt x="906816" y="1517273"/>
                    </a:cubicBezTo>
                    <a:cubicBezTo>
                      <a:pt x="859684" y="1517273"/>
                      <a:pt x="850707" y="1485852"/>
                      <a:pt x="850707" y="1438720"/>
                    </a:cubicBezTo>
                    <a:cubicBezTo>
                      <a:pt x="850707" y="1387099"/>
                      <a:pt x="861928" y="1357922"/>
                      <a:pt x="902328" y="1256924"/>
                    </a:cubicBezTo>
                    <a:cubicBezTo>
                      <a:pt x="929260" y="1187348"/>
                      <a:pt x="1021280" y="949442"/>
                      <a:pt x="1021280" y="823756"/>
                    </a:cubicBezTo>
                    <a:cubicBezTo>
                      <a:pt x="1021280" y="787846"/>
                      <a:pt x="1021280" y="693581"/>
                      <a:pt x="938238" y="628494"/>
                    </a:cubicBezTo>
                    <a:cubicBezTo>
                      <a:pt x="900083" y="599317"/>
                      <a:pt x="834996" y="567896"/>
                      <a:pt x="729509" y="567896"/>
                    </a:cubicBezTo>
                    <a:cubicBezTo>
                      <a:pt x="565669" y="567896"/>
                      <a:pt x="446716" y="657671"/>
                      <a:pt x="363674" y="754180"/>
                    </a:cubicBezTo>
                    <a:lnTo>
                      <a:pt x="534247" y="67396"/>
                    </a:lnTo>
                    <a:close/>
                  </a:path>
                </a:pathLst>
              </a:custGeom>
              <a:grpFill/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78BD45-F2D8-914B-2C94-84B8A0D045F2}"/>
              </a:ext>
            </a:extLst>
          </p:cNvPr>
          <p:cNvGrpSpPr/>
          <p:nvPr/>
        </p:nvGrpSpPr>
        <p:grpSpPr>
          <a:xfrm>
            <a:off x="4514703" y="2479754"/>
            <a:ext cx="3341256" cy="1898489"/>
            <a:chOff x="7874009" y="2461563"/>
            <a:chExt cx="3341256" cy="1898489"/>
          </a:xfrm>
          <a:noFill/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8173E91A-5947-5028-3A6B-54177E4D3CCF}"/>
                </a:ext>
              </a:extLst>
            </p:cNvPr>
            <p:cNvSpPr/>
            <p:nvPr/>
          </p:nvSpPr>
          <p:spPr>
            <a:xfrm rot="10800000">
              <a:off x="8850755" y="2485070"/>
              <a:ext cx="2364510" cy="1415472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D812130E-084E-0D2F-D98A-E91BB25C6E88}"/>
                </a:ext>
              </a:extLst>
            </p:cNvPr>
            <p:cNvSpPr/>
            <p:nvPr/>
          </p:nvSpPr>
          <p:spPr>
            <a:xfrm rot="10800000">
              <a:off x="7874009" y="3140852"/>
              <a:ext cx="2036643" cy="1219200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C0073D90-0239-0A51-6C03-3615F8D3013F}"/>
                </a:ext>
              </a:extLst>
            </p:cNvPr>
            <p:cNvSpPr/>
            <p:nvPr/>
          </p:nvSpPr>
          <p:spPr>
            <a:xfrm rot="10800000">
              <a:off x="7874009" y="2461563"/>
              <a:ext cx="1221523" cy="731243"/>
            </a:xfrm>
            <a:prstGeom prst="cloud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 descr="\documentclass{article}&#10;\usepackage{amsmath}&#10;\pagestyle{empty}&#10;\begin{document}&#10;&#10;&#10;$\beta_c$&#10;&#10;\end{document}" title="IguanaTex Shape Display">
              <a:extLst>
                <a:ext uri="{FF2B5EF4-FFF2-40B4-BE49-F238E27FC236}">
                  <a16:creationId xmlns:a16="http://schemas.microsoft.com/office/drawing/2014/main" id="{2D1CA296-AEFB-013D-D561-58632D2ED8C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22263" y="3327530"/>
              <a:ext cx="840601" cy="848174"/>
              <a:chOff x="10270896" y="8600820"/>
              <a:chExt cx="832040" cy="848777"/>
            </a:xfrm>
            <a:grpFill/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C04BF49-9E03-02B4-8650-E95EFD65FF82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270896" y="8600820"/>
                <a:ext cx="514101" cy="848777"/>
              </a:xfrm>
              <a:custGeom>
                <a:avLst/>
                <a:gdLst>
                  <a:gd name="connsiteX0" fmla="*/ 514178 w 514101"/>
                  <a:gd name="connsiteY0" fmla="*/ 129266 h 848777"/>
                  <a:gd name="connsiteX1" fmla="*/ 385918 w 514101"/>
                  <a:gd name="connsiteY1" fmla="*/ 63 h 848777"/>
                  <a:gd name="connsiteX2" fmla="*/ 271805 w 514101"/>
                  <a:gd name="connsiteY2" fmla="*/ 39672 h 848777"/>
                  <a:gd name="connsiteX3" fmla="*/ 150147 w 514101"/>
                  <a:gd name="connsiteY3" fmla="*/ 240550 h 848777"/>
                  <a:gd name="connsiteX4" fmla="*/ 196 w 514101"/>
                  <a:gd name="connsiteY4" fmla="*/ 839409 h 848777"/>
                  <a:gd name="connsiteX5" fmla="*/ 11513 w 514101"/>
                  <a:gd name="connsiteY5" fmla="*/ 848840 h 848777"/>
                  <a:gd name="connsiteX6" fmla="*/ 22830 w 514101"/>
                  <a:gd name="connsiteY6" fmla="*/ 844124 h 848777"/>
                  <a:gd name="connsiteX7" fmla="*/ 88846 w 514101"/>
                  <a:gd name="connsiteY7" fmla="*/ 583833 h 848777"/>
                  <a:gd name="connsiteX8" fmla="*/ 217106 w 514101"/>
                  <a:gd name="connsiteY8" fmla="*/ 675312 h 848777"/>
                  <a:gd name="connsiteX9" fmla="*/ 399122 w 514101"/>
                  <a:gd name="connsiteY9" fmla="*/ 600808 h 848777"/>
                  <a:gd name="connsiteX10" fmla="*/ 474568 w 514101"/>
                  <a:gd name="connsiteY10" fmla="*/ 427281 h 848777"/>
                  <a:gd name="connsiteX11" fmla="*/ 405723 w 514101"/>
                  <a:gd name="connsiteY11" fmla="*/ 286761 h 848777"/>
                  <a:gd name="connsiteX12" fmla="*/ 514178 w 514101"/>
                  <a:gd name="connsiteY12" fmla="*/ 129266 h 848777"/>
                  <a:gd name="connsiteX13" fmla="*/ 344423 w 514101"/>
                  <a:gd name="connsiteY13" fmla="*/ 285818 h 848777"/>
                  <a:gd name="connsiteX14" fmla="*/ 299154 w 514101"/>
                  <a:gd name="connsiteY14" fmla="*/ 292419 h 848777"/>
                  <a:gd name="connsiteX15" fmla="*/ 257659 w 514101"/>
                  <a:gd name="connsiteY15" fmla="*/ 288647 h 848777"/>
                  <a:gd name="connsiteX16" fmla="*/ 303870 w 514101"/>
                  <a:gd name="connsiteY16" fmla="*/ 281102 h 848777"/>
                  <a:gd name="connsiteX17" fmla="*/ 344423 w 514101"/>
                  <a:gd name="connsiteY17" fmla="*/ 285818 h 848777"/>
                  <a:gd name="connsiteX18" fmla="*/ 461365 w 514101"/>
                  <a:gd name="connsiteY18" fmla="*/ 107575 h 848777"/>
                  <a:gd name="connsiteX19" fmla="*/ 376488 w 514101"/>
                  <a:gd name="connsiteY19" fmla="*/ 270728 h 848777"/>
                  <a:gd name="connsiteX20" fmla="*/ 303870 w 514101"/>
                  <a:gd name="connsiteY20" fmla="*/ 259411 h 848777"/>
                  <a:gd name="connsiteX21" fmla="*/ 231252 w 514101"/>
                  <a:gd name="connsiteY21" fmla="*/ 289590 h 848777"/>
                  <a:gd name="connsiteX22" fmla="*/ 296325 w 514101"/>
                  <a:gd name="connsiteY22" fmla="*/ 313167 h 848777"/>
                  <a:gd name="connsiteX23" fmla="*/ 373658 w 514101"/>
                  <a:gd name="connsiteY23" fmla="*/ 300907 h 848777"/>
                  <a:gd name="connsiteX24" fmla="*/ 415154 w 514101"/>
                  <a:gd name="connsiteY24" fmla="*/ 407476 h 848777"/>
                  <a:gd name="connsiteX25" fmla="*/ 368000 w 514101"/>
                  <a:gd name="connsiteY25" fmla="*/ 569687 h 848777"/>
                  <a:gd name="connsiteX26" fmla="*/ 214277 w 514101"/>
                  <a:gd name="connsiteY26" fmla="*/ 654564 h 848777"/>
                  <a:gd name="connsiteX27" fmla="*/ 106765 w 514101"/>
                  <a:gd name="connsiteY27" fmla="*/ 532906 h 848777"/>
                  <a:gd name="connsiteX28" fmla="*/ 111480 w 514101"/>
                  <a:gd name="connsiteY28" fmla="*/ 491410 h 848777"/>
                  <a:gd name="connsiteX29" fmla="*/ 171838 w 514101"/>
                  <a:gd name="connsiteY29" fmla="*/ 252810 h 848777"/>
                  <a:gd name="connsiteX30" fmla="*/ 373658 w 514101"/>
                  <a:gd name="connsiteY30" fmla="*/ 21754 h 848777"/>
                  <a:gd name="connsiteX31" fmla="*/ 461365 w 514101"/>
                  <a:gd name="connsiteY31" fmla="*/ 107575 h 84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4101" h="848777">
                    <a:moveTo>
                      <a:pt x="514178" y="129266"/>
                    </a:moveTo>
                    <a:cubicBezTo>
                      <a:pt x="514178" y="58534"/>
                      <a:pt x="462308" y="63"/>
                      <a:pt x="385918" y="63"/>
                    </a:cubicBezTo>
                    <a:cubicBezTo>
                      <a:pt x="331219" y="63"/>
                      <a:pt x="304813" y="15152"/>
                      <a:pt x="271805" y="39672"/>
                    </a:cubicBezTo>
                    <a:cubicBezTo>
                      <a:pt x="219935" y="77396"/>
                      <a:pt x="168066" y="168875"/>
                      <a:pt x="150147" y="240550"/>
                    </a:cubicBezTo>
                    <a:lnTo>
                      <a:pt x="196" y="839409"/>
                    </a:lnTo>
                    <a:cubicBezTo>
                      <a:pt x="-747" y="843181"/>
                      <a:pt x="3969" y="848840"/>
                      <a:pt x="11513" y="848840"/>
                    </a:cubicBezTo>
                    <a:cubicBezTo>
                      <a:pt x="19058" y="848840"/>
                      <a:pt x="21887" y="846954"/>
                      <a:pt x="22830" y="844124"/>
                    </a:cubicBezTo>
                    <a:lnTo>
                      <a:pt x="88846" y="583833"/>
                    </a:lnTo>
                    <a:cubicBezTo>
                      <a:pt x="106765" y="640418"/>
                      <a:pt x="148261" y="675312"/>
                      <a:pt x="217106" y="675312"/>
                    </a:cubicBezTo>
                    <a:cubicBezTo>
                      <a:pt x="285951" y="675312"/>
                      <a:pt x="356683" y="642304"/>
                      <a:pt x="399122" y="600808"/>
                    </a:cubicBezTo>
                    <a:cubicBezTo>
                      <a:pt x="444390" y="557426"/>
                      <a:pt x="474568" y="497069"/>
                      <a:pt x="474568" y="427281"/>
                    </a:cubicBezTo>
                    <a:cubicBezTo>
                      <a:pt x="474568" y="359378"/>
                      <a:pt x="439674" y="310338"/>
                      <a:pt x="405723" y="286761"/>
                    </a:cubicBezTo>
                    <a:cubicBezTo>
                      <a:pt x="460422" y="255639"/>
                      <a:pt x="514178" y="197168"/>
                      <a:pt x="514178" y="129266"/>
                    </a:cubicBezTo>
                    <a:close/>
                    <a:moveTo>
                      <a:pt x="344423" y="285818"/>
                    </a:moveTo>
                    <a:cubicBezTo>
                      <a:pt x="332162" y="290533"/>
                      <a:pt x="321788" y="292419"/>
                      <a:pt x="299154" y="292419"/>
                    </a:cubicBezTo>
                    <a:cubicBezTo>
                      <a:pt x="285951" y="292419"/>
                      <a:pt x="267090" y="293362"/>
                      <a:pt x="257659" y="288647"/>
                    </a:cubicBezTo>
                    <a:cubicBezTo>
                      <a:pt x="259545" y="279216"/>
                      <a:pt x="293496" y="281102"/>
                      <a:pt x="303870" y="281102"/>
                    </a:cubicBezTo>
                    <a:cubicBezTo>
                      <a:pt x="323675" y="281102"/>
                      <a:pt x="332162" y="281102"/>
                      <a:pt x="344423" y="285818"/>
                    </a:cubicBezTo>
                    <a:close/>
                    <a:moveTo>
                      <a:pt x="461365" y="107575"/>
                    </a:moveTo>
                    <a:cubicBezTo>
                      <a:pt x="461365" y="173591"/>
                      <a:pt x="425528" y="241493"/>
                      <a:pt x="376488" y="270728"/>
                    </a:cubicBezTo>
                    <a:cubicBezTo>
                      <a:pt x="351024" y="261297"/>
                      <a:pt x="332162" y="259411"/>
                      <a:pt x="303870" y="259411"/>
                    </a:cubicBezTo>
                    <a:cubicBezTo>
                      <a:pt x="284065" y="259411"/>
                      <a:pt x="231252" y="258468"/>
                      <a:pt x="231252" y="289590"/>
                    </a:cubicBezTo>
                    <a:cubicBezTo>
                      <a:pt x="230309" y="315997"/>
                      <a:pt x="279350" y="313167"/>
                      <a:pt x="296325" y="313167"/>
                    </a:cubicBezTo>
                    <a:cubicBezTo>
                      <a:pt x="331219" y="313167"/>
                      <a:pt x="345366" y="312224"/>
                      <a:pt x="373658" y="300907"/>
                    </a:cubicBezTo>
                    <a:cubicBezTo>
                      <a:pt x="409495" y="334858"/>
                      <a:pt x="414211" y="364094"/>
                      <a:pt x="415154" y="407476"/>
                    </a:cubicBezTo>
                    <a:cubicBezTo>
                      <a:pt x="417040" y="462175"/>
                      <a:pt x="394406" y="532906"/>
                      <a:pt x="368000" y="569687"/>
                    </a:cubicBezTo>
                    <a:cubicBezTo>
                      <a:pt x="331219" y="620613"/>
                      <a:pt x="268033" y="654564"/>
                      <a:pt x="214277" y="654564"/>
                    </a:cubicBezTo>
                    <a:cubicBezTo>
                      <a:pt x="142602" y="654564"/>
                      <a:pt x="106765" y="599865"/>
                      <a:pt x="106765" y="532906"/>
                    </a:cubicBezTo>
                    <a:cubicBezTo>
                      <a:pt x="106765" y="523475"/>
                      <a:pt x="106765" y="509329"/>
                      <a:pt x="111480" y="491410"/>
                    </a:cubicBezTo>
                    <a:lnTo>
                      <a:pt x="171838" y="252810"/>
                    </a:lnTo>
                    <a:cubicBezTo>
                      <a:pt x="192586" y="171704"/>
                      <a:pt x="260488" y="21754"/>
                      <a:pt x="373658" y="21754"/>
                    </a:cubicBezTo>
                    <a:cubicBezTo>
                      <a:pt x="428357" y="21754"/>
                      <a:pt x="461365" y="50989"/>
                      <a:pt x="461365" y="107575"/>
                    </a:cubicBezTo>
                    <a:close/>
                  </a:path>
                </a:pathLst>
              </a:custGeom>
              <a:grpFill/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431E5D33-AAF9-A60C-DF0B-F19A224507D9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817087" y="9116969"/>
                <a:ext cx="285849" cy="297732"/>
              </a:xfrm>
              <a:custGeom>
                <a:avLst/>
                <a:gdLst>
                  <a:gd name="connsiteX0" fmla="*/ 248302 w 285849"/>
                  <a:gd name="connsiteY0" fmla="*/ 38354 h 297732"/>
                  <a:gd name="connsiteX1" fmla="*/ 214634 w 285849"/>
                  <a:gd name="connsiteY1" fmla="*/ 75323 h 297732"/>
                  <a:gd name="connsiteX2" fmla="*/ 240381 w 285849"/>
                  <a:gd name="connsiteY2" fmla="*/ 99748 h 297732"/>
                  <a:gd name="connsiteX3" fmla="*/ 278010 w 285849"/>
                  <a:gd name="connsiteY3" fmla="*/ 57498 h 297732"/>
                  <a:gd name="connsiteX4" fmla="*/ 190869 w 285849"/>
                  <a:gd name="connsiteY4" fmla="*/ 64 h 297732"/>
                  <a:gd name="connsiteX5" fmla="*/ 82 w 285849"/>
                  <a:gd name="connsiteY5" fmla="*/ 182929 h 297732"/>
                  <a:gd name="connsiteX6" fmla="*/ 122212 w 285849"/>
                  <a:gd name="connsiteY6" fmla="*/ 297796 h 297732"/>
                  <a:gd name="connsiteX7" fmla="*/ 285932 w 285849"/>
                  <a:gd name="connsiteY7" fmla="*/ 223198 h 297732"/>
                  <a:gd name="connsiteX8" fmla="*/ 274709 w 285849"/>
                  <a:gd name="connsiteY8" fmla="*/ 211976 h 297732"/>
                  <a:gd name="connsiteX9" fmla="*/ 264146 w 285849"/>
                  <a:gd name="connsiteY9" fmla="*/ 218577 h 297732"/>
                  <a:gd name="connsiteX10" fmla="*/ 123532 w 285849"/>
                  <a:gd name="connsiteY10" fmla="*/ 279312 h 297732"/>
                  <a:gd name="connsiteX11" fmla="*/ 54876 w 285849"/>
                  <a:gd name="connsiteY11" fmla="*/ 206034 h 297732"/>
                  <a:gd name="connsiteX12" fmla="*/ 98446 w 285849"/>
                  <a:gd name="connsiteY12" fmla="*/ 69381 h 297732"/>
                  <a:gd name="connsiteX13" fmla="*/ 190869 w 285849"/>
                  <a:gd name="connsiteY13" fmla="*/ 18549 h 297732"/>
                  <a:gd name="connsiteX14" fmla="*/ 248302 w 285849"/>
                  <a:gd name="connsiteY14" fmla="*/ 38354 h 29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5849" h="297732">
                    <a:moveTo>
                      <a:pt x="248302" y="38354"/>
                    </a:moveTo>
                    <a:cubicBezTo>
                      <a:pt x="224537" y="42314"/>
                      <a:pt x="214634" y="60799"/>
                      <a:pt x="214634" y="75323"/>
                    </a:cubicBezTo>
                    <a:cubicBezTo>
                      <a:pt x="214634" y="93147"/>
                      <a:pt x="228498" y="99748"/>
                      <a:pt x="240381" y="99748"/>
                    </a:cubicBezTo>
                    <a:cubicBezTo>
                      <a:pt x="254904" y="99748"/>
                      <a:pt x="278010" y="89186"/>
                      <a:pt x="278010" y="57498"/>
                    </a:cubicBezTo>
                    <a:cubicBezTo>
                      <a:pt x="278010" y="12607"/>
                      <a:pt x="226517" y="64"/>
                      <a:pt x="190869" y="64"/>
                    </a:cubicBezTo>
                    <a:cubicBezTo>
                      <a:pt x="91845" y="64"/>
                      <a:pt x="82" y="91166"/>
                      <a:pt x="82" y="182929"/>
                    </a:cubicBezTo>
                    <a:cubicBezTo>
                      <a:pt x="82" y="239702"/>
                      <a:pt x="39692" y="297796"/>
                      <a:pt x="122212" y="297796"/>
                    </a:cubicBezTo>
                    <a:cubicBezTo>
                      <a:pt x="233779" y="297796"/>
                      <a:pt x="285932" y="232441"/>
                      <a:pt x="285932" y="223198"/>
                    </a:cubicBezTo>
                    <a:cubicBezTo>
                      <a:pt x="285932" y="219237"/>
                      <a:pt x="279990" y="211976"/>
                      <a:pt x="274709" y="211976"/>
                    </a:cubicBezTo>
                    <a:cubicBezTo>
                      <a:pt x="270748" y="211976"/>
                      <a:pt x="269428" y="213296"/>
                      <a:pt x="264146" y="218577"/>
                    </a:cubicBezTo>
                    <a:cubicBezTo>
                      <a:pt x="212654" y="279312"/>
                      <a:pt x="135415" y="279312"/>
                      <a:pt x="123532" y="279312"/>
                    </a:cubicBezTo>
                    <a:cubicBezTo>
                      <a:pt x="76001" y="279312"/>
                      <a:pt x="54876" y="246964"/>
                      <a:pt x="54876" y="206034"/>
                    </a:cubicBezTo>
                    <a:cubicBezTo>
                      <a:pt x="54876" y="186890"/>
                      <a:pt x="64118" y="114932"/>
                      <a:pt x="98446" y="69381"/>
                    </a:cubicBezTo>
                    <a:cubicBezTo>
                      <a:pt x="123532" y="37033"/>
                      <a:pt x="157861" y="18549"/>
                      <a:pt x="190869" y="18549"/>
                    </a:cubicBezTo>
                    <a:cubicBezTo>
                      <a:pt x="200111" y="18549"/>
                      <a:pt x="231798" y="19869"/>
                      <a:pt x="248302" y="38354"/>
                    </a:cubicBezTo>
                    <a:close/>
                  </a:path>
                </a:pathLst>
              </a:custGeom>
              <a:grpFill/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39F9214-79DC-5CAE-0EF5-1216B38FADE0}"/>
              </a:ext>
            </a:extLst>
          </p:cNvPr>
          <p:cNvSpPr txBox="1"/>
          <p:nvPr/>
        </p:nvSpPr>
        <p:spPr>
          <a:xfrm>
            <a:off x="5717400" y="5398303"/>
            <a:ext cx="757195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Work</a:t>
            </a:r>
          </a:p>
        </p:txBody>
      </p:sp>
      <p:sp>
        <p:nvSpPr>
          <p:cNvPr id="23" name="!!thermal">
            <a:extLst>
              <a:ext uri="{FF2B5EF4-FFF2-40B4-BE49-F238E27FC236}">
                <a16:creationId xmlns:a16="http://schemas.microsoft.com/office/drawing/2014/main" id="{D520E0F2-2BC8-32A1-C983-D7FF72D064A6}"/>
              </a:ext>
            </a:extLst>
          </p:cNvPr>
          <p:cNvSpPr/>
          <p:nvPr/>
        </p:nvSpPr>
        <p:spPr>
          <a:xfrm>
            <a:off x="5163126" y="2496127"/>
            <a:ext cx="1865745" cy="1865745"/>
          </a:xfrm>
          <a:prstGeom prst="ellipse">
            <a:avLst/>
          </a:prstGeom>
          <a:solidFill>
            <a:srgbClr val="9995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3E9517-7872-C637-8F1F-5A3AC4BD4E88}"/>
              </a:ext>
            </a:extLst>
          </p:cNvPr>
          <p:cNvCxnSpPr>
            <a:cxnSpLocks/>
          </p:cNvCxnSpPr>
          <p:nvPr/>
        </p:nvCxnSpPr>
        <p:spPr>
          <a:xfrm>
            <a:off x="6095999" y="4361872"/>
            <a:ext cx="0" cy="157374"/>
          </a:xfrm>
          <a:prstGeom prst="straightConnector1">
            <a:avLst/>
          </a:prstGeom>
          <a:ln w="57150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">
            <a:extLst>
              <a:ext uri="{FF2B5EF4-FFF2-40B4-BE49-F238E27FC236}">
                <a16:creationId xmlns:a16="http://schemas.microsoft.com/office/drawing/2014/main" id="{1449BA1F-2235-BC47-E1B3-EFDC04DDA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What Are Quantum Thermal Machines</a:t>
            </a:r>
          </a:p>
        </p:txBody>
      </p:sp>
    </p:spTree>
    <p:extLst>
      <p:ext uri="{BB962C8B-B14F-4D97-AF65-F5344CB8AC3E}">
        <p14:creationId xmlns:p14="http://schemas.microsoft.com/office/powerpoint/2010/main" val="224678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8503-86C8-E5A8-DD2F-510461B7C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806206FF-1940-BBC5-069B-B6506CC489D9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FFA848"/>
                </a:solidFill>
                <a:latin typeface="Bookman Old Style" panose="02050604050505020204" pitchFamily="18" charset="0"/>
              </a:rPr>
              <a:t>Summary and outlook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CDFAB9-3173-92E6-FD0C-0BAE14F57E14}"/>
              </a:ext>
            </a:extLst>
          </p:cNvPr>
          <p:cNvSpPr/>
          <p:nvPr/>
        </p:nvSpPr>
        <p:spPr>
          <a:xfrm>
            <a:off x="1995054" y="1442085"/>
            <a:ext cx="8201891" cy="45719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D6A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E03F0B-A984-D20B-2FA3-13078C49DC56}"/>
              </a:ext>
            </a:extLst>
          </p:cNvPr>
          <p:cNvSpPr txBox="1"/>
          <p:nvPr/>
        </p:nvSpPr>
        <p:spPr>
          <a:xfrm>
            <a:off x="1080780" y="2000429"/>
            <a:ext cx="92350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Beyond local master equation: Finite coupling gives rise to richer thermodynamic operations.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Four modes of operation exist even at weak coupling.</a:t>
            </a:r>
          </a:p>
          <a:p>
            <a:r>
              <a:rPr lang="en-US" dirty="0"/>
              <a:t>	 A fundamental effect that arises from coupling to a quantum load. </a:t>
            </a:r>
          </a:p>
          <a:p>
            <a:pPr marL="285750" indent="-285750">
              <a:buFontTx/>
              <a:buChar char="-"/>
            </a:pPr>
            <a:r>
              <a:rPr lang="en-US" dirty="0"/>
              <a:t>Demonstration of a purely quantum property: </a:t>
            </a:r>
          </a:p>
          <a:p>
            <a:pPr lvl="1"/>
            <a:r>
              <a:rPr lang="en-US" dirty="0"/>
              <a:t>	Bosonic enhancement factor of the load changes the coupling strength.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What is the boundary between small, finite, and strong coupling? </a:t>
            </a:r>
          </a:p>
          <a:p>
            <a:r>
              <a:rPr lang="en-US" dirty="0"/>
              <a:t>	When does the typical behavior deviate from bias diff?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same effect observed on other loads? </a:t>
            </a:r>
          </a:p>
          <a:p>
            <a:pPr marL="285750" indent="-285750">
              <a:buFontTx/>
              <a:buChar char="-"/>
            </a:pPr>
            <a:r>
              <a:rPr lang="en-US" dirty="0"/>
              <a:t>Classical nanoscopic systems also have this four regimes appearing from finite coupling? 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03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A10AB-32DD-D40F-12CB-FB2BE4282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7FC2A102-6779-5050-15D6-5828D4BB012B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/>
            <a:r>
              <a:rPr lang="en-US" sz="3600" b="1" dirty="0">
                <a:solidFill>
                  <a:srgbClr val="FFA848"/>
                </a:solidFill>
                <a:latin typeface="Bookman Old Style" panose="02050604050505020204" pitchFamily="18" charset="0"/>
              </a:rPr>
              <a:t>Acknowledgement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A73FB1-A11D-04AC-E207-5036AEADD1EF}"/>
              </a:ext>
            </a:extLst>
          </p:cNvPr>
          <p:cNvSpPr/>
          <p:nvPr/>
        </p:nvSpPr>
        <p:spPr>
          <a:xfrm>
            <a:off x="1995054" y="1442085"/>
            <a:ext cx="8201891" cy="45719"/>
          </a:xfrm>
          <a:prstGeom prst="rect">
            <a:avLst/>
          </a:prstGeom>
          <a:solidFill>
            <a:srgbClr val="06D6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6D6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24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023DC-1C26-7882-0A04-A1B74E725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E796EA-5A3C-18A0-F344-C20FD0EF7F0D}"/>
              </a:ext>
            </a:extLst>
          </p:cNvPr>
          <p:cNvCxnSpPr>
            <a:cxnSpLocks/>
          </p:cNvCxnSpPr>
          <p:nvPr/>
        </p:nvCxnSpPr>
        <p:spPr>
          <a:xfrm>
            <a:off x="6096000" y="4173373"/>
            <a:ext cx="0" cy="1145973"/>
          </a:xfrm>
          <a:prstGeom prst="straightConnector1">
            <a:avLst/>
          </a:prstGeom>
          <a:ln w="57150">
            <a:solidFill>
              <a:srgbClr val="073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B75F26-542E-DEA5-28CF-9836E8435DBF}"/>
              </a:ext>
            </a:extLst>
          </p:cNvPr>
          <p:cNvGrpSpPr/>
          <p:nvPr/>
        </p:nvGrpSpPr>
        <p:grpSpPr>
          <a:xfrm>
            <a:off x="976732" y="2472620"/>
            <a:ext cx="3341256" cy="1898489"/>
            <a:chOff x="976732" y="2472620"/>
            <a:chExt cx="3341256" cy="1898489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8213FDCC-594A-ECD0-EFA3-E5AECBE52E4A}"/>
                </a:ext>
              </a:extLst>
            </p:cNvPr>
            <p:cNvSpPr/>
            <p:nvPr/>
          </p:nvSpPr>
          <p:spPr>
            <a:xfrm rot="10800000">
              <a:off x="1953478" y="2496127"/>
              <a:ext cx="2364510" cy="1415472"/>
            </a:xfrm>
            <a:prstGeom prst="cloud">
              <a:avLst/>
            </a:prstGeom>
            <a:solidFill>
              <a:srgbClr val="B947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7A4A5347-3DC9-B069-D211-54288E4BEC03}"/>
                </a:ext>
              </a:extLst>
            </p:cNvPr>
            <p:cNvSpPr/>
            <p:nvPr/>
          </p:nvSpPr>
          <p:spPr>
            <a:xfrm rot="10800000">
              <a:off x="976732" y="3151909"/>
              <a:ext cx="2036643" cy="1219200"/>
            </a:xfrm>
            <a:prstGeom prst="cloud">
              <a:avLst/>
            </a:prstGeom>
            <a:solidFill>
              <a:srgbClr val="EF47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65E91978-2BBB-CB45-84E6-18DC63187E93}"/>
                </a:ext>
              </a:extLst>
            </p:cNvPr>
            <p:cNvSpPr/>
            <p:nvPr/>
          </p:nvSpPr>
          <p:spPr>
            <a:xfrm rot="10800000">
              <a:off x="976732" y="2472620"/>
              <a:ext cx="1221523" cy="731243"/>
            </a:xfrm>
            <a:prstGeom prst="cloud">
              <a:avLst/>
            </a:prstGeom>
            <a:solidFill>
              <a:srgbClr val="FF64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grpSp>
          <p:nvGrpSpPr>
            <p:cNvPr id="20" name="Group 19" descr="\documentclass{article}&#10;\usepackage{amsmath}&#10;\pagestyle{empty}&#10;\begin{document}&#10;&#10;$\beta_h$&#10;&#10;&#10;\end{document}" title="IguanaTex Shape Display">
              <a:extLst>
                <a:ext uri="{FF2B5EF4-FFF2-40B4-BE49-F238E27FC236}">
                  <a16:creationId xmlns:a16="http://schemas.microsoft.com/office/drawing/2014/main" id="{A6DA4F52-5A4E-5221-C07E-924BEF298A92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659093" y="3327530"/>
              <a:ext cx="913812" cy="845843"/>
              <a:chOff x="27764775" y="20798033"/>
              <a:chExt cx="3109293" cy="2885646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2E56EA9E-EE81-1A26-CD38-86342FD87C3D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7764775" y="20798033"/>
                <a:ext cx="1747825" cy="2885646"/>
              </a:xfrm>
              <a:custGeom>
                <a:avLst/>
                <a:gdLst>
                  <a:gd name="connsiteX0" fmla="*/ 1747902 w 1747825"/>
                  <a:gd name="connsiteY0" fmla="*/ 439322 h 2885646"/>
                  <a:gd name="connsiteX1" fmla="*/ 1311849 w 1747825"/>
                  <a:gd name="connsiteY1" fmla="*/ 63 h 2885646"/>
                  <a:gd name="connsiteX2" fmla="*/ 923890 w 1747825"/>
                  <a:gd name="connsiteY2" fmla="*/ 134726 h 2885646"/>
                  <a:gd name="connsiteX3" fmla="*/ 510281 w 1747825"/>
                  <a:gd name="connsiteY3" fmla="*/ 817663 h 2885646"/>
                  <a:gd name="connsiteX4" fmla="*/ 483 w 1747825"/>
                  <a:gd name="connsiteY4" fmla="*/ 2853647 h 2885646"/>
                  <a:gd name="connsiteX5" fmla="*/ 38959 w 1747825"/>
                  <a:gd name="connsiteY5" fmla="*/ 2885710 h 2885646"/>
                  <a:gd name="connsiteX6" fmla="*/ 77434 w 1747825"/>
                  <a:gd name="connsiteY6" fmla="*/ 2869678 h 2885646"/>
                  <a:gd name="connsiteX7" fmla="*/ 301873 w 1747825"/>
                  <a:gd name="connsiteY7" fmla="*/ 1984747 h 2885646"/>
                  <a:gd name="connsiteX8" fmla="*/ 737926 w 1747825"/>
                  <a:gd name="connsiteY8" fmla="*/ 2295755 h 2885646"/>
                  <a:gd name="connsiteX9" fmla="*/ 1356737 w 1747825"/>
                  <a:gd name="connsiteY9" fmla="*/ 2042460 h 2885646"/>
                  <a:gd name="connsiteX10" fmla="*/ 1613239 w 1747825"/>
                  <a:gd name="connsiteY10" fmla="*/ 1452505 h 2885646"/>
                  <a:gd name="connsiteX11" fmla="*/ 1379181 w 1747825"/>
                  <a:gd name="connsiteY11" fmla="*/ 974770 h 2885646"/>
                  <a:gd name="connsiteX12" fmla="*/ 1747902 w 1747825"/>
                  <a:gd name="connsiteY12" fmla="*/ 439322 h 2885646"/>
                  <a:gd name="connsiteX13" fmla="*/ 1170773 w 1747825"/>
                  <a:gd name="connsiteY13" fmla="*/ 971564 h 2885646"/>
                  <a:gd name="connsiteX14" fmla="*/ 1016872 w 1747825"/>
                  <a:gd name="connsiteY14" fmla="*/ 994008 h 2885646"/>
                  <a:gd name="connsiteX15" fmla="*/ 875796 w 1747825"/>
                  <a:gd name="connsiteY15" fmla="*/ 981183 h 2885646"/>
                  <a:gd name="connsiteX16" fmla="*/ 1032903 w 1747825"/>
                  <a:gd name="connsiteY16" fmla="*/ 955533 h 2885646"/>
                  <a:gd name="connsiteX17" fmla="*/ 1170773 w 1747825"/>
                  <a:gd name="connsiteY17" fmla="*/ 971564 h 2885646"/>
                  <a:gd name="connsiteX18" fmla="*/ 1568351 w 1747825"/>
                  <a:gd name="connsiteY18" fmla="*/ 365578 h 2885646"/>
                  <a:gd name="connsiteX19" fmla="*/ 1279787 w 1747825"/>
                  <a:gd name="connsiteY19" fmla="*/ 920264 h 2885646"/>
                  <a:gd name="connsiteX20" fmla="*/ 1032903 w 1747825"/>
                  <a:gd name="connsiteY20" fmla="*/ 881788 h 2885646"/>
                  <a:gd name="connsiteX21" fmla="*/ 786020 w 1747825"/>
                  <a:gd name="connsiteY21" fmla="*/ 984389 h 2885646"/>
                  <a:gd name="connsiteX22" fmla="*/ 1007253 w 1747825"/>
                  <a:gd name="connsiteY22" fmla="*/ 1064546 h 2885646"/>
                  <a:gd name="connsiteX23" fmla="*/ 1270168 w 1747825"/>
                  <a:gd name="connsiteY23" fmla="*/ 1022864 h 2885646"/>
                  <a:gd name="connsiteX24" fmla="*/ 1411244 w 1747825"/>
                  <a:gd name="connsiteY24" fmla="*/ 1385174 h 2885646"/>
                  <a:gd name="connsiteX25" fmla="*/ 1250930 w 1747825"/>
                  <a:gd name="connsiteY25" fmla="*/ 1936653 h 2885646"/>
                  <a:gd name="connsiteX26" fmla="*/ 728308 w 1747825"/>
                  <a:gd name="connsiteY26" fmla="*/ 2225217 h 2885646"/>
                  <a:gd name="connsiteX27" fmla="*/ 362792 w 1747825"/>
                  <a:gd name="connsiteY27" fmla="*/ 1811608 h 2885646"/>
                  <a:gd name="connsiteX28" fmla="*/ 378824 w 1747825"/>
                  <a:gd name="connsiteY28" fmla="*/ 1670532 h 2885646"/>
                  <a:gd name="connsiteX29" fmla="*/ 584025 w 1747825"/>
                  <a:gd name="connsiteY29" fmla="*/ 859344 h 2885646"/>
                  <a:gd name="connsiteX30" fmla="*/ 1270168 w 1747825"/>
                  <a:gd name="connsiteY30" fmla="*/ 73807 h 2885646"/>
                  <a:gd name="connsiteX31" fmla="*/ 1568351 w 1747825"/>
                  <a:gd name="connsiteY31" fmla="*/ 365578 h 28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47825" h="2885646">
                    <a:moveTo>
                      <a:pt x="1747902" y="439322"/>
                    </a:moveTo>
                    <a:cubicBezTo>
                      <a:pt x="1747902" y="198852"/>
                      <a:pt x="1571557" y="63"/>
                      <a:pt x="1311849" y="63"/>
                    </a:cubicBezTo>
                    <a:cubicBezTo>
                      <a:pt x="1125885" y="63"/>
                      <a:pt x="1036110" y="51363"/>
                      <a:pt x="923890" y="134726"/>
                    </a:cubicBezTo>
                    <a:cubicBezTo>
                      <a:pt x="747545" y="262977"/>
                      <a:pt x="571200" y="573986"/>
                      <a:pt x="510281" y="817663"/>
                    </a:cubicBezTo>
                    <a:lnTo>
                      <a:pt x="483" y="2853647"/>
                    </a:lnTo>
                    <a:cubicBezTo>
                      <a:pt x="-2723" y="2866472"/>
                      <a:pt x="13308" y="2885710"/>
                      <a:pt x="38959" y="2885710"/>
                    </a:cubicBezTo>
                    <a:cubicBezTo>
                      <a:pt x="64609" y="2885710"/>
                      <a:pt x="74228" y="2879297"/>
                      <a:pt x="77434" y="2869678"/>
                    </a:cubicBezTo>
                    <a:lnTo>
                      <a:pt x="301873" y="1984747"/>
                    </a:lnTo>
                    <a:cubicBezTo>
                      <a:pt x="362792" y="2177123"/>
                      <a:pt x="503868" y="2295755"/>
                      <a:pt x="737926" y="2295755"/>
                    </a:cubicBezTo>
                    <a:cubicBezTo>
                      <a:pt x="971984" y="2295755"/>
                      <a:pt x="1212455" y="2183536"/>
                      <a:pt x="1356737" y="2042460"/>
                    </a:cubicBezTo>
                    <a:cubicBezTo>
                      <a:pt x="1510638" y="1894971"/>
                      <a:pt x="1613239" y="1689769"/>
                      <a:pt x="1613239" y="1452505"/>
                    </a:cubicBezTo>
                    <a:cubicBezTo>
                      <a:pt x="1613239" y="1221653"/>
                      <a:pt x="1494607" y="1054927"/>
                      <a:pt x="1379181" y="974770"/>
                    </a:cubicBezTo>
                    <a:cubicBezTo>
                      <a:pt x="1565145" y="868963"/>
                      <a:pt x="1747902" y="670174"/>
                      <a:pt x="1747902" y="439322"/>
                    </a:cubicBezTo>
                    <a:close/>
                    <a:moveTo>
                      <a:pt x="1170773" y="971564"/>
                    </a:moveTo>
                    <a:cubicBezTo>
                      <a:pt x="1129092" y="987595"/>
                      <a:pt x="1093822" y="994008"/>
                      <a:pt x="1016872" y="994008"/>
                    </a:cubicBezTo>
                    <a:cubicBezTo>
                      <a:pt x="971984" y="994008"/>
                      <a:pt x="907859" y="997214"/>
                      <a:pt x="875796" y="981183"/>
                    </a:cubicBezTo>
                    <a:cubicBezTo>
                      <a:pt x="882208" y="949120"/>
                      <a:pt x="997634" y="955533"/>
                      <a:pt x="1032903" y="955533"/>
                    </a:cubicBezTo>
                    <a:cubicBezTo>
                      <a:pt x="1100235" y="955533"/>
                      <a:pt x="1129092" y="955533"/>
                      <a:pt x="1170773" y="971564"/>
                    </a:cubicBezTo>
                    <a:close/>
                    <a:moveTo>
                      <a:pt x="1568351" y="365578"/>
                    </a:moveTo>
                    <a:cubicBezTo>
                      <a:pt x="1568351" y="590017"/>
                      <a:pt x="1446513" y="820869"/>
                      <a:pt x="1279787" y="920264"/>
                    </a:cubicBezTo>
                    <a:cubicBezTo>
                      <a:pt x="1193217" y="888201"/>
                      <a:pt x="1129092" y="881788"/>
                      <a:pt x="1032903" y="881788"/>
                    </a:cubicBezTo>
                    <a:cubicBezTo>
                      <a:pt x="965572" y="881788"/>
                      <a:pt x="786020" y="878582"/>
                      <a:pt x="786020" y="984389"/>
                    </a:cubicBezTo>
                    <a:cubicBezTo>
                      <a:pt x="782814" y="1074165"/>
                      <a:pt x="949540" y="1064546"/>
                      <a:pt x="1007253" y="1064546"/>
                    </a:cubicBezTo>
                    <a:cubicBezTo>
                      <a:pt x="1125885" y="1064546"/>
                      <a:pt x="1173979" y="1061340"/>
                      <a:pt x="1270168" y="1022864"/>
                    </a:cubicBezTo>
                    <a:cubicBezTo>
                      <a:pt x="1392006" y="1138290"/>
                      <a:pt x="1408037" y="1237685"/>
                      <a:pt x="1411244" y="1385174"/>
                    </a:cubicBezTo>
                    <a:cubicBezTo>
                      <a:pt x="1417656" y="1571137"/>
                      <a:pt x="1340706" y="1811608"/>
                      <a:pt x="1250930" y="1936653"/>
                    </a:cubicBezTo>
                    <a:cubicBezTo>
                      <a:pt x="1125885" y="2109791"/>
                      <a:pt x="911065" y="2225217"/>
                      <a:pt x="728308" y="2225217"/>
                    </a:cubicBezTo>
                    <a:cubicBezTo>
                      <a:pt x="484631" y="2225217"/>
                      <a:pt x="362792" y="2039253"/>
                      <a:pt x="362792" y="1811608"/>
                    </a:cubicBezTo>
                    <a:cubicBezTo>
                      <a:pt x="362792" y="1779545"/>
                      <a:pt x="362792" y="1731451"/>
                      <a:pt x="378824" y="1670532"/>
                    </a:cubicBezTo>
                    <a:lnTo>
                      <a:pt x="584025" y="859344"/>
                    </a:lnTo>
                    <a:cubicBezTo>
                      <a:pt x="654563" y="583605"/>
                      <a:pt x="885415" y="73807"/>
                      <a:pt x="1270168" y="73807"/>
                    </a:cubicBezTo>
                    <a:cubicBezTo>
                      <a:pt x="1456132" y="73807"/>
                      <a:pt x="1568351" y="173202"/>
                      <a:pt x="1568351" y="3655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60ACE7A8-A102-2279-CB0B-C3904462AF0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9650875" y="21984990"/>
                <a:ext cx="1223193" cy="1580051"/>
              </a:xfrm>
              <a:custGeom>
                <a:avLst/>
                <a:gdLst>
                  <a:gd name="connsiteX0" fmla="*/ 534247 w 1223193"/>
                  <a:gd name="connsiteY0" fmla="*/ 67396 h 1580051"/>
                  <a:gd name="connsiteX1" fmla="*/ 543225 w 1223193"/>
                  <a:gd name="connsiteY1" fmla="*/ 31486 h 1580051"/>
                  <a:gd name="connsiteX2" fmla="*/ 507315 w 1223193"/>
                  <a:gd name="connsiteY2" fmla="*/ 64 h 1580051"/>
                  <a:gd name="connsiteX3" fmla="*/ 220033 w 1223193"/>
                  <a:gd name="connsiteY3" fmla="*/ 22508 h 1580051"/>
                  <a:gd name="connsiteX4" fmla="*/ 170656 w 1223193"/>
                  <a:gd name="connsiteY4" fmla="*/ 74129 h 1580051"/>
                  <a:gd name="connsiteX5" fmla="*/ 229010 w 1223193"/>
                  <a:gd name="connsiteY5" fmla="*/ 105551 h 1580051"/>
                  <a:gd name="connsiteX6" fmla="*/ 336741 w 1223193"/>
                  <a:gd name="connsiteY6" fmla="*/ 139217 h 1580051"/>
                  <a:gd name="connsiteX7" fmla="*/ 327763 w 1223193"/>
                  <a:gd name="connsiteY7" fmla="*/ 188593 h 1580051"/>
                  <a:gd name="connsiteX8" fmla="*/ 11304 w 1223193"/>
                  <a:gd name="connsiteY8" fmla="*/ 1458919 h 1580051"/>
                  <a:gd name="connsiteX9" fmla="*/ 82 w 1223193"/>
                  <a:gd name="connsiteY9" fmla="*/ 1508296 h 1580051"/>
                  <a:gd name="connsiteX10" fmla="*/ 76391 w 1223193"/>
                  <a:gd name="connsiteY10" fmla="*/ 1580116 h 1580051"/>
                  <a:gd name="connsiteX11" fmla="*/ 168412 w 1223193"/>
                  <a:gd name="connsiteY11" fmla="*/ 1521762 h 1580051"/>
                  <a:gd name="connsiteX12" fmla="*/ 206566 w 1223193"/>
                  <a:gd name="connsiteY12" fmla="*/ 1380365 h 1580051"/>
                  <a:gd name="connsiteX13" fmla="*/ 258187 w 1223193"/>
                  <a:gd name="connsiteY13" fmla="*/ 1180615 h 1580051"/>
                  <a:gd name="connsiteX14" fmla="*/ 294098 w 1223193"/>
                  <a:gd name="connsiteY14" fmla="*/ 1027996 h 1580051"/>
                  <a:gd name="connsiteX15" fmla="*/ 361429 w 1223193"/>
                  <a:gd name="connsiteY15" fmla="*/ 868644 h 1580051"/>
                  <a:gd name="connsiteX16" fmla="*/ 720532 w 1223193"/>
                  <a:gd name="connsiteY16" fmla="*/ 630739 h 1580051"/>
                  <a:gd name="connsiteX17" fmla="*/ 852951 w 1223193"/>
                  <a:gd name="connsiteY17" fmla="*/ 787846 h 1580051"/>
                  <a:gd name="connsiteX18" fmla="*/ 720532 w 1223193"/>
                  <a:gd name="connsiteY18" fmla="*/ 1265902 h 1580051"/>
                  <a:gd name="connsiteX19" fmla="*/ 686866 w 1223193"/>
                  <a:gd name="connsiteY19" fmla="*/ 1387099 h 1580051"/>
                  <a:gd name="connsiteX20" fmla="*/ 900083 w 1223193"/>
                  <a:gd name="connsiteY20" fmla="*/ 1580116 h 1580051"/>
                  <a:gd name="connsiteX21" fmla="*/ 1223276 w 1223193"/>
                  <a:gd name="connsiteY21" fmla="*/ 1236725 h 1580051"/>
                  <a:gd name="connsiteX22" fmla="*/ 1187365 w 1223193"/>
                  <a:gd name="connsiteY22" fmla="*/ 1207547 h 1580051"/>
                  <a:gd name="connsiteX23" fmla="*/ 1144722 w 1223193"/>
                  <a:gd name="connsiteY23" fmla="*/ 1245702 h 1580051"/>
                  <a:gd name="connsiteX24" fmla="*/ 906816 w 1223193"/>
                  <a:gd name="connsiteY24" fmla="*/ 1517273 h 1580051"/>
                  <a:gd name="connsiteX25" fmla="*/ 850707 w 1223193"/>
                  <a:gd name="connsiteY25" fmla="*/ 1438720 h 1580051"/>
                  <a:gd name="connsiteX26" fmla="*/ 902328 w 1223193"/>
                  <a:gd name="connsiteY26" fmla="*/ 1256924 h 1580051"/>
                  <a:gd name="connsiteX27" fmla="*/ 1021280 w 1223193"/>
                  <a:gd name="connsiteY27" fmla="*/ 823756 h 1580051"/>
                  <a:gd name="connsiteX28" fmla="*/ 938238 w 1223193"/>
                  <a:gd name="connsiteY28" fmla="*/ 628494 h 1580051"/>
                  <a:gd name="connsiteX29" fmla="*/ 729509 w 1223193"/>
                  <a:gd name="connsiteY29" fmla="*/ 567896 h 1580051"/>
                  <a:gd name="connsiteX30" fmla="*/ 363674 w 1223193"/>
                  <a:gd name="connsiteY30" fmla="*/ 754180 h 1580051"/>
                  <a:gd name="connsiteX31" fmla="*/ 534247 w 1223193"/>
                  <a:gd name="connsiteY31" fmla="*/ 67396 h 158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23193" h="1580051">
                    <a:moveTo>
                      <a:pt x="534247" y="67396"/>
                    </a:moveTo>
                    <a:cubicBezTo>
                      <a:pt x="536492" y="62907"/>
                      <a:pt x="543225" y="33730"/>
                      <a:pt x="543225" y="31486"/>
                    </a:cubicBezTo>
                    <a:cubicBezTo>
                      <a:pt x="543225" y="20264"/>
                      <a:pt x="534247" y="64"/>
                      <a:pt x="507315" y="64"/>
                    </a:cubicBezTo>
                    <a:cubicBezTo>
                      <a:pt x="462427" y="64"/>
                      <a:pt x="276142" y="18019"/>
                      <a:pt x="220033" y="22508"/>
                    </a:cubicBezTo>
                    <a:cubicBezTo>
                      <a:pt x="202077" y="24753"/>
                      <a:pt x="170656" y="26997"/>
                      <a:pt x="170656" y="74129"/>
                    </a:cubicBezTo>
                    <a:cubicBezTo>
                      <a:pt x="170656" y="105551"/>
                      <a:pt x="202077" y="105551"/>
                      <a:pt x="229010" y="105551"/>
                    </a:cubicBezTo>
                    <a:cubicBezTo>
                      <a:pt x="336741" y="105551"/>
                      <a:pt x="336741" y="121261"/>
                      <a:pt x="336741" y="139217"/>
                    </a:cubicBezTo>
                    <a:cubicBezTo>
                      <a:pt x="336741" y="154927"/>
                      <a:pt x="332252" y="168394"/>
                      <a:pt x="327763" y="188593"/>
                    </a:cubicBezTo>
                    <a:lnTo>
                      <a:pt x="11304" y="1458919"/>
                    </a:lnTo>
                    <a:cubicBezTo>
                      <a:pt x="82" y="1499318"/>
                      <a:pt x="82" y="1503807"/>
                      <a:pt x="82" y="1508296"/>
                    </a:cubicBezTo>
                    <a:cubicBezTo>
                      <a:pt x="82" y="1541962"/>
                      <a:pt x="27015" y="1580116"/>
                      <a:pt x="76391" y="1580116"/>
                    </a:cubicBezTo>
                    <a:cubicBezTo>
                      <a:pt x="101080" y="1580116"/>
                      <a:pt x="143723" y="1568894"/>
                      <a:pt x="168412" y="1521762"/>
                    </a:cubicBezTo>
                    <a:cubicBezTo>
                      <a:pt x="175145" y="1508296"/>
                      <a:pt x="195344" y="1427498"/>
                      <a:pt x="206566" y="1380365"/>
                    </a:cubicBezTo>
                    <a:lnTo>
                      <a:pt x="258187" y="1180615"/>
                    </a:lnTo>
                    <a:cubicBezTo>
                      <a:pt x="264921" y="1146949"/>
                      <a:pt x="287364" y="1061662"/>
                      <a:pt x="294098" y="1027996"/>
                    </a:cubicBezTo>
                    <a:cubicBezTo>
                      <a:pt x="316541" y="942709"/>
                      <a:pt x="316541" y="940465"/>
                      <a:pt x="361429" y="868644"/>
                    </a:cubicBezTo>
                    <a:cubicBezTo>
                      <a:pt x="433250" y="758669"/>
                      <a:pt x="545469" y="630739"/>
                      <a:pt x="720532" y="630739"/>
                    </a:cubicBezTo>
                    <a:cubicBezTo>
                      <a:pt x="846218" y="630739"/>
                      <a:pt x="852951" y="733981"/>
                      <a:pt x="852951" y="787846"/>
                    </a:cubicBezTo>
                    <a:cubicBezTo>
                      <a:pt x="852951" y="922510"/>
                      <a:pt x="756442" y="1171637"/>
                      <a:pt x="720532" y="1265902"/>
                    </a:cubicBezTo>
                    <a:cubicBezTo>
                      <a:pt x="695844" y="1328744"/>
                      <a:pt x="686866" y="1348944"/>
                      <a:pt x="686866" y="1387099"/>
                    </a:cubicBezTo>
                    <a:cubicBezTo>
                      <a:pt x="686866" y="1506051"/>
                      <a:pt x="785619" y="1580116"/>
                      <a:pt x="900083" y="1580116"/>
                    </a:cubicBezTo>
                    <a:cubicBezTo>
                      <a:pt x="1124522" y="1580116"/>
                      <a:pt x="1223276" y="1270390"/>
                      <a:pt x="1223276" y="1236725"/>
                    </a:cubicBezTo>
                    <a:cubicBezTo>
                      <a:pt x="1223276" y="1207547"/>
                      <a:pt x="1194099" y="1207547"/>
                      <a:pt x="1187365" y="1207547"/>
                    </a:cubicBezTo>
                    <a:cubicBezTo>
                      <a:pt x="1155944" y="1207547"/>
                      <a:pt x="1153700" y="1221014"/>
                      <a:pt x="1144722" y="1245702"/>
                    </a:cubicBezTo>
                    <a:cubicBezTo>
                      <a:pt x="1093101" y="1425253"/>
                      <a:pt x="994348" y="1517273"/>
                      <a:pt x="906816" y="1517273"/>
                    </a:cubicBezTo>
                    <a:cubicBezTo>
                      <a:pt x="859684" y="1517273"/>
                      <a:pt x="850707" y="1485852"/>
                      <a:pt x="850707" y="1438720"/>
                    </a:cubicBezTo>
                    <a:cubicBezTo>
                      <a:pt x="850707" y="1387099"/>
                      <a:pt x="861928" y="1357922"/>
                      <a:pt x="902328" y="1256924"/>
                    </a:cubicBezTo>
                    <a:cubicBezTo>
                      <a:pt x="929260" y="1187348"/>
                      <a:pt x="1021280" y="949442"/>
                      <a:pt x="1021280" y="823756"/>
                    </a:cubicBezTo>
                    <a:cubicBezTo>
                      <a:pt x="1021280" y="787846"/>
                      <a:pt x="1021280" y="693581"/>
                      <a:pt x="938238" y="628494"/>
                    </a:cubicBezTo>
                    <a:cubicBezTo>
                      <a:pt x="900083" y="599317"/>
                      <a:pt x="834996" y="567896"/>
                      <a:pt x="729509" y="567896"/>
                    </a:cubicBezTo>
                    <a:cubicBezTo>
                      <a:pt x="565669" y="567896"/>
                      <a:pt x="446716" y="657671"/>
                      <a:pt x="363674" y="754180"/>
                    </a:cubicBezTo>
                    <a:lnTo>
                      <a:pt x="534247" y="67396"/>
                    </a:lnTo>
                    <a:close/>
                  </a:path>
                </a:pathLst>
              </a:custGeom>
              <a:solidFill>
                <a:srgbClr val="000000"/>
              </a:solidFill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F770183C-6564-0279-F0EC-B8EB502F6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What Are Quantum Thermal Machines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38D9B9-C40E-34C4-E607-C263000626D1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04835E-5A79-6C7E-796D-6C342DABE3BE}"/>
              </a:ext>
            </a:extLst>
          </p:cNvPr>
          <p:cNvGrpSpPr/>
          <p:nvPr/>
        </p:nvGrpSpPr>
        <p:grpSpPr>
          <a:xfrm>
            <a:off x="7874009" y="2461563"/>
            <a:ext cx="3341256" cy="1898489"/>
            <a:chOff x="7874009" y="2461563"/>
            <a:chExt cx="3341256" cy="1898489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B653BCAC-5678-3DD9-3450-E2719371AFD7}"/>
                </a:ext>
              </a:extLst>
            </p:cNvPr>
            <p:cNvSpPr/>
            <p:nvPr/>
          </p:nvSpPr>
          <p:spPr>
            <a:xfrm rot="10800000">
              <a:off x="8850755" y="2485070"/>
              <a:ext cx="2364510" cy="1415472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0A077429-B42D-1955-7769-E137A334C53B}"/>
                </a:ext>
              </a:extLst>
            </p:cNvPr>
            <p:cNvSpPr/>
            <p:nvPr/>
          </p:nvSpPr>
          <p:spPr>
            <a:xfrm rot="10800000">
              <a:off x="7874009" y="3140852"/>
              <a:ext cx="2036643" cy="1219200"/>
            </a:xfrm>
            <a:prstGeom prst="cloud">
              <a:avLst/>
            </a:prstGeom>
            <a:solidFill>
              <a:srgbClr val="0098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511B5730-F199-2DCA-FC45-1437CB38FB5C}"/>
                </a:ext>
              </a:extLst>
            </p:cNvPr>
            <p:cNvSpPr/>
            <p:nvPr/>
          </p:nvSpPr>
          <p:spPr>
            <a:xfrm rot="10800000">
              <a:off x="7874009" y="2461563"/>
              <a:ext cx="1221523" cy="731243"/>
            </a:xfrm>
            <a:prstGeom prst="cloud">
              <a:avLst/>
            </a:prstGeom>
            <a:solidFill>
              <a:srgbClr val="00BB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 descr="\documentclass{article}&#10;\usepackage{amsmath}&#10;\pagestyle{empty}&#10;\begin{document}&#10;&#10;&#10;$\beta_c$&#10;&#10;\end{document}" title="IguanaTex Shape Display">
              <a:extLst>
                <a:ext uri="{FF2B5EF4-FFF2-40B4-BE49-F238E27FC236}">
                  <a16:creationId xmlns:a16="http://schemas.microsoft.com/office/drawing/2014/main" id="{BA40346E-767B-2C06-5F53-F45DBA55C0F4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22263" y="3327530"/>
              <a:ext cx="840601" cy="848174"/>
              <a:chOff x="10270896" y="8600820"/>
              <a:chExt cx="832040" cy="848777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686587F1-7CD8-590D-173D-A9DD8A411673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270896" y="8600820"/>
                <a:ext cx="514101" cy="848777"/>
              </a:xfrm>
              <a:custGeom>
                <a:avLst/>
                <a:gdLst>
                  <a:gd name="connsiteX0" fmla="*/ 514178 w 514101"/>
                  <a:gd name="connsiteY0" fmla="*/ 129266 h 848777"/>
                  <a:gd name="connsiteX1" fmla="*/ 385918 w 514101"/>
                  <a:gd name="connsiteY1" fmla="*/ 63 h 848777"/>
                  <a:gd name="connsiteX2" fmla="*/ 271805 w 514101"/>
                  <a:gd name="connsiteY2" fmla="*/ 39672 h 848777"/>
                  <a:gd name="connsiteX3" fmla="*/ 150147 w 514101"/>
                  <a:gd name="connsiteY3" fmla="*/ 240550 h 848777"/>
                  <a:gd name="connsiteX4" fmla="*/ 196 w 514101"/>
                  <a:gd name="connsiteY4" fmla="*/ 839409 h 848777"/>
                  <a:gd name="connsiteX5" fmla="*/ 11513 w 514101"/>
                  <a:gd name="connsiteY5" fmla="*/ 848840 h 848777"/>
                  <a:gd name="connsiteX6" fmla="*/ 22830 w 514101"/>
                  <a:gd name="connsiteY6" fmla="*/ 844124 h 848777"/>
                  <a:gd name="connsiteX7" fmla="*/ 88846 w 514101"/>
                  <a:gd name="connsiteY7" fmla="*/ 583833 h 848777"/>
                  <a:gd name="connsiteX8" fmla="*/ 217106 w 514101"/>
                  <a:gd name="connsiteY8" fmla="*/ 675312 h 848777"/>
                  <a:gd name="connsiteX9" fmla="*/ 399122 w 514101"/>
                  <a:gd name="connsiteY9" fmla="*/ 600808 h 848777"/>
                  <a:gd name="connsiteX10" fmla="*/ 474568 w 514101"/>
                  <a:gd name="connsiteY10" fmla="*/ 427281 h 848777"/>
                  <a:gd name="connsiteX11" fmla="*/ 405723 w 514101"/>
                  <a:gd name="connsiteY11" fmla="*/ 286761 h 848777"/>
                  <a:gd name="connsiteX12" fmla="*/ 514178 w 514101"/>
                  <a:gd name="connsiteY12" fmla="*/ 129266 h 848777"/>
                  <a:gd name="connsiteX13" fmla="*/ 344423 w 514101"/>
                  <a:gd name="connsiteY13" fmla="*/ 285818 h 848777"/>
                  <a:gd name="connsiteX14" fmla="*/ 299154 w 514101"/>
                  <a:gd name="connsiteY14" fmla="*/ 292419 h 848777"/>
                  <a:gd name="connsiteX15" fmla="*/ 257659 w 514101"/>
                  <a:gd name="connsiteY15" fmla="*/ 288647 h 848777"/>
                  <a:gd name="connsiteX16" fmla="*/ 303870 w 514101"/>
                  <a:gd name="connsiteY16" fmla="*/ 281102 h 848777"/>
                  <a:gd name="connsiteX17" fmla="*/ 344423 w 514101"/>
                  <a:gd name="connsiteY17" fmla="*/ 285818 h 848777"/>
                  <a:gd name="connsiteX18" fmla="*/ 461365 w 514101"/>
                  <a:gd name="connsiteY18" fmla="*/ 107575 h 848777"/>
                  <a:gd name="connsiteX19" fmla="*/ 376488 w 514101"/>
                  <a:gd name="connsiteY19" fmla="*/ 270728 h 848777"/>
                  <a:gd name="connsiteX20" fmla="*/ 303870 w 514101"/>
                  <a:gd name="connsiteY20" fmla="*/ 259411 h 848777"/>
                  <a:gd name="connsiteX21" fmla="*/ 231252 w 514101"/>
                  <a:gd name="connsiteY21" fmla="*/ 289590 h 848777"/>
                  <a:gd name="connsiteX22" fmla="*/ 296325 w 514101"/>
                  <a:gd name="connsiteY22" fmla="*/ 313167 h 848777"/>
                  <a:gd name="connsiteX23" fmla="*/ 373658 w 514101"/>
                  <a:gd name="connsiteY23" fmla="*/ 300907 h 848777"/>
                  <a:gd name="connsiteX24" fmla="*/ 415154 w 514101"/>
                  <a:gd name="connsiteY24" fmla="*/ 407476 h 848777"/>
                  <a:gd name="connsiteX25" fmla="*/ 368000 w 514101"/>
                  <a:gd name="connsiteY25" fmla="*/ 569687 h 848777"/>
                  <a:gd name="connsiteX26" fmla="*/ 214277 w 514101"/>
                  <a:gd name="connsiteY26" fmla="*/ 654564 h 848777"/>
                  <a:gd name="connsiteX27" fmla="*/ 106765 w 514101"/>
                  <a:gd name="connsiteY27" fmla="*/ 532906 h 848777"/>
                  <a:gd name="connsiteX28" fmla="*/ 111480 w 514101"/>
                  <a:gd name="connsiteY28" fmla="*/ 491410 h 848777"/>
                  <a:gd name="connsiteX29" fmla="*/ 171838 w 514101"/>
                  <a:gd name="connsiteY29" fmla="*/ 252810 h 848777"/>
                  <a:gd name="connsiteX30" fmla="*/ 373658 w 514101"/>
                  <a:gd name="connsiteY30" fmla="*/ 21754 h 848777"/>
                  <a:gd name="connsiteX31" fmla="*/ 461365 w 514101"/>
                  <a:gd name="connsiteY31" fmla="*/ 107575 h 84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4101" h="848777">
                    <a:moveTo>
                      <a:pt x="514178" y="129266"/>
                    </a:moveTo>
                    <a:cubicBezTo>
                      <a:pt x="514178" y="58534"/>
                      <a:pt x="462308" y="63"/>
                      <a:pt x="385918" y="63"/>
                    </a:cubicBezTo>
                    <a:cubicBezTo>
                      <a:pt x="331219" y="63"/>
                      <a:pt x="304813" y="15152"/>
                      <a:pt x="271805" y="39672"/>
                    </a:cubicBezTo>
                    <a:cubicBezTo>
                      <a:pt x="219935" y="77396"/>
                      <a:pt x="168066" y="168875"/>
                      <a:pt x="150147" y="240550"/>
                    </a:cubicBezTo>
                    <a:lnTo>
                      <a:pt x="196" y="839409"/>
                    </a:lnTo>
                    <a:cubicBezTo>
                      <a:pt x="-747" y="843181"/>
                      <a:pt x="3969" y="848840"/>
                      <a:pt x="11513" y="848840"/>
                    </a:cubicBezTo>
                    <a:cubicBezTo>
                      <a:pt x="19058" y="848840"/>
                      <a:pt x="21887" y="846954"/>
                      <a:pt x="22830" y="844124"/>
                    </a:cubicBezTo>
                    <a:lnTo>
                      <a:pt x="88846" y="583833"/>
                    </a:lnTo>
                    <a:cubicBezTo>
                      <a:pt x="106765" y="640418"/>
                      <a:pt x="148261" y="675312"/>
                      <a:pt x="217106" y="675312"/>
                    </a:cubicBezTo>
                    <a:cubicBezTo>
                      <a:pt x="285951" y="675312"/>
                      <a:pt x="356683" y="642304"/>
                      <a:pt x="399122" y="600808"/>
                    </a:cubicBezTo>
                    <a:cubicBezTo>
                      <a:pt x="444390" y="557426"/>
                      <a:pt x="474568" y="497069"/>
                      <a:pt x="474568" y="427281"/>
                    </a:cubicBezTo>
                    <a:cubicBezTo>
                      <a:pt x="474568" y="359378"/>
                      <a:pt x="439674" y="310338"/>
                      <a:pt x="405723" y="286761"/>
                    </a:cubicBezTo>
                    <a:cubicBezTo>
                      <a:pt x="460422" y="255639"/>
                      <a:pt x="514178" y="197168"/>
                      <a:pt x="514178" y="129266"/>
                    </a:cubicBezTo>
                    <a:close/>
                    <a:moveTo>
                      <a:pt x="344423" y="285818"/>
                    </a:moveTo>
                    <a:cubicBezTo>
                      <a:pt x="332162" y="290533"/>
                      <a:pt x="321788" y="292419"/>
                      <a:pt x="299154" y="292419"/>
                    </a:cubicBezTo>
                    <a:cubicBezTo>
                      <a:pt x="285951" y="292419"/>
                      <a:pt x="267090" y="293362"/>
                      <a:pt x="257659" y="288647"/>
                    </a:cubicBezTo>
                    <a:cubicBezTo>
                      <a:pt x="259545" y="279216"/>
                      <a:pt x="293496" y="281102"/>
                      <a:pt x="303870" y="281102"/>
                    </a:cubicBezTo>
                    <a:cubicBezTo>
                      <a:pt x="323675" y="281102"/>
                      <a:pt x="332162" y="281102"/>
                      <a:pt x="344423" y="285818"/>
                    </a:cubicBezTo>
                    <a:close/>
                    <a:moveTo>
                      <a:pt x="461365" y="107575"/>
                    </a:moveTo>
                    <a:cubicBezTo>
                      <a:pt x="461365" y="173591"/>
                      <a:pt x="425528" y="241493"/>
                      <a:pt x="376488" y="270728"/>
                    </a:cubicBezTo>
                    <a:cubicBezTo>
                      <a:pt x="351024" y="261297"/>
                      <a:pt x="332162" y="259411"/>
                      <a:pt x="303870" y="259411"/>
                    </a:cubicBezTo>
                    <a:cubicBezTo>
                      <a:pt x="284065" y="259411"/>
                      <a:pt x="231252" y="258468"/>
                      <a:pt x="231252" y="289590"/>
                    </a:cubicBezTo>
                    <a:cubicBezTo>
                      <a:pt x="230309" y="315997"/>
                      <a:pt x="279350" y="313167"/>
                      <a:pt x="296325" y="313167"/>
                    </a:cubicBezTo>
                    <a:cubicBezTo>
                      <a:pt x="331219" y="313167"/>
                      <a:pt x="345366" y="312224"/>
                      <a:pt x="373658" y="300907"/>
                    </a:cubicBezTo>
                    <a:cubicBezTo>
                      <a:pt x="409495" y="334858"/>
                      <a:pt x="414211" y="364094"/>
                      <a:pt x="415154" y="407476"/>
                    </a:cubicBezTo>
                    <a:cubicBezTo>
                      <a:pt x="417040" y="462175"/>
                      <a:pt x="394406" y="532906"/>
                      <a:pt x="368000" y="569687"/>
                    </a:cubicBezTo>
                    <a:cubicBezTo>
                      <a:pt x="331219" y="620613"/>
                      <a:pt x="268033" y="654564"/>
                      <a:pt x="214277" y="654564"/>
                    </a:cubicBezTo>
                    <a:cubicBezTo>
                      <a:pt x="142602" y="654564"/>
                      <a:pt x="106765" y="599865"/>
                      <a:pt x="106765" y="532906"/>
                    </a:cubicBezTo>
                    <a:cubicBezTo>
                      <a:pt x="106765" y="523475"/>
                      <a:pt x="106765" y="509329"/>
                      <a:pt x="111480" y="491410"/>
                    </a:cubicBezTo>
                    <a:lnTo>
                      <a:pt x="171838" y="252810"/>
                    </a:lnTo>
                    <a:cubicBezTo>
                      <a:pt x="192586" y="171704"/>
                      <a:pt x="260488" y="21754"/>
                      <a:pt x="373658" y="21754"/>
                    </a:cubicBezTo>
                    <a:cubicBezTo>
                      <a:pt x="428357" y="21754"/>
                      <a:pt x="461365" y="50989"/>
                      <a:pt x="461365" y="107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07479097-D9D9-3364-24B1-3CF428595BA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817087" y="9116969"/>
                <a:ext cx="285849" cy="297732"/>
              </a:xfrm>
              <a:custGeom>
                <a:avLst/>
                <a:gdLst>
                  <a:gd name="connsiteX0" fmla="*/ 248302 w 285849"/>
                  <a:gd name="connsiteY0" fmla="*/ 38354 h 297732"/>
                  <a:gd name="connsiteX1" fmla="*/ 214634 w 285849"/>
                  <a:gd name="connsiteY1" fmla="*/ 75323 h 297732"/>
                  <a:gd name="connsiteX2" fmla="*/ 240381 w 285849"/>
                  <a:gd name="connsiteY2" fmla="*/ 99748 h 297732"/>
                  <a:gd name="connsiteX3" fmla="*/ 278010 w 285849"/>
                  <a:gd name="connsiteY3" fmla="*/ 57498 h 297732"/>
                  <a:gd name="connsiteX4" fmla="*/ 190869 w 285849"/>
                  <a:gd name="connsiteY4" fmla="*/ 64 h 297732"/>
                  <a:gd name="connsiteX5" fmla="*/ 82 w 285849"/>
                  <a:gd name="connsiteY5" fmla="*/ 182929 h 297732"/>
                  <a:gd name="connsiteX6" fmla="*/ 122212 w 285849"/>
                  <a:gd name="connsiteY6" fmla="*/ 297796 h 297732"/>
                  <a:gd name="connsiteX7" fmla="*/ 285932 w 285849"/>
                  <a:gd name="connsiteY7" fmla="*/ 223198 h 297732"/>
                  <a:gd name="connsiteX8" fmla="*/ 274709 w 285849"/>
                  <a:gd name="connsiteY8" fmla="*/ 211976 h 297732"/>
                  <a:gd name="connsiteX9" fmla="*/ 264146 w 285849"/>
                  <a:gd name="connsiteY9" fmla="*/ 218577 h 297732"/>
                  <a:gd name="connsiteX10" fmla="*/ 123532 w 285849"/>
                  <a:gd name="connsiteY10" fmla="*/ 279312 h 297732"/>
                  <a:gd name="connsiteX11" fmla="*/ 54876 w 285849"/>
                  <a:gd name="connsiteY11" fmla="*/ 206034 h 297732"/>
                  <a:gd name="connsiteX12" fmla="*/ 98446 w 285849"/>
                  <a:gd name="connsiteY12" fmla="*/ 69381 h 297732"/>
                  <a:gd name="connsiteX13" fmla="*/ 190869 w 285849"/>
                  <a:gd name="connsiteY13" fmla="*/ 18549 h 297732"/>
                  <a:gd name="connsiteX14" fmla="*/ 248302 w 285849"/>
                  <a:gd name="connsiteY14" fmla="*/ 38354 h 29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5849" h="297732">
                    <a:moveTo>
                      <a:pt x="248302" y="38354"/>
                    </a:moveTo>
                    <a:cubicBezTo>
                      <a:pt x="224537" y="42314"/>
                      <a:pt x="214634" y="60799"/>
                      <a:pt x="214634" y="75323"/>
                    </a:cubicBezTo>
                    <a:cubicBezTo>
                      <a:pt x="214634" y="93147"/>
                      <a:pt x="228498" y="99748"/>
                      <a:pt x="240381" y="99748"/>
                    </a:cubicBezTo>
                    <a:cubicBezTo>
                      <a:pt x="254904" y="99748"/>
                      <a:pt x="278010" y="89186"/>
                      <a:pt x="278010" y="57498"/>
                    </a:cubicBezTo>
                    <a:cubicBezTo>
                      <a:pt x="278010" y="12607"/>
                      <a:pt x="226517" y="64"/>
                      <a:pt x="190869" y="64"/>
                    </a:cubicBezTo>
                    <a:cubicBezTo>
                      <a:pt x="91845" y="64"/>
                      <a:pt x="82" y="91166"/>
                      <a:pt x="82" y="182929"/>
                    </a:cubicBezTo>
                    <a:cubicBezTo>
                      <a:pt x="82" y="239702"/>
                      <a:pt x="39692" y="297796"/>
                      <a:pt x="122212" y="297796"/>
                    </a:cubicBezTo>
                    <a:cubicBezTo>
                      <a:pt x="233779" y="297796"/>
                      <a:pt x="285932" y="232441"/>
                      <a:pt x="285932" y="223198"/>
                    </a:cubicBezTo>
                    <a:cubicBezTo>
                      <a:pt x="285932" y="219237"/>
                      <a:pt x="279990" y="211976"/>
                      <a:pt x="274709" y="211976"/>
                    </a:cubicBezTo>
                    <a:cubicBezTo>
                      <a:pt x="270748" y="211976"/>
                      <a:pt x="269428" y="213296"/>
                      <a:pt x="264146" y="218577"/>
                    </a:cubicBezTo>
                    <a:cubicBezTo>
                      <a:pt x="212654" y="279312"/>
                      <a:pt x="135415" y="279312"/>
                      <a:pt x="123532" y="279312"/>
                    </a:cubicBezTo>
                    <a:cubicBezTo>
                      <a:pt x="76001" y="279312"/>
                      <a:pt x="54876" y="246964"/>
                      <a:pt x="54876" y="206034"/>
                    </a:cubicBezTo>
                    <a:cubicBezTo>
                      <a:pt x="54876" y="186890"/>
                      <a:pt x="64118" y="114932"/>
                      <a:pt x="98446" y="69381"/>
                    </a:cubicBezTo>
                    <a:cubicBezTo>
                      <a:pt x="123532" y="37033"/>
                      <a:pt x="157861" y="18549"/>
                      <a:pt x="190869" y="18549"/>
                    </a:cubicBezTo>
                    <a:cubicBezTo>
                      <a:pt x="200111" y="18549"/>
                      <a:pt x="231798" y="19869"/>
                      <a:pt x="248302" y="383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3B2D39F-0A7A-BD7A-6AEA-871092CB3AA3}"/>
              </a:ext>
            </a:extLst>
          </p:cNvPr>
          <p:cNvSpPr txBox="1"/>
          <p:nvPr/>
        </p:nvSpPr>
        <p:spPr>
          <a:xfrm>
            <a:off x="5717400" y="5398303"/>
            <a:ext cx="75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Work</a:t>
            </a:r>
          </a:p>
        </p:txBody>
      </p:sp>
      <p:sp>
        <p:nvSpPr>
          <p:cNvPr id="8" name="!!thermal">
            <a:extLst>
              <a:ext uri="{FF2B5EF4-FFF2-40B4-BE49-F238E27FC236}">
                <a16:creationId xmlns:a16="http://schemas.microsoft.com/office/drawing/2014/main" id="{6DD0CDB2-5A3D-08FB-F99B-1E582136D182}"/>
              </a:ext>
            </a:extLst>
          </p:cNvPr>
          <p:cNvSpPr/>
          <p:nvPr/>
        </p:nvSpPr>
        <p:spPr>
          <a:xfrm>
            <a:off x="5163126" y="2496127"/>
            <a:ext cx="1865745" cy="1865745"/>
          </a:xfrm>
          <a:prstGeom prst="ellipse">
            <a:avLst/>
          </a:prstGeom>
          <a:solidFill>
            <a:srgbClr val="999597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Thermal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Machines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754F6ED-4454-0826-EBD7-44462CCB129C}"/>
              </a:ext>
            </a:extLst>
          </p:cNvPr>
          <p:cNvCxnSpPr>
            <a:cxnSpLocks/>
          </p:cNvCxnSpPr>
          <p:nvPr/>
        </p:nvCxnSpPr>
        <p:spPr>
          <a:xfrm>
            <a:off x="4230254" y="3429000"/>
            <a:ext cx="851700" cy="0"/>
          </a:xfrm>
          <a:prstGeom prst="straightConnector1">
            <a:avLst/>
          </a:prstGeom>
          <a:ln w="57150">
            <a:solidFill>
              <a:srgbClr val="073B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F0DA6C-FDA4-1D9E-BCC7-8A61DDB3C293}"/>
              </a:ext>
            </a:extLst>
          </p:cNvPr>
          <p:cNvCxnSpPr>
            <a:cxnSpLocks/>
          </p:cNvCxnSpPr>
          <p:nvPr/>
        </p:nvCxnSpPr>
        <p:spPr>
          <a:xfrm>
            <a:off x="7148146" y="3429000"/>
            <a:ext cx="817672" cy="0"/>
          </a:xfrm>
          <a:prstGeom prst="straightConnector1">
            <a:avLst/>
          </a:prstGeom>
          <a:ln w="57150">
            <a:solidFill>
              <a:srgbClr val="073B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0793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Cha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A6535-DCD2-2F98-D6A5-72135B2FA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401B37-8D1E-8880-B73F-2A20FD931171}"/>
              </a:ext>
            </a:extLst>
          </p:cNvPr>
          <p:cNvCxnSpPr>
            <a:cxnSpLocks/>
          </p:cNvCxnSpPr>
          <p:nvPr/>
        </p:nvCxnSpPr>
        <p:spPr>
          <a:xfrm>
            <a:off x="6096000" y="4173373"/>
            <a:ext cx="0" cy="1145973"/>
          </a:xfrm>
          <a:prstGeom prst="straightConnector1">
            <a:avLst/>
          </a:prstGeom>
          <a:ln w="57150">
            <a:solidFill>
              <a:srgbClr val="073B4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84DEDE-8994-8758-9335-C690831F9F5F}"/>
              </a:ext>
            </a:extLst>
          </p:cNvPr>
          <p:cNvGrpSpPr/>
          <p:nvPr/>
        </p:nvGrpSpPr>
        <p:grpSpPr>
          <a:xfrm>
            <a:off x="976732" y="2472620"/>
            <a:ext cx="3341256" cy="1898489"/>
            <a:chOff x="976732" y="2472620"/>
            <a:chExt cx="3341256" cy="1898489"/>
          </a:xfrm>
        </p:grpSpPr>
        <p:sp>
          <p:nvSpPr>
            <p:cNvPr id="2" name="Cloud 1">
              <a:extLst>
                <a:ext uri="{FF2B5EF4-FFF2-40B4-BE49-F238E27FC236}">
                  <a16:creationId xmlns:a16="http://schemas.microsoft.com/office/drawing/2014/main" id="{E9F7D139-3498-B76B-B8D9-E88F085B79E4}"/>
                </a:ext>
              </a:extLst>
            </p:cNvPr>
            <p:cNvSpPr/>
            <p:nvPr/>
          </p:nvSpPr>
          <p:spPr>
            <a:xfrm rot="10800000">
              <a:off x="1953478" y="2496127"/>
              <a:ext cx="2364510" cy="1415472"/>
            </a:xfrm>
            <a:prstGeom prst="cloud">
              <a:avLst/>
            </a:prstGeom>
            <a:solidFill>
              <a:srgbClr val="B947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sp>
          <p:nvSpPr>
            <p:cNvPr id="3" name="Cloud 2">
              <a:extLst>
                <a:ext uri="{FF2B5EF4-FFF2-40B4-BE49-F238E27FC236}">
                  <a16:creationId xmlns:a16="http://schemas.microsoft.com/office/drawing/2014/main" id="{E59E62F7-05B5-6A4B-F205-7B5E4044F708}"/>
                </a:ext>
              </a:extLst>
            </p:cNvPr>
            <p:cNvSpPr/>
            <p:nvPr/>
          </p:nvSpPr>
          <p:spPr>
            <a:xfrm rot="10800000">
              <a:off x="976732" y="3151909"/>
              <a:ext cx="2036643" cy="1219200"/>
            </a:xfrm>
            <a:prstGeom prst="cloud">
              <a:avLst/>
            </a:prstGeom>
            <a:solidFill>
              <a:srgbClr val="EF476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B94752"/>
                </a:solidFill>
              </a:endParaRPr>
            </a:p>
          </p:txBody>
        </p:sp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B547D3F1-BDB2-EAE8-5042-22E7D02CED9D}"/>
                </a:ext>
              </a:extLst>
            </p:cNvPr>
            <p:cNvSpPr/>
            <p:nvPr/>
          </p:nvSpPr>
          <p:spPr>
            <a:xfrm rot="10800000">
              <a:off x="976732" y="2472620"/>
              <a:ext cx="1221523" cy="731243"/>
            </a:xfrm>
            <a:prstGeom prst="cloud">
              <a:avLst/>
            </a:prstGeom>
            <a:solidFill>
              <a:srgbClr val="FF64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B94752"/>
                </a:solidFill>
              </a:endParaRPr>
            </a:p>
          </p:txBody>
        </p:sp>
        <p:grpSp>
          <p:nvGrpSpPr>
            <p:cNvPr id="20" name="Group 19" descr="\documentclass{article}&#10;\usepackage{amsmath}&#10;\pagestyle{empty}&#10;\begin{document}&#10;&#10;$\beta_h$&#10;&#10;&#10;\end{document}" title="IguanaTex Shape Display">
              <a:extLst>
                <a:ext uri="{FF2B5EF4-FFF2-40B4-BE49-F238E27FC236}">
                  <a16:creationId xmlns:a16="http://schemas.microsoft.com/office/drawing/2014/main" id="{FE2BA5AB-7D3B-B216-8930-AFF3558A06EF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1659093" y="3327530"/>
              <a:ext cx="913812" cy="845843"/>
              <a:chOff x="27764775" y="20798033"/>
              <a:chExt cx="3109293" cy="2885646"/>
            </a:xfrm>
          </p:grpSpPr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C2A62BCA-90AD-A6D0-B71D-EC09A7E09015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27764775" y="20798033"/>
                <a:ext cx="1747825" cy="2885646"/>
              </a:xfrm>
              <a:custGeom>
                <a:avLst/>
                <a:gdLst>
                  <a:gd name="connsiteX0" fmla="*/ 1747902 w 1747825"/>
                  <a:gd name="connsiteY0" fmla="*/ 439322 h 2885646"/>
                  <a:gd name="connsiteX1" fmla="*/ 1311849 w 1747825"/>
                  <a:gd name="connsiteY1" fmla="*/ 63 h 2885646"/>
                  <a:gd name="connsiteX2" fmla="*/ 923890 w 1747825"/>
                  <a:gd name="connsiteY2" fmla="*/ 134726 h 2885646"/>
                  <a:gd name="connsiteX3" fmla="*/ 510281 w 1747825"/>
                  <a:gd name="connsiteY3" fmla="*/ 817663 h 2885646"/>
                  <a:gd name="connsiteX4" fmla="*/ 483 w 1747825"/>
                  <a:gd name="connsiteY4" fmla="*/ 2853647 h 2885646"/>
                  <a:gd name="connsiteX5" fmla="*/ 38959 w 1747825"/>
                  <a:gd name="connsiteY5" fmla="*/ 2885710 h 2885646"/>
                  <a:gd name="connsiteX6" fmla="*/ 77434 w 1747825"/>
                  <a:gd name="connsiteY6" fmla="*/ 2869678 h 2885646"/>
                  <a:gd name="connsiteX7" fmla="*/ 301873 w 1747825"/>
                  <a:gd name="connsiteY7" fmla="*/ 1984747 h 2885646"/>
                  <a:gd name="connsiteX8" fmla="*/ 737926 w 1747825"/>
                  <a:gd name="connsiteY8" fmla="*/ 2295755 h 2885646"/>
                  <a:gd name="connsiteX9" fmla="*/ 1356737 w 1747825"/>
                  <a:gd name="connsiteY9" fmla="*/ 2042460 h 2885646"/>
                  <a:gd name="connsiteX10" fmla="*/ 1613239 w 1747825"/>
                  <a:gd name="connsiteY10" fmla="*/ 1452505 h 2885646"/>
                  <a:gd name="connsiteX11" fmla="*/ 1379181 w 1747825"/>
                  <a:gd name="connsiteY11" fmla="*/ 974770 h 2885646"/>
                  <a:gd name="connsiteX12" fmla="*/ 1747902 w 1747825"/>
                  <a:gd name="connsiteY12" fmla="*/ 439322 h 2885646"/>
                  <a:gd name="connsiteX13" fmla="*/ 1170773 w 1747825"/>
                  <a:gd name="connsiteY13" fmla="*/ 971564 h 2885646"/>
                  <a:gd name="connsiteX14" fmla="*/ 1016872 w 1747825"/>
                  <a:gd name="connsiteY14" fmla="*/ 994008 h 2885646"/>
                  <a:gd name="connsiteX15" fmla="*/ 875796 w 1747825"/>
                  <a:gd name="connsiteY15" fmla="*/ 981183 h 2885646"/>
                  <a:gd name="connsiteX16" fmla="*/ 1032903 w 1747825"/>
                  <a:gd name="connsiteY16" fmla="*/ 955533 h 2885646"/>
                  <a:gd name="connsiteX17" fmla="*/ 1170773 w 1747825"/>
                  <a:gd name="connsiteY17" fmla="*/ 971564 h 2885646"/>
                  <a:gd name="connsiteX18" fmla="*/ 1568351 w 1747825"/>
                  <a:gd name="connsiteY18" fmla="*/ 365578 h 2885646"/>
                  <a:gd name="connsiteX19" fmla="*/ 1279787 w 1747825"/>
                  <a:gd name="connsiteY19" fmla="*/ 920264 h 2885646"/>
                  <a:gd name="connsiteX20" fmla="*/ 1032903 w 1747825"/>
                  <a:gd name="connsiteY20" fmla="*/ 881788 h 2885646"/>
                  <a:gd name="connsiteX21" fmla="*/ 786020 w 1747825"/>
                  <a:gd name="connsiteY21" fmla="*/ 984389 h 2885646"/>
                  <a:gd name="connsiteX22" fmla="*/ 1007253 w 1747825"/>
                  <a:gd name="connsiteY22" fmla="*/ 1064546 h 2885646"/>
                  <a:gd name="connsiteX23" fmla="*/ 1270168 w 1747825"/>
                  <a:gd name="connsiteY23" fmla="*/ 1022864 h 2885646"/>
                  <a:gd name="connsiteX24" fmla="*/ 1411244 w 1747825"/>
                  <a:gd name="connsiteY24" fmla="*/ 1385174 h 2885646"/>
                  <a:gd name="connsiteX25" fmla="*/ 1250930 w 1747825"/>
                  <a:gd name="connsiteY25" fmla="*/ 1936653 h 2885646"/>
                  <a:gd name="connsiteX26" fmla="*/ 728308 w 1747825"/>
                  <a:gd name="connsiteY26" fmla="*/ 2225217 h 2885646"/>
                  <a:gd name="connsiteX27" fmla="*/ 362792 w 1747825"/>
                  <a:gd name="connsiteY27" fmla="*/ 1811608 h 2885646"/>
                  <a:gd name="connsiteX28" fmla="*/ 378824 w 1747825"/>
                  <a:gd name="connsiteY28" fmla="*/ 1670532 h 2885646"/>
                  <a:gd name="connsiteX29" fmla="*/ 584025 w 1747825"/>
                  <a:gd name="connsiteY29" fmla="*/ 859344 h 2885646"/>
                  <a:gd name="connsiteX30" fmla="*/ 1270168 w 1747825"/>
                  <a:gd name="connsiteY30" fmla="*/ 73807 h 2885646"/>
                  <a:gd name="connsiteX31" fmla="*/ 1568351 w 1747825"/>
                  <a:gd name="connsiteY31" fmla="*/ 365578 h 288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747825" h="2885646">
                    <a:moveTo>
                      <a:pt x="1747902" y="439322"/>
                    </a:moveTo>
                    <a:cubicBezTo>
                      <a:pt x="1747902" y="198852"/>
                      <a:pt x="1571557" y="63"/>
                      <a:pt x="1311849" y="63"/>
                    </a:cubicBezTo>
                    <a:cubicBezTo>
                      <a:pt x="1125885" y="63"/>
                      <a:pt x="1036110" y="51363"/>
                      <a:pt x="923890" y="134726"/>
                    </a:cubicBezTo>
                    <a:cubicBezTo>
                      <a:pt x="747545" y="262977"/>
                      <a:pt x="571200" y="573986"/>
                      <a:pt x="510281" y="817663"/>
                    </a:cubicBezTo>
                    <a:lnTo>
                      <a:pt x="483" y="2853647"/>
                    </a:lnTo>
                    <a:cubicBezTo>
                      <a:pt x="-2723" y="2866472"/>
                      <a:pt x="13308" y="2885710"/>
                      <a:pt x="38959" y="2885710"/>
                    </a:cubicBezTo>
                    <a:cubicBezTo>
                      <a:pt x="64609" y="2885710"/>
                      <a:pt x="74228" y="2879297"/>
                      <a:pt x="77434" y="2869678"/>
                    </a:cubicBezTo>
                    <a:lnTo>
                      <a:pt x="301873" y="1984747"/>
                    </a:lnTo>
                    <a:cubicBezTo>
                      <a:pt x="362792" y="2177123"/>
                      <a:pt x="503868" y="2295755"/>
                      <a:pt x="737926" y="2295755"/>
                    </a:cubicBezTo>
                    <a:cubicBezTo>
                      <a:pt x="971984" y="2295755"/>
                      <a:pt x="1212455" y="2183536"/>
                      <a:pt x="1356737" y="2042460"/>
                    </a:cubicBezTo>
                    <a:cubicBezTo>
                      <a:pt x="1510638" y="1894971"/>
                      <a:pt x="1613239" y="1689769"/>
                      <a:pt x="1613239" y="1452505"/>
                    </a:cubicBezTo>
                    <a:cubicBezTo>
                      <a:pt x="1613239" y="1221653"/>
                      <a:pt x="1494607" y="1054927"/>
                      <a:pt x="1379181" y="974770"/>
                    </a:cubicBezTo>
                    <a:cubicBezTo>
                      <a:pt x="1565145" y="868963"/>
                      <a:pt x="1747902" y="670174"/>
                      <a:pt x="1747902" y="439322"/>
                    </a:cubicBezTo>
                    <a:close/>
                    <a:moveTo>
                      <a:pt x="1170773" y="971564"/>
                    </a:moveTo>
                    <a:cubicBezTo>
                      <a:pt x="1129092" y="987595"/>
                      <a:pt x="1093822" y="994008"/>
                      <a:pt x="1016872" y="994008"/>
                    </a:cubicBezTo>
                    <a:cubicBezTo>
                      <a:pt x="971984" y="994008"/>
                      <a:pt x="907859" y="997214"/>
                      <a:pt x="875796" y="981183"/>
                    </a:cubicBezTo>
                    <a:cubicBezTo>
                      <a:pt x="882208" y="949120"/>
                      <a:pt x="997634" y="955533"/>
                      <a:pt x="1032903" y="955533"/>
                    </a:cubicBezTo>
                    <a:cubicBezTo>
                      <a:pt x="1100235" y="955533"/>
                      <a:pt x="1129092" y="955533"/>
                      <a:pt x="1170773" y="971564"/>
                    </a:cubicBezTo>
                    <a:close/>
                    <a:moveTo>
                      <a:pt x="1568351" y="365578"/>
                    </a:moveTo>
                    <a:cubicBezTo>
                      <a:pt x="1568351" y="590017"/>
                      <a:pt x="1446513" y="820869"/>
                      <a:pt x="1279787" y="920264"/>
                    </a:cubicBezTo>
                    <a:cubicBezTo>
                      <a:pt x="1193217" y="888201"/>
                      <a:pt x="1129092" y="881788"/>
                      <a:pt x="1032903" y="881788"/>
                    </a:cubicBezTo>
                    <a:cubicBezTo>
                      <a:pt x="965572" y="881788"/>
                      <a:pt x="786020" y="878582"/>
                      <a:pt x="786020" y="984389"/>
                    </a:cubicBezTo>
                    <a:cubicBezTo>
                      <a:pt x="782814" y="1074165"/>
                      <a:pt x="949540" y="1064546"/>
                      <a:pt x="1007253" y="1064546"/>
                    </a:cubicBezTo>
                    <a:cubicBezTo>
                      <a:pt x="1125885" y="1064546"/>
                      <a:pt x="1173979" y="1061340"/>
                      <a:pt x="1270168" y="1022864"/>
                    </a:cubicBezTo>
                    <a:cubicBezTo>
                      <a:pt x="1392006" y="1138290"/>
                      <a:pt x="1408037" y="1237685"/>
                      <a:pt x="1411244" y="1385174"/>
                    </a:cubicBezTo>
                    <a:cubicBezTo>
                      <a:pt x="1417656" y="1571137"/>
                      <a:pt x="1340706" y="1811608"/>
                      <a:pt x="1250930" y="1936653"/>
                    </a:cubicBezTo>
                    <a:cubicBezTo>
                      <a:pt x="1125885" y="2109791"/>
                      <a:pt x="911065" y="2225217"/>
                      <a:pt x="728308" y="2225217"/>
                    </a:cubicBezTo>
                    <a:cubicBezTo>
                      <a:pt x="484631" y="2225217"/>
                      <a:pt x="362792" y="2039253"/>
                      <a:pt x="362792" y="1811608"/>
                    </a:cubicBezTo>
                    <a:cubicBezTo>
                      <a:pt x="362792" y="1779545"/>
                      <a:pt x="362792" y="1731451"/>
                      <a:pt x="378824" y="1670532"/>
                    </a:cubicBezTo>
                    <a:lnTo>
                      <a:pt x="584025" y="859344"/>
                    </a:lnTo>
                    <a:cubicBezTo>
                      <a:pt x="654563" y="583605"/>
                      <a:pt x="885415" y="73807"/>
                      <a:pt x="1270168" y="73807"/>
                    </a:cubicBezTo>
                    <a:cubicBezTo>
                      <a:pt x="1456132" y="73807"/>
                      <a:pt x="1568351" y="173202"/>
                      <a:pt x="1568351" y="3655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22D74DD4-71EF-B69B-100F-254B26CED37D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29650875" y="21984990"/>
                <a:ext cx="1223193" cy="1580051"/>
              </a:xfrm>
              <a:custGeom>
                <a:avLst/>
                <a:gdLst>
                  <a:gd name="connsiteX0" fmla="*/ 534247 w 1223193"/>
                  <a:gd name="connsiteY0" fmla="*/ 67396 h 1580051"/>
                  <a:gd name="connsiteX1" fmla="*/ 543225 w 1223193"/>
                  <a:gd name="connsiteY1" fmla="*/ 31486 h 1580051"/>
                  <a:gd name="connsiteX2" fmla="*/ 507315 w 1223193"/>
                  <a:gd name="connsiteY2" fmla="*/ 64 h 1580051"/>
                  <a:gd name="connsiteX3" fmla="*/ 220033 w 1223193"/>
                  <a:gd name="connsiteY3" fmla="*/ 22508 h 1580051"/>
                  <a:gd name="connsiteX4" fmla="*/ 170656 w 1223193"/>
                  <a:gd name="connsiteY4" fmla="*/ 74129 h 1580051"/>
                  <a:gd name="connsiteX5" fmla="*/ 229010 w 1223193"/>
                  <a:gd name="connsiteY5" fmla="*/ 105551 h 1580051"/>
                  <a:gd name="connsiteX6" fmla="*/ 336741 w 1223193"/>
                  <a:gd name="connsiteY6" fmla="*/ 139217 h 1580051"/>
                  <a:gd name="connsiteX7" fmla="*/ 327763 w 1223193"/>
                  <a:gd name="connsiteY7" fmla="*/ 188593 h 1580051"/>
                  <a:gd name="connsiteX8" fmla="*/ 11304 w 1223193"/>
                  <a:gd name="connsiteY8" fmla="*/ 1458919 h 1580051"/>
                  <a:gd name="connsiteX9" fmla="*/ 82 w 1223193"/>
                  <a:gd name="connsiteY9" fmla="*/ 1508296 h 1580051"/>
                  <a:gd name="connsiteX10" fmla="*/ 76391 w 1223193"/>
                  <a:gd name="connsiteY10" fmla="*/ 1580116 h 1580051"/>
                  <a:gd name="connsiteX11" fmla="*/ 168412 w 1223193"/>
                  <a:gd name="connsiteY11" fmla="*/ 1521762 h 1580051"/>
                  <a:gd name="connsiteX12" fmla="*/ 206566 w 1223193"/>
                  <a:gd name="connsiteY12" fmla="*/ 1380365 h 1580051"/>
                  <a:gd name="connsiteX13" fmla="*/ 258187 w 1223193"/>
                  <a:gd name="connsiteY13" fmla="*/ 1180615 h 1580051"/>
                  <a:gd name="connsiteX14" fmla="*/ 294098 w 1223193"/>
                  <a:gd name="connsiteY14" fmla="*/ 1027996 h 1580051"/>
                  <a:gd name="connsiteX15" fmla="*/ 361429 w 1223193"/>
                  <a:gd name="connsiteY15" fmla="*/ 868644 h 1580051"/>
                  <a:gd name="connsiteX16" fmla="*/ 720532 w 1223193"/>
                  <a:gd name="connsiteY16" fmla="*/ 630739 h 1580051"/>
                  <a:gd name="connsiteX17" fmla="*/ 852951 w 1223193"/>
                  <a:gd name="connsiteY17" fmla="*/ 787846 h 1580051"/>
                  <a:gd name="connsiteX18" fmla="*/ 720532 w 1223193"/>
                  <a:gd name="connsiteY18" fmla="*/ 1265902 h 1580051"/>
                  <a:gd name="connsiteX19" fmla="*/ 686866 w 1223193"/>
                  <a:gd name="connsiteY19" fmla="*/ 1387099 h 1580051"/>
                  <a:gd name="connsiteX20" fmla="*/ 900083 w 1223193"/>
                  <a:gd name="connsiteY20" fmla="*/ 1580116 h 1580051"/>
                  <a:gd name="connsiteX21" fmla="*/ 1223276 w 1223193"/>
                  <a:gd name="connsiteY21" fmla="*/ 1236725 h 1580051"/>
                  <a:gd name="connsiteX22" fmla="*/ 1187365 w 1223193"/>
                  <a:gd name="connsiteY22" fmla="*/ 1207547 h 1580051"/>
                  <a:gd name="connsiteX23" fmla="*/ 1144722 w 1223193"/>
                  <a:gd name="connsiteY23" fmla="*/ 1245702 h 1580051"/>
                  <a:gd name="connsiteX24" fmla="*/ 906816 w 1223193"/>
                  <a:gd name="connsiteY24" fmla="*/ 1517273 h 1580051"/>
                  <a:gd name="connsiteX25" fmla="*/ 850707 w 1223193"/>
                  <a:gd name="connsiteY25" fmla="*/ 1438720 h 1580051"/>
                  <a:gd name="connsiteX26" fmla="*/ 902328 w 1223193"/>
                  <a:gd name="connsiteY26" fmla="*/ 1256924 h 1580051"/>
                  <a:gd name="connsiteX27" fmla="*/ 1021280 w 1223193"/>
                  <a:gd name="connsiteY27" fmla="*/ 823756 h 1580051"/>
                  <a:gd name="connsiteX28" fmla="*/ 938238 w 1223193"/>
                  <a:gd name="connsiteY28" fmla="*/ 628494 h 1580051"/>
                  <a:gd name="connsiteX29" fmla="*/ 729509 w 1223193"/>
                  <a:gd name="connsiteY29" fmla="*/ 567896 h 1580051"/>
                  <a:gd name="connsiteX30" fmla="*/ 363674 w 1223193"/>
                  <a:gd name="connsiteY30" fmla="*/ 754180 h 1580051"/>
                  <a:gd name="connsiteX31" fmla="*/ 534247 w 1223193"/>
                  <a:gd name="connsiteY31" fmla="*/ 67396 h 1580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1223193" h="1580051">
                    <a:moveTo>
                      <a:pt x="534247" y="67396"/>
                    </a:moveTo>
                    <a:cubicBezTo>
                      <a:pt x="536492" y="62907"/>
                      <a:pt x="543225" y="33730"/>
                      <a:pt x="543225" y="31486"/>
                    </a:cubicBezTo>
                    <a:cubicBezTo>
                      <a:pt x="543225" y="20264"/>
                      <a:pt x="534247" y="64"/>
                      <a:pt x="507315" y="64"/>
                    </a:cubicBezTo>
                    <a:cubicBezTo>
                      <a:pt x="462427" y="64"/>
                      <a:pt x="276142" y="18019"/>
                      <a:pt x="220033" y="22508"/>
                    </a:cubicBezTo>
                    <a:cubicBezTo>
                      <a:pt x="202077" y="24753"/>
                      <a:pt x="170656" y="26997"/>
                      <a:pt x="170656" y="74129"/>
                    </a:cubicBezTo>
                    <a:cubicBezTo>
                      <a:pt x="170656" y="105551"/>
                      <a:pt x="202077" y="105551"/>
                      <a:pt x="229010" y="105551"/>
                    </a:cubicBezTo>
                    <a:cubicBezTo>
                      <a:pt x="336741" y="105551"/>
                      <a:pt x="336741" y="121261"/>
                      <a:pt x="336741" y="139217"/>
                    </a:cubicBezTo>
                    <a:cubicBezTo>
                      <a:pt x="336741" y="154927"/>
                      <a:pt x="332252" y="168394"/>
                      <a:pt x="327763" y="188593"/>
                    </a:cubicBezTo>
                    <a:lnTo>
                      <a:pt x="11304" y="1458919"/>
                    </a:lnTo>
                    <a:cubicBezTo>
                      <a:pt x="82" y="1499318"/>
                      <a:pt x="82" y="1503807"/>
                      <a:pt x="82" y="1508296"/>
                    </a:cubicBezTo>
                    <a:cubicBezTo>
                      <a:pt x="82" y="1541962"/>
                      <a:pt x="27015" y="1580116"/>
                      <a:pt x="76391" y="1580116"/>
                    </a:cubicBezTo>
                    <a:cubicBezTo>
                      <a:pt x="101080" y="1580116"/>
                      <a:pt x="143723" y="1568894"/>
                      <a:pt x="168412" y="1521762"/>
                    </a:cubicBezTo>
                    <a:cubicBezTo>
                      <a:pt x="175145" y="1508296"/>
                      <a:pt x="195344" y="1427498"/>
                      <a:pt x="206566" y="1380365"/>
                    </a:cubicBezTo>
                    <a:lnTo>
                      <a:pt x="258187" y="1180615"/>
                    </a:lnTo>
                    <a:cubicBezTo>
                      <a:pt x="264921" y="1146949"/>
                      <a:pt x="287364" y="1061662"/>
                      <a:pt x="294098" y="1027996"/>
                    </a:cubicBezTo>
                    <a:cubicBezTo>
                      <a:pt x="316541" y="942709"/>
                      <a:pt x="316541" y="940465"/>
                      <a:pt x="361429" y="868644"/>
                    </a:cubicBezTo>
                    <a:cubicBezTo>
                      <a:pt x="433250" y="758669"/>
                      <a:pt x="545469" y="630739"/>
                      <a:pt x="720532" y="630739"/>
                    </a:cubicBezTo>
                    <a:cubicBezTo>
                      <a:pt x="846218" y="630739"/>
                      <a:pt x="852951" y="733981"/>
                      <a:pt x="852951" y="787846"/>
                    </a:cubicBezTo>
                    <a:cubicBezTo>
                      <a:pt x="852951" y="922510"/>
                      <a:pt x="756442" y="1171637"/>
                      <a:pt x="720532" y="1265902"/>
                    </a:cubicBezTo>
                    <a:cubicBezTo>
                      <a:pt x="695844" y="1328744"/>
                      <a:pt x="686866" y="1348944"/>
                      <a:pt x="686866" y="1387099"/>
                    </a:cubicBezTo>
                    <a:cubicBezTo>
                      <a:pt x="686866" y="1506051"/>
                      <a:pt x="785619" y="1580116"/>
                      <a:pt x="900083" y="1580116"/>
                    </a:cubicBezTo>
                    <a:cubicBezTo>
                      <a:pt x="1124522" y="1580116"/>
                      <a:pt x="1223276" y="1270390"/>
                      <a:pt x="1223276" y="1236725"/>
                    </a:cubicBezTo>
                    <a:cubicBezTo>
                      <a:pt x="1223276" y="1207547"/>
                      <a:pt x="1194099" y="1207547"/>
                      <a:pt x="1187365" y="1207547"/>
                    </a:cubicBezTo>
                    <a:cubicBezTo>
                      <a:pt x="1155944" y="1207547"/>
                      <a:pt x="1153700" y="1221014"/>
                      <a:pt x="1144722" y="1245702"/>
                    </a:cubicBezTo>
                    <a:cubicBezTo>
                      <a:pt x="1093101" y="1425253"/>
                      <a:pt x="994348" y="1517273"/>
                      <a:pt x="906816" y="1517273"/>
                    </a:cubicBezTo>
                    <a:cubicBezTo>
                      <a:pt x="859684" y="1517273"/>
                      <a:pt x="850707" y="1485852"/>
                      <a:pt x="850707" y="1438720"/>
                    </a:cubicBezTo>
                    <a:cubicBezTo>
                      <a:pt x="850707" y="1387099"/>
                      <a:pt x="861928" y="1357922"/>
                      <a:pt x="902328" y="1256924"/>
                    </a:cubicBezTo>
                    <a:cubicBezTo>
                      <a:pt x="929260" y="1187348"/>
                      <a:pt x="1021280" y="949442"/>
                      <a:pt x="1021280" y="823756"/>
                    </a:cubicBezTo>
                    <a:cubicBezTo>
                      <a:pt x="1021280" y="787846"/>
                      <a:pt x="1021280" y="693581"/>
                      <a:pt x="938238" y="628494"/>
                    </a:cubicBezTo>
                    <a:cubicBezTo>
                      <a:pt x="900083" y="599317"/>
                      <a:pt x="834996" y="567896"/>
                      <a:pt x="729509" y="567896"/>
                    </a:cubicBezTo>
                    <a:cubicBezTo>
                      <a:pt x="565669" y="567896"/>
                      <a:pt x="446716" y="657671"/>
                      <a:pt x="363674" y="754180"/>
                    </a:cubicBezTo>
                    <a:lnTo>
                      <a:pt x="534247" y="67396"/>
                    </a:lnTo>
                    <a:close/>
                  </a:path>
                </a:pathLst>
              </a:custGeom>
              <a:solidFill>
                <a:srgbClr val="000000"/>
              </a:solidFill>
              <a:ln w="3209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D3B976F4-7C44-A962-320F-93113D91BE6D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3DD6D2-D994-8CBF-D6B7-DBD218716D75}"/>
              </a:ext>
            </a:extLst>
          </p:cNvPr>
          <p:cNvCxnSpPr>
            <a:cxnSpLocks/>
          </p:cNvCxnSpPr>
          <p:nvPr/>
        </p:nvCxnSpPr>
        <p:spPr>
          <a:xfrm>
            <a:off x="4230254" y="3429000"/>
            <a:ext cx="851700" cy="0"/>
          </a:xfrm>
          <a:prstGeom prst="straightConnector1">
            <a:avLst/>
          </a:prstGeom>
          <a:ln w="57150">
            <a:solidFill>
              <a:srgbClr val="073B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9A845-E6F4-4C67-E42F-FA605D916E4A}"/>
              </a:ext>
            </a:extLst>
          </p:cNvPr>
          <p:cNvCxnSpPr>
            <a:cxnSpLocks/>
          </p:cNvCxnSpPr>
          <p:nvPr/>
        </p:nvCxnSpPr>
        <p:spPr>
          <a:xfrm>
            <a:off x="7148146" y="3429000"/>
            <a:ext cx="817672" cy="0"/>
          </a:xfrm>
          <a:prstGeom prst="straightConnector1">
            <a:avLst/>
          </a:prstGeom>
          <a:ln w="57150">
            <a:solidFill>
              <a:srgbClr val="073B4C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AF7FC4-50B8-6B59-046F-5BBA18FFF08B}"/>
              </a:ext>
            </a:extLst>
          </p:cNvPr>
          <p:cNvGrpSpPr/>
          <p:nvPr/>
        </p:nvGrpSpPr>
        <p:grpSpPr>
          <a:xfrm>
            <a:off x="7874009" y="2461563"/>
            <a:ext cx="3341256" cy="1898489"/>
            <a:chOff x="7874009" y="2461563"/>
            <a:chExt cx="3341256" cy="1898489"/>
          </a:xfrm>
        </p:grpSpPr>
        <p:sp>
          <p:nvSpPr>
            <p:cNvPr id="6" name="Cloud 5">
              <a:extLst>
                <a:ext uri="{FF2B5EF4-FFF2-40B4-BE49-F238E27FC236}">
                  <a16:creationId xmlns:a16="http://schemas.microsoft.com/office/drawing/2014/main" id="{139E1BA3-6B66-24DD-8149-50F85C0E3692}"/>
                </a:ext>
              </a:extLst>
            </p:cNvPr>
            <p:cNvSpPr/>
            <p:nvPr/>
          </p:nvSpPr>
          <p:spPr>
            <a:xfrm rot="10800000">
              <a:off x="8850755" y="2485070"/>
              <a:ext cx="2364510" cy="1415472"/>
            </a:xfrm>
            <a:prstGeom prst="clou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loud 8">
              <a:extLst>
                <a:ext uri="{FF2B5EF4-FFF2-40B4-BE49-F238E27FC236}">
                  <a16:creationId xmlns:a16="http://schemas.microsoft.com/office/drawing/2014/main" id="{AEA2AFE5-AE36-4CF6-8349-A8EF0AEC8B8B}"/>
                </a:ext>
              </a:extLst>
            </p:cNvPr>
            <p:cNvSpPr/>
            <p:nvPr/>
          </p:nvSpPr>
          <p:spPr>
            <a:xfrm rot="10800000">
              <a:off x="7874009" y="3140852"/>
              <a:ext cx="2036643" cy="1219200"/>
            </a:xfrm>
            <a:prstGeom prst="cloud">
              <a:avLst/>
            </a:prstGeom>
            <a:solidFill>
              <a:srgbClr val="0098C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Cloud 9">
              <a:extLst>
                <a:ext uri="{FF2B5EF4-FFF2-40B4-BE49-F238E27FC236}">
                  <a16:creationId xmlns:a16="http://schemas.microsoft.com/office/drawing/2014/main" id="{0AFFE872-CED3-7479-2234-273A08FC0962}"/>
                </a:ext>
              </a:extLst>
            </p:cNvPr>
            <p:cNvSpPr/>
            <p:nvPr/>
          </p:nvSpPr>
          <p:spPr>
            <a:xfrm rot="10800000">
              <a:off x="7874009" y="2461563"/>
              <a:ext cx="1221523" cy="731243"/>
            </a:xfrm>
            <a:prstGeom prst="cloud">
              <a:avLst/>
            </a:prstGeom>
            <a:solidFill>
              <a:srgbClr val="00BBE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 descr="\documentclass{article}&#10;\usepackage{amsmath}&#10;\pagestyle{empty}&#10;\begin{document}&#10;&#10;&#10;$\beta_c$&#10;&#10;\end{document}" title="IguanaTex Shape Display">
              <a:extLst>
                <a:ext uri="{FF2B5EF4-FFF2-40B4-BE49-F238E27FC236}">
                  <a16:creationId xmlns:a16="http://schemas.microsoft.com/office/drawing/2014/main" id="{BE200B52-3981-822C-28A5-F9CA9BD71BD0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8522263" y="3327530"/>
              <a:ext cx="840601" cy="848174"/>
              <a:chOff x="10270896" y="8600820"/>
              <a:chExt cx="832040" cy="848777"/>
            </a:xfrm>
          </p:grpSpPr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BC09C8E7-1412-BA19-DCB2-ACDDD2500A50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10270896" y="8600820"/>
                <a:ext cx="514101" cy="848777"/>
              </a:xfrm>
              <a:custGeom>
                <a:avLst/>
                <a:gdLst>
                  <a:gd name="connsiteX0" fmla="*/ 514178 w 514101"/>
                  <a:gd name="connsiteY0" fmla="*/ 129266 h 848777"/>
                  <a:gd name="connsiteX1" fmla="*/ 385918 w 514101"/>
                  <a:gd name="connsiteY1" fmla="*/ 63 h 848777"/>
                  <a:gd name="connsiteX2" fmla="*/ 271805 w 514101"/>
                  <a:gd name="connsiteY2" fmla="*/ 39672 h 848777"/>
                  <a:gd name="connsiteX3" fmla="*/ 150147 w 514101"/>
                  <a:gd name="connsiteY3" fmla="*/ 240550 h 848777"/>
                  <a:gd name="connsiteX4" fmla="*/ 196 w 514101"/>
                  <a:gd name="connsiteY4" fmla="*/ 839409 h 848777"/>
                  <a:gd name="connsiteX5" fmla="*/ 11513 w 514101"/>
                  <a:gd name="connsiteY5" fmla="*/ 848840 h 848777"/>
                  <a:gd name="connsiteX6" fmla="*/ 22830 w 514101"/>
                  <a:gd name="connsiteY6" fmla="*/ 844124 h 848777"/>
                  <a:gd name="connsiteX7" fmla="*/ 88846 w 514101"/>
                  <a:gd name="connsiteY7" fmla="*/ 583833 h 848777"/>
                  <a:gd name="connsiteX8" fmla="*/ 217106 w 514101"/>
                  <a:gd name="connsiteY8" fmla="*/ 675312 h 848777"/>
                  <a:gd name="connsiteX9" fmla="*/ 399122 w 514101"/>
                  <a:gd name="connsiteY9" fmla="*/ 600808 h 848777"/>
                  <a:gd name="connsiteX10" fmla="*/ 474568 w 514101"/>
                  <a:gd name="connsiteY10" fmla="*/ 427281 h 848777"/>
                  <a:gd name="connsiteX11" fmla="*/ 405723 w 514101"/>
                  <a:gd name="connsiteY11" fmla="*/ 286761 h 848777"/>
                  <a:gd name="connsiteX12" fmla="*/ 514178 w 514101"/>
                  <a:gd name="connsiteY12" fmla="*/ 129266 h 848777"/>
                  <a:gd name="connsiteX13" fmla="*/ 344423 w 514101"/>
                  <a:gd name="connsiteY13" fmla="*/ 285818 h 848777"/>
                  <a:gd name="connsiteX14" fmla="*/ 299154 w 514101"/>
                  <a:gd name="connsiteY14" fmla="*/ 292419 h 848777"/>
                  <a:gd name="connsiteX15" fmla="*/ 257659 w 514101"/>
                  <a:gd name="connsiteY15" fmla="*/ 288647 h 848777"/>
                  <a:gd name="connsiteX16" fmla="*/ 303870 w 514101"/>
                  <a:gd name="connsiteY16" fmla="*/ 281102 h 848777"/>
                  <a:gd name="connsiteX17" fmla="*/ 344423 w 514101"/>
                  <a:gd name="connsiteY17" fmla="*/ 285818 h 848777"/>
                  <a:gd name="connsiteX18" fmla="*/ 461365 w 514101"/>
                  <a:gd name="connsiteY18" fmla="*/ 107575 h 848777"/>
                  <a:gd name="connsiteX19" fmla="*/ 376488 w 514101"/>
                  <a:gd name="connsiteY19" fmla="*/ 270728 h 848777"/>
                  <a:gd name="connsiteX20" fmla="*/ 303870 w 514101"/>
                  <a:gd name="connsiteY20" fmla="*/ 259411 h 848777"/>
                  <a:gd name="connsiteX21" fmla="*/ 231252 w 514101"/>
                  <a:gd name="connsiteY21" fmla="*/ 289590 h 848777"/>
                  <a:gd name="connsiteX22" fmla="*/ 296325 w 514101"/>
                  <a:gd name="connsiteY22" fmla="*/ 313167 h 848777"/>
                  <a:gd name="connsiteX23" fmla="*/ 373658 w 514101"/>
                  <a:gd name="connsiteY23" fmla="*/ 300907 h 848777"/>
                  <a:gd name="connsiteX24" fmla="*/ 415154 w 514101"/>
                  <a:gd name="connsiteY24" fmla="*/ 407476 h 848777"/>
                  <a:gd name="connsiteX25" fmla="*/ 368000 w 514101"/>
                  <a:gd name="connsiteY25" fmla="*/ 569687 h 848777"/>
                  <a:gd name="connsiteX26" fmla="*/ 214277 w 514101"/>
                  <a:gd name="connsiteY26" fmla="*/ 654564 h 848777"/>
                  <a:gd name="connsiteX27" fmla="*/ 106765 w 514101"/>
                  <a:gd name="connsiteY27" fmla="*/ 532906 h 848777"/>
                  <a:gd name="connsiteX28" fmla="*/ 111480 w 514101"/>
                  <a:gd name="connsiteY28" fmla="*/ 491410 h 848777"/>
                  <a:gd name="connsiteX29" fmla="*/ 171838 w 514101"/>
                  <a:gd name="connsiteY29" fmla="*/ 252810 h 848777"/>
                  <a:gd name="connsiteX30" fmla="*/ 373658 w 514101"/>
                  <a:gd name="connsiteY30" fmla="*/ 21754 h 848777"/>
                  <a:gd name="connsiteX31" fmla="*/ 461365 w 514101"/>
                  <a:gd name="connsiteY31" fmla="*/ 107575 h 848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14101" h="848777">
                    <a:moveTo>
                      <a:pt x="514178" y="129266"/>
                    </a:moveTo>
                    <a:cubicBezTo>
                      <a:pt x="514178" y="58534"/>
                      <a:pt x="462308" y="63"/>
                      <a:pt x="385918" y="63"/>
                    </a:cubicBezTo>
                    <a:cubicBezTo>
                      <a:pt x="331219" y="63"/>
                      <a:pt x="304813" y="15152"/>
                      <a:pt x="271805" y="39672"/>
                    </a:cubicBezTo>
                    <a:cubicBezTo>
                      <a:pt x="219935" y="77396"/>
                      <a:pt x="168066" y="168875"/>
                      <a:pt x="150147" y="240550"/>
                    </a:cubicBezTo>
                    <a:lnTo>
                      <a:pt x="196" y="839409"/>
                    </a:lnTo>
                    <a:cubicBezTo>
                      <a:pt x="-747" y="843181"/>
                      <a:pt x="3969" y="848840"/>
                      <a:pt x="11513" y="848840"/>
                    </a:cubicBezTo>
                    <a:cubicBezTo>
                      <a:pt x="19058" y="848840"/>
                      <a:pt x="21887" y="846954"/>
                      <a:pt x="22830" y="844124"/>
                    </a:cubicBezTo>
                    <a:lnTo>
                      <a:pt x="88846" y="583833"/>
                    </a:lnTo>
                    <a:cubicBezTo>
                      <a:pt x="106765" y="640418"/>
                      <a:pt x="148261" y="675312"/>
                      <a:pt x="217106" y="675312"/>
                    </a:cubicBezTo>
                    <a:cubicBezTo>
                      <a:pt x="285951" y="675312"/>
                      <a:pt x="356683" y="642304"/>
                      <a:pt x="399122" y="600808"/>
                    </a:cubicBezTo>
                    <a:cubicBezTo>
                      <a:pt x="444390" y="557426"/>
                      <a:pt x="474568" y="497069"/>
                      <a:pt x="474568" y="427281"/>
                    </a:cubicBezTo>
                    <a:cubicBezTo>
                      <a:pt x="474568" y="359378"/>
                      <a:pt x="439674" y="310338"/>
                      <a:pt x="405723" y="286761"/>
                    </a:cubicBezTo>
                    <a:cubicBezTo>
                      <a:pt x="460422" y="255639"/>
                      <a:pt x="514178" y="197168"/>
                      <a:pt x="514178" y="129266"/>
                    </a:cubicBezTo>
                    <a:close/>
                    <a:moveTo>
                      <a:pt x="344423" y="285818"/>
                    </a:moveTo>
                    <a:cubicBezTo>
                      <a:pt x="332162" y="290533"/>
                      <a:pt x="321788" y="292419"/>
                      <a:pt x="299154" y="292419"/>
                    </a:cubicBezTo>
                    <a:cubicBezTo>
                      <a:pt x="285951" y="292419"/>
                      <a:pt x="267090" y="293362"/>
                      <a:pt x="257659" y="288647"/>
                    </a:cubicBezTo>
                    <a:cubicBezTo>
                      <a:pt x="259545" y="279216"/>
                      <a:pt x="293496" y="281102"/>
                      <a:pt x="303870" y="281102"/>
                    </a:cubicBezTo>
                    <a:cubicBezTo>
                      <a:pt x="323675" y="281102"/>
                      <a:pt x="332162" y="281102"/>
                      <a:pt x="344423" y="285818"/>
                    </a:cubicBezTo>
                    <a:close/>
                    <a:moveTo>
                      <a:pt x="461365" y="107575"/>
                    </a:moveTo>
                    <a:cubicBezTo>
                      <a:pt x="461365" y="173591"/>
                      <a:pt x="425528" y="241493"/>
                      <a:pt x="376488" y="270728"/>
                    </a:cubicBezTo>
                    <a:cubicBezTo>
                      <a:pt x="351024" y="261297"/>
                      <a:pt x="332162" y="259411"/>
                      <a:pt x="303870" y="259411"/>
                    </a:cubicBezTo>
                    <a:cubicBezTo>
                      <a:pt x="284065" y="259411"/>
                      <a:pt x="231252" y="258468"/>
                      <a:pt x="231252" y="289590"/>
                    </a:cubicBezTo>
                    <a:cubicBezTo>
                      <a:pt x="230309" y="315997"/>
                      <a:pt x="279350" y="313167"/>
                      <a:pt x="296325" y="313167"/>
                    </a:cubicBezTo>
                    <a:cubicBezTo>
                      <a:pt x="331219" y="313167"/>
                      <a:pt x="345366" y="312224"/>
                      <a:pt x="373658" y="300907"/>
                    </a:cubicBezTo>
                    <a:cubicBezTo>
                      <a:pt x="409495" y="334858"/>
                      <a:pt x="414211" y="364094"/>
                      <a:pt x="415154" y="407476"/>
                    </a:cubicBezTo>
                    <a:cubicBezTo>
                      <a:pt x="417040" y="462175"/>
                      <a:pt x="394406" y="532906"/>
                      <a:pt x="368000" y="569687"/>
                    </a:cubicBezTo>
                    <a:cubicBezTo>
                      <a:pt x="331219" y="620613"/>
                      <a:pt x="268033" y="654564"/>
                      <a:pt x="214277" y="654564"/>
                    </a:cubicBezTo>
                    <a:cubicBezTo>
                      <a:pt x="142602" y="654564"/>
                      <a:pt x="106765" y="599865"/>
                      <a:pt x="106765" y="532906"/>
                    </a:cubicBezTo>
                    <a:cubicBezTo>
                      <a:pt x="106765" y="523475"/>
                      <a:pt x="106765" y="509329"/>
                      <a:pt x="111480" y="491410"/>
                    </a:cubicBezTo>
                    <a:lnTo>
                      <a:pt x="171838" y="252810"/>
                    </a:lnTo>
                    <a:cubicBezTo>
                      <a:pt x="192586" y="171704"/>
                      <a:pt x="260488" y="21754"/>
                      <a:pt x="373658" y="21754"/>
                    </a:cubicBezTo>
                    <a:cubicBezTo>
                      <a:pt x="428357" y="21754"/>
                      <a:pt x="461365" y="50989"/>
                      <a:pt x="461365" y="107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2F716216-E2A6-986B-4832-B830471C115C}"/>
                  </a:ext>
                </a:extLst>
              </p:cNvPr>
              <p:cNvSpPr/>
              <p:nvPr>
                <p:custDataLst>
                  <p:tags r:id="rId3"/>
                </p:custDataLst>
              </p:nvPr>
            </p:nvSpPr>
            <p:spPr>
              <a:xfrm>
                <a:off x="10817087" y="9116969"/>
                <a:ext cx="285849" cy="297732"/>
              </a:xfrm>
              <a:custGeom>
                <a:avLst/>
                <a:gdLst>
                  <a:gd name="connsiteX0" fmla="*/ 248302 w 285849"/>
                  <a:gd name="connsiteY0" fmla="*/ 38354 h 297732"/>
                  <a:gd name="connsiteX1" fmla="*/ 214634 w 285849"/>
                  <a:gd name="connsiteY1" fmla="*/ 75323 h 297732"/>
                  <a:gd name="connsiteX2" fmla="*/ 240381 w 285849"/>
                  <a:gd name="connsiteY2" fmla="*/ 99748 h 297732"/>
                  <a:gd name="connsiteX3" fmla="*/ 278010 w 285849"/>
                  <a:gd name="connsiteY3" fmla="*/ 57498 h 297732"/>
                  <a:gd name="connsiteX4" fmla="*/ 190869 w 285849"/>
                  <a:gd name="connsiteY4" fmla="*/ 64 h 297732"/>
                  <a:gd name="connsiteX5" fmla="*/ 82 w 285849"/>
                  <a:gd name="connsiteY5" fmla="*/ 182929 h 297732"/>
                  <a:gd name="connsiteX6" fmla="*/ 122212 w 285849"/>
                  <a:gd name="connsiteY6" fmla="*/ 297796 h 297732"/>
                  <a:gd name="connsiteX7" fmla="*/ 285932 w 285849"/>
                  <a:gd name="connsiteY7" fmla="*/ 223198 h 297732"/>
                  <a:gd name="connsiteX8" fmla="*/ 274709 w 285849"/>
                  <a:gd name="connsiteY8" fmla="*/ 211976 h 297732"/>
                  <a:gd name="connsiteX9" fmla="*/ 264146 w 285849"/>
                  <a:gd name="connsiteY9" fmla="*/ 218577 h 297732"/>
                  <a:gd name="connsiteX10" fmla="*/ 123532 w 285849"/>
                  <a:gd name="connsiteY10" fmla="*/ 279312 h 297732"/>
                  <a:gd name="connsiteX11" fmla="*/ 54876 w 285849"/>
                  <a:gd name="connsiteY11" fmla="*/ 206034 h 297732"/>
                  <a:gd name="connsiteX12" fmla="*/ 98446 w 285849"/>
                  <a:gd name="connsiteY12" fmla="*/ 69381 h 297732"/>
                  <a:gd name="connsiteX13" fmla="*/ 190869 w 285849"/>
                  <a:gd name="connsiteY13" fmla="*/ 18549 h 297732"/>
                  <a:gd name="connsiteX14" fmla="*/ 248302 w 285849"/>
                  <a:gd name="connsiteY14" fmla="*/ 38354 h 297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85849" h="297732">
                    <a:moveTo>
                      <a:pt x="248302" y="38354"/>
                    </a:moveTo>
                    <a:cubicBezTo>
                      <a:pt x="224537" y="42314"/>
                      <a:pt x="214634" y="60799"/>
                      <a:pt x="214634" y="75323"/>
                    </a:cubicBezTo>
                    <a:cubicBezTo>
                      <a:pt x="214634" y="93147"/>
                      <a:pt x="228498" y="99748"/>
                      <a:pt x="240381" y="99748"/>
                    </a:cubicBezTo>
                    <a:cubicBezTo>
                      <a:pt x="254904" y="99748"/>
                      <a:pt x="278010" y="89186"/>
                      <a:pt x="278010" y="57498"/>
                    </a:cubicBezTo>
                    <a:cubicBezTo>
                      <a:pt x="278010" y="12607"/>
                      <a:pt x="226517" y="64"/>
                      <a:pt x="190869" y="64"/>
                    </a:cubicBezTo>
                    <a:cubicBezTo>
                      <a:pt x="91845" y="64"/>
                      <a:pt x="82" y="91166"/>
                      <a:pt x="82" y="182929"/>
                    </a:cubicBezTo>
                    <a:cubicBezTo>
                      <a:pt x="82" y="239702"/>
                      <a:pt x="39692" y="297796"/>
                      <a:pt x="122212" y="297796"/>
                    </a:cubicBezTo>
                    <a:cubicBezTo>
                      <a:pt x="233779" y="297796"/>
                      <a:pt x="285932" y="232441"/>
                      <a:pt x="285932" y="223198"/>
                    </a:cubicBezTo>
                    <a:cubicBezTo>
                      <a:pt x="285932" y="219237"/>
                      <a:pt x="279990" y="211976"/>
                      <a:pt x="274709" y="211976"/>
                    </a:cubicBezTo>
                    <a:cubicBezTo>
                      <a:pt x="270748" y="211976"/>
                      <a:pt x="269428" y="213296"/>
                      <a:pt x="264146" y="218577"/>
                    </a:cubicBezTo>
                    <a:cubicBezTo>
                      <a:pt x="212654" y="279312"/>
                      <a:pt x="135415" y="279312"/>
                      <a:pt x="123532" y="279312"/>
                    </a:cubicBezTo>
                    <a:cubicBezTo>
                      <a:pt x="76001" y="279312"/>
                      <a:pt x="54876" y="246964"/>
                      <a:pt x="54876" y="206034"/>
                    </a:cubicBezTo>
                    <a:cubicBezTo>
                      <a:pt x="54876" y="186890"/>
                      <a:pt x="64118" y="114932"/>
                      <a:pt x="98446" y="69381"/>
                    </a:cubicBezTo>
                    <a:cubicBezTo>
                      <a:pt x="123532" y="37033"/>
                      <a:pt x="157861" y="18549"/>
                      <a:pt x="190869" y="18549"/>
                    </a:cubicBezTo>
                    <a:cubicBezTo>
                      <a:pt x="200111" y="18549"/>
                      <a:pt x="231798" y="19869"/>
                      <a:pt x="248302" y="38354"/>
                    </a:cubicBezTo>
                    <a:close/>
                  </a:path>
                </a:pathLst>
              </a:custGeom>
              <a:solidFill>
                <a:srgbClr val="000000"/>
              </a:solidFill>
              <a:ln w="94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7AC101-50C0-1EA3-B933-4F422FECE09A}"/>
              </a:ext>
            </a:extLst>
          </p:cNvPr>
          <p:cNvSpPr txBox="1"/>
          <p:nvPr/>
        </p:nvSpPr>
        <p:spPr>
          <a:xfrm>
            <a:off x="5717400" y="5398303"/>
            <a:ext cx="757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Baskerville" panose="02020502070401020303" pitchFamily="18" charset="0"/>
                <a:ea typeface="Baskerville" panose="02020502070401020303" pitchFamily="18" charset="0"/>
              </a:rPr>
              <a:t>Work</a:t>
            </a:r>
          </a:p>
        </p:txBody>
      </p:sp>
      <p:sp>
        <p:nvSpPr>
          <p:cNvPr id="15" name="!!thermal">
            <a:extLst>
              <a:ext uri="{FF2B5EF4-FFF2-40B4-BE49-F238E27FC236}">
                <a16:creationId xmlns:a16="http://schemas.microsoft.com/office/drawing/2014/main" id="{6B4E841E-2302-9C44-87D7-C873B21C5F22}"/>
              </a:ext>
            </a:extLst>
          </p:cNvPr>
          <p:cNvSpPr/>
          <p:nvPr/>
        </p:nvSpPr>
        <p:spPr>
          <a:xfrm>
            <a:off x="5158217" y="2457949"/>
            <a:ext cx="1902102" cy="1902104"/>
          </a:xfrm>
          <a:prstGeom prst="roundRect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Quantum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Thermal 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Machines</a:t>
            </a:r>
          </a:p>
        </p:txBody>
      </p:sp>
      <p:sp>
        <p:nvSpPr>
          <p:cNvPr id="36" name="Title 3">
            <a:extLst>
              <a:ext uri="{FF2B5EF4-FFF2-40B4-BE49-F238E27FC236}">
                <a16:creationId xmlns:a16="http://schemas.microsoft.com/office/drawing/2014/main" id="{C091BB05-435A-4B95-6919-F0547D789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What Are Quantum Thermal Machines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8D612C-B3DA-0C7D-F716-C051C57F3B1B}"/>
              </a:ext>
            </a:extLst>
          </p:cNvPr>
          <p:cNvSpPr txBox="1"/>
          <p:nvPr/>
        </p:nvSpPr>
        <p:spPr>
          <a:xfrm>
            <a:off x="240228" y="5770574"/>
            <a:ext cx="350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3B4C"/>
                </a:solidFill>
                <a:ea typeface="Baskerville" panose="02020502070401020303" pitchFamily="18" charset="0"/>
              </a:rPr>
              <a:t>Heat currents</a:t>
            </a:r>
            <a:r>
              <a:rPr lang="en-US" dirty="0">
                <a:solidFill>
                  <a:srgbClr val="073B4C"/>
                </a:solidFill>
                <a:ea typeface="Baskerville" panose="02020502070401020303" pitchFamily="18" charset="0"/>
              </a:rPr>
              <a:t>: Bath’s </a:t>
            </a:r>
            <a:r>
              <a:rPr lang="en-US" dirty="0" err="1">
                <a:solidFill>
                  <a:srgbClr val="073B4C"/>
                </a:solidFill>
                <a:ea typeface="Baskerville" panose="02020502070401020303" pitchFamily="18" charset="0"/>
              </a:rPr>
              <a:t>Lindbladian</a:t>
            </a:r>
            <a:r>
              <a:rPr lang="en-US" dirty="0">
                <a:solidFill>
                  <a:srgbClr val="073B4C"/>
                </a:solidFill>
                <a:ea typeface="Baskerville" panose="02020502070401020303" pitchFamily="18" charset="0"/>
              </a:rPr>
              <a:t> term.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738403-FDC0-F417-B36E-6F0C30F00069}"/>
              </a:ext>
            </a:extLst>
          </p:cNvPr>
          <p:cNvSpPr txBox="1"/>
          <p:nvPr/>
        </p:nvSpPr>
        <p:spPr>
          <a:xfrm>
            <a:off x="4152407" y="5767635"/>
            <a:ext cx="381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3B4C"/>
                </a:solidFill>
                <a:ea typeface="Baskerville" panose="02020502070401020303" pitchFamily="18" charset="0"/>
              </a:rPr>
              <a:t>Work: </a:t>
            </a:r>
            <a:r>
              <a:rPr lang="en-US" dirty="0">
                <a:solidFill>
                  <a:srgbClr val="073B4C"/>
                </a:solidFill>
                <a:ea typeface="Baskerville" panose="02020502070401020303" pitchFamily="18" charset="0"/>
              </a:rPr>
              <a:t>Two-point measurements, ergotropy.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AB9601-F278-FD99-92BB-1465CA56B852}"/>
              </a:ext>
            </a:extLst>
          </p:cNvPr>
          <p:cNvSpPr txBox="1"/>
          <p:nvPr/>
        </p:nvSpPr>
        <p:spPr>
          <a:xfrm>
            <a:off x="8226391" y="5767635"/>
            <a:ext cx="3613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3B4C"/>
                </a:solidFill>
                <a:ea typeface="Baskerville" panose="02020502070401020303" pitchFamily="18" charset="0"/>
              </a:rPr>
              <a:t>Temperature: </a:t>
            </a:r>
            <a:r>
              <a:rPr lang="en-US" dirty="0">
                <a:solidFill>
                  <a:srgbClr val="073B4C"/>
                </a:solidFill>
                <a:ea typeface="Baskerville" panose="02020502070401020303" pitchFamily="18" charset="0"/>
              </a:rPr>
              <a:t>Set by Gibbs thermal state. </a:t>
            </a:r>
          </a:p>
        </p:txBody>
      </p:sp>
    </p:spTree>
    <p:extLst>
      <p:ext uri="{BB962C8B-B14F-4D97-AF65-F5344CB8AC3E}">
        <p14:creationId xmlns:p14="http://schemas.microsoft.com/office/powerpoint/2010/main" val="8035395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1A15828-FC05-AA8A-7739-A942061601E4}"/>
              </a:ext>
            </a:extLst>
          </p:cNvPr>
          <p:cNvSpPr/>
          <p:nvPr/>
        </p:nvSpPr>
        <p:spPr>
          <a:xfrm>
            <a:off x="258072" y="2259623"/>
            <a:ext cx="4154595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3A6DC9E-B3F7-D3AD-9FCE-9BCA05695CE7}"/>
              </a:ext>
            </a:extLst>
          </p:cNvPr>
          <p:cNvSpPr/>
          <p:nvPr/>
        </p:nvSpPr>
        <p:spPr>
          <a:xfrm>
            <a:off x="4605552" y="2259623"/>
            <a:ext cx="3895380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53D2873A-6843-3E45-4EDC-897DC8521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Types Of Quantum Thermal Machines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880E74-E4B8-2B12-142C-004C3EBA9A85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55CDAA-8E5A-B039-9378-2441CC09D7FF}"/>
              </a:ext>
            </a:extLst>
          </p:cNvPr>
          <p:cNvSpPr txBox="1"/>
          <p:nvPr/>
        </p:nvSpPr>
        <p:spPr>
          <a:xfrm>
            <a:off x="1497884" y="1474951"/>
            <a:ext cx="9196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6D6A0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Periodically Driven Quantum Thermal Machines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EEAAD-5FAC-BBFB-FF70-6930351866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54" r="10917"/>
          <a:stretch>
            <a:fillRect/>
          </a:stretch>
        </p:blipFill>
        <p:spPr>
          <a:xfrm>
            <a:off x="546518" y="2500039"/>
            <a:ext cx="3595255" cy="30103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9918AE-7F5A-ACC3-AD97-2CB3D6C0FFFC}"/>
              </a:ext>
            </a:extLst>
          </p:cNvPr>
          <p:cNvSpPr txBox="1"/>
          <p:nvPr/>
        </p:nvSpPr>
        <p:spPr>
          <a:xfrm>
            <a:off x="838200" y="5424542"/>
            <a:ext cx="32353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An Otto cycle implemented in a </a:t>
            </a:r>
          </a:p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many-particle quantum heat engine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89C39-4383-CE32-5BE5-E1C72F5F3BAD}"/>
              </a:ext>
            </a:extLst>
          </p:cNvPr>
          <p:cNvSpPr txBox="1"/>
          <p:nvPr/>
        </p:nvSpPr>
        <p:spPr>
          <a:xfrm>
            <a:off x="740880" y="6273270"/>
            <a:ext cx="3235310" cy="55399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Beau, M., Jaramillo, J. D., &amp; del Campo, A.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(2016). 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Scaling-up quantum heat engines efficiently via shortcuts to adiabaticity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Entropy, 18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(5), 168. </a:t>
            </a:r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557901-6A8B-A665-1DC5-F8AC9BFB5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4829">
            <a:off x="5074311" y="2739542"/>
            <a:ext cx="442546" cy="63584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E64FC1-82F8-9981-3700-005F09E36F80}"/>
              </a:ext>
            </a:extLst>
          </p:cNvPr>
          <p:cNvSpPr txBox="1"/>
          <p:nvPr/>
        </p:nvSpPr>
        <p:spPr>
          <a:xfrm>
            <a:off x="6353293" y="2888186"/>
            <a:ext cx="20714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Single/multiple qubits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E5C7DC-35B3-1868-D43C-156F24BB91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04829">
            <a:off x="5584266" y="2739542"/>
            <a:ext cx="442546" cy="63584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43EF7B-07F8-887E-505D-49B44BB01DF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6741" r="75812" b="62350"/>
          <a:stretch>
            <a:fillRect/>
          </a:stretch>
        </p:blipFill>
        <p:spPr>
          <a:xfrm>
            <a:off x="4859938" y="3857850"/>
            <a:ext cx="1439435" cy="2947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D6B552E-FB00-60E9-3FA7-18078663065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322" t="25440" r="49749" b="62842"/>
          <a:stretch>
            <a:fillRect/>
          </a:stretch>
        </p:blipFill>
        <p:spPr>
          <a:xfrm>
            <a:off x="4859938" y="4217338"/>
            <a:ext cx="1439435" cy="32002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47C475D-8C62-9C0A-5508-232BC52D7956}"/>
              </a:ext>
            </a:extLst>
          </p:cNvPr>
          <p:cNvSpPr txBox="1"/>
          <p:nvPr/>
        </p:nvSpPr>
        <p:spPr>
          <a:xfrm>
            <a:off x="6353293" y="3987225"/>
            <a:ext cx="2147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1D bosonic/spin chains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F92EB-5D3D-CF4E-5510-A7B2D29058A9}"/>
              </a:ext>
            </a:extLst>
          </p:cNvPr>
          <p:cNvSpPr txBox="1"/>
          <p:nvPr/>
        </p:nvSpPr>
        <p:spPr>
          <a:xfrm>
            <a:off x="6341909" y="5086264"/>
            <a:ext cx="1899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Single/multiple </a:t>
            </a:r>
          </a:p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harmonic oscillators</a:t>
            </a:r>
          </a:p>
        </p:txBody>
      </p:sp>
      <p:pic>
        <p:nvPicPr>
          <p:cNvPr id="25" name="Picture 24" descr="A purple and white logo&#10;&#10;AI-generated content may be incorrect.">
            <a:extLst>
              <a:ext uri="{FF2B5EF4-FFF2-40B4-BE49-F238E27FC236}">
                <a16:creationId xmlns:a16="http://schemas.microsoft.com/office/drawing/2014/main" id="{D1A2BD6E-1D56-01B2-C13E-737AFAE075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0894" y="5031549"/>
            <a:ext cx="690093" cy="690093"/>
          </a:xfrm>
          <a:prstGeom prst="rect">
            <a:avLst/>
          </a:prstGeom>
        </p:spPr>
      </p:pic>
      <p:pic>
        <p:nvPicPr>
          <p:cNvPr id="26" name="Picture 25" descr="A purple and white logo&#10;&#10;AI-generated content may be incorrect.">
            <a:extLst>
              <a:ext uri="{FF2B5EF4-FFF2-40B4-BE49-F238E27FC236}">
                <a16:creationId xmlns:a16="http://schemas.microsoft.com/office/drawing/2014/main" id="{9F6442F8-E9D9-C026-DD4B-5960D3256B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5486" y="5031549"/>
            <a:ext cx="690093" cy="69009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6953CF6-4BF7-B92F-9E99-797BAB52FD6C}"/>
              </a:ext>
            </a:extLst>
          </p:cNvPr>
          <p:cNvSpPr txBox="1"/>
          <p:nvPr/>
        </p:nvSpPr>
        <p:spPr>
          <a:xfrm>
            <a:off x="5275399" y="6323672"/>
            <a:ext cx="2645716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000" b="0" i="0" u="none" strike="noStrike" dirty="0">
                <a:solidFill>
                  <a:srgbClr val="222222"/>
                </a:solidFill>
                <a:effectLst/>
                <a:latin typeface="-apple-system"/>
              </a:rPr>
              <a:t>Image source: </a:t>
            </a:r>
            <a:r>
              <a:rPr lang="en-SG" sz="1000" dirty="0"/>
              <a:t>https://</a:t>
            </a:r>
            <a:r>
              <a:rPr lang="en-SG" sz="1000" dirty="0" err="1"/>
              <a:t>doi.org</a:t>
            </a:r>
            <a:r>
              <a:rPr lang="en-SG" sz="1000" dirty="0"/>
              <a:t>/10.1038/s41586-025-09016-9</a:t>
            </a:r>
            <a:endParaRPr lang="en-US" sz="1000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AB6C14B-19F3-632D-9CA2-4C67321DFE32}"/>
              </a:ext>
            </a:extLst>
          </p:cNvPr>
          <p:cNvSpPr/>
          <p:nvPr/>
        </p:nvSpPr>
        <p:spPr>
          <a:xfrm>
            <a:off x="8687221" y="2259623"/>
            <a:ext cx="3271349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05F40A9-45FE-0712-51F8-110D25374603}"/>
              </a:ext>
            </a:extLst>
          </p:cNvPr>
          <p:cNvSpPr txBox="1"/>
          <p:nvPr/>
        </p:nvSpPr>
        <p:spPr>
          <a:xfrm>
            <a:off x="8769160" y="2826798"/>
            <a:ext cx="31074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D6A0"/>
                </a:solidFill>
                <a:ea typeface="Baskerville" panose="02020502070401020303" pitchFamily="18" charset="0"/>
              </a:rPr>
              <a:t>Pros: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Intuitive link to classical thermodynamics.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Analytic tractability.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Programmable protocols.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>
              <a:solidFill>
                <a:srgbClr val="EF476F"/>
              </a:solidFill>
              <a:ea typeface="Baskerville" panose="02020502070401020303" pitchFamily="18" charset="0"/>
            </a:endParaRPr>
          </a:p>
          <a:p>
            <a:endParaRPr lang="en-US" sz="1600" b="1" dirty="0">
              <a:solidFill>
                <a:srgbClr val="EF476F"/>
              </a:solidFill>
              <a:ea typeface="Baskerville" panose="02020502070401020303" pitchFamily="18" charset="0"/>
            </a:endParaRPr>
          </a:p>
          <a:p>
            <a:r>
              <a:rPr lang="en-US" sz="1600" b="1" dirty="0">
                <a:solidFill>
                  <a:srgbClr val="EF476F"/>
                </a:solidFill>
                <a:ea typeface="Baskerville" panose="02020502070401020303" pitchFamily="18" charset="0"/>
              </a:rPr>
              <a:t>Cons: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EF476F"/>
                </a:solidFill>
                <a:ea typeface="Baskerville" panose="02020502070401020303" pitchFamily="18" charset="0"/>
              </a:rPr>
              <a:t>Tedious to engineer the strokes in an experimental setup.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EF476F"/>
                </a:solidFill>
                <a:ea typeface="Baskerville" panose="02020502070401020303" pitchFamily="18" charset="0"/>
              </a:rPr>
              <a:t>Limited scalability.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EF476F"/>
                </a:solidFill>
                <a:ea typeface="Baskerville" panose="02020502070401020303" pitchFamily="18" charset="0"/>
              </a:rPr>
              <a:t>Not robust to noise. </a:t>
            </a:r>
          </a:p>
        </p:txBody>
      </p:sp>
    </p:spTree>
    <p:extLst>
      <p:ext uri="{BB962C8B-B14F-4D97-AF65-F5344CB8AC3E}">
        <p14:creationId xmlns:p14="http://schemas.microsoft.com/office/powerpoint/2010/main" val="188373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9" grpId="1"/>
      <p:bldP spid="11" grpId="1"/>
      <p:bldP spid="13" grpId="0"/>
      <p:bldP spid="19" grpId="0"/>
      <p:bldP spid="22" grpId="0"/>
      <p:bldP spid="34" grpId="0" animBg="1"/>
      <p:bldP spid="37" grpId="0" animBg="1"/>
      <p:bldP spid="37" grpId="1" animBg="1"/>
      <p:bldP spid="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695D154-14E9-AEE0-6C92-13BAEEFD5975}"/>
              </a:ext>
            </a:extLst>
          </p:cNvPr>
          <p:cNvSpPr/>
          <p:nvPr/>
        </p:nvSpPr>
        <p:spPr>
          <a:xfrm>
            <a:off x="8687221" y="2259623"/>
            <a:ext cx="3271349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79C922C-74B3-8709-188B-A7A7C4225940}"/>
              </a:ext>
            </a:extLst>
          </p:cNvPr>
          <p:cNvSpPr/>
          <p:nvPr/>
        </p:nvSpPr>
        <p:spPr>
          <a:xfrm>
            <a:off x="258072" y="2259623"/>
            <a:ext cx="4154595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84386851-CCD7-6595-B0CD-90E73B806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Types Of Quantum Thermal Machines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2F2F4-0006-59EC-2F6F-29619D0804F7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86E9BF-CF8D-C169-28F4-5642FEBAC095}"/>
              </a:ext>
            </a:extLst>
          </p:cNvPr>
          <p:cNvSpPr txBox="1"/>
          <p:nvPr/>
        </p:nvSpPr>
        <p:spPr>
          <a:xfrm>
            <a:off x="1296045" y="1473453"/>
            <a:ext cx="9386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6D6A0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Continuously Driven Quantum Thermal Machines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439AF-282B-6005-38FF-967C83E26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796294"/>
            <a:ext cx="3175000" cy="16891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0A76D8F-F385-EB65-79B3-32597FE0694F}"/>
              </a:ext>
            </a:extLst>
          </p:cNvPr>
          <p:cNvSpPr/>
          <p:nvPr/>
        </p:nvSpPr>
        <p:spPr>
          <a:xfrm>
            <a:off x="4606496" y="2259623"/>
            <a:ext cx="3895380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B4EB38-7EA1-AE8A-39FE-5C19ABC5CB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04829">
            <a:off x="5075255" y="2739542"/>
            <a:ext cx="442546" cy="6358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53F178-1A81-0097-37B8-F7B757D32A07}"/>
              </a:ext>
            </a:extLst>
          </p:cNvPr>
          <p:cNvSpPr txBox="1"/>
          <p:nvPr/>
        </p:nvSpPr>
        <p:spPr>
          <a:xfrm>
            <a:off x="6354237" y="2888186"/>
            <a:ext cx="19193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Two/multiple qubits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005C56-2613-48DA-3811-8106CAA8F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04829">
            <a:off x="5585210" y="2739542"/>
            <a:ext cx="442546" cy="635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EF8D3B0-95BC-1B15-75A7-0F53ADA7A53D}"/>
              </a:ext>
            </a:extLst>
          </p:cNvPr>
          <p:cNvSpPr txBox="1"/>
          <p:nvPr/>
        </p:nvSpPr>
        <p:spPr>
          <a:xfrm>
            <a:off x="6354237" y="3987225"/>
            <a:ext cx="1116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NV-centers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658339-6F8F-F533-DF55-8A68FD3B74B2}"/>
              </a:ext>
            </a:extLst>
          </p:cNvPr>
          <p:cNvSpPr txBox="1"/>
          <p:nvPr/>
        </p:nvSpPr>
        <p:spPr>
          <a:xfrm>
            <a:off x="6342853" y="5086264"/>
            <a:ext cx="1810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Multiple harmonic </a:t>
            </a:r>
          </a:p>
          <a:p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oscillators</a:t>
            </a:r>
          </a:p>
        </p:txBody>
      </p:sp>
      <p:pic>
        <p:nvPicPr>
          <p:cNvPr id="18" name="Picture 17" descr="A purple and white logo&#10;&#10;AI-generated content may be incorrect.">
            <a:extLst>
              <a:ext uri="{FF2B5EF4-FFF2-40B4-BE49-F238E27FC236}">
                <a16:creationId xmlns:a16="http://schemas.microsoft.com/office/drawing/2014/main" id="{0AAD8840-CE62-6547-DC8F-2873D071C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1838" y="5031549"/>
            <a:ext cx="690093" cy="690093"/>
          </a:xfrm>
          <a:prstGeom prst="rect">
            <a:avLst/>
          </a:prstGeom>
        </p:spPr>
      </p:pic>
      <p:pic>
        <p:nvPicPr>
          <p:cNvPr id="19" name="Picture 18" descr="A purple and white logo&#10;&#10;AI-generated content may be incorrect.">
            <a:extLst>
              <a:ext uri="{FF2B5EF4-FFF2-40B4-BE49-F238E27FC236}">
                <a16:creationId xmlns:a16="http://schemas.microsoft.com/office/drawing/2014/main" id="{F8970456-4489-2C47-B98D-2E5F4172FA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6430" y="5031549"/>
            <a:ext cx="690093" cy="6900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C532414-0F61-9D7F-CCB3-471CD2E47728}"/>
              </a:ext>
            </a:extLst>
          </p:cNvPr>
          <p:cNvSpPr txBox="1"/>
          <p:nvPr/>
        </p:nvSpPr>
        <p:spPr>
          <a:xfrm>
            <a:off x="954418" y="6225423"/>
            <a:ext cx="2942563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000" b="1" dirty="0"/>
              <a:t>Kosloff, R., &amp; Levy, A.</a:t>
            </a:r>
            <a:r>
              <a:rPr lang="en-SG" sz="1000" dirty="0"/>
              <a:t> (2014). </a:t>
            </a:r>
            <a:r>
              <a:rPr lang="en-SG" sz="1000" i="1" dirty="0"/>
              <a:t>Quantum Heat Engines and Refrigerators: Continuous Devices</a:t>
            </a:r>
            <a:r>
              <a:rPr lang="en-SG" sz="1000" dirty="0"/>
              <a:t>. </a:t>
            </a:r>
            <a:r>
              <a:rPr lang="en-SG" sz="1000" b="1" dirty="0"/>
              <a:t>Annual Review of Physical Chemistry, 65</a:t>
            </a:r>
            <a:r>
              <a:rPr lang="en-SG" sz="1000" dirty="0"/>
              <a:t>, 365–393. </a:t>
            </a:r>
            <a:endParaRPr lang="en-US" sz="500" dirty="0"/>
          </a:p>
        </p:txBody>
      </p:sp>
      <p:pic>
        <p:nvPicPr>
          <p:cNvPr id="24" name="Picture 23" descr="A diagram of a waveform&#10;&#10;AI-generated content may be incorrect.">
            <a:extLst>
              <a:ext uri="{FF2B5EF4-FFF2-40B4-BE49-F238E27FC236}">
                <a16:creationId xmlns:a16="http://schemas.microsoft.com/office/drawing/2014/main" id="{2CB19461-A939-BA2F-6A7D-74848BEE84E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151"/>
          <a:stretch>
            <a:fillRect/>
          </a:stretch>
        </p:blipFill>
        <p:spPr>
          <a:xfrm>
            <a:off x="5036604" y="3762260"/>
            <a:ext cx="887526" cy="9360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05F307-13AD-460A-DBBD-856CC8908B3E}"/>
              </a:ext>
            </a:extLst>
          </p:cNvPr>
          <p:cNvSpPr txBox="1"/>
          <p:nvPr/>
        </p:nvSpPr>
        <p:spPr>
          <a:xfrm>
            <a:off x="5018292" y="6225423"/>
            <a:ext cx="3134672" cy="55399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SG" sz="1000" b="1" i="0" u="none" strike="noStrike" dirty="0" err="1">
                <a:solidFill>
                  <a:srgbClr val="000000"/>
                </a:solidFill>
                <a:effectLst/>
              </a:rPr>
              <a:t>Klatzow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, J. </a:t>
            </a:r>
            <a:r>
              <a:rPr lang="en-SG" sz="1000" b="1" i="1" u="none" strike="noStrike" dirty="0">
                <a:solidFill>
                  <a:srgbClr val="000000"/>
                </a:solidFill>
                <a:effectLst/>
              </a:rPr>
              <a:t>et al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.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(2019). </a:t>
            </a:r>
            <a:r>
              <a:rPr lang="en-SG" sz="1000" b="0" i="1" u="none" strike="noStrike" dirty="0">
                <a:solidFill>
                  <a:srgbClr val="000000"/>
                </a:solidFill>
                <a:effectLst/>
              </a:rPr>
              <a:t>Experimental demonstration of quantum effects in the operation of microscopic heat engines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. </a:t>
            </a:r>
            <a:r>
              <a:rPr lang="en-SG" sz="1000" b="1" i="0" u="none" strike="noStrike" dirty="0">
                <a:solidFill>
                  <a:srgbClr val="000000"/>
                </a:solidFill>
                <a:effectLst/>
              </a:rPr>
              <a:t>Physical Review Letters, 122</a:t>
            </a:r>
            <a:r>
              <a:rPr lang="en-SG" sz="10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110601.</a:t>
            </a:r>
            <a:endParaRPr lang="en-US" sz="1000" dirty="0"/>
          </a:p>
        </p:txBody>
      </p:sp>
      <p:pic>
        <p:nvPicPr>
          <p:cNvPr id="33" name="Picture 32" descr="\documentclass{article}&#10;\usepackage{amsmath}&#10;\pagestyle{empty}&#10;\begin{document}&#10;&#10;&#10;$$&#10;\hat H(\Omega):\, \hat H(t) = \hat H(t+\Omega t)&#10;$$&#10;&#10;\end{document}" title="IguanaTex Picture Display">
            <a:extLst>
              <a:ext uri="{FF2B5EF4-FFF2-40B4-BE49-F238E27FC236}">
                <a16:creationId xmlns:a16="http://schemas.microsoft.com/office/drawing/2014/main" id="{652A926F-8E3E-56B4-6511-9FACD432D1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32763" y="5750924"/>
            <a:ext cx="2785872" cy="30276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0EE16EC-60E4-E49B-430B-A04CE0A2F93A}"/>
              </a:ext>
            </a:extLst>
          </p:cNvPr>
          <p:cNvSpPr txBox="1"/>
          <p:nvPr/>
        </p:nvSpPr>
        <p:spPr>
          <a:xfrm>
            <a:off x="8829359" y="2953002"/>
            <a:ext cx="29870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6D6A0"/>
                </a:solidFill>
                <a:ea typeface="Baskerville" panose="02020502070401020303" pitchFamily="18" charset="0"/>
              </a:rPr>
              <a:t>Pros: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Closer to real physical processes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No need to engineer strokes.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06D6A0"/>
                </a:solidFill>
                <a:ea typeface="Baskerville" panose="02020502070401020303" pitchFamily="18" charset="0"/>
              </a:rPr>
              <a:t>Analytic solutions possible in simplified models. </a:t>
            </a:r>
          </a:p>
          <a:p>
            <a:endParaRPr lang="en-US" sz="1600" dirty="0">
              <a:solidFill>
                <a:srgbClr val="073B4C"/>
              </a:solidFill>
              <a:ea typeface="Baskerville" panose="02020502070401020303" pitchFamily="18" charset="0"/>
            </a:endParaRPr>
          </a:p>
          <a:p>
            <a:r>
              <a:rPr lang="en-US" sz="1600" b="1" dirty="0">
                <a:solidFill>
                  <a:srgbClr val="EF476F"/>
                </a:solidFill>
                <a:ea typeface="Baskerville" panose="02020502070401020303" pitchFamily="18" charset="0"/>
              </a:rPr>
              <a:t>Cons: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>
                <a:solidFill>
                  <a:srgbClr val="EF476F"/>
                </a:solidFill>
                <a:ea typeface="Baskerville" panose="02020502070401020303" pitchFamily="18" charset="0"/>
              </a:rPr>
              <a:t>Semi-classical approximation of the work. </a:t>
            </a:r>
            <a:endParaRPr lang="en-US" sz="1600" b="1" dirty="0">
              <a:solidFill>
                <a:srgbClr val="EF476F"/>
              </a:solidFill>
              <a:ea typeface="Baskerville" panose="02020502070401020303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70BDC1-F431-FF21-9414-B9DC2588018F}"/>
              </a:ext>
            </a:extLst>
          </p:cNvPr>
          <p:cNvSpPr txBox="1"/>
          <p:nvPr/>
        </p:nvSpPr>
        <p:spPr>
          <a:xfrm>
            <a:off x="838200" y="4802791"/>
            <a:ext cx="317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73B4C"/>
                </a:solidFill>
                <a:ea typeface="Baskerville" panose="02020502070401020303" pitchFamily="18" charset="0"/>
              </a:rPr>
              <a:t>A three-level quantum heat engine with periodic driving that enhances output power P. </a:t>
            </a:r>
          </a:p>
        </p:txBody>
      </p:sp>
    </p:spTree>
    <p:extLst>
      <p:ext uri="{BB962C8B-B14F-4D97-AF65-F5344CB8AC3E}">
        <p14:creationId xmlns:p14="http://schemas.microsoft.com/office/powerpoint/2010/main" val="680657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7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10" grpId="0" animBg="1"/>
      <p:bldP spid="12" grpId="0"/>
      <p:bldP spid="16" grpId="0"/>
      <p:bldP spid="17" grpId="0"/>
      <p:bldP spid="21" grpId="0" animBg="1"/>
      <p:bldP spid="26" grpId="0" animBg="1"/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95408D5-9114-BBA0-32DB-904A8BD7F47A}"/>
              </a:ext>
            </a:extLst>
          </p:cNvPr>
          <p:cNvSpPr/>
          <p:nvPr/>
        </p:nvSpPr>
        <p:spPr>
          <a:xfrm>
            <a:off x="258072" y="2259623"/>
            <a:ext cx="4154595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5087D5-C2D1-1D10-9388-C3AA566936D5}"/>
              </a:ext>
            </a:extLst>
          </p:cNvPr>
          <p:cNvSpPr/>
          <p:nvPr/>
        </p:nvSpPr>
        <p:spPr>
          <a:xfrm>
            <a:off x="4606496" y="2259623"/>
            <a:ext cx="3895380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DB38F19-96E8-7004-76B5-CF18CE931823}"/>
              </a:ext>
            </a:extLst>
          </p:cNvPr>
          <p:cNvSpPr/>
          <p:nvPr/>
        </p:nvSpPr>
        <p:spPr>
          <a:xfrm>
            <a:off x="8687221" y="2259623"/>
            <a:ext cx="3271349" cy="4290646"/>
          </a:xfrm>
          <a:prstGeom prst="roundRect">
            <a:avLst/>
          </a:prstGeom>
          <a:ln w="44450">
            <a:solidFill>
              <a:srgbClr val="0098CF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19142"/>
                      <a:gd name="connsiteY0" fmla="*/ 636536 h 4000500"/>
                      <a:gd name="connsiteX1" fmla="*/ 636536 w 3819142"/>
                      <a:gd name="connsiteY1" fmla="*/ 0 h 4000500"/>
                      <a:gd name="connsiteX2" fmla="*/ 1298514 w 3819142"/>
                      <a:gd name="connsiteY2" fmla="*/ 0 h 4000500"/>
                      <a:gd name="connsiteX3" fmla="*/ 1858650 w 3819142"/>
                      <a:gd name="connsiteY3" fmla="*/ 0 h 4000500"/>
                      <a:gd name="connsiteX4" fmla="*/ 2495167 w 3819142"/>
                      <a:gd name="connsiteY4" fmla="*/ 0 h 4000500"/>
                      <a:gd name="connsiteX5" fmla="*/ 3182606 w 3819142"/>
                      <a:gd name="connsiteY5" fmla="*/ 0 h 4000500"/>
                      <a:gd name="connsiteX6" fmla="*/ 3819142 w 3819142"/>
                      <a:gd name="connsiteY6" fmla="*/ 636536 h 4000500"/>
                      <a:gd name="connsiteX7" fmla="*/ 3819142 w 3819142"/>
                      <a:gd name="connsiteY7" fmla="*/ 1291119 h 4000500"/>
                      <a:gd name="connsiteX8" fmla="*/ 3819142 w 3819142"/>
                      <a:gd name="connsiteY8" fmla="*/ 1891153 h 4000500"/>
                      <a:gd name="connsiteX9" fmla="*/ 3819142 w 3819142"/>
                      <a:gd name="connsiteY9" fmla="*/ 2600284 h 4000500"/>
                      <a:gd name="connsiteX10" fmla="*/ 3819142 w 3819142"/>
                      <a:gd name="connsiteY10" fmla="*/ 3363964 h 4000500"/>
                      <a:gd name="connsiteX11" fmla="*/ 3182606 w 3819142"/>
                      <a:gd name="connsiteY11" fmla="*/ 4000500 h 4000500"/>
                      <a:gd name="connsiteX12" fmla="*/ 2495167 w 3819142"/>
                      <a:gd name="connsiteY12" fmla="*/ 4000500 h 4000500"/>
                      <a:gd name="connsiteX13" fmla="*/ 1909571 w 3819142"/>
                      <a:gd name="connsiteY13" fmla="*/ 4000500 h 4000500"/>
                      <a:gd name="connsiteX14" fmla="*/ 1349436 w 3819142"/>
                      <a:gd name="connsiteY14" fmla="*/ 4000500 h 4000500"/>
                      <a:gd name="connsiteX15" fmla="*/ 636536 w 3819142"/>
                      <a:gd name="connsiteY15" fmla="*/ 4000500 h 4000500"/>
                      <a:gd name="connsiteX16" fmla="*/ 0 w 3819142"/>
                      <a:gd name="connsiteY16" fmla="*/ 3363964 h 4000500"/>
                      <a:gd name="connsiteX17" fmla="*/ 0 w 3819142"/>
                      <a:gd name="connsiteY17" fmla="*/ 2763930 h 4000500"/>
                      <a:gd name="connsiteX18" fmla="*/ 0 w 3819142"/>
                      <a:gd name="connsiteY18" fmla="*/ 2027524 h 4000500"/>
                      <a:gd name="connsiteX19" fmla="*/ 0 w 3819142"/>
                      <a:gd name="connsiteY19" fmla="*/ 1345667 h 4000500"/>
                      <a:gd name="connsiteX20" fmla="*/ 0 w 3819142"/>
                      <a:gd name="connsiteY20" fmla="*/ 636536 h 40005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3819142" h="4000500" fill="none" extrusionOk="0">
                        <a:moveTo>
                          <a:pt x="0" y="636536"/>
                        </a:moveTo>
                        <a:cubicBezTo>
                          <a:pt x="21925" y="328398"/>
                          <a:pt x="217067" y="35817"/>
                          <a:pt x="636536" y="0"/>
                        </a:cubicBezTo>
                        <a:cubicBezTo>
                          <a:pt x="873706" y="-3391"/>
                          <a:pt x="1047098" y="17439"/>
                          <a:pt x="1298514" y="0"/>
                        </a:cubicBezTo>
                        <a:cubicBezTo>
                          <a:pt x="1549930" y="-17439"/>
                          <a:pt x="1731174" y="20846"/>
                          <a:pt x="1858650" y="0"/>
                        </a:cubicBezTo>
                        <a:cubicBezTo>
                          <a:pt x="1986126" y="-20846"/>
                          <a:pt x="2321763" y="14686"/>
                          <a:pt x="2495167" y="0"/>
                        </a:cubicBezTo>
                        <a:cubicBezTo>
                          <a:pt x="2668571" y="-14686"/>
                          <a:pt x="3021517" y="-26380"/>
                          <a:pt x="3182606" y="0"/>
                        </a:cubicBezTo>
                        <a:cubicBezTo>
                          <a:pt x="3533202" y="-19779"/>
                          <a:pt x="3887597" y="328113"/>
                          <a:pt x="3819142" y="636536"/>
                        </a:cubicBezTo>
                        <a:cubicBezTo>
                          <a:pt x="3837751" y="768094"/>
                          <a:pt x="3830144" y="995781"/>
                          <a:pt x="3819142" y="1291119"/>
                        </a:cubicBezTo>
                        <a:cubicBezTo>
                          <a:pt x="3808140" y="1586457"/>
                          <a:pt x="3818043" y="1730911"/>
                          <a:pt x="3819142" y="1891153"/>
                        </a:cubicBezTo>
                        <a:cubicBezTo>
                          <a:pt x="3820241" y="2051395"/>
                          <a:pt x="3796789" y="2444466"/>
                          <a:pt x="3819142" y="2600284"/>
                        </a:cubicBezTo>
                        <a:cubicBezTo>
                          <a:pt x="3841495" y="2756102"/>
                          <a:pt x="3839112" y="3134153"/>
                          <a:pt x="3819142" y="3363964"/>
                        </a:cubicBezTo>
                        <a:cubicBezTo>
                          <a:pt x="3809493" y="3720923"/>
                          <a:pt x="3543980" y="4027119"/>
                          <a:pt x="3182606" y="4000500"/>
                        </a:cubicBezTo>
                        <a:cubicBezTo>
                          <a:pt x="2985761" y="4023743"/>
                          <a:pt x="2663833" y="3999696"/>
                          <a:pt x="2495167" y="4000500"/>
                        </a:cubicBezTo>
                        <a:cubicBezTo>
                          <a:pt x="2326501" y="4001304"/>
                          <a:pt x="2030981" y="4009210"/>
                          <a:pt x="1909571" y="4000500"/>
                        </a:cubicBezTo>
                        <a:cubicBezTo>
                          <a:pt x="1788161" y="3991790"/>
                          <a:pt x="1565043" y="3990220"/>
                          <a:pt x="1349436" y="4000500"/>
                        </a:cubicBezTo>
                        <a:cubicBezTo>
                          <a:pt x="1133829" y="4010780"/>
                          <a:pt x="798155" y="4019457"/>
                          <a:pt x="636536" y="4000500"/>
                        </a:cubicBezTo>
                        <a:cubicBezTo>
                          <a:pt x="311526" y="4065367"/>
                          <a:pt x="8859" y="3724276"/>
                          <a:pt x="0" y="3363964"/>
                        </a:cubicBezTo>
                        <a:cubicBezTo>
                          <a:pt x="-8340" y="3071994"/>
                          <a:pt x="-10808" y="3039831"/>
                          <a:pt x="0" y="2763930"/>
                        </a:cubicBezTo>
                        <a:cubicBezTo>
                          <a:pt x="10808" y="2488029"/>
                          <a:pt x="10731" y="2376516"/>
                          <a:pt x="0" y="2027524"/>
                        </a:cubicBezTo>
                        <a:cubicBezTo>
                          <a:pt x="-10731" y="1678532"/>
                          <a:pt x="-829" y="1535389"/>
                          <a:pt x="0" y="1345667"/>
                        </a:cubicBezTo>
                        <a:cubicBezTo>
                          <a:pt x="829" y="1155945"/>
                          <a:pt x="-15709" y="923353"/>
                          <a:pt x="0" y="636536"/>
                        </a:cubicBezTo>
                        <a:close/>
                      </a:path>
                      <a:path w="3819142" h="4000500" stroke="0" extrusionOk="0">
                        <a:moveTo>
                          <a:pt x="0" y="636536"/>
                        </a:moveTo>
                        <a:cubicBezTo>
                          <a:pt x="-19842" y="272748"/>
                          <a:pt x="211782" y="27475"/>
                          <a:pt x="636536" y="0"/>
                        </a:cubicBezTo>
                        <a:cubicBezTo>
                          <a:pt x="797269" y="-24301"/>
                          <a:pt x="1020329" y="-26304"/>
                          <a:pt x="1323975" y="0"/>
                        </a:cubicBezTo>
                        <a:cubicBezTo>
                          <a:pt x="1627621" y="26304"/>
                          <a:pt x="1722031" y="-16705"/>
                          <a:pt x="1935032" y="0"/>
                        </a:cubicBezTo>
                        <a:cubicBezTo>
                          <a:pt x="2148033" y="16705"/>
                          <a:pt x="2376855" y="-4933"/>
                          <a:pt x="2520628" y="0"/>
                        </a:cubicBezTo>
                        <a:cubicBezTo>
                          <a:pt x="2664401" y="4933"/>
                          <a:pt x="3024936" y="20811"/>
                          <a:pt x="3182606" y="0"/>
                        </a:cubicBezTo>
                        <a:cubicBezTo>
                          <a:pt x="3562992" y="-59346"/>
                          <a:pt x="3750730" y="274511"/>
                          <a:pt x="3819142" y="636536"/>
                        </a:cubicBezTo>
                        <a:cubicBezTo>
                          <a:pt x="3820843" y="776622"/>
                          <a:pt x="3820228" y="1026121"/>
                          <a:pt x="3819142" y="1318393"/>
                        </a:cubicBezTo>
                        <a:cubicBezTo>
                          <a:pt x="3818056" y="1610665"/>
                          <a:pt x="3849048" y="1846456"/>
                          <a:pt x="3819142" y="2054799"/>
                        </a:cubicBezTo>
                        <a:cubicBezTo>
                          <a:pt x="3789236" y="2263142"/>
                          <a:pt x="3799064" y="2436880"/>
                          <a:pt x="3819142" y="2654833"/>
                        </a:cubicBezTo>
                        <a:cubicBezTo>
                          <a:pt x="3839220" y="2872786"/>
                          <a:pt x="3798597" y="3034031"/>
                          <a:pt x="3819142" y="3363964"/>
                        </a:cubicBezTo>
                        <a:cubicBezTo>
                          <a:pt x="3832784" y="3735821"/>
                          <a:pt x="3536678" y="4026632"/>
                          <a:pt x="3182606" y="4000500"/>
                        </a:cubicBezTo>
                        <a:cubicBezTo>
                          <a:pt x="2987065" y="3983247"/>
                          <a:pt x="2782313" y="3986395"/>
                          <a:pt x="2622471" y="4000500"/>
                        </a:cubicBezTo>
                        <a:cubicBezTo>
                          <a:pt x="2462630" y="4014605"/>
                          <a:pt x="2074372" y="3968060"/>
                          <a:pt x="1935032" y="4000500"/>
                        </a:cubicBezTo>
                        <a:cubicBezTo>
                          <a:pt x="1795692" y="4032940"/>
                          <a:pt x="1496564" y="3992598"/>
                          <a:pt x="1349436" y="4000500"/>
                        </a:cubicBezTo>
                        <a:cubicBezTo>
                          <a:pt x="1202308" y="4008402"/>
                          <a:pt x="880159" y="3981782"/>
                          <a:pt x="636536" y="4000500"/>
                        </a:cubicBezTo>
                        <a:cubicBezTo>
                          <a:pt x="255542" y="3940478"/>
                          <a:pt x="1899" y="3689831"/>
                          <a:pt x="0" y="3363964"/>
                        </a:cubicBezTo>
                        <a:cubicBezTo>
                          <a:pt x="-22320" y="3077047"/>
                          <a:pt x="23683" y="2875634"/>
                          <a:pt x="0" y="2654833"/>
                        </a:cubicBezTo>
                        <a:cubicBezTo>
                          <a:pt x="-23683" y="2434032"/>
                          <a:pt x="-27249" y="2192144"/>
                          <a:pt x="0" y="2027524"/>
                        </a:cubicBezTo>
                        <a:cubicBezTo>
                          <a:pt x="27249" y="1862904"/>
                          <a:pt x="-3518" y="1656976"/>
                          <a:pt x="0" y="1291119"/>
                        </a:cubicBezTo>
                        <a:cubicBezTo>
                          <a:pt x="3518" y="925263"/>
                          <a:pt x="-1876" y="839660"/>
                          <a:pt x="0" y="63653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1A8E5AC-5F4F-DFCF-5C7C-D6F7F860A16C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Types Of Quantum Thermal Machines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A3B91F-5EF5-A124-DBD2-E943B57AF8F2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A0E0AB-4BC7-F5CE-F639-29A8D024256C}"/>
              </a:ext>
            </a:extLst>
          </p:cNvPr>
          <p:cNvSpPr txBox="1"/>
          <p:nvPr/>
        </p:nvSpPr>
        <p:spPr>
          <a:xfrm>
            <a:off x="2092074" y="1503884"/>
            <a:ext cx="800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6D6A0"/>
                </a:solidFill>
                <a:latin typeface="Bookman Old Style" panose="02050604050505020204" pitchFamily="18" charset="0"/>
                <a:ea typeface="Baskerville" panose="02020502070401020303" pitchFamily="18" charset="0"/>
              </a:rPr>
              <a:t>Autonomous Quantum Thermal Machines</a:t>
            </a:r>
          </a:p>
        </p:txBody>
      </p:sp>
      <p:pic>
        <p:nvPicPr>
          <p:cNvPr id="12" name="Picture 11" descr="A diagram of a flowchart&#10;&#10;AI-generated content may be incorrect.">
            <a:extLst>
              <a:ext uri="{FF2B5EF4-FFF2-40B4-BE49-F238E27FC236}">
                <a16:creationId xmlns:a16="http://schemas.microsoft.com/office/drawing/2014/main" id="{76660F47-724D-8DC8-95CE-AE4500BB6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94" y="2800097"/>
            <a:ext cx="2324447" cy="1257806"/>
          </a:xfrm>
          <a:prstGeom prst="rect">
            <a:avLst/>
          </a:prstGeom>
        </p:spPr>
      </p:pic>
      <p:pic>
        <p:nvPicPr>
          <p:cNvPr id="14" name="Picture 13" descr="A diagram of a machine&#10;&#10;AI-generated content may be incorrect.">
            <a:extLst>
              <a:ext uri="{FF2B5EF4-FFF2-40B4-BE49-F238E27FC236}">
                <a16:creationId xmlns:a16="http://schemas.microsoft.com/office/drawing/2014/main" id="{70BD734F-81FB-8820-E642-713570464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08" y="2850799"/>
            <a:ext cx="1929220" cy="188939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5266BD4-8DA3-F7BE-D576-2BFEBE0A1AF9}"/>
              </a:ext>
            </a:extLst>
          </p:cNvPr>
          <p:cNvSpPr txBox="1"/>
          <p:nvPr/>
        </p:nvSpPr>
        <p:spPr>
          <a:xfrm>
            <a:off x="8687221" y="2765241"/>
            <a:ext cx="324670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No external driving required.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r>
              <a:rPr lang="en-US" dirty="0"/>
              <a:t>Cons: </a:t>
            </a:r>
          </a:p>
          <a:p>
            <a:pPr marL="285750" indent="-285750">
              <a:buFontTx/>
              <a:buChar char="-"/>
            </a:pPr>
            <a:r>
              <a:rPr lang="en-US" dirty="0"/>
              <a:t>Usually difficult to get analytical solutions.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Rely on numerical methods to study.</a:t>
            </a:r>
          </a:p>
        </p:txBody>
      </p:sp>
      <p:pic>
        <p:nvPicPr>
          <p:cNvPr id="19" name="Picture 18" descr="A diagram of a diagram&#10;&#10;AI-generated content may be incorrect.">
            <a:extLst>
              <a:ext uri="{FF2B5EF4-FFF2-40B4-BE49-F238E27FC236}">
                <a16:creationId xmlns:a16="http://schemas.microsoft.com/office/drawing/2014/main" id="{950304C8-1760-8C71-1AE5-DDF4C4EB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458" y="4430233"/>
            <a:ext cx="2324447" cy="174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267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02731-D667-F1CB-310B-86D0EE941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93C67A52-8867-C7E3-0ED1-F0919535B655}"/>
              </a:ext>
            </a:extLst>
          </p:cNvPr>
          <p:cNvSpPr txBox="1">
            <a:spLocks/>
          </p:cNvSpPr>
          <p:nvPr/>
        </p:nvSpPr>
        <p:spPr>
          <a:xfrm>
            <a:off x="838200" y="134218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dirty="0">
                <a:solidFill>
                  <a:srgbClr val="EF476F"/>
                </a:solidFill>
                <a:latin typeface="Bookman Old Style" panose="02050604050505020204" pitchFamily="18" charset="0"/>
              </a:rPr>
              <a:t>Why Autonomous Machines?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448D75-0869-0B63-D1E3-48AB704CE61E}"/>
              </a:ext>
            </a:extLst>
          </p:cNvPr>
          <p:cNvSpPr/>
          <p:nvPr/>
        </p:nvSpPr>
        <p:spPr>
          <a:xfrm>
            <a:off x="1995054" y="1275031"/>
            <a:ext cx="8201891" cy="45719"/>
          </a:xfrm>
          <a:prstGeom prst="rect">
            <a:avLst/>
          </a:prstGeom>
          <a:solidFill>
            <a:srgbClr val="FFD1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E1B28-1E8B-9C42-7BCD-497840FF0A57}"/>
              </a:ext>
            </a:extLst>
          </p:cNvPr>
          <p:cNvSpPr txBox="1"/>
          <p:nvPr/>
        </p:nvSpPr>
        <p:spPr>
          <a:xfrm>
            <a:off x="4149504" y="3323492"/>
            <a:ext cx="3462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engine is not decoupled </a:t>
            </a:r>
          </a:p>
          <a:p>
            <a:r>
              <a:rPr lang="en-US" dirty="0"/>
              <a:t>from the load in quantum devices.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5AF7D-999A-2389-E110-637483BD0F50}"/>
              </a:ext>
            </a:extLst>
          </p:cNvPr>
          <p:cNvSpPr txBox="1"/>
          <p:nvPr/>
        </p:nvSpPr>
        <p:spPr>
          <a:xfrm>
            <a:off x="8118232" y="3314699"/>
            <a:ext cx="3536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Backaction of the load onto the </a:t>
            </a:r>
          </a:p>
          <a:p>
            <a:r>
              <a:rPr lang="en-US" dirty="0"/>
              <a:t>Machine in-built in this framework.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1FA978-8A45-A28A-58E7-4B9E9EA768F6}"/>
              </a:ext>
            </a:extLst>
          </p:cNvPr>
          <p:cNvSpPr txBox="1"/>
          <p:nvPr/>
        </p:nvSpPr>
        <p:spPr>
          <a:xfrm>
            <a:off x="838200" y="3323492"/>
            <a:ext cx="28048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Continuous, self-contained, </a:t>
            </a:r>
          </a:p>
          <a:p>
            <a:r>
              <a:rPr lang="en-US" dirty="0"/>
              <a:t>and time-independent.</a:t>
            </a:r>
          </a:p>
        </p:txBody>
      </p:sp>
    </p:spTree>
    <p:extLst>
      <p:ext uri="{BB962C8B-B14F-4D97-AF65-F5344CB8AC3E}">
        <p14:creationId xmlns:p14="http://schemas.microsoft.com/office/powerpoint/2010/main" val="27287128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8.789563"/>
  <p:tag name="OUTPUTTYPE" val="SVG"/>
  <p:tag name="IGUANATEXVERSION" val="162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9.661301"/>
  <p:tag name="OUTPUTTYPE" val="SVG"/>
  <p:tag name="IGUANATEXVERSION" val="162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5.430901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85"/>
  <p:tag name="ORIGINALWIDTH" val=" 3.800747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8.789563"/>
  <p:tag name="OUTPUTTYPE" val="SVG"/>
  <p:tag name="IGUANATEXVERSION" val="162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5.430896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202"/>
  <p:tag name="ORIGINALWIDTH" val=" 3.019672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9.661301"/>
  <p:tag name="OUTPUTTYPE" val="SVG"/>
  <p:tag name="IGUANATEXVERSION" val="162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5.430901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85"/>
  <p:tag name="ORIGINALWIDTH" val=" 3.800747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9"/>
  <p:tag name="ORIGINALWIDTH" val=" 1371"/>
  <p:tag name="OUTPUTTYPE" val="PNG"/>
  <p:tag name="IGUANATEXVERSION" val="162"/>
  <p:tag name="LATEXADDIN" val="\documentclass{article}&#10;\usepackage{amsmath}&#10;\pagestyle{empty}&#10;\begin{document}&#10;&#10;&#10;$$&#10;\hat H(\Omega):\, \hat H(t) = \hat H(t+\Omega t)&#10;$$&#10;&#10;\end{document}"/>
  <p:tag name="IGUANATEXSIZE" val="20"/>
  <p:tag name="IGUANATEXCURSOR" val="120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5.430896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78"/>
  <p:tag name="ORIGINALWIDTH" val=" 2493"/>
  <p:tag name="OUTPUTTYPE" val="PNG"/>
  <p:tag name="IGUANATEXVERSION" val="162"/>
  <p:tag name="LATEXADDIN" val="\documentclass{article}&#10;\usepackage{amsmath, amssymb, braket}&#10;\pagestyle{empty}&#10;\begin{document}&#10;&#10;$$&#10;\hat{H}_S(t) = \sum_{j=0}^2 \hbar \omega_j \ket{j}\bra{j} + \epsilon \left( e^{-i \omega_d t} \ket{2}\bra{1} + \text{h.c} \right)&#10;$$&#10;&#10;&#10;\end{document}"/>
  <p:tag name="IGUANATEXSIZE" val="20"/>
  <p:tag name="IGUANATEXCURSOR" val="160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78"/>
  <p:tag name="ORIGINALWIDTH" val=" 2607"/>
  <p:tag name="OUTPUTTYPE" val="PNG"/>
  <p:tag name="IGUANATEXVERSION" val="162"/>
  <p:tag name="LATEXADDIN" val="\documentclass{article}&#10;\usepackage{amsmath, amssymb, braket}&#10;\pagestyle{empty}&#10;\begin{document}&#10;&#10;$$&#10;\hat{H}_S = \sum_{j=0}^2 \hbar \omega_j \ket{j}\bra{j} + \hbar \omega_l \hat a^{\dagger} \hat a + g \left( \ket{2}\bra{1}\hat a + \text{h.c} \right)&#10;$$&#10;&#10;&#10;\end{document}"/>
  <p:tag name="IGUANATEXSIZE" val="20"/>
  <p:tag name="IGUANATEXCURSOR" val="19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35"/>
  <p:tag name="ORIGINALWIDTH" val=" 3125"/>
  <p:tag name="OUTPUTTYPE" val="PNG"/>
  <p:tag name="IGUANATEXVERSION" val="162"/>
  <p:tag name="LATEXADDIN" val="\documentclass{article}&#10;\usepackage{amsmath, amssymb, braket}&#10;\pagestyle{empty}&#10;\begin{document}&#10;% Assumes \usepackage{amsmath, amssymb}&#10;&#10;\begin{align*}&#10;\frac{d\rho}{dt} &amp;= -\frac{i}{\hbar} [\hat{H}_S(t), \rho] + \sum_j \mathcal{L}_j(\rho) \quad \text{(Local Master Equation)}\\&#10;%\dot{Q}_j &amp;= \mathrm{Tr} \left[ \mathcal{L}_j(\rho) \hat{H}_S \right] \quad \text{(Heat current from bath } j) \\&#10;%P(t) &amp;= \mathrm{Tr} \left[ \rho(t) \, \dot{\hat H}_S(t) \right] \quad \text{(Instantaneous power)}&#10;\end{align*}&#10;&#10;&#10;&#10;\end{document}"/>
  <p:tag name="IGUANATEXSIZE" val="20"/>
  <p:tag name="IGUANATEXCURSOR" val="465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31"/>
  <p:tag name="ORIGINALWIDTH" val=" 4047"/>
  <p:tag name="OUTPUTTYPE" val="PNG"/>
  <p:tag name="IGUANATEXVERSION" val="162"/>
  <p:tag name="LATEXADDIN" val="\documentclass{article}&#10;\usepackage{amsmath, amssymb, braket}&#10;\pagestyle{empty}&#10;\begin{document}&#10;$$&#10;\mathcal{L}_j(\rho) = \sum_{k} \gamma_{j}^{(k)} \left( L_{j}^{(k)} \rho {L_{j}^{(k)}}^\dagger - \frac{1}{2} \{ {L_{j}^{(k)}}^\dagger L_{j}^{(k)}, \rho \} \right), \, L_h = \ket{0}\bra{2}, \, L_c = \ket{0}\bra{1}&#10;$$&#10;\end{document}"/>
  <p:tag name="IGUANATEXSIZE" val="20"/>
  <p:tag name="IGUANATEXCURSOR" val="28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35"/>
  <p:tag name="ORIGINALWIDTH" val=" 2982"/>
  <p:tag name="OUTPUTTYPE" val="PNG"/>
  <p:tag name="IGUANATEXVERSION" val="162"/>
  <p:tag name="LATEXADDIN" val="\documentclass{article}&#10;\usepackage{amsmath, amssymb, braket}&#10;\pagestyle{empty}&#10;\begin{document}&#10;% Assumes \usepackage{amsmath, amssymb}&#10;&#10;\begin{align*}&#10;\frac{d\rho}{dt} &amp;= -\frac{i}{\hbar} [\hat{H}_S, \rho] + \sum_j \mathcal{L}_j(\rho) \quad \text{(Local Master Equation)}\\&#10;%\dot{Q}_j &amp;= \mathrm{Tr} \left[ \mathcal{L}_j(\rho) \hat{H}_S \right] \quad \text{(Heat current from bath } j) \\&#10;%P(t) &amp;= \mathrm{Tr} \left[ \rho(t) \, \dot{\hat H}_S(t) \right] \quad \text{(Instantaneous power)}&#10;\end{align*}&#10;&#10;&#10;&#10;\end{document}"/>
  <p:tag name="IGUANATEXSIZE" val="20"/>
  <p:tag name="IGUANATEXCURSOR" val="200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31"/>
  <p:tag name="ORIGINALWIDTH" val=" 4047"/>
  <p:tag name="OUTPUTTYPE" val="PNG"/>
  <p:tag name="IGUANATEXVERSION" val="162"/>
  <p:tag name="LATEXADDIN" val="\documentclass{article}&#10;\usepackage{amsmath, amssymb, braket}&#10;\pagestyle{empty}&#10;\begin{document}&#10;$$&#10;\mathcal{L}_j(\rho) = \sum_{k} \gamma_{j}^{(k)} \left( L_{j}^{(k)} \rho {L_{j}^{(k)}}^\dagger - \frac{1}{2} \{ {L_{j}^{(k)}}^\dagger L_{j}^{(k)}, \rho \} \right), \, L_h = \ket{0}\bra{2}, \, L_c = \ket{0}\bra{1}&#10;$$&#10;\end{document}"/>
  <p:tag name="IGUANATEXSIZE" val="20"/>
  <p:tag name="IGUANATEXCURSOR" val="28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"/>
  <p:tag name="ORIGINALWIDTH" val=" 1024"/>
  <p:tag name="OUTPUTTYPE" val="PNG"/>
  <p:tag name="IGUANATEXVERSION" val="162"/>
  <p:tag name="LATEXADDIN" val="\documentclass{article}&#10;\usepackage{amsmath, amssymb, braket}&#10;\pagestyle{empty}&#10;\begin{document}&#10;&#10;$$&#10;\dot{Q}_j = \mathrm{Tr} \left[ \mathcal{L}_j(\rho) \hat{H}_S \right]&#10;$$&#10;%P(t) = \mathrm{Tr} \left[ \rho(t) \, \dot{\hat H}_S(t) \right]&#10;&#10;&#10;\end{document}"/>
  <p:tag name="IGUANATEXSIZE" val="20"/>
  <p:tag name="IGUANATEXCURSOR" val="23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9"/>
  <p:tag name="ORIGINALWIDTH" val=" 1869"/>
  <p:tag name="OUTPUTTYPE" val="PNG"/>
  <p:tag name="IGUANATEXVERSION" val="162"/>
  <p:tag name="LATEXADDIN" val="\documentclass{article}&#10;\usepackage{amsmath, amssymb, braket}&#10;\pagestyle{empty}&#10;\begin{document}&#10;&#10;$$&#10;\mathcal{W}(\hat{\rho}_L) = \mathrm{Tr}[\hat{\rho}_L \hat{H}_L] - \mathrm{Tr}[\pi(\hat{\rho}_L) \hat{H}_L]&#10;$$&#10;&#10;\end{document}"/>
  <p:tag name="IGUANATEXSIZE" val="20"/>
  <p:tag name="IGUANATEXCURSOR" val="20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1754"/>
  <p:tag name="OUTPUTTYPE" val="PNG"/>
  <p:tag name="IGUANATEXVERSION" val="162"/>
  <p:tag name="LATEXADDIN" val="\documentclass{article}&#10;\usepackage{amsmath, amssymb, braket}&#10;\pagestyle{empty}&#10;\begin{document}&#10;&#10;$$&#10;\pi(\hat{\rho}_L):\, \textrm{Passive state of the load}&#10;$$&#10;&#10;\end{document}"/>
  <p:tag name="IGUANATEXSIZE" val="20"/>
  <p:tag name="IGUANATEXCURSOR" val="15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8"/>
  <p:tag name="ORIGINALWIDTH" val=" 1184"/>
  <p:tag name="OUTPUTTYPE" val="PNG"/>
  <p:tag name="IGUANATEXVERSION" val="162"/>
  <p:tag name="LATEXADDIN" val="\documentclass{article}&#10;\usepackage{amsmath, amssymb, braket}&#10;\pagestyle{empty}&#10;\begin{document}&#10;&#10;&#10;%\dot{Q}_j = \mathrm{Tr} \left[ \mathcal{L}_j(\rho) \hat{H}_S \right]&#10;$$&#10;P(t) = \mathrm{Tr} \left[ \rho(t) \, \dot{\hat H}_S(t) \right]&#10;$$&#10;&#10;\end{document}"/>
  <p:tag name="IGUANATEXSIZE" val="20"/>
  <p:tag name="IGUANATEXCURSOR" val="17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202"/>
  <p:tag name="ORIGINALWIDTH" val=" 3.019672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24"/>
  <p:tag name="ORIGINALWIDTH" val=" 1024"/>
  <p:tag name="OUTPUTTYPE" val="PNG"/>
  <p:tag name="IGUANATEXVERSION" val="162"/>
  <p:tag name="LATEXADDIN" val="\documentclass{article}&#10;\usepackage{amsmath, amssymb, braket}&#10;\pagestyle{empty}&#10;\begin{document}&#10;&#10;$$&#10;\dot{Q}_j = \mathrm{Tr} \left[ \mathcal{L}_j(\rho) \hat{H}_S \right]&#10;$$&#10;%P(t) = \mathrm{Tr} \left[ \rho(t) \, \dot{\hat H}_S(t) \right]&#10;&#10;&#10;\end{document}"/>
  <p:tag name="IGUANATEXSIZE" val="20"/>
  <p:tag name="IGUANATEXCURSOR" val="23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9.87794"/>
  <p:tag name="ORIGINALWIDTH" val=" 109.157"/>
  <p:tag name="OUTPUTTYPE" val="SVG"/>
  <p:tag name="IGUANATEXVERSION" val="162"/>
  <p:tag name="LATEXADDIN" val="\documentclass{article}&#10;\usepackage{amsmath, amssymb, braket}&#10;\pagestyle{empty}&#10;\begin{document}&#10;&#10;$$&#10;\dot{\mathcal W}_l(t) = \hbar \omega_l \left( v - \sqrt{\frac{2D}{\pi t}} \right)&#10;$$&#10;&#10;\end{document}"/>
  <p:tag name="IGUANATEXSIZE" val="20"/>
  <p:tag name="IGUANATEXCURSOR" val="1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854"/>
  <p:tag name="OUTPUTTYPE" val="PNG"/>
  <p:tag name="IGUANATEXVERSION" val="162"/>
  <p:tag name="LATEXADDIN" val="\documentclass{article}&#10;\usepackage{amsmath, amssymb, braket}&#10;\pagestyle{empty}&#10;\begin{document}&#10;&#10;&#10;%\dot{Q}_j = \mathrm{Tr} \left[ \mathcal{L}_j(\rho) \hat{H}_S \right]&#10;$$&#10;P(t) = \textrm{constant}&#10;$$&#10;&#10;\end{document}"/>
  <p:tag name="IGUANATEXSIZE" val="20"/>
  <p:tag name="IGUANATEXCURSOR" val="19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6"/>
  <p:tag name="ORIGINALWIDTH" val=" 51.31553"/>
  <p:tag name="OUTPUTTYPE" val="SVG"/>
  <p:tag name="IGUANATEXVERSION" val="162"/>
  <p:tag name="LATEXADDIN" val="\documentclass{article}&#10;\usepackage{amsmath, amssymb, braket}&#10;\pagestyle{empty}&#10;\begin{document}&#10;&#10;&#10;&#10;$$&#10;P(t) = \hbar \omega_l v&#10;$$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1.67396"/>
  <p:tag name="ORIGINALWIDTH" val=" 81.71253"/>
  <p:tag name="OUTPUTTYPE" val="SVG"/>
  <p:tag name="IGUANATEXVERSION" val="162"/>
  <p:tag name="LATEXADDIN" val="\documentclass{article}&#10;\usepackage{amsmath, amssymb, braket}&#10;\pagestyle{empty}&#10;\begin{document}&#10;&#10;$$&#10;\dot{\mathcal W}(t) : \textrm{ not defined}&#10;$$&#10;&#10;\end{document}"/>
  <p:tag name="IGUANATEXSIZE" val="20"/>
  <p:tag name="IGUANATEXCURSOR" val="117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52"/>
  <p:tag name="ORIGINALWIDTH" val=" 1203"/>
  <p:tag name="OUTPUTTYPE" val="PNG"/>
  <p:tag name="IGUANATEXVERSION" val="162"/>
  <p:tag name="LATEXADDIN" val="\documentclass{article}&#10;\usepackage{amsmath, amssymb, braket}&#10;\pagestyle{empty}&#10;\begin{document}&#10;&#10;$$&#10;S(t) = \frac{1}{2}[ 1 + \ln(4\pi D t)&#10;$$&#10;&#10;\end{document}"/>
  <p:tag name="IGUANATEXSIZE" val="20"/>
  <p:tag name="IGUANATEXCURSOR" val="138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"/>
  <p:tag name="ORIGINALWIDTH" val=" 947"/>
  <p:tag name="OUTPUTTYPE" val="PNG"/>
  <p:tag name="IGUANATEXVERSION" val="162"/>
  <p:tag name="LATEXADDIN" val="\documentclass{article}&#10;\usepackage{amsmath, amssymb, braket}&#10;\pagestyle{empty}&#10;\begin{document}&#10;&#10;$$&#10;S(t) : \textrm{ no entropy}&#10;$$&#10;&#10;\end{document}"/>
  <p:tag name="IGUANATEXSIZE" val="20"/>
  <p:tag name="IGUANATEXCURSOR" val="117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4"/>
  <p:tag name="ORIGINALWIDTH" val=" 1.065961"/>
  <p:tag name="LATEXADDIN" val="\documentclass{article}&#10;\usepackage{amsmath, amssymb, braket}&#10;\pagestyle{empty}&#10;\begin{document}&#10;&#10;$$&#10;\dot{\mathcal W}(t) : \textrm{ not defined}&#10;$$&#10;&#10;\end{document}"/>
  <p:tag name="IGUANATEXSIZE" val="20"/>
  <p:tag name="IGUANATEXCURSOR" val="117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52783"/>
  <p:tag name="ORIGINALWIDTH" val=" 9.982524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9"/>
  <p:tag name="ORIGINALWIDTH" val=" 2.31132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9.661301"/>
  <p:tag name="OUTPUTTYPE" val="SVG"/>
  <p:tag name="IGUANATEXVERSION" val="162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46169"/>
  <p:tag name="ORIGINALWIDTH" val=" 3.058495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9"/>
  <p:tag name="ORIGINALWIDTH" val=" 2.31132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293886"/>
  <p:tag name="ORIGINALWIDTH" val=" 1.056011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2"/>
  <p:tag name="ORIGINALWIDTH" val=" 5.011184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4.413441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236593"/>
  <p:tag name="ORIGINALWIDTH" val=" 3.11828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57"/>
  <p:tag name="ORIGINALWIDTH" val=" 4.911553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3.8555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57"/>
  <p:tag name="ORIGINALWIDTH" val=" 4.981291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2"/>
  <p:tag name="ORIGINALWIDTH" val=" 5.011184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2"/>
  <p:tag name="ORIGINALWIDTH" val=" 5.430901"/>
  <p:tag name="LATEXADDIN" val="\documentclass{article}&#10;\usepackage{amsmath}&#10;\pagestyle{empty}&#10;\begin{document}&#10;&#10;$\beta_h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72834"/>
  <p:tag name="ORIGINALWIDTH" val=" 3.8555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57"/>
  <p:tag name="ORIGINALWIDTH" val=" 4.911553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124019"/>
  <p:tag name="ORIGINALWIDTH" val=" 7.113302"/>
  <p:tag name="LATEXADDIN" val="\documentclass{article}&#10;\usepackage{amsmath, amssymb, braket}&#10;\pagestyle{empty}&#10;\begin{document}&#10;&#10;&#10;&#10;$$&#10;P(t) = \hbar \omega_l v&#10;$$&#10;&#10;\end{document}"/>
  <p:tag name="IGUANATEXSIZE" val="20"/>
  <p:tag name="IGUANATEXCURSOR" val="110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6"/>
  <p:tag name="ORIGINALWIDTH" val=" 2.311324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711566"/>
  <p:tag name="ORIGINALWIDTH" val=" 3.058507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6"/>
  <p:tag name="ORIGINALWIDTH" val=" 2.311324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098095"/>
  <p:tag name="ORIGINALWIDTH" val=" 6.625147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21266"/>
  <p:tag name="ORIGINALWIDTH" val=" 4.891644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061756"/>
  <p:tag name="ORIGINALWIDTH" val=" 5.907824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18613"/>
  <p:tag name="ORIGINALWIDTH" val=" 1.562121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85"/>
  <p:tag name="ORIGINALWIDTH" val=" 3.800747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061756"/>
  <p:tag name="ORIGINALWIDTH" val=" 4.373586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4"/>
  <p:tag name="ORIGINALWIDTH" val=" 1.056564"/>
  <p:tag name="LATEXADDIN" val="\documentclass{article}&#10;\usepackage{amsmath, amssymb, braket}&#10;\pagestyle{empty}&#10;\begin{document}&#10;&#10;$$&#10;\dot{\mathcal W}_l(t) = \hbar \omega_l \left( v - \sqrt{\frac{2D}{\pi t}} \right)&#10;$$&#10;&#10;\end{document}"/>
  <p:tag name="IGUANATEXSIZE" val="20"/>
  <p:tag name="IGUANATEXCURSOR" val="182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52783"/>
  <p:tag name="ORIGINALWIDTH" val=" 9.894208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1.548298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1"/>
  <p:tag name="ORIGINALWIDTH" val=" 2.290874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46169"/>
  <p:tag name="ORIGINALWIDTH" val=" 3.031451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1"/>
  <p:tag name="ORIGINALWIDTH" val=" 2.290874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32"/>
  <p:tag name="ORIGINALWIDTH" val=" 6.5665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58"/>
  <p:tag name="ORIGINALWIDTH" val=" 4.848366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38"/>
  <p:tag name="ORIGINALWIDTH" val=" 5.855561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8.789563"/>
  <p:tag name="OUTPUTTYPE" val="SVG"/>
  <p:tag name="IGUANATEXVERSION" val="162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7"/>
  <p:tag name="ORIGINALWIDTH" val=" 1.548298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9.87794"/>
  <p:tag name="ORIGINALWIDTH" val=" 5.14458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38"/>
  <p:tag name="ORIGINALWIDTH" val=" 4.33486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975"/>
  <p:tag name="ORIGINALWIDTH" val=" 6.033264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3.91032"/>
  <p:tag name="ORIGINALWIDTH" val=" 8.975884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547"/>
  <p:tag name="ORIGINALWIDTH" val=" 15.75661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35091"/>
  <p:tag name="ORIGINALWIDTH" val=" 3.939909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04463"/>
  <p:tag name="ORIGINALWIDTH" val=" 7.544057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4547"/>
  <p:tag name="ORIGINALWIDTH" val=" 13.38678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403462"/>
  <p:tag name="ORIGINALWIDTH" val=" 5.332191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6637"/>
  <p:tag name="ORIGINALWIDTH" val=" 5.430896"/>
  <p:tag name="LATEXADDIN" val="\documentclass{article}&#10;\usepackage{amsmath}&#10;\pagestyle{empty}&#10;\begin{document}&#10;&#10;&#10;$\beta_c$&#10;&#10;\end{document}"/>
  <p:tag name="IGUANATEXSIZE" val="20"/>
  <p:tag name="IGUANATEXCURSOR" val="91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46169"/>
  <p:tag name="ORIGINALWIDTH" val=" 3.031451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9.87794"/>
  <p:tag name="ORIGINALWIDTH" val=" 5.14458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243"/>
  <p:tag name="ORIGINALWIDTH" val=" 883"/>
  <p:tag name="OUTPUTTYPE" val="PNG"/>
  <p:tag name="IGUANATEXVERSION" val="162"/>
  <p:tag name="LATEXADDIN" val="\documentclass{article}&#10;\usepackage{amsmath, amssymb, braket}&#10;\pagestyle{empty}&#10;\begin{document}&#10;&#10;\begin{equation*}&#10;\frac{n_3}{n_1} = e^{\beta_c \omega_c - \beta_h \omega_h}&#10;\end{equation*}&#10;&#10;&#10;\end{document}"/>
  <p:tag name="IGUANATEXSIZE" val="20"/>
  <p:tag name="IGUANATEXCURSOR" val="189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12"/>
  <p:tag name="ORIGINALWIDTH" val=" 1555"/>
  <p:tag name="OUTPUTTYPE" val="PNG"/>
  <p:tag name="IGUANATEXVERSION" val="162"/>
  <p:tag name="LATEXADDIN" val="\documentclass{article}&#10;\usepackage{amsmath, amssymb, braket}&#10;\pagestyle{empty}&#10;\begin{document}&#10;&#10;&#10;\begin{align*}&#10;\beta_h \omega_h &amp;&lt; \beta_c \omega_c \quad \text{(Engine)}\\&#10;\beta_h \omega_h &amp;&gt; \beta_c \omega_c \quad \text{(Refrigerator)}&#10;\end{align*}&#10;&#10;&#10;&#10;\end{document}"/>
  <p:tag name="IGUANATEXSIZE" val="20"/>
  <p:tag name="IGUANATEXCURSOR" val="174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806795"/>
  <p:tag name="ORIGINALWIDTH" val=" 5.962634"/>
  <p:tag name="OUTPUTTYPE" val="SVG"/>
  <p:tag name="IGUANATEXVERSION" val="162"/>
  <p:tag name="LATEXADDIN" val="\documentclass{article}&#10;\usepackage{amsmath, amssymb, braket}&#10;\pagestyle{empty}&#10;\begin{document}&#10;\textbf E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960473"/>
  <p:tag name="ORIGINALWIDTH" val=" 7.83063"/>
  <p:tag name="OUTPUTTYPE" val="SVG"/>
  <p:tag name="IGUANATEXVERSION" val="162"/>
  <p:tag name="LATEXADDIN" val="\documentclass{article}&#10;\usepackage{amsmath, amssymb, braket}&#10;\pagestyle{empty}&#10;\begin{document}&#10;\textbf A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806795"/>
  <p:tag name="ORIGINALWIDTH" val=" 5.962634"/>
  <p:tag name="OUTPUTTYPE" val="SVG"/>
  <p:tag name="IGUANATEXVERSION" val="162"/>
  <p:tag name="LATEXADDIN" val="\documentclass{article}&#10;\usepackage{amsmath, amssymb, braket}&#10;\pagestyle{empty}&#10;\begin{document}&#10;\textbf E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858024"/>
  <p:tag name="ORIGINALWIDTH" val=" 8.179319"/>
  <p:tag name="OUTPUTTYPE" val="SVG"/>
  <p:tag name="IGUANATEXVERSION" val="162"/>
  <p:tag name="LATEXADDIN" val="\documentclass{article}&#10;\usepackage{amsmath, amssymb, braket}&#10;\pagestyle{empty}&#10;\begin{document}&#10;\textbf H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960473"/>
  <p:tag name="ORIGINALWIDTH" val=" 7.83063"/>
  <p:tag name="OUTPUTTYPE" val="SVG"/>
  <p:tag name="IGUANATEXVERSION" val="162"/>
  <p:tag name="LATEXADDIN" val="\documentclass{article}&#10;\usepackage{amsmath, amssymb, braket}&#10;\pagestyle{empty}&#10;\begin{document}&#10;\textbf A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858024"/>
  <p:tag name="ORIGINALWIDTH" val=" 8.179319"/>
  <p:tag name="OUTPUTTYPE" val="SVG"/>
  <p:tag name="IGUANATEXVERSION" val="162"/>
  <p:tag name="LATEXADDIN" val="\documentclass{article}&#10;\usepackage{amsmath, amssymb, braket}&#10;\pagestyle{empty}&#10;\begin{document}&#10;\textbf H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202"/>
  <p:tag name="ORIGINALWIDTH" val=" 3.019672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951964"/>
  <p:tag name="ORIGINALWIDTH" val=" 7.252795"/>
  <p:tag name="OUTPUTTYPE" val="SVG"/>
  <p:tag name="IGUANATEXVERSION" val="162"/>
  <p:tag name="LATEXADDIN" val="\documentclass{article}&#10;\usepackage{amsmath, amssymb, braket}&#10;\pagestyle{empty}&#10;\begin{document}&#10;\textbf R&#10;&#10;&#10;\end{document}"/>
  <p:tag name="IGUANATEXSIZE" val="20"/>
  <p:tag name="IGUANATEXCURSOR" val="10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78"/>
  <p:tag name="ORIGINALWIDTH" val=" 3075"/>
  <p:tag name="OUTPUTTYPE" val="PNG"/>
  <p:tag name="IGUANATEXVERSION" val="162"/>
  <p:tag name="LATEXADDIN" val="\documentclass{article}&#10;\usepackage{amsmath, amssymb, braket}&#10;\pagestyle{empty}&#10;\begin{document}&#10;&#10;$$\hat{H} = \sum_{j=0}^2 \hbar \omega_j \ket{j}\bra{j} + \hbar \omega_l \hat a^{\dagger} \hat a + g \left( \ket{2}\bra{1} + \ket{1}\bra{2}\right)\left(\hat a + \hat a^{\dagger} \right)$$&#10;&#10;&#10;\end{document}"/>
  <p:tag name="IGUANATEXSIZE" val="20"/>
  <p:tag name="IGUANATEXCURSOR" val="195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618"/>
  <p:tag name="ORIGINALWIDTH" val=" 2655"/>
  <p:tag name="OUTPUTTYPE" val="PNG"/>
  <p:tag name="IGUANATEXVERSION" val="162"/>
  <p:tag name="LATEXADDIN" val="\documentclass{article}&#10;\usepackage{amsmath, amssymb, braket}&#10;\pagestyle{empty}&#10;\begin{document}&#10;&#10;\begin{align*}&#10;\dot{\hat{\rho}}_S &amp;= -\frac{i}{\hbar} [\hat{H}, \hat{\rho}_S] + \sum_{j=h,c} \sum_{\omega} \gamma_j(\omega) \, \mathcal{D}_j^{[\omega]}(\hat{\rho}_S) \\&#10;\mathcal{D}_j^{[\omega]}(\hat{\rho}_S) &amp;= \hat{A}_j(\omega)\hat{\rho}_S \hat{A}_j^\dagger(\omega) - \tfrac{1}{2} \left\{ \hat{A}_j^\dagger(\omega)\hat{A}_j(\omega), \hat{\rho}_S \right\}&#10;\end{align*}&#10;&#10;\end{document}"/>
  <p:tag name="IGUANATEXSIZE" val="20"/>
  <p:tag name="IGUANATEXCURSOR" val="466"/>
  <p:tag name="TRANSPARENCY" val="True"/>
  <p:tag name="CHOOSECOLOR" val="False"/>
  <p:tag name="COLORHEX" val="000000"/>
  <p:tag name="LATEXENGINEID" val="0"/>
  <p:tag name="TEMPFOLDER" val="/Users/gauthameshwar/Library/Containers/com.microsoft.Powerpoint/Data/tmp/TemporaryItems/"/>
  <p:tag name="LATEXFORMHEIGHT" val=" 426.65"/>
  <p:tag name="LATEXFORMWIDTH" val=" 513.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2101</TotalTime>
  <Words>1235</Words>
  <Application>Microsoft Macintosh PowerPoint</Application>
  <PresentationFormat>Widescreen</PresentationFormat>
  <Paragraphs>161</Paragraphs>
  <Slides>31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-apple-system</vt:lpstr>
      <vt:lpstr>-webkit-standard</vt:lpstr>
      <vt:lpstr>Aptos</vt:lpstr>
      <vt:lpstr>Arial</vt:lpstr>
      <vt:lpstr>Avenir Next</vt:lpstr>
      <vt:lpstr>Baskerville</vt:lpstr>
      <vt:lpstr>Bookman Old Style</vt:lpstr>
      <vt:lpstr>Calibri</vt:lpstr>
      <vt:lpstr>Calibri Light</vt:lpstr>
      <vt:lpstr>Office Theme</vt:lpstr>
      <vt:lpstr>Quantum Thermal Machines And The Emergence Of Different Thermodynamic Functioning Regimes From Finite Coupling To A Load</vt:lpstr>
      <vt:lpstr>Table Of Contents</vt:lpstr>
      <vt:lpstr>What Are Quantum Thermal Machines</vt:lpstr>
      <vt:lpstr>What Are Quantum Thermal Machines</vt:lpstr>
      <vt:lpstr>What Are Quantum Thermal Machines</vt:lpstr>
      <vt:lpstr>Types Of Quantum Thermal Machines</vt:lpstr>
      <vt:lpstr>Types Of Quantum Thermal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PhD - S Gauthameshwar</dc:creator>
  <cp:lastModifiedBy>PhD - S Gauthameshwar</cp:lastModifiedBy>
  <cp:revision>3</cp:revision>
  <dcterms:created xsi:type="dcterms:W3CDTF">2025-09-23T05:33:48Z</dcterms:created>
  <dcterms:modified xsi:type="dcterms:W3CDTF">2025-09-24T16:59:48Z</dcterms:modified>
</cp:coreProperties>
</file>