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Light" panose="020B0604020202020204" charset="0"/>
      <p:regular r:id="rId14"/>
      <p:italic r:id="rId15"/>
    </p:embeddedFont>
    <p:embeddedFont>
      <p:font typeface="Roboto" panose="020B0604020202020204" charset="0"/>
      <p:regular r:id="rId16"/>
      <p:bold r:id="rId17"/>
      <p:italic r:id="rId18"/>
      <p:boldItalic r:id="rId19"/>
    </p:embeddedFont>
    <p:embeddedFont>
      <p:font typeface="Roboto Medium" panose="020B0604020202020204" charset="0"/>
      <p:regular r:id="rId20"/>
      <p: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80" d="100"/>
          <a:sy n="80" d="100"/>
        </p:scale>
        <p:origin x="1075"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21/10/2023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566AC9-2A0D-473B-9623-D34100E64E4F}" type="slidenum">
              <a:rPr lang="en-AU" smtClean="0"/>
              <a:t>1</a:t>
            </a:fld>
            <a:endParaRPr lang="en-AU" dirty="0"/>
          </a:p>
        </p:txBody>
      </p:sp>
    </p:spTree>
    <p:extLst>
      <p:ext uri="{BB962C8B-B14F-4D97-AF65-F5344CB8AC3E}">
        <p14:creationId xmlns:p14="http://schemas.microsoft.com/office/powerpoint/2010/main" val="394128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358900" y="363818"/>
            <a:ext cx="10204449" cy="276990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smtClean="0"/>
              <a:t>Trial store 77: Control store 233</a:t>
            </a:r>
          </a:p>
          <a:p>
            <a:pPr marL="457200" indent="-457200" algn="just">
              <a:buFont typeface="+mj-lt"/>
              <a:buAutoNum type="arabicPeriod"/>
            </a:pPr>
            <a:r>
              <a:rPr lang="en-US" sz="2000" dirty="0" smtClean="0"/>
              <a:t>Trial store 86: Control store 155</a:t>
            </a:r>
          </a:p>
          <a:p>
            <a:pPr marL="457200" indent="-457200" algn="just">
              <a:buFont typeface="+mj-lt"/>
              <a:buAutoNum type="arabicPeriod"/>
            </a:pPr>
            <a:r>
              <a:rPr lang="en-US" sz="2000" dirty="0" smtClean="0"/>
              <a:t>Trial store 88: Control store 40</a:t>
            </a:r>
          </a:p>
          <a:p>
            <a:pPr marL="457200" indent="-457200" algn="just">
              <a:buFont typeface="+mj-lt"/>
              <a:buAutoNum type="arabicPeriod"/>
            </a:pPr>
            <a:r>
              <a:rPr lang="en-US" sz="2000" dirty="0" smtClean="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lgn="just">
              <a:buFont typeface="+mj-lt"/>
              <a:buAutoNum type="arabicPeriod"/>
            </a:pPr>
            <a:r>
              <a:rPr lang="en-US" sz="2000" dirty="0" smtClean="0"/>
              <a:t>Overall the trial showed positive significant result.</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15" y="3324839"/>
            <a:ext cx="2935414" cy="2633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610" y="3324839"/>
            <a:ext cx="3137206" cy="27270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97" y="3276914"/>
            <a:ext cx="4040678" cy="282287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Task-1</a:t>
            </a:r>
          </a:p>
          <a:p>
            <a:pPr algn="l"/>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a:t>
            </a:r>
            <a:r>
              <a:rPr lang="en-AU" sz="1400" dirty="0" smtClean="0">
                <a:latin typeface="Roboto" panose="02000000000000000000" pitchFamily="2" charset="0"/>
                <a:ea typeface="Roboto" panose="02000000000000000000" pitchFamily="2" charset="0"/>
                <a:cs typeface="Roboto" panose="02000000000000000000" pitchFamily="2" charset="0"/>
              </a:rPr>
              <a:t>2</a:t>
            </a:r>
          </a:p>
          <a:p>
            <a:pPr algn="l"/>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7C949C27-3E05-4AA4-A1A8-5696F6F3C356}"/>
              </a:ext>
            </a:extLst>
          </p:cNvPr>
          <p:cNvSpPr txBox="1"/>
          <p:nvPr/>
        </p:nvSpPr>
        <p:spPr>
          <a:xfrm>
            <a:off x="4095585" y="1905000"/>
            <a:ext cx="7580989" cy="1718742"/>
          </a:xfrm>
          <a:prstGeom prst="rect">
            <a:avLst/>
          </a:prstGeom>
          <a:noFill/>
        </p:spPr>
        <p:txBody>
          <a:bodyPr wrap="square" lIns="0" tIns="0" rIns="0" bIns="0" rtlCol="0" anchor="t">
            <a:noAutofit/>
          </a:bodyPr>
          <a:lstStyle/>
          <a:p>
            <a:pPr marL="228600" indent="-228600" algn="l">
              <a:buFont typeface="Arial" panose="020B0604020202020204" pitchFamily="34" charset="0"/>
              <a:buChar char="•"/>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Arial" panose="020B0604020202020204" pitchFamily="34" charset="0"/>
              <a:buChar char="•"/>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Arial" panose="020B0604020202020204" pitchFamily="34" charset="0"/>
              <a:buChar char="•"/>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Arial" panose="020B0604020202020204" pitchFamily="34" charset="0"/>
              <a:buChar char="•"/>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11" name="TextBox 10">
            <a:extLst>
              <a:ext uri="{FF2B5EF4-FFF2-40B4-BE49-F238E27FC236}">
                <a16:creationId xmlns:a16="http://schemas.microsoft.com/office/drawing/2014/main" id="{FF9D96EA-4B80-4F92-A071-B09915E427CE}"/>
              </a:ext>
            </a:extLst>
          </p:cNvPr>
          <p:cNvSpPr txBox="1"/>
          <p:nvPr/>
        </p:nvSpPr>
        <p:spPr>
          <a:xfrm>
            <a:off x="4095585" y="4158464"/>
            <a:ext cx="7580989" cy="1718742"/>
          </a:xfrm>
          <a:prstGeom prst="rect">
            <a:avLst/>
          </a:prstGeom>
          <a:noFill/>
        </p:spPr>
        <p:txBody>
          <a:bodyPr wrap="square" lIns="0" tIns="0" rIns="0" bIns="0" rtlCol="0" anchor="t">
            <a:noAutofit/>
          </a:bodyPr>
          <a:lstStyle/>
          <a:p>
            <a:pPr marL="228600" indent="-228600">
              <a:buFont typeface="Arial" panose="020B0604020202020204" pitchFamily="34" charset="0"/>
              <a:buChar char="•"/>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Arial" panose="020B0604020202020204" pitchFamily="34" charset="0"/>
              <a:buChar char="•"/>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smtClean="0"/>
              <a:t>Customer Analysis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2118380"/>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endParaRPr lang="en-AU" dirty="0" smtClean="0"/>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algn="just"/>
            <a:endParaRPr lang="en-A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42" y="3021209"/>
            <a:ext cx="11042466" cy="265569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2966104"/>
          </a:xfrm>
        </p:spPr>
        <p:txBody>
          <a:bodyPr/>
          <a:lstStyle/>
          <a:p>
            <a:pPr marL="342900" indent="-342900" algn="just">
              <a:buFont typeface="Arial" panose="020B0604020202020204" pitchFamily="34" charset="0"/>
              <a:buChar char="•"/>
            </a:pPr>
            <a:r>
              <a:rPr lang="en-US" dirty="0"/>
              <a:t>Sales mainly came from Budget </a:t>
            </a:r>
            <a:endParaRPr lang="en-US" dirty="0" smtClean="0"/>
          </a:p>
          <a:p>
            <a:pPr algn="just"/>
            <a:r>
              <a:rPr lang="en-US" dirty="0"/>
              <a:t>	</a:t>
            </a:r>
            <a:r>
              <a:rPr lang="en-US" dirty="0" smtClean="0"/>
              <a:t>- </a:t>
            </a:r>
            <a:r>
              <a:rPr lang="en-US" dirty="0"/>
              <a:t>older families, Mainstream </a:t>
            </a:r>
            <a:endParaRPr lang="en-US" dirty="0" smtClean="0"/>
          </a:p>
          <a:p>
            <a:pPr algn="just"/>
            <a:r>
              <a:rPr lang="en-US" dirty="0"/>
              <a:t>	</a:t>
            </a:r>
            <a:r>
              <a:rPr lang="en-US" dirty="0" smtClean="0"/>
              <a:t>- </a:t>
            </a:r>
            <a:r>
              <a:rPr lang="en-US" dirty="0"/>
              <a:t>young singles/couples, and Mainstream </a:t>
            </a:r>
            <a:endParaRPr lang="en-US" dirty="0" smtClean="0"/>
          </a:p>
          <a:p>
            <a:pPr algn="just"/>
            <a:r>
              <a:rPr lang="en-US" dirty="0"/>
              <a:t>	</a:t>
            </a:r>
            <a:r>
              <a:rPr lang="en-US" dirty="0" smtClean="0"/>
              <a:t>- </a:t>
            </a:r>
            <a:r>
              <a:rPr lang="en-US" dirty="0"/>
              <a:t>retirees. In total contributing 25% of sales revenue. </a:t>
            </a:r>
            <a:endParaRPr lang="en-US" dirty="0" smtClean="0"/>
          </a:p>
          <a:p>
            <a:pPr marL="342900" indent="-342900" algn="just">
              <a:buFont typeface="Arial" panose="020B0604020202020204" pitchFamily="34" charset="0"/>
              <a:buChar char="•"/>
            </a:pPr>
            <a:r>
              <a:rPr lang="en-US" dirty="0"/>
              <a:t>Older and Young Family segment have the highest average purchase units per unique </a:t>
            </a:r>
            <a:r>
              <a:rPr lang="en-US" dirty="0" smtClean="0"/>
              <a:t>customer.</a:t>
            </a:r>
            <a:endParaRPr lang="en-IN" dirty="0"/>
          </a:p>
          <a:p>
            <a:pPr algn="just"/>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419475"/>
            <a:ext cx="10666925" cy="2794772"/>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228600" indent="-228600">
              <a:buFont typeface="Arial" panose="020B0604020202020204" pitchFamily="34" charset="0"/>
              <a:buChar char="•"/>
            </a:pPr>
            <a:r>
              <a:rPr lang="en-AU" dirty="0">
                <a:ea typeface="Roboto Light" panose="02000000000000000000" pitchFamily="2" charset="0"/>
              </a:rPr>
              <a:t>Kettle is the most popular brand followed by Smiths, Doritos and Pringles. So, they need to be in stock</a:t>
            </a:r>
            <a:r>
              <a:rPr lang="en-AU" dirty="0" smtClean="0">
                <a:ea typeface="Roboto Light" panose="02000000000000000000" pitchFamily="2" charset="0"/>
              </a:rPr>
              <a:t>.</a:t>
            </a:r>
            <a:endParaRPr lang="en-AU" dirty="0">
              <a:ea typeface="Roboto Light" panose="02000000000000000000" pitchFamily="2"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01" y="1277771"/>
            <a:ext cx="10362988" cy="484268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785004"/>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r>
              <a:rPr lang="en-US" dirty="0" smtClean="0"/>
              <a:t>.</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4708"/>
          <a:stretch/>
        </p:blipFill>
        <p:spPr>
          <a:xfrm>
            <a:off x="917109" y="2703329"/>
            <a:ext cx="3264366" cy="282373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5041"/>
          <a:stretch/>
        </p:blipFill>
        <p:spPr>
          <a:xfrm>
            <a:off x="4373461" y="2767783"/>
            <a:ext cx="3259619" cy="27879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3080" y="2767783"/>
            <a:ext cx="4235070" cy="275928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6379</TotalTime>
  <Words>565</Words>
  <Application>Microsoft Office PowerPoint</Application>
  <PresentationFormat>Widescreen</PresentationFormat>
  <Paragraphs>52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vt:lpstr>
      <vt:lpstr>Roboto Medium</vt:lpstr>
      <vt:lpstr>Arial</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Dell</cp:lastModifiedBy>
  <cp:revision>469</cp:revision>
  <dcterms:created xsi:type="dcterms:W3CDTF">2018-02-07T23:23:24Z</dcterms:created>
  <dcterms:modified xsi:type="dcterms:W3CDTF">2023-10-21T10:36:10Z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