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58" r:id="rId5"/>
    <p:sldId id="259"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25411A-B743-4065-8137-36E899DC5753}" v="3419" dt="2025-02-14T00:36:09.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4T00:36:09.326" v="10909" actId="20577"/>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pChg chg="add mod">
          <ac:chgData name="François GLEYZON" userId="a2d04f23f7faf3ef" providerId="LiveId" clId="{8625411A-B743-4065-8137-36E899DC5753}" dt="2025-02-06T23:31:14.856" v="5378" actId="20577"/>
          <ac:spMkLst>
            <pc:docMk/>
            <pc:sldMk cId="3497435959" sldId="258"/>
            <ac:spMk id="2" creationId="{15E3945D-6F25-3B0C-40EA-4E0819F2C4F2}"/>
          </ac:spMkLst>
        </pc:spChg>
        <pc:spChg chg="add mod">
          <ac:chgData name="François GLEYZON" userId="a2d04f23f7faf3ef" providerId="LiveId" clId="{8625411A-B743-4065-8137-36E899DC5753}" dt="2025-02-14T00:29:59.019" v="10862" actId="790"/>
          <ac:spMkLst>
            <pc:docMk/>
            <pc:sldMk cId="3497435959" sldId="258"/>
            <ac:spMk id="3" creationId="{55C4A58F-66DC-5C22-B369-CB6316DD2D90}"/>
          </ac:spMkLst>
        </pc:spChg>
        <pc:spChg chg="add mod">
          <ac:chgData name="François GLEYZON" userId="a2d04f23f7faf3ef" providerId="LiveId" clId="{8625411A-B743-4065-8137-36E899DC5753}" dt="2025-02-14T00:29:59.019" v="10862" actId="790"/>
          <ac:spMkLst>
            <pc:docMk/>
            <pc:sldMk cId="3497435959" sldId="258"/>
            <ac:spMk id="5" creationId="{9CD1EF5B-835F-C5A9-1EDA-8188A89EC195}"/>
          </ac:spMkLst>
        </pc:spChg>
        <pc:spChg chg="add mod">
          <ac:chgData name="François GLEYZON" userId="a2d04f23f7faf3ef" providerId="LiveId" clId="{8625411A-B743-4065-8137-36E899DC5753}" dt="2025-02-04T18:34:57.447" v="1036" actId="14100"/>
          <ac:spMkLst>
            <pc:docMk/>
            <pc:sldMk cId="3497435959" sldId="258"/>
            <ac:spMk id="6" creationId="{FF2C842C-65F6-F6AA-8AD7-2C57C499709A}"/>
          </ac:spMkLst>
        </pc:spChg>
        <pc:spChg chg="add mod">
          <ac:chgData name="François GLEYZON" userId="a2d04f23f7faf3ef" providerId="LiveId" clId="{8625411A-B743-4065-8137-36E899DC5753}" dt="2025-02-04T18:35:15.573" v="1047" actId="14100"/>
          <ac:spMkLst>
            <pc:docMk/>
            <pc:sldMk cId="3497435959" sldId="258"/>
            <ac:spMk id="7" creationId="{0DE0C8D9-3B6A-5353-D429-49011476A1F8}"/>
          </ac:spMkLst>
        </pc:spChg>
        <pc:spChg chg="add mod">
          <ac:chgData name="François GLEYZON" userId="a2d04f23f7faf3ef" providerId="LiveId" clId="{8625411A-B743-4065-8137-36E899DC5753}" dt="2025-02-04T18:49:20.703" v="1855" actId="1036"/>
          <ac:spMkLst>
            <pc:docMk/>
            <pc:sldMk cId="3497435959" sldId="258"/>
            <ac:spMk id="9" creationId="{7A54EB86-CFDF-B2E1-C61C-91BFFAB2C8CA}"/>
          </ac:spMkLst>
        </pc:spChg>
        <pc:spChg chg="add mod">
          <ac:chgData name="François GLEYZON" userId="a2d04f23f7faf3ef" providerId="LiveId" clId="{8625411A-B743-4065-8137-36E899DC5753}" dt="2025-02-04T18:49:16.845" v="1841" actId="1036"/>
          <ac:spMkLst>
            <pc:docMk/>
            <pc:sldMk cId="3497435959" sldId="258"/>
            <ac:spMk id="10" creationId="{40541310-AE63-A3AD-7F42-7A4E4EFFBB68}"/>
          </ac:spMkLst>
        </pc:spChg>
        <pc:spChg chg="add mod">
          <ac:chgData name="François GLEYZON" userId="a2d04f23f7faf3ef" providerId="LiveId" clId="{8625411A-B743-4065-8137-36E899DC5753}" dt="2025-02-04T18:49:06.405" v="1828" actId="1076"/>
          <ac:spMkLst>
            <pc:docMk/>
            <pc:sldMk cId="3497435959" sldId="258"/>
            <ac:spMk id="11" creationId="{CAA7A204-9C2C-295B-8685-3AA6C75E9424}"/>
          </ac:spMkLst>
        </pc:spChg>
        <pc:spChg chg="add mod">
          <ac:chgData name="François GLEYZON" userId="a2d04f23f7faf3ef" providerId="LiveId" clId="{8625411A-B743-4065-8137-36E899DC5753}" dt="2025-02-14T00:29:59.019" v="10862" actId="790"/>
          <ac:spMkLst>
            <pc:docMk/>
            <pc:sldMk cId="3497435959" sldId="258"/>
            <ac:spMk id="12" creationId="{F949E2F4-B036-5D37-EA90-EDCD5AAC03C6}"/>
          </ac:spMkLst>
        </pc:spChg>
        <pc:spChg chg="add mod">
          <ac:chgData name="François GLEYZON" userId="a2d04f23f7faf3ef" providerId="LiveId" clId="{8625411A-B743-4065-8137-36E899DC5753}" dt="2025-02-04T18:49:28.348" v="1876" actId="1035"/>
          <ac:spMkLst>
            <pc:docMk/>
            <pc:sldMk cId="3497435959" sldId="258"/>
            <ac:spMk id="13" creationId="{3C68DC94-F6BA-F627-DAD0-C1726F459CF5}"/>
          </ac:spMkLst>
        </pc:spChg>
        <pc:spChg chg="add mod">
          <ac:chgData name="François GLEYZON" userId="a2d04f23f7faf3ef" providerId="LiveId" clId="{8625411A-B743-4065-8137-36E899DC5753}" dt="2025-02-04T18:49:28.348" v="1876" actId="1035"/>
          <ac:spMkLst>
            <pc:docMk/>
            <pc:sldMk cId="3497435959" sldId="258"/>
            <ac:spMk id="15" creationId="{21CE31FA-9166-6A75-0AB5-0610E859D3D6}"/>
          </ac:spMkLst>
        </pc:spChg>
        <pc:spChg chg="add mod">
          <ac:chgData name="François GLEYZON" userId="a2d04f23f7faf3ef" providerId="LiveId" clId="{8625411A-B743-4065-8137-36E899DC5753}" dt="2025-02-14T00:29:59.019" v="10862" actId="790"/>
          <ac:spMkLst>
            <pc:docMk/>
            <pc:sldMk cId="3497435959" sldId="258"/>
            <ac:spMk id="16" creationId="{2C10BAD9-A32E-DD4A-233B-BEF6AD17CC1D}"/>
          </ac:spMkLst>
        </pc:spChg>
        <pc:spChg chg="add mod">
          <ac:chgData name="François GLEYZON" userId="a2d04f23f7faf3ef" providerId="LiveId" clId="{8625411A-B743-4065-8137-36E899DC5753}" dt="2025-02-14T00:29:59.019" v="10862" actId="790"/>
          <ac:spMkLst>
            <pc:docMk/>
            <pc:sldMk cId="3497435959" sldId="258"/>
            <ac:spMk id="17" creationId="{CC266515-B8A3-2D6D-A91E-14FABFB4ABCF}"/>
          </ac:spMkLst>
        </pc:spChg>
        <pc:spChg chg="add mod">
          <ac:chgData name="François GLEYZON" userId="a2d04f23f7faf3ef" providerId="LiveId" clId="{8625411A-B743-4065-8137-36E899DC5753}" dt="2025-02-14T00:29:59.019" v="10862" actId="790"/>
          <ac:spMkLst>
            <pc:docMk/>
            <pc:sldMk cId="3497435959" sldId="258"/>
            <ac:spMk id="18" creationId="{882C8DE4-5422-A89D-8FBB-C2B7D9F1BA70}"/>
          </ac:spMkLst>
        </pc:spChg>
        <pc:spChg chg="add mod">
          <ac:chgData name="François GLEYZON" userId="a2d04f23f7faf3ef" providerId="LiveId" clId="{8625411A-B743-4065-8137-36E899DC5753}" dt="2025-02-04T18:49:28.348" v="1876" actId="1035"/>
          <ac:spMkLst>
            <pc:docMk/>
            <pc:sldMk cId="3497435959" sldId="258"/>
            <ac:spMk id="19" creationId="{CF58FD18-BF05-78EF-3E0A-E929A15FA58C}"/>
          </ac:spMkLst>
        </pc:spChg>
        <pc:spChg chg="add mod">
          <ac:chgData name="François GLEYZON" userId="a2d04f23f7faf3ef" providerId="LiveId" clId="{8625411A-B743-4065-8137-36E899DC5753}" dt="2025-02-14T00:29:59.019" v="10862" actId="790"/>
          <ac:spMkLst>
            <pc:docMk/>
            <pc:sldMk cId="3497435959" sldId="258"/>
            <ac:spMk id="20" creationId="{E0DAB1B9-05DD-17A1-7A8D-8B89EBCC3A8A}"/>
          </ac:spMkLst>
        </pc:spChg>
        <pc:spChg chg="add mod">
          <ac:chgData name="François GLEYZON" userId="a2d04f23f7faf3ef" providerId="LiveId" clId="{8625411A-B743-4065-8137-36E899DC5753}" dt="2025-02-04T18:49:34.251" v="1891" actId="1035"/>
          <ac:spMkLst>
            <pc:docMk/>
            <pc:sldMk cId="3497435959" sldId="258"/>
            <ac:spMk id="21" creationId="{2A9B90A1-45FE-8F0C-EA45-0AC7A3A9AE95}"/>
          </ac:spMkLst>
        </pc:spChg>
        <pc:spChg chg="add mod">
          <ac:chgData name="François GLEYZON" userId="a2d04f23f7faf3ef" providerId="LiveId" clId="{8625411A-B743-4065-8137-36E899DC5753}" dt="2025-02-04T18:49:44.445" v="1893" actId="1076"/>
          <ac:spMkLst>
            <pc:docMk/>
            <pc:sldMk cId="3497435959" sldId="258"/>
            <ac:spMk id="22" creationId="{EE117A1E-FBA2-2F9E-7628-42ADAF4EEF27}"/>
          </ac:spMkLst>
        </pc:spChg>
        <pc:spChg chg="add mod">
          <ac:chgData name="François GLEYZON" userId="a2d04f23f7faf3ef" providerId="LiveId" clId="{8625411A-B743-4065-8137-36E899DC5753}" dt="2025-02-14T00:29:59.019" v="10862" actId="790"/>
          <ac:spMkLst>
            <pc:docMk/>
            <pc:sldMk cId="3497435959" sldId="258"/>
            <ac:spMk id="23" creationId="{06997358-454D-FBA1-6230-D064B53DE30F}"/>
          </ac:spMkLst>
        </pc:spChg>
        <pc:spChg chg="add mod">
          <ac:chgData name="François GLEYZON" userId="a2d04f23f7faf3ef" providerId="LiveId" clId="{8625411A-B743-4065-8137-36E899DC5753}" dt="2025-02-14T00:29:59.019" v="10862" actId="790"/>
          <ac:spMkLst>
            <pc:docMk/>
            <pc:sldMk cId="3497435959" sldId="258"/>
            <ac:spMk id="24" creationId="{25CE67D6-7061-86BB-E365-D7DABF25D4BD}"/>
          </ac:spMkLst>
        </pc:spChg>
        <pc:spChg chg="add mod">
          <ac:chgData name="François GLEYZON" userId="a2d04f23f7faf3ef" providerId="LiveId" clId="{8625411A-B743-4065-8137-36E899DC5753}" dt="2025-02-14T00:29:59.019" v="10862" actId="790"/>
          <ac:spMkLst>
            <pc:docMk/>
            <pc:sldMk cId="3497435959" sldId="258"/>
            <ac:spMk id="25" creationId="{B470B1BB-9175-D252-0FD6-D944156FDFDC}"/>
          </ac:spMkLst>
        </pc:spChg>
      </pc:sldChg>
      <pc:sldChg chg="addSp modSp mod">
        <pc:chgData name="François GLEYZON" userId="a2d04f23f7faf3ef" providerId="LiveId" clId="{8625411A-B743-4065-8137-36E899DC5753}" dt="2025-02-14T00:29:59.019" v="10862" actId="790"/>
        <pc:sldMkLst>
          <pc:docMk/>
          <pc:sldMk cId="415248" sldId="259"/>
        </pc:sldMkLst>
        <pc:spChg chg="add mod">
          <ac:chgData name="François GLEYZON" userId="a2d04f23f7faf3ef" providerId="LiveId" clId="{8625411A-B743-4065-8137-36E899DC5753}" dt="2025-02-04T18:52:28.174" v="1914"/>
          <ac:spMkLst>
            <pc:docMk/>
            <pc:sldMk cId="415248" sldId="259"/>
            <ac:spMk id="2" creationId="{845A09FB-16B3-B837-523E-8D7F73B75CC0}"/>
          </ac:spMkLst>
        </pc:spChg>
        <pc:spChg chg="add mod">
          <ac:chgData name="François GLEYZON" userId="a2d04f23f7faf3ef" providerId="LiveId" clId="{8625411A-B743-4065-8137-36E899DC5753}" dt="2025-02-14T00:29:59.019" v="10862" actId="790"/>
          <ac:spMkLst>
            <pc:docMk/>
            <pc:sldMk cId="415248" sldId="259"/>
            <ac:spMk id="3" creationId="{2F45E5DC-AF12-AC1B-4A96-5780DBFD0F9C}"/>
          </ac:spMkLst>
        </pc:spChg>
        <pc:spChg chg="add mod">
          <ac:chgData name="François GLEYZON" userId="a2d04f23f7faf3ef" providerId="LiveId" clId="{8625411A-B743-4065-8137-36E899DC5753}" dt="2025-02-14T00:29:59.019" v="10862" actId="790"/>
          <ac:spMkLst>
            <pc:docMk/>
            <pc:sldMk cId="415248" sldId="259"/>
            <ac:spMk id="4" creationId="{F4448BA4-BA0D-CE0F-201D-5B4246507255}"/>
          </ac:spMkLst>
        </pc:spChg>
        <pc:spChg chg="add mod">
          <ac:chgData name="François GLEYZON" userId="a2d04f23f7faf3ef" providerId="LiveId" clId="{8625411A-B743-4065-8137-36E899DC5753}" dt="2025-02-14T00:29:59.019" v="10862" actId="790"/>
          <ac:spMkLst>
            <pc:docMk/>
            <pc:sldMk cId="415248" sldId="259"/>
            <ac:spMk id="5" creationId="{BF1044FE-32D6-7128-0568-F93B8370CBF7}"/>
          </ac:spMkLst>
        </pc:spChg>
        <pc:spChg chg="add mod">
          <ac:chgData name="François GLEYZON" userId="a2d04f23f7faf3ef" providerId="LiveId" clId="{8625411A-B743-4065-8137-36E899DC5753}" dt="2025-02-14T00:29:59.019" v="10862" actId="790"/>
          <ac:spMkLst>
            <pc:docMk/>
            <pc:sldMk cId="415248" sldId="259"/>
            <ac:spMk id="6" creationId="{0FBFC751-B26B-BF68-AC85-1AA19D1A521D}"/>
          </ac:spMkLst>
        </pc:spChg>
        <pc:spChg chg="add mod">
          <ac:chgData name="François GLEYZON" userId="a2d04f23f7faf3ef" providerId="LiveId" clId="{8625411A-B743-4065-8137-36E899DC5753}" dt="2025-02-14T00:29:59.019" v="10862" actId="790"/>
          <ac:spMkLst>
            <pc:docMk/>
            <pc:sldMk cId="415248" sldId="259"/>
            <ac:spMk id="7" creationId="{F3FFE8A4-13E1-E7B6-9B31-8448E3416D08}"/>
          </ac:spMkLst>
        </pc:spChg>
        <pc:spChg chg="add mod">
          <ac:chgData name="François GLEYZON" userId="a2d04f23f7faf3ef" providerId="LiveId" clId="{8625411A-B743-4065-8137-36E899DC5753}" dt="2025-02-04T18:55:24.919" v="2107" actId="1076"/>
          <ac:spMkLst>
            <pc:docMk/>
            <pc:sldMk cId="415248" sldId="259"/>
            <ac:spMk id="8" creationId="{6BB1C867-C351-AD95-9E0C-DA0DECB600FA}"/>
          </ac:spMkLst>
        </pc:spChg>
        <pc:spChg chg="add mod">
          <ac:chgData name="François GLEYZON" userId="a2d04f23f7faf3ef" providerId="LiveId" clId="{8625411A-B743-4065-8137-36E899DC5753}" dt="2025-02-14T00:29:59.019" v="10862" actId="790"/>
          <ac:spMkLst>
            <pc:docMk/>
            <pc:sldMk cId="415248" sldId="259"/>
            <ac:spMk id="9" creationId="{92C0F2ED-7353-0CDD-8463-44215B733A41}"/>
          </ac:spMkLst>
        </pc:spChg>
        <pc:spChg chg="add mod">
          <ac:chgData name="François GLEYZON" userId="a2d04f23f7faf3ef" providerId="LiveId" clId="{8625411A-B743-4065-8137-36E899DC5753}" dt="2025-02-04T18:58:45.243" v="2280" actId="1035"/>
          <ac:spMkLst>
            <pc:docMk/>
            <pc:sldMk cId="415248" sldId="259"/>
            <ac:spMk id="10" creationId="{7937DF65-B2AA-378E-18BE-BE6286680F63}"/>
          </ac:spMkLst>
        </pc:spChg>
        <pc:spChg chg="add mod">
          <ac:chgData name="François GLEYZON" userId="a2d04f23f7faf3ef" providerId="LiveId" clId="{8625411A-B743-4065-8137-36E899DC5753}" dt="2025-02-04T18:58:45.243" v="2280" actId="1035"/>
          <ac:spMkLst>
            <pc:docMk/>
            <pc:sldMk cId="415248" sldId="259"/>
            <ac:spMk id="11" creationId="{2636C49C-4168-B48C-E500-C9FD01C5EBEC}"/>
          </ac:spMkLst>
        </pc:spChg>
        <pc:spChg chg="add mod">
          <ac:chgData name="François GLEYZON" userId="a2d04f23f7faf3ef" providerId="LiveId" clId="{8625411A-B743-4065-8137-36E899DC5753}" dt="2025-02-14T00:29:59.019" v="10862" actId="790"/>
          <ac:spMkLst>
            <pc:docMk/>
            <pc:sldMk cId="415248" sldId="259"/>
            <ac:spMk id="12" creationId="{5AD634CA-104B-7F98-F84D-ECC3C4754980}"/>
          </ac:spMkLst>
        </pc:spChg>
        <pc:spChg chg="add mod">
          <ac:chgData name="François GLEYZON" userId="a2d04f23f7faf3ef" providerId="LiveId" clId="{8625411A-B743-4065-8137-36E899DC5753}" dt="2025-02-14T00:29:59.019" v="10862" actId="790"/>
          <ac:spMkLst>
            <pc:docMk/>
            <pc:sldMk cId="415248" sldId="259"/>
            <ac:spMk id="13" creationId="{997C35EC-1834-8CCA-7703-6CDC8E8D8AB9}"/>
          </ac:spMkLst>
        </pc:spChg>
        <pc:spChg chg="add mod">
          <ac:chgData name="François GLEYZON" userId="a2d04f23f7faf3ef" providerId="LiveId" clId="{8625411A-B743-4065-8137-36E899DC5753}" dt="2025-02-14T00:29:59.019" v="10862" actId="790"/>
          <ac:spMkLst>
            <pc:docMk/>
            <pc:sldMk cId="415248" sldId="259"/>
            <ac:spMk id="14" creationId="{B8FBF898-C2BA-0660-7838-80479B22F286}"/>
          </ac:spMkLst>
        </pc:spChg>
        <pc:spChg chg="add mod">
          <ac:chgData name="François GLEYZON" userId="a2d04f23f7faf3ef" providerId="LiveId" clId="{8625411A-B743-4065-8137-36E899DC5753}" dt="2025-02-06T23:06:09.808" v="4533" actId="20577"/>
          <ac:spMkLst>
            <pc:docMk/>
            <pc:sldMk cId="415248" sldId="259"/>
            <ac:spMk id="15" creationId="{D0D4259A-0C98-BAFE-3E33-AEBE5015294A}"/>
          </ac:spMkLst>
        </pc:spChg>
        <pc:spChg chg="add mod">
          <ac:chgData name="François GLEYZON" userId="a2d04f23f7faf3ef" providerId="LiveId" clId="{8625411A-B743-4065-8137-36E899DC5753}" dt="2025-02-14T00:29:59.019" v="10862" actId="790"/>
          <ac:spMkLst>
            <pc:docMk/>
            <pc:sldMk cId="415248" sldId="259"/>
            <ac:spMk id="16" creationId="{4F81872E-E651-294D-B348-E611465E53BB}"/>
          </ac:spMkLst>
        </pc:spChg>
        <pc:spChg chg="add mod">
          <ac:chgData name="François GLEYZON" userId="a2d04f23f7faf3ef" providerId="LiveId" clId="{8625411A-B743-4065-8137-36E899DC5753}" dt="2025-02-05T20:24:42.838" v="2998" actId="14100"/>
          <ac:spMkLst>
            <pc:docMk/>
            <pc:sldMk cId="415248" sldId="259"/>
            <ac:spMk id="21" creationId="{19EAFEE6-6B99-E2E7-968A-B6336653D699}"/>
          </ac:spMkLst>
        </pc:spChg>
        <pc:picChg chg="add mod">
          <ac:chgData name="François GLEYZON" userId="a2d04f23f7faf3ef" providerId="LiveId" clId="{8625411A-B743-4065-8137-36E899DC5753}" dt="2025-02-05T20:24:08.167" v="2990" actId="1076"/>
          <ac:picMkLst>
            <pc:docMk/>
            <pc:sldMk cId="415248" sldId="259"/>
            <ac:picMk id="17" creationId="{429771DA-C7D2-B11F-BF31-76F203BCE2D9}"/>
          </ac:picMkLst>
        </pc:picChg>
        <pc:picChg chg="add mod">
          <ac:chgData name="François GLEYZON" userId="a2d04f23f7faf3ef" providerId="LiveId" clId="{8625411A-B743-4065-8137-36E899DC5753}" dt="2025-02-05T20:24:28.533" v="2994" actId="14100"/>
          <ac:picMkLst>
            <pc:docMk/>
            <pc:sldMk cId="415248" sldId="259"/>
            <ac:picMk id="19" creationId="{922DDEA9-C091-1B9B-FC36-448765828197}"/>
          </ac:picMkLst>
        </pc:picChg>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pChg chg="add mod">
          <ac:chgData name="François GLEYZON" userId="a2d04f23f7faf3ef" providerId="LiveId" clId="{8625411A-B743-4065-8137-36E899DC5753}" dt="2025-02-08T18:00:32.630" v="6518" actId="20577"/>
          <ac:spMkLst>
            <pc:docMk/>
            <pc:sldMk cId="1063259523" sldId="260"/>
            <ac:spMk id="10" creationId="{26AB2202-18AC-F301-719D-754BE34A0087}"/>
          </ac:spMkLst>
        </pc:spChg>
        <pc:spChg chg="add mod">
          <ac:chgData name="François GLEYZON" userId="a2d04f23f7faf3ef" providerId="LiveId" clId="{8625411A-B743-4065-8137-36E899DC5753}" dt="2025-02-08T18:01:00.633" v="6524" actId="20577"/>
          <ac:spMkLst>
            <pc:docMk/>
            <pc:sldMk cId="1063259523" sldId="260"/>
            <ac:spMk id="11" creationId="{FD71607F-6BF1-5FDA-D422-68E62421CCE4}"/>
          </ac:spMkLst>
        </pc:spChg>
        <pc:spChg chg="add mod">
          <ac:chgData name="François GLEYZON" userId="a2d04f23f7faf3ef" providerId="LiveId" clId="{8625411A-B743-4065-8137-36E899DC5753}" dt="2025-02-14T00:29:59.019" v="10862" actId="790"/>
          <ac:spMkLst>
            <pc:docMk/>
            <pc:sldMk cId="1063259523" sldId="260"/>
            <ac:spMk id="12" creationId="{73418CF3-9DE2-B2FD-E08F-1CB82508ACE1}"/>
          </ac:spMkLst>
        </pc:spChg>
        <pc:spChg chg="add mod">
          <ac:chgData name="François GLEYZON" userId="a2d04f23f7faf3ef" providerId="LiveId" clId="{8625411A-B743-4065-8137-36E899DC5753}" dt="2025-02-08T17:50:17.939" v="5412" actId="20577"/>
          <ac:spMkLst>
            <pc:docMk/>
            <pc:sldMk cId="1063259523" sldId="260"/>
            <ac:spMk id="13" creationId="{BCC94210-BE15-F432-6F90-9C9CCCFEA72F}"/>
          </ac:spMkLst>
        </pc:spChg>
        <pc:spChg chg="add mod">
          <ac:chgData name="François GLEYZON" userId="a2d04f23f7faf3ef" providerId="LiveId" clId="{8625411A-B743-4065-8137-36E899DC5753}" dt="2025-02-14T00:29:59.019" v="10862" actId="790"/>
          <ac:spMkLst>
            <pc:docMk/>
            <pc:sldMk cId="1063259523" sldId="260"/>
            <ac:spMk id="14" creationId="{EE88CA0C-9480-BE62-2525-C882E004697A}"/>
          </ac:spMkLst>
        </pc:spChg>
        <pc:spChg chg="add mod">
          <ac:chgData name="François GLEYZON" userId="a2d04f23f7faf3ef" providerId="LiveId" clId="{8625411A-B743-4065-8137-36E899DC5753}" dt="2025-02-14T00:29:59.019" v="10862" actId="790"/>
          <ac:spMkLst>
            <pc:docMk/>
            <pc:sldMk cId="1063259523" sldId="260"/>
            <ac:spMk id="15" creationId="{C3CD8751-5795-D6B9-2248-03D689648744}"/>
          </ac:spMkLst>
        </pc:spChg>
        <pc:spChg chg="add mod">
          <ac:chgData name="François GLEYZON" userId="a2d04f23f7faf3ef" providerId="LiveId" clId="{8625411A-B743-4065-8137-36E899DC5753}" dt="2025-02-14T00:29:59.019" v="10862" actId="790"/>
          <ac:spMkLst>
            <pc:docMk/>
            <pc:sldMk cId="1063259523" sldId="260"/>
            <ac:spMk id="16" creationId="{DA5226F6-F4A9-B138-C97F-881284C5A869}"/>
          </ac:spMkLst>
        </pc:spChg>
        <pc:spChg chg="add mod">
          <ac:chgData name="François GLEYZON" userId="a2d04f23f7faf3ef" providerId="LiveId" clId="{8625411A-B743-4065-8137-36E899DC5753}" dt="2025-02-14T00:29:59.019" v="10862" actId="790"/>
          <ac:spMkLst>
            <pc:docMk/>
            <pc:sldMk cId="1063259523" sldId="260"/>
            <ac:spMk id="17" creationId="{418967CF-1F4B-E249-C88C-988ADBD4981B}"/>
          </ac:spMkLst>
        </pc:spChg>
        <pc:picChg chg="add mod">
          <ac:chgData name="François GLEYZON" userId="a2d04f23f7faf3ef" providerId="LiveId" clId="{8625411A-B743-4065-8137-36E899DC5753}" dt="2025-02-08T17:50:00.095" v="5402" actId="14100"/>
          <ac:picMkLst>
            <pc:docMk/>
            <pc:sldMk cId="1063259523" sldId="260"/>
            <ac:picMk id="9" creationId="{637A6A04-BF56-1147-EEED-6205E7F093FF}"/>
          </ac:picMkLst>
        </pc:pic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4T00:29:59.019" v="10862" actId="790"/>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4:05.045" v="5058" actId="1035"/>
          <ac:spMkLst>
            <pc:docMk/>
            <pc:sldMk cId="1966793551" sldId="265"/>
            <ac:spMk id="6" creationId="{009BAB9B-ED9C-FB2B-C91C-A3841B943DAF}"/>
          </ac:spMkLst>
        </pc:spChg>
        <pc:spChg chg="mod">
          <ac:chgData name="François GLEYZON" userId="a2d04f23f7faf3ef" providerId="LiveId" clId="{8625411A-B743-4065-8137-36E899DC5753}" dt="2025-02-14T00:29:59.019" v="10862" actId="790"/>
          <ac:spMkLst>
            <pc:docMk/>
            <pc:sldMk cId="1966793551" sldId="265"/>
            <ac:spMk id="7" creationId="{B5436A21-87E5-E562-F7DC-2AACBB1F982E}"/>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add mod">
          <ac:chgData name="François GLEYZON" userId="a2d04f23f7faf3ef" providerId="LiveId" clId="{8625411A-B743-4065-8137-36E899DC5753}" dt="2025-02-14T00:29:11.200" v="10861" actId="1076"/>
          <ac:spMkLst>
            <pc:docMk/>
            <pc:sldMk cId="1966793551" sldId="265"/>
            <ac:spMk id="10" creationId="{E6776343-149B-C142-CF34-8C3AA10AF8AF}"/>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14T00:29:59.019" v="10862" actId="790"/>
          <ac:spMkLst>
            <pc:docMk/>
            <pc:sldMk cId="1966793551" sldId="265"/>
            <ac:spMk id="19" creationId="{1E42DB06-8668-2792-877E-6AAD838CF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4" creationId="{606C2879-B07E-738C-AE26-577B745F030F}"/>
          </ac:spMkLst>
        </pc:spChg>
        <pc:spChg chg="add mod">
          <ac:chgData name="François GLEYZON" userId="a2d04f23f7faf3ef" providerId="LiveId" clId="{8625411A-B743-4065-8137-36E899DC5753}" dt="2025-02-14T00:29:59.019" v="10862" actId="790"/>
          <ac:spMkLst>
            <pc:docMk/>
            <pc:sldMk cId="1966793551" sldId="265"/>
            <ac:spMk id="45" creationId="{2CEBE47E-F412-B061-1A8F-3A6762027ED1}"/>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pChg chg="add mod">
          <ac:chgData name="François GLEYZON" userId="a2d04f23f7faf3ef" providerId="LiveId" clId="{8625411A-B743-4065-8137-36E899DC5753}" dt="2025-02-14T00:29:59.019" v="10862" actId="790"/>
          <ac:spMkLst>
            <pc:docMk/>
            <pc:sldMk cId="3013734229" sldId="266"/>
            <ac:spMk id="16" creationId="{B39967A9-E27A-C14E-CB1A-C73498778C17}"/>
          </ac:spMkLst>
        </pc:spChg>
        <pc:spChg chg="add mod">
          <ac:chgData name="François GLEYZON" userId="a2d04f23f7faf3ef" providerId="LiveId" clId="{8625411A-B743-4065-8137-36E899DC5753}" dt="2025-02-14T00:29:59.019" v="10862" actId="790"/>
          <ac:spMkLst>
            <pc:docMk/>
            <pc:sldMk cId="3013734229" sldId="266"/>
            <ac:spMk id="22" creationId="{6202A4EB-70C1-FC90-04FF-E6EC22746993}"/>
          </ac:spMkLst>
        </pc:spChg>
        <pc:spChg chg="add mod">
          <ac:chgData name="François GLEYZON" userId="a2d04f23f7faf3ef" providerId="LiveId" clId="{8625411A-B743-4065-8137-36E899DC5753}" dt="2025-02-14T00:29:59.019" v="10862" actId="790"/>
          <ac:spMkLst>
            <pc:docMk/>
            <pc:sldMk cId="3013734229" sldId="266"/>
            <ac:spMk id="24" creationId="{76493576-D5CC-FFCD-A3CC-42A2E2B30ACE}"/>
          </ac:spMkLst>
        </pc:spChg>
        <pc:spChg chg="add mod">
          <ac:chgData name="François GLEYZON" userId="a2d04f23f7faf3ef" providerId="LiveId" clId="{8625411A-B743-4065-8137-36E899DC5753}" dt="2025-02-14T00:29:59.019" v="10862" actId="790"/>
          <ac:spMkLst>
            <pc:docMk/>
            <pc:sldMk cId="3013734229" sldId="266"/>
            <ac:spMk id="25" creationId="{10BF094A-0B6E-84CD-1409-00B3E540E17B}"/>
          </ac:spMkLst>
        </pc:spChg>
        <pc:picChg chg="add mod ord">
          <ac:chgData name="François GLEYZON" userId="a2d04f23f7faf3ef" providerId="LiveId" clId="{8625411A-B743-4065-8137-36E899DC5753}" dt="2025-02-08T17:46:06.830" v="5393" actId="167"/>
          <ac:picMkLst>
            <pc:docMk/>
            <pc:sldMk cId="3013734229" sldId="266"/>
            <ac:picMk id="8" creationId="{F5478F9D-5ACE-798B-6D07-047046B54D1B}"/>
          </ac:picMkLst>
        </pc:pic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13/02/2025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13/02/2025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8.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media/image53.pn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1/10</a:t>
            </a: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1</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a:t>
            </a:r>
            <a:r>
              <a:rPr lang="fr-FR" noProof="0" dirty="0" err="1">
                <a:latin typeface="Times New Roman" panose="02020603050405020304" pitchFamily="18" charset="0"/>
                <a:cs typeface="Times New Roman" panose="02020603050405020304" pitchFamily="18" charset="0"/>
              </a:rPr>
              <a:t>Florello</a:t>
            </a:r>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https://github.com/GauthierBRUNEL/MEC8211_devoir_1</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477328"/>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 avec le problème traité, on peut trouver des résultats extrêmement bons (i.e. erreur de discrétisation très faible).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1200329"/>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l’ordre de grandeurs théoriques formelles et l’ordre de convergence numérique afin de valider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3246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2484643" y="3044562"/>
            <a:ext cx="722270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valider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2484642" y="4880720"/>
            <a:ext cx="7222709"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4430907"/>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293F0418-B279-4C4B-1DEA-C69ECA2E05ED}"/>
                  </a:ext>
                </a:extLst>
              </p:cNvPr>
              <p:cNvSpPr txBox="1"/>
              <p:nvPr/>
            </p:nvSpPr>
            <p:spPr>
              <a:xfrm>
                <a:off x="442065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42065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5C24A31-19A6-337D-E656-6090CC92BE94}"/>
                  </a:ext>
                </a:extLst>
              </p:cNvPr>
              <p:cNvSpPr txBox="1"/>
              <p:nvPr/>
            </p:nvSpPr>
            <p:spPr>
              <a:xfrm>
                <a:off x="4420651" y="2479449"/>
                <a:ext cx="3202800" cy="598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noProof="0" smtClean="0">
                          <a:latin typeface="Cambria Math" panose="02040503050406030204" pitchFamily="18" charset="0"/>
                        </a:rPr>
                        <m:t>0</m:t>
                      </m:r>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r>
                        <a:rPr lang="fr-FR" noProof="0" smtClean="0">
                          <a:latin typeface="Cambria Math" panose="02040503050406030204" pitchFamily="18" charset="0"/>
                        </a:rPr>
                        <m:t>⇒</m:t>
                      </m:r>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420651" y="2479449"/>
                <a:ext cx="3202800" cy="598497"/>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66EEB2D-AD16-27A2-ECFE-15577C4EDB26}"/>
                  </a:ext>
                </a:extLst>
              </p:cNvPr>
              <p:cNvSpPr txBox="1"/>
              <p:nvPr/>
            </p:nvSpPr>
            <p:spPr>
              <a:xfrm>
                <a:off x="0" y="2301387"/>
                <a:ext cx="4281914" cy="77655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301387"/>
                <a:ext cx="4281914" cy="776559"/>
              </a:xfrm>
              <a:prstGeom prst="rect">
                <a:avLst/>
              </a:prstGeom>
              <a:blipFill>
                <a:blip r:embed="rId4"/>
                <a:stretch>
                  <a:fillRect l="-1140" t="-4724" r="-1140" b="-393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09BAB9B-ED9C-FB2B-C91C-A3841B943DAF}"/>
                  </a:ext>
                </a:extLst>
              </p:cNvPr>
              <p:cNvSpPr txBox="1"/>
              <p:nvPr/>
            </p:nvSpPr>
            <p:spPr>
              <a:xfrm>
                <a:off x="4430480" y="3077946"/>
                <a:ext cx="3525324" cy="6338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𝑟</m:t>
                              </m:r>
                            </m:e>
                            <m:sup>
                              <m:r>
                                <a:rPr lang="fr-FR" b="0" i="1" noProof="0" smtClean="0">
                                  <a:latin typeface="Cambria Math" panose="02040503050406030204" pitchFamily="18" charset="0"/>
                                </a:rPr>
                                <m:t>2</m:t>
                              </m:r>
                            </m:sup>
                          </m:sSup>
                        </m:den>
                      </m:f>
                      <m:f>
                        <m:fPr>
                          <m:ctrlPr>
                            <a:rPr lang="fr-FR" b="0"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b="0"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𝑧</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6" name="TextBox 5">
                <a:extLst>
                  <a:ext uri="{FF2B5EF4-FFF2-40B4-BE49-F238E27FC236}">
                    <a16:creationId xmlns:a16="http://schemas.microsoft.com/office/drawing/2014/main" id="{009BAB9B-ED9C-FB2B-C91C-A3841B943DAF}"/>
                  </a:ext>
                </a:extLst>
              </p:cNvPr>
              <p:cNvSpPr txBox="1">
                <a:spLocks noRot="1" noChangeAspect="1" noMove="1" noResize="1" noEditPoints="1" noAdjustHandles="1" noChangeArrowheads="1" noChangeShapeType="1" noTextEdit="1"/>
              </p:cNvSpPr>
              <p:nvPr/>
            </p:nvSpPr>
            <p:spPr>
              <a:xfrm>
                <a:off x="4430480" y="3077946"/>
                <a:ext cx="3525324" cy="633891"/>
              </a:xfrm>
              <a:prstGeom prst="rect">
                <a:avLst/>
              </a:prstGeom>
              <a:blipFill>
                <a:blip r:embed="rId5"/>
                <a:stretch>
                  <a:fillRect/>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B5436A21-87E5-E562-F7DC-2AACBB1F982E}"/>
              </a:ext>
            </a:extLst>
          </p:cNvPr>
          <p:cNvSpPr txBox="1"/>
          <p:nvPr/>
        </p:nvSpPr>
        <p:spPr>
          <a:xfrm>
            <a:off x="8205427" y="321022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problème est un problème </a:t>
            </a:r>
            <a:r>
              <a:rPr lang="fr-FR" b="1" noProof="0" dirty="0">
                <a:latin typeface="Times New Roman" panose="02020603050405020304" pitchFamily="18" charset="0"/>
                <a:cs typeface="Times New Roman" panose="02020603050405020304" pitchFamily="18" charset="0"/>
              </a:rPr>
              <a:t>elliptique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E18C6D8-2662-6CC5-2BE7-F1DDE9107D03}"/>
                  </a:ext>
                </a:extLst>
              </p:cNvPr>
              <p:cNvSpPr txBox="1"/>
              <p:nvPr/>
            </p:nvSpPr>
            <p:spPr>
              <a:xfrm>
                <a:off x="0" y="53368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5336881"/>
                <a:ext cx="4281914" cy="1200329"/>
              </a:xfrm>
              <a:prstGeom prst="rect">
                <a:avLst/>
              </a:prstGeom>
              <a:blipFill>
                <a:blip r:embed="rId6"/>
                <a:stretch>
                  <a:fillRect l="-1140" t="-2538" r="-1140" b="-710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59370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5937045"/>
                <a:ext cx="1876283" cy="276999"/>
              </a:xfrm>
              <a:prstGeom prst="rect">
                <a:avLst/>
              </a:prstGeom>
              <a:blipFill>
                <a:blip r:embed="rId7"/>
                <a:stretch>
                  <a:fillRect l="-2922" t="-2222" r="-4221" b="-3555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62140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6214044"/>
                <a:ext cx="1450397" cy="276999"/>
              </a:xfrm>
              <a:prstGeom prst="rect">
                <a:avLst/>
              </a:prstGeom>
              <a:blipFill>
                <a:blip r:embed="rId8"/>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53938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53938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5393881"/>
                <a:ext cx="1943096" cy="628249"/>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6038418"/>
                <a:ext cx="4065087" cy="6318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6038418"/>
                <a:ext cx="4065087" cy="631840"/>
              </a:xfrm>
              <a:prstGeom prst="rect">
                <a:avLst/>
              </a:prstGeom>
              <a:blipFill>
                <a:blip r:embed="rId10"/>
                <a:stretch>
                  <a:fillRect/>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1E42DB06-8668-2792-877E-6AAD838CFA0F}"/>
              </a:ext>
            </a:extLst>
          </p:cNvPr>
          <p:cNvSpPr txBox="1"/>
          <p:nvPr/>
        </p:nvSpPr>
        <p:spPr>
          <a:xfrm>
            <a:off x="8875936" y="5393881"/>
            <a:ext cx="26524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Par dérivation du produit</a:t>
            </a:r>
          </a:p>
        </p:txBody>
      </p:sp>
      <p:sp>
        <p:nvSpPr>
          <p:cNvPr id="20" name="Rectangle 19">
            <a:extLst>
              <a:ext uri="{FF2B5EF4-FFF2-40B4-BE49-F238E27FC236}">
                <a16:creationId xmlns:a16="http://schemas.microsoft.com/office/drawing/2014/main" id="{0A9073FB-1A65-43D2-A613-9EB3B1169DC4}"/>
              </a:ext>
            </a:extLst>
          </p:cNvPr>
          <p:cNvSpPr/>
          <p:nvPr/>
        </p:nvSpPr>
        <p:spPr>
          <a:xfrm>
            <a:off x="8934450" y="6038418"/>
            <a:ext cx="1914910" cy="6704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47924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dont la hauteur / profondeur est supposé infini.  </a:t>
                </a:r>
              </a:p>
            </p:txBody>
          </p:sp>
        </mc:Choice>
        <mc:Fallback>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GB">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79516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4" name="TextBox 43">
            <a:extLst>
              <a:ext uri="{FF2B5EF4-FFF2-40B4-BE49-F238E27FC236}">
                <a16:creationId xmlns:a16="http://schemas.microsoft.com/office/drawing/2014/main" id="{606C2879-B07E-738C-AE26-577B745F030F}"/>
              </a:ext>
            </a:extLst>
          </p:cNvPr>
          <p:cNvSpPr txBox="1"/>
          <p:nvPr/>
        </p:nvSpPr>
        <p:spPr>
          <a:xfrm>
            <a:off x="0" y="4155576"/>
            <a:ext cx="663570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effet, par définition, un problème est elliptique s’il peut s’écrire : </a:t>
            </a:r>
            <a:endParaRPr lang="fr-FR" b="1" noProof="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2CEBE47E-F412-B061-1A8F-3A6762027ED1}"/>
                  </a:ext>
                </a:extLst>
              </p:cNvPr>
              <p:cNvSpPr txBox="1"/>
              <p:nvPr/>
            </p:nvSpPr>
            <p:spPr>
              <a:xfrm>
                <a:off x="6429684" y="4056347"/>
                <a:ext cx="3314369" cy="6279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sSup>
                            <m:sSupPr>
                              <m:ctrlPr>
                                <a:rPr lang="fr-FR" b="0" i="1" noProof="0" smtClean="0">
                                  <a:latin typeface="Cambria Math" panose="02040503050406030204" pitchFamily="18" charset="0"/>
                                </a:rPr>
                              </m:ctrlPr>
                            </m:sSupPr>
                            <m:e>
                              <m:r>
                                <a:rPr lang="fr-FR" i="1" noProof="0" smtClean="0">
                                  <a:latin typeface="Cambria Math" panose="02040503050406030204" pitchFamily="18" charset="0"/>
                                </a:rPr>
                                <m:t>𝜕</m:t>
                              </m:r>
                            </m:e>
                            <m:sup>
                              <m:r>
                                <a:rPr lang="fr-FR" b="0" i="1" noProof="0" smtClean="0">
                                  <a:latin typeface="Cambria Math" panose="02040503050406030204" pitchFamily="18" charset="0"/>
                                </a:rPr>
                                <m:t>2</m:t>
                              </m:r>
                            </m:sup>
                          </m:sSup>
                          <m:r>
                            <a:rPr lang="fr-FR" b="0" i="1" noProof="0" smtClean="0">
                              <a:latin typeface="Cambria Math" panose="02040503050406030204" pitchFamily="18" charset="0"/>
                            </a:rPr>
                            <m:t>𝑢</m:t>
                          </m:r>
                        </m:num>
                        <m:den>
                          <m:r>
                            <a:rPr lang="fr-FR" i="1" noProof="0" smtClean="0">
                              <a:latin typeface="Cambria Math" panose="02040503050406030204" pitchFamily="18" charset="0"/>
                            </a:rPr>
                            <m:t>𝜕𝜉</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sSup>
                            <m:sSupPr>
                              <m:ctrlPr>
                                <a:rPr lang="fr-FR" i="1" noProof="0">
                                  <a:latin typeface="Cambria Math" panose="02040503050406030204" pitchFamily="18" charset="0"/>
                                </a:rPr>
                              </m:ctrlPr>
                            </m:sSupPr>
                            <m:e>
                              <m:r>
                                <a:rPr lang="fr-FR" i="1" noProof="0" smtClean="0">
                                  <a:latin typeface="Cambria Math" panose="02040503050406030204" pitchFamily="18" charset="0"/>
                                </a:rPr>
                                <m:t>𝜕</m:t>
                              </m:r>
                            </m:e>
                            <m:sup>
                              <m:r>
                                <a:rPr lang="fr-FR" i="1" noProof="0">
                                  <a:latin typeface="Cambria Math" panose="02040503050406030204" pitchFamily="18" charset="0"/>
                                </a:rPr>
                                <m:t>2</m:t>
                              </m:r>
                            </m:sup>
                          </m:sSup>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smtClean="0">
                              <a:latin typeface="Cambria Math" panose="02040503050406030204" pitchFamily="18" charset="0"/>
                            </a:rPr>
                            <m:t>𝜂</m:t>
                          </m:r>
                          <m:r>
                            <a:rPr lang="fr-FR" i="1" noProof="0">
                              <a:latin typeface="Cambria Math" panose="02040503050406030204" pitchFamily="18" charset="0"/>
                            </a:rPr>
                            <m:t>²</m:t>
                          </m:r>
                        </m:den>
                      </m:f>
                      <m:r>
                        <a:rPr lang="fr-FR" b="0" i="1" noProof="0" smtClean="0">
                          <a:latin typeface="Cambria Math" panose="02040503050406030204" pitchFamily="18" charset="0"/>
                        </a:rPr>
                        <m:t>+</m:t>
                      </m:r>
                      <m:r>
                        <a:rPr lang="fr-FR" b="0" i="1" noProof="0" smtClean="0">
                          <a:latin typeface="Cambria Math" panose="02040503050406030204" pitchFamily="18" charset="0"/>
                        </a:rPr>
                        <m:t>𝑓</m:t>
                      </m:r>
                      <m:d>
                        <m:dPr>
                          <m:ctrlPr>
                            <a:rPr lang="fr-FR" b="0" i="1" noProof="0" smtClean="0">
                              <a:latin typeface="Cambria Math" panose="02040503050406030204" pitchFamily="18" charset="0"/>
                            </a:rPr>
                          </m:ctrlPr>
                        </m:dPr>
                        <m:e>
                          <m:r>
                            <a:rPr lang="fr-FR" i="1" noProof="0" smtClean="0">
                              <a:latin typeface="Cambria Math" panose="02040503050406030204" pitchFamily="18" charset="0"/>
                            </a:rPr>
                            <m:t>𝜉</m:t>
                          </m:r>
                          <m:r>
                            <a:rPr lang="fr-FR" b="0" i="1" noProof="0" smtClean="0">
                              <a:latin typeface="Cambria Math" panose="02040503050406030204" pitchFamily="18" charset="0"/>
                            </a:rPr>
                            <m:t>,</m:t>
                          </m:r>
                          <m:r>
                            <a:rPr lang="fr-FR" i="1" noProof="0">
                              <a:latin typeface="Cambria Math" panose="02040503050406030204" pitchFamily="18" charset="0"/>
                            </a:rPr>
                            <m:t>𝜂</m:t>
                          </m:r>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𝜕𝜉</m:t>
                              </m:r>
                            </m:den>
                          </m:f>
                          <m:r>
                            <a:rPr lang="fr-FR" b="0" i="1" noProof="0" smtClean="0">
                              <a:latin typeface="Cambria Math" panose="02040503050406030204" pitchFamily="18" charset="0"/>
                            </a:rPr>
                            <m:t>,</m:t>
                          </m:r>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𝑢</m:t>
                              </m:r>
                            </m:num>
                            <m:den>
                              <m:r>
                                <a:rPr lang="fr-FR" i="1" noProof="0" smtClean="0">
                                  <a:latin typeface="Cambria Math" panose="02040503050406030204" pitchFamily="18" charset="0"/>
                                </a:rPr>
                                <m:t>𝜕</m:t>
                              </m:r>
                              <m:r>
                                <a:rPr lang="fr-FR" i="1" noProof="0">
                                  <a:latin typeface="Cambria Math" panose="02040503050406030204" pitchFamily="18" charset="0"/>
                                </a:rPr>
                                <m:t>𝜂</m:t>
                              </m:r>
                            </m:den>
                          </m:f>
                        </m:e>
                      </m:d>
                      <m:r>
                        <a:rPr lang="fr-FR" b="0" i="1" noProof="0" smtClean="0">
                          <a:latin typeface="Cambria Math" panose="02040503050406030204" pitchFamily="18" charset="0"/>
                        </a:rPr>
                        <m:t>=0</m:t>
                      </m:r>
                    </m:oMath>
                  </m:oMathPara>
                </a14:m>
                <a:endParaRPr lang="fr-FR" noProof="0" dirty="0"/>
              </a:p>
            </p:txBody>
          </p:sp>
        </mc:Choice>
        <mc:Fallback>
          <p:sp>
            <p:nvSpPr>
              <p:cNvPr id="45" name="TextBox 44">
                <a:extLst>
                  <a:ext uri="{FF2B5EF4-FFF2-40B4-BE49-F238E27FC236}">
                    <a16:creationId xmlns:a16="http://schemas.microsoft.com/office/drawing/2014/main" id="{2CEBE47E-F412-B061-1A8F-3A6762027ED1}"/>
                  </a:ext>
                </a:extLst>
              </p:cNvPr>
              <p:cNvSpPr txBox="1">
                <a:spLocks noRot="1" noChangeAspect="1" noMove="1" noResize="1" noEditPoints="1" noAdjustHandles="1" noChangeArrowheads="1" noChangeShapeType="1" noTextEdit="1"/>
              </p:cNvSpPr>
              <p:nvPr/>
            </p:nvSpPr>
            <p:spPr>
              <a:xfrm>
                <a:off x="6429684" y="4056347"/>
                <a:ext cx="3314369" cy="627992"/>
              </a:xfrm>
              <a:prstGeom prst="rect">
                <a:avLst/>
              </a:prstGeom>
              <a:blipFill>
                <a:blip r:embed="rId12"/>
                <a:stretch>
                  <a:fillRect/>
                </a:stretch>
              </a:blipFill>
            </p:spPr>
            <p:txBody>
              <a:bodyPr/>
              <a:lstStyle/>
              <a:p>
                <a:r>
                  <a:rPr lang="en-GB">
                    <a:noFill/>
                  </a:rPr>
                  <a:t> </a:t>
                </a:r>
              </a:p>
            </p:txBody>
          </p:sp>
        </mc:Fallback>
      </mc:AlternateContent>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p:sp>
        <p:nvSpPr>
          <p:cNvPr id="10" name="TextBox 9">
            <a:extLst>
              <a:ext uri="{FF2B5EF4-FFF2-40B4-BE49-F238E27FC236}">
                <a16:creationId xmlns:a16="http://schemas.microsoft.com/office/drawing/2014/main" id="{E6776343-149B-C142-CF34-8C3AA10AF8AF}"/>
              </a:ext>
            </a:extLst>
          </p:cNvPr>
          <p:cNvSpPr txBox="1"/>
          <p:nvPr/>
        </p:nvSpPr>
        <p:spPr>
          <a:xfrm>
            <a:off x="9795173" y="4182539"/>
            <a:ext cx="2108373" cy="369332"/>
          </a:xfrm>
          <a:prstGeom prst="rect">
            <a:avLst/>
          </a:prstGeom>
          <a:noFill/>
        </p:spPr>
        <p:txBody>
          <a:bodyPr wrap="square" rtlCol="0">
            <a:spAutoFit/>
          </a:bodyPr>
          <a:lstStyle/>
          <a:p>
            <a:pPr algn="ctr"/>
            <a:r>
              <a:rPr lang="fr-FR" noProof="0" dirty="0">
                <a:latin typeface="Times New Roman" panose="02020603050405020304" pitchFamily="18" charset="0"/>
                <a:cs typeface="Times New Roman" panose="02020603050405020304" pitchFamily="18" charset="0"/>
              </a:rPr>
              <a:t>(forme canonique)</a:t>
            </a:r>
            <a:endParaRPr lang="fr-FR" b="1" noProof="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DD9D8E2-6A02-3C17-6B4A-972E3FEF8B78}"/>
                  </a:ext>
                </a:extLst>
              </p:cNvPr>
              <p:cNvSpPr txBox="1"/>
              <p:nvPr/>
            </p:nvSpPr>
            <p:spPr>
              <a:xfrm>
                <a:off x="0" y="1980114"/>
                <a:ext cx="8040414"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p:txBody>
          </p:sp>
        </mc:Choice>
        <mc:Fallback>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980114"/>
                <a:ext cx="8040414" cy="1477328"/>
              </a:xfrm>
              <a:prstGeom prst="rect">
                <a:avLst/>
              </a:prstGeom>
              <a:blipFill>
                <a:blip r:embed="rId2"/>
                <a:stretch>
                  <a:fillRect l="-607" t="-2479" r="-607" b="-5785"/>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8040414" y="2578068"/>
            <a:ext cx="180376" cy="770499"/>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B2A08AA-F960-DA16-2E29-6E16E7EF6D86}"/>
                  </a:ext>
                </a:extLst>
              </p:cNvPr>
              <p:cNvSpPr txBox="1"/>
              <p:nvPr/>
            </p:nvSpPr>
            <p:spPr>
              <a:xfrm>
                <a:off x="8434551" y="2497020"/>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8434551" y="2497020"/>
                <a:ext cx="1487395" cy="276999"/>
              </a:xfrm>
              <a:prstGeom prst="rect">
                <a:avLst/>
              </a:prstGeom>
              <a:blipFill>
                <a:blip r:embed="rId3"/>
                <a:stretch>
                  <a:fillRect l="-3689" r="-410" b="-111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CDBBDA96-548C-5311-ADC2-47F677ACF600}"/>
                  </a:ext>
                </a:extLst>
              </p:cNvPr>
              <p:cNvSpPr txBox="1"/>
              <p:nvPr/>
            </p:nvSpPr>
            <p:spPr>
              <a:xfrm>
                <a:off x="8434551" y="2817669"/>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8434551" y="2817669"/>
                <a:ext cx="1152560" cy="654090"/>
              </a:xfrm>
              <a:prstGeom prst="rect">
                <a:avLst/>
              </a:prstGeom>
              <a:blipFill>
                <a:blip r:embed="rId4"/>
                <a:stretch>
                  <a:fillRect/>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C561-72AF-51A1-7287-099D6560CB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5C4A58F-66DC-5C22-B369-CB6316DD2D90}"/>
              </a:ext>
            </a:extLst>
          </p:cNvPr>
          <p:cNvSpPr txBox="1"/>
          <p:nvPr/>
        </p:nvSpPr>
        <p:spPr>
          <a:xfrm>
            <a:off x="0" y="627468"/>
            <a:ext cx="48810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souhaite résoudre analytiquement le problème :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CD1EF5B-835F-C5A9-1EDA-8188A89EC195}"/>
                  </a:ext>
                </a:extLst>
              </p:cNvPr>
              <p:cNvSpPr txBox="1"/>
              <p:nvPr/>
            </p:nvSpPr>
            <p:spPr>
              <a:xfrm>
                <a:off x="4881004" y="513956"/>
                <a:ext cx="2106272"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5" name="TextBox 4">
                <a:extLst>
                  <a:ext uri="{FF2B5EF4-FFF2-40B4-BE49-F238E27FC236}">
                    <a16:creationId xmlns:a16="http://schemas.microsoft.com/office/drawing/2014/main" id="{9CD1EF5B-835F-C5A9-1EDA-8188A89EC195}"/>
                  </a:ext>
                </a:extLst>
              </p:cNvPr>
              <p:cNvSpPr txBox="1">
                <a:spLocks noRot="1" noChangeAspect="1" noMove="1" noResize="1" noEditPoints="1" noAdjustHandles="1" noChangeArrowheads="1" noChangeShapeType="1" noTextEdit="1"/>
              </p:cNvSpPr>
              <p:nvPr/>
            </p:nvSpPr>
            <p:spPr>
              <a:xfrm>
                <a:off x="4881004" y="513956"/>
                <a:ext cx="2106272" cy="72417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FF2C842C-65F6-F6AA-8AD7-2C57C499709A}"/>
                  </a:ext>
                </a:extLst>
              </p:cNvPr>
              <p:cNvSpPr txBox="1"/>
              <p:nvPr/>
            </p:nvSpPr>
            <p:spPr>
              <a:xfrm>
                <a:off x="0" y="1163593"/>
                <a:ext cx="9396248"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pose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oMath>
                </a14:m>
                <a:r>
                  <a:rPr lang="fr-FR" noProof="0" dirty="0">
                    <a:latin typeface="Times New Roman" panose="02020603050405020304" pitchFamily="18" charset="0"/>
                    <a:cs typeface="Times New Roman" panose="02020603050405020304" pitchFamily="18" charset="0"/>
                  </a:rPr>
                  <a:t> et on se rend compte que l’on obtient une équation différentielle de la forme :  </a:t>
                </a:r>
              </a:p>
            </p:txBody>
          </p:sp>
        </mc:Choice>
        <mc:Fallback>
          <p:sp>
            <p:nvSpPr>
              <p:cNvPr id="6" name="TextBox 5">
                <a:extLst>
                  <a:ext uri="{FF2B5EF4-FFF2-40B4-BE49-F238E27FC236}">
                    <a16:creationId xmlns:a16="http://schemas.microsoft.com/office/drawing/2014/main" id="{FF2C842C-65F6-F6AA-8AD7-2C57C499709A}"/>
                  </a:ext>
                </a:extLst>
              </p:cNvPr>
              <p:cNvSpPr txBox="1">
                <a:spLocks noRot="1" noChangeAspect="1" noMove="1" noResize="1" noEditPoints="1" noAdjustHandles="1" noChangeArrowheads="1" noChangeShapeType="1" noTextEdit="1"/>
              </p:cNvSpPr>
              <p:nvPr/>
            </p:nvSpPr>
            <p:spPr>
              <a:xfrm>
                <a:off x="0" y="1163593"/>
                <a:ext cx="9396248" cy="499560"/>
              </a:xfrm>
              <a:prstGeom prst="rect">
                <a:avLst/>
              </a:prstGeom>
              <a:blipFill>
                <a:blip r:embed="rId3"/>
                <a:stretch>
                  <a:fillRect l="-519" b="-609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DE0C8D9-3B6A-5353-D429-49011476A1F8}"/>
                  </a:ext>
                </a:extLst>
              </p:cNvPr>
              <p:cNvSpPr txBox="1"/>
              <p:nvPr/>
            </p:nvSpPr>
            <p:spPr>
              <a:xfrm>
                <a:off x="9068325" y="1114348"/>
                <a:ext cx="2478340"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7" name="TextBox 6">
                <a:extLst>
                  <a:ext uri="{FF2B5EF4-FFF2-40B4-BE49-F238E27FC236}">
                    <a16:creationId xmlns:a16="http://schemas.microsoft.com/office/drawing/2014/main" id="{0DE0C8D9-3B6A-5353-D429-49011476A1F8}"/>
                  </a:ext>
                </a:extLst>
              </p:cNvPr>
              <p:cNvSpPr txBox="1">
                <a:spLocks noRot="1" noChangeAspect="1" noMove="1" noResize="1" noEditPoints="1" noAdjustHandles="1" noChangeArrowheads="1" noChangeShapeType="1" noTextEdit="1"/>
              </p:cNvSpPr>
              <p:nvPr/>
            </p:nvSpPr>
            <p:spPr>
              <a:xfrm>
                <a:off x="9068325" y="1114348"/>
                <a:ext cx="2478340" cy="69083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A54EB86-CFDF-B2E1-C61C-91BFFAB2C8CA}"/>
                  </a:ext>
                </a:extLst>
              </p:cNvPr>
              <p:cNvSpPr txBox="1"/>
              <p:nvPr/>
            </p:nvSpPr>
            <p:spPr>
              <a:xfrm>
                <a:off x="0" y="2327564"/>
                <a:ext cx="9011570" cy="49128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remarque que le terme </a:t>
                </a:r>
                <a14:m>
                  <m:oMath xmlns:m="http://schemas.openxmlformats.org/officeDocument/2006/math">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n’est rien d’autre que </a:t>
                </a:r>
                <a14:m>
                  <m:oMath xmlns:m="http://schemas.openxmlformats.org/officeDocument/2006/math">
                    <m:f>
                      <m:fPr>
                        <m:ctrlPr>
                          <a:rPr lang="fr-FR"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𝑑</m:t>
                        </m:r>
                      </m:num>
                      <m:den>
                        <m:r>
                          <a:rPr lang="fr-FR" b="0" i="1" noProof="0" smtClean="0">
                            <a:latin typeface="Cambria Math" panose="02040503050406030204" pitchFamily="18" charset="0"/>
                            <a:cs typeface="Times New Roman" panose="02020603050405020304" pitchFamily="18" charset="0"/>
                          </a:rPr>
                          <m:t>𝑑𝑟</m:t>
                        </m:r>
                      </m:den>
                    </m:f>
                    <m:d>
                      <m:dPr>
                        <m:ctrlPr>
                          <a:rPr lang="fr-FR"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e>
                    </m:d>
                  </m:oMath>
                </a14:m>
                <a:r>
                  <a:rPr lang="fr-FR" noProof="0" dirty="0">
                    <a:latin typeface="Times New Roman" panose="02020603050405020304" pitchFamily="18" charset="0"/>
                    <a:cs typeface="Times New Roman" panose="02020603050405020304" pitchFamily="18" charset="0"/>
                  </a:rPr>
                  <a:t> ce qui donne:  </a:t>
                </a:r>
              </a:p>
            </p:txBody>
          </p:sp>
        </mc:Choice>
        <mc:Fallback>
          <p:sp>
            <p:nvSpPr>
              <p:cNvPr id="9" name="TextBox 8">
                <a:extLst>
                  <a:ext uri="{FF2B5EF4-FFF2-40B4-BE49-F238E27FC236}">
                    <a16:creationId xmlns:a16="http://schemas.microsoft.com/office/drawing/2014/main" id="{7A54EB86-CFDF-B2E1-C61C-91BFFAB2C8CA}"/>
                  </a:ext>
                </a:extLst>
              </p:cNvPr>
              <p:cNvSpPr txBox="1">
                <a:spLocks noRot="1" noChangeAspect="1" noMove="1" noResize="1" noEditPoints="1" noAdjustHandles="1" noChangeArrowheads="1" noChangeShapeType="1" noTextEdit="1"/>
              </p:cNvSpPr>
              <p:nvPr/>
            </p:nvSpPr>
            <p:spPr>
              <a:xfrm>
                <a:off x="0" y="2327564"/>
                <a:ext cx="9011570" cy="491288"/>
              </a:xfrm>
              <a:prstGeom prst="rect">
                <a:avLst/>
              </a:prstGeom>
              <a:blipFill>
                <a:blip r:embed="rId5"/>
                <a:stretch>
                  <a:fillRect l="-541" b="-75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0541310-AE63-A3AD-7F42-7A4E4EFFBB68}"/>
                  </a:ext>
                </a:extLst>
              </p:cNvPr>
              <p:cNvSpPr txBox="1"/>
              <p:nvPr/>
            </p:nvSpPr>
            <p:spPr>
              <a:xfrm>
                <a:off x="9068324" y="16756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𝑦</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10" name="TextBox 9">
                <a:extLst>
                  <a:ext uri="{FF2B5EF4-FFF2-40B4-BE49-F238E27FC236}">
                    <a16:creationId xmlns:a16="http://schemas.microsoft.com/office/drawing/2014/main" id="{40541310-AE63-A3AD-7F42-7A4E4EFFBB68}"/>
                  </a:ext>
                </a:extLst>
              </p:cNvPr>
              <p:cNvSpPr txBox="1">
                <a:spLocks noRot="1" noChangeAspect="1" noMove="1" noResize="1" noEditPoints="1" noAdjustHandles="1" noChangeArrowheads="1" noChangeShapeType="1" noTextEdit="1"/>
              </p:cNvSpPr>
              <p:nvPr/>
            </p:nvSpPr>
            <p:spPr>
              <a:xfrm>
                <a:off x="9068324" y="1675699"/>
                <a:ext cx="3123675" cy="690830"/>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CAA7A204-9C2C-295B-8685-3AA6C75E9424}"/>
                  </a:ext>
                </a:extLst>
              </p:cNvPr>
              <p:cNvSpPr txBox="1"/>
              <p:nvPr/>
            </p:nvSpPr>
            <p:spPr>
              <a:xfrm>
                <a:off x="8916977" y="2250199"/>
                <a:ext cx="3123675" cy="690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𝑑</m:t>
                          </m:r>
                        </m:num>
                        <m:den>
                          <m:r>
                            <a:rPr lang="fr-FR" b="0" i="1" noProof="0" smtClean="0">
                              <a:latin typeface="Cambria Math" panose="02040503050406030204" pitchFamily="18" charset="0"/>
                            </a:rPr>
                            <m:t>𝑑𝑟</m:t>
                          </m:r>
                        </m:den>
                      </m:f>
                      <m:d>
                        <m:dPr>
                          <m:ctrlPr>
                            <a:rPr lang="fr-FR" i="1" noProof="0">
                              <a:latin typeface="Cambria Math" panose="02040503050406030204" pitchFamily="18" charset="0"/>
                              <a:cs typeface="Times New Roman" panose="02020603050405020304" pitchFamily="18" charset="0"/>
                            </a:rPr>
                          </m:ctrlPr>
                        </m:dPr>
                        <m:e>
                          <m:r>
                            <a:rPr lang="fr-FR" i="1" noProof="0">
                              <a:latin typeface="Cambria Math" panose="02040503050406030204" pitchFamily="18" charset="0"/>
                              <a:cs typeface="Times New Roman" panose="020206030504050203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e>
                      </m:d>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11" name="TextBox 10">
                <a:extLst>
                  <a:ext uri="{FF2B5EF4-FFF2-40B4-BE49-F238E27FC236}">
                    <a16:creationId xmlns:a16="http://schemas.microsoft.com/office/drawing/2014/main" id="{CAA7A204-9C2C-295B-8685-3AA6C75E9424}"/>
                  </a:ext>
                </a:extLst>
              </p:cNvPr>
              <p:cNvSpPr txBox="1">
                <a:spLocks noRot="1" noChangeAspect="1" noMove="1" noResize="1" noEditPoints="1" noAdjustHandles="1" noChangeArrowheads="1" noChangeShapeType="1" noTextEdit="1"/>
              </p:cNvSpPr>
              <p:nvPr/>
            </p:nvSpPr>
            <p:spPr>
              <a:xfrm>
                <a:off x="8916977" y="2250199"/>
                <a:ext cx="3123675" cy="690830"/>
              </a:xfrm>
              <a:prstGeom prst="rect">
                <a:avLst/>
              </a:prstGeom>
              <a:blipFill>
                <a:blip r:embed="rId7"/>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F949E2F4-B036-5D37-EA90-EDCD5AAC03C6}"/>
              </a:ext>
            </a:extLst>
          </p:cNvPr>
          <p:cNvSpPr txBox="1"/>
          <p:nvPr/>
        </p:nvSpPr>
        <p:spPr>
          <a:xfrm>
            <a:off x="0" y="3066159"/>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première fois :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C68DC94-F6BA-F627-DAD0-C1726F459CF5}"/>
                  </a:ext>
                </a:extLst>
              </p:cNvPr>
              <p:cNvSpPr txBox="1"/>
              <p:nvPr/>
            </p:nvSpPr>
            <p:spPr>
              <a:xfrm>
                <a:off x="2890345" y="2868176"/>
                <a:ext cx="3123675" cy="13247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𝑦</m:t>
                      </m:r>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f>
                        <m:fPr>
                          <m:ctrlPr>
                            <a:rPr lang="fr-FR" b="0" i="1" noProof="0" smtClean="0">
                              <a:latin typeface="Cambria Math" panose="02040503050406030204" pitchFamily="18" charset="0"/>
                              <a:ea typeface="Cambria Math" panose="02040503050406030204" pitchFamily="18" charset="0"/>
                            </a:rPr>
                          </m:ctrlPr>
                        </m:fPr>
                        <m:num>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𝑟</m:t>
                              </m:r>
                            </m:e>
                            <m:sup>
                              <m:r>
                                <a:rPr lang="fr-FR" b="0" i="1" noProof="0" smtClean="0">
                                  <a:latin typeface="Cambria Math" panose="02040503050406030204" pitchFamily="18" charset="0"/>
                                  <a:ea typeface="Cambria Math" panose="02040503050406030204" pitchFamily="18" charset="0"/>
                                </a:rPr>
                                <m:t>2</m:t>
                              </m:r>
                            </m:sup>
                          </m:sSup>
                        </m:num>
                        <m:den>
                          <m:r>
                            <a:rPr lang="fr-FR" b="0" i="1" noProof="0" smtClean="0">
                              <a:latin typeface="Cambria Math" panose="02040503050406030204" pitchFamily="18" charset="0"/>
                              <a:ea typeface="Cambria Math" panose="02040503050406030204" pitchFamily="18" charset="0"/>
                            </a:rPr>
                            <m:t>2</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r>
                        <a:rPr lang="fr-FR" i="1" noProof="0">
                          <a:latin typeface="Cambria Math" panose="02040503050406030204" pitchFamily="18" charset="0"/>
                        </a:rPr>
                        <m:t>⇒</m:t>
                      </m:r>
                      <m:r>
                        <a:rPr lang="fr-FR" i="1" noProof="0">
                          <a:latin typeface="Cambria Math" panose="02040503050406030204" pitchFamily="18" charset="0"/>
                          <a:ea typeface="Cambria Math" panose="02040503050406030204" pitchFamily="18" charset="0"/>
                        </a:rPr>
                        <m:t>𝑦</m:t>
                      </m:r>
                      <m:d>
                        <m:dPr>
                          <m:ctrlPr>
                            <a:rPr lang="fr-FR" i="1" noProof="0">
                              <a:latin typeface="Cambria Math" panose="02040503050406030204" pitchFamily="18" charset="0"/>
                              <a:ea typeface="Cambria Math" panose="02040503050406030204" pitchFamily="18" charset="0"/>
                            </a:rPr>
                          </m:ctrlPr>
                        </m:dPr>
                        <m:e>
                          <m:r>
                            <a:rPr lang="fr-FR" i="1" noProof="0">
                              <a:latin typeface="Cambria Math" panose="02040503050406030204" pitchFamily="18" charset="0"/>
                              <a:ea typeface="Cambria Math" panose="02040503050406030204" pitchFamily="18" charset="0"/>
                            </a:rPr>
                            <m:t>𝑟</m:t>
                          </m:r>
                        </m:e>
                      </m:d>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rPr>
                          </m:ctrlPr>
                        </m:fPr>
                        <m:num>
                          <m:r>
                            <a:rPr lang="fr-FR" i="1" noProof="0">
                              <a:latin typeface="Cambria Math" panose="02040503050406030204" pitchFamily="18" charset="0"/>
                            </a:rPr>
                            <m:t>𝜕</m:t>
                          </m:r>
                          <m:r>
                            <a:rPr lang="fr-FR" i="1" noProof="0">
                              <a:latin typeface="Cambria Math" panose="02040503050406030204" pitchFamily="18" charset="0"/>
                            </a:rPr>
                            <m:t>𝐶</m:t>
                          </m:r>
                        </m:num>
                        <m:den>
                          <m:r>
                            <a:rPr lang="fr-FR" i="1" noProof="0">
                              <a:latin typeface="Cambria Math" panose="02040503050406030204" pitchFamily="18" charset="0"/>
                            </a:rPr>
                            <m:t>𝜕</m:t>
                          </m:r>
                          <m:r>
                            <a:rPr lang="fr-FR" i="1" noProof="0">
                              <a:latin typeface="Cambria Math" panose="02040503050406030204" pitchFamily="18" charset="0"/>
                            </a:rPr>
                            <m:t>𝑟</m:t>
                          </m:r>
                        </m:den>
                      </m:f>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num>
                        <m:den>
                          <m:r>
                            <a:rPr lang="fr-FR" i="1" noProof="0">
                              <a:latin typeface="Cambria Math" panose="02040503050406030204" pitchFamily="18" charset="0"/>
                              <a:ea typeface="Cambria Math" panose="02040503050406030204" pitchFamily="18" charset="0"/>
                            </a:rPr>
                            <m:t>2</m:t>
                          </m:r>
                        </m:den>
                      </m:f>
                      <m:r>
                        <a:rPr lang="fr-FR" i="1" noProof="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den>
                      </m:f>
                    </m:oMath>
                  </m:oMathPara>
                </a14:m>
                <a:endParaRPr lang="fr-FR" noProof="0" dirty="0"/>
              </a:p>
            </p:txBody>
          </p:sp>
        </mc:Choice>
        <mc:Fallback>
          <p:sp>
            <p:nvSpPr>
              <p:cNvPr id="13" name="TextBox 12">
                <a:extLst>
                  <a:ext uri="{FF2B5EF4-FFF2-40B4-BE49-F238E27FC236}">
                    <a16:creationId xmlns:a16="http://schemas.microsoft.com/office/drawing/2014/main" id="{3C68DC94-F6BA-F627-DAD0-C1726F459CF5}"/>
                  </a:ext>
                </a:extLst>
              </p:cNvPr>
              <p:cNvSpPr txBox="1">
                <a:spLocks noRot="1" noChangeAspect="1" noMove="1" noResize="1" noEditPoints="1" noAdjustHandles="1" noChangeArrowheads="1" noChangeShapeType="1" noTextEdit="1"/>
              </p:cNvSpPr>
              <p:nvPr/>
            </p:nvSpPr>
            <p:spPr>
              <a:xfrm>
                <a:off x="2890345" y="2868176"/>
                <a:ext cx="3123675" cy="1324722"/>
              </a:xfrm>
              <a:prstGeom prst="rect">
                <a:avLst/>
              </a:prstGeom>
              <a:blipFill>
                <a:blip r:embed="rId8"/>
                <a:stretch>
                  <a:fillRect/>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21CE31FA-9166-6A75-0AB5-0610E859D3D6}"/>
              </a:ext>
            </a:extLst>
          </p:cNvPr>
          <p:cNvSpPr txBox="1"/>
          <p:nvPr/>
        </p:nvSpPr>
        <p:spPr>
          <a:xfrm>
            <a:off x="0" y="4361907"/>
            <a:ext cx="310265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intègre une seconde fois : </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2C10BAD9-A32E-DD4A-233B-BEF6AD17CC1D}"/>
                  </a:ext>
                </a:extLst>
              </p:cNvPr>
              <p:cNvSpPr txBox="1"/>
              <p:nvPr/>
            </p:nvSpPr>
            <p:spPr>
              <a:xfrm>
                <a:off x="2820976" y="4210691"/>
                <a:ext cx="3642886"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m:t>
                      </m:r>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1</m:t>
                          </m:r>
                        </m:sub>
                      </m:sSub>
                      <m:func>
                        <m:funcPr>
                          <m:ctrlPr>
                            <a:rPr lang="fr-FR" b="0" i="1" noProof="0" smtClean="0">
                              <a:latin typeface="Cambria Math" panose="02040503050406030204" pitchFamily="18" charset="0"/>
                              <a:ea typeface="Cambria Math" panose="02040503050406030204" pitchFamily="18" charset="0"/>
                            </a:rPr>
                          </m:ctrlPr>
                        </m:funcPr>
                        <m:fName>
                          <m:r>
                            <m:rPr>
                              <m:sty m:val="p"/>
                            </m:rPr>
                            <a:rPr lang="fr-FR" b="0" i="0" noProof="0" smtClean="0">
                              <a:latin typeface="Cambria Math" panose="02040503050406030204" pitchFamily="18" charset="0"/>
                              <a:ea typeface="Cambria Math" panose="02040503050406030204" pitchFamily="18" charset="0"/>
                            </a:rPr>
                            <m:t>ln</m:t>
                          </m:r>
                        </m:fName>
                        <m:e>
                          <m:d>
                            <m:dPr>
                              <m:ctrlPr>
                                <a:rPr lang="fr-FR" b="0" i="1" noProof="0" smtClean="0">
                                  <a:latin typeface="Cambria Math" panose="02040503050406030204" pitchFamily="18" charset="0"/>
                                  <a:ea typeface="Cambria Math" panose="02040503050406030204" pitchFamily="18" charset="0"/>
                                </a:rPr>
                              </m:ctrlPr>
                            </m:dPr>
                            <m:e>
                              <m:r>
                                <a:rPr lang="fr-FR" b="0" i="1" noProof="0" smtClean="0">
                                  <a:latin typeface="Cambria Math" panose="02040503050406030204" pitchFamily="18" charset="0"/>
                                  <a:ea typeface="Cambria Math" panose="02040503050406030204" pitchFamily="18" charset="0"/>
                                </a:rPr>
                                <m:t>𝑟</m:t>
                              </m:r>
                            </m:e>
                          </m:d>
                        </m:e>
                      </m:func>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𝐾</m:t>
                          </m:r>
                        </m:e>
                        <m:sub>
                          <m:r>
                            <a:rPr lang="fr-FR" b="0" i="1" noProof="0" smtClean="0">
                              <a:latin typeface="Cambria Math" panose="02040503050406030204" pitchFamily="18" charset="0"/>
                              <a:ea typeface="Cambria Math" panose="02040503050406030204" pitchFamily="18" charset="0"/>
                            </a:rPr>
                            <m:t>2</m:t>
                          </m:r>
                        </m:sub>
                      </m:sSub>
                    </m:oMath>
                  </m:oMathPara>
                </a14:m>
                <a:endParaRPr lang="fr-FR" noProof="0" dirty="0"/>
              </a:p>
            </p:txBody>
          </p:sp>
        </mc:Choice>
        <mc:Fallback>
          <p:sp>
            <p:nvSpPr>
              <p:cNvPr id="16" name="TextBox 15">
                <a:extLst>
                  <a:ext uri="{FF2B5EF4-FFF2-40B4-BE49-F238E27FC236}">
                    <a16:creationId xmlns:a16="http://schemas.microsoft.com/office/drawing/2014/main" id="{2C10BAD9-A32E-DD4A-233B-BEF6AD17CC1D}"/>
                  </a:ext>
                </a:extLst>
              </p:cNvPr>
              <p:cNvSpPr txBox="1">
                <a:spLocks noRot="1" noChangeAspect="1" noMove="1" noResize="1" noEditPoints="1" noAdjustHandles="1" noChangeArrowheads="1" noChangeShapeType="1" noTextEdit="1"/>
              </p:cNvSpPr>
              <p:nvPr/>
            </p:nvSpPr>
            <p:spPr>
              <a:xfrm>
                <a:off x="2820976" y="4210691"/>
                <a:ext cx="3642886" cy="724173"/>
              </a:xfrm>
              <a:prstGeom prst="rect">
                <a:avLst/>
              </a:prstGeom>
              <a:blipFill>
                <a:blip r:embed="rId9"/>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CC266515-B8A3-2D6D-A91E-14FABFB4ABCF}"/>
              </a:ext>
            </a:extLst>
          </p:cNvPr>
          <p:cNvSpPr txBox="1"/>
          <p:nvPr/>
        </p:nvSpPr>
        <p:spPr>
          <a:xfrm>
            <a:off x="6473321" y="4361907"/>
            <a:ext cx="524991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2 constantes d’intégrations, on utilise nos 2 C.L</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882C8DE4-5422-A89D-8FBB-C2B7D9F1BA70}"/>
                  </a:ext>
                </a:extLst>
              </p:cNvPr>
              <p:cNvSpPr txBox="1"/>
              <p:nvPr/>
            </p:nvSpPr>
            <p:spPr>
              <a:xfrm>
                <a:off x="693681" y="4901414"/>
                <a:ext cx="305220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Neumann :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𝑦</m:t>
                    </m:r>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e>
                    </m:d>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p:sp>
            <p:nvSpPr>
              <p:cNvPr id="18" name="TextBox 17">
                <a:extLst>
                  <a:ext uri="{FF2B5EF4-FFF2-40B4-BE49-F238E27FC236}">
                    <a16:creationId xmlns:a16="http://schemas.microsoft.com/office/drawing/2014/main" id="{882C8DE4-5422-A89D-8FBB-C2B7D9F1BA70}"/>
                  </a:ext>
                </a:extLst>
              </p:cNvPr>
              <p:cNvSpPr txBox="1">
                <a:spLocks noRot="1" noChangeAspect="1" noMove="1" noResize="1" noEditPoints="1" noAdjustHandles="1" noChangeArrowheads="1" noChangeShapeType="1" noTextEdit="1"/>
              </p:cNvSpPr>
              <p:nvPr/>
            </p:nvSpPr>
            <p:spPr>
              <a:xfrm>
                <a:off x="693681" y="4901414"/>
                <a:ext cx="3052204" cy="369332"/>
              </a:xfrm>
              <a:prstGeom prst="rect">
                <a:avLst/>
              </a:prstGeom>
              <a:blipFill>
                <a:blip r:embed="rId10"/>
                <a:stretch>
                  <a:fillRect l="-1800" t="-8197" b="-2459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CF58FD18-BF05-78EF-3E0A-E929A15FA58C}"/>
                  </a:ext>
                </a:extLst>
              </p:cNvPr>
              <p:cNvSpPr txBox="1"/>
              <p:nvPr/>
            </p:nvSpPr>
            <p:spPr>
              <a:xfrm>
                <a:off x="3745885" y="4901414"/>
                <a:ext cx="838095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1</a:t>
                </a:r>
                <a:r>
                  <a:rPr lang="fr-FR" baseline="30000" noProof="0" dirty="0">
                    <a:latin typeface="Times New Roman" panose="02020603050405020304" pitchFamily="18" charset="0"/>
                    <a:cs typeface="Times New Roman" panose="02020603050405020304" pitchFamily="18" charset="0"/>
                  </a:rPr>
                  <a:t>er</a:t>
                </a:r>
                <a:r>
                  <a:rPr lang="fr-FR" noProof="0" dirty="0">
                    <a:latin typeface="Times New Roman" panose="02020603050405020304" pitchFamily="18" charset="0"/>
                    <a:cs typeface="Times New Roman" panose="02020603050405020304" pitchFamily="18" charset="0"/>
                  </a:rPr>
                  <a:t> terme devient nul mais le 2</a:t>
                </a:r>
                <a:r>
                  <a:rPr lang="fr-FR" baseline="30000" noProof="0" dirty="0">
                    <a:latin typeface="Times New Roman" panose="02020603050405020304" pitchFamily="18" charset="0"/>
                    <a:cs typeface="Times New Roman" panose="02020603050405020304" pitchFamily="18" charset="0"/>
                  </a:rPr>
                  <a:t>nd</a:t>
                </a:r>
                <a:r>
                  <a:rPr lang="fr-FR" noProof="0" dirty="0">
                    <a:latin typeface="Times New Roman" panose="02020603050405020304" pitchFamily="18" charset="0"/>
                    <a:cs typeface="Times New Roman" panose="02020603050405020304" pitchFamily="18" charset="0"/>
                  </a:rPr>
                  <a:t> amène à une singularité. Il faut donc imposer </a:t>
                </a:r>
                <a14:m>
                  <m:oMath xmlns:m="http://schemas.openxmlformats.org/officeDocument/2006/math">
                    <m:sSub>
                      <m:sSubPr>
                        <m:ctrlPr>
                          <a:rPr lang="fr-FR" i="1" noProof="0" smtClean="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𝐾</m:t>
                        </m:r>
                      </m:e>
                      <m:sub>
                        <m:r>
                          <a:rPr lang="fr-FR" i="1" noProof="0">
                            <a:latin typeface="Cambria Math" panose="02040503050406030204" pitchFamily="18" charset="0"/>
                            <a:ea typeface="Cambria Math" panose="02040503050406030204" pitchFamily="18" charset="0"/>
                          </a:rPr>
                          <m:t>1</m:t>
                        </m:r>
                      </m:sub>
                    </m:sSub>
                    <m:r>
                      <a:rPr lang="fr-FR" b="0" i="1" noProof="0" smtClean="0">
                        <a:latin typeface="Cambria Math" panose="02040503050406030204" pitchFamily="18" charset="0"/>
                        <a:ea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pour que le problème soit bien défini en tout point du domaine. </a:t>
                </a:r>
              </a:p>
            </p:txBody>
          </p:sp>
        </mc:Choice>
        <mc:Fallback>
          <p:sp>
            <p:nvSpPr>
              <p:cNvPr id="19" name="TextBox 18">
                <a:extLst>
                  <a:ext uri="{FF2B5EF4-FFF2-40B4-BE49-F238E27FC236}">
                    <a16:creationId xmlns:a16="http://schemas.microsoft.com/office/drawing/2014/main" id="{CF58FD18-BF05-78EF-3E0A-E929A15FA58C}"/>
                  </a:ext>
                </a:extLst>
              </p:cNvPr>
              <p:cNvSpPr txBox="1">
                <a:spLocks noRot="1" noChangeAspect="1" noMove="1" noResize="1" noEditPoints="1" noAdjustHandles="1" noChangeArrowheads="1" noChangeShapeType="1" noTextEdit="1"/>
              </p:cNvSpPr>
              <p:nvPr/>
            </p:nvSpPr>
            <p:spPr>
              <a:xfrm>
                <a:off x="3745885" y="4901414"/>
                <a:ext cx="8380951" cy="646331"/>
              </a:xfrm>
              <a:prstGeom prst="rect">
                <a:avLst/>
              </a:prstGeom>
              <a:blipFill>
                <a:blip r:embed="rId11"/>
                <a:stretch>
                  <a:fillRect l="-582" t="-4717" b="-1415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E0DAB1B9-05DD-17A1-7A8D-8B89EBCC3A8A}"/>
                  </a:ext>
                </a:extLst>
              </p:cNvPr>
              <p:cNvSpPr txBox="1"/>
              <p:nvPr/>
            </p:nvSpPr>
            <p:spPr>
              <a:xfrm>
                <a:off x="693680" y="5521675"/>
                <a:ext cx="10140381" cy="58080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C.L Dirichlet : C</a:t>
                </a:r>
                <a14:m>
                  <m:oMath xmlns:m="http://schemas.openxmlformats.org/officeDocument/2006/math">
                    <m:d>
                      <m:dPr>
                        <m:ctrlPr>
                          <a:rPr lang="fr-FR" b="0" i="1" noProof="0" smtClean="0">
                            <a:latin typeface="Cambria Math" panose="02040503050406030204" pitchFamily="18" charset="0"/>
                            <a:cs typeface="Times New Roman" panose="02020603050405020304" pitchFamily="18" charset="0"/>
                          </a:rPr>
                        </m:ctrlPr>
                      </m:dPr>
                      <m:e>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e>
                    </m:d>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r>
                      <a:rPr lang="fr-FR" i="1" noProof="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𝐾</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i="1" noProof="0">
                            <a:latin typeface="Cambria Math" panose="02040503050406030204" pitchFamily="18" charset="0"/>
                            <a:ea typeface="Cambria Math" panose="02040503050406030204" pitchFamily="18" charset="0"/>
                          </a:rPr>
                          <m:t>²</m:t>
                        </m:r>
                      </m:num>
                      <m:den>
                        <m:r>
                          <a:rPr lang="fr-FR" i="1" noProof="0">
                            <a:latin typeface="Cambria Math" panose="02040503050406030204" pitchFamily="18" charset="0"/>
                            <a:ea typeface="Cambria Math" panose="02040503050406030204" pitchFamily="18" charset="0"/>
                          </a:rPr>
                          <m:t>2</m:t>
                        </m:r>
                      </m:den>
                    </m:f>
                  </m:oMath>
                </a14:m>
                <a:endParaRPr lang="fr-FR" noProof="0" dirty="0">
                  <a:latin typeface="Times New Roman" panose="02020603050405020304" pitchFamily="18" charset="0"/>
                  <a:cs typeface="Times New Roman" panose="02020603050405020304" pitchFamily="18" charset="0"/>
                </a:endParaRPr>
              </a:p>
            </p:txBody>
          </p:sp>
        </mc:Choice>
        <mc:Fallback>
          <p:sp>
            <p:nvSpPr>
              <p:cNvPr id="20" name="TextBox 19">
                <a:extLst>
                  <a:ext uri="{FF2B5EF4-FFF2-40B4-BE49-F238E27FC236}">
                    <a16:creationId xmlns:a16="http://schemas.microsoft.com/office/drawing/2014/main" id="{E0DAB1B9-05DD-17A1-7A8D-8B89EBCC3A8A}"/>
                  </a:ext>
                </a:extLst>
              </p:cNvPr>
              <p:cNvSpPr txBox="1">
                <a:spLocks noRot="1" noChangeAspect="1" noMove="1" noResize="1" noEditPoints="1" noAdjustHandles="1" noChangeArrowheads="1" noChangeShapeType="1" noTextEdit="1"/>
              </p:cNvSpPr>
              <p:nvPr/>
            </p:nvSpPr>
            <p:spPr>
              <a:xfrm>
                <a:off x="693680" y="5521675"/>
                <a:ext cx="10140381" cy="580800"/>
              </a:xfrm>
              <a:prstGeom prst="rect">
                <a:avLst/>
              </a:prstGeom>
              <a:blipFill>
                <a:blip r:embed="rId12"/>
                <a:stretch>
                  <a:fillRect l="-541"/>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2A9B90A1-45FE-8F0C-EA45-0AC7A3A9AE95}"/>
              </a:ext>
            </a:extLst>
          </p:cNvPr>
          <p:cNvSpPr txBox="1"/>
          <p:nvPr/>
        </p:nvSpPr>
        <p:spPr>
          <a:xfrm>
            <a:off x="0" y="6278516"/>
            <a:ext cx="37080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montre bien que :</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EE117A1E-FBA2-2F9E-7628-42ADAF4EEF27}"/>
                  </a:ext>
                </a:extLst>
              </p:cNvPr>
              <p:cNvSpPr txBox="1"/>
              <p:nvPr/>
            </p:nvSpPr>
            <p:spPr>
              <a:xfrm>
                <a:off x="3260310" y="6101095"/>
                <a:ext cx="3203552" cy="724173"/>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e>
                      </m:d>
                      <m:r>
                        <a:rPr lang="fr-FR" b="0" i="1" noProof="0" smtClean="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4</m:t>
                          </m:r>
                        </m:den>
                      </m:f>
                      <m:d>
                        <m:dPr>
                          <m:begChr m:val="["/>
                          <m:endChr m:val="]"/>
                          <m:ctrlPr>
                            <a:rPr lang="fr-FR" i="1" noProof="0" smtClean="0">
                              <a:latin typeface="Cambria Math" panose="02040503050406030204" pitchFamily="18" charset="0"/>
                              <a:ea typeface="Cambria Math" panose="02040503050406030204" pitchFamily="18" charset="0"/>
                            </a:rPr>
                          </m:ctrlPr>
                        </m:dPr>
                        <m:e>
                          <m:f>
                            <m:fPr>
                              <m:ctrlPr>
                                <a:rPr lang="fr-FR"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num>
                            <m:den>
                              <m:r>
                                <a:rPr lang="fr-FR" b="0" i="1" noProof="0" smtClean="0">
                                  <a:latin typeface="Cambria Math" panose="02040503050406030204" pitchFamily="18" charset="0"/>
                                  <a:ea typeface="Cambria Math" panose="02040503050406030204" pitchFamily="18" charset="0"/>
                                </a:rPr>
                                <m:t>𝑅</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−1</m:t>
                          </m:r>
                        </m:e>
                      </m:d>
                      <m:r>
                        <a:rPr lang="fr-FR" b="0" i="1" noProof="0" smtClean="0">
                          <a:latin typeface="Cambria Math" panose="02040503050406030204" pitchFamily="18" charset="0"/>
                          <a:ea typeface="Cambria Math" panose="02040503050406030204" pitchFamily="18" charset="0"/>
                        </a:rPr>
                        <m:t>+</m:t>
                      </m:r>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𝐶</m:t>
                          </m:r>
                        </m:e>
                        <m:sub>
                          <m:r>
                            <a:rPr lang="fr-FR" b="0" i="1" noProof="0" smtClean="0">
                              <a:latin typeface="Cambria Math" panose="02040503050406030204" pitchFamily="18" charset="0"/>
                              <a:ea typeface="Cambria Math" panose="02040503050406030204" pitchFamily="18" charset="0"/>
                            </a:rPr>
                            <m:t>𝑒</m:t>
                          </m:r>
                        </m:sub>
                      </m:sSub>
                    </m:oMath>
                  </m:oMathPara>
                </a14:m>
                <a:endParaRPr lang="fr-FR" noProof="0" dirty="0"/>
              </a:p>
            </p:txBody>
          </p:sp>
        </mc:Choice>
        <mc:Fallback>
          <p:sp>
            <p:nvSpPr>
              <p:cNvPr id="22" name="TextBox 21">
                <a:extLst>
                  <a:ext uri="{FF2B5EF4-FFF2-40B4-BE49-F238E27FC236}">
                    <a16:creationId xmlns:a16="http://schemas.microsoft.com/office/drawing/2014/main" id="{EE117A1E-FBA2-2F9E-7628-42ADAF4EEF27}"/>
                  </a:ext>
                </a:extLst>
              </p:cNvPr>
              <p:cNvSpPr txBox="1">
                <a:spLocks noRot="1" noChangeAspect="1" noMove="1" noResize="1" noEditPoints="1" noAdjustHandles="1" noChangeArrowheads="1" noChangeShapeType="1" noTextEdit="1"/>
              </p:cNvSpPr>
              <p:nvPr/>
            </p:nvSpPr>
            <p:spPr>
              <a:xfrm>
                <a:off x="3260310" y="6101095"/>
                <a:ext cx="3203552" cy="724173"/>
              </a:xfrm>
              <a:prstGeom prst="rect">
                <a:avLst/>
              </a:prstGeom>
              <a:blipFill>
                <a:blip r:embed="rId13"/>
                <a:stretch>
                  <a:fillRect/>
                </a:stretch>
              </a:blipFill>
              <a:ln>
                <a:solidFill>
                  <a:schemeClr val="tx1"/>
                </a:solidFill>
              </a:ln>
            </p:spPr>
            <p:txBody>
              <a:bodyPr/>
              <a:lstStyle/>
              <a:p>
                <a:r>
                  <a:rPr lang="en-GB">
                    <a:noFill/>
                  </a:rPr>
                  <a:t> </a:t>
                </a:r>
              </a:p>
            </p:txBody>
          </p:sp>
        </mc:Fallback>
      </mc:AlternateContent>
      <p:sp>
        <p:nvSpPr>
          <p:cNvPr id="23" name="Rectangle 22">
            <a:extLst>
              <a:ext uri="{FF2B5EF4-FFF2-40B4-BE49-F238E27FC236}">
                <a16:creationId xmlns:a16="http://schemas.microsoft.com/office/drawing/2014/main" id="{06997358-454D-FBA1-6230-D064B53DE30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25CE67D6-7061-86BB-E365-D7DABF25D4B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25" name="Rectangle 24">
            <a:extLst>
              <a:ext uri="{FF2B5EF4-FFF2-40B4-BE49-F238E27FC236}">
                <a16:creationId xmlns:a16="http://schemas.microsoft.com/office/drawing/2014/main" id="{B470B1BB-9175-D252-0FD6-D944156FDFD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15E3945D-6F25-3B0C-40EA-4E0819F2C4F2}"/>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Tree>
    <p:extLst>
      <p:ext uri="{BB962C8B-B14F-4D97-AF65-F5344CB8AC3E}">
        <p14:creationId xmlns:p14="http://schemas.microsoft.com/office/powerpoint/2010/main" val="3497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A7163-B179-BA23-2B4D-820FA70D66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5A09FB-16B3-B837-523E-8D7F73B75CC0}"/>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2F45E5DC-AF12-AC1B-4A96-5780DBFD0F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4" name="Rectangle 3">
            <a:extLst>
              <a:ext uri="{FF2B5EF4-FFF2-40B4-BE49-F238E27FC236}">
                <a16:creationId xmlns:a16="http://schemas.microsoft.com/office/drawing/2014/main" id="{F4448BA4-BA0D-CE0F-201D-5B4246507255}"/>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BF1044FE-32D6-7128-0568-F93B8370CBF7}"/>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prend les schémas de discrétisation spatiaux suivants :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FBFC751-B26B-BF68-AC85-1AA19D1A521D}"/>
                  </a:ext>
                </a:extLst>
              </p:cNvPr>
              <p:cNvSpPr txBox="1"/>
              <p:nvPr/>
            </p:nvSpPr>
            <p:spPr>
              <a:xfrm>
                <a:off x="5435947" y="513956"/>
                <a:ext cx="1961234"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p:sp>
            <p:nvSpPr>
              <p:cNvPr id="6" name="TextBox 5">
                <a:extLst>
                  <a:ext uri="{FF2B5EF4-FFF2-40B4-BE49-F238E27FC236}">
                    <a16:creationId xmlns:a16="http://schemas.microsoft.com/office/drawing/2014/main" id="{0FBFC751-B26B-BF68-AC85-1AA19D1A521D}"/>
                  </a:ext>
                </a:extLst>
              </p:cNvPr>
              <p:cNvSpPr txBox="1">
                <a:spLocks noRot="1" noChangeAspect="1" noMove="1" noResize="1" noEditPoints="1" noAdjustHandles="1" noChangeArrowheads="1" noChangeShapeType="1" noTextEdit="1"/>
              </p:cNvSpPr>
              <p:nvPr/>
            </p:nvSpPr>
            <p:spPr>
              <a:xfrm>
                <a:off x="5435947" y="513956"/>
                <a:ext cx="1961234" cy="746230"/>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3FFE8A4-13E1-E7B6-9B31-8448E3416D08}"/>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p:sp>
            <p:nvSpPr>
              <p:cNvPr id="7" name="TextBox 6">
                <a:extLst>
                  <a:ext uri="{FF2B5EF4-FFF2-40B4-BE49-F238E27FC236}">
                    <a16:creationId xmlns:a16="http://schemas.microsoft.com/office/drawing/2014/main" id="{F3FFE8A4-13E1-E7B6-9B31-8448E3416D08}"/>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3"/>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6BB1C867-C351-AD95-9E0C-DA0DECB600FA}"/>
              </a:ext>
            </a:extLst>
          </p:cNvPr>
          <p:cNvSpPr txBox="1"/>
          <p:nvPr/>
        </p:nvSpPr>
        <p:spPr>
          <a:xfrm>
            <a:off x="7361446"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1</a:t>
            </a:r>
          </a:p>
        </p:txBody>
      </p:sp>
      <p:sp>
        <p:nvSpPr>
          <p:cNvPr id="9" name="TextBox 8">
            <a:extLst>
              <a:ext uri="{FF2B5EF4-FFF2-40B4-BE49-F238E27FC236}">
                <a16:creationId xmlns:a16="http://schemas.microsoft.com/office/drawing/2014/main" id="{92C0F2ED-7353-0CDD-8463-44215B733A41}"/>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7937DF65-B2AA-378E-18BE-BE6286680F63}"/>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636C49C-4168-B48C-E500-C9FD01C5EBEC}"/>
                  </a:ext>
                </a:extLst>
              </p:cNvPr>
              <p:cNvSpPr txBox="1"/>
              <p:nvPr/>
            </p:nvSpPr>
            <p:spPr>
              <a:xfrm>
                <a:off x="2544550" y="1673440"/>
                <a:ext cx="774402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11" name="TextBox 10">
                <a:extLst>
                  <a:ext uri="{FF2B5EF4-FFF2-40B4-BE49-F238E27FC236}">
                    <a16:creationId xmlns:a16="http://schemas.microsoft.com/office/drawing/2014/main" id="{2636C49C-4168-B48C-E500-C9FD01C5EBEC}"/>
                  </a:ext>
                </a:extLst>
              </p:cNvPr>
              <p:cNvSpPr txBox="1">
                <a:spLocks noRot="1" noChangeAspect="1" noMove="1" noResize="1" noEditPoints="1" noAdjustHandles="1" noChangeArrowheads="1" noChangeShapeType="1" noTextEdit="1"/>
              </p:cNvSpPr>
              <p:nvPr/>
            </p:nvSpPr>
            <p:spPr>
              <a:xfrm>
                <a:off x="2544550" y="1673440"/>
                <a:ext cx="7744027" cy="724173"/>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AD634CA-104B-7F98-F84D-ECC3C4754980}"/>
                  </a:ext>
                </a:extLst>
              </p:cNvPr>
              <p:cNvSpPr txBox="1"/>
              <p:nvPr/>
            </p:nvSpPr>
            <p:spPr>
              <a:xfrm>
                <a:off x="0" y="2455255"/>
                <a:ext cx="660890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développe cette équation pour chaque nœud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𝑖</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oMath>
                </a14:m>
                <a:r>
                  <a:rPr lang="fr-FR" noProof="0" dirty="0">
                    <a:latin typeface="Times New Roman" panose="02020603050405020304" pitchFamily="18" charset="0"/>
                    <a:cs typeface="Times New Roman" panose="02020603050405020304" pitchFamily="18" charset="0"/>
                  </a:rPr>
                  <a:t>) : </a:t>
                </a:r>
              </a:p>
            </p:txBody>
          </p:sp>
        </mc:Choice>
        <mc:Fallback>
          <p:sp>
            <p:nvSpPr>
              <p:cNvPr id="12" name="TextBox 11">
                <a:extLst>
                  <a:ext uri="{FF2B5EF4-FFF2-40B4-BE49-F238E27FC236}">
                    <a16:creationId xmlns:a16="http://schemas.microsoft.com/office/drawing/2014/main" id="{5AD634CA-104B-7F98-F84D-ECC3C4754980}"/>
                  </a:ext>
                </a:extLst>
              </p:cNvPr>
              <p:cNvSpPr txBox="1">
                <a:spLocks noRot="1" noChangeAspect="1" noMove="1" noResize="1" noEditPoints="1" noAdjustHandles="1" noChangeArrowheads="1" noChangeShapeType="1" noTextEdit="1"/>
              </p:cNvSpPr>
              <p:nvPr/>
            </p:nvSpPr>
            <p:spPr>
              <a:xfrm>
                <a:off x="0" y="2455255"/>
                <a:ext cx="6608905" cy="369332"/>
              </a:xfrm>
              <a:prstGeom prst="rect">
                <a:avLst/>
              </a:prstGeom>
              <a:blipFill>
                <a:blip r:embed="rId5"/>
                <a:stretch>
                  <a:fillRect l="-73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8FBF898-C2BA-0660-7838-80479B22F286}"/>
                  </a:ext>
                </a:extLst>
              </p:cNvPr>
              <p:cNvSpPr txBox="1"/>
              <p:nvPr/>
            </p:nvSpPr>
            <p:spPr>
              <a:xfrm>
                <a:off x="80939" y="3103737"/>
                <a:ext cx="6142244" cy="28991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fr-FR" noProof="0" smtClean="0">
                          <a:latin typeface="Cambria Math" panose="02040503050406030204" pitchFamily="18" charset="0"/>
                        </a:rPr>
                        <m:t> </m:t>
                      </m:r>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Sub>
                        <m:sSubPr>
                          <m:ctrlPr>
                            <a:rPr lang="fr-FR" i="1" noProof="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2</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1</m:t>
                              </m:r>
                            </m:sub>
                          </m:sSub>
                        </m:num>
                        <m:den>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b="0" i="1" noProof="0" smtClean="0">
                          <a:latin typeface="Cambria Math" panose="02040503050406030204" pitchFamily="18" charset="0"/>
                        </a:rPr>
                        <m:t>=0</m:t>
                      </m:r>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=2: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=3: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=4: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3</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4</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a:rPr lang="fr-FR" b="0" i="0" noProof="0" smtClean="0">
                              <a:latin typeface="Cambria Math" panose="02040503050406030204" pitchFamily="18" charset="0"/>
                            </a:rPr>
                            <m:t>5</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a:p>
                <a:pPr/>
                <a14:m>
                  <m:oMathPara xmlns:m="http://schemas.openxmlformats.org/officeDocument/2006/math">
                    <m:oMathParaPr>
                      <m:jc m:val="left"/>
                    </m:oMathParaPr>
                    <m:oMath xmlns:m="http://schemas.openxmlformats.org/officeDocument/2006/math">
                      <m:sSub>
                        <m:sSubPr>
                          <m:ctrlPr>
                            <a:rPr lang="fr-FR" b="0" i="1" noProof="0" smtClean="0">
                              <a:latin typeface="Cambria Math" panose="02040503050406030204" pitchFamily="18" charset="0"/>
                            </a:rPr>
                          </m:ctrlPr>
                        </m:sSubPr>
                        <m:e>
                          <m:r>
                            <a:rPr lang="fr-FR" b="0" i="0" noProof="0" smtClean="0">
                              <a:latin typeface="Cambria Math" panose="02040503050406030204" pitchFamily="18" charset="0"/>
                            </a:rPr>
                            <m:t>    </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=5: </m:t>
                          </m:r>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5</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p:sp>
            <p:nvSpPr>
              <p:cNvPr id="14" name="TextBox 13">
                <a:extLst>
                  <a:ext uri="{FF2B5EF4-FFF2-40B4-BE49-F238E27FC236}">
                    <a16:creationId xmlns:a16="http://schemas.microsoft.com/office/drawing/2014/main" id="{B8FBF898-C2BA-0660-7838-80479B22F286}"/>
                  </a:ext>
                </a:extLst>
              </p:cNvPr>
              <p:cNvSpPr txBox="1">
                <a:spLocks noRot="1" noChangeAspect="1" noMove="1" noResize="1" noEditPoints="1" noAdjustHandles="1" noChangeArrowheads="1" noChangeShapeType="1" noTextEdit="1"/>
              </p:cNvSpPr>
              <p:nvPr/>
            </p:nvSpPr>
            <p:spPr>
              <a:xfrm>
                <a:off x="80939" y="3103737"/>
                <a:ext cx="6142244" cy="2899127"/>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97C35EC-1834-8CCA-7703-6CDC8E8D8AB9}"/>
                  </a:ext>
                </a:extLst>
              </p:cNvPr>
              <p:cNvSpPr txBox="1"/>
              <p:nvPr/>
            </p:nvSpPr>
            <p:spPr>
              <a:xfrm>
                <a:off x="-1048" y="6045866"/>
                <a:ext cx="12021199" cy="80650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réécrire ce système sous forme matricielle tel que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Par inversion de la matrice </a:t>
                </a:r>
                <a14:m>
                  <m:oMath xmlns:m="http://schemas.openxmlformats.org/officeDocument/2006/math">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on obtient la solution comme suit : </a:t>
                </a:r>
                <a14:m>
                  <m:oMath xmlns:m="http://schemas.openxmlformats.org/officeDocument/2006/math">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𝐶</m:t>
                        </m:r>
                      </m:e>
                    </m:bar>
                    <m:r>
                      <a:rPr lang="fr-FR" i="1" noProof="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cs typeface="Times New Roman" panose="02020603050405020304" pitchFamily="18" charset="0"/>
                          </a:rPr>
                        </m:ctrlPr>
                      </m:sSupPr>
                      <m:e>
                        <m:bar>
                          <m:barPr>
                            <m:ctrlPr>
                              <a:rPr lang="fr-FR" i="1" noProof="0">
                                <a:latin typeface="Cambria Math" panose="02040503050406030204" pitchFamily="18" charset="0"/>
                                <a:cs typeface="Times New Roman" panose="02020603050405020304" pitchFamily="18" charset="0"/>
                              </a:rPr>
                            </m:ctrlPr>
                          </m:barPr>
                          <m:e>
                            <m:bar>
                              <m:barPr>
                                <m:ctrlPr>
                                  <a:rPr lang="fr-FR" i="1" noProof="0">
                                    <a:latin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cs typeface="Times New Roman" panose="02020603050405020304" pitchFamily="18" charset="0"/>
                                  </a:rPr>
                                  <m:t>𝐴</m:t>
                                </m:r>
                              </m:e>
                            </m:bar>
                          </m:e>
                        </m:bar>
                      </m:e>
                      <m:sup>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 </m:t>
                    </m:r>
                    <m:bar>
                      <m:bar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barPr>
                      <m:e>
                        <m:r>
                          <a:rPr lang="fr-FR" i="1" noProof="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p:sp>
            <p:nvSpPr>
              <p:cNvPr id="13" name="TextBox 12">
                <a:extLst>
                  <a:ext uri="{FF2B5EF4-FFF2-40B4-BE49-F238E27FC236}">
                    <a16:creationId xmlns:a16="http://schemas.microsoft.com/office/drawing/2014/main" id="{997C35EC-1834-8CCA-7703-6CDC8E8D8AB9}"/>
                  </a:ext>
                </a:extLst>
              </p:cNvPr>
              <p:cNvSpPr txBox="1">
                <a:spLocks noRot="1" noChangeAspect="1" noMove="1" noResize="1" noEditPoints="1" noAdjustHandles="1" noChangeArrowheads="1" noChangeShapeType="1" noTextEdit="1"/>
              </p:cNvSpPr>
              <p:nvPr/>
            </p:nvSpPr>
            <p:spPr>
              <a:xfrm>
                <a:off x="-1048" y="6045866"/>
                <a:ext cx="12021199" cy="806503"/>
              </a:xfrm>
              <a:prstGeom prst="rect">
                <a:avLst/>
              </a:prstGeom>
              <a:blipFill>
                <a:blip r:embed="rId7"/>
                <a:stretch>
                  <a:fillRect l="-456" t="-4545" r="-406" b="-151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0D4259A-0C98-BAFE-3E33-AEBE5015294A}"/>
                  </a:ext>
                </a:extLst>
              </p:cNvPr>
              <p:cNvSpPr txBox="1"/>
              <p:nvPr/>
            </p:nvSpPr>
            <p:spPr>
              <a:xfrm>
                <a:off x="6804398" y="4199673"/>
                <a:ext cx="4143177" cy="1494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fr-FR" sz="1100" i="1" noProof="0" smtClean="0">
                              <a:latin typeface="Cambria Math" panose="02040503050406030204" pitchFamily="18" charset="0"/>
                            </a:rPr>
                          </m:ctrlPr>
                        </m:dPr>
                        <m:e>
                          <m:m>
                            <m:mPr>
                              <m:mcs>
                                <m:mc>
                                  <m:mcPr>
                                    <m:count m:val="5"/>
                                    <m:mcJc m:val="center"/>
                                  </m:mcPr>
                                </m:mc>
                              </m:mcs>
                              <m:ctrlPr>
                                <a:rPr lang="fr-FR" sz="1100" i="1" noProof="0" smtClean="0">
                                  <a:latin typeface="Cambria Math" panose="02040503050406030204" pitchFamily="18" charset="0"/>
                                </a:rPr>
                              </m:ctrlPr>
                            </m:mPr>
                            <m:mr>
                              <m:e>
                                <m:r>
                                  <m:rPr>
                                    <m:brk m:alnAt="7"/>
                                  </m:rPr>
                                  <a:rPr lang="fr-FR" sz="1100" i="1" noProof="0">
                                    <a:latin typeface="Cambria Math" panose="02040503050406030204" pitchFamily="18" charset="0"/>
                                  </a:rPr>
                                  <m:t>1</m:t>
                                </m:r>
                              </m:e>
                              <m:e>
                                <m:r>
                                  <a:rPr lang="fr-FR" sz="1100" i="1" noProof="0">
                                    <a:latin typeface="Cambria Math" panose="02040503050406030204" pitchFamily="18" charset="0"/>
                                  </a:rPr>
                                  <m:t>−1</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r>
                                  <a:rPr lang="fr-FR" sz="1100" i="1" noProof="0">
                                    <a:latin typeface="Cambria Math" panose="02040503050406030204" pitchFamily="18" charset="0"/>
                                  </a:rPr>
                                  <m:t>0</m:t>
                                </m:r>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−2</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e>
                                <m:f>
                                  <m:fPr>
                                    <m:ctrlPr>
                                      <a:rPr lang="fr-FR" sz="1100" i="1" noProof="0">
                                        <a:latin typeface="Cambria Math" panose="02040503050406030204" pitchFamily="18" charset="0"/>
                                      </a:rPr>
                                    </m:ctrlPr>
                                  </m:fPr>
                                  <m:num>
                                    <m:r>
                                      <a:rPr lang="fr-FR" sz="1100" i="1" noProof="0">
                                        <a:latin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²</m:t>
                                    </m:r>
                                  </m:den>
                                </m:f>
                                <m:r>
                                  <a:rPr lang="fr-FR" sz="1100" i="1" noProof="0">
                                    <a:latin typeface="Cambria Math" panose="02040503050406030204" pitchFamily="18" charset="0"/>
                                    <a:ea typeface="Cambria Math" panose="02040503050406030204" pitchFamily="18" charset="0"/>
                                  </a:rPr>
                                  <m:t>+</m:t>
                                </m:r>
                                <m:f>
                                  <m:fPr>
                                    <m:ctrlPr>
                                      <a:rPr lang="fr-FR" sz="1100" i="1" noProof="0">
                                        <a:latin typeface="Cambria Math" panose="02040503050406030204" pitchFamily="18" charset="0"/>
                                        <a:ea typeface="Cambria Math" panose="02040503050406030204" pitchFamily="18" charset="0"/>
                                      </a:rPr>
                                    </m:ctrlPr>
                                  </m:fPr>
                                  <m:num>
                                    <m:r>
                                      <a:rPr lang="fr-FR" sz="1100" i="1" noProof="0">
                                        <a:latin typeface="Cambria Math" panose="02040503050406030204" pitchFamily="18" charset="0"/>
                                        <a:ea typeface="Cambria Math" panose="02040503050406030204" pitchFamily="18" charset="0"/>
                                      </a:rPr>
                                      <m:t>1</m:t>
                                    </m:r>
                                  </m:num>
                                  <m:den>
                                    <m:r>
                                      <a:rPr lang="fr-FR" sz="1100" i="1" noProof="0">
                                        <a:latin typeface="Cambria Math" panose="02040503050406030204" pitchFamily="18" charset="0"/>
                                        <a:ea typeface="Cambria Math" panose="02040503050406030204" pitchFamily="18" charset="0"/>
                                      </a:rPr>
                                      <m:t>𝑟</m:t>
                                    </m:r>
                                    <m:r>
                                      <a:rPr lang="fr-FR" sz="1100" i="1" noProof="0">
                                        <a:latin typeface="Cambria Math" panose="02040503050406030204" pitchFamily="18" charset="0"/>
                                        <a:ea typeface="Cambria Math" panose="02040503050406030204" pitchFamily="18" charset="0"/>
                                      </a:rPr>
                                      <m:t>∆</m:t>
                                    </m:r>
                                    <m:r>
                                      <a:rPr lang="fr-FR" sz="1100" i="1" noProof="0">
                                        <a:latin typeface="Cambria Math" panose="02040503050406030204" pitchFamily="18" charset="0"/>
                                        <a:ea typeface="Cambria Math" panose="02040503050406030204" pitchFamily="18" charset="0"/>
                                      </a:rPr>
                                      <m:t>𝑟</m:t>
                                    </m:r>
                                  </m:den>
                                </m:f>
                              </m:e>
                            </m:mr>
                            <m:mr>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i="1" noProof="0">
                                    <a:latin typeface="Cambria Math" panose="02040503050406030204" pitchFamily="18" charset="0"/>
                                  </a:rPr>
                                  <m:t>0</m:t>
                                </m:r>
                              </m:e>
                              <m:e>
                                <m:r>
                                  <a:rPr lang="fr-FR" sz="1100" b="0" i="1" noProof="0" smtClean="0">
                                    <a:latin typeface="Cambria Math" panose="02040503050406030204" pitchFamily="18" charset="0"/>
                                  </a:rPr>
                                  <m:t>0</m:t>
                                </m:r>
                              </m:e>
                              <m:e>
                                <m:r>
                                  <a:rPr lang="fr-FR" sz="1100" b="0" i="1" noProof="0" smtClean="0">
                                    <a:latin typeface="Cambria Math" panose="02040503050406030204" pitchFamily="18" charset="0"/>
                                  </a:rPr>
                                  <m:t>1</m:t>
                                </m:r>
                              </m:e>
                            </m:mr>
                          </m:m>
                          <m:r>
                            <m:rPr>
                              <m:nor/>
                            </m:rPr>
                            <a:rPr lang="fr-FR" sz="1100" noProof="0" smtClean="0"/>
                            <m:t> </m:t>
                          </m:r>
                        </m:e>
                      </m:d>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sSub>
                                  <m:sSubPr>
                                    <m:ctrlPr>
                                      <a:rPr lang="fr-FR" sz="1100" b="0" i="1" noProof="0" smtClean="0">
                                        <a:latin typeface="Cambria Math" panose="02040503050406030204" pitchFamily="18" charset="0"/>
                                      </a:rPr>
                                    </m:ctrlPr>
                                  </m:sSubPr>
                                  <m:e>
                                    <m:r>
                                      <m:rPr>
                                        <m:brk m:alnAt="7"/>
                                      </m:rPr>
                                      <a:rPr lang="fr-FR" sz="1100" b="0" i="1" noProof="0" smtClean="0">
                                        <a:latin typeface="Cambria Math" panose="02040503050406030204" pitchFamily="18" charset="0"/>
                                      </a:rPr>
                                      <m:t>𝐶</m:t>
                                    </m:r>
                                  </m:e>
                                  <m:sub>
                                    <m:r>
                                      <m:rPr>
                                        <m:brk m:alnAt="7"/>
                                      </m:rPr>
                                      <a:rPr lang="fr-FR" sz="1100" b="0" i="1" noProof="0" smtClean="0">
                                        <a:latin typeface="Cambria Math" panose="02040503050406030204" pitchFamily="18" charset="0"/>
                                      </a:rPr>
                                      <m:t>1</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2</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3</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4</m:t>
                                    </m:r>
                                  </m:sub>
                                </m:sSub>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5</m:t>
                                    </m:r>
                                  </m:sub>
                                </m:sSub>
                              </m:e>
                            </m:mr>
                          </m:m>
                        </m:e>
                      </m:d>
                      <m:r>
                        <a:rPr lang="fr-FR" sz="1100" b="0" i="1" noProof="0" smtClean="0">
                          <a:latin typeface="Cambria Math" panose="02040503050406030204" pitchFamily="18" charset="0"/>
                        </a:rPr>
                        <m:t>=</m:t>
                      </m:r>
                      <m:d>
                        <m:dPr>
                          <m:begChr m:val="["/>
                          <m:endChr m:val="]"/>
                          <m:ctrlPr>
                            <a:rPr lang="fr-FR" sz="1100" i="1" noProof="0" smtClean="0">
                              <a:latin typeface="Cambria Math" panose="02040503050406030204" pitchFamily="18" charset="0"/>
                            </a:rPr>
                          </m:ctrlPr>
                        </m:dPr>
                        <m:e>
                          <m:m>
                            <m:mPr>
                              <m:mcs>
                                <m:mc>
                                  <m:mcPr>
                                    <m:count m:val="1"/>
                                    <m:mcJc m:val="center"/>
                                  </m:mcPr>
                                </m:mc>
                              </m:mcs>
                              <m:ctrlPr>
                                <a:rPr lang="fr-FR" sz="1100" i="1" noProof="0" smtClean="0">
                                  <a:latin typeface="Cambria Math" panose="02040503050406030204" pitchFamily="18" charset="0"/>
                                </a:rPr>
                              </m:ctrlPr>
                            </m:mPr>
                            <m:mr>
                              <m:e>
                                <m:r>
                                  <a:rPr lang="fr-FR" sz="1100" b="0" i="1" noProof="0" smtClean="0">
                                    <a:latin typeface="Cambria Math" panose="02040503050406030204" pitchFamily="18" charset="0"/>
                                  </a:rPr>
                                  <m:t>0</m:t>
                                </m:r>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i="1" noProof="0">
                                        <a:latin typeface="Cambria Math" panose="02040503050406030204" pitchFamily="18" charset="0"/>
                                      </a:rPr>
                                    </m:ctrlPr>
                                  </m:fPr>
                                  <m:num>
                                    <m:r>
                                      <a:rPr lang="fr-FR" sz="1100" i="1" noProof="0">
                                        <a:latin typeface="Cambria Math" panose="02040503050406030204" pitchFamily="18" charset="0"/>
                                      </a:rPr>
                                      <m:t>𝑆</m:t>
                                    </m:r>
                                  </m:num>
                                  <m:den>
                                    <m:sSub>
                                      <m:sSubPr>
                                        <m:ctrlPr>
                                          <a:rPr lang="fr-FR" sz="1100" i="1" noProof="0">
                                            <a:latin typeface="Cambria Math" panose="02040503050406030204" pitchFamily="18" charset="0"/>
                                          </a:rPr>
                                        </m:ctrlPr>
                                      </m:sSubPr>
                                      <m:e>
                                        <m:r>
                                          <a:rPr lang="fr-FR" sz="1100" i="1" noProof="0">
                                            <a:latin typeface="Cambria Math" panose="02040503050406030204" pitchFamily="18" charset="0"/>
                                          </a:rPr>
                                          <m:t>𝐷</m:t>
                                        </m:r>
                                      </m:e>
                                      <m:sub>
                                        <m:r>
                                          <a:rPr lang="fr-FR" sz="1100" i="1" noProof="0">
                                            <a:latin typeface="Cambria Math" panose="02040503050406030204" pitchFamily="18" charset="0"/>
                                          </a:rPr>
                                          <m:t>𝑒𝑓𝑓</m:t>
                                        </m:r>
                                      </m:sub>
                                    </m:sSub>
                                  </m:den>
                                </m:f>
                              </m:e>
                            </m:mr>
                            <m:mr>
                              <m:e>
                                <m:f>
                                  <m:fPr>
                                    <m:ctrlPr>
                                      <a:rPr lang="fr-FR" sz="1100" b="0" i="1" noProof="0" smtClean="0">
                                        <a:latin typeface="Cambria Math" panose="02040503050406030204" pitchFamily="18" charset="0"/>
                                      </a:rPr>
                                    </m:ctrlPr>
                                  </m:fPr>
                                  <m:num>
                                    <m:r>
                                      <a:rPr lang="fr-FR" sz="1100" b="0" i="1" noProof="0" smtClean="0">
                                        <a:latin typeface="Cambria Math" panose="02040503050406030204" pitchFamily="18" charset="0"/>
                                      </a:rPr>
                                      <m:t>𝑆</m:t>
                                    </m:r>
                                  </m:num>
                                  <m:den>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𝐷</m:t>
                                        </m:r>
                                      </m:e>
                                      <m:sub>
                                        <m:r>
                                          <a:rPr lang="fr-FR" sz="1100" b="0" i="1" noProof="0" smtClean="0">
                                            <a:latin typeface="Cambria Math" panose="02040503050406030204" pitchFamily="18" charset="0"/>
                                          </a:rPr>
                                          <m:t>𝑒𝑓𝑓</m:t>
                                        </m:r>
                                      </m:sub>
                                    </m:sSub>
                                  </m:den>
                                </m:f>
                              </m:e>
                            </m:mr>
                            <m:mr>
                              <m:e>
                                <m:sSub>
                                  <m:sSubPr>
                                    <m:ctrlPr>
                                      <a:rPr lang="fr-FR" sz="1100" b="0" i="1" noProof="0" smtClean="0">
                                        <a:latin typeface="Cambria Math" panose="02040503050406030204" pitchFamily="18" charset="0"/>
                                      </a:rPr>
                                    </m:ctrlPr>
                                  </m:sSubPr>
                                  <m:e>
                                    <m:r>
                                      <a:rPr lang="fr-FR" sz="1100" b="0" i="1" noProof="0" smtClean="0">
                                        <a:latin typeface="Cambria Math" panose="02040503050406030204" pitchFamily="18" charset="0"/>
                                      </a:rPr>
                                      <m:t>𝐶</m:t>
                                    </m:r>
                                  </m:e>
                                  <m:sub>
                                    <m:r>
                                      <a:rPr lang="fr-FR" sz="1100" b="0" i="1" noProof="0" smtClean="0">
                                        <a:latin typeface="Cambria Math" panose="02040503050406030204" pitchFamily="18" charset="0"/>
                                      </a:rPr>
                                      <m:t>𝑒</m:t>
                                    </m:r>
                                  </m:sub>
                                </m:sSub>
                              </m:e>
                            </m:mr>
                          </m:m>
                        </m:e>
                      </m:d>
                    </m:oMath>
                  </m:oMathPara>
                </a14:m>
                <a:endParaRPr lang="fr-FR" sz="1100" noProof="0" dirty="0"/>
              </a:p>
            </p:txBody>
          </p:sp>
        </mc:Choice>
        <mc:Fallback>
          <p:sp>
            <p:nvSpPr>
              <p:cNvPr id="15" name="TextBox 14">
                <a:extLst>
                  <a:ext uri="{FF2B5EF4-FFF2-40B4-BE49-F238E27FC236}">
                    <a16:creationId xmlns:a16="http://schemas.microsoft.com/office/drawing/2014/main" id="{D0D4259A-0C98-BAFE-3E33-AEBE5015294A}"/>
                  </a:ext>
                </a:extLst>
              </p:cNvPr>
              <p:cNvSpPr txBox="1">
                <a:spLocks noRot="1" noChangeAspect="1" noMove="1" noResize="1" noEditPoints="1" noAdjustHandles="1" noChangeArrowheads="1" noChangeShapeType="1" noTextEdit="1"/>
              </p:cNvSpPr>
              <p:nvPr/>
            </p:nvSpPr>
            <p:spPr>
              <a:xfrm>
                <a:off x="6804398" y="4199673"/>
                <a:ext cx="4143177" cy="1494961"/>
              </a:xfrm>
              <a:prstGeom prst="rect">
                <a:avLst/>
              </a:prstGeom>
              <a:blipFill>
                <a:blip r:embed="rId8"/>
                <a:stretch>
                  <a:fillRect/>
                </a:stretch>
              </a:blipFill>
            </p:spPr>
            <p:txBody>
              <a:bodyPr/>
              <a:lstStyle/>
              <a:p>
                <a:r>
                  <a:rPr lang="en-GB">
                    <a:noFill/>
                  </a:rPr>
                  <a:t> </a:t>
                </a:r>
              </a:p>
            </p:txBody>
          </p:sp>
        </mc:Fallback>
      </mc:AlternateContent>
      <p:pic>
        <p:nvPicPr>
          <p:cNvPr id="17" name="Picture 16">
            <a:extLst>
              <a:ext uri="{FF2B5EF4-FFF2-40B4-BE49-F238E27FC236}">
                <a16:creationId xmlns:a16="http://schemas.microsoft.com/office/drawing/2014/main" id="{429771DA-C7D2-B11F-BF31-76F203BCE2D9}"/>
              </a:ext>
            </a:extLst>
          </p:cNvPr>
          <p:cNvPicPr>
            <a:picLocks noChangeAspect="1"/>
          </p:cNvPicPr>
          <p:nvPr/>
        </p:nvPicPr>
        <p:blipFill>
          <a:blip r:embed="rId9"/>
          <a:stretch>
            <a:fillRect/>
          </a:stretch>
        </p:blipFill>
        <p:spPr>
          <a:xfrm>
            <a:off x="6804397" y="3103737"/>
            <a:ext cx="3291839" cy="1048575"/>
          </a:xfrm>
          <a:prstGeom prst="rect">
            <a:avLst/>
          </a:prstGeom>
        </p:spPr>
      </p:pic>
      <p:pic>
        <p:nvPicPr>
          <p:cNvPr id="19" name="Picture 18">
            <a:extLst>
              <a:ext uri="{FF2B5EF4-FFF2-40B4-BE49-F238E27FC236}">
                <a16:creationId xmlns:a16="http://schemas.microsoft.com/office/drawing/2014/main" id="{922DDEA9-C091-1B9B-FC36-448765828197}"/>
              </a:ext>
            </a:extLst>
          </p:cNvPr>
          <p:cNvPicPr>
            <a:picLocks noChangeAspect="1"/>
          </p:cNvPicPr>
          <p:nvPr/>
        </p:nvPicPr>
        <p:blipFill>
          <a:blip r:embed="rId10"/>
          <a:stretch>
            <a:fillRect/>
          </a:stretch>
        </p:blipFill>
        <p:spPr>
          <a:xfrm>
            <a:off x="10288577" y="3103649"/>
            <a:ext cx="721172" cy="1048575"/>
          </a:xfrm>
          <a:prstGeom prst="rect">
            <a:avLst/>
          </a:prstGeom>
        </p:spPr>
      </p:pic>
      <p:sp>
        <p:nvSpPr>
          <p:cNvPr id="21" name="Right Brace 20">
            <a:extLst>
              <a:ext uri="{FF2B5EF4-FFF2-40B4-BE49-F238E27FC236}">
                <a16:creationId xmlns:a16="http://schemas.microsoft.com/office/drawing/2014/main" id="{19EAFEE6-6B99-E2E7-968A-B6336653D699}"/>
              </a:ext>
            </a:extLst>
          </p:cNvPr>
          <p:cNvSpPr/>
          <p:nvPr/>
        </p:nvSpPr>
        <p:spPr>
          <a:xfrm>
            <a:off x="6223183" y="3175626"/>
            <a:ext cx="180376" cy="251900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6" name="TextBox 15">
            <a:extLst>
              <a:ext uri="{FF2B5EF4-FFF2-40B4-BE49-F238E27FC236}">
                <a16:creationId xmlns:a16="http://schemas.microsoft.com/office/drawing/2014/main" id="{4F81872E-E651-294D-B348-E611465E53BB}"/>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Tree>
    <p:extLst>
      <p:ext uri="{BB962C8B-B14F-4D97-AF65-F5344CB8AC3E}">
        <p14:creationId xmlns:p14="http://schemas.microsoft.com/office/powerpoint/2010/main" val="415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pic>
        <p:nvPicPr>
          <p:cNvPr id="8" name="Picture 7" descr="A graph with a red line&#10;&#10;AI-generated content may be incorrect.">
            <a:extLst>
              <a:ext uri="{FF2B5EF4-FFF2-40B4-BE49-F238E27FC236}">
                <a16:creationId xmlns:a16="http://schemas.microsoft.com/office/drawing/2014/main" id="{F5478F9D-5ACE-798B-6D07-047046B54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1642397"/>
            <a:ext cx="5362229" cy="4021672"/>
          </a:xfrm>
          <a:prstGeom prst="rect">
            <a:avLst/>
          </a:prstGeom>
        </p:spPr>
      </p:pic>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 &amp; D</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l’erreur de troncature formelle (et l’ordre de précision numérique si le code fonctionne), on attend l’ordre </a:t>
            </a:r>
            <a:r>
              <a:rPr lang="fr-FR" b="1" noProof="0" dirty="0">
                <a:latin typeface="Times New Roman" panose="02020603050405020304" pitchFamily="18" charset="0"/>
                <a:cs typeface="Times New Roman" panose="02020603050405020304" pitchFamily="18" charset="0"/>
              </a:rPr>
              <a:t>1</a:t>
            </a:r>
            <a:r>
              <a:rPr lang="fr-FR" noProof="0" dirty="0">
                <a:latin typeface="Times New Roman" panose="02020603050405020304" pitchFamily="18" charset="0"/>
                <a:cs typeface="Times New Roman" panose="02020603050405020304" pitchFamily="18" charset="0"/>
              </a:rPr>
              <a:t> étant donné que l’ordre le plus « mauvais » entre les deux </a:t>
            </a:r>
            <a:r>
              <a:rPr lang="fr-FR" dirty="0">
                <a:latin typeface="Times New Roman" panose="02020603050405020304" pitchFamily="18" charset="0"/>
                <a:cs typeface="Times New Roman" panose="02020603050405020304" pitchFamily="18" charset="0"/>
              </a:rPr>
              <a:t>utilisés </a:t>
            </a:r>
            <a:r>
              <a:rPr lang="fr-FR" noProof="0" dirty="0">
                <a:latin typeface="Times New Roman" panose="02020603050405020304" pitchFamily="18" charset="0"/>
                <a:cs typeface="Times New Roman" panose="02020603050405020304" pitchFamily="18" charset="0"/>
              </a:rPr>
              <a:t>est de 1 (pour la dérivée première). </a:t>
            </a:r>
          </a:p>
        </p:txBody>
      </p:sp>
      <p:sp>
        <p:nvSpPr>
          <p:cNvPr id="16" name="TextBox 15">
            <a:extLst>
              <a:ext uri="{FF2B5EF4-FFF2-40B4-BE49-F238E27FC236}">
                <a16:creationId xmlns:a16="http://schemas.microsoft.com/office/drawing/2014/main" id="{B39967A9-E27A-C14E-CB1A-C73498778C17}"/>
              </a:ext>
            </a:extLst>
          </p:cNvPr>
          <p:cNvSpPr txBox="1"/>
          <p:nvPr/>
        </p:nvSpPr>
        <p:spPr>
          <a:xfrm>
            <a:off x="-2" y="1273799"/>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Après simulation, on obtient les résultats suivants : </a:t>
            </a:r>
          </a:p>
        </p:txBody>
      </p:sp>
      <p:sp>
        <p:nvSpPr>
          <p:cNvPr id="22" name="TextBox 21">
            <a:extLst>
              <a:ext uri="{FF2B5EF4-FFF2-40B4-BE49-F238E27FC236}">
                <a16:creationId xmlns:a16="http://schemas.microsoft.com/office/drawing/2014/main" id="{6202A4EB-70C1-FC90-04FF-E6EC22746993}"/>
              </a:ext>
            </a:extLst>
          </p:cNvPr>
          <p:cNvSpPr txBox="1"/>
          <p:nvPr/>
        </p:nvSpPr>
        <p:spPr>
          <a:xfrm>
            <a:off x="5362228" y="1827797"/>
            <a:ext cx="505459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paramètres de simulations sont : </a:t>
            </a:r>
          </a:p>
        </p:txBody>
      </p:sp>
      <p:sp>
        <p:nvSpPr>
          <p:cNvPr id="24" name="TextBox 23">
            <a:extLst>
              <a:ext uri="{FF2B5EF4-FFF2-40B4-BE49-F238E27FC236}">
                <a16:creationId xmlns:a16="http://schemas.microsoft.com/office/drawing/2014/main" id="{76493576-D5CC-FFCD-A3CC-42A2E2B30ACE}"/>
              </a:ext>
            </a:extLst>
          </p:cNvPr>
          <p:cNvSpPr txBox="1"/>
          <p:nvPr/>
        </p:nvSpPr>
        <p:spPr>
          <a:xfrm>
            <a:off x="5362228" y="2210692"/>
            <a:ext cx="5362230" cy="1754326"/>
          </a:xfrm>
          <a:prstGeom prst="rect">
            <a:avLst/>
          </a:prstGeom>
          <a:noFill/>
        </p:spPr>
        <p:txBody>
          <a:bodyPr wrap="square">
            <a:spAutoFit/>
          </a:bodyPr>
          <a:lstStyle/>
          <a:p>
            <a:r>
              <a:rPr lang="fr-FR" i="1" noProof="0" dirty="0"/>
              <a:t>R = 0.5  # Rayon du pilier (m)</a:t>
            </a:r>
          </a:p>
          <a:p>
            <a:r>
              <a:rPr lang="fr-FR" i="1" noProof="0" dirty="0"/>
              <a:t>Ce = 20  # Concentration en surface (mol/m³)</a:t>
            </a:r>
          </a:p>
          <a:p>
            <a:r>
              <a:rPr lang="fr-FR" i="1" noProof="0" dirty="0"/>
              <a:t>Deff = 1e-10  # Coefficient de diffusion (m²/s)</a:t>
            </a:r>
          </a:p>
          <a:p>
            <a:r>
              <a:rPr lang="fr-FR" i="1" noProof="0" dirty="0"/>
              <a:t>S = 2e-8  # Terme source constant (mol/m³/s)</a:t>
            </a:r>
          </a:p>
          <a:p>
            <a:r>
              <a:rPr lang="fr-FR" i="1" noProof="0" dirty="0"/>
              <a:t>N = 5  # Nombre de nœuds</a:t>
            </a:r>
          </a:p>
          <a:p>
            <a:r>
              <a:rPr lang="fr-FR" i="1" noProof="0" dirty="0" err="1"/>
              <a:t>dr</a:t>
            </a:r>
            <a:r>
              <a:rPr lang="fr-FR" i="1" noProof="0" dirty="0"/>
              <a:t> = R / (N - 1)  # Pas spatial</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0BF094A-0B6E-84CD-1409-00B3E540E17B}"/>
                  </a:ext>
                </a:extLst>
              </p:cNvPr>
              <p:cNvSpPr txBox="1"/>
              <p:nvPr/>
            </p:nvSpPr>
            <p:spPr>
              <a:xfrm>
                <a:off x="-3" y="5664803"/>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maintenant à effectuer une vérification de code. Pour ce faire, nous allons calculer l’erreur de discrétisation pour plusieurs maillages (en prenant différentes normes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p>
            </p:txBody>
          </p:sp>
        </mc:Choice>
        <mc:Fallback>
          <p:sp>
            <p:nvSpPr>
              <p:cNvPr id="25" name="TextBox 24">
                <a:extLst>
                  <a:ext uri="{FF2B5EF4-FFF2-40B4-BE49-F238E27FC236}">
                    <a16:creationId xmlns:a16="http://schemas.microsoft.com/office/drawing/2014/main" id="{10BF094A-0B6E-84CD-1409-00B3E540E17B}"/>
                  </a:ext>
                </a:extLst>
              </p:cNvPr>
              <p:cNvSpPr txBox="1">
                <a:spLocks noRot="1" noChangeAspect="1" noMove="1" noResize="1" noEditPoints="1" noAdjustHandles="1" noChangeArrowheads="1" noChangeShapeType="1" noTextEdit="1"/>
              </p:cNvSpPr>
              <p:nvPr/>
            </p:nvSpPr>
            <p:spPr>
              <a:xfrm>
                <a:off x="-3" y="5664803"/>
                <a:ext cx="12192001" cy="646331"/>
              </a:xfrm>
              <a:prstGeom prst="rect">
                <a:avLst/>
              </a:prstGeom>
              <a:blipFill>
                <a:blip r:embed="rId3"/>
                <a:stretch>
                  <a:fillRect l="-400" t="-4717" r="-400" b="-1415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courbes suivantes (seuls les points liés sont utilisés pour déterminer la convergence asymptotique) :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CC94210-BE15-F432-6F90-9C9CCCFEA72F}"/>
                  </a:ext>
                </a:extLst>
              </p:cNvPr>
              <p:cNvSpPr txBox="1"/>
              <p:nvPr/>
            </p:nvSpPr>
            <p:spPr>
              <a:xfrm>
                <a:off x="5435599" y="1320202"/>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=1.0</m:t>
                    </m:r>
                    <m:r>
                      <a:rPr lang="fr-FR" b="0" i="0" noProof="0" smtClean="0">
                        <a:latin typeface="Cambria Math" panose="02040503050406030204" pitchFamily="18" charset="0"/>
                        <a:cs typeface="Times New Roman" panose="02020603050405020304" pitchFamily="18" charset="0"/>
                      </a:rPr>
                      <m:t>145</m:t>
                    </m:r>
                  </m:oMath>
                </a14:m>
                <a:endParaRPr lang="fr-FR" noProof="0" dirty="0">
                  <a:latin typeface="Times New Roman" panose="02020603050405020304" pitchFamily="18" charset="0"/>
                  <a:cs typeface="Times New Roman" panose="02020603050405020304" pitchFamily="18" charset="0"/>
                </a:endParaRPr>
              </a:p>
            </p:txBody>
          </p:sp>
        </mc:Choice>
        <mc:Fallback>
          <p:sp>
            <p:nvSpPr>
              <p:cNvPr id="13" name="TextBox 12">
                <a:extLst>
                  <a:ext uri="{FF2B5EF4-FFF2-40B4-BE49-F238E27FC236}">
                    <a16:creationId xmlns:a16="http://schemas.microsoft.com/office/drawing/2014/main" id="{BCC94210-BE15-F432-6F90-9C9CCCFEA72F}"/>
                  </a:ext>
                </a:extLst>
              </p:cNvPr>
              <p:cNvSpPr txBox="1">
                <a:spLocks noRot="1" noChangeAspect="1" noMove="1" noResize="1" noEditPoints="1" noAdjustHandles="1" noChangeArrowheads="1" noChangeShapeType="1" noTextEdit="1"/>
              </p:cNvSpPr>
              <p:nvPr/>
            </p:nvSpPr>
            <p:spPr>
              <a:xfrm>
                <a:off x="5435599" y="1320202"/>
                <a:ext cx="3716867" cy="369332"/>
              </a:xfrm>
              <a:prstGeom prst="rect">
                <a:avLst/>
              </a:prstGeom>
              <a:blipFill>
                <a:blip r:embed="rId2"/>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E88CA0C-9480-BE62-2525-C882E004697A}"/>
                  </a:ext>
                </a:extLst>
              </p:cNvPr>
              <p:cNvSpPr txBox="1"/>
              <p:nvPr/>
            </p:nvSpPr>
            <p:spPr>
              <a:xfrm>
                <a:off x="5435599" y="1643368"/>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=1.0107</m:t>
                    </m:r>
                  </m:oMath>
                </a14:m>
                <a:endParaRPr lang="fr-FR" noProof="0"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EE88CA0C-9480-BE62-2525-C882E004697A}"/>
                  </a:ext>
                </a:extLst>
              </p:cNvPr>
              <p:cNvSpPr txBox="1">
                <a:spLocks noRot="1" noChangeAspect="1" noMove="1" noResize="1" noEditPoints="1" noAdjustHandles="1" noChangeArrowheads="1" noChangeShapeType="1" noTextEdit="1"/>
              </p:cNvSpPr>
              <p:nvPr/>
            </p:nvSpPr>
            <p:spPr>
              <a:xfrm>
                <a:off x="5435599" y="1643368"/>
                <a:ext cx="3716867" cy="369332"/>
              </a:xfrm>
              <a:prstGeom prst="rect">
                <a:avLst/>
              </a:prstGeom>
              <a:blipFill>
                <a:blip r:embed="rId3"/>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3CD8751-5795-D6B9-2248-03D689648744}"/>
                  </a:ext>
                </a:extLst>
              </p:cNvPr>
              <p:cNvSpPr txBox="1"/>
              <p:nvPr/>
            </p:nvSpPr>
            <p:spPr>
              <a:xfrm>
                <a:off x="5435599" y="1966533"/>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p:sp>
            <p:nvSpPr>
              <p:cNvPr id="15" name="TextBox 14">
                <a:extLst>
                  <a:ext uri="{FF2B5EF4-FFF2-40B4-BE49-F238E27FC236}">
                    <a16:creationId xmlns:a16="http://schemas.microsoft.com/office/drawing/2014/main" id="{C3CD8751-5795-D6B9-2248-03D689648744}"/>
                  </a:ext>
                </a:extLst>
              </p:cNvPr>
              <p:cNvSpPr txBox="1">
                <a:spLocks noRot="1" noChangeAspect="1" noMove="1" noResize="1" noEditPoints="1" noAdjustHandles="1" noChangeArrowheads="1" noChangeShapeType="1" noTextEdit="1"/>
              </p:cNvSpPr>
              <p:nvPr/>
            </p:nvSpPr>
            <p:spPr>
              <a:xfrm>
                <a:off x="5435599" y="1966533"/>
                <a:ext cx="3716867" cy="369332"/>
              </a:xfrm>
              <a:prstGeom prst="rect">
                <a:avLst/>
              </a:prstGeom>
              <a:blipFill>
                <a:blip r:embed="rId4"/>
                <a:stretch>
                  <a:fillRect l="-1478"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A5226F6-F4A9-B138-C97F-881284C5A869}"/>
                  </a:ext>
                </a:extLst>
              </p:cNvPr>
              <p:cNvSpPr txBox="1"/>
              <p:nvPr/>
            </p:nvSpPr>
            <p:spPr>
              <a:xfrm>
                <a:off x="5435599" y="2336801"/>
                <a:ext cx="6620934"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les trois cas, on retrouve bien un ordre de convergence très proche (intervalle de confiance</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&lt;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fr-FR" noProof="0" dirty="0">
                    <a:latin typeface="Times New Roman" panose="02020603050405020304" pitchFamily="18" charset="0"/>
                    <a:cs typeface="Times New Roman" panose="02020603050405020304" pitchFamily="18" charset="0"/>
                  </a:rPr>
                  <a:t>) de l’ordre formel attendu théoriquement. De part ce résultat, nous pouvons donc dire que le </a:t>
                </a:r>
                <a:r>
                  <a:rPr lang="fr-FR" b="1" noProof="0" dirty="0">
                    <a:latin typeface="Times New Roman" panose="02020603050405020304" pitchFamily="18" charset="0"/>
                    <a:cs typeface="Times New Roman" panose="02020603050405020304" pitchFamily="18" charset="0"/>
                  </a:rPr>
                  <a:t>code est vérifié</a:t>
                </a:r>
                <a:r>
                  <a:rPr lang="fr-FR" noProof="0" dirty="0">
                    <a:latin typeface="Times New Roman" panose="02020603050405020304" pitchFamily="18" charset="0"/>
                    <a:cs typeface="Times New Roman" panose="02020603050405020304" pitchFamily="18" charset="0"/>
                  </a:rPr>
                  <a:t>.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Même pour un grand nombre de chiffre significatif, il semble que l’ordre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soit excellent. Avec des simulations pour 1000 et plus de nœuds, on arrive à montrer que </a:t>
                </a:r>
                <a14:m>
                  <m:oMath xmlns:m="http://schemas.openxmlformats.org/officeDocument/2006/math">
                    <m:sSub>
                      <m:sSub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noProof="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n’est pas parfaitement égale à 1. </a:t>
                </a:r>
              </a:p>
            </p:txBody>
          </p:sp>
        </mc:Choice>
        <mc:Fallback>
          <p:sp>
            <p:nvSpPr>
              <p:cNvPr id="16" name="TextBox 15">
                <a:extLst>
                  <a:ext uri="{FF2B5EF4-FFF2-40B4-BE49-F238E27FC236}">
                    <a16:creationId xmlns:a16="http://schemas.microsoft.com/office/drawing/2014/main" id="{DA5226F6-F4A9-B138-C97F-881284C5A869}"/>
                  </a:ext>
                </a:extLst>
              </p:cNvPr>
              <p:cNvSpPr txBox="1">
                <a:spLocks noRot="1" noChangeAspect="1" noMove="1" noResize="1" noEditPoints="1" noAdjustHandles="1" noChangeArrowheads="1" noChangeShapeType="1" noTextEdit="1"/>
              </p:cNvSpPr>
              <p:nvPr/>
            </p:nvSpPr>
            <p:spPr>
              <a:xfrm>
                <a:off x="5435599" y="2336801"/>
                <a:ext cx="6620934" cy="2585323"/>
              </a:xfrm>
              <a:prstGeom prst="rect">
                <a:avLst/>
              </a:prstGeom>
              <a:blipFill>
                <a:blip r:embed="rId5"/>
                <a:stretch>
                  <a:fillRect l="-829" t="-1179" r="-737" b="-2830"/>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9" name="Picture 8" descr="A graph with different colored lines&#10;&#10;AI-generated content may be incorrect.">
            <a:extLst>
              <a:ext uri="{FF2B5EF4-FFF2-40B4-BE49-F238E27FC236}">
                <a16:creationId xmlns:a16="http://schemas.microsoft.com/office/drawing/2014/main" id="{637A6A04-BF56-1147-EEED-6205E7F093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996800"/>
            <a:ext cx="5435599" cy="4076699"/>
          </a:xfrm>
          <a:prstGeom prst="rect">
            <a:avLst/>
          </a:prstGeom>
        </p:spPr>
      </p:pic>
      <p:sp>
        <p:nvSpPr>
          <p:cNvPr id="10" name="TextBox 9">
            <a:extLst>
              <a:ext uri="{FF2B5EF4-FFF2-40B4-BE49-F238E27FC236}">
                <a16:creationId xmlns:a16="http://schemas.microsoft.com/office/drawing/2014/main" id="{26AB2202-18AC-F301-719D-754BE34A0087}"/>
              </a:ext>
            </a:extLst>
          </p:cNvPr>
          <p:cNvSpPr txBox="1"/>
          <p:nvPr/>
        </p:nvSpPr>
        <p:spPr>
          <a:xfrm>
            <a:off x="0" y="5107962"/>
            <a:ext cx="117232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Si l’on prend que les deux derniers points (i.e., ceux avec les maillages les plus fins), nous obtenons les résultats suivants :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D71607F-6BF1-5FDA-D422-68E62421CCE4}"/>
                  </a:ext>
                </a:extLst>
              </p:cNvPr>
              <p:cNvSpPr txBox="1"/>
              <p:nvPr/>
            </p:nvSpPr>
            <p:spPr>
              <a:xfrm>
                <a:off x="0" y="5477294"/>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1.0026</m:t>
                    </m:r>
                    <m:r>
                      <a:rPr lang="fr-FR" b="0" i="0" noProof="0" smtClean="0">
                        <a:latin typeface="Cambria Math" panose="02040503050406030204" pitchFamily="18" charset="0"/>
                        <a:cs typeface="Times New Roman" panose="02020603050405020304" pitchFamily="18" charset="0"/>
                      </a:rPr>
                      <m:t>1</m:t>
                    </m:r>
                  </m:oMath>
                </a14:m>
                <a:endParaRPr lang="fr-FR" noProof="0" dirty="0">
                  <a:latin typeface="Times New Roman" panose="02020603050405020304" pitchFamily="18" charset="0"/>
                  <a:cs typeface="Times New Roman" panose="02020603050405020304" pitchFamily="18" charset="0"/>
                </a:endParaRPr>
              </a:p>
            </p:txBody>
          </p:sp>
        </mc:Choice>
        <mc:Fallback>
          <p:sp>
            <p:nvSpPr>
              <p:cNvPr id="11" name="TextBox 10">
                <a:extLst>
                  <a:ext uri="{FF2B5EF4-FFF2-40B4-BE49-F238E27FC236}">
                    <a16:creationId xmlns:a16="http://schemas.microsoft.com/office/drawing/2014/main" id="{FD71607F-6BF1-5FDA-D422-68E62421CCE4}"/>
                  </a:ext>
                </a:extLst>
              </p:cNvPr>
              <p:cNvSpPr txBox="1">
                <a:spLocks noRot="1" noChangeAspect="1" noMove="1" noResize="1" noEditPoints="1" noAdjustHandles="1" noChangeArrowheads="1" noChangeShapeType="1" noTextEdit="1"/>
              </p:cNvSpPr>
              <p:nvPr/>
            </p:nvSpPr>
            <p:spPr>
              <a:xfrm>
                <a:off x="0" y="5477294"/>
                <a:ext cx="3716867" cy="369332"/>
              </a:xfrm>
              <a:prstGeom prst="rect">
                <a:avLst/>
              </a:prstGeom>
              <a:blipFill>
                <a:blip r:embed="rId7"/>
                <a:stretch>
                  <a:fillRect l="-1311"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73418CF3-9DE2-B2FD-E08F-1CB82508ACE1}"/>
                  </a:ext>
                </a:extLst>
              </p:cNvPr>
              <p:cNvSpPr txBox="1"/>
              <p:nvPr/>
            </p:nvSpPr>
            <p:spPr>
              <a:xfrm>
                <a:off x="0" y="5800460"/>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cs typeface="Times New Roman" panose="02020603050405020304" pitchFamily="18" charset="0"/>
                          </a:rPr>
                          <m:t>L</m:t>
                        </m:r>
                      </m:e>
                      <m:sub>
                        <m:r>
                          <a:rPr lang="fr-FR" b="0" i="0"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r>
                      <a:rPr lang="fr-FR" i="1" noProof="0">
                        <a:latin typeface="Cambria Math" panose="02040503050406030204" pitchFamily="18" charset="0"/>
                        <a:cs typeface="Times New Roman" panose="02020603050405020304" pitchFamily="18" charset="0"/>
                      </a:rPr>
                      <m:t>1.00195</m:t>
                    </m:r>
                  </m:oMath>
                </a14:m>
                <a:endParaRPr lang="fr-FR" noProof="0"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73418CF3-9DE2-B2FD-E08F-1CB82508ACE1}"/>
                  </a:ext>
                </a:extLst>
              </p:cNvPr>
              <p:cNvSpPr txBox="1">
                <a:spLocks noRot="1" noChangeAspect="1" noMove="1" noResize="1" noEditPoints="1" noAdjustHandles="1" noChangeArrowheads="1" noChangeShapeType="1" noTextEdit="1"/>
              </p:cNvSpPr>
              <p:nvPr/>
            </p:nvSpPr>
            <p:spPr>
              <a:xfrm>
                <a:off x="0" y="5800460"/>
                <a:ext cx="3716867" cy="369332"/>
              </a:xfrm>
              <a:prstGeom prst="rect">
                <a:avLst/>
              </a:prstGeom>
              <a:blipFill>
                <a:blip r:embed="rId8"/>
                <a:stretch>
                  <a:fillRect l="-1311"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18967CF-1F4B-E249-C88C-988ADBD4981B}"/>
                  </a:ext>
                </a:extLst>
              </p:cNvPr>
              <p:cNvSpPr txBox="1"/>
              <p:nvPr/>
            </p:nvSpPr>
            <p:spPr>
              <a:xfrm>
                <a:off x="0" y="6123625"/>
                <a:ext cx="37168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Ordre de convergence </a:t>
                </a:r>
                <a14:m>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fr-FR" b="0" i="0" noProof="0" smtClean="0">
                            <a:latin typeface="Cambria Math" panose="02040503050406030204" pitchFamily="18" charset="0"/>
                            <a:ea typeface="Cambria Math" panose="02040503050406030204" pitchFamily="18" charset="0"/>
                            <a:cs typeface="Times New Roman" panose="02020603050405020304" pitchFamily="18" charset="0"/>
                          </a:rPr>
                          <m:t>L</m:t>
                        </m:r>
                      </m:e>
                      <m:sub>
                        <m:r>
                          <a:rPr lang="fr-FR" i="1" noProof="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=1.000</m:t>
                    </m:r>
                  </m:oMath>
                </a14:m>
                <a:endParaRPr lang="fr-FR" noProof="0" dirty="0">
                  <a:latin typeface="Times New Roman" panose="02020603050405020304" pitchFamily="18" charset="0"/>
                  <a:cs typeface="Times New Roman" panose="02020603050405020304" pitchFamily="18" charset="0"/>
                </a:endParaRPr>
              </a:p>
            </p:txBody>
          </p:sp>
        </mc:Choice>
        <mc:Fallback>
          <p:sp>
            <p:nvSpPr>
              <p:cNvPr id="17" name="TextBox 16">
                <a:extLst>
                  <a:ext uri="{FF2B5EF4-FFF2-40B4-BE49-F238E27FC236}">
                    <a16:creationId xmlns:a16="http://schemas.microsoft.com/office/drawing/2014/main" id="{418967CF-1F4B-E249-C88C-988ADBD4981B}"/>
                  </a:ext>
                </a:extLst>
              </p:cNvPr>
              <p:cNvSpPr txBox="1">
                <a:spLocks noRot="1" noChangeAspect="1" noMove="1" noResize="1" noEditPoints="1" noAdjustHandles="1" noChangeArrowheads="1" noChangeShapeType="1" noTextEdit="1"/>
              </p:cNvSpPr>
              <p:nvPr/>
            </p:nvSpPr>
            <p:spPr>
              <a:xfrm>
                <a:off x="0" y="6123625"/>
                <a:ext cx="3716867" cy="369332"/>
              </a:xfrm>
              <a:prstGeom prst="rect">
                <a:avLst/>
              </a:prstGeom>
              <a:blipFill>
                <a:blip r:embed="rId9"/>
                <a:stretch>
                  <a:fillRect l="-1311" t="-10000" b="-26667"/>
                </a:stretch>
              </a:blipFill>
            </p:spPr>
            <p:txBody>
              <a:bodyPr/>
              <a:lstStyle/>
              <a:p>
                <a:r>
                  <a:rPr lang="en-GB">
                    <a:noFill/>
                  </a:rPr>
                  <a:t> </a:t>
                </a:r>
              </a:p>
            </p:txBody>
          </p:sp>
        </mc:Fallback>
      </mc:AlternateContent>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6" name="Picture 15" descr="A graph with a line&#10;&#10;AI-generated content may be incorrect.">
            <a:extLst>
              <a:ext uri="{FF2B5EF4-FFF2-40B4-BE49-F238E27FC236}">
                <a16:creationId xmlns:a16="http://schemas.microsoft.com/office/drawing/2014/main" id="{C17D4E60-FB62-8A17-CC77-4C431C144C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 y="3106705"/>
            <a:ext cx="4969226" cy="3726919"/>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D8E09B78-47CC-84BD-A259-AA9B0A6D0125}"/>
              </a:ext>
            </a:extLst>
          </p:cNvPr>
          <p:cNvSpPr txBox="1"/>
          <p:nvPr/>
        </p:nvSpPr>
        <p:spPr>
          <a:xfrm>
            <a:off x="-1" y="627468"/>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change les schémas de discrétisation spatiaux tel que : </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E12E67D-0239-1317-5143-EADC4A6FD1E7}"/>
                  </a:ext>
                </a:extLst>
              </p:cNvPr>
              <p:cNvSpPr txBox="1"/>
              <p:nvPr/>
            </p:nvSpPr>
            <p:spPr>
              <a:xfrm>
                <a:off x="5435947" y="513956"/>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p:sp>
            <p:nvSpPr>
              <p:cNvPr id="6" name="TextBox 5">
                <a:extLst>
                  <a:ext uri="{FF2B5EF4-FFF2-40B4-BE49-F238E27FC236}">
                    <a16:creationId xmlns:a16="http://schemas.microsoft.com/office/drawing/2014/main" id="{EE12E67D-0239-1317-5143-EADC4A6FD1E7}"/>
                  </a:ext>
                </a:extLst>
              </p:cNvPr>
              <p:cNvSpPr txBox="1">
                <a:spLocks noRot="1" noChangeAspect="1" noMove="1" noResize="1" noEditPoints="1" noAdjustHandles="1" noChangeArrowheads="1" noChangeShapeType="1" noTextEdit="1"/>
              </p:cNvSpPr>
              <p:nvPr/>
            </p:nvSpPr>
            <p:spPr>
              <a:xfrm>
                <a:off x="5435947" y="513956"/>
                <a:ext cx="2192520" cy="746230"/>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A320C37-86BC-1C54-FDB3-FB623D060A31}"/>
                  </a:ext>
                </a:extLst>
              </p:cNvPr>
              <p:cNvSpPr txBox="1"/>
              <p:nvPr/>
            </p:nvSpPr>
            <p:spPr>
              <a:xfrm>
                <a:off x="8451360" y="513956"/>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p:sp>
            <p:nvSpPr>
              <p:cNvPr id="7" name="TextBox 6">
                <a:extLst>
                  <a:ext uri="{FF2B5EF4-FFF2-40B4-BE49-F238E27FC236}">
                    <a16:creationId xmlns:a16="http://schemas.microsoft.com/office/drawing/2014/main" id="{EA320C37-86BC-1C54-FDB3-FB623D060A31}"/>
                  </a:ext>
                </a:extLst>
              </p:cNvPr>
              <p:cNvSpPr txBox="1">
                <a:spLocks noRot="1" noChangeAspect="1" noMove="1" noResize="1" noEditPoints="1" noAdjustHandles="1" noChangeArrowheads="1" noChangeShapeType="1" noTextEdit="1"/>
              </p:cNvSpPr>
              <p:nvPr/>
            </p:nvSpPr>
            <p:spPr>
              <a:xfrm>
                <a:off x="8451360" y="513956"/>
                <a:ext cx="2817827" cy="848374"/>
              </a:xfrm>
              <a:prstGeom prst="rect">
                <a:avLst/>
              </a:prstGeom>
              <a:blipFill>
                <a:blip r:embed="rId4"/>
                <a:stretch>
                  <a:fillRect/>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F891217-F85C-D70C-2308-582197B55664}"/>
              </a:ext>
            </a:extLst>
          </p:cNvPr>
          <p:cNvSpPr txBox="1"/>
          <p:nvPr/>
        </p:nvSpPr>
        <p:spPr>
          <a:xfrm>
            <a:off x="7471513" y="500026"/>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9" name="TextBox 8">
            <a:extLst>
              <a:ext uri="{FF2B5EF4-FFF2-40B4-BE49-F238E27FC236}">
                <a16:creationId xmlns:a16="http://schemas.microsoft.com/office/drawing/2014/main" id="{15BED661-D5E8-5D5F-962C-7A789302F672}"/>
              </a:ext>
            </a:extLst>
          </p:cNvPr>
          <p:cNvSpPr txBox="1"/>
          <p:nvPr/>
        </p:nvSpPr>
        <p:spPr>
          <a:xfrm>
            <a:off x="11221367" y="500027"/>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0" name="TextBox 9">
            <a:extLst>
              <a:ext uri="{FF2B5EF4-FFF2-40B4-BE49-F238E27FC236}">
                <a16:creationId xmlns:a16="http://schemas.microsoft.com/office/drawing/2014/main" id="{4B5486D3-9894-C2BC-A87B-09DEDB4C8900}"/>
              </a:ext>
            </a:extLst>
          </p:cNvPr>
          <p:cNvSpPr txBox="1"/>
          <p:nvPr/>
        </p:nvSpPr>
        <p:spPr>
          <a:xfrm>
            <a:off x="-1047" y="1307910"/>
            <a:ext cx="5511625"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introduits ces schémas dans l’équation du problème :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2C5B5726-7BDA-16C2-725D-68E0A9FFBD27}"/>
                  </a:ext>
                </a:extLst>
              </p:cNvPr>
              <p:cNvSpPr txBox="1"/>
              <p:nvPr/>
            </p:nvSpPr>
            <p:spPr>
              <a:xfrm>
                <a:off x="1610941" y="1615686"/>
                <a:ext cx="8970117" cy="7241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ea typeface="Cambria Math" panose="02040503050406030204" pitchFamily="18" charset="0"/>
                            </a:rPr>
                          </m:ctrlPr>
                        </m:fPr>
                        <m:num>
                          <m:r>
                            <a:rPr lang="fr-FR" b="0" i="1" noProof="0" smtClean="0">
                              <a:latin typeface="Cambria Math" panose="02040503050406030204" pitchFamily="18" charset="0"/>
                              <a:ea typeface="Cambria Math" panose="02040503050406030204" pitchFamily="18" charset="0"/>
                            </a:rPr>
                            <m:t>𝑆</m:t>
                          </m:r>
                        </m:num>
                        <m:den>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𝐷</m:t>
                              </m:r>
                            </m:e>
                            <m:sub>
                              <m:r>
                                <a:rPr lang="fr-FR" b="0" i="1" noProof="0" smtClean="0">
                                  <a:latin typeface="Cambria Math" panose="02040503050406030204" pitchFamily="18" charset="0"/>
                                  <a:ea typeface="Cambria Math" panose="02040503050406030204" pitchFamily="18" charset="0"/>
                                </a:rPr>
                                <m:t>𝑒𝑓𝑓</m:t>
                              </m:r>
                            </m:sub>
                          </m:sSub>
                        </m:den>
                      </m:f>
                      <m:r>
                        <a:rPr lang="fr-FR"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−1</m:t>
                          </m:r>
                        </m:sub>
                      </m:sSub>
                      <m:d>
                        <m:dPr>
                          <m:begChr m:val="["/>
                          <m:endChr m:val="]"/>
                          <m:ctrlPr>
                            <a:rPr lang="fr-FR" b="0" i="1" noProof="0" smtClean="0">
                              <a:latin typeface="Cambria Math" panose="02040503050406030204" pitchFamily="18" charset="0"/>
                            </a:rPr>
                          </m:ctrlPr>
                        </m:dPr>
                        <m:e>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b="0" i="1" noProof="0" smtClean="0">
                          <a:latin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−2</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e>
                      </m:d>
                      <m:r>
                        <a:rPr lang="fr-FR" b="0" i="1" noProof="0" smtClean="0">
                          <a:latin typeface="Cambria Math" panose="02040503050406030204" pitchFamily="18" charset="0"/>
                          <a:ea typeface="Cambria Math" panose="02040503050406030204" pitchFamily="18" charset="0"/>
                        </a:rPr>
                        <m:t>+</m:t>
                      </m:r>
                      <m:sSub>
                        <m:sSubPr>
                          <m:ctrlPr>
                            <a:rPr lang="fr-FR" i="1" noProof="0">
                              <a:latin typeface="Cambria Math" panose="02040503050406030204" pitchFamily="18" charset="0"/>
                            </a:rPr>
                          </m:ctrlPr>
                        </m:sSubPr>
                        <m:e>
                          <m:r>
                            <m:rPr>
                              <m:sty m:val="p"/>
                            </m:rPr>
                            <a:rPr lang="fr-FR" noProof="0">
                              <a:latin typeface="Cambria Math" panose="02040503050406030204" pitchFamily="18" charset="0"/>
                            </a:rPr>
                            <m:t>C</m:t>
                          </m:r>
                        </m:e>
                        <m:sub>
                          <m:r>
                            <m:rPr>
                              <m:sty m:val="p"/>
                            </m:rPr>
                            <a:rPr lang="fr-FR" noProof="0">
                              <a:latin typeface="Cambria Math" panose="02040503050406030204" pitchFamily="18" charset="0"/>
                            </a:rPr>
                            <m:t>i</m:t>
                          </m:r>
                          <m:r>
                            <a:rPr lang="fr-FR" b="0" i="0" noProof="0" smtClean="0">
                              <a:latin typeface="Cambria Math" panose="02040503050406030204" pitchFamily="18" charset="0"/>
                            </a:rPr>
                            <m:t>+</m:t>
                          </m:r>
                          <m:r>
                            <a:rPr lang="fr-FR" noProof="0">
                              <a:latin typeface="Cambria Math" panose="02040503050406030204" pitchFamily="18" charset="0"/>
                            </a:rPr>
                            <m:t>1</m:t>
                          </m:r>
                        </m:sub>
                      </m:sSub>
                      <m:d>
                        <m:dPr>
                          <m:begChr m:val="["/>
                          <m:endChr m:val="]"/>
                          <m:ctrlPr>
                            <a:rPr lang="fr-FR" i="1" noProof="0">
                              <a:latin typeface="Cambria Math" panose="02040503050406030204" pitchFamily="18" charset="0"/>
                            </a:rPr>
                          </m:ctrlPr>
                        </m:dPr>
                        <m:e>
                          <m:f>
                            <m:fPr>
                              <m:ctrlPr>
                                <a:rPr lang="fr-FR" i="1" noProof="0">
                                  <a:latin typeface="Cambria Math" panose="02040503050406030204" pitchFamily="18" charset="0"/>
                                </a:rPr>
                              </m:ctrlPr>
                            </m:fPr>
                            <m:num>
                              <m:r>
                                <a:rPr lang="fr-FR" b="0" i="1" noProof="0" smtClean="0">
                                  <a:latin typeface="Cambria Math" panose="02040503050406030204" pitchFamily="18" charset="0"/>
                                </a:rPr>
                                <m:t>1</m:t>
                              </m:r>
                            </m:num>
                            <m:den>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²</m:t>
                              </m:r>
                            </m:den>
                          </m:f>
                          <m:r>
                            <a:rPr lang="fr-FR" i="1" noProof="0">
                              <a:latin typeface="Cambria Math" panose="02040503050406030204" pitchFamily="18" charset="0"/>
                              <a:ea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1</m:t>
                              </m:r>
                            </m:num>
                            <m:den>
                              <m:r>
                                <a:rPr lang="fr-FR" b="0" i="1" noProof="0" smtClean="0">
                                  <a:latin typeface="Cambria Math" panose="02040503050406030204" pitchFamily="18" charset="0"/>
                                  <a:ea typeface="Cambria Math" panose="02040503050406030204" pitchFamily="18" charset="0"/>
                                </a:rPr>
                                <m:t>2</m:t>
                              </m:r>
                              <m:r>
                                <a:rPr lang="fr-FR" i="1" noProof="0">
                                  <a:latin typeface="Cambria Math" panose="02040503050406030204" pitchFamily="18" charset="0"/>
                                  <a:ea typeface="Cambria Math" panose="02040503050406030204" pitchFamily="18" charset="0"/>
                                </a:rPr>
                                <m:t>𝑟</m:t>
                              </m:r>
                              <m:r>
                                <a:rPr lang="fr-FR" i="1" noProof="0">
                                  <a:latin typeface="Cambria Math" panose="02040503050406030204" pitchFamily="18" charset="0"/>
                                  <a:ea typeface="Cambria Math" panose="02040503050406030204" pitchFamily="18" charset="0"/>
                                </a:rPr>
                                <m:t>∆</m:t>
                              </m:r>
                              <m:r>
                                <a:rPr lang="fr-FR" i="1" noProof="0">
                                  <a:latin typeface="Cambria Math" panose="02040503050406030204" pitchFamily="18" charset="0"/>
                                  <a:ea typeface="Cambria Math" panose="02040503050406030204" pitchFamily="18" charset="0"/>
                                </a:rPr>
                                <m:t>𝑟</m:t>
                              </m:r>
                            </m:den>
                          </m:f>
                        </m:e>
                      </m:d>
                      <m:r>
                        <a:rPr lang="fr-FR" i="1" noProof="0">
                          <a:latin typeface="Cambria Math" panose="02040503050406030204" pitchFamily="18" charset="0"/>
                        </a:rPr>
                        <m:t>=</m:t>
                      </m:r>
                      <m:f>
                        <m:fPr>
                          <m:ctrlPr>
                            <a:rPr lang="fr-FR" i="1" noProof="0">
                              <a:latin typeface="Cambria Math" panose="02040503050406030204" pitchFamily="18" charset="0"/>
                              <a:ea typeface="Cambria Math" panose="02040503050406030204" pitchFamily="18" charset="0"/>
                            </a:rPr>
                          </m:ctrlPr>
                        </m:fPr>
                        <m:num>
                          <m:r>
                            <a:rPr lang="fr-FR" i="1" noProof="0">
                              <a:latin typeface="Cambria Math" panose="02040503050406030204" pitchFamily="18" charset="0"/>
                              <a:ea typeface="Cambria Math" panose="02040503050406030204" pitchFamily="18" charset="0"/>
                            </a:rPr>
                            <m:t>𝑆</m:t>
                          </m:r>
                        </m:num>
                        <m:den>
                          <m:sSub>
                            <m:sSubPr>
                              <m:ctrlPr>
                                <a:rPr lang="fr-FR" i="1" noProof="0">
                                  <a:latin typeface="Cambria Math" panose="02040503050406030204" pitchFamily="18" charset="0"/>
                                  <a:ea typeface="Cambria Math" panose="02040503050406030204" pitchFamily="18" charset="0"/>
                                </a:rPr>
                              </m:ctrlPr>
                            </m:sSubPr>
                            <m:e>
                              <m:r>
                                <a:rPr lang="fr-FR" i="1" noProof="0">
                                  <a:latin typeface="Cambria Math" panose="02040503050406030204" pitchFamily="18" charset="0"/>
                                  <a:ea typeface="Cambria Math" panose="02040503050406030204" pitchFamily="18" charset="0"/>
                                </a:rPr>
                                <m:t>𝐷</m:t>
                              </m:r>
                            </m:e>
                            <m:sub>
                              <m:r>
                                <a:rPr lang="fr-FR" i="1" noProof="0">
                                  <a:latin typeface="Cambria Math" panose="02040503050406030204" pitchFamily="18" charset="0"/>
                                  <a:ea typeface="Cambria Math" panose="02040503050406030204" pitchFamily="18" charset="0"/>
                                </a:rPr>
                                <m:t>𝑒𝑓𝑓</m:t>
                              </m:r>
                            </m:sub>
                          </m:sSub>
                        </m:den>
                      </m:f>
                    </m:oMath>
                  </m:oMathPara>
                </a14:m>
                <a:endParaRPr lang="fr-FR" noProof="0" dirty="0"/>
              </a:p>
            </p:txBody>
          </p:sp>
        </mc:Choice>
        <mc:Fallback>
          <p:sp>
            <p:nvSpPr>
              <p:cNvPr id="11" name="TextBox 10">
                <a:extLst>
                  <a:ext uri="{FF2B5EF4-FFF2-40B4-BE49-F238E27FC236}">
                    <a16:creationId xmlns:a16="http://schemas.microsoft.com/office/drawing/2014/main" id="{2C5B5726-7BDA-16C2-725D-68E0A9FFBD27}"/>
                  </a:ext>
                </a:extLst>
              </p:cNvPr>
              <p:cNvSpPr txBox="1">
                <a:spLocks noRot="1" noChangeAspect="1" noMove="1" noResize="1" noEditPoints="1" noAdjustHandles="1" noChangeArrowheads="1" noChangeShapeType="1" noTextEdit="1"/>
              </p:cNvSpPr>
              <p:nvPr/>
            </p:nvSpPr>
            <p:spPr>
              <a:xfrm>
                <a:off x="1610941" y="1615686"/>
                <a:ext cx="8970117" cy="724173"/>
              </a:xfrm>
              <a:prstGeom prst="rect">
                <a:avLst/>
              </a:prstGeom>
              <a:blipFill>
                <a:blip r:embed="rId5"/>
                <a:stretch>
                  <a:fillRect/>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43DA39-C273-D2B8-F9E1-87B2F44BDC42}"/>
              </a:ext>
            </a:extLst>
          </p:cNvPr>
          <p:cNvSpPr txBox="1"/>
          <p:nvPr/>
        </p:nvSpPr>
        <p:spPr>
          <a:xfrm>
            <a:off x="0" y="2462969"/>
            <a:ext cx="12192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deux schémas étant d’ordre 2, il est attendu que l’ordre de convergence soit également d’ordre 2. De manière similaire à précédemment, on peut vérifier ce code.  </a:t>
            </a:r>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3CF42690-7162-FF5D-0928-122CB4424C2F}"/>
                  </a:ext>
                </a:extLst>
              </p:cNvPr>
              <p:cNvSpPr txBox="1"/>
              <p:nvPr/>
            </p:nvSpPr>
            <p:spPr>
              <a:xfrm>
                <a:off x="4969291" y="3232410"/>
                <a:ext cx="7222709" cy="258532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comparaison aux résultats obtenues précédemment, simplement basé sur une comparaison visuelle, nous pouvons dire que ces derniers semblent converger plus rapidement vers la solution analytique. En effet, la solution de la question C/D, représenté par    , est bien plus éloigné de la solution analytique. Visuellement, nous pouvons même dire qu’il semblerait que cette nouvelle solution soit très bonne ! </a:t>
                </a:r>
              </a:p>
              <a:p>
                <a:pPr algn="just"/>
                <a:endParaRPr lang="fr-FR" noProof="0" dirty="0">
                  <a:latin typeface="Times New Roman" panose="02020603050405020304" pitchFamily="18" charset="0"/>
                  <a:cs typeface="Times New Roman" panose="02020603050405020304" pitchFamily="18" charset="0"/>
                </a:endParaRPr>
              </a:p>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Afin de pouvoir appliquer la 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toujours d’ordre 2, nous avons optés pour un schéma décentrée droite  :</a:t>
                </a:r>
              </a:p>
            </p:txBody>
          </p:sp>
        </mc:Choice>
        <mc:Fallback>
          <p:sp>
            <p:nvSpPr>
              <p:cNvPr id="17" name="TextBox 16">
                <a:extLst>
                  <a:ext uri="{FF2B5EF4-FFF2-40B4-BE49-F238E27FC236}">
                    <a16:creationId xmlns:a16="http://schemas.microsoft.com/office/drawing/2014/main" id="{3CF42690-7162-FF5D-0928-122CB4424C2F}"/>
                  </a:ext>
                </a:extLst>
              </p:cNvPr>
              <p:cNvSpPr txBox="1">
                <a:spLocks noRot="1" noChangeAspect="1" noMove="1" noResize="1" noEditPoints="1" noAdjustHandles="1" noChangeArrowheads="1" noChangeShapeType="1" noTextEdit="1"/>
              </p:cNvSpPr>
              <p:nvPr/>
            </p:nvSpPr>
            <p:spPr>
              <a:xfrm>
                <a:off x="4969291" y="3232410"/>
                <a:ext cx="7222709" cy="2585323"/>
              </a:xfrm>
              <a:prstGeom prst="rect">
                <a:avLst/>
              </a:prstGeom>
              <a:blipFill>
                <a:blip r:embed="rId6"/>
                <a:stretch>
                  <a:fillRect l="-675" t="-1179" r="-759" b="-2830"/>
                </a:stretch>
              </a:blipFill>
            </p:spPr>
            <p:txBody>
              <a:bodyPr/>
              <a:lstStyle/>
              <a:p>
                <a:r>
                  <a:rPr lang="en-GB">
                    <a:noFill/>
                  </a:rPr>
                  <a:t> </a:t>
                </a:r>
              </a:p>
            </p:txBody>
          </p:sp>
        </mc:Fallback>
      </mc:AlternateContent>
      <p:sp>
        <p:nvSpPr>
          <p:cNvPr id="19" name="TextBox 18">
            <a:extLst>
              <a:ext uri="{FF2B5EF4-FFF2-40B4-BE49-F238E27FC236}">
                <a16:creationId xmlns:a16="http://schemas.microsoft.com/office/drawing/2014/main" id="{464B3D4D-12EB-D238-43B4-6F57113E9E0A}"/>
              </a:ext>
            </a:extLst>
          </p:cNvPr>
          <p:cNvSpPr txBox="1"/>
          <p:nvPr/>
        </p:nvSpPr>
        <p:spPr>
          <a:xfrm>
            <a:off x="5615677" y="2976529"/>
            <a:ext cx="65" cy="276999"/>
          </a:xfrm>
          <a:prstGeom prst="rect">
            <a:avLst/>
          </a:prstGeom>
          <a:noFill/>
        </p:spPr>
        <p:txBody>
          <a:bodyPr wrap="none" lIns="0" tIns="0" rIns="0" bIns="0" rtlCol="0">
            <a:spAutoFit/>
          </a:bodyPr>
          <a:lstStyle/>
          <a:p>
            <a:endParaRPr lang="fr-FR" noProof="0" dirty="0"/>
          </a:p>
        </p:txBody>
      </p:sp>
      <p:sp>
        <p:nvSpPr>
          <p:cNvPr id="20" name="Isosceles Triangle 19">
            <a:extLst>
              <a:ext uri="{FF2B5EF4-FFF2-40B4-BE49-F238E27FC236}">
                <a16:creationId xmlns:a16="http://schemas.microsoft.com/office/drawing/2014/main" id="{F7B2648C-C01D-2FC8-0F3F-A810BEC0B6B3}"/>
              </a:ext>
            </a:extLst>
          </p:cNvPr>
          <p:cNvSpPr/>
          <p:nvPr/>
        </p:nvSpPr>
        <p:spPr>
          <a:xfrm>
            <a:off x="1635125" y="5603875"/>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1" name="Isosceles Triangle 20">
            <a:extLst>
              <a:ext uri="{FF2B5EF4-FFF2-40B4-BE49-F238E27FC236}">
                <a16:creationId xmlns:a16="http://schemas.microsoft.com/office/drawing/2014/main" id="{83D574B7-1395-2485-4E73-08C18756132D}"/>
              </a:ext>
            </a:extLst>
          </p:cNvPr>
          <p:cNvSpPr/>
          <p:nvPr/>
        </p:nvSpPr>
        <p:spPr>
          <a:xfrm>
            <a:off x="765175" y="56038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Isosceles Triangle 21">
            <a:extLst>
              <a:ext uri="{FF2B5EF4-FFF2-40B4-BE49-F238E27FC236}">
                <a16:creationId xmlns:a16="http://schemas.microsoft.com/office/drawing/2014/main" id="{7C293DC5-C800-0980-6F2B-BE6AD964B1B5}"/>
              </a:ext>
            </a:extLst>
          </p:cNvPr>
          <p:cNvSpPr/>
          <p:nvPr/>
        </p:nvSpPr>
        <p:spPr>
          <a:xfrm>
            <a:off x="2515916" y="5273260"/>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Isosceles Triangle 22">
            <a:extLst>
              <a:ext uri="{FF2B5EF4-FFF2-40B4-BE49-F238E27FC236}">
                <a16:creationId xmlns:a16="http://schemas.microsoft.com/office/drawing/2014/main" id="{3BF53B97-0F67-E339-0733-64B4CBED7BE3}"/>
              </a:ext>
            </a:extLst>
          </p:cNvPr>
          <p:cNvSpPr/>
          <p:nvPr/>
        </p:nvSpPr>
        <p:spPr>
          <a:xfrm>
            <a:off x="3387725" y="4625974"/>
            <a:ext cx="69977" cy="60325"/>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Isosceles Triangle 23">
            <a:extLst>
              <a:ext uri="{FF2B5EF4-FFF2-40B4-BE49-F238E27FC236}">
                <a16:creationId xmlns:a16="http://schemas.microsoft.com/office/drawing/2014/main" id="{5348E2F8-935A-84B2-C999-9952A11CE7E6}"/>
              </a:ext>
            </a:extLst>
          </p:cNvPr>
          <p:cNvSpPr/>
          <p:nvPr/>
        </p:nvSpPr>
        <p:spPr>
          <a:xfrm>
            <a:off x="8423641" y="4191731"/>
            <a:ext cx="127693" cy="110080"/>
          </a:xfrm>
          <a:prstGeom prst="triangle">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4DF8ABF-BD8B-C0FA-91D0-EDC9227E9B17}"/>
                  </a:ext>
                </a:extLst>
              </p:cNvPr>
              <p:cNvSpPr txBox="1"/>
              <p:nvPr/>
            </p:nvSpPr>
            <p:spPr>
              <a:xfrm>
                <a:off x="5048278" y="5896325"/>
                <a:ext cx="5929828" cy="6538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i="1" noProof="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r>
                            <a:rPr lang="fr-FR" b="0" i="1" noProof="0" smtClean="0">
                              <a:latin typeface="Cambria Math" panose="02040503050406030204" pitchFamily="18" charset="0"/>
                            </a:rPr>
                            <m:t>−3</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+4</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+2</m:t>
                              </m:r>
                            </m:sub>
                          </m:sSub>
                        </m:num>
                        <m:den>
                          <m:r>
                            <a:rPr lang="fr-FR" b="0" i="1" noProof="0" smtClean="0">
                              <a:latin typeface="Cambria Math" panose="02040503050406030204" pitchFamily="18" charset="0"/>
                            </a:rPr>
                            <m:t>2</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r>
                        <a:rPr lang="fr-FR" noProof="0" smtClean="0">
                          <a:latin typeface="Cambria Math" panose="02040503050406030204" pitchFamily="18" charset="0"/>
                        </a:rPr>
                        <m:t>⇒</m:t>
                      </m:r>
                      <m:r>
                        <m:rPr>
                          <m:sty m:val="p"/>
                        </m:rPr>
                        <a:rPr lang="fr-FR" b="0" i="0" noProof="0" smtClean="0">
                          <a:latin typeface="Cambria Math" panose="02040503050406030204" pitchFamily="18" charset="0"/>
                        </a:rPr>
                        <m:t>i</m:t>
                      </m:r>
                      <m:r>
                        <a:rPr lang="fr-FR" b="0" i="0" noProof="0" smtClean="0">
                          <a:latin typeface="Cambria Math" panose="02040503050406030204" pitchFamily="18" charset="0"/>
                        </a:rPr>
                        <m:t>=0 :−3</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0</m:t>
                          </m:r>
                        </m:sub>
                      </m:sSub>
                      <m:r>
                        <a:rPr lang="fr-FR" b="0" i="0" noProof="0" smtClean="0">
                          <a:latin typeface="Cambria Math" panose="02040503050406030204" pitchFamily="18" charset="0"/>
                        </a:rPr>
                        <m:t>+4</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1</m:t>
                          </m:r>
                        </m:sub>
                      </m:sSub>
                      <m:r>
                        <a:rPr lang="fr-FR" b="0" i="0" noProof="0" smtClean="0">
                          <a:latin typeface="Cambria Math" panose="02040503050406030204" pitchFamily="18" charset="0"/>
                        </a:rPr>
                        <m:t>−</m:t>
                      </m:r>
                      <m:sSub>
                        <m:sSubPr>
                          <m:ctrlPr>
                            <a:rPr lang="fr-FR" b="0" i="1" noProof="0" smtClean="0">
                              <a:latin typeface="Cambria Math" panose="02040503050406030204" pitchFamily="18" charset="0"/>
                            </a:rPr>
                          </m:ctrlPr>
                        </m:sSubPr>
                        <m:e>
                          <m:r>
                            <m:rPr>
                              <m:sty m:val="p"/>
                            </m:rPr>
                            <a:rPr lang="fr-FR" b="0" i="0" noProof="0" smtClean="0">
                              <a:latin typeface="Cambria Math" panose="02040503050406030204" pitchFamily="18" charset="0"/>
                            </a:rPr>
                            <m:t>C</m:t>
                          </m:r>
                        </m:e>
                        <m:sub>
                          <m:r>
                            <a:rPr lang="fr-FR" b="0" i="0" noProof="0" smtClean="0">
                              <a:latin typeface="Cambria Math" panose="02040503050406030204" pitchFamily="18" charset="0"/>
                            </a:rPr>
                            <m:t>2</m:t>
                          </m:r>
                        </m:sub>
                      </m:sSub>
                      <m:r>
                        <a:rPr lang="fr-FR" b="0" i="0" noProof="0" smtClean="0">
                          <a:latin typeface="Cambria Math" panose="02040503050406030204" pitchFamily="18" charset="0"/>
                        </a:rPr>
                        <m:t>=0</m:t>
                      </m:r>
                    </m:oMath>
                  </m:oMathPara>
                </a14:m>
                <a:endParaRPr lang="fr-FR" noProof="0" dirty="0"/>
              </a:p>
            </p:txBody>
          </p:sp>
        </mc:Choice>
        <mc:Fallback>
          <p:sp>
            <p:nvSpPr>
              <p:cNvPr id="18" name="TextBox 17">
                <a:extLst>
                  <a:ext uri="{FF2B5EF4-FFF2-40B4-BE49-F238E27FC236}">
                    <a16:creationId xmlns:a16="http://schemas.microsoft.com/office/drawing/2014/main" id="{F4DF8ABF-BD8B-C0FA-91D0-EDC9227E9B17}"/>
                  </a:ext>
                </a:extLst>
              </p:cNvPr>
              <p:cNvSpPr txBox="1">
                <a:spLocks noRot="1" noChangeAspect="1" noMove="1" noResize="1" noEditPoints="1" noAdjustHandles="1" noChangeArrowheads="1" noChangeShapeType="1" noTextEdit="1"/>
              </p:cNvSpPr>
              <p:nvPr/>
            </p:nvSpPr>
            <p:spPr>
              <a:xfrm>
                <a:off x="5048278" y="5896325"/>
                <a:ext cx="5929828" cy="653897"/>
              </a:xfrm>
              <a:prstGeom prst="rect">
                <a:avLst/>
              </a:prstGeom>
              <a:blipFill>
                <a:blip r:embed="rId7"/>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cela peut il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telle résultat, il nous semble alors incohérent de réaliser une étude de convergence asymptotique – sans souligner qu’il manquerait cruellement de points comme en témoigne l’image.  </a:t>
                </a:r>
              </a:p>
            </p:txBody>
          </p:sp>
        </mc:Choice>
        <mc:Fallback>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augmentent, l’erreur se met à re-augmenter. Cela signifie que l’erreur de discrétisation jusqu’à présent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dominé les autres, choses qui n’est plus le cas après. Il semble donc que les autres erreurs deviennent non négligeables.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En effet, plus il y a de points et plus il y a de transmission d’erreurs lors des calculs, impliquant donc une croissance de ces derniers à mesure que le maillage se raffine. </a:t>
                </a:r>
              </a:p>
            </p:txBody>
          </p:sp>
        </mc:Choice>
        <mc:Fallback>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GB">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1704</Words>
  <Application>Microsoft Office PowerPoint</Application>
  <PresentationFormat>Widescreen</PresentationFormat>
  <Paragraphs>141</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2</cp:revision>
  <dcterms:created xsi:type="dcterms:W3CDTF">2025-02-04T13:03:07Z</dcterms:created>
  <dcterms:modified xsi:type="dcterms:W3CDTF">2025-02-14T00:36:16Z</dcterms:modified>
</cp:coreProperties>
</file>