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5" r:id="rId3"/>
    <p:sldId id="270" r:id="rId4"/>
    <p:sldId id="257" r:id="rId5"/>
    <p:sldId id="267" r:id="rId6"/>
    <p:sldId id="268" r:id="rId7"/>
    <p:sldId id="266" r:id="rId8"/>
    <p:sldId id="260" r:id="rId9"/>
    <p:sldId id="269" r:id="rId10"/>
    <p:sldId id="261" r:id="rId11"/>
    <p:sldId id="27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231" dt="2025-03-01T20:44:4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79" d="100"/>
          <a:sy n="79" d="100"/>
        </p:scale>
        <p:origin x="120"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‹N°›</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12</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06/03/2025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‹N°›</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06/03/2025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‹N°›</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60.png"/><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xmlns="">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viennent l’emporter. Malgré nos efforts, nous avons décidé de ne pas passer en dessous d’un incrément de temps de 1 mois. Cela influence la convergence asymptotique et ne nous sommes pas en mesure de retrouver un ordre de convergence numérique de 2 comme attendu.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la pente.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A6E6-0996-6CC8-90D5-E19738C4FC2F}"/>
            </a:ext>
          </a:extLst>
        </p:cNvPr>
        <p:cNvGrpSpPr/>
        <p:nvPr/>
      </p:nvGrpSpPr>
      <p:grpSpPr>
        <a:xfrm>
          <a:off x="0" y="0"/>
          <a:ext cx="0" cy="0"/>
          <a:chOff x="0" y="0"/>
          <a:chExt cx="0" cy="0"/>
        </a:xfrm>
      </p:grpSpPr>
      <p:pic>
        <p:nvPicPr>
          <p:cNvPr id="17" name="Picture 16" descr="A graph of a function&#10;&#10;AI-generated content may be incorrect.">
            <a:extLst>
              <a:ext uri="{FF2B5EF4-FFF2-40B4-BE49-F238E27FC236}">
                <a16:creationId xmlns:a16="http://schemas.microsoft.com/office/drawing/2014/main" id="{06CFDAAD-8AC8-5D2F-9482-25419BBB6C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 y="1531593"/>
            <a:ext cx="6096001" cy="3048001"/>
          </a:xfrm>
          <a:prstGeom prst="rect">
            <a:avLst/>
          </a:prstGeom>
        </p:spPr>
      </p:pic>
      <p:sp>
        <p:nvSpPr>
          <p:cNvPr id="2" name="Rectangle 1">
            <a:extLst>
              <a:ext uri="{FF2B5EF4-FFF2-40B4-BE49-F238E27FC236}">
                <a16:creationId xmlns:a16="http://schemas.microsoft.com/office/drawing/2014/main" id="{DDB8EC2E-AF47-E29A-F1C0-A92A4DC1575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43D26D70-0640-2696-F90C-95E34F4A7BB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1B1B6B07-F281-6EAE-552F-117CB7F0194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4992FF82-EC09-03F4-4790-E9D20B26C583}"/>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5" name="TextBox 4">
            <a:extLst>
              <a:ext uri="{FF2B5EF4-FFF2-40B4-BE49-F238E27FC236}">
                <a16:creationId xmlns:a16="http://schemas.microsoft.com/office/drawing/2014/main" id="{EBD3839A-D4FC-4554-5403-2E3FC8903059}"/>
              </a:ext>
            </a:extLst>
          </p:cNvPr>
          <p:cNvSpPr txBox="1"/>
          <p:nvPr/>
        </p:nvSpPr>
        <p:spPr>
          <a:xfrm>
            <a:off x="6394079" y="1354387"/>
            <a:ext cx="5191027" cy="3416320"/>
          </a:xfrm>
          <a:prstGeom prst="rect">
            <a:avLst/>
          </a:prstGeom>
          <a:noFill/>
        </p:spPr>
        <p:txBody>
          <a:bodyPr wrap="square" rtlCol="0">
            <a:spAutoFit/>
          </a:bodyPr>
          <a:lstStyle/>
          <a:p>
            <a:pPr algn="just"/>
            <a:endParaRPr lang="fr-FR" dirty="0"/>
          </a:p>
          <a:p>
            <a:pPr algn="just"/>
            <a:r>
              <a:rPr lang="fr-FR" dirty="0"/>
              <a:t>Dans un premier temps, il a été remarqué que la matrice A est mal conditionnée pour N­ </a:t>
            </a:r>
            <a:r>
              <a:rPr lang="en-CA" b="0" i="0" dirty="0">
                <a:solidFill>
                  <a:srgbClr val="040C28"/>
                </a:solidFill>
                <a:effectLst/>
                <a:latin typeface="Google Sans"/>
              </a:rPr>
              <a:t>≥ 100 </a:t>
            </a:r>
            <a:r>
              <a:rPr lang="en-CA" b="0" i="0" dirty="0" err="1">
                <a:solidFill>
                  <a:srgbClr val="040C28"/>
                </a:solidFill>
                <a:effectLst/>
                <a:latin typeface="Google Sans"/>
              </a:rPr>
              <a:t>noeuds</a:t>
            </a:r>
            <a:r>
              <a:rPr lang="en-CA" b="0" i="0" dirty="0">
                <a:solidFill>
                  <a:srgbClr val="040C28"/>
                </a:solidFill>
                <a:effectLst/>
                <a:latin typeface="Google Sans"/>
              </a:rPr>
              <a:t> (</a:t>
            </a:r>
            <a:r>
              <a:rPr lang="el-GR" b="0" i="0" dirty="0">
                <a:solidFill>
                  <a:srgbClr val="1F1F1F"/>
                </a:solidFill>
                <a:effectLst/>
                <a:latin typeface="Google Sans"/>
              </a:rPr>
              <a:t>κ</a:t>
            </a:r>
            <a:r>
              <a:rPr lang="fr-CA" b="0" i="0" dirty="0">
                <a:solidFill>
                  <a:srgbClr val="1F1F1F"/>
                </a:solidFill>
                <a:effectLst/>
                <a:latin typeface="Google Sans"/>
              </a:rPr>
              <a:t> &gt; </a:t>
            </a:r>
            <a:r>
              <a:rPr lang="en-CA" dirty="0"/>
              <a:t>10³</a:t>
            </a:r>
            <a:r>
              <a:rPr lang="fr-CA" b="0" i="0" dirty="0">
                <a:solidFill>
                  <a:srgbClr val="1F1F1F"/>
                </a:solidFill>
                <a:effectLst/>
                <a:latin typeface="Google Sans"/>
              </a:rPr>
              <a:t>), ce qui pourrait induire des erreurs </a:t>
            </a:r>
            <a:r>
              <a:rPr lang="fr-FR" dirty="0"/>
              <a:t>numériques associées aux calculs matriciels. De ce fait, l’implémentation d’une fonction transformant la matrice A en matrice creuse en plus d’un </a:t>
            </a:r>
            <a:r>
              <a:rPr lang="fr-FR" dirty="0" err="1"/>
              <a:t>préconditionneur</a:t>
            </a:r>
            <a:r>
              <a:rPr lang="fr-FR" dirty="0"/>
              <a:t> diagonal (Jacobi) a été fait. Cependant, cela n’a eu aucun impact quant aux graphiques de convergence spatiale.</a:t>
            </a:r>
            <a:br>
              <a:rPr lang="fr-FR" dirty="0"/>
            </a:br>
            <a:br>
              <a:rPr lang="fr-FR" dirty="0"/>
            </a:br>
            <a:endParaRPr lang="fr-FR" noProof="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720EB4B2-C0A4-4CF8-E682-CD832AF372DE}"/>
              </a:ext>
            </a:extLst>
          </p:cNvPr>
          <p:cNvSpPr txBox="1"/>
          <p:nvPr/>
        </p:nvSpPr>
        <p:spPr>
          <a:xfrm>
            <a:off x="754144" y="657796"/>
            <a:ext cx="7532017" cy="923330"/>
          </a:xfrm>
          <a:prstGeom prst="rect">
            <a:avLst/>
          </a:prstGeom>
          <a:noFill/>
        </p:spPr>
        <p:txBody>
          <a:bodyPr wrap="square" rtlCol="0">
            <a:spAutoFit/>
          </a:bodyPr>
          <a:lstStyle/>
          <a:p>
            <a:r>
              <a:rPr lang="fr-FR" dirty="0"/>
              <a:t>Les pentes inhabituelles des droites obtenues pour l’ordre de convergence spatiale nous ont poussé à chercher un moyen d’améliorer ce dernier.</a:t>
            </a:r>
          </a:p>
          <a:p>
            <a:endParaRPr lang="en-CA" dirty="0"/>
          </a:p>
        </p:txBody>
      </p:sp>
      <p:sp>
        <p:nvSpPr>
          <p:cNvPr id="9" name="ZoneTexte 8">
            <a:extLst>
              <a:ext uri="{FF2B5EF4-FFF2-40B4-BE49-F238E27FC236}">
                <a16:creationId xmlns:a16="http://schemas.microsoft.com/office/drawing/2014/main" id="{747414DB-08FD-146E-1A62-2460635C91DA}"/>
              </a:ext>
            </a:extLst>
          </p:cNvPr>
          <p:cNvSpPr txBox="1"/>
          <p:nvPr/>
        </p:nvSpPr>
        <p:spPr>
          <a:xfrm>
            <a:off x="754144" y="4925110"/>
            <a:ext cx="10011266" cy="1754326"/>
          </a:xfrm>
          <a:prstGeom prst="rect">
            <a:avLst/>
          </a:prstGeom>
          <a:noFill/>
        </p:spPr>
        <p:txBody>
          <a:bodyPr wrap="square" rtlCol="0">
            <a:spAutoFit/>
          </a:bodyPr>
          <a:lstStyle/>
          <a:p>
            <a:r>
              <a:rPr lang="fr-CA" dirty="0"/>
              <a:t>Une autre erreur possible aurait été dans le choix de l’équation à résoudre par la méthode MMS pour le calcul du terme source. Ainsi, plusieurs équations respectant les conditions initiales du problème ont été choisi, mais, encore une fois, cela n’a pas permis d’améliorer l’ordre de convergence spatial, indiquant que le problème ne vient pas de là.</a:t>
            </a:r>
          </a:p>
          <a:p>
            <a:endParaRPr lang="fr-CA" dirty="0"/>
          </a:p>
          <a:p>
            <a:endParaRPr lang="en-CA" dirty="0"/>
          </a:p>
        </p:txBody>
      </p:sp>
    </p:spTree>
    <p:extLst>
      <p:ext uri="{BB962C8B-B14F-4D97-AF65-F5344CB8AC3E}">
        <p14:creationId xmlns:p14="http://schemas.microsoft.com/office/powerpoint/2010/main" val="270074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5" y="799311"/>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241409"/>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99311"/>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241409"/>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5"/>
                <a:stretch>
                  <a:fillRect l="-440" t="-9836" b="-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CF957A5-2C07-ADC2-66BC-58AED43ABF68}"/>
              </a:ext>
            </a:extLst>
          </p:cNvPr>
          <p:cNvSpPr txBox="1"/>
          <p:nvPr/>
        </p:nvSpPr>
        <p:spPr>
          <a:xfrm>
            <a:off x="-1" y="5530874"/>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obtenus par les deux méthodes sont encore une fois très proches (avec des résultats théoriquement plus précis pour </a:t>
            </a:r>
            <a:r>
              <a:rPr lang="fr-FR" noProof="0" dirty="0" err="1">
                <a:latin typeface="Times New Roman" panose="02020603050405020304" pitchFamily="18" charset="0"/>
                <a:cs typeface="Times New Roman" panose="02020603050405020304" pitchFamily="18" charset="0"/>
              </a:rPr>
              <a:t>Crank</a:t>
            </a:r>
            <a:r>
              <a:rPr lang="fr-FR" noProof="0" dirty="0">
                <a:latin typeface="Times New Roman" panose="02020603050405020304" pitchFamily="18" charset="0"/>
                <a:cs typeface="Times New Roman" panose="02020603050405020304" pitchFamily="18" charset="0"/>
              </a:rPr>
              <a:t> Nicholson). On remarque de plus, que l’on converge bien vers un état stationnaire (ici, on a pris un incrément de 1 an afin d’obtenir des résultats </a:t>
            </a:r>
            <a:r>
              <a:rPr lang="fr-FR" noProof="0" dirty="0" err="1">
                <a:latin typeface="Times New Roman" panose="02020603050405020304" pitchFamily="18" charset="0"/>
                <a:cs typeface="Times New Roman" panose="02020603050405020304" pitchFamily="18" charset="0"/>
              </a:rPr>
              <a:t>préciss</a:t>
            </a:r>
            <a:r>
              <a:rPr lang="fr-FR" noProof="0" dirty="0">
                <a:latin typeface="Times New Roman" panose="02020603050405020304" pitchFamily="18" charset="0"/>
                <a:cs typeface="Times New Roman" panose="02020603050405020304" pitchFamily="18" charset="0"/>
              </a:rPr>
              <a:t>), état que nous avons présenté au début de ce compte rendu. </a:t>
            </a:r>
          </a:p>
        </p:txBody>
      </p:sp>
    </p:spTree>
    <p:extLst>
      <p:ext uri="{BB962C8B-B14F-4D97-AF65-F5344CB8AC3E}">
        <p14:creationId xmlns:p14="http://schemas.microsoft.com/office/powerpoint/2010/main" val="217477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12/10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FD1CA9-A1D7-1E1E-0A76-A5021EA51F09}"/>
              </a:ext>
            </a:extLst>
          </p:cNvPr>
          <p:cNvSpPr txBox="1"/>
          <p:nvPr/>
        </p:nvSpPr>
        <p:spPr>
          <a:xfrm>
            <a:off x="0" y="996800"/>
            <a:ext cx="5977466" cy="5847755"/>
          </a:xfrm>
          <a:prstGeom prst="rect">
            <a:avLst/>
          </a:prstGeom>
          <a:noFill/>
        </p:spPr>
        <p:txBody>
          <a:bodyPr wrap="square" rtlCol="0">
            <a:spAutoFit/>
          </a:bodyPr>
          <a:lstStyle/>
          <a:p>
            <a:pPr algn="just"/>
            <a:r>
              <a:rPr lang="fr-FR" sz="850" noProof="0" dirty="0">
                <a:latin typeface="Times New Roman" panose="02020603050405020304" pitchFamily="18" charset="0"/>
                <a:cs typeface="Times New Roman" panose="02020603050405020304" pitchFamily="18" charset="0"/>
              </a:rPr>
              <a:t>#!/bin/bash</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Définition des fichiers</a:t>
            </a:r>
          </a:p>
          <a:p>
            <a:pPr algn="just"/>
            <a:r>
              <a:rPr lang="fr-FR" sz="850" noProof="0" dirty="0">
                <a:latin typeface="Times New Roman" panose="02020603050405020304" pitchFamily="18" charset="0"/>
                <a:cs typeface="Times New Roman" panose="02020603050405020304" pitchFamily="18" charset="0"/>
              </a:rPr>
              <a:t>FICHIER_VALEURS="valeurs_dt_dr.txt"</a:t>
            </a:r>
          </a:p>
          <a:p>
            <a:pPr algn="just"/>
            <a:r>
              <a:rPr lang="fr-FR" sz="850" noProof="0" dirty="0">
                <a:latin typeface="Times New Roman" panose="02020603050405020304" pitchFamily="18" charset="0"/>
                <a:cs typeface="Times New Roman" panose="02020603050405020304" pitchFamily="18" charset="0"/>
              </a:rPr>
              <a:t>FICHIER_EULER="resultats_euler.txt"</a:t>
            </a:r>
          </a:p>
          <a:p>
            <a:pPr algn="just"/>
            <a:r>
              <a:rPr lang="fr-FR" sz="850" noProof="0" dirty="0">
                <a:latin typeface="Times New Roman" panose="02020603050405020304" pitchFamily="18" charset="0"/>
                <a:cs typeface="Times New Roman" panose="02020603050405020304" pitchFamily="18" charset="0"/>
              </a:rPr>
              <a:t>FICHIER_CRANK="resultats_crank.txt"</a:t>
            </a:r>
          </a:p>
          <a:p>
            <a:pPr algn="just"/>
            <a:r>
              <a:rPr lang="fr-FR" sz="850" noProof="0" dirty="0">
                <a:latin typeface="Times New Roman" panose="02020603050405020304" pitchFamily="18" charset="0"/>
                <a:cs typeface="Times New Roman" panose="02020603050405020304" pitchFamily="18" charset="0"/>
              </a:rPr>
              <a:t>FICHIER_C_HAT="resultats_c_hat.txt"</a:t>
            </a:r>
          </a:p>
          <a:p>
            <a:pPr algn="just"/>
            <a:r>
              <a:rPr lang="fr-FR" sz="850" noProof="0" dirty="0">
                <a:latin typeface="Times New Roman" panose="02020603050405020304" pitchFamily="18" charset="0"/>
                <a:cs typeface="Times New Roman" panose="02020603050405020304" pitchFamily="18" charset="0"/>
              </a:rPr>
              <a:t>SCRIPT_PYTHON="devoir_script.py"</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Nettoyage des fichiers de résultats précédents</a:t>
            </a:r>
          </a:p>
          <a:p>
            <a:pPr algn="just"/>
            <a:r>
              <a:rPr lang="fr-FR" sz="850" noProof="0" dirty="0">
                <a:latin typeface="Times New Roman" panose="02020603050405020304" pitchFamily="18" charset="0"/>
                <a:cs typeface="Times New Roman" panose="02020603050405020304" pitchFamily="18" charset="0"/>
              </a:rPr>
              <a:t>&gt; $FICHIER_EULER</a:t>
            </a:r>
          </a:p>
          <a:p>
            <a:pPr algn="just"/>
            <a:r>
              <a:rPr lang="fr-FR" sz="850" noProof="0" dirty="0">
                <a:latin typeface="Times New Roman" panose="02020603050405020304" pitchFamily="18" charset="0"/>
                <a:cs typeface="Times New Roman" panose="02020603050405020304" pitchFamily="18" charset="0"/>
              </a:rPr>
              <a:t>&gt; $FICHIER_CRANK</a:t>
            </a:r>
          </a:p>
          <a:p>
            <a:pPr algn="just"/>
            <a:r>
              <a:rPr lang="fr-FR" sz="850" noProof="0" dirty="0">
                <a:latin typeface="Times New Roman" panose="02020603050405020304" pitchFamily="18" charset="0"/>
                <a:cs typeface="Times New Roman" panose="02020603050405020304" pitchFamily="18" charset="0"/>
              </a:rPr>
              <a: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"Début de l'analyse de convergence..."</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Boucle sur chaque couple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dans le fichier</a:t>
            </a:r>
          </a:p>
          <a:p>
            <a:pPr algn="just"/>
            <a:r>
              <a:rPr lang="fr-FR" sz="850" noProof="0" dirty="0">
                <a:latin typeface="Times New Roman" panose="02020603050405020304" pitchFamily="18" charset="0"/>
                <a:cs typeface="Times New Roman" panose="02020603050405020304" pitchFamily="18" charset="0"/>
              </a:rPr>
              <a:t>while </a:t>
            </a:r>
            <a:r>
              <a:rPr lang="fr-FR" sz="850" noProof="0" dirty="0" err="1">
                <a:latin typeface="Times New Roman" panose="02020603050405020304" pitchFamily="18" charset="0"/>
                <a:cs typeface="Times New Roman" panose="02020603050405020304" pitchFamily="18" charset="0"/>
              </a:rPr>
              <a:t>read</a:t>
            </a:r>
            <a:r>
              <a:rPr lang="fr-FR" sz="850" noProof="0" dirty="0">
                <a:latin typeface="Times New Roman" panose="02020603050405020304" pitchFamily="18" charset="0"/>
                <a:cs typeface="Times New Roman" panose="02020603050405020304" pitchFamily="18" charset="0"/>
              </a:rPr>
              <a:t> -r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do</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"Traitement pour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dt=$dt..."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Remplace les valeurs de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 dans le script Python directement</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$SCRIPT_PYTHON</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"s/^dt = .*/dt = $dt/"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Exécuter le script Python et récupérer les résultats</a:t>
            </a:r>
          </a:p>
          <a:p>
            <a:pPr algn="just"/>
            <a:r>
              <a:rPr lang="fr-FR" sz="850" noProof="0" dirty="0">
                <a:latin typeface="Times New Roman" panose="02020603050405020304" pitchFamily="18" charset="0"/>
                <a:cs typeface="Times New Roman" panose="02020603050405020304" pitchFamily="18" charset="0"/>
              </a:rPr>
              <a:t>    RESULTATS=$(python3 $SCRIPT_PYTHON)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Extraire les valeurs des résultats avec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(format attendu : "Euler=X </a:t>
            </a:r>
            <a:r>
              <a:rPr lang="fr-FR" sz="850" noProof="0" dirty="0" err="1">
                <a:latin typeface="Times New Roman" panose="02020603050405020304" pitchFamily="18" charset="0"/>
                <a:cs typeface="Times New Roman" panose="02020603050405020304" pitchFamily="18" charset="0"/>
              </a:rPr>
              <a:t>CrankNicholson</a:t>
            </a:r>
            <a:r>
              <a:rPr lang="fr-FR" sz="850" noProof="0" dirty="0">
                <a:latin typeface="Times New Roman" panose="02020603050405020304" pitchFamily="18" charset="0"/>
                <a:cs typeface="Times New Roman" panose="02020603050405020304" pitchFamily="18" charset="0"/>
              </a:rPr>
              <a:t>=Y </a:t>
            </a:r>
            <a:r>
              <a:rPr lang="fr-FR" sz="850" noProof="0" dirty="0" err="1">
                <a:latin typeface="Times New Roman" panose="02020603050405020304" pitchFamily="18" charset="0"/>
                <a:cs typeface="Times New Roman" panose="02020603050405020304" pitchFamily="18" charset="0"/>
              </a:rPr>
              <a:t>C_hat</a:t>
            </a:r>
            <a:r>
              <a:rPr lang="fr-FR" sz="850" noProof="0" dirty="0">
                <a:latin typeface="Times New Roman" panose="02020603050405020304" pitchFamily="18" charset="0"/>
                <a:cs typeface="Times New Roman" panose="02020603050405020304" pitchFamily="18" charset="0"/>
              </a:rPr>
              <a:t>=Z")</a:t>
            </a:r>
          </a:p>
          <a:p>
            <a:pPr algn="just"/>
            <a:r>
              <a:rPr lang="fr-FR" sz="850" noProof="0" dirty="0">
                <a:latin typeface="Times New Roman" panose="02020603050405020304" pitchFamily="18" charset="0"/>
                <a:cs typeface="Times New Roman" panose="02020603050405020304" pitchFamily="18" charset="0"/>
              </a:rPr>
              <a:t>    EULER=$(</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$2}')</a:t>
            </a:r>
          </a:p>
          <a:p>
            <a:pPr algn="just"/>
            <a:r>
              <a:rPr lang="fr-FR" sz="850" noProof="0" dirty="0">
                <a:latin typeface="Times New Roman" panose="02020603050405020304" pitchFamily="18" charset="0"/>
                <a:cs typeface="Times New Roman" panose="02020603050405020304" pitchFamily="18" charset="0"/>
              </a:rPr>
              <a:t>    CRANK=$(</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$4}')</a:t>
            </a:r>
          </a:p>
          <a:p>
            <a:pPr algn="just"/>
            <a:r>
              <a:rPr lang="fr-FR" sz="850" noProof="0" dirty="0">
                <a:latin typeface="Times New Roman" panose="02020603050405020304" pitchFamily="18" charset="0"/>
                <a:cs typeface="Times New Roman" panose="02020603050405020304" pitchFamily="18" charset="0"/>
              </a:rPr>
              <a:t>    C_HAT=$(</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$6}')</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Ajouter les résultats aux fichiers respectifs</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$EULER" &gt;&gt; $FICHIER_EULER</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$CRANK" &gt;&gt; $FICHIER_CRANK</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$C_HAT" &gt;&gt;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done</a:t>
            </a:r>
            <a:r>
              <a:rPr lang="fr-FR" sz="850" noProof="0" dirty="0">
                <a:latin typeface="Times New Roman" panose="02020603050405020304" pitchFamily="18" charset="0"/>
                <a:cs typeface="Times New Roman" panose="02020603050405020304" pitchFamily="18" charset="0"/>
              </a:rPr>
              <a:t> &lt; $FICHIER_VALEURS</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Lancer le script d'analyse avec les fichiers de résultats</a:t>
            </a: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des résultats..."</a:t>
            </a:r>
          </a:p>
          <a:p>
            <a:pPr algn="just"/>
            <a:r>
              <a:rPr lang="fr-FR" sz="850" noProof="0" dirty="0">
                <a:latin typeface="Times New Roman" panose="02020603050405020304" pitchFamily="18" charset="0"/>
                <a:cs typeface="Times New Roman" panose="02020603050405020304" pitchFamily="18" charset="0"/>
              </a:rPr>
              <a:t>python3 analyse_convergence.py $FICHIER_EULER $FICHIER_CRANK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terminée !"</a:t>
            </a:r>
          </a:p>
        </p:txBody>
      </p:sp>
      <p:sp>
        <p:nvSpPr>
          <p:cNvPr id="11" name="TextBox 10">
            <a:extLst>
              <a:ext uri="{FF2B5EF4-FFF2-40B4-BE49-F238E27FC236}">
                <a16:creationId xmlns:a16="http://schemas.microsoft.com/office/drawing/2014/main" id="{04B2F023-3341-03A2-F5E8-A0F83E1794FC}"/>
              </a:ext>
            </a:extLst>
          </p:cNvPr>
          <p:cNvSpPr txBox="1"/>
          <p:nvPr/>
        </p:nvSpPr>
        <p:spPr>
          <a:xfrm>
            <a:off x="5303520" y="1366132"/>
            <a:ext cx="1855601" cy="369332"/>
          </a:xfrm>
          <a:prstGeom prst="rect">
            <a:avLst/>
          </a:prstGeom>
          <a:noFill/>
        </p:spPr>
        <p:txBody>
          <a:bodyPr wrap="square">
            <a:spAutoFit/>
          </a:bodyPr>
          <a:lstStyle/>
          <a:p>
            <a:r>
              <a:rPr lang="fr-FR" sz="1800" noProof="0" dirty="0">
                <a:latin typeface="Times New Roman" panose="02020603050405020304" pitchFamily="18" charset="0"/>
                <a:cs typeface="Times New Roman" panose="02020603050405020304" pitchFamily="18" charset="0"/>
              </a:rPr>
              <a:t>valeurs_dt_dr.txt</a:t>
            </a:r>
            <a:endParaRPr lang="en-GB" dirty="0"/>
          </a:p>
        </p:txBody>
      </p:sp>
      <p:sp>
        <p:nvSpPr>
          <p:cNvPr id="13" name="TextBox 12">
            <a:extLst>
              <a:ext uri="{FF2B5EF4-FFF2-40B4-BE49-F238E27FC236}">
                <a16:creationId xmlns:a16="http://schemas.microsoft.com/office/drawing/2014/main" id="{087493EB-7CFC-C59E-CC72-80717549BCB4}"/>
              </a:ext>
            </a:extLst>
          </p:cNvPr>
          <p:cNvSpPr txBox="1"/>
          <p:nvPr/>
        </p:nvSpPr>
        <p:spPr>
          <a:xfrm>
            <a:off x="7717629" y="1260323"/>
            <a:ext cx="3924037" cy="1754326"/>
          </a:xfrm>
          <a:prstGeom prst="rect">
            <a:avLst/>
          </a:prstGeom>
          <a:noFill/>
          <a:ln w="28575">
            <a:solidFill>
              <a:schemeClr val="tx1"/>
            </a:solidFill>
          </a:ln>
        </p:spPr>
        <p:txBody>
          <a:bodyPr wrap="square">
            <a:spAutoFit/>
          </a:bodyPr>
          <a:lstStyle/>
          <a:p>
            <a:r>
              <a:rPr lang="en-GB" dirty="0">
                <a:latin typeface="Times New Roman" panose="02020603050405020304" pitchFamily="18" charset="0"/>
                <a:cs typeface="Times New Roman" panose="02020603050405020304" pitchFamily="18" charset="0"/>
              </a:rPr>
              <a:t>0.16666666666666666 	3.1536e8 0.16666666666666666 	7.884e8 0.16666666666666666 	1.5768e8 </a:t>
            </a:r>
          </a:p>
          <a:p>
            <a:pPr algn="ct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0.001002004008016032 	1.5768e7 0.001002004008016032 	2.628e6</a:t>
            </a:r>
          </a:p>
        </p:txBody>
      </p:sp>
      <p:sp>
        <p:nvSpPr>
          <p:cNvPr id="14" name="TextBox 13">
            <a:extLst>
              <a:ext uri="{FF2B5EF4-FFF2-40B4-BE49-F238E27FC236}">
                <a16:creationId xmlns:a16="http://schemas.microsoft.com/office/drawing/2014/main" id="{BFA67BFF-C706-BEF9-2FC2-374656D276AD}"/>
              </a:ext>
            </a:extLst>
          </p:cNvPr>
          <p:cNvSpPr txBox="1"/>
          <p:nvPr/>
        </p:nvSpPr>
        <p:spPr>
          <a:xfrm>
            <a:off x="5303520" y="3609043"/>
            <a:ext cx="6651411" cy="923330"/>
          </a:xfrm>
          <a:prstGeom prst="rect">
            <a:avLst/>
          </a:prstGeom>
          <a:noFill/>
        </p:spPr>
        <p:txBody>
          <a:bodyPr wrap="square">
            <a:spAutoFit/>
          </a:bodyPr>
          <a:lstStyle/>
          <a:p>
            <a:r>
              <a:rPr lang="fr-FR" sz="1800" b="1" noProof="0" dirty="0">
                <a:latin typeface="Times New Roman" panose="02020603050405020304" pitchFamily="18" charset="0"/>
                <a:cs typeface="Times New Roman" panose="02020603050405020304" pitchFamily="18" charset="0"/>
              </a:rPr>
              <a:t>Rendre le script exécutable </a:t>
            </a:r>
            <a:r>
              <a:rPr lang="fr-FR" sz="1800" noProof="0" dirty="0">
                <a:latin typeface="Times New Roman" panose="02020603050405020304" pitchFamily="18" charset="0"/>
                <a:cs typeface="Times New Roman" panose="02020603050405020304" pitchFamily="18" charset="0"/>
              </a:rPr>
              <a:t>: 	</a:t>
            </a:r>
            <a:r>
              <a:rPr lang="da-DK" sz="1800" noProof="0" dirty="0">
                <a:latin typeface="Times New Roman" panose="02020603050405020304" pitchFamily="18" charset="0"/>
                <a:cs typeface="Times New Roman" panose="02020603050405020304" pitchFamily="18" charset="0"/>
              </a:rPr>
              <a:t>chmod +x analyse_auto.sh</a:t>
            </a:r>
          </a:p>
          <a:p>
            <a:r>
              <a:rPr lang="da-DK" b="1" dirty="0">
                <a:latin typeface="Times New Roman" panose="02020603050405020304" pitchFamily="18" charset="0"/>
                <a:cs typeface="Times New Roman" panose="02020603050405020304" pitchFamily="18" charset="0"/>
              </a:rPr>
              <a:t>Lancer l’analyse de convergence </a:t>
            </a:r>
            <a:r>
              <a:rPr lang="da-D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./analyse_auto.sh</a:t>
            </a:r>
            <a:endParaRPr lang="da-DK" dirty="0">
              <a:latin typeface="Times New Roman" panose="02020603050405020304" pitchFamily="18" charset="0"/>
              <a:cs typeface="Times New Roman" panose="02020603050405020304" pitchFamily="18" charset="0"/>
            </a:endParaRPr>
          </a:p>
          <a:p>
            <a:endParaRPr lang="en-GB" dirty="0"/>
          </a:p>
        </p:txBody>
      </p:sp>
      <p:cxnSp>
        <p:nvCxnSpPr>
          <p:cNvPr id="8" name="Straight Arrow Connector 7">
            <a:extLst>
              <a:ext uri="{FF2B5EF4-FFF2-40B4-BE49-F238E27FC236}">
                <a16:creationId xmlns:a16="http://schemas.microsoft.com/office/drawing/2014/main" id="{49212591-5723-1030-3495-AE544000D493}"/>
              </a:ext>
            </a:extLst>
          </p:cNvPr>
          <p:cNvCxnSpPr/>
          <p:nvPr/>
        </p:nvCxnSpPr>
        <p:spPr>
          <a:xfrm>
            <a:off x="2011680" y="1507183"/>
            <a:ext cx="3291840"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a:t>
                </a:r>
                <a:r>
                  <a:rPr lang="fr-FR" b="1" noProof="0" dirty="0">
                    <a:latin typeface="Times New Roman" panose="02020603050405020304" pitchFamily="18" charset="0"/>
                    <a:cs typeface="Times New Roman" panose="02020603050405020304" pitchFamily="18" charset="0"/>
                  </a:rPr>
                  <a:t>instationnaire</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r="-427"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passé à la suite du devoir, nous allons essayé de donner du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(i.e., figure de gauche).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à celle du devoir 1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=0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293780"/>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288674"/>
            <a:ext cx="4203779" cy="309065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04841B9-0969-6E39-A4BF-D0ECA224CB20}"/>
                  </a:ext>
                </a:extLst>
              </p:cNvPr>
              <p:cNvSpPr txBox="1"/>
              <p:nvPr/>
            </p:nvSpPr>
            <p:spPr>
              <a:xfrm>
                <a:off x="8330893" y="5475390"/>
                <a:ext cx="3568990" cy="122257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xmlns="">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330893" y="5475390"/>
                <a:ext cx="3568990" cy="1222579"/>
              </a:xfrm>
              <a:prstGeom prst="rect">
                <a:avLst/>
              </a:prstGeom>
              <a:blipFill>
                <a:blip r:embed="rId4"/>
                <a:stretch>
                  <a:fillRect l="-1538" t="-2488" r="-1368" b="-4975"/>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104702"/>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40AD1D-BF7B-D076-54CC-20292B1DCFD1}"/>
                  </a:ext>
                </a:extLst>
              </p:cNvPr>
              <p:cNvSpPr txBox="1"/>
              <p:nvPr/>
            </p:nvSpPr>
            <p:spPr>
              <a:xfrm>
                <a:off x="-1" y="2740992"/>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2740992"/>
                <a:ext cx="12000011" cy="454355"/>
              </a:xfrm>
              <a:prstGeom prst="rect">
                <a:avLst/>
              </a:prstGeom>
              <a:blipFill>
                <a:blip r:embed="rId8"/>
                <a:stretch>
                  <a:fillRect l="-406" t="-8108" b="-2703"/>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xmlns="">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xmlns="">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xmlns="">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xmlns="">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226530"/>
            <a:ext cx="9694333" cy="3993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407391-3F64-37C1-0C4B-C18562B745CB}"/>
              </a:ext>
            </a:extLst>
          </p:cNvPr>
          <p:cNvSpPr txBox="1"/>
          <p:nvPr/>
        </p:nvSpPr>
        <p:spPr>
          <a:xfrm>
            <a:off x="-4" y="6103751"/>
            <a:ext cx="12192001"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Avec le recule des résultats obtenus plut tard, on remarque que cette solution manufacturée ressemble à l’évolution de la concentration de sel (d’un point de vue des tendances). </a:t>
            </a:r>
          </a:p>
        </p:txBody>
      </p:sp>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xmlns="">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=0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terme source et de l’incrément en temps.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a:t>
                </a:r>
              </a:p>
            </p:txBody>
          </p:sp>
        </mc:Choice>
        <mc:Fallback xmlns="">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2355</Words>
  <Application>Microsoft Office PowerPoint</Application>
  <PresentationFormat>Grand écran</PresentationFormat>
  <Paragraphs>206</Paragraphs>
  <Slides>13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Aptos</vt:lpstr>
      <vt:lpstr>Aptos Display</vt:lpstr>
      <vt:lpstr>Arial</vt:lpstr>
      <vt:lpstr>Cambria Math</vt:lpstr>
      <vt:lpstr>Google Sans</vt:lpstr>
      <vt:lpstr>Times New Roman</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Cédric  Fiorello Riina</cp:lastModifiedBy>
  <cp:revision>8</cp:revision>
  <dcterms:created xsi:type="dcterms:W3CDTF">2025-02-04T13:03:07Z</dcterms:created>
  <dcterms:modified xsi:type="dcterms:W3CDTF">2025-03-06T20:27:21Z</dcterms:modified>
</cp:coreProperties>
</file>