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70" r:id="rId4"/>
    <p:sldId id="257" r:id="rId5"/>
    <p:sldId id="267" r:id="rId6"/>
    <p:sldId id="268" r:id="rId7"/>
    <p:sldId id="266" r:id="rId8"/>
    <p:sldId id="260" r:id="rId9"/>
    <p:sldId id="269" r:id="rId10"/>
    <p:sldId id="261" r:id="rId11"/>
    <p:sldId id="27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3231" dt="2025-03-01T20:44:47.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12</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60.png"/><Relationship Id="rId4" Type="http://schemas.openxmlformats.org/officeDocument/2006/relationships/image" Target="../media/image6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0.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0.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5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60.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5" name="Picture 14" descr="A graph of different colored lines&#10;&#10;AI-generated content may be incorrect.">
            <a:extLst>
              <a:ext uri="{FF2B5EF4-FFF2-40B4-BE49-F238E27FC236}">
                <a16:creationId xmlns:a16="http://schemas.microsoft.com/office/drawing/2014/main" id="{4F98FC1B-89AC-386D-FCB9-B93BD4969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642" y="1395160"/>
            <a:ext cx="6116357" cy="3058179"/>
          </a:xfrm>
          <a:prstGeom prst="rect">
            <a:avLst/>
          </a:prstGeom>
        </p:spPr>
      </p:pic>
      <p:pic>
        <p:nvPicPr>
          <p:cNvPr id="17" name="Picture 16" descr="A graph of a function&#10;&#10;AI-generated content may be incorrect.">
            <a:extLst>
              <a:ext uri="{FF2B5EF4-FFF2-40B4-BE49-F238E27FC236}">
                <a16:creationId xmlns:a16="http://schemas.microsoft.com/office/drawing/2014/main" id="{B79CB08F-3FFD-6F92-DA0F-448C1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405339"/>
            <a:ext cx="6096001" cy="3048001"/>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B49F87-7ED7-F297-6B2B-9C4772F607BB}"/>
                  </a:ext>
                </a:extLst>
              </p:cNvPr>
              <p:cNvSpPr txBox="1"/>
              <p:nvPr/>
            </p:nvSpPr>
            <p:spPr>
              <a:xfrm>
                <a:off x="-1"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étudie maintenant la convergence avec les erreurs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en les exprimant bien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qui est fonction de </a:t>
                </a:r>
                <a:r>
                  <a:rPr lang="fr-FR" b="1" noProof="0" dirty="0">
                    <a:latin typeface="Times New Roman" panose="02020603050405020304" pitchFamily="18" charset="0"/>
                    <a:cs typeface="Times New Roman" panose="02020603050405020304" pitchFamily="18" charset="0"/>
                  </a:rPr>
                  <a:t>deux variables </a:t>
                </a:r>
                <a:r>
                  <a:rPr lang="fr-FR" noProof="0" dirty="0">
                    <a:latin typeface="Times New Roman" panose="02020603050405020304" pitchFamily="18" charset="0"/>
                    <a:cs typeface="Times New Roman" panose="02020603050405020304" pitchFamily="18" charset="0"/>
                  </a:rPr>
                  <a:t>(voir définition dans le second script). </a:t>
                </a:r>
                <a:r>
                  <a:rPr lang="fr-FR" dirty="0">
                    <a:latin typeface="Times New Roman" panose="02020603050405020304" pitchFamily="18" charset="0"/>
                    <a:cs typeface="Times New Roman" panose="02020603050405020304" pitchFamily="18" charset="0"/>
                  </a:rPr>
                  <a:t>Il y a donc deux analyses de convergence à réaliser : une temporelle et une spatiale. </a:t>
                </a:r>
                <a:endParaRPr lang="fr-FR" noProof="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0B49F87-7ED7-F297-6B2B-9C4772F607BB}"/>
                  </a:ext>
                </a:extLst>
              </p:cNvPr>
              <p:cNvSpPr txBox="1">
                <a:spLocks noRot="1" noChangeAspect="1" noMove="1" noResize="1" noEditPoints="1" noAdjustHandles="1" noChangeArrowheads="1" noChangeShapeType="1" noTextEdit="1"/>
              </p:cNvSpPr>
              <p:nvPr/>
            </p:nvSpPr>
            <p:spPr>
              <a:xfrm>
                <a:off x="-1" y="627468"/>
                <a:ext cx="12192001" cy="646331"/>
              </a:xfrm>
              <a:prstGeom prst="rect">
                <a:avLst/>
              </a:prstGeom>
              <a:blipFill>
                <a:blip r:embed="rId4"/>
                <a:stretch>
                  <a:fillRect l="-400" t="-5660" r="-400"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2E598-47B4-0150-AFF7-6ECE9DBA81E0}"/>
                  </a:ext>
                </a:extLst>
              </p:cNvPr>
              <p:cNvSpPr txBox="1"/>
              <p:nvPr/>
            </p:nvSpPr>
            <p:spPr>
              <a:xfrm>
                <a:off x="6214533"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convergence temporelle, on remarque que nous n’avons pas de plateau, l’erreur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fr-FR" noProof="0" dirty="0">
                    <a:latin typeface="Times New Roman" panose="02020603050405020304" pitchFamily="18" charset="0"/>
                    <a:cs typeface="Times New Roman" panose="02020603050405020304" pitchFamily="18" charset="0"/>
                  </a:rPr>
                  <a:t> n’est donc pas borné par celle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En prenant les valeurs pour les points avec le plus petit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𝑡</m:t>
                    </m:r>
                  </m:oMath>
                </a14:m>
                <a:r>
                  <a:rPr lang="fr-FR" dirty="0">
                    <a:latin typeface="Times New Roman" panose="02020603050405020304" pitchFamily="18" charset="0"/>
                    <a:cs typeface="Times New Roman" panose="02020603050405020304" pitchFamily="18" charset="0"/>
                  </a:rPr>
                  <a:t> (i.e., les plus précis) on remarque que l’on trouve un ordre de convergence de 1. Les valeurs les plus clémentes étant naturellement pour l’erreur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𝐿</m:t>
                        </m:r>
                      </m:e>
                      <m:sub>
                        <m:r>
                          <a:rPr lang="fr-FR" i="1">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Cela correspond bien à l’ordre attendu pour le temporel. </a:t>
                </a:r>
              </a:p>
            </p:txBody>
          </p:sp>
        </mc:Choice>
        <mc:Fallback xmlns="">
          <p:sp>
            <p:nvSpPr>
              <p:cNvPr id="11" name="TextBox 10">
                <a:extLst>
                  <a:ext uri="{FF2B5EF4-FFF2-40B4-BE49-F238E27FC236}">
                    <a16:creationId xmlns:a16="http://schemas.microsoft.com/office/drawing/2014/main" id="{95D2E598-47B4-0150-AFF7-6ECE9DBA81E0}"/>
                  </a:ext>
                </a:extLst>
              </p:cNvPr>
              <p:cNvSpPr txBox="1">
                <a:spLocks noRot="1" noChangeAspect="1" noMove="1" noResize="1" noEditPoints="1" noAdjustHandles="1" noChangeArrowheads="1" noChangeShapeType="1" noTextEdit="1"/>
              </p:cNvSpPr>
              <p:nvPr/>
            </p:nvSpPr>
            <p:spPr>
              <a:xfrm>
                <a:off x="6214533" y="4449185"/>
                <a:ext cx="5977466" cy="2031325"/>
              </a:xfrm>
              <a:prstGeom prst="rect">
                <a:avLst/>
              </a:prstGeom>
              <a:blipFill>
                <a:blip r:embed="rId5"/>
                <a:stretch>
                  <a:fillRect l="-815" t="-1802" r="-917" b="-390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B22D1757-7E85-87DB-D1B2-0EFCF6078DED}"/>
              </a:ext>
            </a:extLst>
          </p:cNvPr>
          <p:cNvSpPr txBox="1"/>
          <p:nvPr/>
        </p:nvSpPr>
        <p:spPr>
          <a:xfrm>
            <a:off x="0"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Malheureusement pour la convergence spatiale, nous sommes bloqués par un plateau en raison des erreurs temporelles qui </a:t>
            </a:r>
            <a:r>
              <a:rPr lang="fr-FR" dirty="0">
                <a:latin typeface="Times New Roman" panose="02020603050405020304" pitchFamily="18" charset="0"/>
                <a:cs typeface="Times New Roman" panose="02020603050405020304" pitchFamily="18" charset="0"/>
              </a:rPr>
              <a:t>sont majoritaires sur les spatiales</a:t>
            </a:r>
            <a:r>
              <a:rPr lang="fr-FR" noProof="0" dirty="0">
                <a:latin typeface="Times New Roman" panose="02020603050405020304" pitchFamily="18" charset="0"/>
                <a:cs typeface="Times New Roman" panose="02020603050405020304" pitchFamily="18" charset="0"/>
              </a:rPr>
              <a:t>. Malgré nos efforts, nous avons décidé de ne pas passer en dessous d’un incrément de temps de 1 mois. Cela influence la convergence asymptotique et ne nous sommes pas en mesure de retrouver un ordre de convergence numérique de 2 comme attendu. </a:t>
            </a:r>
            <a:endParaRPr lang="fr-FR"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C1242B3-B0F5-BA0F-2EE8-1415E7E4C199}"/>
              </a:ext>
            </a:extLst>
          </p:cNvPr>
          <p:cNvSpPr txBox="1"/>
          <p:nvPr/>
        </p:nvSpPr>
        <p:spPr>
          <a:xfrm>
            <a:off x="0" y="6480510"/>
            <a:ext cx="962025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 : </a:t>
            </a:r>
            <a:r>
              <a:rPr lang="fr-FR" dirty="0">
                <a:latin typeface="Times New Roman" panose="02020603050405020304" pitchFamily="18" charset="0"/>
                <a:cs typeface="Times New Roman" panose="02020603050405020304" pitchFamily="18" charset="0"/>
              </a:rPr>
              <a:t>Seuls les points en rouge sont utilisés pour le calcul de la pente. </a:t>
            </a:r>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94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A6E6-0996-6CC8-90D5-E19738C4FC2F}"/>
            </a:ext>
          </a:extLst>
        </p:cNvPr>
        <p:cNvGrpSpPr/>
        <p:nvPr/>
      </p:nvGrpSpPr>
      <p:grpSpPr>
        <a:xfrm>
          <a:off x="0" y="0"/>
          <a:ext cx="0" cy="0"/>
          <a:chOff x="0" y="0"/>
          <a:chExt cx="0" cy="0"/>
        </a:xfrm>
      </p:grpSpPr>
      <p:pic>
        <p:nvPicPr>
          <p:cNvPr id="17" name="Picture 16" descr="A graph of a function&#10;&#10;AI-generated content may be incorrect.">
            <a:extLst>
              <a:ext uri="{FF2B5EF4-FFF2-40B4-BE49-F238E27FC236}">
                <a16:creationId xmlns:a16="http://schemas.microsoft.com/office/drawing/2014/main" id="{06CFDAAD-8AC8-5D2F-9482-25419BBB6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8" y="1531593"/>
            <a:ext cx="6096001" cy="3048001"/>
          </a:xfrm>
          <a:prstGeom prst="rect">
            <a:avLst/>
          </a:prstGeom>
        </p:spPr>
      </p:pic>
      <p:sp>
        <p:nvSpPr>
          <p:cNvPr id="2" name="Rectangle 1">
            <a:extLst>
              <a:ext uri="{FF2B5EF4-FFF2-40B4-BE49-F238E27FC236}">
                <a16:creationId xmlns:a16="http://schemas.microsoft.com/office/drawing/2014/main" id="{DDB8EC2E-AF47-E29A-F1C0-A92A4DC1575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43D26D70-0640-2696-F90C-95E34F4A7BB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1B1B6B07-F281-6EAE-552F-117CB7F0194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4992FF82-EC09-03F4-4790-E9D20B26C583}"/>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5" name="TextBox 4">
            <a:extLst>
              <a:ext uri="{FF2B5EF4-FFF2-40B4-BE49-F238E27FC236}">
                <a16:creationId xmlns:a16="http://schemas.microsoft.com/office/drawing/2014/main" id="{EBD3839A-D4FC-4554-5403-2E3FC8903059}"/>
              </a:ext>
            </a:extLst>
          </p:cNvPr>
          <p:cNvSpPr txBox="1"/>
          <p:nvPr/>
        </p:nvSpPr>
        <p:spPr>
          <a:xfrm>
            <a:off x="6394079" y="1354387"/>
            <a:ext cx="5191027" cy="3416320"/>
          </a:xfrm>
          <a:prstGeom prst="rect">
            <a:avLst/>
          </a:prstGeom>
          <a:noFill/>
        </p:spPr>
        <p:txBody>
          <a:bodyPr wrap="square" rtlCol="0">
            <a:spAutoFit/>
          </a:bodyPr>
          <a:lstStyle/>
          <a:p>
            <a:pPr algn="just"/>
            <a:endParaRPr lang="fr-FR" dirty="0"/>
          </a:p>
          <a:p>
            <a:pPr algn="just"/>
            <a:r>
              <a:rPr lang="fr-FR" dirty="0"/>
              <a:t>Dans un premier temps, il a été remarqué que la matrice A est mal conditionnée pour N­ </a:t>
            </a:r>
            <a:r>
              <a:rPr lang="en-CA" b="0" i="0" dirty="0">
                <a:solidFill>
                  <a:srgbClr val="040C28"/>
                </a:solidFill>
                <a:effectLst/>
                <a:latin typeface="Google Sans"/>
              </a:rPr>
              <a:t>≥ 100 </a:t>
            </a:r>
            <a:r>
              <a:rPr lang="en-CA" b="0" i="0" dirty="0" err="1">
                <a:solidFill>
                  <a:srgbClr val="040C28"/>
                </a:solidFill>
                <a:effectLst/>
                <a:latin typeface="Google Sans"/>
              </a:rPr>
              <a:t>noeuds</a:t>
            </a:r>
            <a:r>
              <a:rPr lang="en-CA" b="0" i="0" dirty="0">
                <a:solidFill>
                  <a:srgbClr val="040C28"/>
                </a:solidFill>
                <a:effectLst/>
                <a:latin typeface="Google Sans"/>
              </a:rPr>
              <a:t> (</a:t>
            </a:r>
            <a:r>
              <a:rPr lang="el-GR" b="0" i="0" dirty="0">
                <a:solidFill>
                  <a:srgbClr val="1F1F1F"/>
                </a:solidFill>
                <a:effectLst/>
                <a:latin typeface="Google Sans"/>
              </a:rPr>
              <a:t>κ</a:t>
            </a:r>
            <a:r>
              <a:rPr lang="fr-CA" b="0" i="0" dirty="0">
                <a:solidFill>
                  <a:srgbClr val="1F1F1F"/>
                </a:solidFill>
                <a:effectLst/>
                <a:latin typeface="Google Sans"/>
              </a:rPr>
              <a:t> &gt; </a:t>
            </a:r>
            <a:r>
              <a:rPr lang="en-CA" dirty="0"/>
              <a:t>10³</a:t>
            </a:r>
            <a:r>
              <a:rPr lang="fr-CA" b="0" i="0" dirty="0">
                <a:solidFill>
                  <a:srgbClr val="1F1F1F"/>
                </a:solidFill>
                <a:effectLst/>
                <a:latin typeface="Google Sans"/>
              </a:rPr>
              <a:t>), ce qui pourrait induire des erreurs </a:t>
            </a:r>
            <a:r>
              <a:rPr lang="fr-FR" dirty="0"/>
              <a:t>numériques associées aux calculs matriciels. De ce fait, l’implémentation d’une fonction transformant la matrice A en matrice creuse en plus d’un </a:t>
            </a:r>
            <a:r>
              <a:rPr lang="fr-FR" dirty="0" err="1"/>
              <a:t>préconditionneur</a:t>
            </a:r>
            <a:r>
              <a:rPr lang="fr-FR" dirty="0"/>
              <a:t> diagonal (Jacobi) a été fait. Cependant, cela n’a eu aucun impact quant aux graphiques de convergence spatiale.</a:t>
            </a:r>
            <a:br>
              <a:rPr lang="fr-FR" dirty="0"/>
            </a:br>
            <a:br>
              <a:rPr lang="fr-FR" dirty="0"/>
            </a:br>
            <a:endParaRPr lang="fr-FR" noProof="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720EB4B2-C0A4-4CF8-E682-CD832AF372DE}"/>
              </a:ext>
            </a:extLst>
          </p:cNvPr>
          <p:cNvSpPr txBox="1"/>
          <p:nvPr/>
        </p:nvSpPr>
        <p:spPr>
          <a:xfrm>
            <a:off x="754144" y="657796"/>
            <a:ext cx="7532017" cy="923330"/>
          </a:xfrm>
          <a:prstGeom prst="rect">
            <a:avLst/>
          </a:prstGeom>
          <a:noFill/>
        </p:spPr>
        <p:txBody>
          <a:bodyPr wrap="square" rtlCol="0">
            <a:spAutoFit/>
          </a:bodyPr>
          <a:lstStyle/>
          <a:p>
            <a:r>
              <a:rPr lang="fr-FR" dirty="0"/>
              <a:t>Les pentes inhabituelles des droites obtenues pour l’ordre de convergence spatiale nous ont poussées à chercher un moyen d’améliorer ce dernier.</a:t>
            </a:r>
          </a:p>
          <a:p>
            <a:endParaRPr lang="en-CA" dirty="0"/>
          </a:p>
        </p:txBody>
      </p:sp>
      <p:sp>
        <p:nvSpPr>
          <p:cNvPr id="9" name="ZoneTexte 8">
            <a:extLst>
              <a:ext uri="{FF2B5EF4-FFF2-40B4-BE49-F238E27FC236}">
                <a16:creationId xmlns:a16="http://schemas.microsoft.com/office/drawing/2014/main" id="{747414DB-08FD-146E-1A62-2460635C91DA}"/>
              </a:ext>
            </a:extLst>
          </p:cNvPr>
          <p:cNvSpPr txBox="1"/>
          <p:nvPr/>
        </p:nvSpPr>
        <p:spPr>
          <a:xfrm>
            <a:off x="754144" y="4925110"/>
            <a:ext cx="10011266" cy="1754326"/>
          </a:xfrm>
          <a:prstGeom prst="rect">
            <a:avLst/>
          </a:prstGeom>
          <a:noFill/>
        </p:spPr>
        <p:txBody>
          <a:bodyPr wrap="square" rtlCol="0">
            <a:spAutoFit/>
          </a:bodyPr>
          <a:lstStyle/>
          <a:p>
            <a:r>
              <a:rPr lang="fr-CA" dirty="0"/>
              <a:t>Une autre erreur possible aurait été dans le choix de l’équation à résoudre par la méthode MMS pour le calcul du terme source. Ainsi, plusieurs équations respectant les conditions initiales du problème ont été choisi, mais, encore une fois, cela n’a pas permis d’améliorer l’ordre de convergence spatial, indiquant que le problème ne vient pas de là.</a:t>
            </a:r>
          </a:p>
          <a:p>
            <a:endParaRPr lang="fr-CA" dirty="0"/>
          </a:p>
          <a:p>
            <a:endParaRPr lang="en-CA" dirty="0"/>
          </a:p>
        </p:txBody>
      </p:sp>
    </p:spTree>
    <p:extLst>
      <p:ext uri="{BB962C8B-B14F-4D97-AF65-F5344CB8AC3E}">
        <p14:creationId xmlns:p14="http://schemas.microsoft.com/office/powerpoint/2010/main" val="270074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8" name="Picture 7" descr="A graph with different colored lines&#10;&#10;AI-generated content may be incorrect.">
            <a:extLst>
              <a:ext uri="{FF2B5EF4-FFF2-40B4-BE49-F238E27FC236}">
                <a16:creationId xmlns:a16="http://schemas.microsoft.com/office/drawing/2014/main" id="{6B77C190-E3DA-7935-7EB2-08BC1F38B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5" y="799311"/>
            <a:ext cx="5852172" cy="4389129"/>
          </a:xfrm>
          <a:prstGeom prst="rect">
            <a:avLst/>
          </a:prstGeom>
        </p:spPr>
      </p:pic>
      <p:sp>
        <p:nvSpPr>
          <p:cNvPr id="9" name="TextBox 8">
            <a:extLst>
              <a:ext uri="{FF2B5EF4-FFF2-40B4-BE49-F238E27FC236}">
                <a16:creationId xmlns:a16="http://schemas.microsoft.com/office/drawing/2014/main" id="{95302B67-9A92-878D-BEA9-FD86A8936C81}"/>
              </a:ext>
            </a:extLst>
          </p:cNvPr>
          <p:cNvSpPr txBox="1"/>
          <p:nvPr/>
        </p:nvSpPr>
        <p:spPr>
          <a:xfrm>
            <a:off x="2432050" y="5241409"/>
            <a:ext cx="1231901"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a:t>
            </a:r>
          </a:p>
        </p:txBody>
      </p:sp>
      <p:pic>
        <p:nvPicPr>
          <p:cNvPr id="12" name="Picture 11" descr="A graph of different colored lines&#10;&#10;AI-generated content may be incorrect.">
            <a:extLst>
              <a:ext uri="{FF2B5EF4-FFF2-40B4-BE49-F238E27FC236}">
                <a16:creationId xmlns:a16="http://schemas.microsoft.com/office/drawing/2014/main" id="{E4CB02A7-9D81-8B69-AE76-515EF2C50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99311"/>
            <a:ext cx="5852172" cy="4389129"/>
          </a:xfrm>
          <a:prstGeom prst="rect">
            <a:avLst/>
          </a:prstGeom>
        </p:spPr>
      </p:pic>
      <p:sp>
        <p:nvSpPr>
          <p:cNvPr id="13" name="TextBox 12">
            <a:extLst>
              <a:ext uri="{FF2B5EF4-FFF2-40B4-BE49-F238E27FC236}">
                <a16:creationId xmlns:a16="http://schemas.microsoft.com/office/drawing/2014/main" id="{CC16B7AA-DFA4-249E-8EB9-B0456782D7C6}"/>
              </a:ext>
            </a:extLst>
          </p:cNvPr>
          <p:cNvSpPr txBox="1"/>
          <p:nvPr/>
        </p:nvSpPr>
        <p:spPr>
          <a:xfrm>
            <a:off x="7825111" y="5241409"/>
            <a:ext cx="2393949"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Crank</a:t>
            </a:r>
            <a:r>
              <a:rPr lang="fr-FR" b="1" noProof="0" dirty="0">
                <a:latin typeface="Times New Roman" panose="02020603050405020304" pitchFamily="18" charset="0"/>
                <a:cs typeface="Times New Roman" panose="02020603050405020304" pitchFamily="18" charset="0"/>
              </a:rPr>
              <a:t> Nicholson</a:t>
            </a:r>
          </a:p>
        </p:txBody>
      </p:sp>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11</a:t>
            </a:r>
            <a:r>
              <a:rPr lang="fr-FR" sz="1400" noProof="0" dirty="0">
                <a:latin typeface="Times New Roman" panose="02020603050405020304" pitchFamily="18" charset="0"/>
                <a:cs typeface="Times New Roman" panose="02020603050405020304" pitchFamily="18" charset="0"/>
              </a:rPr>
              <a:t>/10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 &amp; F</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7CD4DB-A5AE-F4D7-A326-D2F1BF8D05BB}"/>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la solution du problème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=11</m:t>
                    </m:r>
                  </m:oMath>
                </a14:m>
                <a:r>
                  <a:rPr lang="fr-FR" noProof="0" dirty="0">
                    <a:latin typeface="Times New Roman" panose="02020603050405020304" pitchFamily="18" charset="0"/>
                    <a:cs typeface="Times New Roman" panose="02020603050405020304" pitchFamily="18" charset="0"/>
                  </a:rPr>
                  <a:t> et allant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9</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𝑠</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6" name="TextBox 5">
                <a:extLst>
                  <a:ext uri="{FF2B5EF4-FFF2-40B4-BE49-F238E27FC236}">
                    <a16:creationId xmlns:a16="http://schemas.microsoft.com/office/drawing/2014/main" id="{957CD4DB-A5AE-F4D7-A326-D2F1BF8D05BB}"/>
                  </a:ext>
                </a:extLst>
              </p:cNvPr>
              <p:cNvSpPr txBox="1">
                <a:spLocks noRot="1" noChangeAspect="1" noMove="1" noResize="1" noEditPoints="1" noAdjustHandles="1" noChangeArrowheads="1" noChangeShapeType="1" noTextEdit="1"/>
              </p:cNvSpPr>
              <p:nvPr/>
            </p:nvSpPr>
            <p:spPr>
              <a:xfrm>
                <a:off x="-1" y="627468"/>
                <a:ext cx="11091333" cy="369332"/>
              </a:xfrm>
              <a:prstGeom prst="rect">
                <a:avLst/>
              </a:prstGeom>
              <a:blipFill>
                <a:blip r:embed="rId5"/>
                <a:stretch>
                  <a:fillRect l="-440" t="-9836" b="-2459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2CF957A5-2C07-ADC2-66BC-58AED43ABF68}"/>
              </a:ext>
            </a:extLst>
          </p:cNvPr>
          <p:cNvSpPr txBox="1"/>
          <p:nvPr/>
        </p:nvSpPr>
        <p:spPr>
          <a:xfrm>
            <a:off x="-1" y="5530874"/>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obtenus par les deux méthodes sont encore une fois très proches (avec des résultats théoriquement plus précis pour </a:t>
            </a:r>
            <a:r>
              <a:rPr lang="fr-FR" noProof="0" dirty="0" err="1">
                <a:latin typeface="Times New Roman" panose="02020603050405020304" pitchFamily="18" charset="0"/>
                <a:cs typeface="Times New Roman" panose="02020603050405020304" pitchFamily="18" charset="0"/>
              </a:rPr>
              <a:t>Crank</a:t>
            </a:r>
            <a:r>
              <a:rPr lang="fr-FR" noProof="0" dirty="0">
                <a:latin typeface="Times New Roman" panose="02020603050405020304" pitchFamily="18" charset="0"/>
                <a:cs typeface="Times New Roman" panose="02020603050405020304" pitchFamily="18" charset="0"/>
              </a:rPr>
              <a:t> Nicholson). On remarque de plus, que l’on converge bien vers un état stationnaire (ici, on a pris un incrément de 1 an afin d’obtenir des résultats précis), état que nous avons présenté au début de ce compte rendu. </a:t>
            </a:r>
          </a:p>
        </p:txBody>
      </p:sp>
    </p:spTree>
    <p:extLst>
      <p:ext uri="{BB962C8B-B14F-4D97-AF65-F5344CB8AC3E}">
        <p14:creationId xmlns:p14="http://schemas.microsoft.com/office/powerpoint/2010/main" val="217477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12/10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G [BONUS]</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653D3E1D-7A19-A415-392E-32587AD4E7C8}"/>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script BASH </a:t>
            </a:r>
            <a:r>
              <a:rPr lang="fr-FR" noProof="0" dirty="0" err="1">
                <a:latin typeface="Times New Roman" panose="02020603050405020304" pitchFamily="18" charset="0"/>
                <a:cs typeface="Times New Roman" panose="02020603050405020304" pitchFamily="18" charset="0"/>
              </a:rPr>
              <a:t>réalis</a:t>
            </a:r>
            <a:r>
              <a:rPr lang="fr-FR" dirty="0">
                <a:latin typeface="Times New Roman" panose="02020603050405020304" pitchFamily="18" charset="0"/>
                <a:cs typeface="Times New Roman" panose="02020603050405020304" pitchFamily="18" charset="0"/>
              </a:rPr>
              <a:t>é afin de conduire l’analyse de convergence : </a:t>
            </a:r>
            <a:endParaRPr lang="fr-FR" noProof="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FD1CA9-A1D7-1E1E-0A76-A5021EA51F09}"/>
              </a:ext>
            </a:extLst>
          </p:cNvPr>
          <p:cNvSpPr txBox="1"/>
          <p:nvPr/>
        </p:nvSpPr>
        <p:spPr>
          <a:xfrm>
            <a:off x="0" y="996800"/>
            <a:ext cx="5977466" cy="5847755"/>
          </a:xfrm>
          <a:prstGeom prst="rect">
            <a:avLst/>
          </a:prstGeom>
          <a:noFill/>
        </p:spPr>
        <p:txBody>
          <a:bodyPr wrap="square" rtlCol="0">
            <a:spAutoFit/>
          </a:bodyPr>
          <a:lstStyle/>
          <a:p>
            <a:pPr algn="just"/>
            <a:r>
              <a:rPr lang="fr-FR" sz="850" noProof="0" dirty="0">
                <a:latin typeface="Times New Roman" panose="02020603050405020304" pitchFamily="18" charset="0"/>
                <a:cs typeface="Times New Roman" panose="02020603050405020304" pitchFamily="18" charset="0"/>
              </a:rPr>
              <a:t>#!/bin/bash</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Définition des fichiers</a:t>
            </a:r>
          </a:p>
          <a:p>
            <a:pPr algn="just"/>
            <a:r>
              <a:rPr lang="fr-FR" sz="850" noProof="0" dirty="0">
                <a:latin typeface="Times New Roman" panose="02020603050405020304" pitchFamily="18" charset="0"/>
                <a:cs typeface="Times New Roman" panose="02020603050405020304" pitchFamily="18" charset="0"/>
              </a:rPr>
              <a:t>FICHIER_VALEURS="valeurs_dt_dr.txt"</a:t>
            </a:r>
          </a:p>
          <a:p>
            <a:pPr algn="just"/>
            <a:r>
              <a:rPr lang="fr-FR" sz="850" noProof="0" dirty="0">
                <a:latin typeface="Times New Roman" panose="02020603050405020304" pitchFamily="18" charset="0"/>
                <a:cs typeface="Times New Roman" panose="02020603050405020304" pitchFamily="18" charset="0"/>
              </a:rPr>
              <a:t>FICHIER_EULER="resultats_euler.txt"</a:t>
            </a:r>
          </a:p>
          <a:p>
            <a:pPr algn="just"/>
            <a:r>
              <a:rPr lang="fr-FR" sz="850" noProof="0" dirty="0">
                <a:latin typeface="Times New Roman" panose="02020603050405020304" pitchFamily="18" charset="0"/>
                <a:cs typeface="Times New Roman" panose="02020603050405020304" pitchFamily="18" charset="0"/>
              </a:rPr>
              <a:t>FICHIER_CRANK="resultats_crank.txt"</a:t>
            </a:r>
          </a:p>
          <a:p>
            <a:pPr algn="just"/>
            <a:r>
              <a:rPr lang="fr-FR" sz="850" noProof="0" dirty="0">
                <a:latin typeface="Times New Roman" panose="02020603050405020304" pitchFamily="18" charset="0"/>
                <a:cs typeface="Times New Roman" panose="02020603050405020304" pitchFamily="18" charset="0"/>
              </a:rPr>
              <a:t>FICHIER_C_HAT="resultats_c_hat.txt"</a:t>
            </a:r>
          </a:p>
          <a:p>
            <a:pPr algn="just"/>
            <a:r>
              <a:rPr lang="fr-FR" sz="850" noProof="0" dirty="0">
                <a:latin typeface="Times New Roman" panose="02020603050405020304" pitchFamily="18" charset="0"/>
                <a:cs typeface="Times New Roman" panose="02020603050405020304" pitchFamily="18" charset="0"/>
              </a:rPr>
              <a:t>SCRIPT_PYTHON="devoir_script.py"</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Nettoyage des fichiers de résultats précédents</a:t>
            </a:r>
          </a:p>
          <a:p>
            <a:pPr algn="just"/>
            <a:r>
              <a:rPr lang="fr-FR" sz="850" noProof="0" dirty="0">
                <a:latin typeface="Times New Roman" panose="02020603050405020304" pitchFamily="18" charset="0"/>
                <a:cs typeface="Times New Roman" panose="02020603050405020304" pitchFamily="18" charset="0"/>
              </a:rPr>
              <a:t>&gt; $FICHIER_EULER</a:t>
            </a:r>
          </a:p>
          <a:p>
            <a:pPr algn="just"/>
            <a:r>
              <a:rPr lang="fr-FR" sz="850" noProof="0" dirty="0">
                <a:latin typeface="Times New Roman" panose="02020603050405020304" pitchFamily="18" charset="0"/>
                <a:cs typeface="Times New Roman" panose="02020603050405020304" pitchFamily="18" charset="0"/>
              </a:rPr>
              <a:t>&gt; $FICHIER_CRANK</a:t>
            </a:r>
          </a:p>
          <a:p>
            <a:pPr algn="just"/>
            <a:r>
              <a:rPr lang="fr-FR" sz="850" noProof="0" dirty="0">
                <a:latin typeface="Times New Roman" panose="02020603050405020304" pitchFamily="18" charset="0"/>
                <a:cs typeface="Times New Roman" panose="02020603050405020304" pitchFamily="18" charset="0"/>
              </a:rPr>
              <a: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"Début de l'analyse de convergence..."</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Boucle sur chaque couple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dans le fichier</a:t>
            </a:r>
          </a:p>
          <a:p>
            <a:pPr algn="just"/>
            <a:r>
              <a:rPr lang="fr-FR" sz="850" noProof="0" dirty="0">
                <a:latin typeface="Times New Roman" panose="02020603050405020304" pitchFamily="18" charset="0"/>
                <a:cs typeface="Times New Roman" panose="02020603050405020304" pitchFamily="18" charset="0"/>
              </a:rPr>
              <a:t>while </a:t>
            </a:r>
            <a:r>
              <a:rPr lang="fr-FR" sz="850" noProof="0" dirty="0" err="1">
                <a:latin typeface="Times New Roman" panose="02020603050405020304" pitchFamily="18" charset="0"/>
                <a:cs typeface="Times New Roman" panose="02020603050405020304" pitchFamily="18" charset="0"/>
              </a:rPr>
              <a:t>read</a:t>
            </a:r>
            <a:r>
              <a:rPr lang="fr-FR" sz="850" noProof="0" dirty="0">
                <a:latin typeface="Times New Roman" panose="02020603050405020304" pitchFamily="18" charset="0"/>
                <a:cs typeface="Times New Roman" panose="02020603050405020304" pitchFamily="18" charset="0"/>
              </a:rPr>
              <a:t> -r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do</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"Traitement pour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dt=$dt..."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Remplace les valeurs de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 dans le script Python directement</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$SCRIPT_PYTHON</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"s/^dt = .*/dt = $dt/"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Exécuter le script Python et récupérer les résultats</a:t>
            </a:r>
          </a:p>
          <a:p>
            <a:pPr algn="just"/>
            <a:r>
              <a:rPr lang="fr-FR" sz="850" noProof="0" dirty="0">
                <a:latin typeface="Times New Roman" panose="02020603050405020304" pitchFamily="18" charset="0"/>
                <a:cs typeface="Times New Roman" panose="02020603050405020304" pitchFamily="18" charset="0"/>
              </a:rPr>
              <a:t>    RESULTATS=$(python3 $SCRIPT_PYTHON)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Extraire les valeurs des résultats avec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(format attendu : "Euler=X </a:t>
            </a:r>
            <a:r>
              <a:rPr lang="fr-FR" sz="850" noProof="0" dirty="0" err="1">
                <a:latin typeface="Times New Roman" panose="02020603050405020304" pitchFamily="18" charset="0"/>
                <a:cs typeface="Times New Roman" panose="02020603050405020304" pitchFamily="18" charset="0"/>
              </a:rPr>
              <a:t>CrankNicholson</a:t>
            </a:r>
            <a:r>
              <a:rPr lang="fr-FR" sz="850" noProof="0" dirty="0">
                <a:latin typeface="Times New Roman" panose="02020603050405020304" pitchFamily="18" charset="0"/>
                <a:cs typeface="Times New Roman" panose="02020603050405020304" pitchFamily="18" charset="0"/>
              </a:rPr>
              <a:t>=Y </a:t>
            </a:r>
            <a:r>
              <a:rPr lang="fr-FR" sz="850" noProof="0" dirty="0" err="1">
                <a:latin typeface="Times New Roman" panose="02020603050405020304" pitchFamily="18" charset="0"/>
                <a:cs typeface="Times New Roman" panose="02020603050405020304" pitchFamily="18" charset="0"/>
              </a:rPr>
              <a:t>C_hat</a:t>
            </a:r>
            <a:r>
              <a:rPr lang="fr-FR" sz="850" noProof="0" dirty="0">
                <a:latin typeface="Times New Roman" panose="02020603050405020304" pitchFamily="18" charset="0"/>
                <a:cs typeface="Times New Roman" panose="02020603050405020304" pitchFamily="18" charset="0"/>
              </a:rPr>
              <a:t>=Z")</a:t>
            </a:r>
          </a:p>
          <a:p>
            <a:pPr algn="just"/>
            <a:r>
              <a:rPr lang="fr-FR" sz="850" noProof="0" dirty="0">
                <a:latin typeface="Times New Roman" panose="02020603050405020304" pitchFamily="18" charset="0"/>
                <a:cs typeface="Times New Roman" panose="02020603050405020304" pitchFamily="18" charset="0"/>
              </a:rPr>
              <a:t>    EULER=$(</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$2}')</a:t>
            </a:r>
          </a:p>
          <a:p>
            <a:pPr algn="just"/>
            <a:r>
              <a:rPr lang="fr-FR" sz="850" noProof="0" dirty="0">
                <a:latin typeface="Times New Roman" panose="02020603050405020304" pitchFamily="18" charset="0"/>
                <a:cs typeface="Times New Roman" panose="02020603050405020304" pitchFamily="18" charset="0"/>
              </a:rPr>
              <a:t>    CRANK=$(</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$4}')</a:t>
            </a:r>
          </a:p>
          <a:p>
            <a:pPr algn="just"/>
            <a:r>
              <a:rPr lang="fr-FR" sz="850" noProof="0" dirty="0">
                <a:latin typeface="Times New Roman" panose="02020603050405020304" pitchFamily="18" charset="0"/>
                <a:cs typeface="Times New Roman" panose="02020603050405020304" pitchFamily="18" charset="0"/>
              </a:rPr>
              <a:t>    C_HAT=$(</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$6}')</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Ajouter les résultats aux fichiers respectifs</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$EULER" &gt;&gt; $FICHIER_EULER</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$CRANK" &gt;&gt; $FICHIER_CRANK</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$C_HAT" &gt;&gt;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done</a:t>
            </a:r>
            <a:r>
              <a:rPr lang="fr-FR" sz="850" noProof="0" dirty="0">
                <a:latin typeface="Times New Roman" panose="02020603050405020304" pitchFamily="18" charset="0"/>
                <a:cs typeface="Times New Roman" panose="02020603050405020304" pitchFamily="18" charset="0"/>
              </a:rPr>
              <a:t> &lt; $FICHIER_VALEURS</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Lancer le script d'analyse avec les fichiers de résultats</a:t>
            </a: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des résultats..."</a:t>
            </a:r>
          </a:p>
          <a:p>
            <a:pPr algn="just"/>
            <a:r>
              <a:rPr lang="fr-FR" sz="850" noProof="0" dirty="0">
                <a:latin typeface="Times New Roman" panose="02020603050405020304" pitchFamily="18" charset="0"/>
                <a:cs typeface="Times New Roman" panose="02020603050405020304" pitchFamily="18" charset="0"/>
              </a:rPr>
              <a:t>python3 analyse_convergence.py $FICHIER_EULER $FICHIER_CRANK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terminée !"</a:t>
            </a:r>
          </a:p>
        </p:txBody>
      </p:sp>
      <p:sp>
        <p:nvSpPr>
          <p:cNvPr id="11" name="TextBox 10">
            <a:extLst>
              <a:ext uri="{FF2B5EF4-FFF2-40B4-BE49-F238E27FC236}">
                <a16:creationId xmlns:a16="http://schemas.microsoft.com/office/drawing/2014/main" id="{04B2F023-3341-03A2-F5E8-A0F83E1794FC}"/>
              </a:ext>
            </a:extLst>
          </p:cNvPr>
          <p:cNvSpPr txBox="1"/>
          <p:nvPr/>
        </p:nvSpPr>
        <p:spPr>
          <a:xfrm>
            <a:off x="5303520" y="1366132"/>
            <a:ext cx="1855601" cy="369332"/>
          </a:xfrm>
          <a:prstGeom prst="rect">
            <a:avLst/>
          </a:prstGeom>
          <a:noFill/>
        </p:spPr>
        <p:txBody>
          <a:bodyPr wrap="square">
            <a:spAutoFit/>
          </a:bodyPr>
          <a:lstStyle/>
          <a:p>
            <a:r>
              <a:rPr lang="fr-FR" sz="1800" noProof="0" dirty="0">
                <a:latin typeface="Times New Roman" panose="02020603050405020304" pitchFamily="18" charset="0"/>
                <a:cs typeface="Times New Roman" panose="02020603050405020304" pitchFamily="18" charset="0"/>
              </a:rPr>
              <a:t>valeurs_dt_dr.txt</a:t>
            </a:r>
            <a:endParaRPr lang="en-GB" dirty="0"/>
          </a:p>
        </p:txBody>
      </p:sp>
      <p:sp>
        <p:nvSpPr>
          <p:cNvPr id="13" name="TextBox 12">
            <a:extLst>
              <a:ext uri="{FF2B5EF4-FFF2-40B4-BE49-F238E27FC236}">
                <a16:creationId xmlns:a16="http://schemas.microsoft.com/office/drawing/2014/main" id="{087493EB-7CFC-C59E-CC72-80717549BCB4}"/>
              </a:ext>
            </a:extLst>
          </p:cNvPr>
          <p:cNvSpPr txBox="1"/>
          <p:nvPr/>
        </p:nvSpPr>
        <p:spPr>
          <a:xfrm>
            <a:off x="7717629" y="1260323"/>
            <a:ext cx="3924037" cy="1754326"/>
          </a:xfrm>
          <a:prstGeom prst="rect">
            <a:avLst/>
          </a:prstGeom>
          <a:noFill/>
          <a:ln w="28575">
            <a:solidFill>
              <a:schemeClr val="tx1"/>
            </a:solidFill>
          </a:ln>
        </p:spPr>
        <p:txBody>
          <a:bodyPr wrap="square">
            <a:spAutoFit/>
          </a:bodyPr>
          <a:lstStyle/>
          <a:p>
            <a:r>
              <a:rPr lang="en-GB" dirty="0">
                <a:latin typeface="Times New Roman" panose="02020603050405020304" pitchFamily="18" charset="0"/>
                <a:cs typeface="Times New Roman" panose="02020603050405020304" pitchFamily="18" charset="0"/>
              </a:rPr>
              <a:t>0.16666666666666666 	3.1536e8 0.16666666666666666 	7.884e8 0.16666666666666666 	1.5768e8 </a:t>
            </a:r>
          </a:p>
          <a:p>
            <a:pPr algn="ct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0.001002004008016032 	1.5768e7 0.001002004008016032 	2.628e6</a:t>
            </a:r>
          </a:p>
        </p:txBody>
      </p:sp>
      <p:sp>
        <p:nvSpPr>
          <p:cNvPr id="14" name="TextBox 13">
            <a:extLst>
              <a:ext uri="{FF2B5EF4-FFF2-40B4-BE49-F238E27FC236}">
                <a16:creationId xmlns:a16="http://schemas.microsoft.com/office/drawing/2014/main" id="{BFA67BFF-C706-BEF9-2FC2-374656D276AD}"/>
              </a:ext>
            </a:extLst>
          </p:cNvPr>
          <p:cNvSpPr txBox="1"/>
          <p:nvPr/>
        </p:nvSpPr>
        <p:spPr>
          <a:xfrm>
            <a:off x="5303520" y="3609043"/>
            <a:ext cx="6651411" cy="923330"/>
          </a:xfrm>
          <a:prstGeom prst="rect">
            <a:avLst/>
          </a:prstGeom>
          <a:noFill/>
        </p:spPr>
        <p:txBody>
          <a:bodyPr wrap="square">
            <a:spAutoFit/>
          </a:bodyPr>
          <a:lstStyle/>
          <a:p>
            <a:r>
              <a:rPr lang="fr-FR" sz="1800" b="1" noProof="0" dirty="0">
                <a:latin typeface="Times New Roman" panose="02020603050405020304" pitchFamily="18" charset="0"/>
                <a:cs typeface="Times New Roman" panose="02020603050405020304" pitchFamily="18" charset="0"/>
              </a:rPr>
              <a:t>Rendre le script exécutable </a:t>
            </a:r>
            <a:r>
              <a:rPr lang="fr-FR" sz="1800" noProof="0" dirty="0">
                <a:latin typeface="Times New Roman" panose="02020603050405020304" pitchFamily="18" charset="0"/>
                <a:cs typeface="Times New Roman" panose="02020603050405020304" pitchFamily="18" charset="0"/>
              </a:rPr>
              <a:t>: 	</a:t>
            </a:r>
            <a:r>
              <a:rPr lang="da-DK" sz="1800" noProof="0" dirty="0">
                <a:latin typeface="Times New Roman" panose="02020603050405020304" pitchFamily="18" charset="0"/>
                <a:cs typeface="Times New Roman" panose="02020603050405020304" pitchFamily="18" charset="0"/>
              </a:rPr>
              <a:t>chmod +x analyse_auto.sh</a:t>
            </a:r>
          </a:p>
          <a:p>
            <a:r>
              <a:rPr lang="da-DK" b="1" dirty="0">
                <a:latin typeface="Times New Roman" panose="02020603050405020304" pitchFamily="18" charset="0"/>
                <a:cs typeface="Times New Roman" panose="02020603050405020304" pitchFamily="18" charset="0"/>
              </a:rPr>
              <a:t>Lancer l’analyse de convergence </a:t>
            </a:r>
            <a:r>
              <a:rPr lang="da-D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./analyse_auto.sh</a:t>
            </a:r>
            <a:endParaRPr lang="da-DK" dirty="0">
              <a:latin typeface="Times New Roman" panose="02020603050405020304" pitchFamily="18" charset="0"/>
              <a:cs typeface="Times New Roman" panose="02020603050405020304" pitchFamily="18" charset="0"/>
            </a:endParaRPr>
          </a:p>
          <a:p>
            <a:endParaRPr lang="en-GB" dirty="0"/>
          </a:p>
        </p:txBody>
      </p:sp>
      <p:cxnSp>
        <p:nvCxnSpPr>
          <p:cNvPr id="8" name="Straight Arrow Connector 7">
            <a:extLst>
              <a:ext uri="{FF2B5EF4-FFF2-40B4-BE49-F238E27FC236}">
                <a16:creationId xmlns:a16="http://schemas.microsoft.com/office/drawing/2014/main" id="{49212591-5723-1030-3495-AE544000D493}"/>
              </a:ext>
            </a:extLst>
          </p:cNvPr>
          <p:cNvCxnSpPr/>
          <p:nvPr/>
        </p:nvCxnSpPr>
        <p:spPr>
          <a:xfrm>
            <a:off x="2011680" y="1507183"/>
            <a:ext cx="3291840"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a:t>
                </a:r>
                <a:r>
                  <a:rPr lang="fr-FR" b="1" noProof="0" dirty="0">
                    <a:latin typeface="Times New Roman" panose="02020603050405020304" pitchFamily="18" charset="0"/>
                    <a:cs typeface="Times New Roman" panose="02020603050405020304" pitchFamily="18" charset="0"/>
                  </a:rPr>
                  <a:t>instationnaire</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r="-427"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BED8-0BC3-2256-C659-86130D0BFAD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FC218F7-25C4-970C-72FA-34B30224083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0" name="Rectangle 19">
            <a:extLst>
              <a:ext uri="{FF2B5EF4-FFF2-40B4-BE49-F238E27FC236}">
                <a16:creationId xmlns:a16="http://schemas.microsoft.com/office/drawing/2014/main" id="{98EC9EA8-1AC0-3AB3-961B-14B077C35A0F}"/>
              </a:ext>
            </a:extLst>
          </p:cNvPr>
          <p:cNvSpPr/>
          <p:nvPr/>
        </p:nvSpPr>
        <p:spPr>
          <a:xfrm>
            <a:off x="4372500" y="1127743"/>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A7666E-AE52-ACC7-DF20-149F4F9D044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1951025-04B8-F265-9892-1366A49DA78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B175D7F9-25F9-08E9-660B-849E548014BB}"/>
              </a:ext>
            </a:extLst>
          </p:cNvPr>
          <p:cNvSpPr txBox="1"/>
          <p:nvPr/>
        </p:nvSpPr>
        <p:spPr>
          <a:xfrm>
            <a:off x="0" y="627468"/>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Néanmoins, avant de passer à la suite du devoir, nous allons essayer de donner un sens physique à cette équation différentielle. Nous avons donc trouvé que :  </a:t>
            </a:r>
            <a:endParaRPr lang="fr-FR" noProof="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FCCDDF59-C25B-C53B-D6FB-1C4457030BB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D33AFB-B234-0778-B8EF-D8F0F4F86A10}"/>
                  </a:ext>
                </a:extLst>
              </p:cNvPr>
              <p:cNvSpPr txBox="1"/>
              <p:nvPr/>
            </p:nvSpPr>
            <p:spPr>
              <a:xfrm>
                <a:off x="4378850" y="1188302"/>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solidFill>
                                <a:srgbClr val="FF0000"/>
                              </a:solidFill>
                              <a:latin typeface="Cambria Math" panose="02040503050406030204" pitchFamily="18" charset="0"/>
                            </a:rPr>
                          </m:ctrlPr>
                        </m:fPr>
                        <m:num>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𝐶</m:t>
                          </m:r>
                        </m:num>
                        <m:den>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𝑡</m:t>
                          </m:r>
                        </m:den>
                      </m:f>
                      <m:r>
                        <a:rPr lang="fr-FR" b="0" i="1" noProof="0" smtClean="0">
                          <a:latin typeface="Cambria Math" panose="02040503050406030204" pitchFamily="18" charset="0"/>
                        </a:rPr>
                        <m:t>=</m:t>
                      </m:r>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𝐷</m:t>
                          </m:r>
                        </m:e>
                        <m:sub>
                          <m:r>
                            <a:rPr lang="fr-FR" i="1">
                              <a:solidFill>
                                <a:schemeClr val="accent4"/>
                              </a:solidFill>
                              <a:latin typeface="Cambria Math" panose="02040503050406030204" pitchFamily="18" charset="0"/>
                            </a:rPr>
                            <m:t>𝑒𝑓𝑓</m:t>
                          </m:r>
                        </m:sub>
                      </m:sSub>
                      <m:d>
                        <m:dPr>
                          <m:begChr m:val="["/>
                          <m:endChr m:val="]"/>
                          <m:ctrlPr>
                            <a:rPr lang="fr-FR" i="1" smtClean="0">
                              <a:solidFill>
                                <a:schemeClr val="accent4"/>
                              </a:solidFill>
                              <a:latin typeface="Cambria Math" panose="02040503050406030204" pitchFamily="18" charset="0"/>
                            </a:rPr>
                          </m:ctrlPr>
                        </m:dPr>
                        <m:e>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1</m:t>
                              </m:r>
                            </m:num>
                            <m:den>
                              <m:r>
                                <a:rPr lang="fr-FR" i="1">
                                  <a:solidFill>
                                    <a:schemeClr val="accent4"/>
                                  </a:solidFill>
                                  <a:latin typeface="Cambria Math" panose="02040503050406030204" pitchFamily="18" charset="0"/>
                                </a:rPr>
                                <m:t>𝑟</m:t>
                              </m:r>
                            </m:den>
                          </m:f>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den>
                          </m:f>
                          <m:r>
                            <a:rPr lang="fr-FR" i="1">
                              <a:solidFill>
                                <a:schemeClr val="accent4"/>
                              </a:solidFill>
                              <a:latin typeface="Cambria Math" panose="02040503050406030204" pitchFamily="18" charset="0"/>
                            </a:rPr>
                            <m:t>+</m:t>
                          </m:r>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²</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r>
                                <a:rPr lang="fr-FR" i="1">
                                  <a:solidFill>
                                    <a:schemeClr val="accent4"/>
                                  </a:solidFill>
                                  <a:latin typeface="Cambria Math" panose="02040503050406030204" pitchFamily="18" charset="0"/>
                                </a:rPr>
                                <m:t>²</m:t>
                              </m:r>
                            </m:den>
                          </m:f>
                        </m:e>
                      </m:d>
                      <m:r>
                        <a:rPr lang="fr-FR" i="1" smtClean="0">
                          <a:solidFill>
                            <a:schemeClr val="accent6"/>
                          </a:solidFill>
                          <a:latin typeface="Cambria Math" panose="02040503050406030204" pitchFamily="18" charset="0"/>
                          <a:ea typeface="Cambria Math" panose="02040503050406030204" pitchFamily="18" charset="0"/>
                        </a:rPr>
                        <m:t>−</m:t>
                      </m:r>
                      <m:r>
                        <a:rPr lang="fr-FR" i="1">
                          <a:solidFill>
                            <a:schemeClr val="accent6"/>
                          </a:solidFill>
                          <a:latin typeface="Cambria Math" panose="02040503050406030204" pitchFamily="18" charset="0"/>
                          <a:cs typeface="Times New Roman" panose="02020603050405020304" pitchFamily="18" charset="0"/>
                        </a:rPr>
                        <m:t>𝑘</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42D33AFB-B234-0778-B8EF-D8F0F4F86A10}"/>
                  </a:ext>
                </a:extLst>
              </p:cNvPr>
              <p:cNvSpPr txBox="1">
                <a:spLocks noRot="1" noChangeAspect="1" noMove="1" noResize="1" noEditPoints="1" noAdjustHandles="1" noChangeArrowheads="1" noChangeShapeType="1" noTextEdit="1"/>
              </p:cNvSpPr>
              <p:nvPr/>
            </p:nvSpPr>
            <p:spPr>
              <a:xfrm>
                <a:off x="4378850" y="1188302"/>
                <a:ext cx="3373296" cy="622927"/>
              </a:xfrm>
              <a:prstGeom prst="rect">
                <a:avLst/>
              </a:prstGeom>
              <a:blipFill>
                <a:blip r:embed="rId2"/>
                <a:stretch>
                  <a:fillRect b="-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FEF0A0-E981-F60F-31C4-D2AA58EA2B7B}"/>
                  </a:ext>
                </a:extLst>
              </p:cNvPr>
              <p:cNvSpPr txBox="1"/>
              <p:nvPr/>
            </p:nvSpPr>
            <p:spPr>
              <a:xfrm>
                <a:off x="8221799" y="1358122"/>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CBFEF0A0-E981-F60F-31C4-D2AA58EA2B7B}"/>
                  </a:ext>
                </a:extLst>
              </p:cNvPr>
              <p:cNvSpPr txBox="1">
                <a:spLocks noRot="1" noChangeAspect="1" noMove="1" noResize="1" noEditPoints="1" noAdjustHandles="1" noChangeArrowheads="1" noChangeShapeType="1" noTextEdit="1"/>
              </p:cNvSpPr>
              <p:nvPr/>
            </p:nvSpPr>
            <p:spPr>
              <a:xfrm>
                <a:off x="8221799" y="1358122"/>
                <a:ext cx="2285306" cy="299249"/>
              </a:xfrm>
              <a:prstGeom prst="rect">
                <a:avLst/>
              </a:prstGeom>
              <a:blipFill>
                <a:blip r:embed="rId3"/>
                <a:stretch>
                  <a:fillRect l="-1867" t="-2041" r="-3467" b="-2857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F45FC7D2-9728-436D-3256-EE56BDE4D0D1}"/>
              </a:ext>
            </a:extLst>
          </p:cNvPr>
          <p:cNvSpPr txBox="1"/>
          <p:nvPr/>
        </p:nvSpPr>
        <p:spPr>
          <a:xfrm>
            <a:off x="5126946" y="2111517"/>
            <a:ext cx="1938107" cy="1200329"/>
          </a:xfrm>
          <a:prstGeom prst="rect">
            <a:avLst/>
          </a:prstGeom>
          <a:noFill/>
        </p:spPr>
        <p:txBody>
          <a:bodyPr wrap="square" rtlCol="0">
            <a:spAutoFit/>
          </a:bodyPr>
          <a:lstStyle/>
          <a:p>
            <a:pPr algn="just"/>
            <a:r>
              <a:rPr lang="fr-FR" b="1" dirty="0">
                <a:solidFill>
                  <a:schemeClr val="accent4"/>
                </a:solidFill>
                <a:latin typeface="Times New Roman" panose="02020603050405020304" pitchFamily="18" charset="0"/>
                <a:cs typeface="Times New Roman" panose="02020603050405020304" pitchFamily="18" charset="0"/>
              </a:rPr>
              <a:t>Diffusion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Il s’agit de la diffusion du sel dans le béton </a:t>
            </a:r>
          </a:p>
        </p:txBody>
      </p:sp>
      <p:sp>
        <p:nvSpPr>
          <p:cNvPr id="7" name="TextBox 6">
            <a:extLst>
              <a:ext uri="{FF2B5EF4-FFF2-40B4-BE49-F238E27FC236}">
                <a16:creationId xmlns:a16="http://schemas.microsoft.com/office/drawing/2014/main" id="{21F8C97E-BBA3-950E-D261-E0BC94B3CF0B}"/>
              </a:ext>
            </a:extLst>
          </p:cNvPr>
          <p:cNvSpPr txBox="1"/>
          <p:nvPr/>
        </p:nvSpPr>
        <p:spPr>
          <a:xfrm>
            <a:off x="7524356" y="2111516"/>
            <a:ext cx="4432212" cy="1200329"/>
          </a:xfrm>
          <a:prstGeom prst="rect">
            <a:avLst/>
          </a:prstGeom>
          <a:noFill/>
        </p:spPr>
        <p:txBody>
          <a:bodyPr wrap="square" rtlCol="0">
            <a:spAutoFit/>
          </a:bodyPr>
          <a:lstStyle/>
          <a:p>
            <a:pPr algn="just"/>
            <a:r>
              <a:rPr lang="fr-FR" b="1" dirty="0">
                <a:solidFill>
                  <a:schemeClr val="accent6"/>
                </a:solidFill>
                <a:latin typeface="Times New Roman" panose="02020603050405020304" pitchFamily="18" charset="0"/>
                <a:cs typeface="Times New Roman" panose="02020603050405020304" pitchFamily="18" charset="0"/>
              </a:rPr>
              <a:t>Réaction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Contrairement au devoir 1, nous avons ici une réaction chimique qui consomme le sel à un taux proportionnel à la concentration. </a:t>
            </a:r>
          </a:p>
        </p:txBody>
      </p:sp>
      <p:sp>
        <p:nvSpPr>
          <p:cNvPr id="10" name="TextBox 9">
            <a:extLst>
              <a:ext uri="{FF2B5EF4-FFF2-40B4-BE49-F238E27FC236}">
                <a16:creationId xmlns:a16="http://schemas.microsoft.com/office/drawing/2014/main" id="{58B81BC5-D8B4-6B52-AD12-1AC91813A0B3}"/>
              </a:ext>
            </a:extLst>
          </p:cNvPr>
          <p:cNvSpPr txBox="1"/>
          <p:nvPr/>
        </p:nvSpPr>
        <p:spPr>
          <a:xfrm>
            <a:off x="235432" y="2111516"/>
            <a:ext cx="4432212" cy="923330"/>
          </a:xfrm>
          <a:prstGeom prst="rect">
            <a:avLst/>
          </a:prstGeom>
          <a:noFill/>
        </p:spPr>
        <p:txBody>
          <a:bodyPr wrap="square" rtlCol="0">
            <a:spAutoFit/>
          </a:bodyPr>
          <a:lstStyle/>
          <a:p>
            <a:pPr algn="just"/>
            <a:r>
              <a:rPr lang="fr-FR" b="1" dirty="0">
                <a:solidFill>
                  <a:srgbClr val="FF0000"/>
                </a:solidFill>
                <a:latin typeface="Times New Roman" panose="02020603050405020304" pitchFamily="18" charset="0"/>
                <a:cs typeface="Times New Roman" panose="02020603050405020304" pitchFamily="18" charset="0"/>
              </a:rPr>
              <a:t>Dérivée temporelle</a:t>
            </a:r>
            <a:r>
              <a:rPr lang="fr-FR" dirty="0">
                <a:solidFill>
                  <a:srgbClr val="FF0000"/>
                </a:solidFill>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Ce terme exprime ici le caractère temporel du problème.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ED50F54-8F82-0732-A2BC-B5B4942BBFD3}"/>
                  </a:ext>
                </a:extLst>
              </p:cNvPr>
              <p:cNvSpPr txBox="1"/>
              <p:nvPr/>
            </p:nvSpPr>
            <p:spPr>
              <a:xfrm>
                <a:off x="5126946" y="3442824"/>
                <a:ext cx="7065054" cy="314598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sait qu’il n’existe pas de solution analytique simple de cette équation. Mais, ce que nous pouvons faire afin d’obtenir un référentiel, est de considérer ce problème pour un temps </a:t>
                </a:r>
                <a14:m>
                  <m:oMath xmlns:m="http://schemas.openxmlformats.org/officeDocument/2006/math">
                    <m:r>
                      <a:rPr lang="fr-FR" b="0" i="1" smtClean="0">
                        <a:latin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noProof="0" dirty="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signifiant donc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résolvant donc </a:t>
                </a:r>
                <a14:m>
                  <m:oMath xmlns:m="http://schemas.openxmlformats.org/officeDocument/2006/math">
                    <m:r>
                      <a:rPr lang="fr-FR" b="0" i="0" smtClean="0">
                        <a:latin typeface="Cambria Math" panose="02040503050406030204" pitchFamily="18" charset="0"/>
                      </a:rPr>
                      <m:t>0</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Cela nous donnera donc une idée de la solution vers laquelle nous devrions tendre avec le schéma temporel. On trouve que cette équation est une équation de Bessel d’ordre 0 et la solution est la suivante (i.e., figure de gauche). </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courbe n’est pas tout à fait identique à celle du devoir 1 (car on a maintenant </a:t>
                </a:r>
                <a14:m>
                  <m:oMath xmlns:m="http://schemas.openxmlformats.org/officeDocument/2006/math">
                    <m:r>
                      <a:rPr lang="fr-FR" i="1" smtClean="0">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dirty="0">
                    <a:latin typeface="Times New Roman" panose="02020603050405020304" pitchFamily="18" charset="0"/>
                    <a:cs typeface="Times New Roman" panose="02020603050405020304" pitchFamily="18" charset="0"/>
                  </a:rPr>
                  <a:t>) mais suit une tendance similaire. </a:t>
                </a:r>
                <a:endParaRPr lang="fr-FR" noProof="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4ED50F54-8F82-0732-A2BC-B5B4942BBFD3}"/>
                  </a:ext>
                </a:extLst>
              </p:cNvPr>
              <p:cNvSpPr txBox="1">
                <a:spLocks noRot="1" noChangeAspect="1" noMove="1" noResize="1" noEditPoints="1" noAdjustHandles="1" noChangeArrowheads="1" noChangeShapeType="1" noTextEdit="1"/>
              </p:cNvSpPr>
              <p:nvPr/>
            </p:nvSpPr>
            <p:spPr>
              <a:xfrm>
                <a:off x="5126946" y="3442824"/>
                <a:ext cx="7065054" cy="3145989"/>
              </a:xfrm>
              <a:prstGeom prst="rect">
                <a:avLst/>
              </a:prstGeom>
              <a:blipFill>
                <a:blip r:embed="rId4"/>
                <a:stretch>
                  <a:fillRect l="-690" t="-1163" r="-777" b="-2132"/>
                </a:stretch>
              </a:blipFill>
            </p:spPr>
            <p:txBody>
              <a:bodyPr/>
              <a:lstStyle/>
              <a:p>
                <a:r>
                  <a:rPr lang="en-GB">
                    <a:noFill/>
                  </a:rPr>
                  <a:t> </a:t>
                </a:r>
              </a:p>
            </p:txBody>
          </p:sp>
        </mc:Fallback>
      </mc:AlternateContent>
      <p:pic>
        <p:nvPicPr>
          <p:cNvPr id="1026" name="Picture 2" descr="Image générée">
            <a:extLst>
              <a:ext uri="{FF2B5EF4-FFF2-40B4-BE49-F238E27FC236}">
                <a16:creationId xmlns:a16="http://schemas.microsoft.com/office/drawing/2014/main" id="{91D9C3EF-BAF4-CF69-E1D2-CF90D4067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32" y="3311845"/>
            <a:ext cx="4783835" cy="32175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52A195A-3CC5-5B49-CAA7-4DA66F9F0B64}"/>
              </a:ext>
            </a:extLst>
          </p:cNvPr>
          <p:cNvSpPr/>
          <p:nvPr/>
        </p:nvSpPr>
        <p:spPr>
          <a:xfrm>
            <a:off x="5114333" y="2111516"/>
            <a:ext cx="1950720"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Rectangle 21">
            <a:extLst>
              <a:ext uri="{FF2B5EF4-FFF2-40B4-BE49-F238E27FC236}">
                <a16:creationId xmlns:a16="http://schemas.microsoft.com/office/drawing/2014/main" id="{43CCEC17-5A09-6292-0D3D-6172BB6420B5}"/>
              </a:ext>
            </a:extLst>
          </p:cNvPr>
          <p:cNvSpPr/>
          <p:nvPr/>
        </p:nvSpPr>
        <p:spPr>
          <a:xfrm>
            <a:off x="7511742" y="2111516"/>
            <a:ext cx="4444826"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Rectangle 23">
            <a:extLst>
              <a:ext uri="{FF2B5EF4-FFF2-40B4-BE49-F238E27FC236}">
                <a16:creationId xmlns:a16="http://schemas.microsoft.com/office/drawing/2014/main" id="{FDEA1201-8E20-9E71-92AC-0D72D9F8F082}"/>
              </a:ext>
            </a:extLst>
          </p:cNvPr>
          <p:cNvSpPr/>
          <p:nvPr/>
        </p:nvSpPr>
        <p:spPr>
          <a:xfrm>
            <a:off x="235432" y="2111516"/>
            <a:ext cx="4479745" cy="9848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Tree>
    <p:extLst>
      <p:ext uri="{BB962C8B-B14F-4D97-AF65-F5344CB8AC3E}">
        <p14:creationId xmlns:p14="http://schemas.microsoft.com/office/powerpoint/2010/main" val="207092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(présentée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xmlns="">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2"/>
                <a:stretch>
                  <a:fillRect l="-448" t="-3593" r="-398" b="-898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4509" y="113897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4509" y="1138973"/>
                <a:ext cx="10101844" cy="563937"/>
              </a:xfrm>
              <a:prstGeom prst="rect">
                <a:avLst/>
              </a:prstGeom>
              <a:blipFill>
                <a:blip r:embed="rId3"/>
                <a:stretch>
                  <a:fillRect b="-1087"/>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575355"/>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599" y="1956958"/>
                <a:ext cx="9300955"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1956958"/>
                <a:ext cx="9300955" cy="55322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378367" y="2545232"/>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=0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m:t>
                      </m:r>
                      <m:r>
                        <a:rPr lang="fr-FR" sz="1600" b="0" i="0" smtClean="0">
                          <a:latin typeface="Cambria Math" panose="02040503050406030204" pitchFamily="18" charset="0"/>
                        </a:rPr>
                        <m:t>−</m:t>
                      </m:r>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378367" y="2545232"/>
                <a:ext cx="9522303" cy="6292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784510"/>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784510"/>
                <a:ext cx="10322562"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95289" y="433494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95289" y="4334946"/>
                <a:ext cx="10322562" cy="55322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53E3E-571F-8013-C3A7-A8E20BBB0B46}"/>
                  </a:ext>
                </a:extLst>
              </p:cNvPr>
              <p:cNvSpPr txBox="1"/>
              <p:nvPr/>
            </p:nvSpPr>
            <p:spPr>
              <a:xfrm>
                <a:off x="252944" y="4946728"/>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xmlns="">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252944" y="4946728"/>
                <a:ext cx="1821795" cy="255391"/>
              </a:xfrm>
              <a:prstGeom prst="rect">
                <a:avLst/>
              </a:prstGeom>
              <a:blipFill>
                <a:blip r:embed="rId8"/>
                <a:stretch>
                  <a:fillRect b="-190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BB579E-0FD2-DC2E-16BF-7F27225CF288}"/>
                  </a:ext>
                </a:extLst>
              </p:cNvPr>
              <p:cNvSpPr txBox="1"/>
              <p:nvPr/>
            </p:nvSpPr>
            <p:spPr>
              <a:xfrm>
                <a:off x="-61138" y="5421029"/>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r>
                          <a:rPr lang="fr-FR" i="1">
                            <a:latin typeface="Cambria Math" panose="02040503050406030204" pitchFamily="18" charset="0"/>
                            <a:ea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61138" y="5421029"/>
                <a:ext cx="9212670" cy="454355"/>
              </a:xfrm>
              <a:prstGeom prst="rect">
                <a:avLst/>
              </a:prstGeom>
              <a:blipFill>
                <a:blip r:embed="rId9"/>
                <a:stretch>
                  <a:fillRect l="-596"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DF7E3C-E29C-775A-A847-44E4ECD75657}"/>
                  </a:ext>
                </a:extLst>
              </p:cNvPr>
              <p:cNvSpPr txBox="1"/>
              <p:nvPr/>
            </p:nvSpPr>
            <p:spPr>
              <a:xfrm>
                <a:off x="101594" y="322613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=1 : </m:t>
                          </m:r>
                          <m:r>
                            <a:rPr lang="fr-FR" sz="1600" i="1">
                              <a:latin typeface="Cambria Math" panose="02040503050406030204" pitchFamily="18" charset="0"/>
                            </a:rPr>
                            <m:t>𝐶</m:t>
                          </m:r>
                        </m:e>
                        <m:sub>
                          <m:r>
                            <a:rPr lang="fr-FR" sz="1600" b="0" i="1" smtClean="0">
                              <a:latin typeface="Cambria Math" panose="02040503050406030204" pitchFamily="18" charset="0"/>
                            </a:rPr>
                            <m:t>0</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5" name="TextBox 4">
                <a:extLst>
                  <a:ext uri="{FF2B5EF4-FFF2-40B4-BE49-F238E27FC236}">
                    <a16:creationId xmlns:a16="http://schemas.microsoft.com/office/drawing/2014/main" id="{05DF7E3C-E29C-775A-A847-44E4ECD75657}"/>
                  </a:ext>
                </a:extLst>
              </p:cNvPr>
              <p:cNvSpPr txBox="1">
                <a:spLocks noRot="1" noChangeAspect="1" noMove="1" noResize="1" noEditPoints="1" noAdjustHandles="1" noChangeArrowheads="1" noChangeShapeType="1" noTextEdit="1"/>
              </p:cNvSpPr>
              <p:nvPr/>
            </p:nvSpPr>
            <p:spPr>
              <a:xfrm>
                <a:off x="101594" y="3226136"/>
                <a:ext cx="10322562" cy="55322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2" name="Picture 11" descr="A graph of a graph&#10;&#10;AI-generated content may be incorrect.">
            <a:extLst>
              <a:ext uri="{FF2B5EF4-FFF2-40B4-BE49-F238E27FC236}">
                <a16:creationId xmlns:a16="http://schemas.microsoft.com/office/drawing/2014/main" id="{3EB205BC-E25D-E898-9804-5A973EAF9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 y="3293780"/>
            <a:ext cx="4198241" cy="3090654"/>
          </a:xfrm>
          <a:prstGeom prst="rect">
            <a:avLst/>
          </a:prstGeom>
        </p:spPr>
      </p:pic>
      <p:pic>
        <p:nvPicPr>
          <p:cNvPr id="17" name="Picture 16" descr="A graph of different colored lines&#10;&#10;AI-generated content may be incorrect.">
            <a:extLst>
              <a:ext uri="{FF2B5EF4-FFF2-40B4-BE49-F238E27FC236}">
                <a16:creationId xmlns:a16="http://schemas.microsoft.com/office/drawing/2014/main" id="{4A36D779-665E-F892-5AD7-53C570EA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35" y="3288674"/>
            <a:ext cx="4203779" cy="309065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4841B9-0969-6E39-A4BF-D0ECA224CB20}"/>
                  </a:ext>
                </a:extLst>
              </p:cNvPr>
              <p:cNvSpPr txBox="1"/>
              <p:nvPr/>
            </p:nvSpPr>
            <p:spPr>
              <a:xfrm>
                <a:off x="8330893" y="5475390"/>
                <a:ext cx="3568990" cy="122257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pris un incrément de 1 an, et on remarque que la différence entre les deux modèles est de l’ordre de </a:t>
                </a:r>
                <a14:m>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−11</m:t>
                        </m:r>
                      </m:sup>
                    </m:sSup>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𝑡</m:t>
                        </m:r>
                      </m:e>
                      <m:sub>
                        <m:r>
                          <a:rPr lang="fr-FR" b="0" i="1" noProof="0" smtClean="0">
                            <a:latin typeface="Cambria Math" panose="02040503050406030204" pitchFamily="18" charset="0"/>
                            <a:cs typeface="Times New Roman" panose="02020603050405020304" pitchFamily="18" charset="0"/>
                          </a:rPr>
                          <m:t>𝑓</m:t>
                        </m:r>
                      </m:sub>
                    </m:sSub>
                  </m:oMath>
                </a14:m>
                <a:r>
                  <a:rPr lang="fr-FR" noProof="0" dirty="0">
                    <a:latin typeface="Times New Roman" panose="02020603050405020304" pitchFamily="18" charset="0"/>
                    <a:cs typeface="Times New Roman" panose="02020603050405020304" pitchFamily="18" charset="0"/>
                  </a:rPr>
                  <a:t>.</a:t>
                </a:r>
              </a:p>
            </p:txBody>
          </p:sp>
        </mc:Choice>
        <mc:Fallback xmlns="">
          <p:sp>
            <p:nvSpPr>
              <p:cNvPr id="20" name="TextBox 19">
                <a:extLst>
                  <a:ext uri="{FF2B5EF4-FFF2-40B4-BE49-F238E27FC236}">
                    <a16:creationId xmlns:a16="http://schemas.microsoft.com/office/drawing/2014/main" id="{104841B9-0969-6E39-A4BF-D0ECA224CB20}"/>
                  </a:ext>
                </a:extLst>
              </p:cNvPr>
              <p:cNvSpPr txBox="1">
                <a:spLocks noRot="1" noChangeAspect="1" noMove="1" noResize="1" noEditPoints="1" noAdjustHandles="1" noChangeArrowheads="1" noChangeShapeType="1" noTextEdit="1"/>
              </p:cNvSpPr>
              <p:nvPr/>
            </p:nvSpPr>
            <p:spPr>
              <a:xfrm>
                <a:off x="8330893" y="5475390"/>
                <a:ext cx="3568990" cy="1222579"/>
              </a:xfrm>
              <a:prstGeom prst="rect">
                <a:avLst/>
              </a:prstGeom>
              <a:blipFill>
                <a:blip r:embed="rId4"/>
                <a:stretch>
                  <a:fillRect l="-1538" t="-2488" r="-1368" b="-4975"/>
                </a:stretch>
              </a:blipFill>
            </p:spPr>
            <p:txBody>
              <a:bodyPr/>
              <a:lstStyle/>
              <a:p>
                <a:r>
                  <a:rPr lang="en-GB">
                    <a:noFill/>
                  </a:rPr>
                  <a:t> </a:t>
                </a:r>
              </a:p>
            </p:txBody>
          </p:sp>
        </mc:Fallback>
      </mc:AlternateContent>
      <p:pic>
        <p:nvPicPr>
          <p:cNvPr id="19" name="Picture 18">
            <a:extLst>
              <a:ext uri="{FF2B5EF4-FFF2-40B4-BE49-F238E27FC236}">
                <a16:creationId xmlns:a16="http://schemas.microsoft.com/office/drawing/2014/main" id="{44C5E423-9573-650B-357A-29FA53B069C3}"/>
              </a:ext>
            </a:extLst>
          </p:cNvPr>
          <p:cNvPicPr>
            <a:picLocks noChangeAspect="1"/>
          </p:cNvPicPr>
          <p:nvPr/>
        </p:nvPicPr>
        <p:blipFill>
          <a:blip r:embed="rId5"/>
          <a:stretch>
            <a:fillRect/>
          </a:stretch>
        </p:blipFill>
        <p:spPr>
          <a:xfrm>
            <a:off x="8330893" y="3104702"/>
            <a:ext cx="3568990" cy="245344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6"/>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40AD1D-BF7B-D076-54CC-20292B1DCFD1}"/>
                  </a:ext>
                </a:extLst>
              </p:cNvPr>
              <p:cNvSpPr txBox="1"/>
              <p:nvPr/>
            </p:nvSpPr>
            <p:spPr>
              <a:xfrm>
                <a:off x="-1" y="2740992"/>
                <a:ext cx="12000011"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voici les résultats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 y="2740992"/>
                <a:ext cx="12000011" cy="454355"/>
              </a:xfrm>
              <a:prstGeom prst="rect">
                <a:avLst/>
              </a:prstGeom>
              <a:blipFill>
                <a:blip r:embed="rId8"/>
                <a:stretch>
                  <a:fillRect l="-406" t="-8108" b="-2703"/>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2A118-10E1-86BB-BB17-40A968E84E21}"/>
                  </a:ext>
                </a:extLst>
              </p:cNvPr>
              <p:cNvSpPr txBox="1"/>
              <p:nvPr/>
            </p:nvSpPr>
            <p:spPr>
              <a:xfrm>
                <a:off x="3263909" y="1124442"/>
                <a:ext cx="4123757" cy="641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𝑒</m:t>
                                  </m:r>
                                </m:e>
                                <m:sup>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up>
                              </m:sSup>
                            </m:e>
                          </m:d>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oMath>
                  </m:oMathPara>
                </a14:m>
                <a:endParaRPr lang="en-GB" dirty="0"/>
              </a:p>
            </p:txBody>
          </p:sp>
        </mc:Choice>
        <mc:Fallback xmlns="">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3263909" y="1124442"/>
                <a:ext cx="4123757" cy="641009"/>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AD90AC-48EE-AC1C-5D15-15AC694D49AF}"/>
                  </a:ext>
                </a:extLst>
              </p:cNvPr>
              <p:cNvSpPr txBox="1"/>
              <p:nvPr/>
            </p:nvSpPr>
            <p:spPr>
              <a:xfrm>
                <a:off x="145108" y="2392239"/>
                <a:ext cx="3893052" cy="286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45108" y="2392239"/>
                <a:ext cx="3893052" cy="286425"/>
              </a:xfrm>
              <a:prstGeom prst="rect">
                <a:avLst/>
              </a:prstGeom>
              <a:blipFill>
                <a:blip r:embed="rId3"/>
                <a:stretch>
                  <a:fillRect t="-25532" b="-127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70A5E-D228-D529-8164-AB3E54EF024F}"/>
                  </a:ext>
                </a:extLst>
              </p:cNvPr>
              <p:cNvSpPr txBox="1"/>
              <p:nvPr/>
            </p:nvSpPr>
            <p:spPr>
              <a:xfrm>
                <a:off x="177418" y="2765252"/>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xmlns="">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2765252"/>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42219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xmlns="">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42219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cxnSpLocks/>
          </p:cNvCxnSpPr>
          <p:nvPr/>
        </p:nvCxnSpPr>
        <p:spPr>
          <a:xfrm>
            <a:off x="5139259" y="2015067"/>
            <a:ext cx="0" cy="2512790"/>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5139259"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12050415" cy="13734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4</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smtClean="0">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smtClean="0">
                                  <a:solidFill>
                                    <a:srgbClr val="FF0000"/>
                                  </a:solidFill>
                                  <a:latin typeface="Cambria Math" panose="02040503050406030204" pitchFamily="18" charset="0"/>
                                  <a:ea typeface="Cambria Math" panose="02040503050406030204" pitchFamily="18" charset="0"/>
                                </a:rPr>
                              </m:ctrlPr>
                            </m:dPr>
                            <m:e>
                              <m:d>
                                <m:dPr>
                                  <m:ctrlPr>
                                    <a:rPr lang="fr-FR" b="0" i="1" smtClean="0">
                                      <a:solidFill>
                                        <a:srgbClr val="FF0000"/>
                                      </a:solidFill>
                                      <a:latin typeface="Cambria Math" panose="02040503050406030204" pitchFamily="18" charset="0"/>
                                      <a:ea typeface="Cambria Math" panose="02040503050406030204" pitchFamily="18" charset="0"/>
                                    </a:rPr>
                                  </m:ctrlPr>
                                </m:dPr>
                                <m:e>
                                  <m:r>
                                    <a:rPr lang="fr-FR" b="0" i="1" smtClean="0">
                                      <a:solidFill>
                                        <a:srgbClr val="FF0000"/>
                                      </a:solidFill>
                                      <a:latin typeface="Cambria Math" panose="02040503050406030204" pitchFamily="18" charset="0"/>
                                      <a:ea typeface="Cambria Math" panose="02040503050406030204" pitchFamily="18" charset="0"/>
                                    </a:rPr>
                                    <m:t>1+</m:t>
                                  </m:r>
                                  <m:r>
                                    <a:rPr lang="fr-FR" b="0" i="1" smtClean="0">
                                      <a:solidFill>
                                        <a:srgbClr val="FF0000"/>
                                      </a:solidFill>
                                      <a:latin typeface="Cambria Math" panose="02040503050406030204" pitchFamily="18" charset="0"/>
                                      <a:ea typeface="Cambria Math" panose="02040503050406030204" pitchFamily="18" charset="0"/>
                                    </a:rPr>
                                    <m:t>𝑘</m:t>
                                  </m:r>
                                </m:e>
                              </m:d>
                              <m:r>
                                <a:rPr lang="fr-FR" b="0" i="1" smtClean="0">
                                  <a:solidFill>
                                    <a:srgbClr val="FF0000"/>
                                  </a:solidFill>
                                  <a:latin typeface="Cambria Math" panose="02040503050406030204" pitchFamily="18" charset="0"/>
                                  <a:ea typeface="Cambria Math" panose="02040503050406030204" pitchFamily="18" charset="0"/>
                                </a:rPr>
                                <m:t>+</m:t>
                              </m:r>
                              <m:d>
                                <m:dPr>
                                  <m:ctrlPr>
                                    <a:rPr lang="fr-FR" b="0" i="1" smtClean="0">
                                      <a:solidFill>
                                        <a:srgbClr val="FF0000"/>
                                      </a:solidFill>
                                      <a:latin typeface="Cambria Math" panose="02040503050406030204" pitchFamily="18" charset="0"/>
                                      <a:ea typeface="Cambria Math" panose="02040503050406030204" pitchFamily="18" charset="0"/>
                                    </a:rPr>
                                  </m:ctrlPr>
                                </m:dPr>
                                <m:e>
                                  <m:f>
                                    <m:fPr>
                                      <m:ctrlPr>
                                        <a:rPr lang="fr-FR" b="0" i="1" smtClean="0">
                                          <a:solidFill>
                                            <a:srgbClr val="FF0000"/>
                                          </a:solidFill>
                                          <a:latin typeface="Cambria Math" panose="02040503050406030204" pitchFamily="18" charset="0"/>
                                          <a:ea typeface="Cambria Math" panose="02040503050406030204" pitchFamily="18" charset="0"/>
                                        </a:rPr>
                                      </m:ctrlPr>
                                    </m:fPr>
                                    <m:num>
                                      <m:r>
                                        <a:rPr lang="fr-FR" b="0" i="1" smtClean="0">
                                          <a:solidFill>
                                            <a:srgbClr val="FF0000"/>
                                          </a:solidFill>
                                          <a:latin typeface="Cambria Math" panose="02040503050406030204" pitchFamily="18" charset="0"/>
                                          <a:ea typeface="Cambria Math" panose="02040503050406030204" pitchFamily="18" charset="0"/>
                                        </a:rPr>
                                        <m:t>1</m:t>
                                      </m:r>
                                    </m:num>
                                    <m:den>
                                      <m:sSub>
                                        <m:sSubPr>
                                          <m:ctrlPr>
                                            <a:rPr lang="fr-FR" b="0" i="1" smtClean="0">
                                              <a:solidFill>
                                                <a:srgbClr val="FF0000"/>
                                              </a:solidFill>
                                              <a:latin typeface="Cambria Math" panose="02040503050406030204" pitchFamily="18" charset="0"/>
                                              <a:ea typeface="Cambria Math" panose="02040503050406030204" pitchFamily="18" charset="0"/>
                                            </a:rPr>
                                          </m:ctrlPr>
                                        </m:sSubPr>
                                        <m:e>
                                          <m:r>
                                            <a:rPr lang="fr-FR" b="0" i="1" smtClean="0">
                                              <a:solidFill>
                                                <a:srgbClr val="FF0000"/>
                                              </a:solidFill>
                                              <a:latin typeface="Cambria Math" panose="02040503050406030204" pitchFamily="18" charset="0"/>
                                              <a:ea typeface="Cambria Math" panose="02040503050406030204" pitchFamily="18" charset="0"/>
                                            </a:rPr>
                                            <m:t>𝑡</m:t>
                                          </m:r>
                                        </m:e>
                                        <m:sub>
                                          <m:r>
                                            <a:rPr lang="fr-FR" b="0" i="1" smtClean="0">
                                              <a:solidFill>
                                                <a:srgbClr val="FF0000"/>
                                              </a:solidFill>
                                              <a:latin typeface="Cambria Math" panose="02040503050406030204" pitchFamily="18" charset="0"/>
                                              <a:ea typeface="Cambria Math" panose="02040503050406030204" pitchFamily="18" charset="0"/>
                                            </a:rPr>
                                            <m:t>𝑓</m:t>
                                          </m:r>
                                        </m:sub>
                                      </m:sSub>
                                    </m:den>
                                  </m:f>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xmlns="">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12050415" cy="137345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07B09DD-EF6A-F7E4-1C11-C79B3298769C}"/>
                  </a:ext>
                </a:extLst>
              </p:cNvPr>
              <p:cNvSpPr txBox="1"/>
              <p:nvPr/>
            </p:nvSpPr>
            <p:spPr>
              <a:xfrm>
                <a:off x="5361882" y="2431019"/>
                <a:ext cx="3497368" cy="64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oMath>
                  </m:oMathPara>
                </a14:m>
                <a:endParaRPr lang="en-GB" dirty="0"/>
              </a:p>
            </p:txBody>
          </p:sp>
        </mc:Choice>
        <mc:Fallback xmlns="">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5361882" y="2431019"/>
                <a:ext cx="3497368" cy="64645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4942A2-DB77-D65C-916E-EF0C28A3765E}"/>
                  </a:ext>
                </a:extLst>
              </p:cNvPr>
              <p:cNvSpPr txBox="1"/>
              <p:nvPr/>
            </p:nvSpPr>
            <p:spPr>
              <a:xfrm>
                <a:off x="5361882" y="3184446"/>
                <a:ext cx="1755032"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5361882" y="3184446"/>
                <a:ext cx="1755032" cy="56836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2EA4FDC-1D8F-584E-E8E5-396019B0F5D1}"/>
                  </a:ext>
                </a:extLst>
              </p:cNvPr>
              <p:cNvSpPr txBox="1"/>
              <p:nvPr/>
            </p:nvSpPr>
            <p:spPr>
              <a:xfrm>
                <a:off x="5361882" y="3941667"/>
                <a:ext cx="1843774" cy="5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5361882" y="3941667"/>
                <a:ext cx="1843774" cy="5738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08B9A92-A373-1073-0BC1-C1328FD3B935}"/>
                  </a:ext>
                </a:extLst>
              </p:cNvPr>
              <p:cNvSpPr txBox="1"/>
              <p:nvPr/>
            </p:nvSpPr>
            <p:spPr>
              <a:xfrm>
                <a:off x="7768952" y="705732"/>
                <a:ext cx="4327797"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Elle suit les variations de la vraie solution càd elle est toujours positive et non négative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908B9A92-A373-1073-0BC1-C1328FD3B935}"/>
                  </a:ext>
                </a:extLst>
              </p:cNvPr>
              <p:cNvSpPr txBox="1">
                <a:spLocks noRot="1" noChangeAspect="1" noMove="1" noResize="1" noEditPoints="1" noAdjustHandles="1" noChangeArrowheads="1" noChangeShapeType="1" noTextEdit="1"/>
              </p:cNvSpPr>
              <p:nvPr/>
            </p:nvSpPr>
            <p:spPr>
              <a:xfrm>
                <a:off x="7768952" y="705732"/>
                <a:ext cx="4327797" cy="1200329"/>
              </a:xfrm>
              <a:prstGeom prst="rect">
                <a:avLst/>
              </a:prstGeom>
              <a:blipFill>
                <a:blip r:embed="rId11"/>
                <a:stretch>
                  <a:fillRect l="-1127" t="-3046" r="-1268" b="-710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BA1455C-B171-B1C4-8DAB-3E682C459353}"/>
              </a:ext>
            </a:extLst>
          </p:cNvPr>
          <p:cNvSpPr txBox="1"/>
          <p:nvPr/>
        </p:nvSpPr>
        <p:spPr>
          <a:xfrm>
            <a:off x="-2" y="4022327"/>
            <a:ext cx="4452052"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t>
            </a:r>
            <a:r>
              <a:rPr lang="fr-FR" noProof="0" dirty="0">
                <a:latin typeface="Times New Roman" panose="02020603050405020304" pitchFamily="18" charset="0"/>
                <a:cs typeface="Times New Roman" panose="02020603050405020304" pitchFamily="18" charset="0"/>
              </a:rPr>
              <a:t> : Nous nous sommes débrouillés pour avoir une expression qui conserve les </a:t>
            </a:r>
            <a:r>
              <a:rPr lang="fr-FR" noProof="0" dirty="0" err="1">
                <a:latin typeface="Times New Roman" panose="02020603050405020304" pitchFamily="18" charset="0"/>
                <a:cs typeface="Times New Roman" panose="02020603050405020304" pitchFamily="18" charset="0"/>
              </a:rPr>
              <a:t>CLs</a:t>
            </a:r>
            <a:r>
              <a:rPr lang="fr-FR" noProof="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76FC0F7D-1DB4-FA90-9447-EFE11C47F9FD}"/>
              </a:ext>
            </a:extLst>
          </p:cNvPr>
          <p:cNvPicPr>
            <a:picLocks noChangeAspect="1"/>
          </p:cNvPicPr>
          <p:nvPr/>
        </p:nvPicPr>
        <p:blipFill>
          <a:blip r:embed="rId12"/>
          <a:stretch>
            <a:fillRect/>
          </a:stretch>
        </p:blipFill>
        <p:spPr>
          <a:xfrm>
            <a:off x="8309557" y="4284114"/>
            <a:ext cx="3824175" cy="252144"/>
          </a:xfrm>
          <a:prstGeom prst="rect">
            <a:avLst/>
          </a:prstGeom>
        </p:spPr>
      </p:pic>
      <p:sp>
        <p:nvSpPr>
          <p:cNvPr id="16" name="TextBox 15">
            <a:extLst>
              <a:ext uri="{FF2B5EF4-FFF2-40B4-BE49-F238E27FC236}">
                <a16:creationId xmlns:a16="http://schemas.microsoft.com/office/drawing/2014/main" id="{2566C583-320B-5098-B023-DE57E6F234BD}"/>
              </a:ext>
            </a:extLst>
          </p:cNvPr>
          <p:cNvSpPr txBox="1"/>
          <p:nvPr/>
        </p:nvSpPr>
        <p:spPr>
          <a:xfrm>
            <a:off x="9119156" y="2401739"/>
            <a:ext cx="3014576"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code Python, </a:t>
            </a:r>
            <a:r>
              <a:rPr lang="fr-FR" noProof="0" dirty="0" err="1">
                <a:latin typeface="Times New Roman" panose="02020603050405020304" pitchFamily="18" charset="0"/>
                <a:cs typeface="Times New Roman" panose="02020603050405020304" pitchFamily="18" charset="0"/>
              </a:rPr>
              <a:t>nou</a:t>
            </a:r>
            <a:r>
              <a:rPr lang="fr-FR" dirty="0">
                <a:latin typeface="Times New Roman" panose="02020603050405020304" pitchFamily="18" charset="0"/>
                <a:cs typeface="Times New Roman" panose="02020603050405020304" pitchFamily="18" charset="0"/>
              </a:rPr>
              <a:t>s utilisons directement le calcul symbolique pour éviter les erreurs de calculs (dans une fonction)</a:t>
            </a:r>
            <a:endParaRPr lang="fr-FR" noProof="0" dirty="0">
              <a:latin typeface="Times New Roman" panose="02020603050405020304" pitchFamily="18" charset="0"/>
              <a:cs typeface="Times New Roman" panose="02020603050405020304" pitchFamily="18" charset="0"/>
            </a:endParaRPr>
          </a:p>
        </p:txBody>
      </p:sp>
      <p:cxnSp>
        <p:nvCxnSpPr>
          <p:cNvPr id="22" name="Connector: Curved 21">
            <a:extLst>
              <a:ext uri="{FF2B5EF4-FFF2-40B4-BE49-F238E27FC236}">
                <a16:creationId xmlns:a16="http://schemas.microsoft.com/office/drawing/2014/main" id="{83B40CDE-D3D8-F6C8-AEB9-F3F922BFEB6E}"/>
              </a:ext>
            </a:extLst>
          </p:cNvPr>
          <p:cNvCxnSpPr>
            <a:stCxn id="16" idx="2"/>
            <a:endCxn id="12" idx="0"/>
          </p:cNvCxnSpPr>
          <p:nvPr/>
        </p:nvCxnSpPr>
        <p:spPr>
          <a:xfrm rot="5400000">
            <a:off x="10221522" y="3879191"/>
            <a:ext cx="405047" cy="404799"/>
          </a:xfrm>
          <a:prstGeom prst="curvedConnector3">
            <a:avLst/>
          </a:prstGeom>
          <a:ln w="38100">
            <a:solidFill>
              <a:srgbClr val="98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869480"/>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E01445-5110-B067-DED9-8FFB49916167}"/>
                  </a:ext>
                </a:extLst>
              </p:cNvPr>
              <p:cNvSpPr txBox="1"/>
              <p:nvPr/>
            </p:nvSpPr>
            <p:spPr>
              <a:xfrm>
                <a:off x="798843" y="1073939"/>
                <a:ext cx="10594310"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r>
                                    <a:rPr lang="fr-FR" i="1">
                                      <a:solidFill>
                                        <a:srgbClr val="FF0000"/>
                                      </a:solidFill>
                                      <a:latin typeface="Cambria Math" panose="02040503050406030204" pitchFamily="18" charset="0"/>
                                      <a:ea typeface="Cambria Math" panose="02040503050406030204" pitchFamily="18" charset="0"/>
                                    </a:rPr>
                                    <m:t>𝑘</m:t>
                                  </m:r>
                                </m:e>
                              </m:d>
                              <m:r>
                                <a:rPr lang="fr-FR" i="1">
                                  <a:solidFill>
                                    <a:srgbClr val="FF0000"/>
                                  </a:solidFill>
                                  <a:latin typeface="Cambria Math" panose="02040503050406030204" pitchFamily="18" charset="0"/>
                                  <a:ea typeface="Cambria Math" panose="02040503050406030204" pitchFamily="18" charset="0"/>
                                </a:rPr>
                                <m:t>+</m:t>
                              </m:r>
                              <m:d>
                                <m:dPr>
                                  <m:ctrlPr>
                                    <a:rPr lang="fr-FR" i="1">
                                      <a:solidFill>
                                        <a:srgbClr val="FF0000"/>
                                      </a:solidFill>
                                      <a:latin typeface="Cambria Math" panose="02040503050406030204" pitchFamily="18" charset="0"/>
                                      <a:ea typeface="Cambria Math" panose="02040503050406030204" pitchFamily="18" charset="0"/>
                                    </a:rPr>
                                  </m:ctrlPr>
                                </m:dPr>
                                <m:e>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1</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oMath>
                  </m:oMathPara>
                </a14:m>
                <a:endParaRPr lang="fr-FR" noProof="0" dirty="0"/>
              </a:p>
            </p:txBody>
          </p:sp>
        </mc:Choice>
        <mc:Fallback xmlns="">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798843" y="1073939"/>
                <a:ext cx="10594310" cy="718402"/>
              </a:xfrm>
              <a:prstGeom prst="rect">
                <a:avLst/>
              </a:prstGeom>
              <a:blipFill>
                <a:blip r:embed="rId2"/>
                <a:stretch>
                  <a:fillRect/>
                </a:stretch>
              </a:blipFill>
            </p:spPr>
            <p:txBody>
              <a:bodyPr/>
              <a:lstStyle/>
              <a:p>
                <a:r>
                  <a:rPr lang="en-GB">
                    <a:noFill/>
                  </a:rPr>
                  <a:t> </a:t>
                </a:r>
              </a:p>
            </p:txBody>
          </p:sp>
        </mc:Fallback>
      </mc:AlternateContent>
      <p:pic>
        <p:nvPicPr>
          <p:cNvPr id="2050" name="Picture 2" descr="Image générée">
            <a:extLst>
              <a:ext uri="{FF2B5EF4-FFF2-40B4-BE49-F238E27FC236}">
                <a16:creationId xmlns:a16="http://schemas.microsoft.com/office/drawing/2014/main" id="{A13C5023-9846-1EDA-6EAF-8A5B5697C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31" y="2226530"/>
            <a:ext cx="9694333" cy="39938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407391-3F64-37C1-0C4B-C18562B745CB}"/>
              </a:ext>
            </a:extLst>
          </p:cNvPr>
          <p:cNvSpPr txBox="1"/>
          <p:nvPr/>
        </p:nvSpPr>
        <p:spPr>
          <a:xfrm>
            <a:off x="-4" y="6103751"/>
            <a:ext cx="12192001"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Avec le recul des résultats obtenus plut tard, on remarque que cette solution manufacturée ressemble à l’évolution de la concentration de sel (d’un point de vue des tendances). </a:t>
            </a:r>
          </a:p>
        </p:txBody>
      </p:sp>
    </p:spTree>
    <p:extLst>
      <p:ext uri="{BB962C8B-B14F-4D97-AF65-F5344CB8AC3E}">
        <p14:creationId xmlns:p14="http://schemas.microsoft.com/office/powerpoint/2010/main" val="10632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2CD8-F9A9-BA0B-51FD-3202AE1CD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E09865-2353-513F-9DC0-C9F074D6CE33}"/>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2251D14-2633-20E2-564E-1512F5DC053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39BEB853-637D-D23D-BA09-F503A011AE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25" name="Rectangle 24">
            <a:extLst>
              <a:ext uri="{FF2B5EF4-FFF2-40B4-BE49-F238E27FC236}">
                <a16:creationId xmlns:a16="http://schemas.microsoft.com/office/drawing/2014/main" id="{9A0211AD-15AF-66EB-D513-F04FE5BAC29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3AF90DA-2034-1DEE-06D0-9A1454FEA34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noProof="0" dirty="0">
                <a:latin typeface="Times New Roman" panose="02020603050405020304" pitchFamily="18" charset="0"/>
                <a:cs typeface="Times New Roman" panose="02020603050405020304" pitchFamily="18" charset="0"/>
              </a:rPr>
              <a:t>10</a:t>
            </a:r>
          </a:p>
        </p:txBody>
      </p:sp>
      <p:sp>
        <p:nvSpPr>
          <p:cNvPr id="14" name="TextBox 13">
            <a:extLst>
              <a:ext uri="{FF2B5EF4-FFF2-40B4-BE49-F238E27FC236}">
                <a16:creationId xmlns:a16="http://schemas.microsoft.com/office/drawing/2014/main" id="{8D702A96-2F1B-2ED5-D8E2-5C499FD9F1F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FBC5B56-3566-1B71-CCA9-E2600B9CF6F9}"/>
                  </a:ext>
                </a:extLst>
              </p:cNvPr>
              <p:cNvSpPr txBox="1"/>
              <p:nvPr/>
            </p:nvSpPr>
            <p:spPr>
              <a:xfrm>
                <a:off x="101598" y="1378403"/>
                <a:ext cx="11703051" cy="6847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b="0" i="1" smtClean="0">
                          <a:latin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𝑡</m:t>
                      </m:r>
                      <m:d>
                        <m:dPr>
                          <m:begChr m:val="["/>
                          <m:endChr m:val="]"/>
                          <m:ctrlPr>
                            <a:rPr lang="fr-FR" sz="1400" i="1" smtClean="0">
                              <a:latin typeface="Cambria Math" panose="02040503050406030204" pitchFamily="18" charset="0"/>
                              <a:ea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𝑟</m:t>
                                  </m:r>
                                </m:den>
                              </m:f>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2</m:t>
                                      </m:r>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r>
                                    <a:rPr lang="fr-FR" sz="1400" i="1">
                                      <a:latin typeface="Cambria Math" panose="02040503050406030204" pitchFamily="18" charset="0"/>
                                      <a:ea typeface="Cambria Math" panose="02040503050406030204" pitchFamily="18" charset="0"/>
                                    </a:rPr>
                                    <m:t>²</m:t>
                                  </m:r>
                                </m:den>
                              </m:f>
                            </m:e>
                          </m:d>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cs typeface="Times New Roman" panose="02020603050405020304" pitchFamily="18" charset="0"/>
                            </a:rPr>
                            <m:t>𝑘</m:t>
                          </m:r>
                          <m:r>
                            <a:rPr lang="fr-FR" sz="1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4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4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400" i="1">
                                  <a:latin typeface="Cambria Math" panose="02040503050406030204" pitchFamily="18" charset="0"/>
                                  <a:ea typeface="Cambria Math" panose="02040503050406030204" pitchFamily="18" charset="0"/>
                                  <a:cs typeface="Times New Roman" panose="02020603050405020304" pitchFamily="18" charset="0"/>
                                </a:rPr>
                                <m:t>𝑛</m:t>
                              </m:r>
                              <m:r>
                                <a:rPr lang="fr-FR" sz="14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d>
                            <m:dPr>
                              <m:begChr m:val="["/>
                              <m:endChr m:val="]"/>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d>
                                <m:dPr>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r>
                                        <a:rPr lang="fr-FR" sz="1400" i="1">
                                          <a:solidFill>
                                            <a:srgbClr val="FF0000"/>
                                          </a:solidFill>
                                          <a:latin typeface="Cambria Math" panose="02040503050406030204" pitchFamily="18" charset="0"/>
                                          <a:ea typeface="Cambria Math" panose="02040503050406030204" pitchFamily="18" charset="0"/>
                                        </a:rPr>
                                        <m:t>𝑘</m:t>
                                      </m:r>
                                    </m:e>
                                  </m:d>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1</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e>
                                  </m:d>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d>
                                <m:dPr>
                                  <m:begChr m:val="["/>
                                  <m:endChr m:val="]"/>
                                  <m:ctrlPr>
                                    <a:rPr lang="fr-FR" sz="1400" i="1">
                                      <a:solidFill>
                                        <a:srgbClr val="FF0000"/>
                                      </a:solidFill>
                                      <a:latin typeface="Cambria Math" panose="02040503050406030204" pitchFamily="18" charset="0"/>
                                    </a:rPr>
                                  </m:ctrlPr>
                                </m:dPr>
                                <m:e>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4</m:t>
                                      </m:r>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e>
                      </m:d>
                    </m:oMath>
                  </m:oMathPara>
                </a14:m>
                <a:endParaRPr lang="en-GB" sz="1400" dirty="0"/>
              </a:p>
            </p:txBody>
          </p:sp>
        </mc:Choice>
        <mc:Fallback xmlns="">
          <p:sp>
            <p:nvSpPr>
              <p:cNvPr id="27" name="TextBox 26">
                <a:extLst>
                  <a:ext uri="{FF2B5EF4-FFF2-40B4-BE49-F238E27FC236}">
                    <a16:creationId xmlns:a16="http://schemas.microsoft.com/office/drawing/2014/main" id="{EFBC5B56-3566-1B71-CCA9-E2600B9CF6F9}"/>
                  </a:ext>
                </a:extLst>
              </p:cNvPr>
              <p:cNvSpPr txBox="1">
                <a:spLocks noRot="1" noChangeAspect="1" noMove="1" noResize="1" noEditPoints="1" noAdjustHandles="1" noChangeArrowheads="1" noChangeShapeType="1" noTextEdit="1"/>
              </p:cNvSpPr>
              <p:nvPr/>
            </p:nvSpPr>
            <p:spPr>
              <a:xfrm>
                <a:off x="101598" y="1378403"/>
                <a:ext cx="11703051" cy="684739"/>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79AF9BD0-EF22-4C88-47C6-542B7CF8DFF9}"/>
              </a:ext>
            </a:extLst>
          </p:cNvPr>
          <p:cNvSpPr txBox="1"/>
          <p:nvPr/>
        </p:nvSpPr>
        <p:spPr>
          <a:xfrm>
            <a:off x="0" y="20241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AE37C8C-9C34-4B7F-6E42-BA21ABC7F469}"/>
                  </a:ext>
                </a:extLst>
              </p:cNvPr>
              <p:cNvSpPr txBox="1"/>
              <p:nvPr/>
            </p:nvSpPr>
            <p:spPr>
              <a:xfrm>
                <a:off x="245764" y="2405746"/>
                <a:ext cx="12651086"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0" name="TextBox 29">
                <a:extLst>
                  <a:ext uri="{FF2B5EF4-FFF2-40B4-BE49-F238E27FC236}">
                    <a16:creationId xmlns:a16="http://schemas.microsoft.com/office/drawing/2014/main" id="{EAE37C8C-9C34-4B7F-6E42-BA21ABC7F469}"/>
                  </a:ext>
                </a:extLst>
              </p:cNvPr>
              <p:cNvSpPr txBox="1">
                <a:spLocks noRot="1" noChangeAspect="1" noMove="1" noResize="1" noEditPoints="1" noAdjustHandles="1" noChangeArrowheads="1" noChangeShapeType="1" noTextEdit="1"/>
              </p:cNvSpPr>
              <p:nvPr/>
            </p:nvSpPr>
            <p:spPr>
              <a:xfrm>
                <a:off x="245764" y="2405746"/>
                <a:ext cx="12651086" cy="478977"/>
              </a:xfrm>
              <a:prstGeom prst="rect">
                <a:avLst/>
              </a:prstGeom>
              <a:blipFill>
                <a:blip r:embed="rId3"/>
                <a:stretch>
                  <a:fillRect l="-434"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3E8F8B3-248A-1B4E-5A69-4783E18E9EFE}"/>
                  </a:ext>
                </a:extLst>
              </p:cNvPr>
              <p:cNvSpPr txBox="1"/>
              <p:nvPr/>
            </p:nvSpPr>
            <p:spPr>
              <a:xfrm>
                <a:off x="72458" y="2994020"/>
                <a:ext cx="9522303" cy="550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=0 : </m:t>
                      </m:r>
                      <m:sSubSup>
                        <m:sSubSupPr>
                          <m:ctrlPr>
                            <a:rPr lang="fr-FR" sz="1400" b="0" i="1" smtClean="0">
                              <a:latin typeface="Cambria Math" panose="02040503050406030204" pitchFamily="18" charset="0"/>
                            </a:rPr>
                          </m:ctrlPr>
                        </m:sSubSup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+4</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rPr>
                            <m:t>𝑟</m:t>
                          </m:r>
                        </m:den>
                      </m:f>
                      <m:r>
                        <a:rPr lang="fr-FR" sz="1400">
                          <a:latin typeface="Cambria Math" panose="02040503050406030204" pitchFamily="18" charset="0"/>
                        </a:rPr>
                        <m:t>⇒3</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0</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+4</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1</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2</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=0</m:t>
                      </m:r>
                    </m:oMath>
                  </m:oMathPara>
                </a14:m>
                <a:endParaRPr lang="en-GB" sz="1400" dirty="0"/>
              </a:p>
            </p:txBody>
          </p:sp>
        </mc:Choice>
        <mc:Fallback xmlns="">
          <p:sp>
            <p:nvSpPr>
              <p:cNvPr id="31" name="TextBox 30">
                <a:extLst>
                  <a:ext uri="{FF2B5EF4-FFF2-40B4-BE49-F238E27FC236}">
                    <a16:creationId xmlns:a16="http://schemas.microsoft.com/office/drawing/2014/main" id="{B3E8F8B3-248A-1B4E-5A69-4783E18E9EFE}"/>
                  </a:ext>
                </a:extLst>
              </p:cNvPr>
              <p:cNvSpPr txBox="1">
                <a:spLocks noRot="1" noChangeAspect="1" noMove="1" noResize="1" noEditPoints="1" noAdjustHandles="1" noChangeArrowheads="1" noChangeShapeType="1" noTextEdit="1"/>
              </p:cNvSpPr>
              <p:nvPr/>
            </p:nvSpPr>
            <p:spPr>
              <a:xfrm>
                <a:off x="72458" y="2994020"/>
                <a:ext cx="9522303" cy="550664"/>
              </a:xfrm>
              <a:prstGeom prst="rect">
                <a:avLst/>
              </a:prstGeom>
              <a:blipFill>
                <a:blip r:embed="rId4"/>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2B2C9C-82E3-C206-A6B0-990D9A0F7051}"/>
                  </a:ext>
                </a:extLst>
              </p:cNvPr>
              <p:cNvSpPr txBox="1"/>
              <p:nvPr/>
            </p:nvSpPr>
            <p:spPr>
              <a:xfrm>
                <a:off x="89389" y="3533316"/>
                <a:ext cx="13000072"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=1 : </m:t>
                          </m:r>
                          <m:r>
                            <a:rPr lang="fr-FR" sz="1200" i="1">
                              <a:latin typeface="Cambria Math" panose="02040503050406030204" pitchFamily="18" charset="0"/>
                            </a:rPr>
                            <m:t>𝐶</m:t>
                          </m:r>
                        </m:e>
                        <m:sub>
                          <m:r>
                            <a:rPr lang="fr-FR" sz="1200" b="0" i="1" smtClean="0">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2" name="TextBox 31">
                <a:extLst>
                  <a:ext uri="{FF2B5EF4-FFF2-40B4-BE49-F238E27FC236}">
                    <a16:creationId xmlns:a16="http://schemas.microsoft.com/office/drawing/2014/main" id="{2E2B2C9C-82E3-C206-A6B0-990D9A0F7051}"/>
                  </a:ext>
                </a:extLst>
              </p:cNvPr>
              <p:cNvSpPr txBox="1">
                <a:spLocks noRot="1" noChangeAspect="1" noMove="1" noResize="1" noEditPoints="1" noAdjustHandles="1" noChangeArrowheads="1" noChangeShapeType="1" noTextEdit="1"/>
              </p:cNvSpPr>
              <p:nvPr/>
            </p:nvSpPr>
            <p:spPr>
              <a:xfrm>
                <a:off x="89389" y="3533316"/>
                <a:ext cx="13000072" cy="478977"/>
              </a:xfrm>
              <a:prstGeom prst="rect">
                <a:avLst/>
              </a:prstGeom>
              <a:blipFill>
                <a:blip r:embed="rId5"/>
                <a:stretch>
                  <a:fillRect l="-422"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58D180-8CFC-C76D-51E9-E77F20DF9CA6}"/>
                  </a:ext>
                </a:extLst>
              </p:cNvPr>
              <p:cNvSpPr txBox="1"/>
              <p:nvPr/>
            </p:nvSpPr>
            <p:spPr>
              <a:xfrm>
                <a:off x="101823" y="4083752"/>
                <a:ext cx="13224705"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=2 : </m:t>
                          </m:r>
                          <m:r>
                            <a:rPr lang="fr-FR" sz="1200" i="1">
                              <a:latin typeface="Cambria Math" panose="02040503050406030204" pitchFamily="18" charset="0"/>
                            </a:rPr>
                            <m:t>𝐶</m:t>
                          </m:r>
                        </m:e>
                        <m:sub>
                          <m:r>
                            <a:rPr lang="fr-FR" sz="1200" b="0" i="1" smtClean="0">
                              <a:latin typeface="Cambria Math" panose="02040503050406030204" pitchFamily="18" charset="0"/>
                            </a:rPr>
                            <m:t>2</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4</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3" name="TextBox 32">
                <a:extLst>
                  <a:ext uri="{FF2B5EF4-FFF2-40B4-BE49-F238E27FC236}">
                    <a16:creationId xmlns:a16="http://schemas.microsoft.com/office/drawing/2014/main" id="{AB58D180-8CFC-C76D-51E9-E77F20DF9CA6}"/>
                  </a:ext>
                </a:extLst>
              </p:cNvPr>
              <p:cNvSpPr txBox="1">
                <a:spLocks noRot="1" noChangeAspect="1" noMove="1" noResize="1" noEditPoints="1" noAdjustHandles="1" noChangeArrowheads="1" noChangeShapeType="1" noTextEdit="1"/>
              </p:cNvSpPr>
              <p:nvPr/>
            </p:nvSpPr>
            <p:spPr>
              <a:xfrm>
                <a:off x="101823" y="4083752"/>
                <a:ext cx="13224705" cy="478977"/>
              </a:xfrm>
              <a:prstGeom prst="rect">
                <a:avLst/>
              </a:prstGeom>
              <a:blipFill>
                <a:blip r:embed="rId6"/>
                <a:stretch>
                  <a:fillRect l="-415"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FDDEC99-834C-DB72-A1C8-C14CF4B41635}"/>
                  </a:ext>
                </a:extLst>
              </p:cNvPr>
              <p:cNvSpPr txBox="1"/>
              <p:nvPr/>
            </p:nvSpPr>
            <p:spPr>
              <a:xfrm>
                <a:off x="89388" y="4623052"/>
                <a:ext cx="13643539"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=3 : </m:t>
                          </m:r>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5</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4" name="TextBox 33">
                <a:extLst>
                  <a:ext uri="{FF2B5EF4-FFF2-40B4-BE49-F238E27FC236}">
                    <a16:creationId xmlns:a16="http://schemas.microsoft.com/office/drawing/2014/main" id="{9FDDEC99-834C-DB72-A1C8-C14CF4B41635}"/>
                  </a:ext>
                </a:extLst>
              </p:cNvPr>
              <p:cNvSpPr txBox="1">
                <a:spLocks noRot="1" noChangeAspect="1" noMove="1" noResize="1" noEditPoints="1" noAdjustHandles="1" noChangeArrowheads="1" noChangeShapeType="1" noTextEdit="1"/>
              </p:cNvSpPr>
              <p:nvPr/>
            </p:nvSpPr>
            <p:spPr>
              <a:xfrm>
                <a:off x="89388" y="4623052"/>
                <a:ext cx="13643539" cy="478977"/>
              </a:xfrm>
              <a:prstGeom prst="rect">
                <a:avLst/>
              </a:prstGeom>
              <a:blipFill>
                <a:blip r:embed="rId7"/>
                <a:stretch>
                  <a:fillRect l="-402" b="-50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6E4E89F-DA3D-DBA4-75DD-7E2E4F270619}"/>
                  </a:ext>
                </a:extLst>
              </p:cNvPr>
              <p:cNvSpPr txBox="1"/>
              <p:nvPr/>
            </p:nvSpPr>
            <p:spPr>
              <a:xfrm>
                <a:off x="72457" y="5187416"/>
                <a:ext cx="2928970" cy="2766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r>
                        <a:rPr lang="fr-FR" sz="1600" b="0" i="1" smtClean="0">
                          <a:latin typeface="Cambria Math" panose="02040503050406030204" pitchFamily="18" charset="0"/>
                          <a:ea typeface="Cambria Math" panose="02040503050406030204" pitchFamily="18" charset="0"/>
                        </a:rPr>
                        <m:t>∙</m:t>
                      </m:r>
                      <m:r>
                        <m:rPr>
                          <m:sty m:val="p"/>
                        </m:rPr>
                        <a:rPr lang="fr-FR" sz="1600" b="0" i="0" smtClean="0">
                          <a:latin typeface="Cambria Math" panose="02040503050406030204" pitchFamily="18" charset="0"/>
                          <a:ea typeface="Cambria Math" panose="02040503050406030204" pitchFamily="18" charset="0"/>
                        </a:rPr>
                        <m:t>exp</m:t>
                      </m:r>
                      <m:r>
                        <a:rPr lang="fr-FR" sz="1600" b="0" i="1" smtClean="0">
                          <a:latin typeface="Cambria Math" panose="02040503050406030204" pitchFamily="18" charset="0"/>
                          <a:ea typeface="Cambria Math" panose="02040503050406030204" pitchFamily="18" charset="0"/>
                        </a:rPr>
                        <m:t>⁡(</m:t>
                      </m:r>
                      <m:f>
                        <m:fPr>
                          <m:type m:val="lin"/>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𝑡</m:t>
                          </m:r>
                        </m:num>
                        <m:den>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𝑡</m:t>
                              </m:r>
                            </m:e>
                            <m:sub>
                              <m:r>
                                <a:rPr lang="fr-FR" sz="1600" b="0" i="1" smtClean="0">
                                  <a:latin typeface="Cambria Math" panose="02040503050406030204" pitchFamily="18" charset="0"/>
                                  <a:ea typeface="Cambria Math" panose="02040503050406030204" pitchFamily="18" charset="0"/>
                                </a:rPr>
                                <m:t>𝑓</m:t>
                              </m:r>
                            </m:sub>
                          </m:sSub>
                        </m:den>
                      </m:f>
                      <m:r>
                        <a:rPr lang="fr-FR"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6" name="TextBox 5">
                <a:extLst>
                  <a:ext uri="{FF2B5EF4-FFF2-40B4-BE49-F238E27FC236}">
                    <a16:creationId xmlns:a16="http://schemas.microsoft.com/office/drawing/2014/main" id="{B6E4E89F-DA3D-DBA4-75DD-7E2E4F270619}"/>
                  </a:ext>
                </a:extLst>
              </p:cNvPr>
              <p:cNvSpPr txBox="1">
                <a:spLocks noRot="1" noChangeAspect="1" noMove="1" noResize="1" noEditPoints="1" noAdjustHandles="1" noChangeArrowheads="1" noChangeShapeType="1" noTextEdit="1"/>
              </p:cNvSpPr>
              <p:nvPr/>
            </p:nvSpPr>
            <p:spPr>
              <a:xfrm>
                <a:off x="72457" y="5187416"/>
                <a:ext cx="2928970" cy="276679"/>
              </a:xfrm>
              <a:prstGeom prst="rect">
                <a:avLst/>
              </a:prstGeom>
              <a:blipFill>
                <a:blip r:embed="rId8"/>
                <a:stretch>
                  <a:fillRect l="-2500" t="-140000" r="-625" b="-21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09A58AA-8779-EE05-5DFD-6B44D02D2C22}"/>
                  </a:ext>
                </a:extLst>
              </p:cNvPr>
              <p:cNvSpPr txBox="1"/>
              <p:nvPr/>
            </p:nvSpPr>
            <p:spPr>
              <a:xfrm>
                <a:off x="-2" y="5555866"/>
                <a:ext cx="12192001" cy="100835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où </a:t>
                </a:r>
                <a14:m>
                  <m:oMath xmlns:m="http://schemas.openxmlformats.org/officeDocument/2006/math">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se détermine à partir du terme source et de l’incrément en temps. Afin de ne pas alourdir le compte rendu, nous n’exposerons pas ce développement pour la méthode de </a:t>
                </a:r>
                <a:r>
                  <a:rPr lang="fr-FR" noProof="0" dirty="0" err="1">
                    <a:latin typeface="Times New Roman" panose="02020603050405020304" pitchFamily="18" charset="0"/>
                    <a:cs typeface="Times New Roman" panose="02020603050405020304" pitchFamily="18" charset="0"/>
                  </a:rPr>
                  <a:t>Cranck</a:t>
                </a:r>
                <a:r>
                  <a:rPr lang="fr-FR" noProof="0" dirty="0">
                    <a:latin typeface="Times New Roman" panose="02020603050405020304" pitchFamily="18" charset="0"/>
                    <a:cs typeface="Times New Roman" panose="02020603050405020304" pitchFamily="18" charset="0"/>
                  </a:rPr>
                  <a:t> Nicholson mais le processus reste quasi-identique à celui développé ici. </a:t>
                </a:r>
              </a:p>
            </p:txBody>
          </p:sp>
        </mc:Choice>
        <mc:Fallback>
          <p:sp>
            <p:nvSpPr>
              <p:cNvPr id="7" name="TextBox 6">
                <a:extLst>
                  <a:ext uri="{FF2B5EF4-FFF2-40B4-BE49-F238E27FC236}">
                    <a16:creationId xmlns:a16="http://schemas.microsoft.com/office/drawing/2014/main" id="{C09A58AA-8779-EE05-5DFD-6B44D02D2C22}"/>
                  </a:ext>
                </a:extLst>
              </p:cNvPr>
              <p:cNvSpPr txBox="1">
                <a:spLocks noRot="1" noChangeAspect="1" noMove="1" noResize="1" noEditPoints="1" noAdjustHandles="1" noChangeArrowheads="1" noChangeShapeType="1" noTextEdit="1"/>
              </p:cNvSpPr>
              <p:nvPr/>
            </p:nvSpPr>
            <p:spPr>
              <a:xfrm>
                <a:off x="-2" y="5555866"/>
                <a:ext cx="12192001" cy="1008353"/>
              </a:xfrm>
              <a:prstGeom prst="rect">
                <a:avLst/>
              </a:prstGeom>
              <a:blipFill>
                <a:blip r:embed="rId9"/>
                <a:stretch>
                  <a:fillRect l="-400" t="-3012" r="-400" b="-8434"/>
                </a:stretch>
              </a:blipFill>
            </p:spPr>
            <p:txBody>
              <a:bodyPr/>
              <a:lstStyle/>
              <a:p>
                <a:r>
                  <a:rPr lang="fr-FR">
                    <a:noFill/>
                  </a:rPr>
                  <a:t> </a:t>
                </a:r>
              </a:p>
            </p:txBody>
          </p:sp>
        </mc:Fallback>
      </mc:AlternateContent>
    </p:spTree>
    <p:extLst>
      <p:ext uri="{BB962C8B-B14F-4D97-AF65-F5344CB8AC3E}">
        <p14:creationId xmlns:p14="http://schemas.microsoft.com/office/powerpoint/2010/main" val="32395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2359</Words>
  <Application>Microsoft Office PowerPoint</Application>
  <PresentationFormat>Widescreen</PresentationFormat>
  <Paragraphs>206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Cambria Math</vt:lpstr>
      <vt:lpstr>Google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9</cp:revision>
  <dcterms:created xsi:type="dcterms:W3CDTF">2025-02-04T13:03:07Z</dcterms:created>
  <dcterms:modified xsi:type="dcterms:W3CDTF">2025-03-09T15:24:19Z</dcterms:modified>
</cp:coreProperties>
</file>