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3" r:id="rId3"/>
    <p:sldId id="278" r:id="rId4"/>
    <p:sldId id="284" r:id="rId5"/>
    <p:sldId id="279" r:id="rId6"/>
    <p:sldId id="283" r:id="rId7"/>
    <p:sldId id="274" r:id="rId8"/>
    <p:sldId id="280" r:id="rId9"/>
    <p:sldId id="282" r:id="rId10"/>
    <p:sldId id="275" r:id="rId11"/>
    <p:sldId id="276" r:id="rId12"/>
    <p:sldId id="281"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A9340-7F51-438C-968D-A80FAAB196F5}" v="257" dt="2025-03-25T21:46:59.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8" d="100"/>
          <a:sy n="78" d="100"/>
        </p:scale>
        <p:origin x="78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70DA9340-7F51-438C-968D-A80FAAB196F5}"/>
    <pc:docChg chg="modSld">
      <pc:chgData name="François GLEYZON" userId="a2d04f23f7faf3ef" providerId="LiveId" clId="{70DA9340-7F51-438C-968D-A80FAAB196F5}" dt="2025-03-25T21:47:09.098" v="278" actId="1076"/>
      <pc:docMkLst>
        <pc:docMk/>
      </pc:docMkLst>
      <pc:sldChg chg="addSp modSp mod">
        <pc:chgData name="François GLEYZON" userId="a2d04f23f7faf3ef" providerId="LiveId" clId="{70DA9340-7F51-438C-968D-A80FAAB196F5}" dt="2025-03-25T21:47:09.098" v="278" actId="1076"/>
        <pc:sldMkLst>
          <pc:docMk/>
          <pc:sldMk cId="298882411" sldId="281"/>
        </pc:sldMkLst>
        <pc:spChg chg="mod">
          <ac:chgData name="François GLEYZON" userId="a2d04f23f7faf3ef" providerId="LiveId" clId="{70DA9340-7F51-438C-968D-A80FAAB196F5}" dt="2025-03-25T21:46:59.333" v="277" actId="20577"/>
          <ac:spMkLst>
            <pc:docMk/>
            <pc:sldMk cId="298882411" sldId="281"/>
            <ac:spMk id="2" creationId="{8004F7FD-C1ED-C0C4-12CC-EF679C2B4BCF}"/>
          </ac:spMkLst>
        </pc:spChg>
        <pc:spChg chg="add mod">
          <ac:chgData name="François GLEYZON" userId="a2d04f23f7faf3ef" providerId="LiveId" clId="{70DA9340-7F51-438C-968D-A80FAAB196F5}" dt="2025-03-25T21:47:09.098" v="278" actId="1076"/>
          <ac:spMkLst>
            <pc:docMk/>
            <pc:sldMk cId="298882411" sldId="281"/>
            <ac:spMk id="8" creationId="{C712FDFE-3676-4243-BCC9-29592891991D}"/>
          </ac:spMkLst>
        </pc:spChg>
        <pc:spChg chg="add mod">
          <ac:chgData name="François GLEYZON" userId="a2d04f23f7faf3ef" providerId="LiveId" clId="{70DA9340-7F51-438C-968D-A80FAAB196F5}" dt="2025-03-25T21:47:09.098" v="278" actId="1076"/>
          <ac:spMkLst>
            <pc:docMk/>
            <pc:sldMk cId="298882411" sldId="281"/>
            <ac:spMk id="10" creationId="{122D42A1-AE2A-C892-F728-6068959571B4}"/>
          </ac:spMkLst>
        </pc:spChg>
        <pc:spChg chg="add mod">
          <ac:chgData name="François GLEYZON" userId="a2d04f23f7faf3ef" providerId="LiveId" clId="{70DA9340-7F51-438C-968D-A80FAAB196F5}" dt="2025-03-25T21:47:09.098" v="278" actId="1076"/>
          <ac:spMkLst>
            <pc:docMk/>
            <pc:sldMk cId="298882411" sldId="281"/>
            <ac:spMk id="11" creationId="{86F8990E-0971-B834-7BF5-82BD5E91EB37}"/>
          </ac:spMkLst>
        </pc:spChg>
        <pc:spChg chg="add mod">
          <ac:chgData name="François GLEYZON" userId="a2d04f23f7faf3ef" providerId="LiveId" clId="{70DA9340-7F51-438C-968D-A80FAAB196F5}" dt="2025-03-25T21:47:09.098" v="278" actId="1076"/>
          <ac:spMkLst>
            <pc:docMk/>
            <pc:sldMk cId="298882411" sldId="281"/>
            <ac:spMk id="12" creationId="{31972B0B-29CA-09AD-C82A-FA7E5CE423E6}"/>
          </ac:spMkLst>
        </pc:spChg>
        <pc:spChg chg="add mod">
          <ac:chgData name="François GLEYZON" userId="a2d04f23f7faf3ef" providerId="LiveId" clId="{70DA9340-7F51-438C-968D-A80FAAB196F5}" dt="2025-03-25T21:47:09.098" v="278" actId="1076"/>
          <ac:spMkLst>
            <pc:docMk/>
            <pc:sldMk cId="298882411" sldId="281"/>
            <ac:spMk id="14" creationId="{E514ACF3-EF00-A414-2CD7-B79AAB74C874}"/>
          </ac:spMkLst>
        </pc:spChg>
        <pc:spChg chg="add mod">
          <ac:chgData name="François GLEYZON" userId="a2d04f23f7faf3ef" providerId="LiveId" clId="{70DA9340-7F51-438C-968D-A80FAAB196F5}" dt="2025-03-25T21:47:09.098" v="278" actId="1076"/>
          <ac:spMkLst>
            <pc:docMk/>
            <pc:sldMk cId="298882411" sldId="281"/>
            <ac:spMk id="20" creationId="{7B39421C-E216-9ADF-BCE7-C600D3E98FE6}"/>
          </ac:spMkLst>
        </pc:spChg>
        <pc:cxnChg chg="add mod">
          <ac:chgData name="François GLEYZON" userId="a2d04f23f7faf3ef" providerId="LiveId" clId="{70DA9340-7F51-438C-968D-A80FAAB196F5}" dt="2025-03-25T21:47:09.098" v="278" actId="1076"/>
          <ac:cxnSpMkLst>
            <pc:docMk/>
            <pc:sldMk cId="298882411" sldId="281"/>
            <ac:cxnSpMk id="4" creationId="{DE604380-F518-97E0-EF22-ECD626000716}"/>
          </ac:cxnSpMkLst>
        </pc:cxnChg>
        <pc:cxnChg chg="add mod">
          <ac:chgData name="François GLEYZON" userId="a2d04f23f7faf3ef" providerId="LiveId" clId="{70DA9340-7F51-438C-968D-A80FAAB196F5}" dt="2025-03-25T21:47:09.098" v="278" actId="1076"/>
          <ac:cxnSpMkLst>
            <pc:docMk/>
            <pc:sldMk cId="298882411" sldId="281"/>
            <ac:cxnSpMk id="6" creationId="{98BE1646-544E-A81E-CE20-138402FB0BD3}"/>
          </ac:cxnSpMkLst>
        </pc:cxnChg>
        <pc:cxnChg chg="add mod">
          <ac:chgData name="François GLEYZON" userId="a2d04f23f7faf3ef" providerId="LiveId" clId="{70DA9340-7F51-438C-968D-A80FAAB196F5}" dt="2025-03-25T21:43:57.738" v="41" actId="13822"/>
          <ac:cxnSpMkLst>
            <pc:docMk/>
            <pc:sldMk cId="298882411" sldId="281"/>
            <ac:cxnSpMk id="16" creationId="{61556B4C-F3A8-8734-1B9A-26DF21F4C480}"/>
          </ac:cxnSpMkLst>
        </pc:cxnChg>
        <pc:cxnChg chg="add mod">
          <ac:chgData name="François GLEYZON" userId="a2d04f23f7faf3ef" providerId="LiveId" clId="{70DA9340-7F51-438C-968D-A80FAAB196F5}" dt="2025-03-25T21:47:09.098" v="278" actId="1076"/>
          <ac:cxnSpMkLst>
            <pc:docMk/>
            <pc:sldMk cId="298882411" sldId="281"/>
            <ac:cxnSpMk id="17" creationId="{DB7D0DA1-DB6F-86A0-A592-0C8C8EDF1B09}"/>
          </ac:cxnSpMkLst>
        </pc:cxnChg>
        <pc:cxnChg chg="add mod">
          <ac:chgData name="François GLEYZON" userId="a2d04f23f7faf3ef" providerId="LiveId" clId="{70DA9340-7F51-438C-968D-A80FAAB196F5}" dt="2025-03-25T21:47:09.098" v="278" actId="1076"/>
          <ac:cxnSpMkLst>
            <pc:docMk/>
            <pc:sldMk cId="298882411" sldId="281"/>
            <ac:cxnSpMk id="19" creationId="{2339B692-A939-854D-EC0B-F59A3EE7A255}"/>
          </ac:cxnSpMkLst>
        </pc:cxnChg>
      </pc:sldChg>
    </pc:docChg>
  </pc:docChgLst>
  <pc:docChgLst>
    <pc:chgData name="François GLEYZON" userId="a2d04f23f7faf3ef" providerId="LiveId" clId="{185CA6E5-65FE-4AFD-87C6-A3C36DFA9F16}"/>
    <pc:docChg chg="undo redo custSel addSld delSld modSld">
      <pc:chgData name="François GLEYZON" userId="a2d04f23f7faf3ef" providerId="LiveId" clId="{185CA6E5-65FE-4AFD-87C6-A3C36DFA9F16}" dt="2025-03-18T01:38:14.394" v="7668" actId="20577"/>
      <pc:docMkLst>
        <pc:docMk/>
      </pc:docMkLst>
      <pc:sldChg chg="modSp mod">
        <pc:chgData name="François GLEYZON" userId="a2d04f23f7faf3ef" providerId="LiveId" clId="{185CA6E5-65FE-4AFD-87C6-A3C36DFA9F16}" dt="2025-03-17T23:38:17.900" v="1" actId="20577"/>
        <pc:sldMkLst>
          <pc:docMk/>
          <pc:sldMk cId="2801290844" sldId="256"/>
        </pc:sldMkLst>
        <pc:spChg chg="mod">
          <ac:chgData name="François GLEYZON" userId="a2d04f23f7faf3ef" providerId="LiveId" clId="{185CA6E5-65FE-4AFD-87C6-A3C36DFA9F16}" dt="2025-03-17T23:38:15.948" v="0" actId="20577"/>
          <ac:spMkLst>
            <pc:docMk/>
            <pc:sldMk cId="2801290844" sldId="256"/>
            <ac:spMk id="5" creationId="{CCB64622-7D99-EF9C-E64A-6B7A68B130E7}"/>
          </ac:spMkLst>
        </pc:spChg>
        <pc:spChg chg="mod">
          <ac:chgData name="François GLEYZON" userId="a2d04f23f7faf3ef" providerId="LiveId" clId="{185CA6E5-65FE-4AFD-87C6-A3C36DFA9F16}" dt="2025-03-17T23:38:17.900" v="1" actId="20577"/>
          <ac:spMkLst>
            <pc:docMk/>
            <pc:sldMk cId="2801290844" sldId="256"/>
            <ac:spMk id="13" creationId="{2A150A6C-B8B3-44CE-8884-B81C5AD95D13}"/>
          </ac:spMkLst>
        </pc:spChg>
      </pc:sldChg>
      <pc:sldChg chg="del">
        <pc:chgData name="François GLEYZON" userId="a2d04f23f7faf3ef" providerId="LiveId" clId="{185CA6E5-65FE-4AFD-87C6-A3C36DFA9F16}" dt="2025-03-17T23:38:55.813" v="6" actId="47"/>
        <pc:sldMkLst>
          <pc:docMk/>
          <pc:sldMk cId="2487955664" sldId="257"/>
        </pc:sldMkLst>
      </pc:sldChg>
      <pc:sldChg chg="del">
        <pc:chgData name="François GLEYZON" userId="a2d04f23f7faf3ef" providerId="LiveId" clId="{185CA6E5-65FE-4AFD-87C6-A3C36DFA9F16}" dt="2025-03-17T23:38:55.813" v="6" actId="47"/>
        <pc:sldMkLst>
          <pc:docMk/>
          <pc:sldMk cId="1063259523" sldId="260"/>
        </pc:sldMkLst>
      </pc:sldChg>
      <pc:sldChg chg="del">
        <pc:chgData name="François GLEYZON" userId="a2d04f23f7faf3ef" providerId="LiveId" clId="{185CA6E5-65FE-4AFD-87C6-A3C36DFA9F16}" dt="2025-03-17T23:38:55.813" v="6" actId="47"/>
        <pc:sldMkLst>
          <pc:docMk/>
          <pc:sldMk cId="1452944335" sldId="261"/>
        </pc:sldMkLst>
      </pc:sldChg>
      <pc:sldChg chg="del">
        <pc:chgData name="François GLEYZON" userId="a2d04f23f7faf3ef" providerId="LiveId" clId="{185CA6E5-65FE-4AFD-87C6-A3C36DFA9F16}" dt="2025-03-17T23:38:55.813" v="6" actId="47"/>
        <pc:sldMkLst>
          <pc:docMk/>
          <pc:sldMk cId="2174773392" sldId="263"/>
        </pc:sldMkLst>
      </pc:sldChg>
      <pc:sldChg chg="del">
        <pc:chgData name="François GLEYZON" userId="a2d04f23f7faf3ef" providerId="LiveId" clId="{185CA6E5-65FE-4AFD-87C6-A3C36DFA9F16}" dt="2025-03-17T23:38:55.813" v="6" actId="47"/>
        <pc:sldMkLst>
          <pc:docMk/>
          <pc:sldMk cId="508563345" sldId="264"/>
        </pc:sldMkLst>
      </pc:sldChg>
      <pc:sldChg chg="del">
        <pc:chgData name="François GLEYZON" userId="a2d04f23f7faf3ef" providerId="LiveId" clId="{185CA6E5-65FE-4AFD-87C6-A3C36DFA9F16}" dt="2025-03-17T23:38:55.813" v="6" actId="47"/>
        <pc:sldMkLst>
          <pc:docMk/>
          <pc:sldMk cId="1966793551" sldId="265"/>
        </pc:sldMkLst>
      </pc:sldChg>
      <pc:sldChg chg="del">
        <pc:chgData name="François GLEYZON" userId="a2d04f23f7faf3ef" providerId="LiveId" clId="{185CA6E5-65FE-4AFD-87C6-A3C36DFA9F16}" dt="2025-03-17T23:38:55.813" v="6" actId="47"/>
        <pc:sldMkLst>
          <pc:docMk/>
          <pc:sldMk cId="3013734229" sldId="266"/>
        </pc:sldMkLst>
      </pc:sldChg>
      <pc:sldChg chg="del">
        <pc:chgData name="François GLEYZON" userId="a2d04f23f7faf3ef" providerId="LiveId" clId="{185CA6E5-65FE-4AFD-87C6-A3C36DFA9F16}" dt="2025-03-17T23:38:55.813" v="6" actId="47"/>
        <pc:sldMkLst>
          <pc:docMk/>
          <pc:sldMk cId="3012370290" sldId="267"/>
        </pc:sldMkLst>
      </pc:sldChg>
      <pc:sldChg chg="del">
        <pc:chgData name="François GLEYZON" userId="a2d04f23f7faf3ef" providerId="LiveId" clId="{185CA6E5-65FE-4AFD-87C6-A3C36DFA9F16}" dt="2025-03-17T23:38:55.813" v="6" actId="47"/>
        <pc:sldMkLst>
          <pc:docMk/>
          <pc:sldMk cId="3862334454" sldId="268"/>
        </pc:sldMkLst>
      </pc:sldChg>
      <pc:sldChg chg="del">
        <pc:chgData name="François GLEYZON" userId="a2d04f23f7faf3ef" providerId="LiveId" clId="{185CA6E5-65FE-4AFD-87C6-A3C36DFA9F16}" dt="2025-03-17T23:38:55.813" v="6" actId="47"/>
        <pc:sldMkLst>
          <pc:docMk/>
          <pc:sldMk cId="3239519359" sldId="269"/>
        </pc:sldMkLst>
      </pc:sldChg>
      <pc:sldChg chg="del">
        <pc:chgData name="François GLEYZON" userId="a2d04f23f7faf3ef" providerId="LiveId" clId="{185CA6E5-65FE-4AFD-87C6-A3C36DFA9F16}" dt="2025-03-17T23:38:55.813" v="6" actId="47"/>
        <pc:sldMkLst>
          <pc:docMk/>
          <pc:sldMk cId="2070928200" sldId="270"/>
        </pc:sldMkLst>
      </pc:sldChg>
      <pc:sldChg chg="del">
        <pc:chgData name="François GLEYZON" userId="a2d04f23f7faf3ef" providerId="LiveId" clId="{185CA6E5-65FE-4AFD-87C6-A3C36DFA9F16}" dt="2025-03-17T23:38:55.813" v="6" actId="47"/>
        <pc:sldMkLst>
          <pc:docMk/>
          <pc:sldMk cId="2700741335" sldId="272"/>
        </pc:sldMkLst>
      </pc:sldChg>
      <pc:sldChg chg="addSp delSp modSp add mod">
        <pc:chgData name="François GLEYZON" userId="a2d04f23f7faf3ef" providerId="LiveId" clId="{185CA6E5-65FE-4AFD-87C6-A3C36DFA9F16}" dt="2025-03-18T01:12:20.763" v="5469" actId="20577"/>
        <pc:sldMkLst>
          <pc:docMk/>
          <pc:sldMk cId="1247458617" sldId="273"/>
        </pc:sldMkLst>
        <pc:spChg chg="add mod">
          <ac:chgData name="François GLEYZON" userId="a2d04f23f7faf3ef" providerId="LiveId" clId="{185CA6E5-65FE-4AFD-87C6-A3C36DFA9F16}" dt="2025-03-17T23:52:23.609" v="695" actId="207"/>
          <ac:spMkLst>
            <pc:docMk/>
            <pc:sldMk cId="1247458617" sldId="273"/>
            <ac:spMk id="6" creationId="{77E0CBE5-185C-A257-2956-6AE7FADB98FF}"/>
          </ac:spMkLst>
        </pc:spChg>
        <pc:spChg chg="add mod">
          <ac:chgData name="François GLEYZON" userId="a2d04f23f7faf3ef" providerId="LiveId" clId="{185CA6E5-65FE-4AFD-87C6-A3C36DFA9F16}" dt="2025-03-17T23:44:49.456" v="172" actId="1076"/>
          <ac:spMkLst>
            <pc:docMk/>
            <pc:sldMk cId="1247458617" sldId="273"/>
            <ac:spMk id="19" creationId="{8EDCCD40-CE18-E36E-FB67-464384FA126F}"/>
          </ac:spMkLst>
        </pc:spChg>
        <pc:spChg chg="add mod">
          <ac:chgData name="François GLEYZON" userId="a2d04f23f7faf3ef" providerId="LiveId" clId="{185CA6E5-65FE-4AFD-87C6-A3C36DFA9F16}" dt="2025-03-18T01:11:39.562" v="5466" actId="1036"/>
          <ac:spMkLst>
            <pc:docMk/>
            <pc:sldMk cId="1247458617" sldId="273"/>
            <ac:spMk id="21" creationId="{F9C22906-2B3A-A473-AFE3-C13FB33E1D04}"/>
          </ac:spMkLst>
        </pc:spChg>
        <pc:spChg chg="add mod">
          <ac:chgData name="François GLEYZON" userId="a2d04f23f7faf3ef" providerId="LiveId" clId="{185CA6E5-65FE-4AFD-87C6-A3C36DFA9F16}" dt="2025-03-18T01:11:39.562" v="5466" actId="1036"/>
          <ac:spMkLst>
            <pc:docMk/>
            <pc:sldMk cId="1247458617" sldId="273"/>
            <ac:spMk id="28" creationId="{F01D94B7-019E-5176-CC70-0BA6213987DF}"/>
          </ac:spMkLst>
        </pc:spChg>
        <pc:spChg chg="add mod">
          <ac:chgData name="François GLEYZON" userId="a2d04f23f7faf3ef" providerId="LiveId" clId="{185CA6E5-65FE-4AFD-87C6-A3C36DFA9F16}" dt="2025-03-18T01:12:20.763" v="5469" actId="20577"/>
          <ac:spMkLst>
            <pc:docMk/>
            <pc:sldMk cId="1247458617" sldId="273"/>
            <ac:spMk id="30" creationId="{9E4BA0CD-4AF2-58C2-0FAD-38E3B2ED6B0E}"/>
          </ac:spMkLst>
        </pc:spChg>
        <pc:picChg chg="add mod ord">
          <ac:chgData name="François GLEYZON" userId="a2d04f23f7faf3ef" providerId="LiveId" clId="{185CA6E5-65FE-4AFD-87C6-A3C36DFA9F16}" dt="2025-03-17T23:45:33.795" v="250" actId="167"/>
          <ac:picMkLst>
            <pc:docMk/>
            <pc:sldMk cId="1247458617" sldId="273"/>
            <ac:picMk id="10" creationId="{60C0D805-7B4A-3CE9-25F7-C61B45626958}"/>
          </ac:picMkLst>
        </pc:picChg>
        <pc:picChg chg="add mod modCrop">
          <ac:chgData name="François GLEYZON" userId="a2d04f23f7faf3ef" providerId="LiveId" clId="{185CA6E5-65FE-4AFD-87C6-A3C36DFA9F16}" dt="2025-03-18T01:11:39.562" v="5466" actId="1036"/>
          <ac:picMkLst>
            <pc:docMk/>
            <pc:sldMk cId="1247458617" sldId="273"/>
            <ac:picMk id="24" creationId="{26C6CC66-C1EA-2B78-5848-662FB904C2FB}"/>
          </ac:picMkLst>
        </pc:picChg>
        <pc:picChg chg="add mod modCrop">
          <ac:chgData name="François GLEYZON" userId="a2d04f23f7faf3ef" providerId="LiveId" clId="{185CA6E5-65FE-4AFD-87C6-A3C36DFA9F16}" dt="2025-03-18T01:11:39.562" v="5466" actId="1036"/>
          <ac:picMkLst>
            <pc:docMk/>
            <pc:sldMk cId="1247458617" sldId="273"/>
            <ac:picMk id="26" creationId="{A29E4C20-BF18-4BA2-2890-0DF1A632305A}"/>
          </ac:picMkLst>
        </pc:picChg>
        <pc:picChg chg="add mod modCrop">
          <ac:chgData name="François GLEYZON" userId="a2d04f23f7faf3ef" providerId="LiveId" clId="{185CA6E5-65FE-4AFD-87C6-A3C36DFA9F16}" dt="2025-03-18T01:11:39.562" v="5466" actId="1036"/>
          <ac:picMkLst>
            <pc:docMk/>
            <pc:sldMk cId="1247458617" sldId="273"/>
            <ac:picMk id="27" creationId="{ED2B664F-3C89-4611-8B00-15ACBF6EFAD9}"/>
          </ac:picMkLst>
        </pc:picChg>
        <pc:picChg chg="add mod">
          <ac:chgData name="François GLEYZON" userId="a2d04f23f7faf3ef" providerId="LiveId" clId="{185CA6E5-65FE-4AFD-87C6-A3C36DFA9F16}" dt="2025-03-18T01:11:31.292" v="5444"/>
          <ac:picMkLst>
            <pc:docMk/>
            <pc:sldMk cId="1247458617" sldId="273"/>
            <ac:picMk id="29" creationId="{F6C351CB-271C-DEE5-EA1E-7CEE38C566B4}"/>
          </ac:picMkLst>
        </pc:picChg>
      </pc:sldChg>
      <pc:sldChg chg="addSp modSp add mod">
        <pc:chgData name="François GLEYZON" userId="a2d04f23f7faf3ef" providerId="LiveId" clId="{185CA6E5-65FE-4AFD-87C6-A3C36DFA9F16}" dt="2025-03-18T00:55:28.710" v="4777" actId="20577"/>
        <pc:sldMkLst>
          <pc:docMk/>
          <pc:sldMk cId="2749793717" sldId="274"/>
        </pc:sldMkLst>
        <pc:spChg chg="add mod">
          <ac:chgData name="François GLEYZON" userId="a2d04f23f7faf3ef" providerId="LiveId" clId="{185CA6E5-65FE-4AFD-87C6-A3C36DFA9F16}" dt="2025-03-18T00:41:01.497" v="4123" actId="20577"/>
          <ac:spMkLst>
            <pc:docMk/>
            <pc:sldMk cId="2749793717" sldId="274"/>
            <ac:spMk id="2" creationId="{4899E8D9-612E-8A54-8439-20FB393106F0}"/>
          </ac:spMkLst>
        </pc:spChg>
        <pc:spChg chg="add mod">
          <ac:chgData name="François GLEYZON" userId="a2d04f23f7faf3ef" providerId="LiveId" clId="{185CA6E5-65FE-4AFD-87C6-A3C36DFA9F16}" dt="2025-03-18T00:55:28.710" v="4777" actId="20577"/>
          <ac:spMkLst>
            <pc:docMk/>
            <pc:sldMk cId="2749793717" sldId="274"/>
            <ac:spMk id="7" creationId="{9BCB23DC-A2F1-CB6B-0609-7DD98302BCD0}"/>
          </ac:spMkLst>
        </pc:spChg>
        <pc:spChg chg="mod">
          <ac:chgData name="François GLEYZON" userId="a2d04f23f7faf3ef" providerId="LiveId" clId="{185CA6E5-65FE-4AFD-87C6-A3C36DFA9F16}" dt="2025-03-17T23:39:26.864" v="10" actId="20577"/>
          <ac:spMkLst>
            <pc:docMk/>
            <pc:sldMk cId="2749793717" sldId="274"/>
            <ac:spMk id="9" creationId="{A770FFCB-F484-1F4D-3046-2239A6216EF1}"/>
          </ac:spMkLst>
        </pc:spChg>
        <pc:picChg chg="add mod">
          <ac:chgData name="François GLEYZON" userId="a2d04f23f7faf3ef" providerId="LiveId" clId="{185CA6E5-65FE-4AFD-87C6-A3C36DFA9F16}" dt="2025-03-18T00:41:23.018" v="4133" actId="1076"/>
          <ac:picMkLst>
            <pc:docMk/>
            <pc:sldMk cId="2749793717" sldId="274"/>
            <ac:picMk id="4" creationId="{F09012AF-83BA-640B-AD6E-77F15E6D28F5}"/>
          </ac:picMkLst>
        </pc:picChg>
        <pc:picChg chg="add mod">
          <ac:chgData name="François GLEYZON" userId="a2d04f23f7faf3ef" providerId="LiveId" clId="{185CA6E5-65FE-4AFD-87C6-A3C36DFA9F16}" dt="2025-03-18T00:41:26.548" v="4134" actId="1076"/>
          <ac:picMkLst>
            <pc:docMk/>
            <pc:sldMk cId="2749793717" sldId="274"/>
            <ac:picMk id="6" creationId="{C406891E-CC20-93C7-27E2-9FEFD49F05B1}"/>
          </ac:picMkLst>
        </pc:picChg>
      </pc:sldChg>
      <pc:sldChg chg="addSp modSp add mod">
        <pc:chgData name="François GLEYZON" userId="a2d04f23f7faf3ef" providerId="LiveId" clId="{185CA6E5-65FE-4AFD-87C6-A3C36DFA9F16}" dt="2025-03-18T01:21:24.546" v="6137" actId="113"/>
        <pc:sldMkLst>
          <pc:docMk/>
          <pc:sldMk cId="2173005566" sldId="275"/>
        </pc:sldMkLst>
        <pc:spChg chg="add mod">
          <ac:chgData name="François GLEYZON" userId="a2d04f23f7faf3ef" providerId="LiveId" clId="{185CA6E5-65FE-4AFD-87C6-A3C36DFA9F16}" dt="2025-03-18T01:21:24.546" v="6137" actId="113"/>
          <ac:spMkLst>
            <pc:docMk/>
            <pc:sldMk cId="2173005566" sldId="275"/>
            <ac:spMk id="2" creationId="{C4CE048C-31CE-7AF6-089C-3E74910E5F86}"/>
          </ac:spMkLst>
        </pc:spChg>
        <pc:spChg chg="mod">
          <ac:chgData name="François GLEYZON" userId="a2d04f23f7faf3ef" providerId="LiveId" clId="{185CA6E5-65FE-4AFD-87C6-A3C36DFA9F16}" dt="2025-03-17T23:39:29.344" v="11" actId="20577"/>
          <ac:spMkLst>
            <pc:docMk/>
            <pc:sldMk cId="2173005566" sldId="275"/>
            <ac:spMk id="9" creationId="{2ADB2E21-CA39-154D-416F-58FD8F3A8B06}"/>
          </ac:spMkLst>
        </pc:spChg>
      </pc:sldChg>
      <pc:sldChg chg="addSp modSp add mod">
        <pc:chgData name="François GLEYZON" userId="a2d04f23f7faf3ef" providerId="LiveId" clId="{185CA6E5-65FE-4AFD-87C6-A3C36DFA9F16}" dt="2025-03-18T01:37:06.669" v="7450" actId="20577"/>
        <pc:sldMkLst>
          <pc:docMk/>
          <pc:sldMk cId="1947937328" sldId="276"/>
        </pc:sldMkLst>
        <pc:spChg chg="add mod">
          <ac:chgData name="François GLEYZON" userId="a2d04f23f7faf3ef" providerId="LiveId" clId="{185CA6E5-65FE-4AFD-87C6-A3C36DFA9F16}" dt="2025-03-18T01:37:06.669" v="7450" actId="20577"/>
          <ac:spMkLst>
            <pc:docMk/>
            <pc:sldMk cId="1947937328" sldId="276"/>
            <ac:spMk id="2" creationId="{4AEF83C1-2829-E6C9-BC3C-16F0CA5938E3}"/>
          </ac:spMkLst>
        </pc:spChg>
        <pc:spChg chg="mod">
          <ac:chgData name="François GLEYZON" userId="a2d04f23f7faf3ef" providerId="LiveId" clId="{185CA6E5-65FE-4AFD-87C6-A3C36DFA9F16}" dt="2025-03-18T01:32:07.219" v="7088" actId="20577"/>
          <ac:spMkLst>
            <pc:docMk/>
            <pc:sldMk cId="1947937328" sldId="276"/>
            <ac:spMk id="9" creationId="{5962CF46-E93A-6CCD-3728-04951B8C1C0E}"/>
          </ac:spMkLst>
        </pc:spChg>
      </pc:sldChg>
      <pc:sldChg chg="modSp add del mod">
        <pc:chgData name="François GLEYZON" userId="a2d04f23f7faf3ef" providerId="LiveId" clId="{185CA6E5-65FE-4AFD-87C6-A3C36DFA9F16}" dt="2025-03-18T01:32:10.902" v="7089" actId="2696"/>
        <pc:sldMkLst>
          <pc:docMk/>
          <pc:sldMk cId="3078604452" sldId="277"/>
        </pc:sldMkLst>
      </pc:sldChg>
      <pc:sldChg chg="addSp delSp modSp add mod">
        <pc:chgData name="François GLEYZON" userId="a2d04f23f7faf3ef" providerId="LiveId" clId="{185CA6E5-65FE-4AFD-87C6-A3C36DFA9F16}" dt="2025-03-18T00:09:46.255" v="2516" actId="14100"/>
        <pc:sldMkLst>
          <pc:docMk/>
          <pc:sldMk cId="2912850716" sldId="278"/>
        </pc:sldMkLst>
        <pc:spChg chg="add mod">
          <ac:chgData name="François GLEYZON" userId="a2d04f23f7faf3ef" providerId="LiveId" clId="{185CA6E5-65FE-4AFD-87C6-A3C36DFA9F16}" dt="2025-03-18T00:07:31.595" v="2131" actId="1076"/>
          <ac:spMkLst>
            <pc:docMk/>
            <pc:sldMk cId="2912850716" sldId="278"/>
            <ac:spMk id="4" creationId="{D5A8F4A7-FCF8-E72D-42E7-6E026E8CCB0C}"/>
          </ac:spMkLst>
        </pc:spChg>
        <pc:spChg chg="add mod">
          <ac:chgData name="François GLEYZON" userId="a2d04f23f7faf3ef" providerId="LiveId" clId="{185CA6E5-65FE-4AFD-87C6-A3C36DFA9F16}" dt="2025-03-18T00:09:31.555" v="2514" actId="313"/>
          <ac:spMkLst>
            <pc:docMk/>
            <pc:sldMk cId="2912850716" sldId="278"/>
            <ac:spMk id="5" creationId="{08454F24-008F-4336-2E32-AEA28245F8A9}"/>
          </ac:spMkLst>
        </pc:spChg>
        <pc:spChg chg="mod">
          <ac:chgData name="François GLEYZON" userId="a2d04f23f7faf3ef" providerId="LiveId" clId="{185CA6E5-65FE-4AFD-87C6-A3C36DFA9F16}" dt="2025-03-18T00:09:46.255" v="2516" actId="14100"/>
          <ac:spMkLst>
            <pc:docMk/>
            <pc:sldMk cId="2912850716" sldId="278"/>
            <ac:spMk id="6" creationId="{2A590F70-A468-A4DB-238B-BF4C91B5C48D}"/>
          </ac:spMkLst>
        </pc:spChg>
        <pc:picChg chg="add mod ord">
          <ac:chgData name="François GLEYZON" userId="a2d04f23f7faf3ef" providerId="LiveId" clId="{185CA6E5-65FE-4AFD-87C6-A3C36DFA9F16}" dt="2025-03-18T00:03:35.915" v="1708" actId="167"/>
          <ac:picMkLst>
            <pc:docMk/>
            <pc:sldMk cId="2912850716" sldId="278"/>
            <ac:picMk id="3" creationId="{6F65162A-9F2C-E210-A152-1BBC5918A9D4}"/>
          </ac:picMkLst>
        </pc:picChg>
      </pc:sldChg>
      <pc:sldChg chg="addSp delSp modSp add mod">
        <pc:chgData name="François GLEYZON" userId="a2d04f23f7faf3ef" providerId="LiveId" clId="{185CA6E5-65FE-4AFD-87C6-A3C36DFA9F16}" dt="2025-03-18T01:12:46.689" v="5476" actId="20577"/>
        <pc:sldMkLst>
          <pc:docMk/>
          <pc:sldMk cId="2309993896" sldId="279"/>
        </pc:sldMkLst>
        <pc:spChg chg="mod">
          <ac:chgData name="François GLEYZON" userId="a2d04f23f7faf3ef" providerId="LiveId" clId="{185CA6E5-65FE-4AFD-87C6-A3C36DFA9F16}" dt="2025-03-18T00:17:12.728" v="2969" actId="14100"/>
          <ac:spMkLst>
            <pc:docMk/>
            <pc:sldMk cId="2309993896" sldId="279"/>
            <ac:spMk id="6" creationId="{014CBE80-A193-3879-B760-5A8874F73D47}"/>
          </ac:spMkLst>
        </pc:spChg>
        <pc:spChg chg="add mod">
          <ac:chgData name="François GLEYZON" userId="a2d04f23f7faf3ef" providerId="LiveId" clId="{185CA6E5-65FE-4AFD-87C6-A3C36DFA9F16}" dt="2025-03-18T00:19:31.910" v="3402" actId="313"/>
          <ac:spMkLst>
            <pc:docMk/>
            <pc:sldMk cId="2309993896" sldId="279"/>
            <ac:spMk id="8" creationId="{62334D4E-D891-800C-1543-C03598E6C4EF}"/>
          </ac:spMkLst>
        </pc:spChg>
        <pc:spChg chg="add mod">
          <ac:chgData name="François GLEYZON" userId="a2d04f23f7faf3ef" providerId="LiveId" clId="{185CA6E5-65FE-4AFD-87C6-A3C36DFA9F16}" dt="2025-03-18T00:23:24.660" v="3412" actId="164"/>
          <ac:spMkLst>
            <pc:docMk/>
            <pc:sldMk cId="2309993896" sldId="279"/>
            <ac:spMk id="12" creationId="{18BDC1F6-433F-BDE0-2113-1563CB0F33CA}"/>
          </ac:spMkLst>
        </pc:spChg>
        <pc:spChg chg="add mod">
          <ac:chgData name="François GLEYZON" userId="a2d04f23f7faf3ef" providerId="LiveId" clId="{185CA6E5-65FE-4AFD-87C6-A3C36DFA9F16}" dt="2025-03-18T01:12:46.689" v="5476" actId="20577"/>
          <ac:spMkLst>
            <pc:docMk/>
            <pc:sldMk cId="2309993896" sldId="279"/>
            <ac:spMk id="15" creationId="{A4FE3853-F02C-32CE-FEF8-A05DB93F7740}"/>
          </ac:spMkLst>
        </pc:spChg>
        <pc:grpChg chg="add mod">
          <ac:chgData name="François GLEYZON" userId="a2d04f23f7faf3ef" providerId="LiveId" clId="{185CA6E5-65FE-4AFD-87C6-A3C36DFA9F16}" dt="2025-03-18T00:23:24.660" v="3412" actId="164"/>
          <ac:grpSpMkLst>
            <pc:docMk/>
            <pc:sldMk cId="2309993896" sldId="279"/>
            <ac:grpSpMk id="13" creationId="{BB1BB342-8EE7-5F2F-7374-BE9AA8ED5CCF}"/>
          </ac:grpSpMkLst>
        </pc:grpChg>
        <pc:picChg chg="add mod modCrop">
          <ac:chgData name="François GLEYZON" userId="a2d04f23f7faf3ef" providerId="LiveId" clId="{185CA6E5-65FE-4AFD-87C6-A3C36DFA9F16}" dt="2025-03-18T00:23:24.660" v="3412" actId="164"/>
          <ac:picMkLst>
            <pc:docMk/>
            <pc:sldMk cId="2309993896" sldId="279"/>
            <ac:picMk id="11" creationId="{A5F31602-D128-1EB9-BB1E-9965A3FA8F68}"/>
          </ac:picMkLst>
        </pc:picChg>
        <pc:picChg chg="add mod">
          <ac:chgData name="François GLEYZON" userId="a2d04f23f7faf3ef" providerId="LiveId" clId="{185CA6E5-65FE-4AFD-87C6-A3C36DFA9F16}" dt="2025-03-18T01:12:36.410" v="5470"/>
          <ac:picMkLst>
            <pc:docMk/>
            <pc:sldMk cId="2309993896" sldId="279"/>
            <ac:picMk id="14" creationId="{FC909F9D-14BE-9193-6C67-8D3847BCE66F}"/>
          </ac:picMkLst>
        </pc:picChg>
        <pc:cxnChg chg="add mod">
          <ac:chgData name="François GLEYZON" userId="a2d04f23f7faf3ef" providerId="LiveId" clId="{185CA6E5-65FE-4AFD-87C6-A3C36DFA9F16}" dt="2025-03-18T00:17:34.740" v="2971" actId="208"/>
          <ac:cxnSpMkLst>
            <pc:docMk/>
            <pc:sldMk cId="2309993896" sldId="279"/>
            <ac:cxnSpMk id="7" creationId="{897B65CC-392F-C838-606A-4BD317E0DC0C}"/>
          </ac:cxnSpMkLst>
        </pc:cxnChg>
      </pc:sldChg>
      <pc:sldChg chg="addSp delSp modSp add mod">
        <pc:chgData name="François GLEYZON" userId="a2d04f23f7faf3ef" providerId="LiveId" clId="{185CA6E5-65FE-4AFD-87C6-A3C36DFA9F16}" dt="2025-03-18T01:28:38.128" v="6757" actId="20577"/>
        <pc:sldMkLst>
          <pc:docMk/>
          <pc:sldMk cId="3313650731" sldId="280"/>
        </pc:sldMkLst>
        <pc:spChg chg="mod">
          <ac:chgData name="François GLEYZON" userId="a2d04f23f7faf3ef" providerId="LiveId" clId="{185CA6E5-65FE-4AFD-87C6-A3C36DFA9F16}" dt="2025-03-18T01:28:38.128" v="6757" actId="20577"/>
          <ac:spMkLst>
            <pc:docMk/>
            <pc:sldMk cId="3313650731" sldId="280"/>
            <ac:spMk id="2" creationId="{B209A7D0-F198-B4C7-1F3F-922F436430DC}"/>
          </ac:spMkLst>
        </pc:spChg>
        <pc:spChg chg="add mod">
          <ac:chgData name="François GLEYZON" userId="a2d04f23f7faf3ef" providerId="LiveId" clId="{185CA6E5-65FE-4AFD-87C6-A3C36DFA9F16}" dt="2025-03-18T01:11:13.157" v="5443" actId="113"/>
          <ac:spMkLst>
            <pc:docMk/>
            <pc:sldMk cId="3313650731" sldId="280"/>
            <ac:spMk id="3" creationId="{914660B9-39F8-29DA-488A-0C46D7843C0F}"/>
          </ac:spMkLst>
        </pc:spChg>
        <pc:picChg chg="add mod">
          <ac:chgData name="François GLEYZON" userId="a2d04f23f7faf3ef" providerId="LiveId" clId="{185CA6E5-65FE-4AFD-87C6-A3C36DFA9F16}" dt="2025-03-18T01:10:37.853" v="5408" actId="1076"/>
          <ac:picMkLst>
            <pc:docMk/>
            <pc:sldMk cId="3313650731" sldId="280"/>
            <ac:picMk id="1026" creationId="{50687089-4B5D-0C06-6E6D-874970E7AEBE}"/>
          </ac:picMkLst>
        </pc:picChg>
      </pc:sldChg>
      <pc:sldChg chg="modSp add mod">
        <pc:chgData name="François GLEYZON" userId="a2d04f23f7faf3ef" providerId="LiveId" clId="{185CA6E5-65FE-4AFD-87C6-A3C36DFA9F16}" dt="2025-03-18T01:38:14.394" v="7668" actId="20577"/>
        <pc:sldMkLst>
          <pc:docMk/>
          <pc:sldMk cId="298882411" sldId="281"/>
        </pc:sldMkLst>
        <pc:spChg chg="mod">
          <ac:chgData name="François GLEYZON" userId="a2d04f23f7faf3ef" providerId="LiveId" clId="{185CA6E5-65FE-4AFD-87C6-A3C36DFA9F16}" dt="2025-03-18T01:38:14.394" v="7668" actId="20577"/>
          <ac:spMkLst>
            <pc:docMk/>
            <pc:sldMk cId="298882411" sldId="281"/>
            <ac:spMk id="2" creationId="{8004F7FD-C1ED-C0C4-12CC-EF679C2B4BCF}"/>
          </ac:spMkLst>
        </pc:spChg>
        <pc:spChg chg="mod">
          <ac:chgData name="François GLEYZON" userId="a2d04f23f7faf3ef" providerId="LiveId" clId="{185CA6E5-65FE-4AFD-87C6-A3C36DFA9F16}" dt="2025-03-18T01:35:25.738" v="7321" actId="20577"/>
          <ac:spMkLst>
            <pc:docMk/>
            <pc:sldMk cId="298882411" sldId="281"/>
            <ac:spMk id="9" creationId="{97D1993C-328D-AE35-7FD6-295BFBA515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D6B2E909-1E8B-490A-90AE-456EAFEC45F4}" type="datetime1">
              <a:rPr lang="en-GB" smtClean="0"/>
              <a:t>26/03/2025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dirty="0"/>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92C34E1D-B36D-4230-93B8-D7EE6E8C0511}" type="datetime1">
              <a:rPr lang="en-GB" smtClean="0"/>
              <a:t>26/03/2025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4FC01948-6196-40B9-BCBD-59107A9B1F9E}" type="datetime1">
              <a:rPr lang="en-GB" smtClean="0"/>
              <a:t>26/03/2025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4C0CDDEC-1757-4EE0-9128-4BC55E64EFE5}" type="datetime1">
              <a:rPr lang="en-GB" smtClean="0"/>
              <a:t>26/03/2025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62C963ED-4E2A-401C-99D8-D5828923A936}" type="datetime1">
              <a:rPr lang="en-GB" smtClean="0"/>
              <a:t>26/03/2025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87C91C69-9FE7-4451-BF75-6A2FD63030A9}" type="datetime1">
              <a:rPr lang="en-GB" smtClean="0"/>
              <a:t>26/03/2025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07DCF1B-1979-4894-BFD4-7C24230EA146}" type="datetime1">
              <a:rPr lang="en-GB" smtClean="0"/>
              <a:t>26/03/2025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636DF88A-124B-4722-B579-90B03BE5B135}" type="datetime1">
              <a:rPr lang="en-GB" smtClean="0"/>
              <a:t>26/03/2025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6499F9BD-D035-429A-8061-D1A92B444FBC}" type="datetime1">
              <a:rPr lang="en-GB" smtClean="0"/>
              <a:t>26/03/2025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FC2FF2E1-9BE9-486C-A52B-CC440E47AB02}" type="datetime1">
              <a:rPr lang="en-GB" smtClean="0"/>
              <a:t>26/03/2025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B3680D87-8B9C-4BA2-B572-BDB70FC0D7A7}" type="datetime1">
              <a:rPr lang="en-GB" smtClean="0"/>
              <a:t>26/03/2025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29B7AE-D91D-400B-9228-ECCB52866AD0}" type="datetime1">
              <a:rPr lang="en-GB" smtClean="0"/>
              <a:t>26/03/2025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9448800" y="6548291"/>
            <a:ext cx="2743200" cy="365125"/>
          </a:xfrm>
          <a:prstGeom prst="rect">
            <a:avLst/>
          </a:prstGeom>
        </p:spPr>
        <p:txBody>
          <a:bodyPr vert="horz" lIns="91440" tIns="45720" rIns="91440" bIns="45720" rtlCol="0" anchor="ctr"/>
          <a:lstStyle>
            <a:lvl1pPr algn="r">
              <a:defRPr sz="1200">
                <a:solidFill>
                  <a:schemeClr val="tx1"/>
                </a:solidFill>
              </a:defRPr>
            </a:lvl1pPr>
          </a:lstStyle>
          <a:p>
            <a:fld id="{74DDA11D-2719-4AB3-AAA7-DB2910A56E08}" type="slidenum">
              <a:rPr lang="en-GB" smtClean="0"/>
              <a:pPr/>
              <a:t>‹#›</a:t>
            </a:fld>
            <a:endParaRPr lang="en-GB" dirty="0"/>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0.png"/></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3</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https://github.com/GauthierBRUNEL/MEC8211_devoir_3</a:t>
            </a:r>
          </a:p>
        </p:txBody>
      </p:sp>
      <p:sp>
        <p:nvSpPr>
          <p:cNvPr id="10" name="Slide Number Placeholder 9">
            <a:extLst>
              <a:ext uri="{FF2B5EF4-FFF2-40B4-BE49-F238E27FC236}">
                <a16:creationId xmlns:a16="http://schemas.microsoft.com/office/drawing/2014/main" id="{29CAE012-D9F6-EF5F-ED67-6378587E51A0}"/>
              </a:ext>
            </a:extLst>
          </p:cNvPr>
          <p:cNvSpPr>
            <a:spLocks noGrp="1"/>
          </p:cNvSpPr>
          <p:nvPr>
            <p:ph type="sldNum" sz="quarter" idx="12"/>
          </p:nvPr>
        </p:nvSpPr>
        <p:spPr/>
        <p:txBody>
          <a:bodyPr/>
          <a:lstStyle/>
          <a:p>
            <a:fld id="{74DDA11D-2719-4AB3-AAA7-DB2910A56E08}" type="slidenum">
              <a:rPr lang="en-GB" smtClean="0"/>
              <a:t>1</a:t>
            </a:fld>
            <a:endParaRPr lang="en-GB" dirty="0"/>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0127-A7D6-3AC0-E7BC-DC88CB48529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5D3652-8EC7-C3DD-5563-A0D92FDA15E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ADB2E21-CA39-154D-416F-58FD8F3A8B06}"/>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39" name="Rectangle 38">
            <a:extLst>
              <a:ext uri="{FF2B5EF4-FFF2-40B4-BE49-F238E27FC236}">
                <a16:creationId xmlns:a16="http://schemas.microsoft.com/office/drawing/2014/main" id="{7F3627B7-EC89-6835-2318-CB71D8C6A25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CE048C-31CE-7AF6-089C-3E74910E5F86}"/>
                  </a:ext>
                </a:extLst>
              </p:cNvPr>
              <p:cNvSpPr txBox="1"/>
              <p:nvPr/>
            </p:nvSpPr>
            <p:spPr>
              <a:xfrm>
                <a:off x="0" y="627468"/>
                <a:ext cx="12192000" cy="37757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cette question, nous cherchons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provenant des erreurs expérimentales. D’après le cours, nous savons que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peut se calculer à partir des incertitudes des composantes aléatoires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𝑠</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et épistémiques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𝑠</m:t>
                              </m:r>
                            </m:e>
                            <m:sub>
                              <m:r>
                                <a:rPr lang="fr-FR" i="1">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e>
                      </m:ra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prenons donc les différentes incertitudes expérimentales données vis-à-vis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C’est-à-dire l’écart-type de la distribution supposée gaussienne des mesures de perméabilité lors d’un test de reproductibilité (</a:t>
                </a:r>
                <a14:m>
                  <m:oMath xmlns:m="http://schemas.openxmlformats.org/officeDocument/2006/math">
                    <m:r>
                      <a:rPr lang="fr-FR" b="0" i="1" smtClean="0">
                        <a:latin typeface="Cambria Math" panose="02040503050406030204" pitchFamily="18" charset="0"/>
                        <a:cs typeface="Times New Roman" panose="02020603050405020304" pitchFamily="18" charset="0"/>
                      </a:rPr>
                      <m:t>14.7 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aléatoire) et l’incertitude sur les mesures du </a:t>
                </a:r>
                <a:r>
                  <a:rPr lang="fr-FR" dirty="0" err="1">
                    <a:latin typeface="Times New Roman" panose="02020603050405020304" pitchFamily="18" charset="0"/>
                    <a:cs typeface="Times New Roman" panose="02020603050405020304" pitchFamily="18" charset="0"/>
                  </a:rPr>
                  <a:t>perméamétre</a:t>
                </a:r>
                <a:r>
                  <a:rPr lang="fr-FR" dirty="0">
                    <a:latin typeface="Times New Roman" panose="02020603050405020304" pitchFamily="18" charset="0"/>
                    <a:cs typeface="Times New Roman" panose="02020603050405020304" pitchFamily="18" charset="0"/>
                  </a:rPr>
                  <a:t> donnée par le manufacturier (</a:t>
                </a:r>
                <a14:m>
                  <m:oMath xmlns:m="http://schemas.openxmlformats.org/officeDocument/2006/math">
                    <m:r>
                      <a:rPr lang="fr-FR" i="1">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épistémique). Ainsi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r>
                            <a:rPr lang="fr-FR" i="1">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²</m:t>
                          </m:r>
                          <m:r>
                            <a:rPr lang="fr-FR" i="1">
                              <a:latin typeface="Cambria Math" panose="02040503050406030204" pitchFamily="18" charset="0"/>
                              <a:cs typeface="Times New Roman" panose="02020603050405020304" pitchFamily="18" charset="0"/>
                            </a:rPr>
                            <m:t>+14.7</m:t>
                          </m:r>
                          <m:r>
                            <a:rPr lang="fr-FR" b="0" i="1" smtClean="0">
                              <a:latin typeface="Cambria Math" panose="02040503050406030204" pitchFamily="18" charset="0"/>
                              <a:cs typeface="Times New Roman" panose="02020603050405020304" pitchFamily="18" charset="0"/>
                            </a:rPr>
                            <m:t>²</m:t>
                          </m:r>
                        </m:e>
                      </m:rad>
                      <m:r>
                        <a:rPr lang="fr-FR" b="0" i="1" smtClean="0">
                          <a:latin typeface="Cambria Math" panose="02040503050406030204" pitchFamily="18" charset="0"/>
                          <a:cs typeface="Times New Roman" panose="02020603050405020304" pitchFamily="18" charset="0"/>
                        </a:rPr>
                        <m:t>=17.7789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b="1"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On remarque que cette incertitude est la plus élevée de toutes les incertitudes jusqu’à présent trouvée. </a:t>
                </a:r>
              </a:p>
            </p:txBody>
          </p:sp>
        </mc:Choice>
        <mc:Fallback xmlns="">
          <p:sp>
            <p:nvSpPr>
              <p:cNvPr id="2" name="TextBox 1">
                <a:extLst>
                  <a:ext uri="{FF2B5EF4-FFF2-40B4-BE49-F238E27FC236}">
                    <a16:creationId xmlns:a16="http://schemas.microsoft.com/office/drawing/2014/main" id="{C4CE048C-31CE-7AF6-089C-3E74910E5F86}"/>
                  </a:ext>
                </a:extLst>
              </p:cNvPr>
              <p:cNvSpPr txBox="1">
                <a:spLocks noRot="1" noChangeAspect="1" noMove="1" noResize="1" noEditPoints="1" noAdjustHandles="1" noChangeArrowheads="1" noChangeShapeType="1" noTextEdit="1"/>
              </p:cNvSpPr>
              <p:nvPr/>
            </p:nvSpPr>
            <p:spPr>
              <a:xfrm>
                <a:off x="0" y="627468"/>
                <a:ext cx="12192000" cy="3775714"/>
              </a:xfrm>
              <a:prstGeom prst="rect">
                <a:avLst/>
              </a:prstGeom>
              <a:blipFill>
                <a:blip r:embed="rId2"/>
                <a:stretch>
                  <a:fillRect l="-400" t="-969" r="-400" b="-1777"/>
                </a:stretch>
              </a:blipFill>
            </p:spPr>
            <p:txBody>
              <a:bodyPr/>
              <a:lstStyle/>
              <a:p>
                <a:r>
                  <a:rPr lang="en-GB">
                    <a:noFill/>
                  </a:rPr>
                  <a:t> </a:t>
                </a:r>
              </a:p>
            </p:txBody>
          </p:sp>
        </mc:Fallback>
      </mc:AlternateContent>
      <p:sp>
        <p:nvSpPr>
          <p:cNvPr id="3" name="Slide Number Placeholder 2">
            <a:extLst>
              <a:ext uri="{FF2B5EF4-FFF2-40B4-BE49-F238E27FC236}">
                <a16:creationId xmlns:a16="http://schemas.microsoft.com/office/drawing/2014/main" id="{988932C2-55DB-AE57-1A80-96CD49E4E2F0}"/>
              </a:ext>
            </a:extLst>
          </p:cNvPr>
          <p:cNvSpPr>
            <a:spLocks noGrp="1"/>
          </p:cNvSpPr>
          <p:nvPr>
            <p:ph type="sldNum" sz="quarter" idx="12"/>
          </p:nvPr>
        </p:nvSpPr>
        <p:spPr/>
        <p:txBody>
          <a:bodyPr/>
          <a:lstStyle/>
          <a:p>
            <a:fld id="{74DDA11D-2719-4AB3-AAA7-DB2910A56E08}" type="slidenum">
              <a:rPr lang="en-GB" smtClean="0"/>
              <a:t>10</a:t>
            </a:fld>
            <a:endParaRPr lang="en-GB" dirty="0"/>
          </a:p>
        </p:txBody>
      </p:sp>
    </p:spTree>
    <p:extLst>
      <p:ext uri="{BB962C8B-B14F-4D97-AF65-F5344CB8AC3E}">
        <p14:creationId xmlns:p14="http://schemas.microsoft.com/office/powerpoint/2010/main" val="2173005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4C00-AB6D-6439-4C3E-3D08FECCE83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DDF068-C165-588B-1E14-56687FF1228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962CF46-E93A-6CCD-3728-04951B8C1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 &amp; E</a:t>
            </a:r>
          </a:p>
        </p:txBody>
      </p:sp>
      <p:sp>
        <p:nvSpPr>
          <p:cNvPr id="39" name="Rectangle 38">
            <a:extLst>
              <a:ext uri="{FF2B5EF4-FFF2-40B4-BE49-F238E27FC236}">
                <a16:creationId xmlns:a16="http://schemas.microsoft.com/office/drawing/2014/main" id="{662B034A-A938-DB00-915C-56167204331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AEF83C1-2829-E6C9-BC3C-16F0CA5938E3}"/>
                  </a:ext>
                </a:extLst>
              </p:cNvPr>
              <p:cNvSpPr txBox="1"/>
              <p:nvPr/>
            </p:nvSpPr>
            <p:spPr>
              <a:xfrm>
                <a:off x="0" y="627468"/>
                <a:ext cx="12192000" cy="591899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nous venons de calculer toutes les incertitudes nécessaires au calcul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pour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étant donné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up>
                              <m:r>
                                <a:rPr lang="fr-FR" b="0" i="1" smtClean="0">
                                  <a:latin typeface="Cambria Math" panose="02040503050406030204" pitchFamily="18" charset="0"/>
                                  <a:cs typeface="Times New Roman" panose="02020603050405020304" pitchFamily="18" charset="0"/>
                                </a:rPr>
                                <m:t>2</m:t>
                              </m:r>
                            </m:sup>
                          </m:sSubSup>
                        </m:e>
                      </m:rad>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17.9915 </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17.</m:t>
                      </m:r>
                      <m:r>
                        <a:rPr lang="fr-FR" b="0" i="1" smtClean="0">
                          <a:highlight>
                            <a:srgbClr val="FFFF00"/>
                          </a:highlight>
                          <a:latin typeface="Cambria Math" panose="02040503050406030204" pitchFamily="18" charset="0"/>
                          <a:cs typeface="Times New Roman" panose="02020603050405020304" pitchFamily="18" charset="0"/>
                        </a:rPr>
                        <m:t>98</m:t>
                      </m:r>
                      <m:r>
                        <a:rPr lang="fr-FR" b="0" i="1" smtClean="0">
                          <a:highlight>
                            <a:srgbClr val="FFFF00"/>
                          </a:highlight>
                          <a:latin typeface="Cambria Math" panose="02040503050406030204" pitchFamily="18" charset="0"/>
                          <a:cs typeface="Times New Roman" panose="02020603050405020304" pitchFamily="18" charset="0"/>
                        </a:rPr>
                        <m:t>1</m:t>
                      </m:r>
                      <m:r>
                        <a:rPr lang="fr-FR" b="0" i="1" smtClean="0">
                          <a:highlight>
                            <a:srgbClr val="FFFF00"/>
                          </a:highlight>
                          <a:latin typeface="Cambria Math" panose="02040503050406030204" pitchFamily="18" charset="0"/>
                          <a:cs typeface="Times New Roman" panose="02020603050405020304" pitchFamily="18" charset="0"/>
                        </a:rPr>
                        <m:t>47</m:t>
                      </m:r>
                      <m:r>
                        <a:rPr lang="fr-FR" b="0" i="1" smtClean="0">
                          <a:highlight>
                            <a:srgbClr val="FFFF00"/>
                          </a:highlight>
                          <a:latin typeface="Cambria Math" panose="02040503050406030204" pitchFamily="18" charset="0"/>
                          <a:cs typeface="Times New Roman" panose="02020603050405020304" pitchFamily="18" charset="0"/>
                        </a:rPr>
                        <m:t> </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𝜇</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𝑚</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cherchons maintenant à calculer </a:t>
                </a:r>
                <a14:m>
                  <m:oMath xmlns:m="http://schemas.openxmlformats.org/officeDocument/2006/math">
                    <m:r>
                      <a:rPr lang="fr-FR" b="0" i="1" smtClean="0">
                        <a:latin typeface="Cambria Math" panose="02040503050406030204" pitchFamily="18" charset="0"/>
                        <a:cs typeface="Times New Roman" panose="02020603050405020304" pitchFamily="18" charset="0"/>
                      </a:rPr>
                      <m:t>𝐸</m:t>
                    </m:r>
                  </m:oMath>
                </a14:m>
                <a:r>
                  <a:rPr lang="fr-FR" dirty="0">
                    <a:latin typeface="Times New Roman" panose="02020603050405020304" pitchFamily="18" charset="0"/>
                    <a:cs typeface="Times New Roman" panose="02020603050405020304" pitchFamily="18" charset="0"/>
                  </a:rPr>
                  <a:t>, l’erreur vraie, tel que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oMath>
                </a14:m>
                <a:r>
                  <a:rPr lang="fr-FR" dirty="0">
                    <a:latin typeface="Times New Roman" panose="02020603050405020304" pitchFamily="18" charset="0"/>
                    <a:cs typeface="Times New Roman" panose="02020603050405020304" pitchFamily="18" charset="0"/>
                  </a:rPr>
                  <a:t>. On prend ici la différence des valeurs médianes (hypothèse) obtenus numériquement et expérimentalement. D’après l’énoncé, nous avons </a:t>
                </a:r>
                <a14:m>
                  <m:oMath xmlns:m="http://schemas.openxmlformats.org/officeDocument/2006/math">
                    <m:r>
                      <a:rPr lang="fr-FR" i="1">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=80.6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Vis-à-vis de la simulation, en reprenant la PDF de la question A, nous avons trouvé </a:t>
                </a:r>
                <a14:m>
                  <m:oMath xmlns:m="http://schemas.openxmlformats.org/officeDocument/2006/math">
                    <m:r>
                      <a:rPr lang="fr-FR" i="1">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21.995 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Finalement, nous trouvons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pouvons finalement calculer l’intervalle de confiance de </a:t>
                </a: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𝑘</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Après application numérique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 </a:t>
                </a:r>
              </a:p>
              <a:p>
                <a:pPr algn="ct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a14:m>
                <a:r>
                  <a:rPr lang="fr-FR" dirty="0">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fr-FR" i="1">
                            <a:latin typeface="Cambria Math" panose="02040503050406030204" pitchFamily="18" charset="0"/>
                            <a:ea typeface="Cambria Math" panose="02040503050406030204" pitchFamily="18" charset="0"/>
                            <a:cs typeface="Times New Roman" panose="02020603050405020304" pitchFamily="18" charset="0"/>
                          </a:rPr>
                        </m:ctrlPr>
                      </m:dPr>
                      <m:e>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−94.5</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679</m:t>
                        </m:r>
                        <m:r>
                          <a:rPr lang="fr-FR" i="1">
                            <a:highlight>
                              <a:srgbClr val="FFFF00"/>
                            </a:highlight>
                            <a:latin typeface="Cambria Math" panose="02040503050406030204" pitchFamily="18" charset="0"/>
                            <a:cs typeface="Times New Roman" panose="02020603050405020304" pitchFamily="18" charset="0"/>
                          </a:rPr>
                          <m:t> ;</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−22.</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6421</m:t>
                        </m:r>
                      </m:e>
                    </m:d>
                  </m:oMath>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Une première remarque face à ce résultat consisterait à dire le modèle numérique sous-estime systématiquement les valeurs expérimentales.</a:t>
                </a:r>
              </a:p>
            </p:txBody>
          </p:sp>
        </mc:Choice>
        <mc:Fallback>
          <p:sp>
            <p:nvSpPr>
              <p:cNvPr id="2" name="TextBox 1">
                <a:extLst>
                  <a:ext uri="{FF2B5EF4-FFF2-40B4-BE49-F238E27FC236}">
                    <a16:creationId xmlns:a16="http://schemas.microsoft.com/office/drawing/2014/main" id="{4AEF83C1-2829-E6C9-BC3C-16F0CA5938E3}"/>
                  </a:ext>
                </a:extLst>
              </p:cNvPr>
              <p:cNvSpPr txBox="1">
                <a:spLocks noRot="1" noChangeAspect="1" noMove="1" noResize="1" noEditPoints="1" noAdjustHandles="1" noChangeArrowheads="1" noChangeShapeType="1" noTextEdit="1"/>
              </p:cNvSpPr>
              <p:nvPr/>
            </p:nvSpPr>
            <p:spPr>
              <a:xfrm>
                <a:off x="0" y="627468"/>
                <a:ext cx="12192000" cy="5918993"/>
              </a:xfrm>
              <a:prstGeom prst="rect">
                <a:avLst/>
              </a:prstGeom>
              <a:blipFill>
                <a:blip r:embed="rId2"/>
                <a:stretch>
                  <a:fillRect l="-400" t="-618" r="-400" b="-721"/>
                </a:stretch>
              </a:blipFill>
            </p:spPr>
            <p:txBody>
              <a:bodyPr/>
              <a:lstStyle/>
              <a:p>
                <a:r>
                  <a:rPr lang="fr-FR">
                    <a:noFill/>
                  </a:rPr>
                  <a:t> </a:t>
                </a:r>
              </a:p>
            </p:txBody>
          </p:sp>
        </mc:Fallback>
      </mc:AlternateContent>
      <p:sp>
        <p:nvSpPr>
          <p:cNvPr id="3" name="Slide Number Placeholder 2">
            <a:extLst>
              <a:ext uri="{FF2B5EF4-FFF2-40B4-BE49-F238E27FC236}">
                <a16:creationId xmlns:a16="http://schemas.microsoft.com/office/drawing/2014/main" id="{393C6C75-51D6-A7F0-2D80-F849190C70D8}"/>
              </a:ext>
            </a:extLst>
          </p:cNvPr>
          <p:cNvSpPr>
            <a:spLocks noGrp="1"/>
          </p:cNvSpPr>
          <p:nvPr>
            <p:ph type="sldNum" sz="quarter" idx="12"/>
          </p:nvPr>
        </p:nvSpPr>
        <p:spPr/>
        <p:txBody>
          <a:bodyPr/>
          <a:lstStyle/>
          <a:p>
            <a:fld id="{74DDA11D-2719-4AB3-AAA7-DB2910A56E08}" type="slidenum">
              <a:rPr lang="en-GB" smtClean="0"/>
              <a:t>11</a:t>
            </a:fld>
            <a:endParaRPr lang="en-GB" dirty="0"/>
          </a:p>
        </p:txBody>
      </p:sp>
    </p:spTree>
    <p:extLst>
      <p:ext uri="{BB962C8B-B14F-4D97-AF65-F5344CB8AC3E}">
        <p14:creationId xmlns:p14="http://schemas.microsoft.com/office/powerpoint/2010/main" val="194793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C8C1-D695-06DE-1568-67861D66FDA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9A79509-C8AD-A235-B5F4-5A6468F73E2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7D1993C-328D-AE35-7FD6-295BFBA515B4}"/>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9FC6023A-BABA-285A-A017-F3D74CCEC75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04F7FD-C1ED-C0C4-12CC-EF679C2B4BCF}"/>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𝐸</m:t>
                        </m:r>
                      </m:e>
                    </m:d>
                    <m:r>
                      <a:rPr lang="fr-FR">
                        <a:latin typeface="Cambria Math" panose="02040503050406030204" pitchFamily="18" charset="0"/>
                        <a:cs typeface="Times New Roman" panose="02020603050405020304" pitchFamily="18" charset="0"/>
                      </a:rPr>
                      <m:t>&gt;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m:t>
                        </m:r>
                        <m:r>
                          <a:rPr lang="fr-FR">
                            <a:latin typeface="Cambria Math" panose="02040503050406030204" pitchFamily="18" charset="0"/>
                            <a:cs typeface="Times New Roman" panose="02020603050405020304" pitchFamily="18" charset="0"/>
                          </a:rPr>
                          <m:t>𝛿</m:t>
                        </m:r>
                      </m:e>
                      <m:sub>
                        <m:r>
                          <a:rPr lang="fr-FR">
                            <a:latin typeface="Cambria Math" panose="02040503050406030204" pitchFamily="18" charset="0"/>
                            <a:cs typeface="Times New Roman" panose="02020603050405020304" pitchFamily="18" charset="0"/>
                          </a:rPr>
                          <m:t>𝑚𝑜𝑑𝑒𝑙</m:t>
                        </m:r>
                      </m:sub>
                    </m:sSub>
                    <m:r>
                      <a:rPr lang="fr-FR">
                        <a:latin typeface="Cambria Math" panose="02040503050406030204" pitchFamily="18" charset="0"/>
                        <a:cs typeface="Times New Roman" panose="02020603050405020304" pitchFamily="18" charset="0"/>
                      </a:rPr>
                      <m:t>|&lt;</m:t>
                    </m:r>
                    <m:r>
                      <a:rPr lang="fr-FR">
                        <a:latin typeface="Cambria Math" panose="02040503050406030204" pitchFamily="18" charset="0"/>
                        <a:cs typeface="Times New Roman" panose="02020603050405020304" pitchFamily="18" charset="0"/>
                      </a:rPr>
                      <m:t>𝐸</m:t>
                    </m:r>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=−22.622 </m:t>
                    </m:r>
                    <m:r>
                      <a:rPr lang="fr-FR">
                        <a:latin typeface="Cambria Math" panose="02040503050406030204" pitchFamily="18" charset="0"/>
                        <a:cs typeface="Times New Roman" panose="02020603050405020304" pitchFamily="18" charset="0"/>
                      </a:rPr>
                      <m:t>𝜇</m:t>
                    </m:r>
                    <m:r>
                      <a:rPr lang="fr-FR">
                        <a:latin typeface="Cambria Math" panose="02040503050406030204" pitchFamily="18" charset="0"/>
                        <a:cs typeface="Times New Roman" panose="02020603050405020304" pitchFamily="18" charset="0"/>
                      </a:rPr>
                      <m:t>𝑚</m:t>
                    </m:r>
                    <m:r>
                      <a:rPr lang="fr-FR">
                        <a:latin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DE604380-F518-97E0-EF22-ECD626000716}"/>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BE1646-544E-A81E-CE20-138402FB0BD3}"/>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12FDFE-3676-4243-BCC9-29592891991D}"/>
                  </a:ext>
                </a:extLst>
              </p:cNvPr>
              <p:cNvSpPr txBox="1"/>
              <p:nvPr/>
            </p:nvSpPr>
            <p:spPr>
              <a:xfrm>
                <a:off x="3830745" y="2273822"/>
                <a:ext cx="1070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xmlns="">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2D42A1-AE2A-C892-F728-6068959571B4}"/>
                  </a:ext>
                </a:extLst>
              </p:cNvPr>
              <p:cNvSpPr txBox="1"/>
              <p:nvPr/>
            </p:nvSpPr>
            <p:spPr>
              <a:xfrm>
                <a:off x="7498080" y="3547531"/>
                <a:ext cx="478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xmlns="">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F8990E-0971-B834-7BF5-82BD5E91EB37}"/>
                  </a:ext>
                </a:extLst>
              </p:cNvPr>
              <p:cNvSpPr txBox="1"/>
              <p:nvPr/>
            </p:nvSpPr>
            <p:spPr>
              <a:xfrm>
                <a:off x="1510527" y="3359237"/>
                <a:ext cx="1841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972B0B-29CA-09AD-C82A-FA7E5CE423E6}"/>
                  </a:ext>
                </a:extLst>
              </p:cNvPr>
              <p:cNvSpPr txBox="1"/>
              <p:nvPr/>
            </p:nvSpPr>
            <p:spPr>
              <a:xfrm>
                <a:off x="1510526" y="3717507"/>
                <a:ext cx="2260299" cy="300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latin typeface="Cambria Math" panose="02040503050406030204" pitchFamily="18" charset="0"/>
                          <a:cs typeface="Times New Roman" panose="02020603050405020304" pitchFamily="18" charset="0"/>
                        </a:rPr>
                        <m:t>35.983</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31972B0B-29CA-09AD-C82A-FA7E5CE423E6}"/>
                  </a:ext>
                </a:extLst>
              </p:cNvPr>
              <p:cNvSpPr txBox="1">
                <a:spLocks noRot="1" noChangeAspect="1" noMove="1" noResize="1" noEditPoints="1" noAdjustHandles="1" noChangeArrowheads="1" noChangeShapeType="1" noTextEdit="1"/>
              </p:cNvSpPr>
              <p:nvPr/>
            </p:nvSpPr>
            <p:spPr>
              <a:xfrm>
                <a:off x="1510526" y="3717507"/>
                <a:ext cx="2260299" cy="300019"/>
              </a:xfrm>
              <a:prstGeom prst="rect">
                <a:avLst/>
              </a:prstGeom>
              <a:blipFill>
                <a:blip r:embed="rId6"/>
                <a:stretch>
                  <a:fillRect l="-2156" t="-10204" r="-3504" b="-265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14ACF3-EF00-A414-2CD7-B79AAB74C874}"/>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514ACF3-EF00-A414-2CD7-B79AAB74C874}"/>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61556B4C-F3A8-8734-1B9A-26DF21F4C480}"/>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DB7D0DA1-DB6F-86A0-A592-0C8C8EDF1B09}"/>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2339B692-A939-854D-EC0B-F59A3EE7A255}"/>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7B39421C-E216-9ADF-BCE7-C600D3E98FE6}"/>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E6933238-F382-9548-E74A-493E620F1B0E}"/>
              </a:ext>
            </a:extLst>
          </p:cNvPr>
          <p:cNvSpPr>
            <a:spLocks noGrp="1"/>
          </p:cNvSpPr>
          <p:nvPr>
            <p:ph type="sldNum" sz="quarter" idx="12"/>
          </p:nvPr>
        </p:nvSpPr>
        <p:spPr/>
        <p:txBody>
          <a:bodyPr/>
          <a:lstStyle/>
          <a:p>
            <a:fld id="{74DDA11D-2719-4AB3-AAA7-DB2910A56E08}" type="slidenum">
              <a:rPr lang="en-GB" smtClean="0"/>
              <a:t>12</a:t>
            </a:fld>
            <a:endParaRPr lang="en-GB" dirty="0"/>
          </a:p>
        </p:txBody>
      </p:sp>
    </p:spTree>
    <p:extLst>
      <p:ext uri="{BB962C8B-B14F-4D97-AF65-F5344CB8AC3E}">
        <p14:creationId xmlns:p14="http://schemas.microsoft.com/office/powerpoint/2010/main" val="29888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39444-35D2-9A22-D3E3-D6B45E16ACA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E9CCABC-32FC-BF08-D48E-1DA668DE4DE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009CF8F-94F5-BBC3-FD72-C31AFEE5E8A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48C8059E-7EBC-BE60-7C87-0A8EE769D43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D9BB3F-31FE-3C76-CAD4-8E7AF00F7CCE}"/>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𝐸</m:t>
                        </m:r>
                      </m:e>
                    </m:d>
                    <m:r>
                      <a:rPr lang="fr-FR">
                        <a:latin typeface="Cambria Math" panose="02040503050406030204" pitchFamily="18" charset="0"/>
                        <a:cs typeface="Times New Roman" panose="02020603050405020304" pitchFamily="18" charset="0"/>
                      </a:rPr>
                      <m:t>&gt;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m:t>
                        </m:r>
                        <m:r>
                          <a:rPr lang="fr-FR">
                            <a:latin typeface="Cambria Math" panose="02040503050406030204" pitchFamily="18" charset="0"/>
                            <a:cs typeface="Times New Roman" panose="02020603050405020304" pitchFamily="18" charset="0"/>
                          </a:rPr>
                          <m:t>𝛿</m:t>
                        </m:r>
                      </m:e>
                      <m:sub>
                        <m:r>
                          <a:rPr lang="fr-FR">
                            <a:latin typeface="Cambria Math" panose="02040503050406030204" pitchFamily="18" charset="0"/>
                            <a:cs typeface="Times New Roman" panose="02020603050405020304" pitchFamily="18" charset="0"/>
                          </a:rPr>
                          <m:t>𝑚𝑜𝑑𝑒𝑙</m:t>
                        </m:r>
                      </m:sub>
                    </m:sSub>
                    <m:r>
                      <a:rPr lang="fr-FR">
                        <a:latin typeface="Cambria Math" panose="02040503050406030204" pitchFamily="18" charset="0"/>
                        <a:cs typeface="Times New Roman" panose="02020603050405020304" pitchFamily="18" charset="0"/>
                      </a:rPr>
                      <m:t>|&lt;</m:t>
                    </m:r>
                    <m:r>
                      <a:rPr lang="fr-FR">
                        <a:latin typeface="Cambria Math" panose="02040503050406030204" pitchFamily="18" charset="0"/>
                        <a:cs typeface="Times New Roman" panose="02020603050405020304" pitchFamily="18" charset="0"/>
                      </a:rPr>
                      <m:t>𝐸</m:t>
                    </m:r>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=−22.622 </m:t>
                    </m:r>
                    <m:r>
                      <a:rPr lang="fr-FR">
                        <a:latin typeface="Cambria Math" panose="02040503050406030204" pitchFamily="18" charset="0"/>
                        <a:cs typeface="Times New Roman" panose="02020603050405020304" pitchFamily="18" charset="0"/>
                      </a:rPr>
                      <m:t>𝜇</m:t>
                    </m:r>
                    <m:r>
                      <a:rPr lang="fr-FR">
                        <a:latin typeface="Cambria Math" panose="02040503050406030204" pitchFamily="18" charset="0"/>
                        <a:cs typeface="Times New Roman" panose="02020603050405020304" pitchFamily="18" charset="0"/>
                      </a:rPr>
                      <m:t>𝑚</m:t>
                    </m:r>
                    <m:r>
                      <a:rPr lang="fr-FR">
                        <a:latin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6A987697-D1DE-04F2-08D8-FDB49D9CD1DC}"/>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55B7BD-2560-1DD6-97B6-C17263BE611D}"/>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C3E1FE3-1B57-556B-C5E5-16057951852C}"/>
                  </a:ext>
                </a:extLst>
              </p:cNvPr>
              <p:cNvSpPr txBox="1"/>
              <p:nvPr/>
            </p:nvSpPr>
            <p:spPr>
              <a:xfrm>
                <a:off x="3830745" y="2273822"/>
                <a:ext cx="1070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xmlns="">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82787C-2E94-E747-AF18-C0C9AE51ADC3}"/>
                  </a:ext>
                </a:extLst>
              </p:cNvPr>
              <p:cNvSpPr txBox="1"/>
              <p:nvPr/>
            </p:nvSpPr>
            <p:spPr>
              <a:xfrm>
                <a:off x="7498080" y="3547531"/>
                <a:ext cx="478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xmlns="">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D525CEB-BEB9-E5FF-FBF8-C5DA810452CD}"/>
                  </a:ext>
                </a:extLst>
              </p:cNvPr>
              <p:cNvSpPr txBox="1"/>
              <p:nvPr/>
            </p:nvSpPr>
            <p:spPr>
              <a:xfrm>
                <a:off x="1510527" y="3359237"/>
                <a:ext cx="1841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2EA253A-F566-4489-0254-7F4FB1538B13}"/>
                  </a:ext>
                </a:extLst>
              </p:cNvPr>
              <p:cNvSpPr txBox="1"/>
              <p:nvPr/>
            </p:nvSpPr>
            <p:spPr>
              <a:xfrm>
                <a:off x="1510526" y="3717507"/>
                <a:ext cx="2388539" cy="300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highlight>
                            <a:srgbClr val="FFFF00"/>
                          </a:highlight>
                          <a:latin typeface="Cambria Math" panose="02040503050406030204" pitchFamily="18" charset="0"/>
                          <a:cs typeface="Times New Roman" panose="02020603050405020304" pitchFamily="18" charset="0"/>
                        </a:rPr>
                        <m:t>35,9629</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B2EA253A-F566-4489-0254-7F4FB1538B13}"/>
                  </a:ext>
                </a:extLst>
              </p:cNvPr>
              <p:cNvSpPr txBox="1">
                <a:spLocks noRot="1" noChangeAspect="1" noMove="1" noResize="1" noEditPoints="1" noAdjustHandles="1" noChangeArrowheads="1" noChangeShapeType="1" noTextEdit="1"/>
              </p:cNvSpPr>
              <p:nvPr/>
            </p:nvSpPr>
            <p:spPr>
              <a:xfrm>
                <a:off x="1510526" y="3717507"/>
                <a:ext cx="2388539" cy="300019"/>
              </a:xfrm>
              <a:prstGeom prst="rect">
                <a:avLst/>
              </a:prstGeom>
              <a:blipFill>
                <a:blip r:embed="rId6"/>
                <a:stretch>
                  <a:fillRect l="-1786" t="-10204" r="-3316" b="-26531"/>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F6A143C-8143-6F7A-DCEA-8E964E46BDCD}"/>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−94.5679</m:t>
                          </m:r>
                          <m:r>
                            <a:rPr lang="fr-FR" i="1">
                              <a:highlight>
                                <a:srgbClr val="FFFF00"/>
                              </a:highlight>
                              <a:latin typeface="Cambria Math" panose="02040503050406030204" pitchFamily="18" charset="0"/>
                              <a:cs typeface="Times New Roman" panose="02020603050405020304" pitchFamily="18" charset="0"/>
                            </a:rPr>
                            <m:t> ;</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−22.</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6421</m:t>
                          </m:r>
                        </m:e>
                      </m:d>
                    </m:oMath>
                  </m:oMathPara>
                </a14:m>
                <a:endParaRPr lang="fr-FR"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5F6A143C-8143-6F7A-DCEA-8E964E46BDCD}"/>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fr-FR">
                    <a:noFill/>
                  </a:rPr>
                  <a:t> </a:t>
                </a:r>
              </a:p>
            </p:txBody>
          </p:sp>
        </mc:Fallback>
      </mc:AlternateContent>
      <p:cxnSp>
        <p:nvCxnSpPr>
          <p:cNvPr id="16" name="Straight Connector 15">
            <a:extLst>
              <a:ext uri="{FF2B5EF4-FFF2-40B4-BE49-F238E27FC236}">
                <a16:creationId xmlns:a16="http://schemas.microsoft.com/office/drawing/2014/main" id="{29A77FFD-7D3D-2648-EA52-22966A62D0C1}"/>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670A7543-EFC0-F08E-00F9-4D21AE1A809C}"/>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9D58E599-64B5-4845-452B-29EC66711E76}"/>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D9E44B0B-7A1C-3904-0B58-C77BD47CA158}"/>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08D1613C-D97A-5C66-053C-1145D8F215AE}"/>
              </a:ext>
            </a:extLst>
          </p:cNvPr>
          <p:cNvSpPr>
            <a:spLocks noGrp="1"/>
          </p:cNvSpPr>
          <p:nvPr>
            <p:ph type="sldNum" sz="quarter" idx="12"/>
          </p:nvPr>
        </p:nvSpPr>
        <p:spPr/>
        <p:txBody>
          <a:bodyPr/>
          <a:lstStyle/>
          <a:p>
            <a:fld id="{74DDA11D-2719-4AB3-AAA7-DB2910A56E08}" type="slidenum">
              <a:rPr lang="en-GB" smtClean="0"/>
              <a:t>13</a:t>
            </a:fld>
            <a:endParaRPr lang="en-GB" dirty="0"/>
          </a:p>
        </p:txBody>
      </p:sp>
    </p:spTree>
    <p:extLst>
      <p:ext uri="{BB962C8B-B14F-4D97-AF65-F5344CB8AC3E}">
        <p14:creationId xmlns:p14="http://schemas.microsoft.com/office/powerpoint/2010/main" val="187054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5093-FB3B-EDBD-501F-633C2487DE24}"/>
            </a:ext>
          </a:extLst>
        </p:cNvPr>
        <p:cNvGrpSpPr/>
        <p:nvPr/>
      </p:nvGrpSpPr>
      <p:grpSpPr>
        <a:xfrm>
          <a:off x="0" y="0"/>
          <a:ext cx="0" cy="0"/>
          <a:chOff x="0" y="0"/>
          <a:chExt cx="0" cy="0"/>
        </a:xfrm>
      </p:grpSpPr>
      <p:pic>
        <p:nvPicPr>
          <p:cNvPr id="10" name="Picture 9" descr="A diagram of a field of time steps&#10;&#10;AI-generated content may be incorrect.">
            <a:extLst>
              <a:ext uri="{FF2B5EF4-FFF2-40B4-BE49-F238E27FC236}">
                <a16:creationId xmlns:a16="http://schemas.microsoft.com/office/drawing/2014/main" id="{60C0D805-7B4A-3CE9-25F7-C61B4562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936" y="500027"/>
            <a:ext cx="4877063" cy="3657797"/>
          </a:xfrm>
          <a:prstGeom prst="rect">
            <a:avLst/>
          </a:prstGeom>
        </p:spPr>
      </p:pic>
      <p:sp>
        <p:nvSpPr>
          <p:cNvPr id="36" name="Rectangle 35">
            <a:extLst>
              <a:ext uri="{FF2B5EF4-FFF2-40B4-BE49-F238E27FC236}">
                <a16:creationId xmlns:a16="http://schemas.microsoft.com/office/drawing/2014/main" id="{5E5BE82C-6246-6FBF-17E2-FDA14B73A7E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07B44C-0065-7F86-020F-2D5A6D92AEA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D1E3E453-94E6-DC4B-13C7-CD6BAB10D4A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E0CBE5-185C-A257-2956-6AE7FADB98FF}"/>
                  </a:ext>
                </a:extLst>
              </p:cNvPr>
              <p:cNvSpPr txBox="1"/>
              <p:nvPr/>
            </p:nvSpPr>
            <p:spPr>
              <a:xfrm>
                <a:off x="0" y="627468"/>
                <a:ext cx="78323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 devoir, nous nous intéressons à un écoulement au travers d’un filtre en matériaux fibreux. Les </a:t>
                </a:r>
                <a:r>
                  <a:rPr lang="fr-FR" b="1" dirty="0">
                    <a:latin typeface="Times New Roman" panose="02020603050405020304" pitchFamily="18" charset="0"/>
                    <a:cs typeface="Times New Roman" panose="02020603050405020304" pitchFamily="18" charset="0"/>
                  </a:rPr>
                  <a:t>matériaux fibreux </a:t>
                </a:r>
                <a:r>
                  <a:rPr lang="fr-FR" dirty="0">
                    <a:latin typeface="Times New Roman" panose="02020603050405020304" pitchFamily="18" charset="0"/>
                    <a:cs typeface="Times New Roman" panose="02020603050405020304" pitchFamily="18" charset="0"/>
                  </a:rPr>
                  <a:t>sont définis au travers de plusieurs paramètres :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et perte de charge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𝑃</m:t>
                    </m:r>
                    <m:r>
                      <a:rPr lang="fr-FR"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fr-FR" dirty="0">
                    <a:latin typeface="Times New Roman" panose="02020603050405020304" pitchFamily="18" charset="0"/>
                    <a:cs typeface="Times New Roman" panose="02020603050405020304" pitchFamily="18" charset="0"/>
                  </a:rPr>
                  <a:t>. Ces dernies sont réunis au travers de la loi de Darcy.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suppose le problème comme étant </a:t>
                </a:r>
                <a:r>
                  <a:rPr lang="fr-FR" b="1" dirty="0">
                    <a:latin typeface="Times New Roman" panose="02020603050405020304" pitchFamily="18" charset="0"/>
                    <a:cs typeface="Times New Roman" panose="02020603050405020304" pitchFamily="18" charset="0"/>
                  </a:rPr>
                  <a:t>bidimensionnel</a:t>
                </a:r>
                <a:r>
                  <a:rPr lang="fr-FR" dirty="0">
                    <a:latin typeface="Times New Roman" panose="02020603050405020304" pitchFamily="18" charset="0"/>
                    <a:cs typeface="Times New Roman" panose="02020603050405020304" pitchFamily="18" charset="0"/>
                  </a:rPr>
                  <a:t> (i.e., section de coupe) que l’on résout à l’aide de la méthode de Boltzmann sur réseau (</a:t>
                </a:r>
                <a:r>
                  <a:rPr lang="fr-FR" b="1" dirty="0">
                    <a:latin typeface="Times New Roman" panose="02020603050405020304" pitchFamily="18" charset="0"/>
                    <a:cs typeface="Times New Roman" panose="02020603050405020304" pitchFamily="18" charset="0"/>
                  </a:rPr>
                  <a:t>LBM</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Objectif du devoir </a:t>
                </a:r>
                <a:r>
                  <a:rPr lang="fr-FR" dirty="0">
                    <a:latin typeface="Times New Roman" panose="02020603050405020304" pitchFamily="18" charset="0"/>
                    <a:cs typeface="Times New Roman" panose="02020603050405020304" pitchFamily="18" charset="0"/>
                  </a:rPr>
                  <a:t>: Valider le modèle en déterminant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77E0CBE5-185C-A257-2956-6AE7FADB98FF}"/>
                  </a:ext>
                </a:extLst>
              </p:cNvPr>
              <p:cNvSpPr txBox="1">
                <a:spLocks noRot="1" noChangeAspect="1" noMove="1" noResize="1" noEditPoints="1" noAdjustHandles="1" noChangeArrowheads="1" noChangeShapeType="1" noTextEdit="1"/>
              </p:cNvSpPr>
              <p:nvPr/>
            </p:nvSpPr>
            <p:spPr>
              <a:xfrm>
                <a:off x="0" y="627468"/>
                <a:ext cx="7832309" cy="2585323"/>
              </a:xfrm>
              <a:prstGeom prst="rect">
                <a:avLst/>
              </a:prstGeom>
              <a:blipFill>
                <a:blip r:embed="rId3"/>
                <a:stretch>
                  <a:fillRect l="-623" t="-1415" r="-623"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DCCD40-CE18-E36E-FB67-464384FA126F}"/>
                  </a:ext>
                </a:extLst>
              </p:cNvPr>
              <p:cNvSpPr txBox="1"/>
              <p:nvPr/>
            </p:nvSpPr>
            <p:spPr>
              <a:xfrm>
                <a:off x="8359791" y="3973158"/>
                <a:ext cx="3117506"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𝑁</m:t>
                          </m:r>
                        </m:e>
                        <m:sub>
                          <m:r>
                            <a:rPr lang="fr-FR" b="0" i="1" noProof="0" smtClean="0">
                              <a:latin typeface="Cambria Math" panose="02040503050406030204" pitchFamily="18" charset="0"/>
                              <a:ea typeface="Cambria Math" panose="02040503050406030204" pitchFamily="18" charset="0"/>
                            </a:rPr>
                            <m:t>𝑥</m:t>
                          </m:r>
                        </m:sub>
                      </m:sSub>
                      <m:r>
                        <a:rPr lang="fr-FR" b="0" i="1" noProof="0" smtClean="0">
                          <a:latin typeface="Cambria Math" panose="02040503050406030204" pitchFamily="18" charset="0"/>
                          <a:ea typeface="Cambria Math" panose="02040503050406030204" pitchFamily="18" charset="0"/>
                        </a:rPr>
                        <m:t>=125, ∆</m:t>
                      </m:r>
                      <m:r>
                        <a:rPr lang="fr-FR" b="0" i="1" noProof="0" smtClean="0">
                          <a:latin typeface="Cambria Math" panose="02040503050406030204" pitchFamily="18" charset="0"/>
                          <a:ea typeface="Cambria Math" panose="02040503050406030204" pitchFamily="18" charset="0"/>
                        </a:rPr>
                        <m:t>𝑥</m:t>
                      </m:r>
                      <m:r>
                        <a:rPr lang="fr-FR" b="0" i="1" noProof="0" smtClean="0">
                          <a:latin typeface="Cambria Math" panose="02040503050406030204" pitchFamily="18" charset="0"/>
                          <a:ea typeface="Cambria Math" panose="02040503050406030204" pitchFamily="18" charset="0"/>
                        </a:rPr>
                        <m:t>=1.6∙</m:t>
                      </m:r>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10</m:t>
                          </m:r>
                        </m:e>
                        <m:sup>
                          <m:r>
                            <a:rPr lang="fr-FR" b="0" i="1" noProof="0" smtClean="0">
                              <a:latin typeface="Cambria Math" panose="02040503050406030204" pitchFamily="18" charset="0"/>
                              <a:ea typeface="Cambria Math" panose="02040503050406030204" pitchFamily="18" charset="0"/>
                            </a:rPr>
                            <m:t>−6</m:t>
                          </m:r>
                        </m:sup>
                      </m:sSup>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8EDCCD40-CE18-E36E-FB67-464384FA126F}"/>
                  </a:ext>
                </a:extLst>
              </p:cNvPr>
              <p:cNvSpPr txBox="1">
                <a:spLocks noRot="1" noChangeAspect="1" noMove="1" noResize="1" noEditPoints="1" noAdjustHandles="1" noChangeArrowheads="1" noChangeShapeType="1" noTextEdit="1"/>
              </p:cNvSpPr>
              <p:nvPr/>
            </p:nvSpPr>
            <p:spPr>
              <a:xfrm>
                <a:off x="8359791" y="3973158"/>
                <a:ext cx="3117506" cy="369332"/>
              </a:xfrm>
              <a:prstGeom prst="rect">
                <a:avLst/>
              </a:prstGeom>
              <a:blipFill>
                <a:blip r:embed="rId4"/>
                <a:stretch>
                  <a:fillRect/>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9C22906-2B3A-A473-AFE3-C13FB33E1D04}"/>
              </a:ext>
            </a:extLst>
          </p:cNvPr>
          <p:cNvSpPr txBox="1"/>
          <p:nvPr/>
        </p:nvSpPr>
        <p:spPr>
          <a:xfrm>
            <a:off x="0" y="3264210"/>
            <a:ext cx="78323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trois données d’entrée : </a:t>
            </a:r>
            <a:r>
              <a:rPr lang="fr-FR" dirty="0">
                <a:solidFill>
                  <a:schemeClr val="accent2"/>
                </a:solidFill>
                <a:latin typeface="Times New Roman" panose="02020603050405020304" pitchFamily="18" charset="0"/>
                <a:cs typeface="Times New Roman" panose="02020603050405020304" pitchFamily="18" charset="0"/>
              </a:rPr>
              <a:t>taille des fibres</a:t>
            </a:r>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La première variable étant déjà dans le script fourni, nous nous intéresserons donc en particulier aux deux autres. Ces dernières sont définies comme des </a:t>
            </a:r>
            <a:r>
              <a:rPr lang="fr-FR" b="1" dirty="0">
                <a:latin typeface="Times New Roman" panose="02020603050405020304" pitchFamily="18" charset="0"/>
                <a:cs typeface="Times New Roman" panose="02020603050405020304" pitchFamily="18" charset="0"/>
              </a:rPr>
              <a:t>variables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aléatoires</a:t>
            </a:r>
            <a:r>
              <a:rPr lang="fr-FR" dirty="0">
                <a:latin typeface="Times New Roman" panose="02020603050405020304" pitchFamily="18" charset="0"/>
                <a:cs typeface="Times New Roman" panose="02020603050405020304" pitchFamily="18" charset="0"/>
              </a:rPr>
              <a:t>, càd qu’elles sont définies à partir d’une </a:t>
            </a:r>
            <a:r>
              <a:rPr lang="fr-FR" b="1" dirty="0">
                <a:latin typeface="Times New Roman" panose="02020603050405020304" pitchFamily="18" charset="0"/>
                <a:cs typeface="Times New Roman" panose="02020603050405020304" pitchFamily="18" charset="0"/>
              </a:rPr>
              <a:t>loi normale. </a:t>
            </a:r>
            <a:r>
              <a:rPr lang="fr-FR" dirty="0">
                <a:latin typeface="Times New Roman" panose="02020603050405020304" pitchFamily="18" charset="0"/>
                <a:cs typeface="Times New Roman" panose="02020603050405020304" pitchFamily="18" charset="0"/>
              </a:rPr>
              <a:t>Les densités de probabilités ont été définies à l’aide de la méthode LHS :</a:t>
            </a:r>
          </a:p>
        </p:txBody>
      </p:sp>
      <p:pic>
        <p:nvPicPr>
          <p:cNvPr id="24" name="Picture 23" descr="A diagram of distribution of fiber&#10;&#10;AI-generated content may be incorrect.">
            <a:extLst>
              <a:ext uri="{FF2B5EF4-FFF2-40B4-BE49-F238E27FC236}">
                <a16:creationId xmlns:a16="http://schemas.microsoft.com/office/drawing/2014/main" id="{26C6CC66-C1EA-2B78-5848-662FB904C2FB}"/>
              </a:ext>
            </a:extLst>
          </p:cNvPr>
          <p:cNvPicPr>
            <a:picLocks noChangeAspect="1"/>
          </p:cNvPicPr>
          <p:nvPr/>
        </p:nvPicPr>
        <p:blipFill>
          <a:blip r:embed="rId5">
            <a:extLst>
              <a:ext uri="{28A0092B-C50C-407E-A947-70E740481C1C}">
                <a14:useLocalDpi xmlns:a14="http://schemas.microsoft.com/office/drawing/2010/main" val="0"/>
              </a:ext>
            </a:extLst>
          </a:blip>
          <a:srcRect b="65427"/>
          <a:stretch/>
        </p:blipFill>
        <p:spPr>
          <a:xfrm>
            <a:off x="0" y="4737436"/>
            <a:ext cx="4210623" cy="1264593"/>
          </a:xfrm>
          <a:prstGeom prst="rect">
            <a:avLst/>
          </a:prstGeom>
        </p:spPr>
      </p:pic>
      <p:pic>
        <p:nvPicPr>
          <p:cNvPr id="26" name="Picture 25" descr="A diagram of distribution of fiber&#10;&#10;AI-generated content may be incorrect.">
            <a:extLst>
              <a:ext uri="{FF2B5EF4-FFF2-40B4-BE49-F238E27FC236}">
                <a16:creationId xmlns:a16="http://schemas.microsoft.com/office/drawing/2014/main" id="{A29E4C20-BF18-4BA2-2890-0DF1A632305A}"/>
              </a:ext>
            </a:extLst>
          </p:cNvPr>
          <p:cNvPicPr>
            <a:picLocks noChangeAspect="1"/>
          </p:cNvPicPr>
          <p:nvPr/>
        </p:nvPicPr>
        <p:blipFill>
          <a:blip r:embed="rId5">
            <a:extLst>
              <a:ext uri="{28A0092B-C50C-407E-A947-70E740481C1C}">
                <a14:useLocalDpi xmlns:a14="http://schemas.microsoft.com/office/drawing/2010/main" val="0"/>
              </a:ext>
            </a:extLst>
          </a:blip>
          <a:srcRect t="34826" b="35175"/>
          <a:stretch/>
        </p:blipFill>
        <p:spPr>
          <a:xfrm>
            <a:off x="3990688" y="4904749"/>
            <a:ext cx="4210623" cy="1097280"/>
          </a:xfrm>
          <a:prstGeom prst="rect">
            <a:avLst/>
          </a:prstGeom>
        </p:spPr>
      </p:pic>
      <p:pic>
        <p:nvPicPr>
          <p:cNvPr id="27" name="Picture 26" descr="A diagram of distribution of fiber&#10;&#10;AI-generated content may be incorrect.">
            <a:extLst>
              <a:ext uri="{FF2B5EF4-FFF2-40B4-BE49-F238E27FC236}">
                <a16:creationId xmlns:a16="http://schemas.microsoft.com/office/drawing/2014/main" id="{ED2B664F-3C89-4611-8B00-15ACBF6EFAD9}"/>
              </a:ext>
            </a:extLst>
          </p:cNvPr>
          <p:cNvPicPr>
            <a:picLocks noChangeAspect="1"/>
          </p:cNvPicPr>
          <p:nvPr/>
        </p:nvPicPr>
        <p:blipFill>
          <a:blip r:embed="rId5">
            <a:extLst>
              <a:ext uri="{28A0092B-C50C-407E-A947-70E740481C1C}">
                <a14:useLocalDpi xmlns:a14="http://schemas.microsoft.com/office/drawing/2010/main" val="0"/>
              </a:ext>
            </a:extLst>
          </a:blip>
          <a:srcRect t="64571"/>
          <a:stretch/>
        </p:blipFill>
        <p:spPr>
          <a:xfrm>
            <a:off x="7981379" y="4904749"/>
            <a:ext cx="4210623" cy="1295923"/>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1D94B7-019E-5176-CC70-0BA6213987DF}"/>
                  </a:ext>
                </a:extLst>
              </p:cNvPr>
              <p:cNvSpPr txBox="1"/>
              <p:nvPr/>
            </p:nvSpPr>
            <p:spPr>
              <a:xfrm>
                <a:off x="-3" y="5972531"/>
                <a:ext cx="12192002"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Graphiques données à partir des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fr-FR" dirty="0">
                    <a:latin typeface="Times New Roman" panose="02020603050405020304" pitchFamily="18" charset="0"/>
                    <a:cs typeface="Times New Roman" panose="02020603050405020304" pitchFamily="18" charset="0"/>
                  </a:rPr>
                  <a:t> du tableau en supposant ici une distribution de </a:t>
                </a:r>
                <a14:m>
                  <m:oMath xmlns:m="http://schemas.openxmlformats.org/officeDocument/2006/math">
                    <m:r>
                      <a:rPr lang="fr-FR" b="0" i="1" smtClean="0">
                        <a:latin typeface="Cambria Math" panose="02040503050406030204" pitchFamily="18" charset="0"/>
                        <a:cs typeface="Times New Roman" panose="02020603050405020304" pitchFamily="18" charset="0"/>
                      </a:rPr>
                      <m:t>𝑛</m:t>
                    </m:r>
                    <m:r>
                      <a:rPr lang="fr-FR" b="0" i="1" smtClean="0">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valeurs.   </a:t>
                </a:r>
              </a:p>
            </p:txBody>
          </p:sp>
        </mc:Choice>
        <mc:Fallback xmlns="">
          <p:sp>
            <p:nvSpPr>
              <p:cNvPr id="28" name="TextBox 27">
                <a:extLst>
                  <a:ext uri="{FF2B5EF4-FFF2-40B4-BE49-F238E27FC236}">
                    <a16:creationId xmlns:a16="http://schemas.microsoft.com/office/drawing/2014/main" id="{F01D94B7-019E-5176-CC70-0BA6213987DF}"/>
                  </a:ext>
                </a:extLst>
              </p:cNvPr>
              <p:cNvSpPr txBox="1">
                <a:spLocks noRot="1" noChangeAspect="1" noMove="1" noResize="1" noEditPoints="1" noAdjustHandles="1" noChangeArrowheads="1" noChangeShapeType="1" noTextEdit="1"/>
              </p:cNvSpPr>
              <p:nvPr/>
            </p:nvSpPr>
            <p:spPr>
              <a:xfrm>
                <a:off x="-3" y="5972531"/>
                <a:ext cx="12192002" cy="369332"/>
              </a:xfrm>
              <a:prstGeom prst="rect">
                <a:avLst/>
              </a:prstGeom>
              <a:blipFill>
                <a:blip r:embed="rId6"/>
                <a:stretch>
                  <a:fillRect l="-400" t="-10000" b="-26667"/>
                </a:stretch>
              </a:blipFill>
            </p:spPr>
            <p:txBody>
              <a:bodyPr/>
              <a:lstStyle/>
              <a:p>
                <a:r>
                  <a:rPr lang="fr-FR">
                    <a:noFill/>
                  </a:rPr>
                  <a:t> </a:t>
                </a:r>
              </a:p>
            </p:txBody>
          </p:sp>
        </mc:Fallback>
      </mc:AlternateContent>
      <p:pic>
        <p:nvPicPr>
          <p:cNvPr id="29" name="Picture 2">
            <a:extLst>
              <a:ext uri="{FF2B5EF4-FFF2-40B4-BE49-F238E27FC236}">
                <a16:creationId xmlns:a16="http://schemas.microsoft.com/office/drawing/2014/main" id="{F6C351CB-271C-DEE5-EA1E-7CEE38C56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E4BA0CD-4AF2-58C2-0FAD-38E3B2ED6B0E}"/>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LHS.m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A05218C-9392-00A1-40E3-462E4F799B12}"/>
              </a:ext>
            </a:extLst>
          </p:cNvPr>
          <p:cNvSpPr>
            <a:spLocks noGrp="1"/>
          </p:cNvSpPr>
          <p:nvPr>
            <p:ph type="sldNum" sz="quarter" idx="12"/>
          </p:nvPr>
        </p:nvSpPr>
        <p:spPr/>
        <p:txBody>
          <a:bodyPr/>
          <a:lstStyle/>
          <a:p>
            <a:fld id="{74DDA11D-2719-4AB3-AAA7-DB2910A56E08}" type="slidenum">
              <a:rPr lang="en-GB" smtClean="0"/>
              <a:t>2</a:t>
            </a:fld>
            <a:endParaRPr lang="en-GB" dirty="0"/>
          </a:p>
        </p:txBody>
      </p:sp>
    </p:spTree>
    <p:extLst>
      <p:ext uri="{BB962C8B-B14F-4D97-AF65-F5344CB8AC3E}">
        <p14:creationId xmlns:p14="http://schemas.microsoft.com/office/powerpoint/2010/main" val="12474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1A6C7-CEFC-2115-464F-E688B7ACFEE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F65162A-9F2C-E210-A152-1BBC5918A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1F4DF934-7E63-4EE7-050F-C09BA501D7A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02F817E8-5B4D-EB2D-2EFA-C032863C9DC2}"/>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0775F089-83D6-A056-BC5B-0BE2FE80725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590F70-A468-A4DB-238B-BF4C91B5C48D}"/>
                  </a:ext>
                </a:extLst>
              </p:cNvPr>
              <p:cNvSpPr txBox="1"/>
              <p:nvPr/>
            </p:nvSpPr>
            <p:spPr>
              <a:xfrm>
                <a:off x="0" y="627468"/>
                <a:ext cx="6095999" cy="452431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524315"/>
              </a:xfrm>
              <a:prstGeom prst="rect">
                <a:avLst/>
              </a:prstGeom>
              <a:blipFill>
                <a:blip r:embed="rId3"/>
                <a:stretch>
                  <a:fillRect l="-800" t="-809" r="-800" b="-12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A8F4A7-FCF8-E72D-42E7-6E026E8CCB0C}"/>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8454F24-008F-4336-2E32-AEA28245F8A9}"/>
                  </a:ext>
                </a:extLst>
              </p:cNvPr>
              <p:cNvSpPr txBox="1"/>
              <p:nvPr/>
            </p:nvSpPr>
            <p:spPr>
              <a:xfrm>
                <a:off x="0" y="5861200"/>
                <a:ext cx="12192000" cy="94558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résultat convergé après 398 itérations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ce qui est éloigné de l’ordre formel théorique attendu. Néanmoins, comme on le voit sur la figure, même pour des maillages très fin, les résultats fluctuent encore de manière importante ce qui selon nous, empêche un résultat proche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p:txBody>
          </p:sp>
        </mc:Choice>
        <mc:Fallback>
          <p:sp>
            <p:nvSpPr>
              <p:cNvPr id="5" name="TextBox 4">
                <a:extLst>
                  <a:ext uri="{FF2B5EF4-FFF2-40B4-BE49-F238E27FC236}">
                    <a16:creationId xmlns:a16="http://schemas.microsoft.com/office/drawing/2014/main" id="{08454F24-008F-4336-2E32-AEA28245F8A9}"/>
                  </a:ext>
                </a:extLst>
              </p:cNvPr>
              <p:cNvSpPr txBox="1">
                <a:spLocks noRot="1" noChangeAspect="1" noMove="1" noResize="1" noEditPoints="1" noAdjustHandles="1" noChangeArrowheads="1" noChangeShapeType="1" noTextEdit="1"/>
              </p:cNvSpPr>
              <p:nvPr/>
            </p:nvSpPr>
            <p:spPr>
              <a:xfrm>
                <a:off x="0" y="5861200"/>
                <a:ext cx="12192000" cy="945580"/>
              </a:xfrm>
              <a:prstGeom prst="rect">
                <a:avLst/>
              </a:prstGeom>
              <a:blipFill>
                <a:blip r:embed="rId5"/>
                <a:stretch>
                  <a:fillRect l="-400" t="-3205" r="-400" b="-6410"/>
                </a:stretch>
              </a:blipFill>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3AAEA92A-5070-64DD-2EF9-074ED972407A}"/>
              </a:ext>
            </a:extLst>
          </p:cNvPr>
          <p:cNvSpPr>
            <a:spLocks noGrp="1"/>
          </p:cNvSpPr>
          <p:nvPr>
            <p:ph type="sldNum" sz="quarter" idx="12"/>
          </p:nvPr>
        </p:nvSpPr>
        <p:spPr/>
        <p:txBody>
          <a:bodyPr/>
          <a:lstStyle/>
          <a:p>
            <a:fld id="{74DDA11D-2719-4AB3-AAA7-DB2910A56E08}" type="slidenum">
              <a:rPr lang="en-GB" smtClean="0"/>
              <a:t>3</a:t>
            </a:fld>
            <a:endParaRPr lang="en-GB" dirty="0"/>
          </a:p>
        </p:txBody>
      </p:sp>
    </p:spTree>
    <p:extLst>
      <p:ext uri="{BB962C8B-B14F-4D97-AF65-F5344CB8AC3E}">
        <p14:creationId xmlns:p14="http://schemas.microsoft.com/office/powerpoint/2010/main" val="291285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854F7-3F29-96A6-554E-37D4070A4D5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139877E-3948-7880-572A-FF24F36DF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F32EA5D7-917B-BFF5-7654-5F70C2D8128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ACED848-813F-E524-A93A-FD5EEDBEAF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9560D87C-4DF3-3626-D311-A0018174C76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801717-81D2-DB51-FAD8-E6D50491DDAE}"/>
                  </a:ext>
                </a:extLst>
              </p:cNvPr>
              <p:cNvSpPr txBox="1"/>
              <p:nvPr/>
            </p:nvSpPr>
            <p:spPr>
              <a:xfrm>
                <a:off x="0" y="627468"/>
                <a:ext cx="6095999" cy="452431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524315"/>
              </a:xfrm>
              <a:prstGeom prst="rect">
                <a:avLst/>
              </a:prstGeom>
              <a:blipFill>
                <a:blip r:embed="rId3"/>
                <a:stretch>
                  <a:fillRect l="-800" t="-809" r="-800" b="-12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07AB71-898D-C51C-02BE-5314B534A389}"/>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A17D3B9-A8DA-1D56-AEF0-0AA4C37A8899}"/>
                  </a:ext>
                </a:extLst>
              </p:cNvPr>
              <p:cNvSpPr txBox="1"/>
              <p:nvPr/>
            </p:nvSpPr>
            <p:spPr>
              <a:xfrm>
                <a:off x="0" y="5861200"/>
                <a:ext cx="12192000" cy="668581"/>
              </a:xfrm>
              <a:prstGeom prst="rect">
                <a:avLst/>
              </a:prstGeom>
              <a:noFill/>
            </p:spPr>
            <p:txBody>
              <a:bodyPr wrap="square" rtlCol="0">
                <a:spAutoFit/>
              </a:bodyPr>
              <a:lstStyle/>
              <a:p>
                <a:pPr algn="just"/>
                <a:r>
                  <a:rPr lang="fr-FR" dirty="0">
                    <a:highlight>
                      <a:srgbClr val="FFFF00"/>
                    </a:highlight>
                    <a:latin typeface="Times New Roman" panose="02020603050405020304" pitchFamily="18" charset="0"/>
                    <a:cs typeface="Times New Roman" panose="02020603050405020304" pitchFamily="18" charset="0"/>
                  </a:rPr>
                  <a:t>On obtient un ordre observé </a:t>
                </a:r>
                <a14:m>
                  <m:oMath xmlns:m="http://schemas.openxmlformats.org/officeDocument/2006/math">
                    <m:acc>
                      <m:accPr>
                        <m:chr m:val="̂"/>
                        <m:ctrlPr>
                          <a:rPr lang="fr-FR" b="0" i="1" dirty="0" smtClean="0">
                            <a:highlight>
                              <a:srgbClr val="FFFF00"/>
                            </a:highlight>
                            <a:latin typeface="Cambria Math" panose="02040503050406030204" pitchFamily="18" charset="0"/>
                            <a:cs typeface="Times New Roman" panose="02020603050405020304" pitchFamily="18" charset="0"/>
                          </a:rPr>
                        </m:ctrlPr>
                      </m:accPr>
                      <m:e>
                        <m:r>
                          <a:rPr lang="fr-FR" b="0" i="1" dirty="0" smtClean="0">
                            <a:highlight>
                              <a:srgbClr val="FFFF00"/>
                            </a:highlight>
                            <a:latin typeface="Cambria Math" panose="02040503050406030204" pitchFamily="18" charset="0"/>
                            <a:cs typeface="Times New Roman" panose="02020603050405020304" pitchFamily="18" charset="0"/>
                          </a:rPr>
                          <m:t>𝑝</m:t>
                        </m:r>
                      </m:e>
                    </m:acc>
                    <m:r>
                      <a:rPr lang="fr-FR" i="1" dirty="0">
                        <a:highlight>
                          <a:srgbClr val="FFFF00"/>
                        </a:highlight>
                        <a:latin typeface="Cambria Math" panose="02040503050406030204" pitchFamily="18" charset="0"/>
                        <a:cs typeface="Times New Roman" panose="02020603050405020304" pitchFamily="18" charset="0"/>
                      </a:rPr>
                      <m:t>=1.97</m:t>
                    </m:r>
                  </m:oMath>
                </a14:m>
                <a:r>
                  <a:rPr lang="fr-FR" dirty="0">
                    <a:highlight>
                      <a:srgbClr val="FFFF00"/>
                    </a:highlight>
                    <a:latin typeface="Times New Roman" panose="02020603050405020304" pitchFamily="18" charset="0"/>
                    <a:cs typeface="Times New Roman" panose="02020603050405020304" pitchFamily="18" charset="0"/>
                  </a:rPr>
                  <a:t>, très proche de l'ordre théorique attendu </a:t>
                </a:r>
                <a14:m>
                  <m:oMath xmlns:m="http://schemas.openxmlformats.org/officeDocument/2006/math">
                    <m:sSub>
                      <m:sSubPr>
                        <m:ctrlPr>
                          <a:rPr lang="fr-FR" b="0" i="1" dirty="0" smtClean="0">
                            <a:highlight>
                              <a:srgbClr val="FFFF00"/>
                            </a:highlight>
                            <a:latin typeface="Cambria Math" panose="02040503050406030204" pitchFamily="18" charset="0"/>
                            <a:cs typeface="Times New Roman" panose="02020603050405020304" pitchFamily="18" charset="0"/>
                          </a:rPr>
                        </m:ctrlPr>
                      </m:sSubPr>
                      <m:e>
                        <m:r>
                          <a:rPr lang="fr-FR" i="1" dirty="0" smtClean="0">
                            <a:highlight>
                              <a:srgbClr val="FFFF00"/>
                            </a:highlight>
                            <a:latin typeface="Cambria Math" panose="02040503050406030204" pitchFamily="18" charset="0"/>
                            <a:cs typeface="Times New Roman" panose="02020603050405020304" pitchFamily="18" charset="0"/>
                          </a:rPr>
                          <m:t>𝑝</m:t>
                        </m:r>
                      </m:e>
                      <m:sub>
                        <m:r>
                          <a:rPr lang="fr-FR" i="1" dirty="0" smtClean="0">
                            <a:highlight>
                              <a:srgbClr val="FFFF00"/>
                            </a:highlight>
                            <a:latin typeface="Cambria Math" panose="02040503050406030204" pitchFamily="18" charset="0"/>
                            <a:cs typeface="Times New Roman" panose="02020603050405020304" pitchFamily="18" charset="0"/>
                          </a:rPr>
                          <m:t>𝑓</m:t>
                        </m:r>
                      </m:sub>
                    </m:sSub>
                    <m:r>
                      <a:rPr lang="fr-FR" i="1" dirty="0" smtClean="0">
                        <a:highlight>
                          <a:srgbClr val="FFFF00"/>
                        </a:highlight>
                        <a:latin typeface="Cambria Math" panose="02040503050406030204" pitchFamily="18" charset="0"/>
                        <a:cs typeface="Times New Roman" panose="02020603050405020304" pitchFamily="18" charset="0"/>
                      </a:rPr>
                      <m:t>=2</m:t>
                    </m:r>
                  </m:oMath>
                </a14:m>
                <a:r>
                  <a:rPr lang="fr-FR" dirty="0">
                    <a:highlight>
                      <a:srgbClr val="FFFF00"/>
                    </a:highlight>
                    <a:latin typeface="Times New Roman" panose="02020603050405020304" pitchFamily="18" charset="0"/>
                    <a:cs typeface="Times New Roman" panose="02020603050405020304" pitchFamily="18" charset="0"/>
                  </a:rPr>
                  <a:t>. Cela confirme la cohérence des résultats, malgré de légères fluctuations observées pour les maillages fins.</a:t>
                </a:r>
              </a:p>
            </p:txBody>
          </p:sp>
        </mc:Choice>
        <mc:Fallback>
          <p:sp>
            <p:nvSpPr>
              <p:cNvPr id="5" name="TextBox 4">
                <a:extLst>
                  <a:ext uri="{FF2B5EF4-FFF2-40B4-BE49-F238E27FC236}">
                    <a16:creationId xmlns:a16="http://schemas.microsoft.com/office/drawing/2014/main" id="{7A17D3B9-A8DA-1D56-AEF0-0AA4C37A8899}"/>
                  </a:ext>
                </a:extLst>
              </p:cNvPr>
              <p:cNvSpPr txBox="1">
                <a:spLocks noRot="1" noChangeAspect="1" noMove="1" noResize="1" noEditPoints="1" noAdjustHandles="1" noChangeArrowheads="1" noChangeShapeType="1" noTextEdit="1"/>
              </p:cNvSpPr>
              <p:nvPr/>
            </p:nvSpPr>
            <p:spPr>
              <a:xfrm>
                <a:off x="0" y="5861200"/>
                <a:ext cx="12192000" cy="668581"/>
              </a:xfrm>
              <a:prstGeom prst="rect">
                <a:avLst/>
              </a:prstGeom>
              <a:blipFill>
                <a:blip r:embed="rId5"/>
                <a:stretch>
                  <a:fillRect l="-400" t="-4545" r="-850" b="-13636"/>
                </a:stretch>
              </a:blipFill>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A65EA5A6-181F-2CA0-D547-43725CE9B62F}"/>
              </a:ext>
            </a:extLst>
          </p:cNvPr>
          <p:cNvSpPr>
            <a:spLocks noGrp="1"/>
          </p:cNvSpPr>
          <p:nvPr>
            <p:ph type="sldNum" sz="quarter" idx="12"/>
          </p:nvPr>
        </p:nvSpPr>
        <p:spPr/>
        <p:txBody>
          <a:bodyPr/>
          <a:lstStyle/>
          <a:p>
            <a:fld id="{74DDA11D-2719-4AB3-AAA7-DB2910A56E08}" type="slidenum">
              <a:rPr lang="en-GB" smtClean="0"/>
              <a:t>4</a:t>
            </a:fld>
            <a:endParaRPr lang="en-GB" dirty="0"/>
          </a:p>
        </p:txBody>
      </p:sp>
    </p:spTree>
    <p:extLst>
      <p:ext uri="{BB962C8B-B14F-4D97-AF65-F5344CB8AC3E}">
        <p14:creationId xmlns:p14="http://schemas.microsoft.com/office/powerpoint/2010/main" val="85763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AAB48-240D-E25E-6D6B-6CEC9D5A38A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8BA5FE0-DCFA-B49A-3B06-7189F32D7E4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50451C4-7561-2ED5-A8B0-66E329A4896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C918B84-CF5A-518A-81BC-C1E3A6A58A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14CBE80-A193-3879-B760-5A8874F73D47}"/>
                  </a:ext>
                </a:extLst>
              </p:cNvPr>
              <p:cNvSpPr txBox="1"/>
              <p:nvPr/>
            </p:nvSpPr>
            <p:spPr>
              <a:xfrm>
                <a:off x="0" y="627468"/>
                <a:ext cx="5902610" cy="541340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27.85 %</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1" smtClean="0">
                        <a:latin typeface="Cambria Math" panose="02040503050406030204" pitchFamily="18" charset="0"/>
                        <a:cs typeface="Times New Roman" panose="02020603050405020304" pitchFamily="18" charset="0"/>
                      </a:rPr>
                      <m:t>&gt;10%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i="1">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cs typeface="Times New Roman" panose="02020603050405020304" pitchFamily="18" charset="0"/>
                      </a:rPr>
                      <m:t>𝑝</m:t>
                    </m:r>
                    <m:r>
                      <a:rPr lang="fr-FR" i="1">
                        <a:latin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=1.2958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1.2958</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0.6479</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14CBE80-A193-3879-B760-5A8874F73D47}"/>
                  </a:ext>
                </a:extLst>
              </p:cNvPr>
              <p:cNvSpPr txBox="1">
                <a:spLocks noRot="1" noChangeAspect="1" noMove="1" noResize="1" noEditPoints="1" noAdjustHandles="1" noChangeArrowheads="1" noChangeShapeType="1" noTextEdit="1"/>
              </p:cNvSpPr>
              <p:nvPr/>
            </p:nvSpPr>
            <p:spPr>
              <a:xfrm>
                <a:off x="0" y="627468"/>
                <a:ext cx="5902610" cy="5413405"/>
              </a:xfrm>
              <a:prstGeom prst="rect">
                <a:avLst/>
              </a:prstGeom>
              <a:blipFill>
                <a:blip r:embed="rId2"/>
                <a:stretch>
                  <a:fillRect l="-826" t="-676" r="-826"/>
                </a:stretch>
              </a:blipFill>
            </p:spPr>
            <p:txBody>
              <a:bodyPr/>
              <a:lstStyle/>
              <a:p>
                <a:r>
                  <a:rPr lang="fr-FR">
                    <a:noFill/>
                  </a:rPr>
                  <a:t> </a:t>
                </a:r>
              </a:p>
            </p:txBody>
          </p:sp>
        </mc:Fallback>
      </mc:AlternateContent>
      <p:cxnSp>
        <p:nvCxnSpPr>
          <p:cNvPr id="7" name="Straight Connector 6">
            <a:extLst>
              <a:ext uri="{FF2B5EF4-FFF2-40B4-BE49-F238E27FC236}">
                <a16:creationId xmlns:a16="http://schemas.microsoft.com/office/drawing/2014/main" id="{897B65CC-392F-C838-606A-4BD317E0DC0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334D4E-D891-800C-1543-C03598E6C4EF}"/>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B1BB342-8EE7-5F2F-7374-BE9AA8ED5CCF}"/>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A5F31602-D128-1EB9-BB1E-9965A3FA8F68}"/>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18BDC1F6-433F-BDE0-2113-1563CB0F33CA}"/>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FC909F9D-14BE-9193-6C67-8D3847BC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4FE3853-F02C-32CE-FEF8-A05DB93F7740}"/>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AB6FBD-1D13-88E4-6251-9DF1B04FFA69}"/>
              </a:ext>
            </a:extLst>
          </p:cNvPr>
          <p:cNvSpPr>
            <a:spLocks noGrp="1"/>
          </p:cNvSpPr>
          <p:nvPr>
            <p:ph type="sldNum" sz="quarter" idx="12"/>
          </p:nvPr>
        </p:nvSpPr>
        <p:spPr/>
        <p:txBody>
          <a:bodyPr/>
          <a:lstStyle/>
          <a:p>
            <a:fld id="{74DDA11D-2719-4AB3-AAA7-DB2910A56E08}" type="slidenum">
              <a:rPr lang="en-GB" smtClean="0"/>
              <a:t>5</a:t>
            </a:fld>
            <a:endParaRPr lang="en-GB" dirty="0"/>
          </a:p>
        </p:txBody>
      </p:sp>
    </p:spTree>
    <p:extLst>
      <p:ext uri="{BB962C8B-B14F-4D97-AF65-F5344CB8AC3E}">
        <p14:creationId xmlns:p14="http://schemas.microsoft.com/office/powerpoint/2010/main" val="230999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539C8-98F5-8398-EB73-C857791BA15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94FC5973-29D5-D229-B48C-81F6D055E5A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0E335C-CDB2-C8F8-E54B-AABF27FAE3B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1AEF8FA1-9E73-E6A4-94CA-9083A7CE3A7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62F041C-7CFD-3C40-5EA5-A07763643F32}"/>
                  </a:ext>
                </a:extLst>
              </p:cNvPr>
              <p:cNvSpPr txBox="1"/>
              <p:nvPr/>
            </p:nvSpPr>
            <p:spPr>
              <a:xfrm>
                <a:off x="0" y="627468"/>
                <a:ext cx="5902610" cy="543565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highlight>
                            <a:srgbClr val="FFFF00"/>
                          </a:highlight>
                          <a:latin typeface="Cambria Math" panose="02040503050406030204" pitchFamily="18" charset="0"/>
                          <a:cs typeface="Times New Roman" panose="02020603050405020304" pitchFamily="18" charset="0"/>
                        </a:rPr>
                        <m:t>1,29%</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i="1" dirty="0" smtClean="0">
                        <a:highlight>
                          <a:srgbClr val="FFFF00"/>
                        </a:highlight>
                        <a:latin typeface="Cambria Math" panose="02040503050406030204" pitchFamily="18" charset="0"/>
                        <a:cs typeface="Times New Roman" panose="02020603050405020304" pitchFamily="18" charset="0"/>
                      </a:rPr>
                      <m:t>&lt;10%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
                      <m:sSubPr>
                        <m:ctrlPr>
                          <a:rPr lang="fr-FR" b="0" i="1" smtClean="0">
                            <a:highlight>
                              <a:srgbClr val="FFFF00"/>
                            </a:highlight>
                            <a:latin typeface="Cambria Math" panose="02040503050406030204" pitchFamily="18" charset="0"/>
                            <a:cs typeface="Times New Roman" panose="02020603050405020304" pitchFamily="18" charset="0"/>
                          </a:rPr>
                        </m:ctrlPr>
                      </m:sSubPr>
                      <m:e>
                        <m:r>
                          <a:rPr lang="fr-FR" b="0" i="1" smtClean="0">
                            <a:highlight>
                              <a:srgbClr val="FFFF00"/>
                            </a:highlight>
                            <a:latin typeface="Cambria Math" panose="02040503050406030204" pitchFamily="18" charset="0"/>
                            <a:cs typeface="Times New Roman" panose="02020603050405020304" pitchFamily="18" charset="0"/>
                          </a:rPr>
                          <m:t>𝑝</m:t>
                        </m:r>
                      </m:e>
                      <m:sub>
                        <m:r>
                          <a:rPr lang="fr-FR" b="0" i="1" smtClean="0">
                            <a:highlight>
                              <a:srgbClr val="FFFF00"/>
                            </a:highlight>
                            <a:latin typeface="Cambria Math" panose="02040503050406030204" pitchFamily="18" charset="0"/>
                            <a:cs typeface="Times New Roman" panose="02020603050405020304" pitchFamily="18" charset="0"/>
                          </a:rPr>
                          <m:t>𝑓</m:t>
                        </m:r>
                      </m:sub>
                    </m:sSub>
                    <m:r>
                      <a:rPr lang="fr-FR" b="0" i="1" smtClean="0">
                        <a:highlight>
                          <a:srgbClr val="FFFF00"/>
                        </a:highlight>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=0,3671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0,3671</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0.</m:t>
                      </m:r>
                      <m:r>
                        <a:rPr lang="fr-FR" b="0" i="1" smtClean="0">
                          <a:highlight>
                            <a:srgbClr val="FFFF00"/>
                          </a:highlight>
                          <a:latin typeface="Cambria Math" panose="02040503050406030204" pitchFamily="18" charset="0"/>
                          <a:cs typeface="Times New Roman" panose="02020603050405020304" pitchFamily="18" charset="0"/>
                        </a:rPr>
                        <m:t>1835</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𝜇</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𝑚</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C62F041C-7CFD-3C40-5EA5-A07763643F32}"/>
                  </a:ext>
                </a:extLst>
              </p:cNvPr>
              <p:cNvSpPr txBox="1">
                <a:spLocks noRot="1" noChangeAspect="1" noMove="1" noResize="1" noEditPoints="1" noAdjustHandles="1" noChangeArrowheads="1" noChangeShapeType="1" noTextEdit="1"/>
              </p:cNvSpPr>
              <p:nvPr/>
            </p:nvSpPr>
            <p:spPr>
              <a:xfrm>
                <a:off x="0" y="627468"/>
                <a:ext cx="5902610" cy="5435655"/>
              </a:xfrm>
              <a:prstGeom prst="rect">
                <a:avLst/>
              </a:prstGeom>
              <a:blipFill>
                <a:blip r:embed="rId2"/>
                <a:stretch>
                  <a:fillRect l="-826" t="-673" r="-826"/>
                </a:stretch>
              </a:blipFill>
            </p:spPr>
            <p:txBody>
              <a:bodyPr/>
              <a:lstStyle/>
              <a:p>
                <a:r>
                  <a:rPr lang="fr-FR">
                    <a:noFill/>
                  </a:rPr>
                  <a:t> </a:t>
                </a:r>
              </a:p>
            </p:txBody>
          </p:sp>
        </mc:Fallback>
      </mc:AlternateContent>
      <p:cxnSp>
        <p:nvCxnSpPr>
          <p:cNvPr id="7" name="Straight Connector 6">
            <a:extLst>
              <a:ext uri="{FF2B5EF4-FFF2-40B4-BE49-F238E27FC236}">
                <a16:creationId xmlns:a16="http://schemas.microsoft.com/office/drawing/2014/main" id="{79366191-BCC3-E718-CA3E-5984B980243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8900DA-2D6C-56B7-3CDF-42DA7E1EEE55}"/>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CAB54D1-2B7A-E893-BC1F-C07401A9B65E}"/>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7B511C66-CF7E-7FC9-7E68-391D928D528D}"/>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0F601EAE-E435-CA12-5095-FC06F9246EC0}"/>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7D2DBF6F-9BE2-6A96-A3BA-DFE87FEA7B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035B050-8BA1-5001-0448-46BECFA2B0C3}"/>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09F3571-0937-68D0-30BA-0298C8B42753}"/>
              </a:ext>
            </a:extLst>
          </p:cNvPr>
          <p:cNvSpPr>
            <a:spLocks noGrp="1"/>
          </p:cNvSpPr>
          <p:nvPr>
            <p:ph type="sldNum" sz="quarter" idx="12"/>
          </p:nvPr>
        </p:nvSpPr>
        <p:spPr/>
        <p:txBody>
          <a:bodyPr/>
          <a:lstStyle/>
          <a:p>
            <a:fld id="{74DDA11D-2719-4AB3-AAA7-DB2910A56E08}" type="slidenum">
              <a:rPr lang="en-GB" smtClean="0"/>
              <a:t>6</a:t>
            </a:fld>
            <a:endParaRPr lang="en-GB" dirty="0"/>
          </a:p>
        </p:txBody>
      </p:sp>
    </p:spTree>
    <p:extLst>
      <p:ext uri="{BB962C8B-B14F-4D97-AF65-F5344CB8AC3E}">
        <p14:creationId xmlns:p14="http://schemas.microsoft.com/office/powerpoint/2010/main" val="318093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8901-5222-EC66-B0E6-779239BFAB8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CB23DC-A2F1-CB6B-0609-7DD98302BCD0}"/>
              </a:ext>
            </a:extLst>
          </p:cNvPr>
          <p:cNvSpPr txBox="1"/>
          <p:nvPr/>
        </p:nvSpPr>
        <p:spPr>
          <a:xfrm>
            <a:off x="0" y="5713818"/>
            <a:ext cx="12192000"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Etant donné que nous avons pris un grand nombre de couple, nous obtenons des courbes lisses pour la PDF et la CDF.</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remarquons en effet que la PDF décrit plus une </a:t>
            </a:r>
            <a:r>
              <a:rPr lang="fr-FR" b="1" dirty="0">
                <a:latin typeface="Times New Roman" panose="02020603050405020304" pitchFamily="18" charset="0"/>
                <a:cs typeface="Times New Roman" panose="02020603050405020304" pitchFamily="18" charset="0"/>
              </a:rPr>
              <a:t>loi log-normal </a:t>
            </a:r>
            <a:r>
              <a:rPr lang="fr-FR" dirty="0">
                <a:latin typeface="Times New Roman" panose="02020603050405020304" pitchFamily="18" charset="0"/>
                <a:cs typeface="Times New Roman" panose="02020603050405020304" pitchFamily="18" charset="0"/>
              </a:rPr>
              <a:t>plutôt qu’une gaussienne, comme indiqué par le sujet. En effet, on note ici l’asymétrie de la courbe.    </a:t>
            </a:r>
          </a:p>
        </p:txBody>
      </p:sp>
      <p:sp>
        <p:nvSpPr>
          <p:cNvPr id="36" name="Rectangle 35">
            <a:extLst>
              <a:ext uri="{FF2B5EF4-FFF2-40B4-BE49-F238E27FC236}">
                <a16:creationId xmlns:a16="http://schemas.microsoft.com/office/drawing/2014/main" id="{2514C2AC-0177-E9E1-4CD6-0FAE00D7AC7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770FFCB-F484-1F4D-3046-2239A6216EF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BD827A8B-BD02-E07A-0F0B-157D3EF985B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99E8D9-612E-8A54-8439-20FB393106F0}"/>
                  </a:ext>
                </a:extLst>
              </p:cNvPr>
              <p:cNvSpPr txBox="1"/>
              <p:nvPr/>
            </p:nvSpPr>
            <p:spPr>
              <a:xfrm>
                <a:off x="0" y="627468"/>
                <a:ext cx="12192000" cy="177574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déterminé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maintenant nous nous intéressons aux données d’entrées afin de déterminer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Pour cela, nous utilisons la méthode de Monte Carlo en nous intéressant aux données d’entrées :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(comme souligné en introduction).  Nous avons généré un fichier de </a:t>
                </a:r>
                <a14:m>
                  <m:oMath xmlns:m="http://schemas.openxmlformats.org/officeDocument/2006/math">
                    <m:r>
                      <a:rPr lang="fr-FR" i="1">
                        <a:latin typeface="Cambria Math" panose="02040503050406030204" pitchFamily="18" charset="0"/>
                        <a:cs typeface="Times New Roman" panose="02020603050405020304" pitchFamily="18" charset="0"/>
                      </a:rPr>
                      <m:t>𝑛</m:t>
                    </m:r>
                    <m:r>
                      <a:rPr lang="fr-FR" i="1">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couples de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en utilisant la méthode LHS (fonction </a:t>
                </a:r>
                <a:r>
                  <a:rPr lang="fr-FR" i="1" dirty="0" err="1">
                    <a:latin typeface="Times New Roman" panose="02020603050405020304" pitchFamily="18" charset="0"/>
                    <a:cs typeface="Times New Roman" panose="02020603050405020304" pitchFamily="18" charset="0"/>
                  </a:rPr>
                  <a:t>lhsnorm</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Matlab). Cette méthode permet de mieux répartir les couples </a:t>
                </a:r>
                <a14:m>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𝜖</m:t>
                        </m:r>
                      </m:e>
                    </m:d>
                  </m:oMath>
                </a14:m>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 notre domaine. Ensuite, nous avons intégrer une boucle de lecture dans le programme principale afin de réaliser la simulation pour chaque couple du fichier. Finalement, nous obtenons la CDF et la PDF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endParaRPr lang="fr-FR" i="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899E8D9-612E-8A54-8439-20FB393106F0}"/>
                  </a:ext>
                </a:extLst>
              </p:cNvPr>
              <p:cNvSpPr txBox="1">
                <a:spLocks noRot="1" noChangeAspect="1" noMove="1" noResize="1" noEditPoints="1" noAdjustHandles="1" noChangeArrowheads="1" noChangeShapeType="1" noTextEdit="1"/>
              </p:cNvSpPr>
              <p:nvPr/>
            </p:nvSpPr>
            <p:spPr>
              <a:xfrm>
                <a:off x="0" y="627468"/>
                <a:ext cx="12192000" cy="1775743"/>
              </a:xfrm>
              <a:prstGeom prst="rect">
                <a:avLst/>
              </a:prstGeom>
              <a:blipFill>
                <a:blip r:embed="rId2"/>
                <a:stretch>
                  <a:fillRect l="-400" t="-2062" r="-400" b="-4811"/>
                </a:stretch>
              </a:blipFill>
            </p:spPr>
            <p:txBody>
              <a:bodyPr/>
              <a:lstStyle/>
              <a:p>
                <a:r>
                  <a:rPr lang="en-GB">
                    <a:noFill/>
                  </a:rPr>
                  <a:t> </a:t>
                </a:r>
              </a:p>
            </p:txBody>
          </p:sp>
        </mc:Fallback>
      </mc:AlternateContent>
      <p:pic>
        <p:nvPicPr>
          <p:cNvPr id="4" name="Picture 3" descr="A diagram of a normal distribution curve&#10;&#10;AI-generated content may be incorrect.">
            <a:extLst>
              <a:ext uri="{FF2B5EF4-FFF2-40B4-BE49-F238E27FC236}">
                <a16:creationId xmlns:a16="http://schemas.microsoft.com/office/drawing/2014/main" id="{F09012AF-83BA-640B-AD6E-77F15E6D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03211"/>
            <a:ext cx="4073500" cy="3055125"/>
          </a:xfrm>
          <a:prstGeom prst="rect">
            <a:avLst/>
          </a:prstGeom>
        </p:spPr>
      </p:pic>
      <p:pic>
        <p:nvPicPr>
          <p:cNvPr id="6" name="Picture 5" descr="A graph with a blue line&#10;&#10;AI-generated content may be incorrect.">
            <a:extLst>
              <a:ext uri="{FF2B5EF4-FFF2-40B4-BE49-F238E27FC236}">
                <a16:creationId xmlns:a16="http://schemas.microsoft.com/office/drawing/2014/main" id="{C406891E-CC20-93C7-27E2-9FEFD49F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02" y="2403210"/>
            <a:ext cx="4073500" cy="3055125"/>
          </a:xfrm>
          <a:prstGeom prst="rect">
            <a:avLst/>
          </a:prstGeom>
        </p:spPr>
      </p:pic>
      <p:sp>
        <p:nvSpPr>
          <p:cNvPr id="3" name="Slide Number Placeholder 2">
            <a:extLst>
              <a:ext uri="{FF2B5EF4-FFF2-40B4-BE49-F238E27FC236}">
                <a16:creationId xmlns:a16="http://schemas.microsoft.com/office/drawing/2014/main" id="{0EF744EF-9AF8-7B52-EE88-01F45563D129}"/>
              </a:ext>
            </a:extLst>
          </p:cNvPr>
          <p:cNvSpPr>
            <a:spLocks noGrp="1"/>
          </p:cNvSpPr>
          <p:nvPr>
            <p:ph type="sldNum" sz="quarter" idx="12"/>
          </p:nvPr>
        </p:nvSpPr>
        <p:spPr/>
        <p:txBody>
          <a:bodyPr/>
          <a:lstStyle/>
          <a:p>
            <a:fld id="{74DDA11D-2719-4AB3-AAA7-DB2910A56E08}" type="slidenum">
              <a:rPr lang="en-GB" smtClean="0"/>
              <a:t>7</a:t>
            </a:fld>
            <a:endParaRPr lang="en-GB" dirty="0"/>
          </a:p>
        </p:txBody>
      </p:sp>
    </p:spTree>
    <p:extLst>
      <p:ext uri="{BB962C8B-B14F-4D97-AF65-F5344CB8AC3E}">
        <p14:creationId xmlns:p14="http://schemas.microsoft.com/office/powerpoint/2010/main" val="274979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185B-63B8-143C-1693-775DBCEDF15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A33DEC2-4C86-FCEC-B933-56465FEAC70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DE8DF73-C8C6-BD7E-A0FB-A8DE83C017D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0B065FCC-5C9D-9A71-3AD9-57375B75820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209A7D0-F198-B4C7-1F3F-922F436430DC}"/>
                  </a:ext>
                </a:extLst>
              </p:cNvPr>
              <p:cNvSpPr txBox="1"/>
              <p:nvPr/>
            </p:nvSpPr>
            <p:spPr>
              <a:xfrm>
                <a:off x="0" y="627468"/>
                <a:ext cx="12192000" cy="513429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Une loi log-normal pour la perméabilité fait beaucoup de sens étant donné que c’est une variable qui,  dans la nature, ne peut être que positive. </a:t>
                </a:r>
              </a:p>
              <a:p>
                <a:pPr algn="just"/>
                <a:endParaRPr lang="fr-FR" i="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suivant la démarche proposée, nous calculons le </a:t>
                </a:r>
                <a14:m>
                  <m:oMath xmlns:m="http://schemas.openxmlformats.org/officeDocument/2006/math">
                    <m:r>
                      <a:rPr lang="fr-FR" b="0" i="1" smtClean="0">
                        <a:latin typeface="Cambria Math" panose="02040503050406030204" pitchFamily="18" charset="0"/>
                        <a:cs typeface="Times New Roman" panose="02020603050405020304" pitchFamily="18" charset="0"/>
                      </a:rPr>
                      <m:t>𝑙𝑜𝑔</m:t>
                    </m:r>
                  </m:oMath>
                </a14:m>
                <a:r>
                  <a:rPr lang="fr-FR" dirty="0">
                    <a:latin typeface="Times New Roman" panose="02020603050405020304" pitchFamily="18" charset="0"/>
                    <a:cs typeface="Times New Roman" panose="02020603050405020304" pitchFamily="18" charset="0"/>
                  </a:rPr>
                  <a:t> de notre distribution de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afin de calculer le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Ensuite, nous obtenons la médiane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=21.995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le facteur de variation géométrique (FVG)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=1.141</m:t>
                    </m:r>
                  </m:oMath>
                </a14:m>
                <a:r>
                  <a:rPr lang="fr-FR" dirty="0">
                    <a:latin typeface="Times New Roman" panose="02020603050405020304" pitchFamily="18" charset="0"/>
                    <a:cs typeface="Times New Roman" panose="02020603050405020304" pitchFamily="18" charset="0"/>
                  </a:rPr>
                  <a:t>. Finalement, nous pouvons calculer les bornes de l’intervalle d’incertitude pour un écart-type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19.276 , 25.098</m:t>
                          </m:r>
                        </m:e>
                      </m:d>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Finalement, nous pouvons calculer les bornes de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tel que, en raison de l’asymétrie, nous obtenons </a:t>
                </a:r>
                <a14:m>
                  <m:oMath xmlns:m="http://schemas.openxmlformats.org/officeDocument/2006/math">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=2.719</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=3.103</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Pour le calcul de la somme quadratique pour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il est nécessaire de n’avoir qu’une seule valeur pour l’incertitude des données d’entrées. Nous avons fait le choix de prendre une </a:t>
                </a:r>
                <a:r>
                  <a:rPr lang="fr-FR" b="1" dirty="0">
                    <a:latin typeface="Times New Roman" panose="02020603050405020304" pitchFamily="18" charset="0"/>
                    <a:cs typeface="Times New Roman" panose="02020603050405020304" pitchFamily="18" charset="0"/>
                  </a:rPr>
                  <a:t>moyenne quadratique </a:t>
                </a:r>
                <a:r>
                  <a:rPr lang="fr-FR" dirty="0">
                    <a:latin typeface="Times New Roman" panose="02020603050405020304" pitchFamily="18" charset="0"/>
                    <a:cs typeface="Times New Roman" panose="02020603050405020304" pitchFamily="18" charset="0"/>
                  </a:rPr>
                  <a:t>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f>
                            <m:fPr>
                              <m:ctrlPr>
                                <a:rPr lang="fr-FR" b="0" i="1" smtClean="0">
                                  <a:latin typeface="Cambria Math" panose="02040503050406030204" pitchFamily="18" charset="0"/>
                                  <a:cs typeface="Times New Roman" panose="02020603050405020304" pitchFamily="18" charset="0"/>
                                </a:rPr>
                              </m:ctrlPr>
                            </m:fPr>
                            <m:num>
                              <m:sSup>
                                <m:sSupPr>
                                  <m:ctrlPr>
                                    <a:rPr lang="fr-FR" b="0" i="1" smtClean="0">
                                      <a:latin typeface="Cambria Math" panose="02040503050406030204" pitchFamily="18" charset="0"/>
                                      <a:cs typeface="Times New Roman" panose="02020603050405020304" pitchFamily="18" charset="0"/>
                                    </a:rPr>
                                  </m:ctrlPr>
                                </m:sSupPr>
                                <m:e>
                                  <m:d>
                                    <m:dPr>
                                      <m:ctrlPr>
                                        <a:rPr lang="fr-FR" b="0" i="1" smtClean="0">
                                          <a:latin typeface="Cambria Math" panose="02040503050406030204" pitchFamily="18" charset="0"/>
                                          <a:cs typeface="Times New Roman" panose="02020603050405020304" pitchFamily="18" charset="0"/>
                                        </a:rPr>
                                      </m:ctrlPr>
                                    </m:dPr>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e>
                                  </m:d>
                                </m:e>
                                <m:sup>
                                  <m:r>
                                    <a:rPr lang="fr-FR" b="0" i="1" smtClean="0">
                                      <a:latin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r>
                                <a:rPr lang="fr-FR" b="0" i="1" smtClean="0">
                                  <a:latin typeface="Cambria Math" panose="02040503050406030204" pitchFamily="18" charset="0"/>
                                  <a:cs typeface="Times New Roman" panose="02020603050405020304" pitchFamily="18" charset="0"/>
                                </a:rPr>
                                <m:t>)²</m:t>
                              </m:r>
                            </m:num>
                            <m:den>
                              <m:r>
                                <a:rPr lang="fr-FR" b="0" i="1" smtClean="0">
                                  <a:latin typeface="Cambria Math" panose="02040503050406030204" pitchFamily="18" charset="0"/>
                                  <a:cs typeface="Times New Roman" panose="02020603050405020304" pitchFamily="18" charset="0"/>
                                </a:rPr>
                                <m:t>2</m:t>
                              </m:r>
                            </m:den>
                          </m:f>
                        </m:e>
                      </m:rad>
                      <m:r>
                        <a:rPr lang="fr-FR" b="0" i="1" smtClean="0">
                          <a:latin typeface="Cambria Math" panose="02040503050406030204" pitchFamily="18" charset="0"/>
                          <a:cs typeface="Times New Roman" panose="02020603050405020304" pitchFamily="18" charset="0"/>
                        </a:rPr>
                        <m:t>=2.6811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B209A7D0-F198-B4C7-1F3F-922F436430DC}"/>
                  </a:ext>
                </a:extLst>
              </p:cNvPr>
              <p:cNvSpPr txBox="1">
                <a:spLocks noRot="1" noChangeAspect="1" noMove="1" noResize="1" noEditPoints="1" noAdjustHandles="1" noChangeArrowheads="1" noChangeShapeType="1" noTextEdit="1"/>
              </p:cNvSpPr>
              <p:nvPr/>
            </p:nvSpPr>
            <p:spPr>
              <a:xfrm>
                <a:off x="0" y="627468"/>
                <a:ext cx="12192000" cy="5134291"/>
              </a:xfrm>
              <a:prstGeom prst="rect">
                <a:avLst/>
              </a:prstGeom>
              <a:blipFill>
                <a:blip r:embed="rId2"/>
                <a:stretch>
                  <a:fillRect l="-400" t="-713" r="-400"/>
                </a:stretch>
              </a:blipFill>
            </p:spPr>
            <p:txBody>
              <a:bodyPr/>
              <a:lstStyle/>
              <a:p>
                <a:r>
                  <a:rPr lang="fr-FR">
                    <a:noFill/>
                  </a:rPr>
                  <a:t> </a:t>
                </a:r>
              </a:p>
            </p:txBody>
          </p:sp>
        </mc:Fallback>
      </mc:AlternateContent>
      <p:pic>
        <p:nvPicPr>
          <p:cNvPr id="1026" name="Picture 2">
            <a:extLst>
              <a:ext uri="{FF2B5EF4-FFF2-40B4-BE49-F238E27FC236}">
                <a16:creationId xmlns:a16="http://schemas.microsoft.com/office/drawing/2014/main" id="{50687089-4B5D-0C06-6E6D-874970E7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4660B9-39F8-29DA-488A-0C46D7843C0F}"/>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CDF_Results.m</a:t>
            </a:r>
            <a:endParaRPr lang="fr-FR" i="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0ADA90-5964-7164-22AE-A8BD81DDE003}"/>
              </a:ext>
            </a:extLst>
          </p:cNvPr>
          <p:cNvSpPr>
            <a:spLocks noGrp="1"/>
          </p:cNvSpPr>
          <p:nvPr>
            <p:ph type="sldNum" sz="quarter" idx="12"/>
          </p:nvPr>
        </p:nvSpPr>
        <p:spPr/>
        <p:txBody>
          <a:bodyPr/>
          <a:lstStyle/>
          <a:p>
            <a:fld id="{74DDA11D-2719-4AB3-AAA7-DB2910A56E08}" type="slidenum">
              <a:rPr lang="en-GB" smtClean="0"/>
              <a:t>8</a:t>
            </a:fld>
            <a:endParaRPr lang="en-GB" dirty="0"/>
          </a:p>
        </p:txBody>
      </p:sp>
    </p:spTree>
    <p:extLst>
      <p:ext uri="{BB962C8B-B14F-4D97-AF65-F5344CB8AC3E}">
        <p14:creationId xmlns:p14="http://schemas.microsoft.com/office/powerpoint/2010/main" val="331365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1F4E-2BD9-B46F-0A26-B60EFD9B0BD7}"/>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7B9B86B-B4E7-16C6-33D9-0D6DE4DAC0B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849C9A-38A5-3CA8-00CB-E23025FB3BC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98F94D9C-E4E4-122D-D63B-4A365869A9E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11F049B-031E-6292-EE44-4F43276E10D8}"/>
                  </a:ext>
                </a:extLst>
              </p:cNvPr>
              <p:cNvSpPr txBox="1"/>
              <p:nvPr/>
            </p:nvSpPr>
            <p:spPr>
              <a:xfrm>
                <a:off x="127819" y="1322550"/>
                <a:ext cx="6263148" cy="944746"/>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ailleurs, la norme V&amp;V20 défini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comme suit : </a:t>
                </a: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311F049B-031E-6292-EE44-4F43276E10D8}"/>
                  </a:ext>
                </a:extLst>
              </p:cNvPr>
              <p:cNvSpPr txBox="1">
                <a:spLocks noRot="1" noChangeAspect="1" noMove="1" noResize="1" noEditPoints="1" noAdjustHandles="1" noChangeArrowheads="1" noChangeShapeType="1" noTextEdit="1"/>
              </p:cNvSpPr>
              <p:nvPr/>
            </p:nvSpPr>
            <p:spPr>
              <a:xfrm>
                <a:off x="127819" y="1322550"/>
                <a:ext cx="6263148" cy="944746"/>
              </a:xfrm>
              <a:prstGeom prst="rect">
                <a:avLst/>
              </a:prstGeom>
              <a:blipFill>
                <a:blip r:embed="rId2"/>
                <a:stretch>
                  <a:fillRect l="-876" t="-3871"/>
                </a:stretch>
              </a:blipFill>
            </p:spPr>
            <p:txBody>
              <a:bodyPr/>
              <a:lstStyle/>
              <a:p>
                <a:r>
                  <a:rPr lang="fr-FR">
                    <a:noFill/>
                  </a:rPr>
                  <a:t> </a:t>
                </a:r>
              </a:p>
            </p:txBody>
          </p:sp>
        </mc:Fallback>
      </mc:AlternateContent>
      <p:pic>
        <p:nvPicPr>
          <p:cNvPr id="1026" name="Picture 2">
            <a:extLst>
              <a:ext uri="{FF2B5EF4-FFF2-40B4-BE49-F238E27FC236}">
                <a16:creationId xmlns:a16="http://schemas.microsoft.com/office/drawing/2014/main" id="{7651D35A-CFA2-538F-AB58-FD57986A0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27F2E8-C8BC-24CE-F13D-7C2FEA2132DB}"/>
              </a:ext>
            </a:extLst>
          </p:cNvPr>
          <p:cNvSpPr txBox="1"/>
          <p:nvPr/>
        </p:nvSpPr>
        <p:spPr>
          <a:xfrm>
            <a:off x="692150" y="6365556"/>
            <a:ext cx="3329244"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calcul_u_input_vetv20.m</a:t>
            </a:r>
          </a:p>
        </p:txBody>
      </p:sp>
      <p:pic>
        <p:nvPicPr>
          <p:cNvPr id="5" name="Picture 4">
            <a:extLst>
              <a:ext uri="{FF2B5EF4-FFF2-40B4-BE49-F238E27FC236}">
                <a16:creationId xmlns:a16="http://schemas.microsoft.com/office/drawing/2014/main" id="{5B754782-F379-C128-2F8B-13992DB1F4F5}"/>
              </a:ext>
            </a:extLst>
          </p:cNvPr>
          <p:cNvPicPr>
            <a:picLocks noChangeAspect="1"/>
          </p:cNvPicPr>
          <p:nvPr/>
        </p:nvPicPr>
        <p:blipFill>
          <a:blip r:embed="rId4"/>
          <a:stretch>
            <a:fillRect/>
          </a:stretch>
        </p:blipFill>
        <p:spPr>
          <a:xfrm>
            <a:off x="57150" y="1880522"/>
            <a:ext cx="5908558" cy="2711142"/>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897A5B5-1512-455D-96CD-8E5CA62DBFF5}"/>
                  </a:ext>
                </a:extLst>
              </p:cNvPr>
              <p:cNvSpPr txBox="1"/>
              <p:nvPr/>
            </p:nvSpPr>
            <p:spPr>
              <a:xfrm>
                <a:off x="6548600" y="1653993"/>
                <a:ext cx="5190799" cy="316420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Cette méthode revient à quantifier comment les variations des entrées affectent la dispersion de la sortie. L’incertitude trouvée sur les données d’entrée avec cette seconde méthode est la suivante : </a:t>
                </a:r>
              </a:p>
              <a:p>
                <a:pPr algn="just"/>
                <a:endParaRPr lang="fr-FR"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=2,685 </m:t>
                      </m:r>
                      <m:r>
                        <a:rPr lang="fr-FR" b="0" i="1" smtClean="0">
                          <a:latin typeface="Cambria Math" panose="02040503050406030204" pitchFamily="18" charset="0"/>
                          <a:cs typeface="Times New Roman" panose="02020603050405020304" pitchFamily="18" charset="0"/>
                        </a:rPr>
                        <m:t>𝜇</m:t>
                      </m:r>
                      <m:r>
                        <a:rPr lang="fr-FR" b="0" i="1" smtClean="0">
                          <a:latin typeface="Cambria Math" panose="02040503050406030204" pitchFamily="18" charset="0"/>
                          <a:cs typeface="Times New Roman" panose="02020603050405020304" pitchFamily="18" charset="0"/>
                        </a:rPr>
                        <m:t>𝑚</m:t>
                      </m:r>
                      <m:r>
                        <a:rPr lang="fr-FR" b="0" i="1" smtClean="0">
                          <a:latin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ct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 résultat est très proche de celui trouvé précédemment avec la moyenne quadratique, ce confirme la robustesse de l'évaluation d'incertitude. </a:t>
                </a: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E897A5B5-1512-455D-96CD-8E5CA62DBFF5}"/>
                  </a:ext>
                </a:extLst>
              </p:cNvPr>
              <p:cNvSpPr txBox="1">
                <a:spLocks noRot="1" noChangeAspect="1" noMove="1" noResize="1" noEditPoints="1" noAdjustHandles="1" noChangeArrowheads="1" noChangeShapeType="1" noTextEdit="1"/>
              </p:cNvSpPr>
              <p:nvPr/>
            </p:nvSpPr>
            <p:spPr>
              <a:xfrm>
                <a:off x="6548600" y="1653993"/>
                <a:ext cx="5190799" cy="3164200"/>
              </a:xfrm>
              <a:prstGeom prst="rect">
                <a:avLst/>
              </a:prstGeom>
              <a:blipFill>
                <a:blip r:embed="rId5"/>
                <a:stretch>
                  <a:fillRect l="-939" t="-963" r="-939"/>
                </a:stretch>
              </a:blipFill>
            </p:spPr>
            <p:txBody>
              <a:bodyPr/>
              <a:lstStyle/>
              <a:p>
                <a:r>
                  <a:rPr lang="fr-FR">
                    <a:noFill/>
                  </a:rPr>
                  <a:t> </a:t>
                </a:r>
              </a:p>
            </p:txBody>
          </p:sp>
        </mc:Fallback>
      </mc:AlternateContent>
      <p:sp>
        <p:nvSpPr>
          <p:cNvPr id="7" name="Slide Number Placeholder 6">
            <a:extLst>
              <a:ext uri="{FF2B5EF4-FFF2-40B4-BE49-F238E27FC236}">
                <a16:creationId xmlns:a16="http://schemas.microsoft.com/office/drawing/2014/main" id="{E7905179-4BD3-A69B-44D3-7EEF75A38C02}"/>
              </a:ext>
            </a:extLst>
          </p:cNvPr>
          <p:cNvSpPr>
            <a:spLocks noGrp="1"/>
          </p:cNvSpPr>
          <p:nvPr>
            <p:ph type="sldNum" sz="quarter" idx="12"/>
          </p:nvPr>
        </p:nvSpPr>
        <p:spPr/>
        <p:txBody>
          <a:bodyPr/>
          <a:lstStyle/>
          <a:p>
            <a:fld id="{74DDA11D-2719-4AB3-AAA7-DB2910A56E08}" type="slidenum">
              <a:rPr lang="en-GB" smtClean="0"/>
              <a:t>9</a:t>
            </a:fld>
            <a:endParaRPr lang="en-GB" dirty="0"/>
          </a:p>
        </p:txBody>
      </p:sp>
    </p:spTree>
    <p:extLst>
      <p:ext uri="{BB962C8B-B14F-4D97-AF65-F5344CB8AC3E}">
        <p14:creationId xmlns:p14="http://schemas.microsoft.com/office/powerpoint/2010/main" val="118144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TotalTime>
  <Words>1940</Words>
  <Application>Microsoft Office PowerPoint</Application>
  <PresentationFormat>Widescreen</PresentationFormat>
  <Paragraphs>149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Gauthier BRUNEL</cp:lastModifiedBy>
  <cp:revision>12</cp:revision>
  <dcterms:created xsi:type="dcterms:W3CDTF">2025-02-04T13:03:07Z</dcterms:created>
  <dcterms:modified xsi:type="dcterms:W3CDTF">2025-03-26T19:56:26Z</dcterms:modified>
</cp:coreProperties>
</file>