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74" r:id="rId4"/>
    <p:sldId id="269" r:id="rId5"/>
    <p:sldId id="270" r:id="rId6"/>
    <p:sldId id="271" r:id="rId7"/>
    <p:sldId id="272" r:id="rId8"/>
    <p:sldId id="276" r:id="rId9"/>
    <p:sldId id="277" r:id="rId10"/>
    <p:sldId id="281" r:id="rId11"/>
    <p:sldId id="278" r:id="rId12"/>
    <p:sldId id="273" r:id="rId13"/>
    <p:sldId id="280" r:id="rId14"/>
    <p:sldId id="279" r:id="rId15"/>
    <p:sldId id="275" r:id="rId16"/>
    <p:sldId id="268" r:id="rId17"/>
    <p:sldId id="267" r:id="rId18"/>
    <p:sldId id="257" r:id="rId19"/>
    <p:sldId id="258" r:id="rId20"/>
    <p:sldId id="259" r:id="rId21"/>
    <p:sldId id="266" r:id="rId22"/>
    <p:sldId id="260" r:id="rId23"/>
    <p:sldId id="261"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3359" dt="2025-03-27T21:11:46.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78" d="100"/>
          <a:sy n="78" d="100"/>
        </p:scale>
        <p:origin x="94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27T21:12:56.884" v="8997"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27T15:47:44.026" v="7434" actId="1037"/>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mod">
        <pc:chgData name="François GLEYZON" userId="a2d04f23f7faf3ef" providerId="LiveId" clId="{1404D58C-429C-4D75-B5B2-E1C9B8E0DC36}" dt="2025-03-27T21:10:24.446" v="8858" actId="20577"/>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7T21:10:24.446" v="8858" actId="20577"/>
          <ac:spMkLst>
            <pc:docMk/>
            <pc:sldMk cId="3992977093" sldId="273"/>
            <ac:spMk id="14" creationId="{48BDC8D2-B524-1313-821E-AE3DCCAD58E5}"/>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27T20:56:52.069" v="7850" actId="1076"/>
          <ac:picMkLst>
            <pc:docMk/>
            <pc:sldMk cId="3992977093" sldId="273"/>
            <ac:picMk id="10" creationId="{71B00AE5-45C4-9ACA-101A-43DB73FF576D}"/>
          </ac:picMkLst>
        </pc:picChg>
        <pc:picChg chg="add del mod">
          <ac:chgData name="François GLEYZON" userId="a2d04f23f7faf3ef" providerId="LiveId" clId="{1404D58C-429C-4D75-B5B2-E1C9B8E0DC36}" dt="2025-03-27T20:56:35.793" v="7847" actId="21"/>
          <ac:picMkLst>
            <pc:docMk/>
            <pc:sldMk cId="3992977093" sldId="273"/>
            <ac:picMk id="12" creationId="{3E431663-A0A1-F147-8DD1-649B435558AF}"/>
          </ac:picMkLst>
        </pc:pic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27T20:54:15.974" v="7809" actId="1037"/>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16T17:58:26.908" v="5884" actId="13926"/>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mod">
        <pc:chgData name="François GLEYZON" userId="a2d04f23f7faf3ef" providerId="LiveId" clId="{1404D58C-429C-4D75-B5B2-E1C9B8E0DC36}" dt="2025-03-27T20:54:22.304" v="7810"/>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16T18:25:55.029" v="6991" actId="1076"/>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7T20:54:22.304" v="7810"/>
          <ac:picMkLst>
            <pc:docMk/>
            <pc:sldMk cId="1989661597" sldId="277"/>
            <ac:picMk id="3" creationId="{9418A06D-5188-6FDC-24BC-F87439036057}"/>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18T00:13:16.107" v="7136" actId="1392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16T18:22:57.632" v="6908" actId="13926"/>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
        <pc:chgData name="François GLEYZON" userId="a2d04f23f7faf3ef" providerId="LiveId" clId="{1404D58C-429C-4D75-B5B2-E1C9B8E0DC36}" dt="2025-03-27T15:48:09.571" v="7435"/>
        <pc:sldMkLst>
          <pc:docMk/>
          <pc:sldMk cId="963883029" sldId="279"/>
        </pc:sldMkLst>
      </pc:sldChg>
      <pc:sldChg chg="addSp delSp modSp add mod">
        <pc:chgData name="François GLEYZON" userId="a2d04f23f7faf3ef" providerId="LiveId" clId="{1404D58C-429C-4D75-B5B2-E1C9B8E0DC36}" dt="2025-03-27T21:12:56.884" v="8997"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del">
          <ac:chgData name="François GLEYZON" userId="a2d04f23f7faf3ef" providerId="LiveId" clId="{1404D58C-429C-4D75-B5B2-E1C9B8E0DC36}" dt="2025-03-27T21:05:37.824" v="8495" actId="478"/>
          <ac:spMkLst>
            <pc:docMk/>
            <pc:sldMk cId="956691911" sldId="280"/>
            <ac:spMk id="13" creationId="{30FD23D6-F439-5EE3-0133-24669F1EF0A4}"/>
          </ac:spMkLst>
        </pc:spChg>
        <pc:spChg chg="add mod">
          <ac:chgData name="François GLEYZON" userId="a2d04f23f7faf3ef" providerId="LiveId" clId="{1404D58C-429C-4D75-B5B2-E1C9B8E0DC36}" dt="2025-03-27T21:12:56.884" v="8997" actId="20577"/>
          <ac:spMkLst>
            <pc:docMk/>
            <pc:sldMk cId="956691911" sldId="280"/>
            <ac:spMk id="14" creationId="{15BE0636-0290-4D62-2BBD-81087B277E96}"/>
          </ac:spMkLst>
        </pc:spChg>
        <pc:spChg chg="add del mod">
          <ac:chgData name="François GLEYZON" userId="a2d04f23f7faf3ef" providerId="LiveId" clId="{1404D58C-429C-4D75-B5B2-E1C9B8E0DC36}" dt="2025-03-27T21:11:48.167" v="8891" actId="478"/>
          <ac:spMkLst>
            <pc:docMk/>
            <pc:sldMk cId="956691911" sldId="280"/>
            <ac:spMk id="16" creationId="{DF78B8ED-CA81-7442-722A-9100B46FFC0F}"/>
          </ac:spMkLst>
        </pc:spChg>
        <pc:spChg chg="add del mod">
          <ac:chgData name="François GLEYZON" userId="a2d04f23f7faf3ef" providerId="LiveId" clId="{1404D58C-429C-4D75-B5B2-E1C9B8E0DC36}" dt="2025-03-27T21:11:00.101" v="8865"/>
          <ac:spMkLst>
            <pc:docMk/>
            <pc:sldMk cId="956691911" sldId="280"/>
            <ac:spMk id="17" creationId="{DA909163-8B12-2698-D0BA-A5A3E3CFC4D8}"/>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del">
          <ac:chgData name="François GLEYZON" userId="a2d04f23f7faf3ef" providerId="LiveId" clId="{1404D58C-429C-4D75-B5B2-E1C9B8E0DC36}" dt="2025-03-27T21:05:35.780" v="8493" actId="478"/>
          <ac:picMkLst>
            <pc:docMk/>
            <pc:sldMk cId="956691911" sldId="280"/>
            <ac:picMk id="7" creationId="{D6A04802-FD94-CCF6-E27E-B6CC2EE0B512}"/>
          </ac:picMkLst>
        </pc:pic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del">
          <ac:chgData name="François GLEYZON" userId="a2d04f23f7faf3ef" providerId="LiveId" clId="{1404D58C-429C-4D75-B5B2-E1C9B8E0DC36}" dt="2025-03-27T21:05:36.341" v="8494" actId="478"/>
          <ac:picMkLst>
            <pc:docMk/>
            <pc:sldMk cId="956691911" sldId="280"/>
            <ac:picMk id="10" creationId="{8570CB32-03D9-F400-9EEA-BD3656F09699}"/>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sldChg>
    </pc:docChg>
  </pc:docChgLst>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24</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27/03/2025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27/03/2025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9.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0.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0.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1.xml"/><Relationship Id="rId6" Type="http://schemas.openxmlformats.org/officeDocument/2006/relationships/image" Target="../media/image380.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0.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355312"/>
              </a:xfrm>
              <a:prstGeom prst="rect">
                <a:avLst/>
              </a:prstGeom>
              <a:noFill/>
            </p:spPr>
            <p:txBody>
              <a:bodyPr wrap="square" rtlCol="0">
                <a:spAutoFit/>
              </a:bodyPr>
              <a:lstStyle/>
              <a:p>
                <a:pPr>
                  <a:buNone/>
                </a:pPr>
                <a:r>
                  <a:rPr lang="fr-FR" u="sng" dirty="0"/>
                  <a:t>D’où vient le plateau sur la SRQ ?</a:t>
                </a:r>
              </a:p>
              <a:p>
                <a:pPr marL="285750" indent="-285750">
                  <a:buFont typeface="Arial" panose="020B0604020202020204" pitchFamily="34" charset="0"/>
                  <a:buChar char="•"/>
                </a:pPr>
                <a:r>
                  <a:rPr lang="fr-FR" dirty="0"/>
                  <a:t>Convergence numérique</a:t>
                </a:r>
              </a:p>
              <a:p>
                <a:pPr marL="742950" lvl="1" indent="-285750">
                  <a:buFont typeface="Arial" panose="020B0604020202020204" pitchFamily="34" charset="0"/>
                  <a:buChar char="•"/>
                </a:pPr>
                <a:r>
                  <a:rPr lang="fr-FR" dirty="0"/>
                  <a:t>Une fois un certain seuil atteint, l’erreur de discrétisation devient négligeable.</a:t>
                </a:r>
              </a:p>
              <a:p>
                <a:pPr marL="285750" indent="-285750">
                  <a:buFont typeface="Arial" panose="020B0604020202020204" pitchFamily="34" charset="0"/>
                  <a:buChar char="•"/>
                </a:pPr>
                <a:r>
                  <a:rPr lang="fr-FR" dirty="0"/>
                  <a:t>Limite physique</a:t>
                </a:r>
              </a:p>
              <a:p>
                <a:pPr marL="742950" lvl="1" indent="-285750">
                  <a:buFont typeface="Arial" panose="020B0604020202020204" pitchFamily="34" charset="0"/>
                  <a:buChar char="•"/>
                </a:pPr>
                <a:r>
                  <a:rPr lang="fr-FR" dirty="0"/>
                  <a:t>En grandes déformations, l’influence d’un maillage plus fin sur la réponse globale diminue progressivement.</a:t>
                </a:r>
              </a:p>
              <a:p>
                <a:pPr marL="285750" indent="-285750">
                  <a:buFont typeface="Arial" panose="020B0604020202020204" pitchFamily="34" charset="0"/>
                  <a:buChar char="•"/>
                </a:pPr>
                <a:r>
                  <a:rPr lang="fr-FR" dirty="0"/>
                  <a:t>Erreurs numériques et limites logicielles</a:t>
                </a:r>
              </a:p>
              <a:p>
                <a:pPr marL="742950" lvl="1" indent="-285750">
                  <a:buFont typeface="Arial" panose="020B0604020202020204" pitchFamily="34" charset="0"/>
                  <a:buChar char="•"/>
                </a:pPr>
                <a:r>
                  <a:rPr lang="fr-FR" dirty="0"/>
                  <a:t>Précision machine : les erreurs itératives peuvent prendre le dessus sur l’erreur de discrétisation.</a:t>
                </a:r>
              </a:p>
              <a:p>
                <a:pPr marL="742950" lvl="1" indent="-285750">
                  <a:buFont typeface="Arial" panose="020B0604020202020204" pitchFamily="34" charset="0"/>
                  <a:buChar char="•"/>
                </a:pPr>
                <a:r>
                  <a:rPr lang="fr-FR" dirty="0"/>
                  <a:t>Version étudiante d’Ansys : restriction sur le nombre de nœuds, impossible de confirmer l’étendue du plateau.</a:t>
                </a:r>
              </a:p>
              <a:p>
                <a:pPr marL="742950" lvl="1" indent="-285750">
                  <a:buFont typeface="Arial" panose="020B0604020202020204" pitchFamily="34" charset="0"/>
                  <a:buChar char="•"/>
                </a:pPr>
                <a:endParaRPr lang="fr-FR" dirty="0"/>
              </a:p>
              <a:p>
                <a:r>
                  <a:rPr lang="fr-FR" u="sng" dirty="0"/>
                  <a:t>Pourquoi l’ordre de convergence observé n’est pas égal à l’ordre de convergence formel ?</a:t>
                </a:r>
              </a:p>
              <a:p>
                <a:r>
                  <a:rPr lang="fr-FR" dirty="0"/>
                  <a:t>La convergence du modèle est dégradée. </a:t>
                </a:r>
              </a:p>
              <a:p>
                <a:pPr marL="285750" indent="-285750">
                  <a:buFont typeface="Arial" panose="020B0604020202020204" pitchFamily="34" charset="0"/>
                  <a:buChar char="•"/>
                </a:pPr>
                <a:r>
                  <a:rPr lang="fr-FR" dirty="0"/>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t>​ se produit est mal maillée, elle peut dominer l’erreur globale.</a:t>
                </a:r>
              </a:p>
              <a:p>
                <a:pPr marL="742950" lvl="1" indent="-285750">
                  <a:buFont typeface="Arial" panose="020B0604020202020204" pitchFamily="34" charset="0"/>
                  <a:buChar char="•"/>
                </a:pPr>
                <a:r>
                  <a:rPr lang="fr-FR" dirty="0"/>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355312"/>
              </a:xfrm>
              <a:prstGeom prst="rect">
                <a:avLst/>
              </a:prstGeom>
              <a:blipFill>
                <a:blip r:embed="rId2"/>
                <a:stretch>
                  <a:fillRect l="-400" t="-569"/>
                </a:stretch>
              </a:blipFill>
            </p:spPr>
            <p:txBody>
              <a:bodyPr/>
              <a:lstStyle/>
              <a:p>
                <a:r>
                  <a:rPr lang="fr-FR">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956B676-E09A-819D-5A1C-CC4FD9C9ABCC}"/>
              </a:ext>
            </a:extLst>
          </p:cNvPr>
          <p:cNvSpPr>
            <a:spLocks noGrp="1"/>
          </p:cNvSpPr>
          <p:nvPr>
            <p:ph type="sldNum" sz="quarter" idx="12"/>
          </p:nvPr>
        </p:nvSpPr>
        <p:spPr/>
        <p:txBody>
          <a:bodyPr/>
          <a:lstStyle/>
          <a:p>
            <a:fld id="{74DDA11D-2719-4AB3-AAA7-DB2910A56E08}" type="slidenum">
              <a:rPr lang="en-GB" smtClean="0"/>
              <a:t>10</a:t>
            </a:fld>
            <a:endParaRPr lang="en-GB"/>
          </a:p>
        </p:txBody>
      </p:sp>
    </p:spTree>
    <p:extLst>
      <p:ext uri="{BB962C8B-B14F-4D97-AF65-F5344CB8AC3E}">
        <p14:creationId xmlns:p14="http://schemas.microsoft.com/office/powerpoint/2010/main" val="15268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3.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a:t>
                </a:r>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spTree>
    <p:extLst>
      <p:ext uri="{BB962C8B-B14F-4D97-AF65-F5344CB8AC3E}">
        <p14:creationId xmlns:p14="http://schemas.microsoft.com/office/powerpoint/2010/main" val="39929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a:latin typeface="Times New Roman" panose="02020603050405020304" pitchFamily="18" charset="0"/>
                <a:cs typeface="Times New Roman" panose="02020603050405020304" pitchFamily="18" charset="0"/>
              </a:rPr>
              <a:t>Couples_LHS_Complets.csv</a:t>
            </a:r>
            <a:r>
              <a:rPr lang="fr-FR" noProof="0" dirty="0">
                <a:latin typeface="Times New Roman" panose="02020603050405020304" pitchFamily="18" charset="0"/>
                <a:cs typeface="Times New Roman" panose="02020603050405020304" pitchFamily="18" charset="0"/>
              </a:rPr>
              <a:t>’ pour un nombre de couple données.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spTree>
    <p:extLst>
      <p:ext uri="{BB962C8B-B14F-4D97-AF65-F5344CB8AC3E}">
        <p14:creationId xmlns:p14="http://schemas.microsoft.com/office/powerpoint/2010/main" val="95669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9638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286232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highlight>
                      <a:srgbClr val="FFFF00"/>
                    </a:highlight>
                    <a:latin typeface="Times New Roman" panose="02020603050405020304" pitchFamily="18" charset="0"/>
                    <a:cs typeface="Times New Roman" panose="02020603050405020304" pitchFamily="18" charset="0"/>
                  </a:rPr>
                  <a:t>HYPOTHESE PLATEAU</a:t>
                </a:r>
                <a:r>
                  <a:rPr lang="fr-FR" noProof="0" dirty="0">
                    <a:highlight>
                      <a:srgbClr val="FFFF00"/>
                    </a:highlight>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2862322"/>
              </a:xfrm>
              <a:prstGeom prst="rect">
                <a:avLst/>
              </a:prstGeom>
              <a:blipFill>
                <a:blip r:embed="rId3"/>
                <a:stretch>
                  <a:fillRect l="-736" t="-1064" r="-828" b="-23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fr-FR">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418A06D-5188-6FDC-24BC-F874390360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3493</Words>
  <Application>Microsoft Office PowerPoint</Application>
  <PresentationFormat>Widescreen</PresentationFormat>
  <Paragraphs>270</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6</cp:revision>
  <dcterms:created xsi:type="dcterms:W3CDTF">2025-02-04T13:03:07Z</dcterms:created>
  <dcterms:modified xsi:type="dcterms:W3CDTF">2025-03-27T21:47:11Z</dcterms:modified>
</cp:coreProperties>
</file>