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5D7B5-A352-4C05-9F9C-242253538333}" v="12" dt="2024-04-29T07:28:42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çois GLEYZON" userId="68b60652afddc3a3" providerId="LiveId" clId="{05E5D7B5-A352-4C05-9F9C-242253538333}"/>
    <pc:docChg chg="undo custSel addSld modSld">
      <pc:chgData name="François GLEYZON" userId="68b60652afddc3a3" providerId="LiveId" clId="{05E5D7B5-A352-4C05-9F9C-242253538333}" dt="2024-04-29T07:29:42.268" v="1012" actId="729"/>
      <pc:docMkLst>
        <pc:docMk/>
      </pc:docMkLst>
      <pc:sldChg chg="mod modShow">
        <pc:chgData name="François GLEYZON" userId="68b60652afddc3a3" providerId="LiveId" clId="{05E5D7B5-A352-4C05-9F9C-242253538333}" dt="2024-04-29T07:29:42.268" v="1012" actId="729"/>
        <pc:sldMkLst>
          <pc:docMk/>
          <pc:sldMk cId="4278492315" sldId="258"/>
        </pc:sldMkLst>
      </pc:sldChg>
      <pc:sldChg chg="modSp mod">
        <pc:chgData name="François GLEYZON" userId="68b60652afddc3a3" providerId="LiveId" clId="{05E5D7B5-A352-4C05-9F9C-242253538333}" dt="2024-04-23T07:56:58.853" v="459" actId="1076"/>
        <pc:sldMkLst>
          <pc:docMk/>
          <pc:sldMk cId="3836755989" sldId="260"/>
        </pc:sldMkLst>
        <pc:picChg chg="mod">
          <ac:chgData name="François GLEYZON" userId="68b60652afddc3a3" providerId="LiveId" clId="{05E5D7B5-A352-4C05-9F9C-242253538333}" dt="2024-04-23T07:56:58.853" v="459" actId="1076"/>
          <ac:picMkLst>
            <pc:docMk/>
            <pc:sldMk cId="3836755989" sldId="260"/>
            <ac:picMk id="10" creationId="{CCEE23C7-A201-4672-2E7B-085CAB19AE2D}"/>
          </ac:picMkLst>
        </pc:picChg>
      </pc:sldChg>
      <pc:sldChg chg="addSp delSp modSp add mod">
        <pc:chgData name="François GLEYZON" userId="68b60652afddc3a3" providerId="LiveId" clId="{05E5D7B5-A352-4C05-9F9C-242253538333}" dt="2024-04-23T07:56:32.365" v="456" actId="1076"/>
        <pc:sldMkLst>
          <pc:docMk/>
          <pc:sldMk cId="1203077340" sldId="262"/>
        </pc:sldMkLst>
        <pc:spChg chg="mod">
          <ac:chgData name="François GLEYZON" userId="68b60652afddc3a3" providerId="LiveId" clId="{05E5D7B5-A352-4C05-9F9C-242253538333}" dt="2024-04-23T07:50:54.235" v="33" actId="20577"/>
          <ac:spMkLst>
            <pc:docMk/>
            <pc:sldMk cId="1203077340" sldId="262"/>
            <ac:spMk id="2" creationId="{5B0B175C-33CB-4BAE-FD5E-8AC547505D7C}"/>
          </ac:spMkLst>
        </pc:spChg>
        <pc:spChg chg="add mod">
          <ac:chgData name="François GLEYZON" userId="68b60652afddc3a3" providerId="LiveId" clId="{05E5D7B5-A352-4C05-9F9C-242253538333}" dt="2024-04-23T07:55:46.227" v="424" actId="20577"/>
          <ac:spMkLst>
            <pc:docMk/>
            <pc:sldMk cId="1203077340" sldId="262"/>
            <ac:spMk id="5" creationId="{820D151F-E1ED-7AE0-82BA-DB827FE73129}"/>
          </ac:spMkLst>
        </pc:spChg>
        <pc:spChg chg="add mod">
          <ac:chgData name="François GLEYZON" userId="68b60652afddc3a3" providerId="LiveId" clId="{05E5D7B5-A352-4C05-9F9C-242253538333}" dt="2024-04-23T07:56:32.365" v="456" actId="1076"/>
          <ac:spMkLst>
            <pc:docMk/>
            <pc:sldMk cId="1203077340" sldId="262"/>
            <ac:spMk id="6" creationId="{6FB3C256-D8A3-C56D-E21B-FA8CFDF411D3}"/>
          </ac:spMkLst>
        </pc:spChg>
        <pc:spChg chg="mod">
          <ac:chgData name="François GLEYZON" userId="68b60652afddc3a3" providerId="LiveId" clId="{05E5D7B5-A352-4C05-9F9C-242253538333}" dt="2024-04-23T07:54:25.399" v="349" actId="113"/>
          <ac:spMkLst>
            <pc:docMk/>
            <pc:sldMk cId="1203077340" sldId="262"/>
            <ac:spMk id="11" creationId="{36523081-C7F9-397E-3737-653DAB36FF0E}"/>
          </ac:spMkLst>
        </pc:spChg>
        <pc:spChg chg="mod">
          <ac:chgData name="François GLEYZON" userId="68b60652afddc3a3" providerId="LiveId" clId="{05E5D7B5-A352-4C05-9F9C-242253538333}" dt="2024-04-23T07:54:30.724" v="351" actId="14100"/>
          <ac:spMkLst>
            <pc:docMk/>
            <pc:sldMk cId="1203077340" sldId="262"/>
            <ac:spMk id="12" creationId="{9E3B4D5E-5F4F-DC33-E332-0728DBC9ECED}"/>
          </ac:spMkLst>
        </pc:spChg>
        <pc:spChg chg="del mod">
          <ac:chgData name="François GLEYZON" userId="68b60652afddc3a3" providerId="LiveId" clId="{05E5D7B5-A352-4C05-9F9C-242253538333}" dt="2024-04-23T07:54:27.348" v="350" actId="478"/>
          <ac:spMkLst>
            <pc:docMk/>
            <pc:sldMk cId="1203077340" sldId="262"/>
            <ac:spMk id="13" creationId="{76963DBF-0CCC-7CA8-2678-2A2927A88071}"/>
          </ac:spMkLst>
        </pc:spChg>
        <pc:picChg chg="add mod">
          <ac:chgData name="François GLEYZON" userId="68b60652afddc3a3" providerId="LiveId" clId="{05E5D7B5-A352-4C05-9F9C-242253538333}" dt="2024-04-23T07:51:43.604" v="39" actId="14100"/>
          <ac:picMkLst>
            <pc:docMk/>
            <pc:sldMk cId="1203077340" sldId="262"/>
            <ac:picMk id="4" creationId="{F2B33413-5275-339B-49B8-1E770432B7B1}"/>
          </ac:picMkLst>
        </pc:picChg>
        <pc:picChg chg="del">
          <ac:chgData name="François GLEYZON" userId="68b60652afddc3a3" providerId="LiveId" clId="{05E5D7B5-A352-4C05-9F9C-242253538333}" dt="2024-04-23T07:51:33.814" v="34" actId="478"/>
          <ac:picMkLst>
            <pc:docMk/>
            <pc:sldMk cId="1203077340" sldId="262"/>
            <ac:picMk id="10" creationId="{CCEE23C7-A201-4672-2E7B-085CAB19AE2D}"/>
          </ac:picMkLst>
        </pc:picChg>
        <pc:picChg chg="add mod">
          <ac:chgData name="François GLEYZON" userId="68b60652afddc3a3" providerId="LiveId" clId="{05E5D7B5-A352-4C05-9F9C-242253538333}" dt="2024-04-23T07:54:55.412" v="355" actId="1076"/>
          <ac:picMkLst>
            <pc:docMk/>
            <pc:sldMk cId="1203077340" sldId="262"/>
            <ac:picMk id="1026" creationId="{B716465A-7A6E-AC1A-BC18-13283374B697}"/>
          </ac:picMkLst>
        </pc:picChg>
      </pc:sldChg>
      <pc:sldChg chg="addSp delSp modSp add mod">
        <pc:chgData name="François GLEYZON" userId="68b60652afddc3a3" providerId="LiveId" clId="{05E5D7B5-A352-4C05-9F9C-242253538333}" dt="2024-04-29T07:29:12.600" v="1011" actId="14100"/>
        <pc:sldMkLst>
          <pc:docMk/>
          <pc:sldMk cId="128923869" sldId="263"/>
        </pc:sldMkLst>
        <pc:spChg chg="mod">
          <ac:chgData name="François GLEYZON" userId="68b60652afddc3a3" providerId="LiveId" clId="{05E5D7B5-A352-4C05-9F9C-242253538333}" dt="2024-04-29T07:23:59.081" v="498" actId="20577"/>
          <ac:spMkLst>
            <pc:docMk/>
            <pc:sldMk cId="128923869" sldId="263"/>
            <ac:spMk id="2" creationId="{5B0B175C-33CB-4BAE-FD5E-8AC547505D7C}"/>
          </ac:spMkLst>
        </pc:spChg>
        <pc:spChg chg="del">
          <ac:chgData name="François GLEYZON" userId="68b60652afddc3a3" providerId="LiveId" clId="{05E5D7B5-A352-4C05-9F9C-242253538333}" dt="2024-04-29T07:24:03.375" v="501" actId="478"/>
          <ac:spMkLst>
            <pc:docMk/>
            <pc:sldMk cId="128923869" sldId="263"/>
            <ac:spMk id="5" creationId="{820D151F-E1ED-7AE0-82BA-DB827FE73129}"/>
          </ac:spMkLst>
        </pc:spChg>
        <pc:spChg chg="del">
          <ac:chgData name="François GLEYZON" userId="68b60652afddc3a3" providerId="LiveId" clId="{05E5D7B5-A352-4C05-9F9C-242253538333}" dt="2024-04-29T07:24:04.391" v="502" actId="478"/>
          <ac:spMkLst>
            <pc:docMk/>
            <pc:sldMk cId="128923869" sldId="263"/>
            <ac:spMk id="6" creationId="{6FB3C256-D8A3-C56D-E21B-FA8CFDF411D3}"/>
          </ac:spMkLst>
        </pc:spChg>
        <pc:spChg chg="add mod">
          <ac:chgData name="François GLEYZON" userId="68b60652afddc3a3" providerId="LiveId" clId="{05E5D7B5-A352-4C05-9F9C-242253538333}" dt="2024-04-29T07:27:47.079" v="899" actId="14100"/>
          <ac:spMkLst>
            <pc:docMk/>
            <pc:sldMk cId="128923869" sldId="263"/>
            <ac:spMk id="10" creationId="{9827425C-408F-C606-245D-902DAE9B0A4E}"/>
          </ac:spMkLst>
        </pc:spChg>
        <pc:spChg chg="mod">
          <ac:chgData name="François GLEYZON" userId="68b60652afddc3a3" providerId="LiveId" clId="{05E5D7B5-A352-4C05-9F9C-242253538333}" dt="2024-04-29T07:27:21.582" v="894" actId="20577"/>
          <ac:spMkLst>
            <pc:docMk/>
            <pc:sldMk cId="128923869" sldId="263"/>
            <ac:spMk id="11" creationId="{36523081-C7F9-397E-3737-653DAB36FF0E}"/>
          </ac:spMkLst>
        </pc:spChg>
        <pc:spChg chg="mod">
          <ac:chgData name="François GLEYZON" userId="68b60652afddc3a3" providerId="LiveId" clId="{05E5D7B5-A352-4C05-9F9C-242253538333}" dt="2024-04-29T07:26:35.567" v="760" actId="14100"/>
          <ac:spMkLst>
            <pc:docMk/>
            <pc:sldMk cId="128923869" sldId="263"/>
            <ac:spMk id="12" creationId="{9E3B4D5E-5F4F-DC33-E332-0728DBC9ECED}"/>
          </ac:spMkLst>
        </pc:spChg>
        <pc:spChg chg="add mod">
          <ac:chgData name="François GLEYZON" userId="68b60652afddc3a3" providerId="LiveId" clId="{05E5D7B5-A352-4C05-9F9C-242253538333}" dt="2024-04-29T07:29:12.600" v="1011" actId="14100"/>
          <ac:spMkLst>
            <pc:docMk/>
            <pc:sldMk cId="128923869" sldId="263"/>
            <ac:spMk id="17" creationId="{E5BB9503-982A-63B3-5934-7633EAC678E1}"/>
          </ac:spMkLst>
        </pc:spChg>
        <pc:picChg chg="del">
          <ac:chgData name="François GLEYZON" userId="68b60652afddc3a3" providerId="LiveId" clId="{05E5D7B5-A352-4C05-9F9C-242253538333}" dt="2024-04-29T07:24:01.431" v="499" actId="478"/>
          <ac:picMkLst>
            <pc:docMk/>
            <pc:sldMk cId="128923869" sldId="263"/>
            <ac:picMk id="4" creationId="{F2B33413-5275-339B-49B8-1E770432B7B1}"/>
          </ac:picMkLst>
        </pc:picChg>
        <pc:picChg chg="add mod">
          <ac:chgData name="François GLEYZON" userId="68b60652afddc3a3" providerId="LiveId" clId="{05E5D7B5-A352-4C05-9F9C-242253538333}" dt="2024-04-29T07:27:37.046" v="895" actId="1076"/>
          <ac:picMkLst>
            <pc:docMk/>
            <pc:sldMk cId="128923869" sldId="263"/>
            <ac:picMk id="7" creationId="{D0F0D38F-F5CD-7E8F-8740-F9160CA59099}"/>
          </ac:picMkLst>
        </pc:picChg>
        <pc:picChg chg="add mod">
          <ac:chgData name="François GLEYZON" userId="68b60652afddc3a3" providerId="LiveId" clId="{05E5D7B5-A352-4C05-9F9C-242253538333}" dt="2024-04-29T07:27:39.119" v="896" actId="1076"/>
          <ac:picMkLst>
            <pc:docMk/>
            <pc:sldMk cId="128923869" sldId="263"/>
            <ac:picMk id="9" creationId="{FC940D57-6376-A472-62F3-C6C08532104D}"/>
          </ac:picMkLst>
        </pc:picChg>
        <pc:picChg chg="add mod">
          <ac:chgData name="François GLEYZON" userId="68b60652afddc3a3" providerId="LiveId" clId="{05E5D7B5-A352-4C05-9F9C-242253538333}" dt="2024-04-29T07:28:06.247" v="904" actId="14100"/>
          <ac:picMkLst>
            <pc:docMk/>
            <pc:sldMk cId="128923869" sldId="263"/>
            <ac:picMk id="14" creationId="{9FA44B38-99C2-B1A5-A14B-DAE9A6FAC30B}"/>
          </ac:picMkLst>
        </pc:picChg>
        <pc:picChg chg="add mod">
          <ac:chgData name="François GLEYZON" userId="68b60652afddc3a3" providerId="LiveId" clId="{05E5D7B5-A352-4C05-9F9C-242253538333}" dt="2024-04-29T07:28:38.016" v="910" actId="1076"/>
          <ac:picMkLst>
            <pc:docMk/>
            <pc:sldMk cId="128923869" sldId="263"/>
            <ac:picMk id="16" creationId="{730688C9-E95D-4BA3-F633-94E3D6608F90}"/>
          </ac:picMkLst>
        </pc:picChg>
        <pc:picChg chg="del">
          <ac:chgData name="François GLEYZON" userId="68b60652afddc3a3" providerId="LiveId" clId="{05E5D7B5-A352-4C05-9F9C-242253538333}" dt="2024-04-29T07:24:02.135" v="500" actId="478"/>
          <ac:picMkLst>
            <pc:docMk/>
            <pc:sldMk cId="128923869" sldId="263"/>
            <ac:picMk id="1026" creationId="{B716465A-7A6E-AC1A-BC18-13283374B69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16DC-E81C-44E1-8C19-EB1B7A6C6994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3896-E912-4B90-8932-8C2CA39EE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77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16DC-E81C-44E1-8C19-EB1B7A6C6994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3896-E912-4B90-8932-8C2CA39EE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30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16DC-E81C-44E1-8C19-EB1B7A6C6994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3896-E912-4B90-8932-8C2CA39EE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42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16DC-E81C-44E1-8C19-EB1B7A6C6994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3896-E912-4B90-8932-8C2CA39EE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61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16DC-E81C-44E1-8C19-EB1B7A6C6994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3896-E912-4B90-8932-8C2CA39EE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4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16DC-E81C-44E1-8C19-EB1B7A6C6994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3896-E912-4B90-8932-8C2CA39EE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22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16DC-E81C-44E1-8C19-EB1B7A6C6994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3896-E912-4B90-8932-8C2CA39EE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50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16DC-E81C-44E1-8C19-EB1B7A6C6994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3896-E912-4B90-8932-8C2CA39EE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26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16DC-E81C-44E1-8C19-EB1B7A6C6994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3896-E912-4B90-8932-8C2CA39EE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20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16DC-E81C-44E1-8C19-EB1B7A6C6994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3896-E912-4B90-8932-8C2CA39EE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37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16DC-E81C-44E1-8C19-EB1B7A6C6994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3896-E912-4B90-8932-8C2CA39EE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0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D5B16DC-E81C-44E1-8C19-EB1B7A6C6994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1A53896-E912-4B90-8932-8C2CA39EE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656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ED0736-9EA9-2442-72AA-11853D8D3E59}"/>
              </a:ext>
            </a:extLst>
          </p:cNvPr>
          <p:cNvSpPr/>
          <p:nvPr/>
        </p:nvSpPr>
        <p:spPr>
          <a:xfrm>
            <a:off x="2552700" y="1895474"/>
            <a:ext cx="7086600" cy="1371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Structural optimisation of Lattice structures based on 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B8D511-A5F9-FDFD-AA5B-0B526BEDF9EF}"/>
              </a:ext>
            </a:extLst>
          </p:cNvPr>
          <p:cNvSpPr/>
          <p:nvPr/>
        </p:nvSpPr>
        <p:spPr>
          <a:xfrm>
            <a:off x="2552700" y="3552826"/>
            <a:ext cx="7086600" cy="36195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Gauthier BRUNEL – Axel CHOQUET – François GLEYZON</a:t>
            </a:r>
          </a:p>
        </p:txBody>
      </p:sp>
    </p:spTree>
    <p:extLst>
      <p:ext uri="{BB962C8B-B14F-4D97-AF65-F5344CB8AC3E}">
        <p14:creationId xmlns:p14="http://schemas.microsoft.com/office/powerpoint/2010/main" val="370359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0B175C-33CB-4BAE-FD5E-8AC547505D7C}"/>
              </a:ext>
            </a:extLst>
          </p:cNvPr>
          <p:cNvSpPr/>
          <p:nvPr/>
        </p:nvSpPr>
        <p:spPr>
          <a:xfrm>
            <a:off x="247651" y="257174"/>
            <a:ext cx="5429250" cy="8001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Lattice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07E95-BDEF-3C87-F44D-74443C306161}"/>
              </a:ext>
            </a:extLst>
          </p:cNvPr>
          <p:cNvSpPr txBox="1"/>
          <p:nvPr/>
        </p:nvSpPr>
        <p:spPr>
          <a:xfrm>
            <a:off x="247647" y="4170106"/>
            <a:ext cx="47148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Improvements and advantages </a:t>
            </a:r>
            <a:r>
              <a:rPr lang="en-GB" sz="2000" dirty="0"/>
              <a:t>: </a:t>
            </a:r>
          </a:p>
          <a:p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High strength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Absorption of energy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Lightweight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Reduction of vibrations</a:t>
            </a:r>
          </a:p>
          <a:p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46F74-37BD-8F6E-0407-494604093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239319"/>
            <a:ext cx="6095999" cy="1914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FA8FAA-38C0-9A37-BD0F-829B02409F9F}"/>
              </a:ext>
            </a:extLst>
          </p:cNvPr>
          <p:cNvSpPr txBox="1"/>
          <p:nvPr/>
        </p:nvSpPr>
        <p:spPr>
          <a:xfrm>
            <a:off x="5724524" y="2228425"/>
            <a:ext cx="634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Fischer-</a:t>
            </a:r>
            <a:r>
              <a:rPr lang="en-GB" i="1" dirty="0" err="1"/>
              <a:t>Kosch</a:t>
            </a:r>
            <a:r>
              <a:rPr lang="en-GB" i="1" dirty="0"/>
              <a:t> S TMPS / Schwarz P TMPS / Wireframe Lattice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0E8F5-5313-1B97-D924-A7CE7DE7E12D}"/>
              </a:ext>
            </a:extLst>
          </p:cNvPr>
          <p:cNvSpPr txBox="1"/>
          <p:nvPr/>
        </p:nvSpPr>
        <p:spPr>
          <a:xfrm>
            <a:off x="1338261" y="1325109"/>
            <a:ext cx="2533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Cellular Solids (CS)</a:t>
            </a:r>
            <a:endParaRPr lang="en-GB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622C9B-C1FE-23C8-67FD-5E2C277FC406}"/>
              </a:ext>
            </a:extLst>
          </p:cNvPr>
          <p:cNvSpPr txBox="1"/>
          <p:nvPr/>
        </p:nvSpPr>
        <p:spPr>
          <a:xfrm>
            <a:off x="247650" y="1993053"/>
            <a:ext cx="1638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Stochastic structures</a:t>
            </a:r>
            <a:endParaRPr lang="en-GB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A1D99-6A65-E629-427E-BD24910269F6}"/>
              </a:ext>
            </a:extLst>
          </p:cNvPr>
          <p:cNvSpPr txBox="1"/>
          <p:nvPr/>
        </p:nvSpPr>
        <p:spPr>
          <a:xfrm>
            <a:off x="2905126" y="1993053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Non-stochastic structures</a:t>
            </a:r>
            <a:endParaRPr lang="en-GB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C14D1-6F89-0439-47D2-09E9C6F6BA78}"/>
              </a:ext>
            </a:extLst>
          </p:cNvPr>
          <p:cNvSpPr txBox="1"/>
          <p:nvPr/>
        </p:nvSpPr>
        <p:spPr>
          <a:xfrm>
            <a:off x="247650" y="3019838"/>
            <a:ext cx="2200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/>
              <a:t>Closed-cell foam</a:t>
            </a:r>
          </a:p>
          <a:p>
            <a:pPr algn="just"/>
            <a:r>
              <a:rPr lang="en-GB" sz="2000" dirty="0"/>
              <a:t>Open-cell foam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5B7635-FE41-FFC2-AC3C-4D0C5674A402}"/>
              </a:ext>
            </a:extLst>
          </p:cNvPr>
          <p:cNvSpPr txBox="1"/>
          <p:nvPr/>
        </p:nvSpPr>
        <p:spPr>
          <a:xfrm>
            <a:off x="2762250" y="3019838"/>
            <a:ext cx="2200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Honeycomb</a:t>
            </a:r>
          </a:p>
          <a:p>
            <a:pPr algn="r"/>
            <a:r>
              <a:rPr lang="en-GB" sz="2000" dirty="0"/>
              <a:t>Lattie structure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8E455D-EC2F-B127-D652-2A148CED00CF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066800" y="1725219"/>
            <a:ext cx="1538286" cy="267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E6DD08-B048-4CA1-1067-A57476E27C2E}"/>
              </a:ext>
            </a:extLst>
          </p:cNvPr>
          <p:cNvCxnSpPr>
            <a:cxnSpLocks/>
          </p:cNvCxnSpPr>
          <p:nvPr/>
        </p:nvCxnSpPr>
        <p:spPr>
          <a:xfrm>
            <a:off x="2605085" y="1725219"/>
            <a:ext cx="1538286" cy="267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2A7719-A742-2B1E-1226-1CB61F5FD890}"/>
              </a:ext>
            </a:extLst>
          </p:cNvPr>
          <p:cNvCxnSpPr>
            <a:cxnSpLocks/>
          </p:cNvCxnSpPr>
          <p:nvPr/>
        </p:nvCxnSpPr>
        <p:spPr>
          <a:xfrm flipV="1">
            <a:off x="4143371" y="2648374"/>
            <a:ext cx="0" cy="409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2CB8DF-26A5-5F7F-796B-D7044E1BB7A5}"/>
              </a:ext>
            </a:extLst>
          </p:cNvPr>
          <p:cNvCxnSpPr>
            <a:cxnSpLocks/>
          </p:cNvCxnSpPr>
          <p:nvPr/>
        </p:nvCxnSpPr>
        <p:spPr>
          <a:xfrm flipV="1">
            <a:off x="952496" y="2658024"/>
            <a:ext cx="0" cy="409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998F780B-FB2D-95FD-7F64-DFF7CF24D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1" y="2713954"/>
            <a:ext cx="6095998" cy="154097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91A519D-3137-A45E-3820-3F71C6BD689E}"/>
              </a:ext>
            </a:extLst>
          </p:cNvPr>
          <p:cNvSpPr txBox="1"/>
          <p:nvPr/>
        </p:nvSpPr>
        <p:spPr>
          <a:xfrm>
            <a:off x="5724531" y="4371122"/>
            <a:ext cx="634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Cube lattice with centre supports / Gyroid facetted lattice / Cube lattice with side diagonal supports / Schwarz P faceted lattice </a:t>
            </a:r>
          </a:p>
        </p:txBody>
      </p:sp>
    </p:spTree>
    <p:extLst>
      <p:ext uri="{BB962C8B-B14F-4D97-AF65-F5344CB8AC3E}">
        <p14:creationId xmlns:p14="http://schemas.microsoft.com/office/powerpoint/2010/main" val="283711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0B175C-33CB-4BAE-FD5E-8AC547505D7C}"/>
              </a:ext>
            </a:extLst>
          </p:cNvPr>
          <p:cNvSpPr/>
          <p:nvPr/>
        </p:nvSpPr>
        <p:spPr>
          <a:xfrm>
            <a:off x="247650" y="257174"/>
            <a:ext cx="5429250" cy="8001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Functionally Graded Material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07E95-BDEF-3C87-F44D-74443C306161}"/>
              </a:ext>
            </a:extLst>
          </p:cNvPr>
          <p:cNvSpPr txBox="1"/>
          <p:nvPr/>
        </p:nvSpPr>
        <p:spPr>
          <a:xfrm>
            <a:off x="247650" y="1332787"/>
            <a:ext cx="54292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/>
              <a:t>Graded Lattice </a:t>
            </a:r>
            <a:r>
              <a:rPr lang="en-GB" sz="2000" dirty="0"/>
              <a:t>offers more control over the strength and weight (variable density and porosity) </a:t>
            </a:r>
            <a:r>
              <a:rPr lang="en-GB" sz="2000" dirty="0">
                <a:sym typeface="Wingdings" panose="05000000000000000000" pitchFamily="2" charset="2"/>
              </a:rPr>
              <a:t> Improvement of the geometry</a:t>
            </a:r>
            <a:r>
              <a:rPr lang="en-GB" sz="2000" dirty="0"/>
              <a:t>.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b="1" dirty="0"/>
              <a:t>FGM</a:t>
            </a:r>
            <a:r>
              <a:rPr lang="en-GB" sz="2000" dirty="0"/>
              <a:t> possible thanks to new additive manufacturing techniques. 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8064B8B-2096-5522-730E-71219B5D8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875" y="239319"/>
            <a:ext cx="2283106" cy="360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9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0B175C-33CB-4BAE-FD5E-8AC547505D7C}"/>
              </a:ext>
            </a:extLst>
          </p:cNvPr>
          <p:cNvSpPr/>
          <p:nvPr/>
        </p:nvSpPr>
        <p:spPr>
          <a:xfrm>
            <a:off x="247650" y="257174"/>
            <a:ext cx="5429250" cy="120967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Topology optimisation in Biomedical engineering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07E95-BDEF-3C87-F44D-74443C306161}"/>
              </a:ext>
            </a:extLst>
          </p:cNvPr>
          <p:cNvSpPr txBox="1"/>
          <p:nvPr/>
        </p:nvSpPr>
        <p:spPr>
          <a:xfrm>
            <a:off x="247649" y="1770937"/>
            <a:ext cx="54292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/>
              <a:t>Topology optimisation</a:t>
            </a:r>
            <a:r>
              <a:rPr lang="en-GB" sz="2000" dirty="0"/>
              <a:t>, a cutting-edge technique in geometric engineering, finds profound relevance and potential in medical and biomedical applications.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/>
              <a:t>In these domains, the quest for optimal geometries is transformative, </a:t>
            </a:r>
            <a:r>
              <a:rPr lang="en-GB" sz="2000" b="1" dirty="0"/>
              <a:t>impacting human health and well-being</a:t>
            </a:r>
            <a:r>
              <a:rPr lang="en-GB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22284-91C8-203F-DF57-5A8E09956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239319"/>
            <a:ext cx="6095999" cy="1306767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3BF02EBA-D5A1-66B9-4249-E5C42AA8F304}"/>
              </a:ext>
            </a:extLst>
          </p:cNvPr>
          <p:cNvSpPr/>
          <p:nvPr/>
        </p:nvSpPr>
        <p:spPr>
          <a:xfrm>
            <a:off x="5848350" y="1838325"/>
            <a:ext cx="247650" cy="2487157"/>
          </a:xfrm>
          <a:prstGeom prst="rightBrace">
            <a:avLst>
              <a:gd name="adj1" fmla="val 123718"/>
              <a:gd name="adj2" fmla="val 50000"/>
            </a:avLst>
          </a:prstGeom>
          <a:ln w="571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0D390-3AF8-B300-CB7F-2A8D6146D476}"/>
              </a:ext>
            </a:extLst>
          </p:cNvPr>
          <p:cNvSpPr txBox="1"/>
          <p:nvPr/>
        </p:nvSpPr>
        <p:spPr>
          <a:xfrm>
            <a:off x="6267451" y="2848154"/>
            <a:ext cx="3600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/>
              <a:t>Prosthetics and orthopaedics</a:t>
            </a:r>
            <a:endParaRPr lang="en-GB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407E95-BDEF-3C87-F44D-74443C306161}"/>
              </a:ext>
            </a:extLst>
          </p:cNvPr>
          <p:cNvSpPr txBox="1"/>
          <p:nvPr/>
        </p:nvSpPr>
        <p:spPr>
          <a:xfrm>
            <a:off x="247649" y="4629569"/>
            <a:ext cx="1169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>
                <a:sym typeface="Wingdings" panose="05000000000000000000" pitchFamily="2" charset="2"/>
              </a:rPr>
              <a:t> </a:t>
            </a:r>
            <a:r>
              <a:rPr lang="en-GB" sz="2000" b="1" dirty="0"/>
              <a:t>Topology optimisation </a:t>
            </a:r>
            <a:r>
              <a:rPr lang="en-GB" sz="2000" dirty="0"/>
              <a:t>enables tailored solutions for individual anatomical and physiological needs enhance with </a:t>
            </a:r>
            <a:r>
              <a:rPr lang="en-GB" sz="2000" b="1" dirty="0"/>
              <a:t>lattice structure</a:t>
            </a:r>
            <a:r>
              <a:rPr lang="en-GB" sz="20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7AB43-A0DA-B8DD-6FF0-491E74ADCC61}"/>
              </a:ext>
            </a:extLst>
          </p:cNvPr>
          <p:cNvSpPr txBox="1"/>
          <p:nvPr/>
        </p:nvSpPr>
        <p:spPr>
          <a:xfrm>
            <a:off x="6267451" y="3679151"/>
            <a:ext cx="56768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800" dirty="0"/>
              <a:t>Pathways to restored mobility, functionality, and quality of life.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1A0C8B01-776A-2A32-A20C-F395C01D85F3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9105900" y="3048209"/>
            <a:ext cx="762000" cy="630942"/>
          </a:xfrm>
          <a:prstGeom prst="curvedConnector4">
            <a:avLst>
              <a:gd name="adj1" fmla="val -58750"/>
              <a:gd name="adj2" fmla="val 54532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67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0B175C-33CB-4BAE-FD5E-8AC547505D7C}"/>
              </a:ext>
            </a:extLst>
          </p:cNvPr>
          <p:cNvSpPr/>
          <p:nvPr/>
        </p:nvSpPr>
        <p:spPr>
          <a:xfrm>
            <a:off x="247650" y="257174"/>
            <a:ext cx="5429250" cy="120967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Prosthetic and Orthopaedics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EE23C7-A201-4672-2E7B-085CAB19A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4351088"/>
            <a:ext cx="11449052" cy="22795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523081-C7F9-397E-3737-653DAB36FF0E}"/>
              </a:ext>
            </a:extLst>
          </p:cNvPr>
          <p:cNvSpPr txBox="1"/>
          <p:nvPr/>
        </p:nvSpPr>
        <p:spPr>
          <a:xfrm>
            <a:off x="247649" y="1770937"/>
            <a:ext cx="54292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/>
              <a:t>Objective</a:t>
            </a:r>
            <a:r>
              <a:rPr lang="en-GB" sz="2000" dirty="0"/>
              <a:t>: Enhance the geometry of orthotic devices using topology optimization and graded lattice structures.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/>
              <a:t>Material selection criteria are significantly reduced for orthoses, which do not require biocompatibility considerations like prostheses.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E3B4D5E-5F4F-DC33-E332-0728DBC9ECED}"/>
              </a:ext>
            </a:extLst>
          </p:cNvPr>
          <p:cNvSpPr/>
          <p:nvPr/>
        </p:nvSpPr>
        <p:spPr>
          <a:xfrm>
            <a:off x="5848350" y="1838326"/>
            <a:ext cx="247650" cy="2179380"/>
          </a:xfrm>
          <a:prstGeom prst="rightBrace">
            <a:avLst>
              <a:gd name="adj1" fmla="val 123718"/>
              <a:gd name="adj2" fmla="val 50000"/>
            </a:avLst>
          </a:prstGeom>
          <a:ln w="571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963DBF-0CCC-7CA8-2678-2A2927A88071}"/>
              </a:ext>
            </a:extLst>
          </p:cNvPr>
          <p:cNvSpPr txBox="1"/>
          <p:nvPr/>
        </p:nvSpPr>
        <p:spPr>
          <a:xfrm>
            <a:off x="6267451" y="2420184"/>
            <a:ext cx="5429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/>
              <a:t>Orthosis</a:t>
            </a:r>
            <a:r>
              <a:rPr lang="en-GB" sz="2000" dirty="0"/>
              <a:t> : external devices designed to support, align, stabilise, or correct various parts of the body   </a:t>
            </a:r>
          </a:p>
        </p:txBody>
      </p:sp>
    </p:spTree>
    <p:extLst>
      <p:ext uri="{BB962C8B-B14F-4D97-AF65-F5344CB8AC3E}">
        <p14:creationId xmlns:p14="http://schemas.microsoft.com/office/powerpoint/2010/main" val="383675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0B175C-33CB-4BAE-FD5E-8AC547505D7C}"/>
              </a:ext>
            </a:extLst>
          </p:cNvPr>
          <p:cNvSpPr/>
          <p:nvPr/>
        </p:nvSpPr>
        <p:spPr>
          <a:xfrm>
            <a:off x="247650" y="257174"/>
            <a:ext cx="5429250" cy="120967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Workflow of the 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523081-C7F9-397E-3737-653DAB36FF0E}"/>
              </a:ext>
            </a:extLst>
          </p:cNvPr>
          <p:cNvSpPr txBox="1"/>
          <p:nvPr/>
        </p:nvSpPr>
        <p:spPr>
          <a:xfrm>
            <a:off x="247649" y="1770937"/>
            <a:ext cx="54292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GB" sz="2000" b="1" dirty="0"/>
              <a:t>Experimental</a:t>
            </a:r>
            <a:r>
              <a:rPr lang="en-GB" sz="2000" dirty="0"/>
              <a:t> procedures will be undertaken to derive the constitutive equation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Setting material properties.</a:t>
            </a:r>
          </a:p>
          <a:p>
            <a:pPr marL="457200" indent="-457200" algn="just">
              <a:buFont typeface="+mj-lt"/>
              <a:buAutoNum type="arabicPeriod"/>
            </a:pPr>
            <a:endParaRPr lang="en-GB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n-GB" sz="2000" dirty="0"/>
              <a:t>Computer-Aided Design (</a:t>
            </a:r>
            <a:r>
              <a:rPr lang="en-GB" sz="2000" b="1" dirty="0"/>
              <a:t>CAD</a:t>
            </a:r>
            <a:r>
              <a:rPr lang="en-GB" sz="2000" dirty="0"/>
              <a:t>) and Finite Element Analysis (</a:t>
            </a:r>
            <a:r>
              <a:rPr lang="en-GB" sz="2000" b="1" dirty="0"/>
              <a:t>FEM</a:t>
            </a:r>
            <a:r>
              <a:rPr lang="en-GB" sz="2000" dirty="0"/>
              <a:t>).</a:t>
            </a:r>
          </a:p>
          <a:p>
            <a:pPr marL="457200" indent="-457200" algn="just">
              <a:buFont typeface="+mj-lt"/>
              <a:buAutoNum type="arabicPeriod"/>
            </a:pPr>
            <a:endParaRPr lang="en-GB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n-GB" sz="2000" b="1" dirty="0"/>
              <a:t>Topology optimisation </a:t>
            </a:r>
            <a:r>
              <a:rPr lang="en-GB" sz="2000" dirty="0"/>
              <a:t>based on the FEM results given a certain set of boundary conditions reflecting the closest the reality.</a:t>
            </a:r>
          </a:p>
          <a:p>
            <a:pPr marL="457200" indent="-457200" algn="just">
              <a:buFont typeface="+mj-lt"/>
              <a:buAutoNum type="arabicPeriod"/>
            </a:pPr>
            <a:endParaRPr lang="en-GB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n-GB" sz="2000" dirty="0"/>
              <a:t>Lattice integration in the optimised geometry thanks to </a:t>
            </a:r>
            <a:r>
              <a:rPr lang="en-GB" sz="2000" b="1" dirty="0"/>
              <a:t>Machine Learning </a:t>
            </a:r>
            <a:r>
              <a:rPr lang="en-GB" sz="2000" dirty="0"/>
              <a:t>(ML). 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E3B4D5E-5F4F-DC33-E332-0728DBC9ECED}"/>
              </a:ext>
            </a:extLst>
          </p:cNvPr>
          <p:cNvSpPr/>
          <p:nvPr/>
        </p:nvSpPr>
        <p:spPr>
          <a:xfrm>
            <a:off x="5848350" y="1838326"/>
            <a:ext cx="247650" cy="4333816"/>
          </a:xfrm>
          <a:prstGeom prst="rightBrace">
            <a:avLst>
              <a:gd name="adj1" fmla="val 123718"/>
              <a:gd name="adj2" fmla="val 50000"/>
            </a:avLst>
          </a:prstGeom>
          <a:ln w="571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33413-5275-339B-49B8-1E770432B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257175"/>
            <a:ext cx="6200775" cy="1030972"/>
          </a:xfrm>
          <a:prstGeom prst="rect">
            <a:avLst/>
          </a:prstGeom>
        </p:spPr>
      </p:pic>
      <p:pic>
        <p:nvPicPr>
          <p:cNvPr id="1026" name="Picture 2" descr="Une image contenant cylindre, conception&#10;&#10;Description générée automatiquement">
            <a:extLst>
              <a:ext uri="{FF2B5EF4-FFF2-40B4-BE49-F238E27FC236}">
                <a16:creationId xmlns:a16="http://schemas.microsoft.com/office/drawing/2014/main" id="{B716465A-7A6E-AC1A-BC18-13283374B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060" y="2097852"/>
            <a:ext cx="2686204" cy="381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0D151F-E1ED-7AE0-82BA-DB827FE73129}"/>
              </a:ext>
            </a:extLst>
          </p:cNvPr>
          <p:cNvSpPr txBox="1"/>
          <p:nvPr/>
        </p:nvSpPr>
        <p:spPr>
          <a:xfrm>
            <a:off x="9120264" y="2097852"/>
            <a:ext cx="2576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/>
              <a:t>Wrist Orthosis</a:t>
            </a:r>
            <a:r>
              <a:rPr lang="en-GB" sz="2000" dirty="0"/>
              <a:t> : starting geometry shared by the biomechanical engineer </a:t>
            </a:r>
          </a:p>
          <a:p>
            <a:pPr algn="just"/>
            <a:r>
              <a:rPr lang="en-GB" sz="2000" dirty="0"/>
              <a:t>Jesús Hernández.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3C256-D8A3-C56D-E21B-FA8CFDF411D3}"/>
              </a:ext>
            </a:extLst>
          </p:cNvPr>
          <p:cNvSpPr txBox="1"/>
          <p:nvPr/>
        </p:nvSpPr>
        <p:spPr>
          <a:xfrm>
            <a:off x="9120264" y="5204729"/>
            <a:ext cx="2576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/>
              <a:t>Size limit : </a:t>
            </a:r>
            <a:r>
              <a:rPr lang="en-GB" sz="2000" dirty="0"/>
              <a:t>30 x 30 cm</a:t>
            </a:r>
          </a:p>
        </p:txBody>
      </p:sp>
    </p:spTree>
    <p:extLst>
      <p:ext uri="{BB962C8B-B14F-4D97-AF65-F5344CB8AC3E}">
        <p14:creationId xmlns:p14="http://schemas.microsoft.com/office/powerpoint/2010/main" val="120307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0E083D-4AF6-1DF8-541C-440BB979E594}"/>
              </a:ext>
            </a:extLst>
          </p:cNvPr>
          <p:cNvSpPr/>
          <p:nvPr/>
        </p:nvSpPr>
        <p:spPr>
          <a:xfrm>
            <a:off x="247650" y="257174"/>
            <a:ext cx="5429250" cy="120967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Digital Light Printing (DLP)</a:t>
            </a:r>
          </a:p>
        </p:txBody>
      </p:sp>
      <p:pic>
        <p:nvPicPr>
          <p:cNvPr id="1029" name="Picture 5" descr="What Is a DLP 3D Printer? – Simply Explained - FacFox Docs">
            <a:extLst>
              <a:ext uri="{FF2B5EF4-FFF2-40B4-BE49-F238E27FC236}">
                <a16:creationId xmlns:a16="http://schemas.microsoft.com/office/drawing/2014/main" id="{E823E4B5-E967-532E-3063-F38EF94A9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700" y="4114800"/>
            <a:ext cx="2520950" cy="148231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CF4C5E-BD4D-3B49-2E49-268A69970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218" y="257174"/>
            <a:ext cx="4597832" cy="3730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948B3E-96D9-2207-2EDE-BC79BF5B5AD9}"/>
              </a:ext>
            </a:extLst>
          </p:cNvPr>
          <p:cNvSpPr txBox="1"/>
          <p:nvPr/>
        </p:nvSpPr>
        <p:spPr>
          <a:xfrm>
            <a:off x="247649" y="1770937"/>
            <a:ext cx="5429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b="1" dirty="0"/>
              <a:t>DLP</a:t>
            </a:r>
            <a:r>
              <a:rPr lang="en-GB" sz="2000" dirty="0"/>
              <a:t> uses UV light to cure resin layer by layer.​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GB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b="1" dirty="0"/>
              <a:t>Applications </a:t>
            </a:r>
            <a:r>
              <a:rPr lang="en-GB" sz="2000" dirty="0"/>
              <a:t>: jewellery and dental. 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C3782-D25C-D1A5-3001-CCD2F02B98F7}"/>
              </a:ext>
            </a:extLst>
          </p:cNvPr>
          <p:cNvSpPr txBox="1"/>
          <p:nvPr/>
        </p:nvSpPr>
        <p:spPr>
          <a:xfrm>
            <a:off x="247649" y="3090687"/>
            <a:ext cx="54292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Advantages</a:t>
            </a:r>
            <a:r>
              <a:rPr lang="en-GB" sz="2000" dirty="0"/>
              <a:t>: ​</a:t>
            </a:r>
          </a:p>
          <a:p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Fast printing speed.​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High precision and detail (50µ details).​</a:t>
            </a:r>
          </a:p>
          <a:p>
            <a:endParaRPr lang="en-GB" sz="2000" dirty="0"/>
          </a:p>
          <a:p>
            <a:r>
              <a:rPr lang="en-GB" sz="2000" b="1" dirty="0"/>
              <a:t>Disadvantages</a:t>
            </a:r>
            <a:r>
              <a:rPr lang="en-GB" sz="2000" dirty="0"/>
              <a:t>:​</a:t>
            </a:r>
          </a:p>
          <a:p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Higher initial cost.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Expensive resin, needs careful handling.​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Limited part size.​</a:t>
            </a:r>
          </a:p>
        </p:txBody>
      </p:sp>
    </p:spTree>
    <p:extLst>
      <p:ext uri="{BB962C8B-B14F-4D97-AF65-F5344CB8AC3E}">
        <p14:creationId xmlns:p14="http://schemas.microsoft.com/office/powerpoint/2010/main" val="80453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0B175C-33CB-4BAE-FD5E-8AC547505D7C}"/>
              </a:ext>
            </a:extLst>
          </p:cNvPr>
          <p:cNvSpPr/>
          <p:nvPr/>
        </p:nvSpPr>
        <p:spPr>
          <a:xfrm>
            <a:off x="247650" y="257174"/>
            <a:ext cx="5429250" cy="120967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Boundary and loading conditions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523081-C7F9-397E-3737-653DAB36FF0E}"/>
              </a:ext>
            </a:extLst>
          </p:cNvPr>
          <p:cNvSpPr txBox="1"/>
          <p:nvPr/>
        </p:nvSpPr>
        <p:spPr>
          <a:xfrm>
            <a:off x="247649" y="1770937"/>
            <a:ext cx="54292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/>
              <a:t>The boundary and loading conditions need to be as closed to the reality in order to perform a faithful simulation.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/>
              <a:t>Such movement were converted through forces and moments in scientific papers : 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E3B4D5E-5F4F-DC33-E332-0728DBC9ECED}"/>
              </a:ext>
            </a:extLst>
          </p:cNvPr>
          <p:cNvSpPr/>
          <p:nvPr/>
        </p:nvSpPr>
        <p:spPr>
          <a:xfrm>
            <a:off x="5848350" y="1838326"/>
            <a:ext cx="247650" cy="948274"/>
          </a:xfrm>
          <a:prstGeom prst="rightBrace">
            <a:avLst>
              <a:gd name="adj1" fmla="val 123718"/>
              <a:gd name="adj2" fmla="val 50000"/>
            </a:avLst>
          </a:prstGeom>
          <a:ln w="571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F0D38F-F5CD-7E8F-8740-F9160CA59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51" y="257174"/>
            <a:ext cx="3530750" cy="2543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940D57-6376-A472-62F3-C6C085321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1" y="2944506"/>
            <a:ext cx="3530750" cy="4844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27425C-408F-C606-245D-902DAE9B0A4E}"/>
              </a:ext>
            </a:extLst>
          </p:cNvPr>
          <p:cNvSpPr txBox="1"/>
          <p:nvPr/>
        </p:nvSpPr>
        <p:spPr>
          <a:xfrm>
            <a:off x="9896474" y="257174"/>
            <a:ext cx="2124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/>
              <a:t>Based on typical movement of the wrist, bone displacement et kinaesthetic information.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A44B38-99C2-B1A5-A14B-DAE9A6FAC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49" y="3853783"/>
            <a:ext cx="5429250" cy="16013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0688C9-E95D-4BA3-F633-94E3D6608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50" y="3853783"/>
            <a:ext cx="3723664" cy="14028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5BB9503-982A-63B3-5934-7633EAC678E1}"/>
              </a:ext>
            </a:extLst>
          </p:cNvPr>
          <p:cNvSpPr txBox="1"/>
          <p:nvPr/>
        </p:nvSpPr>
        <p:spPr>
          <a:xfrm>
            <a:off x="247648" y="5631330"/>
            <a:ext cx="11772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sym typeface="Wingdings" panose="05000000000000000000" pitchFamily="2" charset="2"/>
              </a:rPr>
              <a:t> Different movements and types of BC should be studied (comparison between force and moment)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8923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459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François GLEYZON</dc:creator>
  <cp:lastModifiedBy>François GLEYZON</cp:lastModifiedBy>
  <cp:revision>1</cp:revision>
  <dcterms:created xsi:type="dcterms:W3CDTF">2024-04-22T07:16:26Z</dcterms:created>
  <dcterms:modified xsi:type="dcterms:W3CDTF">2024-04-29T07:29:45Z</dcterms:modified>
</cp:coreProperties>
</file>