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7242" y="-48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20D7E69-7AFE-47E4-B9F7-8D10E79ABB11}"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98303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0D7E69-7AFE-47E4-B9F7-8D10E79ABB11}"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34018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0D7E69-7AFE-47E4-B9F7-8D10E79ABB11}"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138215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0D7E69-7AFE-47E4-B9F7-8D10E79ABB11}"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17501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0D7E69-7AFE-47E4-B9F7-8D10E79ABB11}"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404359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20D7E69-7AFE-47E4-B9F7-8D10E79ABB11}"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65883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Cliquez pour 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Cliquez pour 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20D7E69-7AFE-47E4-B9F7-8D10E79ABB11}" type="datetimeFigureOut">
              <a:rPr lang="fr-FR" smtClean="0"/>
              <a:t>12/04/2023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146865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20D7E69-7AFE-47E4-B9F7-8D10E79ABB11}" type="datetimeFigureOut">
              <a:rPr lang="fr-FR" smtClean="0"/>
              <a:t>12/04/2023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133029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D7E69-7AFE-47E4-B9F7-8D10E79ABB11}" type="datetimeFigureOut">
              <a:rPr lang="fr-FR" smtClean="0"/>
              <a:t>12/04/2023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309295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0D7E69-7AFE-47E4-B9F7-8D10E79ABB11}"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83010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0D7E69-7AFE-47E4-B9F7-8D10E79ABB11}"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4E6CDD0-BF1F-4C66-AC94-E0783CCA7003}" type="slidenum">
              <a:rPr lang="fr-FR" smtClean="0"/>
              <a:t>‹N°›</a:t>
            </a:fld>
            <a:endParaRPr lang="fr-FR"/>
          </a:p>
        </p:txBody>
      </p:sp>
    </p:spTree>
    <p:extLst>
      <p:ext uri="{BB962C8B-B14F-4D97-AF65-F5344CB8AC3E}">
        <p14:creationId xmlns:p14="http://schemas.microsoft.com/office/powerpoint/2010/main" val="29221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20D7E69-7AFE-47E4-B9F7-8D10E79ABB11}" type="datetimeFigureOut">
              <a:rPr lang="fr-FR" smtClean="0"/>
              <a:t>12/04/2023</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4E6CDD0-BF1F-4C66-AC94-E0783CCA7003}" type="slidenum">
              <a:rPr lang="fr-FR" smtClean="0"/>
              <a:t>‹N°›</a:t>
            </a:fld>
            <a:endParaRPr lang="fr-FR"/>
          </a:p>
        </p:txBody>
      </p:sp>
    </p:spTree>
    <p:extLst>
      <p:ext uri="{BB962C8B-B14F-4D97-AF65-F5344CB8AC3E}">
        <p14:creationId xmlns:p14="http://schemas.microsoft.com/office/powerpoint/2010/main" val="2623606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8" name="Rectangle : coins arrondis 137">
            <a:extLst>
              <a:ext uri="{FF2B5EF4-FFF2-40B4-BE49-F238E27FC236}">
                <a16:creationId xmlns:a16="http://schemas.microsoft.com/office/drawing/2014/main" id="{EDC0A39A-DA83-D0AF-A225-62CF07148418}"/>
              </a:ext>
            </a:extLst>
          </p:cNvPr>
          <p:cNvSpPr/>
          <p:nvPr/>
        </p:nvSpPr>
        <p:spPr>
          <a:xfrm>
            <a:off x="15924731" y="9568500"/>
            <a:ext cx="13935116" cy="8030079"/>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8" name="Groupe 77">
            <a:extLst>
              <a:ext uri="{FF2B5EF4-FFF2-40B4-BE49-F238E27FC236}">
                <a16:creationId xmlns:a16="http://schemas.microsoft.com/office/drawing/2014/main" id="{011E94C8-0910-C953-C2A5-0079066A0596}"/>
              </a:ext>
            </a:extLst>
          </p:cNvPr>
          <p:cNvGrpSpPr/>
          <p:nvPr/>
        </p:nvGrpSpPr>
        <p:grpSpPr>
          <a:xfrm>
            <a:off x="23442802" y="9821842"/>
            <a:ext cx="6240658" cy="7001737"/>
            <a:chOff x="21217620" y="10291292"/>
            <a:chExt cx="7041086" cy="7772497"/>
          </a:xfrm>
        </p:grpSpPr>
        <p:grpSp>
          <p:nvGrpSpPr>
            <p:cNvPr id="40" name="Groupe 39">
              <a:extLst>
                <a:ext uri="{FF2B5EF4-FFF2-40B4-BE49-F238E27FC236}">
                  <a16:creationId xmlns:a16="http://schemas.microsoft.com/office/drawing/2014/main" id="{D3651775-9A37-BC72-E8DC-D5A97288984B}"/>
                </a:ext>
              </a:extLst>
            </p:cNvPr>
            <p:cNvGrpSpPr/>
            <p:nvPr/>
          </p:nvGrpSpPr>
          <p:grpSpPr>
            <a:xfrm>
              <a:off x="23131987" y="10291292"/>
              <a:ext cx="2088000" cy="2088000"/>
              <a:chOff x="22590236" y="10326440"/>
              <a:chExt cx="2088000" cy="2088000"/>
            </a:xfrm>
          </p:grpSpPr>
          <p:sp>
            <p:nvSpPr>
              <p:cNvPr id="39" name="Ellipse 38">
                <a:extLst>
                  <a:ext uri="{FF2B5EF4-FFF2-40B4-BE49-F238E27FC236}">
                    <a16:creationId xmlns:a16="http://schemas.microsoft.com/office/drawing/2014/main" id="{3C4311C3-923D-024E-8982-4BFCDDAFD9F4}"/>
                  </a:ext>
                </a:extLst>
              </p:cNvPr>
              <p:cNvSpPr/>
              <p:nvPr/>
            </p:nvSpPr>
            <p:spPr>
              <a:xfrm>
                <a:off x="22590236" y="10326440"/>
                <a:ext cx="2088000" cy="2088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DCBF578D-485E-3280-4C73-49C3759C26CA}"/>
                  </a:ext>
                </a:extLst>
              </p:cNvPr>
              <p:cNvSpPr txBox="1"/>
              <p:nvPr/>
            </p:nvSpPr>
            <p:spPr>
              <a:xfrm>
                <a:off x="22957216" y="10554831"/>
                <a:ext cx="1641862" cy="1631216"/>
              </a:xfrm>
              <a:prstGeom prst="rect">
                <a:avLst/>
              </a:prstGeom>
              <a:noFill/>
            </p:spPr>
            <p:txBody>
              <a:bodyPr wrap="square" rtlCol="0">
                <a:spAutoFit/>
              </a:bodyPr>
              <a:lstStyle/>
              <a:p>
                <a:r>
                  <a:rPr lang="fr-FR" dirty="0"/>
                  <a:t>x</a:t>
                </a:r>
                <a:r>
                  <a:rPr lang="fr-FR" baseline="-25000" dirty="0"/>
                  <a:t>1 </a:t>
                </a:r>
                <a:r>
                  <a:rPr lang="fr-FR" b="0" i="0" dirty="0">
                    <a:solidFill>
                      <a:srgbClr val="202124"/>
                    </a:solidFill>
                    <a:effectLst/>
                  </a:rPr>
                  <a:t>∨ x</a:t>
                </a:r>
                <a:r>
                  <a:rPr lang="fr-FR" b="0" i="0" baseline="-25000" dirty="0">
                    <a:solidFill>
                      <a:srgbClr val="202124"/>
                    </a:solidFill>
                    <a:effectLst/>
                  </a:rPr>
                  <a:t>2 </a:t>
                </a:r>
                <a:r>
                  <a:rPr lang="fr-FR" b="0" i="0" dirty="0">
                    <a:solidFill>
                      <a:srgbClr val="202124"/>
                    </a:solidFill>
                    <a:effectLst/>
                  </a:rPr>
                  <a:t>∨ </a:t>
                </a:r>
                <a:r>
                  <a:rPr lang="fr-FR" dirty="0"/>
                  <a:t>¬x</a:t>
                </a:r>
                <a:r>
                  <a:rPr lang="fr-FR" baseline="-25000" dirty="0"/>
                  <a:t>3</a:t>
                </a:r>
              </a:p>
              <a:p>
                <a:r>
                  <a:rPr lang="fr-FR" dirty="0"/>
                  <a:t>¬x</a:t>
                </a:r>
                <a:r>
                  <a:rPr lang="fr-FR" baseline="-25000" dirty="0"/>
                  <a:t>1 </a:t>
                </a:r>
                <a:r>
                  <a:rPr lang="fr-FR" b="0" i="0" dirty="0">
                    <a:solidFill>
                      <a:srgbClr val="202124"/>
                    </a:solidFill>
                    <a:effectLst/>
                  </a:rPr>
                  <a:t>∨ x</a:t>
                </a:r>
                <a:r>
                  <a:rPr lang="fr-FR" b="0" i="0" baseline="-25000" dirty="0">
                    <a:solidFill>
                      <a:srgbClr val="202124"/>
                    </a:solidFill>
                    <a:effectLst/>
                  </a:rPr>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dirty="0"/>
                  <a:t>¬x</a:t>
                </a:r>
                <a:r>
                  <a:rPr lang="fr-FR" baseline="-25000" dirty="0"/>
                  <a:t>2</a:t>
                </a:r>
              </a:p>
              <a:p>
                <a:r>
                  <a:rPr lang="fr-FR" dirty="0"/>
                  <a:t>x</a:t>
                </a:r>
                <a:r>
                  <a:rPr lang="fr-FR" baseline="-25000" dirty="0"/>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b="0" i="0" dirty="0">
                    <a:solidFill>
                      <a:srgbClr val="202124"/>
                    </a:solidFill>
                    <a:effectLst/>
                  </a:rPr>
                  <a:t>x</a:t>
                </a:r>
                <a:r>
                  <a:rPr lang="fr-FR" b="0" i="0" baseline="-25000" dirty="0">
                    <a:solidFill>
                      <a:srgbClr val="202124"/>
                    </a:solidFill>
                    <a:effectLst/>
                  </a:rPr>
                  <a:t>1</a:t>
                </a:r>
                <a:r>
                  <a:rPr lang="fr-FR" b="0" i="0" dirty="0">
                    <a:solidFill>
                      <a:srgbClr val="202124"/>
                    </a:solidFill>
                    <a:effectLst/>
                  </a:rPr>
                  <a:t>∨</a:t>
                </a:r>
                <a:r>
                  <a:rPr lang="fr-FR" dirty="0"/>
                  <a:t> ¬x</a:t>
                </a:r>
                <a:r>
                  <a:rPr lang="fr-FR" baseline="-25000" dirty="0"/>
                  <a:t>2</a:t>
                </a:r>
                <a:endParaRPr lang="fr-FR" dirty="0"/>
              </a:p>
            </p:txBody>
          </p:sp>
        </p:grpSp>
        <p:grpSp>
          <p:nvGrpSpPr>
            <p:cNvPr id="38" name="Groupe 37">
              <a:extLst>
                <a:ext uri="{FF2B5EF4-FFF2-40B4-BE49-F238E27FC236}">
                  <a16:creationId xmlns:a16="http://schemas.microsoft.com/office/drawing/2014/main" id="{F0AAD089-48DC-B513-EDE9-0D0CAD757D31}"/>
                </a:ext>
              </a:extLst>
            </p:cNvPr>
            <p:cNvGrpSpPr/>
            <p:nvPr/>
          </p:nvGrpSpPr>
          <p:grpSpPr>
            <a:xfrm>
              <a:off x="21959898" y="13261078"/>
              <a:ext cx="1301548" cy="1301549"/>
              <a:chOff x="20184043" y="13294680"/>
              <a:chExt cx="1511999" cy="1512000"/>
            </a:xfrm>
          </p:grpSpPr>
          <p:sp>
            <p:nvSpPr>
              <p:cNvPr id="35" name="Ellipse 34">
                <a:extLst>
                  <a:ext uri="{FF2B5EF4-FFF2-40B4-BE49-F238E27FC236}">
                    <a16:creationId xmlns:a16="http://schemas.microsoft.com/office/drawing/2014/main" id="{52D74731-949C-FBF9-EB83-9FE5EF803A69}"/>
                  </a:ext>
                </a:extLst>
              </p:cNvPr>
              <p:cNvSpPr/>
              <p:nvPr/>
            </p:nvSpPr>
            <p:spPr>
              <a:xfrm>
                <a:off x="20184043" y="13294680"/>
                <a:ext cx="1511999" cy="1512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33D566D4-0F2C-A4C7-8856-6962D2EFECBE}"/>
                  </a:ext>
                </a:extLst>
              </p:cNvPr>
              <p:cNvSpPr txBox="1"/>
              <p:nvPr/>
            </p:nvSpPr>
            <p:spPr>
              <a:xfrm>
                <a:off x="20450628" y="13534797"/>
                <a:ext cx="1245413" cy="833491"/>
              </a:xfrm>
              <a:prstGeom prst="rect">
                <a:avLst/>
              </a:prstGeom>
              <a:noFill/>
            </p:spPr>
            <p:txBody>
              <a:bodyPr wrap="square" rtlCol="0">
                <a:spAutoFit/>
              </a:bodyPr>
              <a:lstStyle/>
              <a:p>
                <a:r>
                  <a:rPr lang="fr-FR" dirty="0"/>
                  <a:t>¬x</a:t>
                </a:r>
                <a:r>
                  <a:rPr lang="fr-FR" baseline="-25000" dirty="0"/>
                  <a:t>2</a:t>
                </a:r>
              </a:p>
              <a:p>
                <a:r>
                  <a:rPr lang="fr-FR" dirty="0"/>
                  <a:t>x</a:t>
                </a:r>
                <a:r>
                  <a:rPr lang="fr-FR" baseline="-25000" dirty="0"/>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p:txBody>
          </p:sp>
        </p:grpSp>
        <p:grpSp>
          <p:nvGrpSpPr>
            <p:cNvPr id="37" name="Groupe 36">
              <a:extLst>
                <a:ext uri="{FF2B5EF4-FFF2-40B4-BE49-F238E27FC236}">
                  <a16:creationId xmlns:a16="http://schemas.microsoft.com/office/drawing/2014/main" id="{AA083879-82C0-71B8-7477-D714FEB5A20C}"/>
                </a:ext>
              </a:extLst>
            </p:cNvPr>
            <p:cNvGrpSpPr/>
            <p:nvPr/>
          </p:nvGrpSpPr>
          <p:grpSpPr>
            <a:xfrm>
              <a:off x="24883436" y="13305789"/>
              <a:ext cx="1746413" cy="1512000"/>
              <a:chOff x="24723449" y="13298501"/>
              <a:chExt cx="1746413" cy="1512000"/>
            </a:xfrm>
          </p:grpSpPr>
          <p:sp>
            <p:nvSpPr>
              <p:cNvPr id="36" name="Ellipse 35">
                <a:extLst>
                  <a:ext uri="{FF2B5EF4-FFF2-40B4-BE49-F238E27FC236}">
                    <a16:creationId xmlns:a16="http://schemas.microsoft.com/office/drawing/2014/main" id="{967836DE-4C7C-F78E-DF68-2C2E9DFE63F5}"/>
                  </a:ext>
                </a:extLst>
              </p:cNvPr>
              <p:cNvSpPr/>
              <p:nvPr/>
            </p:nvSpPr>
            <p:spPr>
              <a:xfrm>
                <a:off x="24723449" y="13298501"/>
                <a:ext cx="1512000" cy="1512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BDCFC3E6-FE9F-1F3F-FFD4-3874EC2BEB3B}"/>
                  </a:ext>
                </a:extLst>
              </p:cNvPr>
              <p:cNvSpPr txBox="1"/>
              <p:nvPr/>
            </p:nvSpPr>
            <p:spPr>
              <a:xfrm>
                <a:off x="25060000" y="13409771"/>
                <a:ext cx="1409862" cy="1332463"/>
              </a:xfrm>
              <a:prstGeom prst="rect">
                <a:avLst/>
              </a:prstGeom>
              <a:noFill/>
            </p:spPr>
            <p:txBody>
              <a:bodyPr wrap="square" rtlCol="0">
                <a:spAutoFit/>
              </a:bodyPr>
              <a:lstStyle/>
              <a:p>
                <a:r>
                  <a:rPr lang="fr-FR" b="0" i="0" dirty="0">
                    <a:solidFill>
                      <a:srgbClr val="202124"/>
                    </a:solidFill>
                    <a:effectLst/>
                  </a:rPr>
                  <a:t>x</a:t>
                </a:r>
                <a:r>
                  <a:rPr lang="fr-FR" b="0" i="0" baseline="-25000" dirty="0">
                    <a:solidFill>
                      <a:srgbClr val="202124"/>
                    </a:solidFill>
                    <a:effectLst/>
                  </a:rPr>
                  <a:t>2 </a:t>
                </a:r>
                <a:r>
                  <a:rPr lang="fr-FR" b="0" i="0" dirty="0">
                    <a:solidFill>
                      <a:srgbClr val="202124"/>
                    </a:solidFill>
                    <a:effectLst/>
                  </a:rPr>
                  <a:t>∨ </a:t>
                </a:r>
                <a:r>
                  <a:rPr lang="fr-FR" dirty="0"/>
                  <a:t>¬x</a:t>
                </a:r>
                <a:r>
                  <a:rPr lang="fr-FR" baseline="-25000" dirty="0"/>
                  <a:t>3</a:t>
                </a:r>
              </a:p>
              <a:p>
                <a:r>
                  <a:rPr lang="fr-FR" dirty="0"/>
                  <a:t>¬x</a:t>
                </a:r>
                <a:r>
                  <a:rPr lang="fr-FR" baseline="-25000" dirty="0"/>
                  <a:t>2</a:t>
                </a:r>
              </a:p>
              <a:p>
                <a:r>
                  <a:rPr lang="fr-FR" dirty="0"/>
                  <a:t>x</a:t>
                </a:r>
                <a:r>
                  <a:rPr lang="fr-FR" baseline="-25000" dirty="0"/>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dirty="0"/>
                  <a:t>¬x</a:t>
                </a:r>
                <a:r>
                  <a:rPr lang="fr-FR" baseline="-25000" dirty="0"/>
                  <a:t>2</a:t>
                </a:r>
                <a:endParaRPr lang="fr-FR" dirty="0"/>
              </a:p>
            </p:txBody>
          </p:sp>
        </p:grpSp>
        <p:cxnSp>
          <p:nvCxnSpPr>
            <p:cNvPr id="42" name="Connecteur droit avec flèche 41">
              <a:extLst>
                <a:ext uri="{FF2B5EF4-FFF2-40B4-BE49-F238E27FC236}">
                  <a16:creationId xmlns:a16="http://schemas.microsoft.com/office/drawing/2014/main" id="{53C1A93F-2A98-F156-D383-2E53683638CD}"/>
                </a:ext>
              </a:extLst>
            </p:cNvPr>
            <p:cNvCxnSpPr/>
            <p:nvPr/>
          </p:nvCxnSpPr>
          <p:spPr>
            <a:xfrm flipH="1">
              <a:off x="22893914" y="12259356"/>
              <a:ext cx="740321" cy="1046433"/>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D808FA01-60E3-574B-32AF-3290605333CF}"/>
                </a:ext>
              </a:extLst>
            </p:cNvPr>
            <p:cNvCxnSpPr>
              <a:cxnSpLocks/>
            </p:cNvCxnSpPr>
            <p:nvPr/>
          </p:nvCxnSpPr>
          <p:spPr>
            <a:xfrm>
              <a:off x="24649025" y="12319324"/>
              <a:ext cx="620251" cy="9864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440ABF33-7A8D-562A-C572-2BD17F4297AE}"/>
                </a:ext>
              </a:extLst>
            </p:cNvPr>
            <p:cNvSpPr txBox="1"/>
            <p:nvPr/>
          </p:nvSpPr>
          <p:spPr>
            <a:xfrm>
              <a:off x="24883436" y="12198557"/>
              <a:ext cx="981487" cy="369332"/>
            </a:xfrm>
            <a:prstGeom prst="rect">
              <a:avLst/>
            </a:prstGeom>
            <a:noFill/>
          </p:spPr>
          <p:txBody>
            <a:bodyPr wrap="none" rtlCol="0">
              <a:spAutoFit/>
            </a:bodyPr>
            <a:lstStyle/>
            <a:p>
              <a:r>
                <a:rPr lang="fr-FR" b="1" dirty="0"/>
                <a:t>X</a:t>
              </a:r>
              <a:r>
                <a:rPr lang="fr-FR" b="1" baseline="-25000" dirty="0"/>
                <a:t>1</a:t>
              </a:r>
              <a:r>
                <a:rPr lang="fr-FR" b="1" dirty="0"/>
                <a:t>=False</a:t>
              </a:r>
            </a:p>
          </p:txBody>
        </p:sp>
        <p:sp>
          <p:nvSpPr>
            <p:cNvPr id="46" name="ZoneTexte 45">
              <a:extLst>
                <a:ext uri="{FF2B5EF4-FFF2-40B4-BE49-F238E27FC236}">
                  <a16:creationId xmlns:a16="http://schemas.microsoft.com/office/drawing/2014/main" id="{511A4E32-FAD0-B84E-110F-D0140D3E7530}"/>
                </a:ext>
              </a:extLst>
            </p:cNvPr>
            <p:cNvSpPr txBox="1"/>
            <p:nvPr/>
          </p:nvSpPr>
          <p:spPr>
            <a:xfrm>
              <a:off x="22473819" y="12175751"/>
              <a:ext cx="927818" cy="369332"/>
            </a:xfrm>
            <a:prstGeom prst="rect">
              <a:avLst/>
            </a:prstGeom>
            <a:noFill/>
          </p:spPr>
          <p:txBody>
            <a:bodyPr wrap="none" rtlCol="0">
              <a:spAutoFit/>
            </a:bodyPr>
            <a:lstStyle/>
            <a:p>
              <a:r>
                <a:rPr lang="fr-FR" b="1" dirty="0"/>
                <a:t>X</a:t>
              </a:r>
              <a:r>
                <a:rPr lang="fr-FR" b="1" baseline="-25000" dirty="0"/>
                <a:t>1</a:t>
              </a:r>
              <a:r>
                <a:rPr lang="fr-FR" b="1" dirty="0"/>
                <a:t>=</a:t>
              </a:r>
              <a:r>
                <a:rPr lang="fr-FR" b="1" dirty="0" err="1"/>
                <a:t>True</a:t>
              </a:r>
              <a:endParaRPr lang="fr-FR" b="1" dirty="0"/>
            </a:p>
          </p:txBody>
        </p:sp>
        <p:cxnSp>
          <p:nvCxnSpPr>
            <p:cNvPr id="47" name="Connecteur droit avec flèche 46">
              <a:extLst>
                <a:ext uri="{FF2B5EF4-FFF2-40B4-BE49-F238E27FC236}">
                  <a16:creationId xmlns:a16="http://schemas.microsoft.com/office/drawing/2014/main" id="{B9906A2E-09A7-F9C2-A601-9B2EE45568DC}"/>
                </a:ext>
              </a:extLst>
            </p:cNvPr>
            <p:cNvCxnSpPr/>
            <p:nvPr/>
          </p:nvCxnSpPr>
          <p:spPr>
            <a:xfrm flipH="1">
              <a:off x="21600541" y="14528340"/>
              <a:ext cx="740322" cy="1046433"/>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9783F8BD-C5C4-E96A-6CF9-8D5DDF060B86}"/>
                </a:ext>
              </a:extLst>
            </p:cNvPr>
            <p:cNvSpPr txBox="1"/>
            <p:nvPr/>
          </p:nvSpPr>
          <p:spPr>
            <a:xfrm>
              <a:off x="21217620" y="14428894"/>
              <a:ext cx="927818" cy="369332"/>
            </a:xfrm>
            <a:prstGeom prst="rect">
              <a:avLst/>
            </a:prstGeom>
            <a:noFill/>
          </p:spPr>
          <p:txBody>
            <a:bodyPr wrap="none" rtlCol="0">
              <a:spAutoFit/>
            </a:bodyPr>
            <a:lstStyle/>
            <a:p>
              <a:r>
                <a:rPr lang="fr-FR" b="1" dirty="0"/>
                <a:t>X</a:t>
              </a:r>
              <a:r>
                <a:rPr lang="fr-FR" b="1" baseline="-25000" dirty="0"/>
                <a:t>2</a:t>
              </a:r>
              <a:r>
                <a:rPr lang="fr-FR" b="1" dirty="0"/>
                <a:t>=</a:t>
              </a:r>
              <a:r>
                <a:rPr lang="fr-FR" b="1" dirty="0" err="1"/>
                <a:t>True</a:t>
              </a:r>
              <a:endParaRPr lang="fr-FR" b="1" dirty="0"/>
            </a:p>
          </p:txBody>
        </p:sp>
        <p:sp>
          <p:nvSpPr>
            <p:cNvPr id="49" name="ZoneTexte 48">
              <a:extLst>
                <a:ext uri="{FF2B5EF4-FFF2-40B4-BE49-F238E27FC236}">
                  <a16:creationId xmlns:a16="http://schemas.microsoft.com/office/drawing/2014/main" id="{85AF2A64-D635-09B5-52E0-D4445F312DFF}"/>
                </a:ext>
              </a:extLst>
            </p:cNvPr>
            <p:cNvSpPr txBox="1"/>
            <p:nvPr/>
          </p:nvSpPr>
          <p:spPr>
            <a:xfrm>
              <a:off x="21225349" y="15524923"/>
              <a:ext cx="726545" cy="369332"/>
            </a:xfrm>
            <a:prstGeom prst="rect">
              <a:avLst/>
            </a:prstGeom>
            <a:noFill/>
          </p:spPr>
          <p:txBody>
            <a:bodyPr wrap="none" rtlCol="0">
              <a:spAutoFit/>
            </a:bodyPr>
            <a:lstStyle/>
            <a:p>
              <a:r>
                <a:rPr lang="fr-FR" b="1" dirty="0">
                  <a:solidFill>
                    <a:srgbClr val="FF0000"/>
                  </a:solidFill>
                </a:rPr>
                <a:t>Echec</a:t>
              </a:r>
            </a:p>
          </p:txBody>
        </p:sp>
        <p:cxnSp>
          <p:nvCxnSpPr>
            <p:cNvPr id="50" name="Connecteur droit avec flèche 49">
              <a:extLst>
                <a:ext uri="{FF2B5EF4-FFF2-40B4-BE49-F238E27FC236}">
                  <a16:creationId xmlns:a16="http://schemas.microsoft.com/office/drawing/2014/main" id="{08CD9EFD-9A59-05CC-3B6D-A8F2FA6CAB8E}"/>
                </a:ext>
              </a:extLst>
            </p:cNvPr>
            <p:cNvCxnSpPr>
              <a:cxnSpLocks/>
            </p:cNvCxnSpPr>
            <p:nvPr/>
          </p:nvCxnSpPr>
          <p:spPr>
            <a:xfrm>
              <a:off x="22793572" y="14504132"/>
              <a:ext cx="620251" cy="9864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B5E5A040-4FE9-14F4-6635-8AE03BF4F92B}"/>
                </a:ext>
              </a:extLst>
            </p:cNvPr>
            <p:cNvSpPr txBox="1"/>
            <p:nvPr/>
          </p:nvSpPr>
          <p:spPr>
            <a:xfrm>
              <a:off x="22985441" y="14428894"/>
              <a:ext cx="981487" cy="369332"/>
            </a:xfrm>
            <a:prstGeom prst="rect">
              <a:avLst/>
            </a:prstGeom>
            <a:noFill/>
          </p:spPr>
          <p:txBody>
            <a:bodyPr wrap="none" rtlCol="0">
              <a:spAutoFit/>
            </a:bodyPr>
            <a:lstStyle/>
            <a:p>
              <a:r>
                <a:rPr lang="fr-FR" b="1" dirty="0"/>
                <a:t>X</a:t>
              </a:r>
              <a:r>
                <a:rPr lang="fr-FR" b="1" baseline="-25000" dirty="0"/>
                <a:t>2</a:t>
              </a:r>
              <a:r>
                <a:rPr lang="fr-FR" b="1" dirty="0"/>
                <a:t>=False</a:t>
              </a:r>
            </a:p>
          </p:txBody>
        </p:sp>
        <p:grpSp>
          <p:nvGrpSpPr>
            <p:cNvPr id="52" name="Groupe 51">
              <a:extLst>
                <a:ext uri="{FF2B5EF4-FFF2-40B4-BE49-F238E27FC236}">
                  <a16:creationId xmlns:a16="http://schemas.microsoft.com/office/drawing/2014/main" id="{ADB8C52B-47FB-A4F4-6AD4-AA4BECE526C2}"/>
                </a:ext>
              </a:extLst>
            </p:cNvPr>
            <p:cNvGrpSpPr/>
            <p:nvPr/>
          </p:nvGrpSpPr>
          <p:grpSpPr>
            <a:xfrm>
              <a:off x="22974235" y="15524923"/>
              <a:ext cx="984595" cy="984595"/>
              <a:chOff x="19980923" y="13298501"/>
              <a:chExt cx="984595" cy="984595"/>
            </a:xfrm>
          </p:grpSpPr>
          <p:sp>
            <p:nvSpPr>
              <p:cNvPr id="53" name="Ellipse 52">
                <a:extLst>
                  <a:ext uri="{FF2B5EF4-FFF2-40B4-BE49-F238E27FC236}">
                    <a16:creationId xmlns:a16="http://schemas.microsoft.com/office/drawing/2014/main" id="{B8326BD5-743F-1DEB-9E27-6D5E0325EAC9}"/>
                  </a:ext>
                </a:extLst>
              </p:cNvPr>
              <p:cNvSpPr/>
              <p:nvPr/>
            </p:nvSpPr>
            <p:spPr>
              <a:xfrm>
                <a:off x="19980923" y="13298501"/>
                <a:ext cx="984595" cy="984595"/>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ZoneTexte 53">
                <a:extLst>
                  <a:ext uri="{FF2B5EF4-FFF2-40B4-BE49-F238E27FC236}">
                    <a16:creationId xmlns:a16="http://schemas.microsoft.com/office/drawing/2014/main" id="{335B2BD0-DD1D-D116-0D2E-ABF16A1ECF6D}"/>
                  </a:ext>
                </a:extLst>
              </p:cNvPr>
              <p:cNvSpPr txBox="1"/>
              <p:nvPr/>
            </p:nvSpPr>
            <p:spPr>
              <a:xfrm>
                <a:off x="20260645" y="13538417"/>
                <a:ext cx="444448" cy="409988"/>
              </a:xfrm>
              <a:prstGeom prst="rect">
                <a:avLst/>
              </a:prstGeom>
              <a:noFill/>
            </p:spPr>
            <p:txBody>
              <a:bodyPr wrap="square" rtlCol="0">
                <a:spAutoFit/>
              </a:bodyPr>
              <a:lstStyle/>
              <a:p>
                <a:r>
                  <a:rPr lang="fr-FR" b="0" i="0" dirty="0">
                    <a:solidFill>
                      <a:srgbClr val="202124"/>
                    </a:solidFill>
                    <a:effectLst/>
                  </a:rPr>
                  <a:t>x</a:t>
                </a:r>
                <a:r>
                  <a:rPr lang="fr-FR" b="0" i="0" baseline="-25000" dirty="0">
                    <a:solidFill>
                      <a:srgbClr val="202124"/>
                    </a:solidFill>
                    <a:effectLst/>
                  </a:rPr>
                  <a:t>3</a:t>
                </a:r>
              </a:p>
            </p:txBody>
          </p:sp>
        </p:grpSp>
        <p:cxnSp>
          <p:nvCxnSpPr>
            <p:cNvPr id="55" name="Connecteur droit avec flèche 54">
              <a:extLst>
                <a:ext uri="{FF2B5EF4-FFF2-40B4-BE49-F238E27FC236}">
                  <a16:creationId xmlns:a16="http://schemas.microsoft.com/office/drawing/2014/main" id="{A446D9B4-137D-2316-F000-E20DC343AF7A}"/>
                </a:ext>
              </a:extLst>
            </p:cNvPr>
            <p:cNvCxnSpPr/>
            <p:nvPr/>
          </p:nvCxnSpPr>
          <p:spPr>
            <a:xfrm flipH="1">
              <a:off x="24656748" y="14776918"/>
              <a:ext cx="740323" cy="1046433"/>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E7B6B5B1-D1FA-5573-5EF8-B3C5344DC1E6}"/>
                </a:ext>
              </a:extLst>
            </p:cNvPr>
            <p:cNvSpPr txBox="1"/>
            <p:nvPr/>
          </p:nvSpPr>
          <p:spPr>
            <a:xfrm>
              <a:off x="24158793" y="14682224"/>
              <a:ext cx="927818" cy="369332"/>
            </a:xfrm>
            <a:prstGeom prst="rect">
              <a:avLst/>
            </a:prstGeom>
            <a:noFill/>
          </p:spPr>
          <p:txBody>
            <a:bodyPr wrap="none" rtlCol="0">
              <a:spAutoFit/>
            </a:bodyPr>
            <a:lstStyle/>
            <a:p>
              <a:r>
                <a:rPr lang="fr-FR" b="1" dirty="0"/>
                <a:t>X</a:t>
              </a:r>
              <a:r>
                <a:rPr lang="fr-FR" b="1" baseline="-25000" dirty="0"/>
                <a:t>2</a:t>
              </a:r>
              <a:r>
                <a:rPr lang="fr-FR" b="1" dirty="0"/>
                <a:t>=</a:t>
              </a:r>
              <a:r>
                <a:rPr lang="fr-FR" b="1" dirty="0" err="1"/>
                <a:t>True</a:t>
              </a:r>
              <a:endParaRPr lang="fr-FR" b="1" dirty="0"/>
            </a:p>
          </p:txBody>
        </p:sp>
        <p:sp>
          <p:nvSpPr>
            <p:cNvPr id="57" name="ZoneTexte 56">
              <a:extLst>
                <a:ext uri="{FF2B5EF4-FFF2-40B4-BE49-F238E27FC236}">
                  <a16:creationId xmlns:a16="http://schemas.microsoft.com/office/drawing/2014/main" id="{1B31C74E-5BD6-9F2D-6CC1-711D2D2B5A99}"/>
                </a:ext>
              </a:extLst>
            </p:cNvPr>
            <p:cNvSpPr txBox="1"/>
            <p:nvPr/>
          </p:nvSpPr>
          <p:spPr>
            <a:xfrm>
              <a:off x="24272806" y="15773501"/>
              <a:ext cx="726547" cy="369332"/>
            </a:xfrm>
            <a:prstGeom prst="rect">
              <a:avLst/>
            </a:prstGeom>
            <a:noFill/>
          </p:spPr>
          <p:txBody>
            <a:bodyPr wrap="none" rtlCol="0">
              <a:spAutoFit/>
            </a:bodyPr>
            <a:lstStyle/>
            <a:p>
              <a:r>
                <a:rPr lang="fr-FR" b="1" dirty="0">
                  <a:solidFill>
                    <a:srgbClr val="FF0000"/>
                  </a:solidFill>
                </a:rPr>
                <a:t>Echec</a:t>
              </a:r>
            </a:p>
          </p:txBody>
        </p:sp>
        <p:cxnSp>
          <p:nvCxnSpPr>
            <p:cNvPr id="58" name="Connecteur droit avec flèche 57">
              <a:extLst>
                <a:ext uri="{FF2B5EF4-FFF2-40B4-BE49-F238E27FC236}">
                  <a16:creationId xmlns:a16="http://schemas.microsoft.com/office/drawing/2014/main" id="{0A43AC20-B12A-3A90-5FAB-64E3AEB53541}"/>
                </a:ext>
              </a:extLst>
            </p:cNvPr>
            <p:cNvCxnSpPr>
              <a:cxnSpLocks/>
            </p:cNvCxnSpPr>
            <p:nvPr/>
          </p:nvCxnSpPr>
          <p:spPr>
            <a:xfrm>
              <a:off x="25919881" y="14796451"/>
              <a:ext cx="620251" cy="9864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a16="http://schemas.microsoft.com/office/drawing/2014/main" id="{8EBA1C28-C6AD-7555-2F10-44FF13C71703}"/>
                </a:ext>
              </a:extLst>
            </p:cNvPr>
            <p:cNvSpPr txBox="1"/>
            <p:nvPr/>
          </p:nvSpPr>
          <p:spPr>
            <a:xfrm>
              <a:off x="26149253" y="14721212"/>
              <a:ext cx="981487" cy="369332"/>
            </a:xfrm>
            <a:prstGeom prst="rect">
              <a:avLst/>
            </a:prstGeom>
            <a:noFill/>
          </p:spPr>
          <p:txBody>
            <a:bodyPr wrap="none" rtlCol="0">
              <a:spAutoFit/>
            </a:bodyPr>
            <a:lstStyle/>
            <a:p>
              <a:r>
                <a:rPr lang="fr-FR" b="1" dirty="0"/>
                <a:t>X</a:t>
              </a:r>
              <a:r>
                <a:rPr lang="fr-FR" b="1" baseline="-25000" dirty="0"/>
                <a:t>2</a:t>
              </a:r>
              <a:r>
                <a:rPr lang="fr-FR" b="1" dirty="0"/>
                <a:t>=False</a:t>
              </a:r>
            </a:p>
          </p:txBody>
        </p:sp>
        <p:grpSp>
          <p:nvGrpSpPr>
            <p:cNvPr id="60" name="Groupe 59">
              <a:extLst>
                <a:ext uri="{FF2B5EF4-FFF2-40B4-BE49-F238E27FC236}">
                  <a16:creationId xmlns:a16="http://schemas.microsoft.com/office/drawing/2014/main" id="{0D603E43-355B-4180-AFCF-CA1C781BC8E4}"/>
                </a:ext>
              </a:extLst>
            </p:cNvPr>
            <p:cNvGrpSpPr/>
            <p:nvPr/>
          </p:nvGrpSpPr>
          <p:grpSpPr>
            <a:xfrm>
              <a:off x="26161616" y="15792306"/>
              <a:ext cx="1115602" cy="1115602"/>
              <a:chOff x="25077925" y="13455120"/>
              <a:chExt cx="1297430" cy="1297430"/>
            </a:xfrm>
          </p:grpSpPr>
          <p:sp>
            <p:nvSpPr>
              <p:cNvPr id="61" name="Ellipse 60">
                <a:extLst>
                  <a:ext uri="{FF2B5EF4-FFF2-40B4-BE49-F238E27FC236}">
                    <a16:creationId xmlns:a16="http://schemas.microsoft.com/office/drawing/2014/main" id="{7DF497B1-B922-FFB0-2EB0-E92BFB89D760}"/>
                  </a:ext>
                </a:extLst>
              </p:cNvPr>
              <p:cNvSpPr/>
              <p:nvPr/>
            </p:nvSpPr>
            <p:spPr>
              <a:xfrm>
                <a:off x="25077925" y="13455120"/>
                <a:ext cx="1297430" cy="129743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5966BB6E-4FEB-6F78-EAF0-3DAAF24597CC}"/>
                  </a:ext>
                </a:extLst>
              </p:cNvPr>
              <p:cNvSpPr txBox="1"/>
              <p:nvPr/>
            </p:nvSpPr>
            <p:spPr>
              <a:xfrm>
                <a:off x="25423539" y="13696707"/>
                <a:ext cx="864494" cy="834420"/>
              </a:xfrm>
              <a:prstGeom prst="rect">
                <a:avLst/>
              </a:prstGeom>
              <a:noFill/>
            </p:spPr>
            <p:txBody>
              <a:bodyPr wrap="square" rtlCol="0">
                <a:spAutoFit/>
              </a:bodyPr>
              <a:lstStyle/>
              <a:p>
                <a:r>
                  <a:rPr lang="fr-FR" dirty="0"/>
                  <a:t>¬x</a:t>
                </a:r>
                <a:r>
                  <a:rPr lang="fr-FR" baseline="-25000" dirty="0"/>
                  <a:t>3</a:t>
                </a:r>
              </a:p>
              <a:p>
                <a:r>
                  <a:rPr lang="fr-FR" b="0" i="0" dirty="0">
                    <a:solidFill>
                      <a:srgbClr val="202124"/>
                    </a:solidFill>
                    <a:effectLst/>
                  </a:rPr>
                  <a:t>x</a:t>
                </a:r>
                <a:r>
                  <a:rPr lang="fr-FR" b="0" i="0" baseline="-25000" dirty="0">
                    <a:solidFill>
                      <a:srgbClr val="202124"/>
                    </a:solidFill>
                    <a:effectLst/>
                  </a:rPr>
                  <a:t>3</a:t>
                </a:r>
              </a:p>
            </p:txBody>
          </p:sp>
        </p:grpSp>
        <p:cxnSp>
          <p:nvCxnSpPr>
            <p:cNvPr id="63" name="Connecteur droit avec flèche 62">
              <a:extLst>
                <a:ext uri="{FF2B5EF4-FFF2-40B4-BE49-F238E27FC236}">
                  <a16:creationId xmlns:a16="http://schemas.microsoft.com/office/drawing/2014/main" id="{800587AF-5012-B7D0-ED73-2DEC8E6245AD}"/>
                </a:ext>
              </a:extLst>
            </p:cNvPr>
            <p:cNvCxnSpPr>
              <a:cxnSpLocks/>
            </p:cNvCxnSpPr>
            <p:nvPr/>
          </p:nvCxnSpPr>
          <p:spPr>
            <a:xfrm>
              <a:off x="26968144" y="16845117"/>
              <a:ext cx="397719" cy="90951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ZoneTexte 63">
              <a:extLst>
                <a:ext uri="{FF2B5EF4-FFF2-40B4-BE49-F238E27FC236}">
                  <a16:creationId xmlns:a16="http://schemas.microsoft.com/office/drawing/2014/main" id="{0838E856-309F-3C08-E3EC-BF09706EC200}"/>
                </a:ext>
              </a:extLst>
            </p:cNvPr>
            <p:cNvSpPr txBox="1"/>
            <p:nvPr/>
          </p:nvSpPr>
          <p:spPr>
            <a:xfrm>
              <a:off x="27277219" y="16723242"/>
              <a:ext cx="981487" cy="369332"/>
            </a:xfrm>
            <a:prstGeom prst="rect">
              <a:avLst/>
            </a:prstGeom>
            <a:noFill/>
          </p:spPr>
          <p:txBody>
            <a:bodyPr wrap="none" rtlCol="0">
              <a:spAutoFit/>
            </a:bodyPr>
            <a:lstStyle/>
            <a:p>
              <a:r>
                <a:rPr lang="fr-FR" b="1" dirty="0"/>
                <a:t>X</a:t>
              </a:r>
              <a:r>
                <a:rPr lang="fr-FR" b="1" baseline="-25000" dirty="0"/>
                <a:t>3</a:t>
              </a:r>
              <a:r>
                <a:rPr lang="fr-FR" b="1" dirty="0"/>
                <a:t>=False</a:t>
              </a:r>
            </a:p>
          </p:txBody>
        </p:sp>
        <p:sp>
          <p:nvSpPr>
            <p:cNvPr id="65" name="ZoneTexte 64">
              <a:extLst>
                <a:ext uri="{FF2B5EF4-FFF2-40B4-BE49-F238E27FC236}">
                  <a16:creationId xmlns:a16="http://schemas.microsoft.com/office/drawing/2014/main" id="{4A12757E-F8CD-9266-F323-8BF3433861A2}"/>
                </a:ext>
              </a:extLst>
            </p:cNvPr>
            <p:cNvSpPr txBox="1"/>
            <p:nvPr/>
          </p:nvSpPr>
          <p:spPr>
            <a:xfrm>
              <a:off x="27085739" y="17691837"/>
              <a:ext cx="726547" cy="369332"/>
            </a:xfrm>
            <a:prstGeom prst="rect">
              <a:avLst/>
            </a:prstGeom>
            <a:noFill/>
          </p:spPr>
          <p:txBody>
            <a:bodyPr wrap="none" rtlCol="0">
              <a:spAutoFit/>
            </a:bodyPr>
            <a:lstStyle/>
            <a:p>
              <a:r>
                <a:rPr lang="fr-FR" b="1" dirty="0">
                  <a:solidFill>
                    <a:srgbClr val="FF0000"/>
                  </a:solidFill>
                </a:rPr>
                <a:t>Echec</a:t>
              </a:r>
            </a:p>
          </p:txBody>
        </p:sp>
        <p:cxnSp>
          <p:nvCxnSpPr>
            <p:cNvPr id="66" name="Connecteur droit avec flèche 65">
              <a:extLst>
                <a:ext uri="{FF2B5EF4-FFF2-40B4-BE49-F238E27FC236}">
                  <a16:creationId xmlns:a16="http://schemas.microsoft.com/office/drawing/2014/main" id="{163F507E-D4A1-54A2-D22C-EAEEB34978BD}"/>
                </a:ext>
              </a:extLst>
            </p:cNvPr>
            <p:cNvCxnSpPr>
              <a:cxnSpLocks/>
            </p:cNvCxnSpPr>
            <p:nvPr/>
          </p:nvCxnSpPr>
          <p:spPr>
            <a:xfrm flipH="1">
              <a:off x="25840323" y="16798480"/>
              <a:ext cx="572439" cy="956147"/>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7" name="ZoneTexte 66">
              <a:extLst>
                <a:ext uri="{FF2B5EF4-FFF2-40B4-BE49-F238E27FC236}">
                  <a16:creationId xmlns:a16="http://schemas.microsoft.com/office/drawing/2014/main" id="{2719CA02-2EC5-FE3C-2977-6ADAFCFC7C00}"/>
                </a:ext>
              </a:extLst>
            </p:cNvPr>
            <p:cNvSpPr txBox="1"/>
            <p:nvPr/>
          </p:nvSpPr>
          <p:spPr>
            <a:xfrm>
              <a:off x="25314123" y="16693156"/>
              <a:ext cx="927818" cy="369332"/>
            </a:xfrm>
            <a:prstGeom prst="rect">
              <a:avLst/>
            </a:prstGeom>
            <a:noFill/>
          </p:spPr>
          <p:txBody>
            <a:bodyPr wrap="none" rtlCol="0">
              <a:spAutoFit/>
            </a:bodyPr>
            <a:lstStyle/>
            <a:p>
              <a:r>
                <a:rPr lang="fr-FR" b="1" dirty="0"/>
                <a:t>X</a:t>
              </a:r>
              <a:r>
                <a:rPr lang="fr-FR" b="1" baseline="-25000" dirty="0"/>
                <a:t>3</a:t>
              </a:r>
              <a:r>
                <a:rPr lang="fr-FR" b="1" dirty="0"/>
                <a:t>=</a:t>
              </a:r>
              <a:r>
                <a:rPr lang="fr-FR" b="1" dirty="0" err="1"/>
                <a:t>True</a:t>
              </a:r>
              <a:endParaRPr lang="fr-FR" b="1" dirty="0"/>
            </a:p>
          </p:txBody>
        </p:sp>
        <p:sp>
          <p:nvSpPr>
            <p:cNvPr id="68" name="ZoneTexte 67">
              <a:extLst>
                <a:ext uri="{FF2B5EF4-FFF2-40B4-BE49-F238E27FC236}">
                  <a16:creationId xmlns:a16="http://schemas.microsoft.com/office/drawing/2014/main" id="{F1A94765-AA9F-BE49-A8B9-B7C93F38F065}"/>
                </a:ext>
              </a:extLst>
            </p:cNvPr>
            <p:cNvSpPr txBox="1"/>
            <p:nvPr/>
          </p:nvSpPr>
          <p:spPr>
            <a:xfrm>
              <a:off x="25468551" y="17694457"/>
              <a:ext cx="726545" cy="369332"/>
            </a:xfrm>
            <a:prstGeom prst="rect">
              <a:avLst/>
            </a:prstGeom>
            <a:noFill/>
          </p:spPr>
          <p:txBody>
            <a:bodyPr wrap="none" rtlCol="0">
              <a:spAutoFit/>
            </a:bodyPr>
            <a:lstStyle/>
            <a:p>
              <a:r>
                <a:rPr lang="fr-FR" b="1" dirty="0">
                  <a:solidFill>
                    <a:srgbClr val="FF0000"/>
                  </a:solidFill>
                </a:rPr>
                <a:t>Echec</a:t>
              </a:r>
            </a:p>
          </p:txBody>
        </p:sp>
        <p:cxnSp>
          <p:nvCxnSpPr>
            <p:cNvPr id="72" name="Connecteur droit avec flèche 71">
              <a:extLst>
                <a:ext uri="{FF2B5EF4-FFF2-40B4-BE49-F238E27FC236}">
                  <a16:creationId xmlns:a16="http://schemas.microsoft.com/office/drawing/2014/main" id="{EB03974F-B2E2-127D-78AD-DD328DA2D0F2}"/>
                </a:ext>
              </a:extLst>
            </p:cNvPr>
            <p:cNvCxnSpPr>
              <a:cxnSpLocks/>
            </p:cNvCxnSpPr>
            <p:nvPr/>
          </p:nvCxnSpPr>
          <p:spPr>
            <a:xfrm>
              <a:off x="23688985" y="16430797"/>
              <a:ext cx="397718" cy="90951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3" name="ZoneTexte 72">
              <a:extLst>
                <a:ext uri="{FF2B5EF4-FFF2-40B4-BE49-F238E27FC236}">
                  <a16:creationId xmlns:a16="http://schemas.microsoft.com/office/drawing/2014/main" id="{21862647-C1D9-8B2A-F9FC-19243FB4EE2A}"/>
                </a:ext>
              </a:extLst>
            </p:cNvPr>
            <p:cNvSpPr txBox="1"/>
            <p:nvPr/>
          </p:nvSpPr>
          <p:spPr>
            <a:xfrm>
              <a:off x="23832420" y="16299210"/>
              <a:ext cx="981487" cy="369332"/>
            </a:xfrm>
            <a:prstGeom prst="rect">
              <a:avLst/>
            </a:prstGeom>
            <a:noFill/>
          </p:spPr>
          <p:txBody>
            <a:bodyPr wrap="none" rtlCol="0">
              <a:spAutoFit/>
            </a:bodyPr>
            <a:lstStyle/>
            <a:p>
              <a:r>
                <a:rPr lang="fr-FR" b="1" dirty="0"/>
                <a:t>X</a:t>
              </a:r>
              <a:r>
                <a:rPr lang="fr-FR" b="1" baseline="-25000" dirty="0"/>
                <a:t>3</a:t>
              </a:r>
              <a:r>
                <a:rPr lang="fr-FR" b="1" dirty="0"/>
                <a:t>=False</a:t>
              </a:r>
            </a:p>
          </p:txBody>
        </p:sp>
        <p:sp>
          <p:nvSpPr>
            <p:cNvPr id="74" name="ZoneTexte 73">
              <a:extLst>
                <a:ext uri="{FF2B5EF4-FFF2-40B4-BE49-F238E27FC236}">
                  <a16:creationId xmlns:a16="http://schemas.microsoft.com/office/drawing/2014/main" id="{96997E9D-B4AA-0141-4AEC-A3E231727E59}"/>
                </a:ext>
              </a:extLst>
            </p:cNvPr>
            <p:cNvSpPr txBox="1"/>
            <p:nvPr/>
          </p:nvSpPr>
          <p:spPr>
            <a:xfrm>
              <a:off x="23778439" y="17360913"/>
              <a:ext cx="726545" cy="369332"/>
            </a:xfrm>
            <a:prstGeom prst="rect">
              <a:avLst/>
            </a:prstGeom>
            <a:noFill/>
          </p:spPr>
          <p:txBody>
            <a:bodyPr wrap="none" rtlCol="0">
              <a:spAutoFit/>
            </a:bodyPr>
            <a:lstStyle/>
            <a:p>
              <a:r>
                <a:rPr lang="fr-FR" b="1" dirty="0">
                  <a:solidFill>
                    <a:srgbClr val="FF0000"/>
                  </a:solidFill>
                </a:rPr>
                <a:t>Echec</a:t>
              </a:r>
            </a:p>
          </p:txBody>
        </p:sp>
        <p:cxnSp>
          <p:nvCxnSpPr>
            <p:cNvPr id="75" name="Connecteur droit avec flèche 74">
              <a:extLst>
                <a:ext uri="{FF2B5EF4-FFF2-40B4-BE49-F238E27FC236}">
                  <a16:creationId xmlns:a16="http://schemas.microsoft.com/office/drawing/2014/main" id="{76EAF2C7-DFBE-2399-1817-048C502C4E90}"/>
                </a:ext>
              </a:extLst>
            </p:cNvPr>
            <p:cNvCxnSpPr>
              <a:cxnSpLocks/>
            </p:cNvCxnSpPr>
            <p:nvPr/>
          </p:nvCxnSpPr>
          <p:spPr>
            <a:xfrm flipH="1">
              <a:off x="22627933" y="16404766"/>
              <a:ext cx="572439" cy="956147"/>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6" name="ZoneTexte 75">
              <a:extLst>
                <a:ext uri="{FF2B5EF4-FFF2-40B4-BE49-F238E27FC236}">
                  <a16:creationId xmlns:a16="http://schemas.microsoft.com/office/drawing/2014/main" id="{0901AFF1-BE9D-A1EC-2AB3-B2F9BC803C57}"/>
                </a:ext>
              </a:extLst>
            </p:cNvPr>
            <p:cNvSpPr txBox="1"/>
            <p:nvPr/>
          </p:nvSpPr>
          <p:spPr>
            <a:xfrm>
              <a:off x="22100764" y="16299210"/>
              <a:ext cx="927818" cy="369332"/>
            </a:xfrm>
            <a:prstGeom prst="rect">
              <a:avLst/>
            </a:prstGeom>
            <a:noFill/>
          </p:spPr>
          <p:txBody>
            <a:bodyPr wrap="none" rtlCol="0">
              <a:spAutoFit/>
            </a:bodyPr>
            <a:lstStyle/>
            <a:p>
              <a:r>
                <a:rPr lang="fr-FR" b="1" dirty="0"/>
                <a:t>X</a:t>
              </a:r>
              <a:r>
                <a:rPr lang="fr-FR" b="1" baseline="-25000" dirty="0"/>
                <a:t>3</a:t>
              </a:r>
              <a:r>
                <a:rPr lang="fr-FR" b="1" dirty="0"/>
                <a:t>=</a:t>
              </a:r>
              <a:r>
                <a:rPr lang="fr-FR" b="1" dirty="0" err="1"/>
                <a:t>True</a:t>
              </a:r>
              <a:endParaRPr lang="fr-FR" b="1" dirty="0"/>
            </a:p>
          </p:txBody>
        </p:sp>
        <p:sp>
          <p:nvSpPr>
            <p:cNvPr id="77" name="ZoneTexte 76">
              <a:extLst>
                <a:ext uri="{FF2B5EF4-FFF2-40B4-BE49-F238E27FC236}">
                  <a16:creationId xmlns:a16="http://schemas.microsoft.com/office/drawing/2014/main" id="{32989F21-A608-E19A-E31B-7CB655FD9F19}"/>
                </a:ext>
              </a:extLst>
            </p:cNvPr>
            <p:cNvSpPr txBox="1"/>
            <p:nvPr/>
          </p:nvSpPr>
          <p:spPr>
            <a:xfrm>
              <a:off x="22104365" y="17283805"/>
              <a:ext cx="1170514" cy="461665"/>
            </a:xfrm>
            <a:prstGeom prst="rect">
              <a:avLst/>
            </a:prstGeom>
            <a:noFill/>
          </p:spPr>
          <p:txBody>
            <a:bodyPr wrap="none" rtlCol="0">
              <a:spAutoFit/>
            </a:bodyPr>
            <a:lstStyle/>
            <a:p>
              <a:r>
                <a:rPr lang="fr-FR" sz="2400" b="1" dirty="0">
                  <a:solidFill>
                    <a:srgbClr val="92D050"/>
                  </a:solidFill>
                </a:rPr>
                <a:t>Modèle</a:t>
              </a:r>
            </a:p>
          </p:txBody>
        </p:sp>
      </p:grpSp>
      <p:sp>
        <p:nvSpPr>
          <p:cNvPr id="80" name="Rectangle : coins arrondis 79">
            <a:extLst>
              <a:ext uri="{FF2B5EF4-FFF2-40B4-BE49-F238E27FC236}">
                <a16:creationId xmlns:a16="http://schemas.microsoft.com/office/drawing/2014/main" id="{28FFD9E2-427E-195D-E63F-80D03EDD67ED}"/>
              </a:ext>
            </a:extLst>
          </p:cNvPr>
          <p:cNvSpPr/>
          <p:nvPr/>
        </p:nvSpPr>
        <p:spPr>
          <a:xfrm>
            <a:off x="17149172" y="9036476"/>
            <a:ext cx="4899425" cy="120707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DPLL</a:t>
            </a:r>
          </a:p>
        </p:txBody>
      </p:sp>
      <p:sp>
        <p:nvSpPr>
          <p:cNvPr id="9" name="Rectangle 8">
            <a:extLst>
              <a:ext uri="{FF2B5EF4-FFF2-40B4-BE49-F238E27FC236}">
                <a16:creationId xmlns:a16="http://schemas.microsoft.com/office/drawing/2014/main" id="{A06D771F-D990-11F4-D549-46A473E7D86E}"/>
              </a:ext>
            </a:extLst>
          </p:cNvPr>
          <p:cNvSpPr/>
          <p:nvPr/>
        </p:nvSpPr>
        <p:spPr>
          <a:xfrm>
            <a:off x="0" y="0"/>
            <a:ext cx="30275213" cy="5469104"/>
          </a:xfrm>
          <a:prstGeom prst="rect">
            <a:avLst/>
          </a:prstGeom>
          <a:gradFill flip="none" rotWithShape="1">
            <a:gsLst>
              <a:gs pos="55000">
                <a:schemeClr val="accent2"/>
              </a:gs>
              <a:gs pos="100000">
                <a:schemeClr val="accent2">
                  <a:lumMod val="68000"/>
                  <a:lumOff val="32000"/>
                </a:schemeClr>
              </a:gs>
            </a:gsLst>
            <a:lin ang="54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40D97C8-8B34-BC29-2AEA-D147FD3FAB19}"/>
              </a:ext>
            </a:extLst>
          </p:cNvPr>
          <p:cNvSpPr txBox="1"/>
          <p:nvPr/>
        </p:nvSpPr>
        <p:spPr>
          <a:xfrm>
            <a:off x="4901557" y="2316293"/>
            <a:ext cx="22046349" cy="1569660"/>
          </a:xfrm>
          <a:prstGeom prst="rect">
            <a:avLst/>
          </a:prstGeom>
          <a:noFill/>
        </p:spPr>
        <p:txBody>
          <a:bodyPr wrap="square" rtlCol="0">
            <a:spAutoFit/>
          </a:bodyPr>
          <a:lstStyle/>
          <a:p>
            <a:r>
              <a:rPr lang="fr-FR" sz="9600" b="1" dirty="0">
                <a:solidFill>
                  <a:schemeClr val="bg1"/>
                </a:solidFill>
              </a:rPr>
              <a:t>Résolution automatique de jeux logiques</a:t>
            </a:r>
          </a:p>
        </p:txBody>
      </p:sp>
      <p:sp>
        <p:nvSpPr>
          <p:cNvPr id="7" name="ZoneTexte 6">
            <a:extLst>
              <a:ext uri="{FF2B5EF4-FFF2-40B4-BE49-F238E27FC236}">
                <a16:creationId xmlns:a16="http://schemas.microsoft.com/office/drawing/2014/main" id="{74440B16-DD94-0850-ABB8-8D474294639D}"/>
              </a:ext>
            </a:extLst>
          </p:cNvPr>
          <p:cNvSpPr txBox="1"/>
          <p:nvPr/>
        </p:nvSpPr>
        <p:spPr>
          <a:xfrm>
            <a:off x="4901557" y="3885953"/>
            <a:ext cx="8814443" cy="707886"/>
          </a:xfrm>
          <a:prstGeom prst="rect">
            <a:avLst/>
          </a:prstGeom>
          <a:noFill/>
        </p:spPr>
        <p:txBody>
          <a:bodyPr wrap="square" rtlCol="0">
            <a:spAutoFit/>
          </a:bodyPr>
          <a:lstStyle/>
          <a:p>
            <a:r>
              <a:rPr lang="fr-FR" sz="4000" dirty="0">
                <a:solidFill>
                  <a:schemeClr val="bg1"/>
                </a:solidFill>
              </a:rPr>
              <a:t>Encadrant: Jean-Christophe </a:t>
            </a:r>
            <a:r>
              <a:rPr lang="fr-FR" sz="4000" dirty="0" err="1">
                <a:solidFill>
                  <a:schemeClr val="bg1"/>
                </a:solidFill>
              </a:rPr>
              <a:t>Janodet</a:t>
            </a:r>
            <a:endParaRPr lang="fr-FR" sz="4000" dirty="0">
              <a:solidFill>
                <a:schemeClr val="bg1"/>
              </a:solidFill>
            </a:endParaRPr>
          </a:p>
        </p:txBody>
      </p:sp>
      <p:sp>
        <p:nvSpPr>
          <p:cNvPr id="8" name="ZoneTexte 7">
            <a:extLst>
              <a:ext uri="{FF2B5EF4-FFF2-40B4-BE49-F238E27FC236}">
                <a16:creationId xmlns:a16="http://schemas.microsoft.com/office/drawing/2014/main" id="{E4B62606-AEBC-7643-A620-499404E85AEB}"/>
              </a:ext>
            </a:extLst>
          </p:cNvPr>
          <p:cNvSpPr txBox="1"/>
          <p:nvPr/>
        </p:nvSpPr>
        <p:spPr>
          <a:xfrm>
            <a:off x="19188007" y="4145665"/>
            <a:ext cx="6185647" cy="1323439"/>
          </a:xfrm>
          <a:prstGeom prst="rect">
            <a:avLst/>
          </a:prstGeom>
          <a:noFill/>
        </p:spPr>
        <p:txBody>
          <a:bodyPr wrap="square" rtlCol="0">
            <a:spAutoFit/>
          </a:bodyPr>
          <a:lstStyle/>
          <a:p>
            <a:pPr algn="r"/>
            <a:r>
              <a:rPr lang="fr-FR" sz="4000" dirty="0">
                <a:solidFill>
                  <a:schemeClr val="bg1"/>
                </a:solidFill>
              </a:rPr>
              <a:t>Etudiants: 	</a:t>
            </a:r>
            <a:r>
              <a:rPr lang="fr-FR" sz="4000" dirty="0" err="1">
                <a:solidFill>
                  <a:schemeClr val="bg1"/>
                </a:solidFill>
              </a:rPr>
              <a:t>Boux</a:t>
            </a:r>
            <a:r>
              <a:rPr lang="fr-FR" sz="4000" dirty="0">
                <a:solidFill>
                  <a:schemeClr val="bg1"/>
                </a:solidFill>
              </a:rPr>
              <a:t> Corentin</a:t>
            </a:r>
          </a:p>
          <a:p>
            <a:pPr algn="r"/>
            <a:r>
              <a:rPr lang="fr-FR" sz="4000" dirty="0">
                <a:solidFill>
                  <a:schemeClr val="bg1"/>
                </a:solidFill>
              </a:rPr>
              <a:t>					Evraerd </a:t>
            </a:r>
            <a:r>
              <a:rPr lang="fr-FR" sz="4000" dirty="0" err="1">
                <a:solidFill>
                  <a:schemeClr val="bg1"/>
                </a:solidFill>
              </a:rPr>
              <a:t>Gauhier</a:t>
            </a:r>
            <a:endParaRPr lang="fr-FR" sz="4000" dirty="0">
              <a:solidFill>
                <a:schemeClr val="bg1"/>
              </a:solidFill>
            </a:endParaRPr>
          </a:p>
        </p:txBody>
      </p:sp>
      <p:grpSp>
        <p:nvGrpSpPr>
          <p:cNvPr id="142" name="Groupe 141">
            <a:extLst>
              <a:ext uri="{FF2B5EF4-FFF2-40B4-BE49-F238E27FC236}">
                <a16:creationId xmlns:a16="http://schemas.microsoft.com/office/drawing/2014/main" id="{E246BC5B-D811-6060-2A43-FE04B569D778}"/>
              </a:ext>
            </a:extLst>
          </p:cNvPr>
          <p:cNvGrpSpPr/>
          <p:nvPr/>
        </p:nvGrpSpPr>
        <p:grpSpPr>
          <a:xfrm>
            <a:off x="860611" y="5725866"/>
            <a:ext cx="12855389" cy="4528477"/>
            <a:chOff x="860611" y="5725866"/>
            <a:chExt cx="12855389" cy="4528477"/>
          </a:xfrm>
        </p:grpSpPr>
        <p:sp>
          <p:nvSpPr>
            <p:cNvPr id="15" name="Rectangle : coins arrondis 14">
              <a:extLst>
                <a:ext uri="{FF2B5EF4-FFF2-40B4-BE49-F238E27FC236}">
                  <a16:creationId xmlns:a16="http://schemas.microsoft.com/office/drawing/2014/main" id="{4BD70F82-5284-92D3-8B14-09D944D3ACF0}"/>
                </a:ext>
              </a:extLst>
            </p:cNvPr>
            <p:cNvSpPr/>
            <p:nvPr/>
          </p:nvSpPr>
          <p:spPr>
            <a:xfrm>
              <a:off x="860611" y="6163499"/>
              <a:ext cx="12855389" cy="4090844"/>
            </a:xfrm>
            <a:prstGeom prst="roundRect">
              <a:avLst>
                <a:gd name="adj" fmla="val 19860"/>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241BA540-A38E-1889-B7AC-B0F3CB57B339}"/>
                </a:ext>
              </a:extLst>
            </p:cNvPr>
            <p:cNvSpPr txBox="1"/>
            <p:nvPr/>
          </p:nvSpPr>
          <p:spPr>
            <a:xfrm>
              <a:off x="1132952" y="7162480"/>
              <a:ext cx="12310706" cy="2862322"/>
            </a:xfrm>
            <a:prstGeom prst="rect">
              <a:avLst/>
            </a:prstGeom>
            <a:noFill/>
            <a:ln w="38100">
              <a:solidFill>
                <a:schemeClr val="bg1"/>
              </a:solidFill>
            </a:ln>
          </p:spPr>
          <p:txBody>
            <a:bodyPr wrap="square" rtlCol="0">
              <a:spAutoFit/>
            </a:bodyPr>
            <a:lstStyle/>
            <a:p>
              <a:r>
                <a:rPr lang="fr-FR" sz="2000" dirty="0"/>
                <a:t>Les jeux logiques comme le Sudoku sont très populaires. On les trouve dans les journaux, sur le web. Il existe des concours de résolution de telles énigmes, et même des chaînes YouTube spécialisées (comme </a:t>
              </a:r>
              <a:r>
                <a:rPr lang="fr-FR" sz="2000" dirty="0" err="1"/>
                <a:t>CrackingTheCryptic</a:t>
              </a:r>
              <a:r>
                <a:rPr lang="fr-FR" sz="2000" dirty="0"/>
                <a:t>). De nombreux développements théoriques ont cherché à compter le nombre de grilles possibles, à évaluer leur niveau de difficulté, à caractériser les grilles admettant une solution unique, etc. Beaucoup de techniques sophistiquées ont été élaborées par les joueurs pour les résoudre, sachant que certaines grilles sont intrinsèquement difficiles à compléter pour un humain. Du point de vue des programmes, en revanche, on peut construire des solveurs qui n’ont pas beaucoup de difficulté pour résoudre les sudokus. La technique générique consiste à coder la grille du sudoku et les règles du jeu sous la forme d’un ensemble de clauses, puis à chercher les modèles de cet ensemble à l’aide d’un algorithme comme DPLL, ce qui fournit une solution.</a:t>
              </a:r>
              <a:endParaRPr lang="fr-FR" sz="2000" b="1" dirty="0"/>
            </a:p>
          </p:txBody>
        </p:sp>
        <p:sp>
          <p:nvSpPr>
            <p:cNvPr id="17" name="Rectangle : coins arrondis 16">
              <a:extLst>
                <a:ext uri="{FF2B5EF4-FFF2-40B4-BE49-F238E27FC236}">
                  <a16:creationId xmlns:a16="http://schemas.microsoft.com/office/drawing/2014/main" id="{E613F8A1-C0B4-210F-FA5F-FAC6E68B76E1}"/>
                </a:ext>
              </a:extLst>
            </p:cNvPr>
            <p:cNvSpPr/>
            <p:nvPr/>
          </p:nvSpPr>
          <p:spPr>
            <a:xfrm>
              <a:off x="1566689" y="5725866"/>
              <a:ext cx="4899425" cy="120707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Contexte</a:t>
              </a:r>
            </a:p>
          </p:txBody>
        </p:sp>
      </p:grpSp>
      <p:grpSp>
        <p:nvGrpSpPr>
          <p:cNvPr id="141" name="Groupe 140">
            <a:extLst>
              <a:ext uri="{FF2B5EF4-FFF2-40B4-BE49-F238E27FC236}">
                <a16:creationId xmlns:a16="http://schemas.microsoft.com/office/drawing/2014/main" id="{3AA5001A-E67A-0AA0-A254-F5470CC7803B}"/>
              </a:ext>
            </a:extLst>
          </p:cNvPr>
          <p:cNvGrpSpPr/>
          <p:nvPr/>
        </p:nvGrpSpPr>
        <p:grpSpPr>
          <a:xfrm>
            <a:off x="15950347" y="5525717"/>
            <a:ext cx="12967246" cy="2997797"/>
            <a:chOff x="15950347" y="5525717"/>
            <a:chExt cx="12967246" cy="2997797"/>
          </a:xfrm>
        </p:grpSpPr>
        <p:sp>
          <p:nvSpPr>
            <p:cNvPr id="18" name="Rectangle : coins arrondis 17">
              <a:extLst>
                <a:ext uri="{FF2B5EF4-FFF2-40B4-BE49-F238E27FC236}">
                  <a16:creationId xmlns:a16="http://schemas.microsoft.com/office/drawing/2014/main" id="{99EB1F67-6137-3D40-60A3-580FC54A8207}"/>
                </a:ext>
              </a:extLst>
            </p:cNvPr>
            <p:cNvSpPr/>
            <p:nvPr/>
          </p:nvSpPr>
          <p:spPr>
            <a:xfrm>
              <a:off x="15950347" y="6163499"/>
              <a:ext cx="12855389" cy="2360015"/>
            </a:xfrm>
            <a:prstGeom prst="roundRect">
              <a:avLst>
                <a:gd name="adj" fmla="val 19860"/>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F75E3B93-FD45-C9B9-AE7C-A69C570F3B6C}"/>
                </a:ext>
              </a:extLst>
            </p:cNvPr>
            <p:cNvSpPr txBox="1"/>
            <p:nvPr/>
          </p:nvSpPr>
          <p:spPr>
            <a:xfrm>
              <a:off x="16062204" y="7016630"/>
              <a:ext cx="12855389" cy="707886"/>
            </a:xfrm>
            <a:prstGeom prst="rect">
              <a:avLst/>
            </a:prstGeom>
            <a:noFill/>
            <a:ln>
              <a:solidFill>
                <a:schemeClr val="bg1"/>
              </a:solidFill>
            </a:ln>
          </p:spPr>
          <p:txBody>
            <a:bodyPr wrap="square" rtlCol="0">
              <a:spAutoFit/>
            </a:bodyPr>
            <a:lstStyle/>
            <a:p>
              <a:r>
                <a:rPr lang="fr-FR" sz="2000" dirty="0"/>
                <a:t>	- Implémenter un compilateur d’ensemble de clause booléennes de grilles de sudoku</a:t>
              </a:r>
            </a:p>
            <a:p>
              <a:r>
                <a:rPr lang="fr-FR" sz="2000" dirty="0"/>
                <a:t>	- Implémenter l’algorithme DPLL pour résoudre ces ensembles</a:t>
              </a:r>
            </a:p>
          </p:txBody>
        </p:sp>
        <p:sp>
          <p:nvSpPr>
            <p:cNvPr id="19" name="Rectangle : coins arrondis 18">
              <a:extLst>
                <a:ext uri="{FF2B5EF4-FFF2-40B4-BE49-F238E27FC236}">
                  <a16:creationId xmlns:a16="http://schemas.microsoft.com/office/drawing/2014/main" id="{0C4CED09-6DA5-5728-A434-25A7CE04C907}"/>
                </a:ext>
              </a:extLst>
            </p:cNvPr>
            <p:cNvSpPr/>
            <p:nvPr/>
          </p:nvSpPr>
          <p:spPr>
            <a:xfrm>
              <a:off x="16738294" y="5525717"/>
              <a:ext cx="4899425" cy="120707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Objectifs</a:t>
              </a:r>
            </a:p>
          </p:txBody>
        </p:sp>
      </p:grpSp>
      <p:sp>
        <p:nvSpPr>
          <p:cNvPr id="143" name="Flèche : bas 142">
            <a:extLst>
              <a:ext uri="{FF2B5EF4-FFF2-40B4-BE49-F238E27FC236}">
                <a16:creationId xmlns:a16="http://schemas.microsoft.com/office/drawing/2014/main" id="{32B27CA8-FDA5-EC53-6670-27997A23F1F5}"/>
              </a:ext>
            </a:extLst>
          </p:cNvPr>
          <p:cNvSpPr/>
          <p:nvPr/>
        </p:nvSpPr>
        <p:spPr>
          <a:xfrm>
            <a:off x="22746370" y="18066977"/>
            <a:ext cx="1105916" cy="1292971"/>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oupe 3">
            <a:extLst>
              <a:ext uri="{FF2B5EF4-FFF2-40B4-BE49-F238E27FC236}">
                <a16:creationId xmlns:a16="http://schemas.microsoft.com/office/drawing/2014/main" id="{762CBD4A-69C8-DCF0-770D-81A9365D0F5F}"/>
              </a:ext>
            </a:extLst>
          </p:cNvPr>
          <p:cNvGrpSpPr/>
          <p:nvPr/>
        </p:nvGrpSpPr>
        <p:grpSpPr>
          <a:xfrm>
            <a:off x="15580926" y="19111027"/>
            <a:ext cx="14384295" cy="7395957"/>
            <a:chOff x="15137606" y="20964091"/>
            <a:chExt cx="13935116" cy="7395957"/>
          </a:xfrm>
        </p:grpSpPr>
        <p:sp>
          <p:nvSpPr>
            <p:cNvPr id="145" name="Rectangle : coins arrondis 144">
              <a:extLst>
                <a:ext uri="{FF2B5EF4-FFF2-40B4-BE49-F238E27FC236}">
                  <a16:creationId xmlns:a16="http://schemas.microsoft.com/office/drawing/2014/main" id="{44871F5B-8297-A915-1748-529D0DFD696B}"/>
                </a:ext>
              </a:extLst>
            </p:cNvPr>
            <p:cNvSpPr/>
            <p:nvPr/>
          </p:nvSpPr>
          <p:spPr>
            <a:xfrm>
              <a:off x="15137606" y="21496115"/>
              <a:ext cx="13935116" cy="6863933"/>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46" name="Rectangle : coins arrondis 145">
              <a:extLst>
                <a:ext uri="{FF2B5EF4-FFF2-40B4-BE49-F238E27FC236}">
                  <a16:creationId xmlns:a16="http://schemas.microsoft.com/office/drawing/2014/main" id="{B58D48D6-3AC8-4FD8-4A40-2A7C9EB1CE33}"/>
                </a:ext>
              </a:extLst>
            </p:cNvPr>
            <p:cNvSpPr/>
            <p:nvPr/>
          </p:nvSpPr>
          <p:spPr>
            <a:xfrm>
              <a:off x="16362047" y="20964091"/>
              <a:ext cx="5410577" cy="120707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Optimisation</a:t>
              </a:r>
            </a:p>
          </p:txBody>
        </p:sp>
        <p:grpSp>
          <p:nvGrpSpPr>
            <p:cNvPr id="137" name="Groupe 136">
              <a:extLst>
                <a:ext uri="{FF2B5EF4-FFF2-40B4-BE49-F238E27FC236}">
                  <a16:creationId xmlns:a16="http://schemas.microsoft.com/office/drawing/2014/main" id="{97368E33-1F9A-48CC-FB0C-FF862810C488}"/>
                </a:ext>
              </a:extLst>
            </p:cNvPr>
            <p:cNvGrpSpPr/>
            <p:nvPr/>
          </p:nvGrpSpPr>
          <p:grpSpPr>
            <a:xfrm>
              <a:off x="24936125" y="21581123"/>
              <a:ext cx="2867254" cy="5795365"/>
              <a:chOff x="23157991" y="17873973"/>
              <a:chExt cx="2867254" cy="5795365"/>
            </a:xfrm>
          </p:grpSpPr>
          <p:grpSp>
            <p:nvGrpSpPr>
              <p:cNvPr id="82" name="Groupe 81">
                <a:extLst>
                  <a:ext uri="{FF2B5EF4-FFF2-40B4-BE49-F238E27FC236}">
                    <a16:creationId xmlns:a16="http://schemas.microsoft.com/office/drawing/2014/main" id="{91864A94-E33D-3FC1-6900-D77E90DD9166}"/>
                  </a:ext>
                </a:extLst>
              </p:cNvPr>
              <p:cNvGrpSpPr/>
              <p:nvPr/>
            </p:nvGrpSpPr>
            <p:grpSpPr>
              <a:xfrm>
                <a:off x="24174610" y="17873973"/>
                <a:ext cx="1850635" cy="1880943"/>
                <a:chOff x="22281963" y="9927793"/>
                <a:chExt cx="2087999" cy="2088000"/>
              </a:xfrm>
            </p:grpSpPr>
            <p:sp>
              <p:nvSpPr>
                <p:cNvPr id="121" name="Ellipse 120">
                  <a:extLst>
                    <a:ext uri="{FF2B5EF4-FFF2-40B4-BE49-F238E27FC236}">
                      <a16:creationId xmlns:a16="http://schemas.microsoft.com/office/drawing/2014/main" id="{D01F7E22-4F78-70AA-975A-E6E9466D4225}"/>
                    </a:ext>
                  </a:extLst>
                </p:cNvPr>
                <p:cNvSpPr/>
                <p:nvPr/>
              </p:nvSpPr>
              <p:spPr>
                <a:xfrm>
                  <a:off x="22281963" y="9927793"/>
                  <a:ext cx="2087999" cy="2088000"/>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ZoneTexte 121">
                  <a:extLst>
                    <a:ext uri="{FF2B5EF4-FFF2-40B4-BE49-F238E27FC236}">
                      <a16:creationId xmlns:a16="http://schemas.microsoft.com/office/drawing/2014/main" id="{8503B9EE-87BA-4A64-5937-088949419A86}"/>
                    </a:ext>
                  </a:extLst>
                </p:cNvPr>
                <p:cNvSpPr txBox="1"/>
                <p:nvPr/>
              </p:nvSpPr>
              <p:spPr>
                <a:xfrm>
                  <a:off x="22684273" y="10112943"/>
                  <a:ext cx="1641862" cy="1631216"/>
                </a:xfrm>
                <a:prstGeom prst="rect">
                  <a:avLst/>
                </a:prstGeom>
                <a:noFill/>
              </p:spPr>
              <p:txBody>
                <a:bodyPr wrap="square" rtlCol="0">
                  <a:spAutoFit/>
                </a:bodyPr>
                <a:lstStyle/>
                <a:p>
                  <a:r>
                    <a:rPr lang="fr-FR" dirty="0"/>
                    <a:t>x</a:t>
                  </a:r>
                  <a:r>
                    <a:rPr lang="fr-FR" baseline="-25000" dirty="0"/>
                    <a:t>1 </a:t>
                  </a:r>
                  <a:r>
                    <a:rPr lang="fr-FR" b="0" i="0" dirty="0">
                      <a:solidFill>
                        <a:srgbClr val="202124"/>
                      </a:solidFill>
                      <a:effectLst/>
                    </a:rPr>
                    <a:t>∨ x</a:t>
                  </a:r>
                  <a:r>
                    <a:rPr lang="fr-FR" b="0" i="0" baseline="-25000" dirty="0">
                      <a:solidFill>
                        <a:srgbClr val="202124"/>
                      </a:solidFill>
                      <a:effectLst/>
                    </a:rPr>
                    <a:t>2 </a:t>
                  </a:r>
                  <a:r>
                    <a:rPr lang="fr-FR" b="0" i="0" dirty="0">
                      <a:solidFill>
                        <a:srgbClr val="202124"/>
                      </a:solidFill>
                      <a:effectLst/>
                    </a:rPr>
                    <a:t>∨ </a:t>
                  </a:r>
                  <a:r>
                    <a:rPr lang="fr-FR" dirty="0"/>
                    <a:t>¬x</a:t>
                  </a:r>
                  <a:r>
                    <a:rPr lang="fr-FR" baseline="-25000" dirty="0"/>
                    <a:t>3</a:t>
                  </a:r>
                </a:p>
                <a:p>
                  <a:r>
                    <a:rPr lang="fr-FR" dirty="0"/>
                    <a:t>¬x</a:t>
                  </a:r>
                  <a:r>
                    <a:rPr lang="fr-FR" baseline="-25000" dirty="0"/>
                    <a:t>1 </a:t>
                  </a:r>
                  <a:r>
                    <a:rPr lang="fr-FR" b="0" i="0" dirty="0">
                      <a:solidFill>
                        <a:srgbClr val="202124"/>
                      </a:solidFill>
                      <a:effectLst/>
                    </a:rPr>
                    <a:t>∨ x</a:t>
                  </a:r>
                  <a:r>
                    <a:rPr lang="fr-FR" b="0" i="0" baseline="-25000" dirty="0">
                      <a:solidFill>
                        <a:srgbClr val="202124"/>
                      </a:solidFill>
                      <a:effectLst/>
                    </a:rPr>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dirty="0"/>
                    <a:t>¬x</a:t>
                  </a:r>
                  <a:r>
                    <a:rPr lang="fr-FR" baseline="-25000" dirty="0"/>
                    <a:t>2</a:t>
                  </a:r>
                </a:p>
                <a:p>
                  <a:r>
                    <a:rPr lang="fr-FR" dirty="0"/>
                    <a:t>x</a:t>
                  </a:r>
                  <a:r>
                    <a:rPr lang="fr-FR" baseline="-25000" dirty="0"/>
                    <a:t>2 </a:t>
                  </a:r>
                  <a:r>
                    <a:rPr lang="fr-FR" b="0" i="0" dirty="0">
                      <a:solidFill>
                        <a:srgbClr val="202124"/>
                      </a:solidFill>
                      <a:effectLst/>
                    </a:rPr>
                    <a:t>∨ x</a:t>
                  </a:r>
                  <a:r>
                    <a:rPr lang="fr-FR" b="0" i="0" baseline="-25000" dirty="0">
                      <a:solidFill>
                        <a:srgbClr val="202124"/>
                      </a:solidFill>
                      <a:effectLst/>
                    </a:rPr>
                    <a:t>3</a:t>
                  </a:r>
                  <a:endParaRPr lang="fr-FR" baseline="-25000" dirty="0">
                    <a:solidFill>
                      <a:srgbClr val="202124"/>
                    </a:solidFill>
                  </a:endParaRPr>
                </a:p>
                <a:p>
                  <a:r>
                    <a:rPr lang="fr-FR" b="0" i="0" dirty="0">
                      <a:solidFill>
                        <a:srgbClr val="202124"/>
                      </a:solidFill>
                      <a:effectLst/>
                    </a:rPr>
                    <a:t>x</a:t>
                  </a:r>
                  <a:r>
                    <a:rPr lang="fr-FR" b="0" i="0" baseline="-25000" dirty="0">
                      <a:solidFill>
                        <a:srgbClr val="202124"/>
                      </a:solidFill>
                      <a:effectLst/>
                    </a:rPr>
                    <a:t>1</a:t>
                  </a:r>
                  <a:r>
                    <a:rPr lang="fr-FR" b="0" i="0" dirty="0">
                      <a:solidFill>
                        <a:srgbClr val="202124"/>
                      </a:solidFill>
                      <a:effectLst/>
                    </a:rPr>
                    <a:t>∨</a:t>
                  </a:r>
                  <a:r>
                    <a:rPr lang="fr-FR" dirty="0"/>
                    <a:t> ¬x</a:t>
                  </a:r>
                  <a:r>
                    <a:rPr lang="fr-FR" baseline="-25000" dirty="0"/>
                    <a:t>2</a:t>
                  </a:r>
                  <a:endParaRPr lang="fr-FR" dirty="0"/>
                </a:p>
              </p:txBody>
            </p:sp>
          </p:grpSp>
          <p:cxnSp>
            <p:nvCxnSpPr>
              <p:cNvPr id="86" name="Connecteur droit avec flèche 85">
                <a:extLst>
                  <a:ext uri="{FF2B5EF4-FFF2-40B4-BE49-F238E27FC236}">
                    <a16:creationId xmlns:a16="http://schemas.microsoft.com/office/drawing/2014/main" id="{D5668338-88B3-48C9-EEAC-008E7C0C87F8}"/>
                  </a:ext>
                </a:extLst>
              </p:cNvPr>
              <p:cNvCxnSpPr>
                <a:cxnSpLocks/>
              </p:cNvCxnSpPr>
              <p:nvPr/>
            </p:nvCxnSpPr>
            <p:spPr>
              <a:xfrm flipH="1">
                <a:off x="24197038" y="19510219"/>
                <a:ext cx="428841" cy="396356"/>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7" name="ZoneTexte 86">
                <a:extLst>
                  <a:ext uri="{FF2B5EF4-FFF2-40B4-BE49-F238E27FC236}">
                    <a16:creationId xmlns:a16="http://schemas.microsoft.com/office/drawing/2014/main" id="{5FA0BDBE-2779-C105-E50F-F969F61C922E}"/>
                  </a:ext>
                </a:extLst>
              </p:cNvPr>
              <p:cNvSpPr txBox="1"/>
              <p:nvPr/>
            </p:nvSpPr>
            <p:spPr>
              <a:xfrm>
                <a:off x="23336519" y="19461702"/>
                <a:ext cx="981487" cy="369332"/>
              </a:xfrm>
              <a:prstGeom prst="rect">
                <a:avLst/>
              </a:prstGeom>
              <a:noFill/>
            </p:spPr>
            <p:txBody>
              <a:bodyPr wrap="none" rtlCol="0">
                <a:spAutoFit/>
              </a:bodyPr>
              <a:lstStyle/>
              <a:p>
                <a:r>
                  <a:rPr lang="fr-FR" b="1" dirty="0"/>
                  <a:t>X</a:t>
                </a:r>
                <a:r>
                  <a:rPr lang="fr-FR" b="1" baseline="-25000" dirty="0"/>
                  <a:t>2</a:t>
                </a:r>
                <a:r>
                  <a:rPr lang="fr-FR" b="1" dirty="0"/>
                  <a:t>=False</a:t>
                </a:r>
              </a:p>
            </p:txBody>
          </p:sp>
          <p:grpSp>
            <p:nvGrpSpPr>
              <p:cNvPr id="130" name="Groupe 129">
                <a:extLst>
                  <a:ext uri="{FF2B5EF4-FFF2-40B4-BE49-F238E27FC236}">
                    <a16:creationId xmlns:a16="http://schemas.microsoft.com/office/drawing/2014/main" id="{00DC1AE8-4A5D-65EA-C376-691A2DF14B66}"/>
                  </a:ext>
                </a:extLst>
              </p:cNvPr>
              <p:cNvGrpSpPr/>
              <p:nvPr/>
            </p:nvGrpSpPr>
            <p:grpSpPr>
              <a:xfrm>
                <a:off x="23157991" y="19822472"/>
                <a:ext cx="1503245" cy="1527863"/>
                <a:chOff x="23157991" y="19822472"/>
                <a:chExt cx="1503245" cy="1527863"/>
              </a:xfrm>
            </p:grpSpPr>
            <p:sp>
              <p:nvSpPr>
                <p:cNvPr id="125" name="Ellipse 124">
                  <a:extLst>
                    <a:ext uri="{FF2B5EF4-FFF2-40B4-BE49-F238E27FC236}">
                      <a16:creationId xmlns:a16="http://schemas.microsoft.com/office/drawing/2014/main" id="{B4F8DFD5-43E3-5599-A503-F89F3D39AADD}"/>
                    </a:ext>
                  </a:extLst>
                </p:cNvPr>
                <p:cNvSpPr/>
                <p:nvPr/>
              </p:nvSpPr>
              <p:spPr>
                <a:xfrm>
                  <a:off x="23157991" y="19822472"/>
                  <a:ext cx="1503245" cy="1527863"/>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ZoneTexte 125">
                  <a:extLst>
                    <a:ext uri="{FF2B5EF4-FFF2-40B4-BE49-F238E27FC236}">
                      <a16:creationId xmlns:a16="http://schemas.microsoft.com/office/drawing/2014/main" id="{AE280EF3-BB9B-61BA-007A-BAA2E0F2BAF0}"/>
                    </a:ext>
                  </a:extLst>
                </p:cNvPr>
                <p:cNvSpPr txBox="1"/>
                <p:nvPr/>
              </p:nvSpPr>
              <p:spPr>
                <a:xfrm>
                  <a:off x="23480893" y="20145715"/>
                  <a:ext cx="992623" cy="923330"/>
                </a:xfrm>
                <a:prstGeom prst="rect">
                  <a:avLst/>
                </a:prstGeom>
                <a:noFill/>
              </p:spPr>
              <p:txBody>
                <a:bodyPr wrap="square" rtlCol="0">
                  <a:spAutoFit/>
                </a:bodyPr>
                <a:lstStyle/>
                <a:p>
                  <a:r>
                    <a:rPr lang="fr-FR" dirty="0"/>
                    <a:t>x</a:t>
                  </a:r>
                  <a:r>
                    <a:rPr lang="fr-FR" baseline="-25000" dirty="0"/>
                    <a:t>1</a:t>
                  </a:r>
                  <a:r>
                    <a:rPr lang="fr-FR" b="0" i="0" baseline="-25000" dirty="0">
                      <a:solidFill>
                        <a:srgbClr val="202124"/>
                      </a:solidFill>
                      <a:effectLst/>
                    </a:rPr>
                    <a:t> </a:t>
                  </a:r>
                  <a:r>
                    <a:rPr lang="fr-FR" b="0" i="0" dirty="0">
                      <a:solidFill>
                        <a:srgbClr val="202124"/>
                      </a:solidFill>
                      <a:effectLst/>
                    </a:rPr>
                    <a:t>∨ </a:t>
                  </a:r>
                  <a:r>
                    <a:rPr lang="fr-FR" dirty="0"/>
                    <a:t>¬x</a:t>
                  </a:r>
                  <a:r>
                    <a:rPr lang="fr-FR" baseline="-25000" dirty="0"/>
                    <a:t>3</a:t>
                  </a:r>
                </a:p>
                <a:p>
                  <a:r>
                    <a:rPr lang="fr-FR" dirty="0"/>
                    <a:t>¬x</a:t>
                  </a:r>
                  <a:r>
                    <a:rPr lang="fr-FR" baseline="-25000" dirty="0"/>
                    <a:t>1</a:t>
                  </a:r>
                  <a:r>
                    <a:rPr lang="fr-FR" b="0" i="0" baseline="-25000" dirty="0">
                      <a:solidFill>
                        <a:srgbClr val="202124"/>
                      </a:solidFill>
                      <a:effectLst/>
                    </a:rPr>
                    <a:t> </a:t>
                  </a:r>
                  <a:r>
                    <a:rPr lang="fr-FR" b="0" i="0" dirty="0">
                      <a:solidFill>
                        <a:srgbClr val="202124"/>
                      </a:solidFill>
                      <a:effectLst/>
                    </a:rPr>
                    <a:t>∨ x</a:t>
                  </a:r>
                  <a:r>
                    <a:rPr lang="fr-FR" b="0" i="0" baseline="-25000" dirty="0">
                      <a:solidFill>
                        <a:srgbClr val="202124"/>
                      </a:solidFill>
                      <a:effectLst/>
                    </a:rPr>
                    <a:t>3</a:t>
                  </a:r>
                  <a:endParaRPr lang="fr-FR" baseline="-25000" dirty="0"/>
                </a:p>
                <a:p>
                  <a:r>
                    <a:rPr lang="fr-FR" b="0" i="0" dirty="0">
                      <a:solidFill>
                        <a:srgbClr val="202124"/>
                      </a:solidFill>
                      <a:effectLst/>
                    </a:rPr>
                    <a:t>x</a:t>
                  </a:r>
                  <a:r>
                    <a:rPr lang="fr-FR" b="0" i="0" baseline="-25000" dirty="0">
                      <a:solidFill>
                        <a:srgbClr val="202124"/>
                      </a:solidFill>
                      <a:effectLst/>
                    </a:rPr>
                    <a:t>3</a:t>
                  </a:r>
                  <a:endParaRPr lang="fr-FR" baseline="-25000" dirty="0">
                    <a:solidFill>
                      <a:srgbClr val="202124"/>
                    </a:solidFill>
                  </a:endParaRPr>
                </a:p>
              </p:txBody>
            </p:sp>
          </p:grpSp>
          <p:cxnSp>
            <p:nvCxnSpPr>
              <p:cNvPr id="127" name="Connecteur droit avec flèche 126">
                <a:extLst>
                  <a:ext uri="{FF2B5EF4-FFF2-40B4-BE49-F238E27FC236}">
                    <a16:creationId xmlns:a16="http://schemas.microsoft.com/office/drawing/2014/main" id="{DBCAEC82-D793-42A1-7111-E8B3EB14D187}"/>
                  </a:ext>
                </a:extLst>
              </p:cNvPr>
              <p:cNvCxnSpPr>
                <a:cxnSpLocks/>
                <a:stCxn id="125" idx="5"/>
              </p:cNvCxnSpPr>
              <p:nvPr/>
            </p:nvCxnSpPr>
            <p:spPr>
              <a:xfrm>
                <a:off x="24441091" y="21126585"/>
                <a:ext cx="234298" cy="506853"/>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8" name="ZoneTexte 127">
                <a:extLst>
                  <a:ext uri="{FF2B5EF4-FFF2-40B4-BE49-F238E27FC236}">
                    <a16:creationId xmlns:a16="http://schemas.microsoft.com/office/drawing/2014/main" id="{626BD3BF-8068-74C6-D76C-43F7243C3E1C}"/>
                  </a:ext>
                </a:extLst>
              </p:cNvPr>
              <p:cNvSpPr txBox="1"/>
              <p:nvPr/>
            </p:nvSpPr>
            <p:spPr>
              <a:xfrm>
                <a:off x="24558240" y="21086362"/>
                <a:ext cx="927818" cy="369332"/>
              </a:xfrm>
              <a:prstGeom prst="rect">
                <a:avLst/>
              </a:prstGeom>
              <a:noFill/>
            </p:spPr>
            <p:txBody>
              <a:bodyPr wrap="none" rtlCol="0">
                <a:spAutoFit/>
              </a:bodyPr>
              <a:lstStyle/>
              <a:p>
                <a:r>
                  <a:rPr lang="fr-FR" b="1" dirty="0"/>
                  <a:t>X</a:t>
                </a:r>
                <a:r>
                  <a:rPr lang="fr-FR" b="1" baseline="-25000" dirty="0"/>
                  <a:t>3</a:t>
                </a:r>
                <a:r>
                  <a:rPr lang="fr-FR" b="1" dirty="0"/>
                  <a:t>=</a:t>
                </a:r>
                <a:r>
                  <a:rPr lang="fr-FR" b="1" dirty="0" err="1"/>
                  <a:t>True</a:t>
                </a:r>
                <a:endParaRPr lang="fr-FR" b="1" dirty="0"/>
              </a:p>
            </p:txBody>
          </p:sp>
          <p:grpSp>
            <p:nvGrpSpPr>
              <p:cNvPr id="131" name="Groupe 130">
                <a:extLst>
                  <a:ext uri="{FF2B5EF4-FFF2-40B4-BE49-F238E27FC236}">
                    <a16:creationId xmlns:a16="http://schemas.microsoft.com/office/drawing/2014/main" id="{72C827F0-302D-203A-D81E-D613043665D3}"/>
                  </a:ext>
                </a:extLst>
              </p:cNvPr>
              <p:cNvGrpSpPr/>
              <p:nvPr/>
            </p:nvGrpSpPr>
            <p:grpSpPr>
              <a:xfrm>
                <a:off x="24153473" y="21618326"/>
                <a:ext cx="1092822" cy="1110719"/>
                <a:chOff x="24105276" y="19036083"/>
                <a:chExt cx="1092822" cy="1110719"/>
              </a:xfrm>
            </p:grpSpPr>
            <p:sp>
              <p:nvSpPr>
                <p:cNvPr id="132" name="Ellipse 131">
                  <a:extLst>
                    <a:ext uri="{FF2B5EF4-FFF2-40B4-BE49-F238E27FC236}">
                      <a16:creationId xmlns:a16="http://schemas.microsoft.com/office/drawing/2014/main" id="{DD59C778-E71E-6991-A786-96978FA8F23A}"/>
                    </a:ext>
                  </a:extLst>
                </p:cNvPr>
                <p:cNvSpPr/>
                <p:nvPr/>
              </p:nvSpPr>
              <p:spPr>
                <a:xfrm>
                  <a:off x="24105276" y="19036083"/>
                  <a:ext cx="1092822" cy="1110719"/>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3" name="ZoneTexte 132">
                  <a:extLst>
                    <a:ext uri="{FF2B5EF4-FFF2-40B4-BE49-F238E27FC236}">
                      <a16:creationId xmlns:a16="http://schemas.microsoft.com/office/drawing/2014/main" id="{671CDF6E-A6A1-F8A5-BCB3-FF3EF3E79589}"/>
                    </a:ext>
                  </a:extLst>
                </p:cNvPr>
                <p:cNvSpPr txBox="1"/>
                <p:nvPr/>
              </p:nvSpPr>
              <p:spPr>
                <a:xfrm>
                  <a:off x="24458942" y="19381114"/>
                  <a:ext cx="465451" cy="369332"/>
                </a:xfrm>
                <a:prstGeom prst="rect">
                  <a:avLst/>
                </a:prstGeom>
                <a:noFill/>
              </p:spPr>
              <p:txBody>
                <a:bodyPr wrap="square" rtlCol="0">
                  <a:spAutoFit/>
                </a:bodyPr>
                <a:lstStyle/>
                <a:p>
                  <a:r>
                    <a:rPr lang="fr-FR" dirty="0"/>
                    <a:t>x</a:t>
                  </a:r>
                  <a:r>
                    <a:rPr lang="fr-FR" baseline="-25000" dirty="0"/>
                    <a:t>1</a:t>
                  </a:r>
                </a:p>
              </p:txBody>
            </p:sp>
          </p:grpSp>
          <p:cxnSp>
            <p:nvCxnSpPr>
              <p:cNvPr id="134" name="Connecteur droit avec flèche 133">
                <a:extLst>
                  <a:ext uri="{FF2B5EF4-FFF2-40B4-BE49-F238E27FC236}">
                    <a16:creationId xmlns:a16="http://schemas.microsoft.com/office/drawing/2014/main" id="{E6573154-E5BC-88DC-9B26-9986E7146E9A}"/>
                  </a:ext>
                </a:extLst>
              </p:cNvPr>
              <p:cNvCxnSpPr>
                <a:cxnSpLocks/>
              </p:cNvCxnSpPr>
              <p:nvPr/>
            </p:nvCxnSpPr>
            <p:spPr>
              <a:xfrm>
                <a:off x="24763513" y="22745611"/>
                <a:ext cx="0" cy="524686"/>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5" name="ZoneTexte 134">
                <a:extLst>
                  <a:ext uri="{FF2B5EF4-FFF2-40B4-BE49-F238E27FC236}">
                    <a16:creationId xmlns:a16="http://schemas.microsoft.com/office/drawing/2014/main" id="{F9FBAD8E-FED5-B6AC-52EF-C807DF5B78EB}"/>
                  </a:ext>
                </a:extLst>
              </p:cNvPr>
              <p:cNvSpPr txBox="1"/>
              <p:nvPr/>
            </p:nvSpPr>
            <p:spPr>
              <a:xfrm>
                <a:off x="24875958" y="22823288"/>
                <a:ext cx="927818" cy="369332"/>
              </a:xfrm>
              <a:prstGeom prst="rect">
                <a:avLst/>
              </a:prstGeom>
              <a:noFill/>
            </p:spPr>
            <p:txBody>
              <a:bodyPr wrap="none" rtlCol="0">
                <a:spAutoFit/>
              </a:bodyPr>
              <a:lstStyle/>
              <a:p>
                <a:r>
                  <a:rPr lang="fr-FR" b="1" dirty="0"/>
                  <a:t>X</a:t>
                </a:r>
                <a:r>
                  <a:rPr lang="fr-FR" b="1" baseline="-25000" dirty="0"/>
                  <a:t>1</a:t>
                </a:r>
                <a:r>
                  <a:rPr lang="fr-FR" b="1" dirty="0"/>
                  <a:t>=</a:t>
                </a:r>
                <a:r>
                  <a:rPr lang="fr-FR" b="1" dirty="0" err="1"/>
                  <a:t>True</a:t>
                </a:r>
                <a:endParaRPr lang="fr-FR" b="1" dirty="0"/>
              </a:p>
            </p:txBody>
          </p:sp>
          <p:sp>
            <p:nvSpPr>
              <p:cNvPr id="136" name="ZoneTexte 135">
                <a:extLst>
                  <a:ext uri="{FF2B5EF4-FFF2-40B4-BE49-F238E27FC236}">
                    <a16:creationId xmlns:a16="http://schemas.microsoft.com/office/drawing/2014/main" id="{857B4858-0C01-5A40-A42A-56E789431646}"/>
                  </a:ext>
                </a:extLst>
              </p:cNvPr>
              <p:cNvSpPr txBox="1"/>
              <p:nvPr/>
            </p:nvSpPr>
            <p:spPr>
              <a:xfrm>
                <a:off x="24242246" y="23253454"/>
                <a:ext cx="1037450" cy="415884"/>
              </a:xfrm>
              <a:prstGeom prst="rect">
                <a:avLst/>
              </a:prstGeom>
              <a:noFill/>
            </p:spPr>
            <p:txBody>
              <a:bodyPr wrap="none" rtlCol="0">
                <a:spAutoFit/>
              </a:bodyPr>
              <a:lstStyle/>
              <a:p>
                <a:r>
                  <a:rPr lang="fr-FR" sz="2400" b="1" dirty="0">
                    <a:solidFill>
                      <a:srgbClr val="92D050"/>
                    </a:solidFill>
                  </a:rPr>
                  <a:t>Modèle</a:t>
                </a:r>
              </a:p>
            </p:txBody>
          </p:sp>
        </p:grpSp>
        <p:sp>
          <p:nvSpPr>
            <p:cNvPr id="148" name="ZoneTexte 147">
              <a:extLst>
                <a:ext uri="{FF2B5EF4-FFF2-40B4-BE49-F238E27FC236}">
                  <a16:creationId xmlns:a16="http://schemas.microsoft.com/office/drawing/2014/main" id="{454B2D6D-F479-1F97-33BE-C9F10335CB95}"/>
                </a:ext>
              </a:extLst>
            </p:cNvPr>
            <p:cNvSpPr txBox="1"/>
            <p:nvPr/>
          </p:nvSpPr>
          <p:spPr>
            <a:xfrm>
              <a:off x="16006931" y="22631453"/>
              <a:ext cx="3396831" cy="646331"/>
            </a:xfrm>
            <a:prstGeom prst="rect">
              <a:avLst/>
            </a:prstGeom>
            <a:noFill/>
          </p:spPr>
          <p:txBody>
            <a:bodyPr wrap="square" rtlCol="0">
              <a:spAutoFit/>
            </a:bodyPr>
            <a:lstStyle/>
            <a:p>
              <a:r>
                <a:rPr lang="fr-FR" sz="3600" b="1" dirty="0"/>
                <a:t>Clause unitaire:</a:t>
              </a:r>
            </a:p>
          </p:txBody>
        </p:sp>
        <p:sp>
          <p:nvSpPr>
            <p:cNvPr id="149" name="ZoneTexte 148">
              <a:extLst>
                <a:ext uri="{FF2B5EF4-FFF2-40B4-BE49-F238E27FC236}">
                  <a16:creationId xmlns:a16="http://schemas.microsoft.com/office/drawing/2014/main" id="{76F73268-4591-6591-2097-660026068AA3}"/>
                </a:ext>
              </a:extLst>
            </p:cNvPr>
            <p:cNvSpPr txBox="1"/>
            <p:nvPr/>
          </p:nvSpPr>
          <p:spPr>
            <a:xfrm>
              <a:off x="15983402" y="24984549"/>
              <a:ext cx="3202042" cy="646331"/>
            </a:xfrm>
            <a:prstGeom prst="rect">
              <a:avLst/>
            </a:prstGeom>
            <a:noFill/>
          </p:spPr>
          <p:txBody>
            <a:bodyPr wrap="square" rtlCol="0">
              <a:spAutoFit/>
            </a:bodyPr>
            <a:lstStyle/>
            <a:p>
              <a:r>
                <a:rPr lang="fr-FR" sz="3600" b="1" dirty="0"/>
                <a:t>Littéraux pure:</a:t>
              </a:r>
            </a:p>
          </p:txBody>
        </p:sp>
        <p:cxnSp>
          <p:nvCxnSpPr>
            <p:cNvPr id="151" name="Connecteur droit 150">
              <a:extLst>
                <a:ext uri="{FF2B5EF4-FFF2-40B4-BE49-F238E27FC236}">
                  <a16:creationId xmlns:a16="http://schemas.microsoft.com/office/drawing/2014/main" id="{47FBEBDB-47C2-0EA1-753C-3FEE0B39F26C}"/>
                </a:ext>
              </a:extLst>
            </p:cNvPr>
            <p:cNvCxnSpPr>
              <a:cxnSpLocks/>
            </p:cNvCxnSpPr>
            <p:nvPr/>
          </p:nvCxnSpPr>
          <p:spPr>
            <a:xfrm>
              <a:off x="24394415" y="22171165"/>
              <a:ext cx="0" cy="55529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047AC803-5F65-42E0-ED40-9EF0CE333D37}"/>
                </a:ext>
              </a:extLst>
            </p:cNvPr>
            <p:cNvSpPr txBox="1"/>
            <p:nvPr/>
          </p:nvSpPr>
          <p:spPr>
            <a:xfrm>
              <a:off x="16028899" y="23495291"/>
              <a:ext cx="8233385" cy="830997"/>
            </a:xfrm>
            <a:prstGeom prst="rect">
              <a:avLst/>
            </a:prstGeom>
            <a:noFill/>
          </p:spPr>
          <p:txBody>
            <a:bodyPr wrap="square" rtlCol="0">
              <a:spAutoFit/>
            </a:bodyPr>
            <a:lstStyle/>
            <a:p>
              <a:r>
                <a:rPr lang="fr-FR" sz="2400" dirty="0"/>
                <a:t>C’est une clause réduite à un seul littéral. On a donc un seul choix</a:t>
              </a:r>
            </a:p>
            <a:p>
              <a:r>
                <a:rPr lang="fr-FR" sz="2400" dirty="0"/>
                <a:t>pour la satisfaire.</a:t>
              </a:r>
            </a:p>
          </p:txBody>
        </p:sp>
        <p:sp>
          <p:nvSpPr>
            <p:cNvPr id="3" name="ZoneTexte 2">
              <a:extLst>
                <a:ext uri="{FF2B5EF4-FFF2-40B4-BE49-F238E27FC236}">
                  <a16:creationId xmlns:a16="http://schemas.microsoft.com/office/drawing/2014/main" id="{4BF1080A-BD21-3AAC-C8DA-9FC8C464253A}"/>
                </a:ext>
              </a:extLst>
            </p:cNvPr>
            <p:cNvSpPr txBox="1"/>
            <p:nvPr/>
          </p:nvSpPr>
          <p:spPr>
            <a:xfrm>
              <a:off x="16028900" y="25612056"/>
              <a:ext cx="7887815" cy="1938992"/>
            </a:xfrm>
            <a:prstGeom prst="rect">
              <a:avLst/>
            </a:prstGeom>
            <a:noFill/>
          </p:spPr>
          <p:txBody>
            <a:bodyPr wrap="square" rtlCol="0">
              <a:spAutoFit/>
            </a:bodyPr>
            <a:lstStyle/>
            <a:p>
              <a:r>
                <a:rPr lang="fr-FR" sz="2400" dirty="0"/>
                <a:t>C’est un littéral qui n’intervient que sous une seule forme, soit positive soit négative. Il suffit de leur assigner une valeur qui les rends Vrai et toutes les clauses associées à celui-ci se retrouvent satisfaite sans avoir de choix, c’est-à-dire sans créer une nouvelle branche.</a:t>
              </a:r>
            </a:p>
          </p:txBody>
        </p:sp>
      </p:grpSp>
      <p:cxnSp>
        <p:nvCxnSpPr>
          <p:cNvPr id="22" name="Connecteur droit 21">
            <a:extLst>
              <a:ext uri="{FF2B5EF4-FFF2-40B4-BE49-F238E27FC236}">
                <a16:creationId xmlns:a16="http://schemas.microsoft.com/office/drawing/2014/main" id="{1C7EA801-CFA4-9370-2D9E-1C328970B2E9}"/>
              </a:ext>
            </a:extLst>
          </p:cNvPr>
          <p:cNvCxnSpPr>
            <a:cxnSpLocks/>
          </p:cNvCxnSpPr>
          <p:nvPr/>
        </p:nvCxnSpPr>
        <p:spPr>
          <a:xfrm>
            <a:off x="23174192" y="10107876"/>
            <a:ext cx="92224" cy="716753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C522BB3B-9C0B-92DA-AE4A-5B26263D08DC}"/>
              </a:ext>
            </a:extLst>
          </p:cNvPr>
          <p:cNvSpPr txBox="1"/>
          <p:nvPr/>
        </p:nvSpPr>
        <p:spPr>
          <a:xfrm>
            <a:off x="16612770" y="10758082"/>
            <a:ext cx="3396831" cy="646331"/>
          </a:xfrm>
          <a:prstGeom prst="rect">
            <a:avLst/>
          </a:prstGeom>
          <a:noFill/>
        </p:spPr>
        <p:txBody>
          <a:bodyPr wrap="square" rtlCol="0">
            <a:spAutoFit/>
          </a:bodyPr>
          <a:lstStyle/>
          <a:p>
            <a:r>
              <a:rPr lang="fr-FR" sz="3600" b="1" dirty="0"/>
              <a:t>Pseudo Code:</a:t>
            </a:r>
          </a:p>
        </p:txBody>
      </p:sp>
      <p:sp>
        <p:nvSpPr>
          <p:cNvPr id="26" name="ZoneTexte 25">
            <a:extLst>
              <a:ext uri="{FF2B5EF4-FFF2-40B4-BE49-F238E27FC236}">
                <a16:creationId xmlns:a16="http://schemas.microsoft.com/office/drawing/2014/main" id="{D2853891-425C-43A8-AE60-D9B40B3221FA}"/>
              </a:ext>
            </a:extLst>
          </p:cNvPr>
          <p:cNvSpPr txBox="1"/>
          <p:nvPr/>
        </p:nvSpPr>
        <p:spPr>
          <a:xfrm>
            <a:off x="16637849" y="11556956"/>
            <a:ext cx="6472226" cy="5355312"/>
          </a:xfrm>
          <a:prstGeom prst="rect">
            <a:avLst/>
          </a:prstGeom>
          <a:noFill/>
        </p:spPr>
        <p:txBody>
          <a:bodyPr wrap="square" rtlCol="0">
            <a:spAutoFit/>
          </a:bodyPr>
          <a:lstStyle/>
          <a:p>
            <a:endParaRPr lang="fr-FR" b="1" u="sng" dirty="0"/>
          </a:p>
          <a:p>
            <a:r>
              <a:rPr lang="fr-FR" dirty="0"/>
              <a:t>M est un ensemble de clause en CNF</a:t>
            </a:r>
          </a:p>
          <a:p>
            <a:endParaRPr lang="fr-FR" b="1" u="sng" dirty="0"/>
          </a:p>
          <a:p>
            <a:r>
              <a:rPr lang="fr-FR" b="1" u="sng" dirty="0"/>
              <a:t>DPLL(M):</a:t>
            </a:r>
          </a:p>
          <a:p>
            <a:endParaRPr lang="fr-FR" b="1" u="sng" dirty="0"/>
          </a:p>
          <a:p>
            <a:pPr lvl="1"/>
            <a:r>
              <a:rPr lang="fr-FR" dirty="0"/>
              <a:t>Si M est satisfait:</a:t>
            </a:r>
          </a:p>
          <a:p>
            <a:pPr lvl="1"/>
            <a:r>
              <a:rPr lang="fr-FR" dirty="0"/>
              <a:t>	Retourner Vrai</a:t>
            </a:r>
          </a:p>
          <a:p>
            <a:pPr lvl="1"/>
            <a:r>
              <a:rPr lang="fr-FR" dirty="0"/>
              <a:t>Si M contient une clause vide:</a:t>
            </a:r>
          </a:p>
          <a:p>
            <a:pPr lvl="1"/>
            <a:r>
              <a:rPr lang="fr-FR" dirty="0"/>
              <a:t>	Retourner Faux</a:t>
            </a:r>
          </a:p>
          <a:p>
            <a:pPr lvl="1"/>
            <a:r>
              <a:rPr lang="fr-FR" dirty="0"/>
              <a:t>X </a:t>
            </a:r>
            <a:r>
              <a:rPr lang="fr-FR" dirty="0">
                <a:sym typeface="Wingdings" panose="05000000000000000000" pitchFamily="2" charset="2"/>
              </a:rPr>
              <a:t> </a:t>
            </a:r>
            <a:r>
              <a:rPr lang="fr-FR" dirty="0" err="1"/>
              <a:t>Choisir_un_littéral</a:t>
            </a:r>
            <a:r>
              <a:rPr lang="fr-FR" dirty="0"/>
              <a:t>()</a:t>
            </a:r>
          </a:p>
          <a:p>
            <a:pPr lvl="1"/>
            <a:r>
              <a:rPr lang="fr-FR" dirty="0"/>
              <a:t>Affecter(X, Vrai)</a:t>
            </a:r>
          </a:p>
          <a:p>
            <a:pPr lvl="1"/>
            <a:r>
              <a:rPr lang="fr-FR" dirty="0"/>
              <a:t>Si DPLL(M):</a:t>
            </a:r>
          </a:p>
          <a:p>
            <a:pPr lvl="1"/>
            <a:r>
              <a:rPr lang="fr-FR" dirty="0"/>
              <a:t>	Retourner Vrai</a:t>
            </a:r>
          </a:p>
          <a:p>
            <a:pPr lvl="1"/>
            <a:r>
              <a:rPr lang="fr-FR" dirty="0"/>
              <a:t>Affecter(X, Faux)</a:t>
            </a:r>
          </a:p>
          <a:p>
            <a:pPr lvl="1"/>
            <a:r>
              <a:rPr lang="fr-FR" dirty="0"/>
              <a:t>Si DPLL(M):</a:t>
            </a:r>
          </a:p>
          <a:p>
            <a:pPr lvl="1"/>
            <a:r>
              <a:rPr lang="fr-FR" dirty="0"/>
              <a:t>	Retourner Vrai</a:t>
            </a:r>
          </a:p>
          <a:p>
            <a:pPr lvl="1"/>
            <a:r>
              <a:rPr lang="fr-FR" dirty="0"/>
              <a:t>Sinon:</a:t>
            </a:r>
          </a:p>
          <a:p>
            <a:pPr lvl="1"/>
            <a:r>
              <a:rPr lang="fr-FR" dirty="0"/>
              <a:t>	Retourner Faux</a:t>
            </a:r>
          </a:p>
          <a:p>
            <a:endParaRPr lang="fr-FR" dirty="0"/>
          </a:p>
        </p:txBody>
      </p:sp>
      <p:sp>
        <p:nvSpPr>
          <p:cNvPr id="29" name="Rectangle : coins arrondis 28">
            <a:extLst>
              <a:ext uri="{FF2B5EF4-FFF2-40B4-BE49-F238E27FC236}">
                <a16:creationId xmlns:a16="http://schemas.microsoft.com/office/drawing/2014/main" id="{7599FC3C-D254-5069-B0B8-C762A00D1528}"/>
              </a:ext>
            </a:extLst>
          </p:cNvPr>
          <p:cNvSpPr/>
          <p:nvPr/>
        </p:nvSpPr>
        <p:spPr>
          <a:xfrm>
            <a:off x="192280" y="31355715"/>
            <a:ext cx="16471396" cy="9001557"/>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30" name="Rectangle : coins arrondis 29">
            <a:extLst>
              <a:ext uri="{FF2B5EF4-FFF2-40B4-BE49-F238E27FC236}">
                <a16:creationId xmlns:a16="http://schemas.microsoft.com/office/drawing/2014/main" id="{8B94B1A2-2045-76D7-5AFC-C9FE41F5194B}"/>
              </a:ext>
            </a:extLst>
          </p:cNvPr>
          <p:cNvSpPr/>
          <p:nvPr/>
        </p:nvSpPr>
        <p:spPr>
          <a:xfrm>
            <a:off x="2262130" y="30823692"/>
            <a:ext cx="9052319" cy="1836028"/>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Etude expérimentale</a:t>
            </a:r>
          </a:p>
        </p:txBody>
      </p:sp>
      <p:pic>
        <p:nvPicPr>
          <p:cNvPr id="41" name="Image 40" descr="Une image contenant graphique&#10;&#10;Description générée automatiquement">
            <a:extLst>
              <a:ext uri="{FF2B5EF4-FFF2-40B4-BE49-F238E27FC236}">
                <a16:creationId xmlns:a16="http://schemas.microsoft.com/office/drawing/2014/main" id="{525295F8-C58A-EC05-483A-5A221411A1DE}"/>
              </a:ext>
            </a:extLst>
          </p:cNvPr>
          <p:cNvPicPr>
            <a:picLocks noChangeAspect="1"/>
          </p:cNvPicPr>
          <p:nvPr/>
        </p:nvPicPr>
        <p:blipFill rotWithShape="1">
          <a:blip r:embed="rId2">
            <a:extLst>
              <a:ext uri="{28A0092B-C50C-407E-A947-70E740481C1C}">
                <a14:useLocalDpi xmlns:a14="http://schemas.microsoft.com/office/drawing/2010/main" val="0"/>
              </a:ext>
            </a:extLst>
          </a:blip>
          <a:srcRect t="10878" r="6476"/>
          <a:stretch/>
        </p:blipFill>
        <p:spPr>
          <a:xfrm>
            <a:off x="1092701" y="34564734"/>
            <a:ext cx="6621632" cy="4732480"/>
          </a:xfrm>
          <a:prstGeom prst="rect">
            <a:avLst/>
          </a:prstGeom>
        </p:spPr>
      </p:pic>
      <p:pic>
        <p:nvPicPr>
          <p:cNvPr id="69" name="Image 68" descr="Une image contenant graphique&#10;&#10;Description générée automatiquement">
            <a:extLst>
              <a:ext uri="{FF2B5EF4-FFF2-40B4-BE49-F238E27FC236}">
                <a16:creationId xmlns:a16="http://schemas.microsoft.com/office/drawing/2014/main" id="{056BF88D-8205-1CF2-5659-243C3B47618F}"/>
              </a:ext>
            </a:extLst>
          </p:cNvPr>
          <p:cNvPicPr>
            <a:picLocks noChangeAspect="1"/>
          </p:cNvPicPr>
          <p:nvPr/>
        </p:nvPicPr>
        <p:blipFill rotWithShape="1">
          <a:blip r:embed="rId3">
            <a:extLst>
              <a:ext uri="{28A0092B-C50C-407E-A947-70E740481C1C}">
                <a14:useLocalDpi xmlns:a14="http://schemas.microsoft.com/office/drawing/2010/main" val="0"/>
              </a:ext>
            </a:extLst>
          </a:blip>
          <a:srcRect t="7248" r="5287"/>
          <a:stretch/>
        </p:blipFill>
        <p:spPr>
          <a:xfrm>
            <a:off x="9141739" y="34485402"/>
            <a:ext cx="6621632" cy="4685484"/>
          </a:xfrm>
          <a:prstGeom prst="rect">
            <a:avLst/>
          </a:prstGeom>
        </p:spPr>
      </p:pic>
      <p:sp>
        <p:nvSpPr>
          <p:cNvPr id="70" name="Rectangle : coins arrondis 69">
            <a:extLst>
              <a:ext uri="{FF2B5EF4-FFF2-40B4-BE49-F238E27FC236}">
                <a16:creationId xmlns:a16="http://schemas.microsoft.com/office/drawing/2014/main" id="{86C71451-AC7C-9715-A91C-93C9174EBA53}"/>
              </a:ext>
            </a:extLst>
          </p:cNvPr>
          <p:cNvSpPr/>
          <p:nvPr/>
        </p:nvSpPr>
        <p:spPr>
          <a:xfrm>
            <a:off x="19043230" y="33883328"/>
            <a:ext cx="10979930" cy="5747219"/>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71" name="Rectangle : coins arrondis 70">
            <a:extLst>
              <a:ext uri="{FF2B5EF4-FFF2-40B4-BE49-F238E27FC236}">
                <a16:creationId xmlns:a16="http://schemas.microsoft.com/office/drawing/2014/main" id="{26B99F92-2A5E-3202-F7F1-F9239ABD4DCF}"/>
              </a:ext>
            </a:extLst>
          </p:cNvPr>
          <p:cNvSpPr/>
          <p:nvPr/>
        </p:nvSpPr>
        <p:spPr>
          <a:xfrm>
            <a:off x="20549558" y="33306069"/>
            <a:ext cx="5615416" cy="1154517"/>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Heuristiques</a:t>
            </a:r>
          </a:p>
        </p:txBody>
      </p:sp>
      <p:sp>
        <p:nvSpPr>
          <p:cNvPr id="79" name="Flèche : bas 78">
            <a:extLst>
              <a:ext uri="{FF2B5EF4-FFF2-40B4-BE49-F238E27FC236}">
                <a16:creationId xmlns:a16="http://schemas.microsoft.com/office/drawing/2014/main" id="{9B289398-8D13-8705-5314-4DF37A18004B}"/>
              </a:ext>
            </a:extLst>
          </p:cNvPr>
          <p:cNvSpPr/>
          <p:nvPr/>
        </p:nvSpPr>
        <p:spPr>
          <a:xfrm>
            <a:off x="24874323" y="26623509"/>
            <a:ext cx="691758" cy="1091399"/>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Flèche : bas 80">
            <a:extLst>
              <a:ext uri="{FF2B5EF4-FFF2-40B4-BE49-F238E27FC236}">
                <a16:creationId xmlns:a16="http://schemas.microsoft.com/office/drawing/2014/main" id="{C0B2518B-233A-9B4B-834D-93500F6BEBD2}"/>
              </a:ext>
            </a:extLst>
          </p:cNvPr>
          <p:cNvSpPr/>
          <p:nvPr/>
        </p:nvSpPr>
        <p:spPr>
          <a:xfrm rot="5400000">
            <a:off x="17205525" y="36198341"/>
            <a:ext cx="1329265" cy="179376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 coins arrondis 82">
            <a:extLst>
              <a:ext uri="{FF2B5EF4-FFF2-40B4-BE49-F238E27FC236}">
                <a16:creationId xmlns:a16="http://schemas.microsoft.com/office/drawing/2014/main" id="{8F462BC9-5144-293A-549D-928FBF7A115C}"/>
              </a:ext>
            </a:extLst>
          </p:cNvPr>
          <p:cNvSpPr/>
          <p:nvPr/>
        </p:nvSpPr>
        <p:spPr>
          <a:xfrm>
            <a:off x="232532" y="11539237"/>
            <a:ext cx="13606230" cy="18879675"/>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84" name="Rectangle : coins arrondis 83">
            <a:extLst>
              <a:ext uri="{FF2B5EF4-FFF2-40B4-BE49-F238E27FC236}">
                <a16:creationId xmlns:a16="http://schemas.microsoft.com/office/drawing/2014/main" id="{F2921DD5-9729-B3E7-FB77-248E90DD805F}"/>
              </a:ext>
            </a:extLst>
          </p:cNvPr>
          <p:cNvSpPr/>
          <p:nvPr/>
        </p:nvSpPr>
        <p:spPr>
          <a:xfrm>
            <a:off x="2003976" y="10853331"/>
            <a:ext cx="5615416" cy="1237864"/>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Modélisation</a:t>
            </a:r>
          </a:p>
        </p:txBody>
      </p:sp>
      <p:sp>
        <p:nvSpPr>
          <p:cNvPr id="85" name="Flèche : bas 84">
            <a:extLst>
              <a:ext uri="{FF2B5EF4-FFF2-40B4-BE49-F238E27FC236}">
                <a16:creationId xmlns:a16="http://schemas.microsoft.com/office/drawing/2014/main" id="{5981961B-994A-0F7C-4E46-58F02D61306E}"/>
              </a:ext>
            </a:extLst>
          </p:cNvPr>
          <p:cNvSpPr/>
          <p:nvPr/>
        </p:nvSpPr>
        <p:spPr>
          <a:xfrm rot="16200000">
            <a:off x="14243764" y="14307014"/>
            <a:ext cx="1329265" cy="129991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E339C8D5-102C-0DE9-003B-E9F3C8C405CE}"/>
              </a:ext>
            </a:extLst>
          </p:cNvPr>
          <p:cNvSpPr/>
          <p:nvPr/>
        </p:nvSpPr>
        <p:spPr>
          <a:xfrm>
            <a:off x="860611" y="692089"/>
            <a:ext cx="3240000" cy="324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Une image contenant texte, logo">
            <a:extLst>
              <a:ext uri="{FF2B5EF4-FFF2-40B4-BE49-F238E27FC236}">
                <a16:creationId xmlns:a16="http://schemas.microsoft.com/office/drawing/2014/main" id="{B781517A-37B9-5C8F-1051-5065EE8DB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29" y="1356358"/>
            <a:ext cx="3663337" cy="1569660"/>
          </a:xfrm>
          <a:prstGeom prst="rect">
            <a:avLst/>
          </a:prstGeom>
          <a:noFill/>
        </p:spPr>
      </p:pic>
      <p:sp>
        <p:nvSpPr>
          <p:cNvPr id="24" name="Rectangle : coins arrondis 23">
            <a:extLst>
              <a:ext uri="{FF2B5EF4-FFF2-40B4-BE49-F238E27FC236}">
                <a16:creationId xmlns:a16="http://schemas.microsoft.com/office/drawing/2014/main" id="{3737A6B1-D1D2-55E9-04B4-543B48CBB336}"/>
              </a:ext>
            </a:extLst>
          </p:cNvPr>
          <p:cNvSpPr/>
          <p:nvPr/>
        </p:nvSpPr>
        <p:spPr>
          <a:xfrm>
            <a:off x="16992902" y="27824238"/>
            <a:ext cx="12972320" cy="5221392"/>
          </a:xfrm>
          <a:prstGeom prst="roundRect">
            <a:avLst/>
          </a:prstGeom>
          <a:solidFill>
            <a:schemeClr val="bg1">
              <a:lumMod val="9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27" name="Rectangle : coins arrondis 26">
            <a:extLst>
              <a:ext uri="{FF2B5EF4-FFF2-40B4-BE49-F238E27FC236}">
                <a16:creationId xmlns:a16="http://schemas.microsoft.com/office/drawing/2014/main" id="{6EE69E59-D5D6-DC6E-193E-083D273F9A02}"/>
              </a:ext>
            </a:extLst>
          </p:cNvPr>
          <p:cNvSpPr/>
          <p:nvPr/>
        </p:nvSpPr>
        <p:spPr>
          <a:xfrm>
            <a:off x="17976132" y="27292213"/>
            <a:ext cx="5615416" cy="1460383"/>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t>Implémentation</a:t>
            </a:r>
          </a:p>
        </p:txBody>
      </p:sp>
      <p:sp>
        <p:nvSpPr>
          <p:cNvPr id="12" name="ZoneTexte 11">
            <a:extLst>
              <a:ext uri="{FF2B5EF4-FFF2-40B4-BE49-F238E27FC236}">
                <a16:creationId xmlns:a16="http://schemas.microsoft.com/office/drawing/2014/main" id="{BBA1D526-3D54-6F79-BEB3-3E72598BCDE7}"/>
              </a:ext>
            </a:extLst>
          </p:cNvPr>
          <p:cNvSpPr txBox="1"/>
          <p:nvPr/>
        </p:nvSpPr>
        <p:spPr>
          <a:xfrm>
            <a:off x="19783058" y="35131751"/>
            <a:ext cx="9717604" cy="4154984"/>
          </a:xfrm>
          <a:prstGeom prst="rect">
            <a:avLst/>
          </a:prstGeom>
          <a:noFill/>
        </p:spPr>
        <p:txBody>
          <a:bodyPr wrap="square" rtlCol="0">
            <a:spAutoFit/>
          </a:bodyPr>
          <a:lstStyle/>
          <a:p>
            <a:r>
              <a:rPr lang="fr-FR" sz="2400" dirty="0"/>
              <a:t>Pour décider le prochain littéral à qui lui assigner une valeur, nous avons implémenter différentes heuristiques: </a:t>
            </a:r>
          </a:p>
          <a:p>
            <a:endParaRPr lang="fr-FR" sz="2400" dirty="0"/>
          </a:p>
          <a:p>
            <a:pPr marL="342900" indent="-342900">
              <a:buFontTx/>
              <a:buChar char="-"/>
            </a:pPr>
            <a:r>
              <a:rPr lang="fr-FR" sz="2400" dirty="0"/>
              <a:t>Le 1</a:t>
            </a:r>
            <a:r>
              <a:rPr lang="fr-FR" sz="2400" baseline="30000" dirty="0"/>
              <a:t>er</a:t>
            </a:r>
            <a:r>
              <a:rPr lang="fr-FR" sz="2400" dirty="0"/>
              <a:t> littéral sans valeur encore présent dans des clauses</a:t>
            </a:r>
          </a:p>
          <a:p>
            <a:pPr marL="342900" indent="-342900">
              <a:buFontTx/>
              <a:buChar char="-"/>
            </a:pPr>
            <a:r>
              <a:rPr lang="fr-FR" sz="2400" dirty="0"/>
              <a:t>Choisir de façon aléatoire parmi les littéraux possibles</a:t>
            </a:r>
          </a:p>
          <a:p>
            <a:pPr marL="342900" indent="-342900">
              <a:buFontTx/>
              <a:buChar char="-"/>
            </a:pPr>
            <a:r>
              <a:rPr lang="fr-FR" sz="2400" dirty="0" err="1"/>
              <a:t>Bohm’s</a:t>
            </a:r>
            <a:r>
              <a:rPr lang="fr-FR" sz="2400" dirty="0"/>
              <a:t> </a:t>
            </a:r>
            <a:r>
              <a:rPr lang="fr-FR" sz="2400" dirty="0" err="1"/>
              <a:t>heuristic</a:t>
            </a:r>
            <a:r>
              <a:rPr lang="fr-FR" sz="2400" dirty="0"/>
              <a:t> </a:t>
            </a:r>
          </a:p>
          <a:p>
            <a:pPr marL="342900" indent="-342900">
              <a:buFontTx/>
              <a:buChar char="-"/>
            </a:pPr>
            <a:r>
              <a:rPr lang="fr-FR" sz="2400" dirty="0" err="1"/>
              <a:t>Moms</a:t>
            </a:r>
            <a:r>
              <a:rPr lang="fr-FR" sz="2400" dirty="0"/>
              <a:t> </a:t>
            </a:r>
            <a:r>
              <a:rPr lang="fr-FR" sz="2400" dirty="0" err="1"/>
              <a:t>heuristic</a:t>
            </a:r>
            <a:r>
              <a:rPr lang="fr-FR" sz="2400" dirty="0"/>
              <a:t>: le littéral avec la plus grande occurrence dans la plus petite clause non satisfaite</a:t>
            </a:r>
          </a:p>
          <a:p>
            <a:pPr marL="342900" indent="-342900">
              <a:buFontTx/>
              <a:buChar char="-"/>
            </a:pPr>
            <a:r>
              <a:rPr lang="fr-FR" sz="2400" dirty="0"/>
              <a:t>DLCS: le littéral avec la plus grande somme de ces occurrences positives et négatives</a:t>
            </a:r>
          </a:p>
          <a:p>
            <a:pPr marL="342900" indent="-342900">
              <a:buFontTx/>
              <a:buChar char="-"/>
            </a:pPr>
            <a:r>
              <a:rPr lang="fr-FR" sz="2400" dirty="0"/>
              <a:t>DLIS: le littéral avec la plus grande occurrence  positive ou négative</a:t>
            </a:r>
          </a:p>
        </p:txBody>
      </p:sp>
      <p:sp>
        <p:nvSpPr>
          <p:cNvPr id="13" name="Flèche : bas 12">
            <a:extLst>
              <a:ext uri="{FF2B5EF4-FFF2-40B4-BE49-F238E27FC236}">
                <a16:creationId xmlns:a16="http://schemas.microsoft.com/office/drawing/2014/main" id="{E92E1D5F-2061-0C24-3F02-3ECA6AD85D35}"/>
              </a:ext>
            </a:extLst>
          </p:cNvPr>
          <p:cNvSpPr/>
          <p:nvPr/>
        </p:nvSpPr>
        <p:spPr>
          <a:xfrm>
            <a:off x="26823427" y="33122660"/>
            <a:ext cx="438169" cy="65887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60D4A568-ACD0-F914-DFAF-6666634F99D3}"/>
              </a:ext>
            </a:extLst>
          </p:cNvPr>
          <p:cNvSpPr txBox="1"/>
          <p:nvPr/>
        </p:nvSpPr>
        <p:spPr>
          <a:xfrm>
            <a:off x="24179241" y="17045662"/>
            <a:ext cx="5279622" cy="369332"/>
          </a:xfrm>
          <a:prstGeom prst="rect">
            <a:avLst/>
          </a:prstGeom>
          <a:noFill/>
        </p:spPr>
        <p:txBody>
          <a:bodyPr wrap="square" rtlCol="0">
            <a:spAutoFit/>
          </a:bodyPr>
          <a:lstStyle/>
          <a:p>
            <a:pPr algn="ctr"/>
            <a:r>
              <a:rPr lang="fr-FR" i="1" u="sng" dirty="0"/>
              <a:t>Arbre de décision du </a:t>
            </a:r>
            <a:r>
              <a:rPr lang="fr-FR" i="1" u="sng" dirty="0" err="1"/>
              <a:t>dpll</a:t>
            </a:r>
            <a:endParaRPr lang="fr-FR" i="1" u="sng" dirty="0"/>
          </a:p>
        </p:txBody>
      </p:sp>
      <p:sp>
        <p:nvSpPr>
          <p:cNvPr id="20" name="ZoneTexte 19">
            <a:extLst>
              <a:ext uri="{FF2B5EF4-FFF2-40B4-BE49-F238E27FC236}">
                <a16:creationId xmlns:a16="http://schemas.microsoft.com/office/drawing/2014/main" id="{D14A5E2A-C15D-39C9-FBE5-77F4DF4CE7A2}"/>
              </a:ext>
            </a:extLst>
          </p:cNvPr>
          <p:cNvSpPr txBox="1"/>
          <p:nvPr/>
        </p:nvSpPr>
        <p:spPr>
          <a:xfrm>
            <a:off x="25299415" y="25639949"/>
            <a:ext cx="4466099" cy="646331"/>
          </a:xfrm>
          <a:prstGeom prst="rect">
            <a:avLst/>
          </a:prstGeom>
          <a:noFill/>
        </p:spPr>
        <p:txBody>
          <a:bodyPr wrap="square" rtlCol="0">
            <a:spAutoFit/>
          </a:bodyPr>
          <a:lstStyle/>
          <a:p>
            <a:pPr algn="ctr"/>
            <a:r>
              <a:rPr lang="fr-FR" i="1" u="sng" dirty="0"/>
              <a:t>Arbre de décision du </a:t>
            </a:r>
            <a:r>
              <a:rPr lang="fr-FR" i="1" u="sng" dirty="0" err="1"/>
              <a:t>dpll</a:t>
            </a:r>
            <a:r>
              <a:rPr lang="fr-FR" i="1" u="sng" dirty="0"/>
              <a:t> avec la gestion des clauses unitaires</a:t>
            </a:r>
          </a:p>
        </p:txBody>
      </p:sp>
      <p:sp>
        <p:nvSpPr>
          <p:cNvPr id="89" name="ZoneTexte 88">
            <a:extLst>
              <a:ext uri="{FF2B5EF4-FFF2-40B4-BE49-F238E27FC236}">
                <a16:creationId xmlns:a16="http://schemas.microsoft.com/office/drawing/2014/main" id="{9187CCB9-60AC-4A70-77A3-37EF983A8E4D}"/>
              </a:ext>
            </a:extLst>
          </p:cNvPr>
          <p:cNvSpPr txBox="1"/>
          <p:nvPr/>
        </p:nvSpPr>
        <p:spPr>
          <a:xfrm>
            <a:off x="10129639" y="39443065"/>
            <a:ext cx="5289100" cy="707886"/>
          </a:xfrm>
          <a:prstGeom prst="rect">
            <a:avLst/>
          </a:prstGeom>
          <a:noFill/>
        </p:spPr>
        <p:txBody>
          <a:bodyPr wrap="square" rtlCol="0">
            <a:spAutoFit/>
          </a:bodyPr>
          <a:lstStyle/>
          <a:p>
            <a:pPr algn="ctr"/>
            <a:r>
              <a:rPr lang="fr-FR" sz="2000" u="sng" dirty="0"/>
              <a:t>Graphique du nombre de branche créée en fonction de l’heuristique et du niveau du sudoku</a:t>
            </a:r>
          </a:p>
        </p:txBody>
      </p:sp>
      <p:sp>
        <p:nvSpPr>
          <p:cNvPr id="91" name="ZoneTexte 90">
            <a:extLst>
              <a:ext uri="{FF2B5EF4-FFF2-40B4-BE49-F238E27FC236}">
                <a16:creationId xmlns:a16="http://schemas.microsoft.com/office/drawing/2014/main" id="{C71E2AB3-1AFC-7C8B-C799-9E9DE5D85468}"/>
              </a:ext>
            </a:extLst>
          </p:cNvPr>
          <p:cNvSpPr txBox="1"/>
          <p:nvPr/>
        </p:nvSpPr>
        <p:spPr>
          <a:xfrm>
            <a:off x="2357851" y="39362155"/>
            <a:ext cx="4827164" cy="707886"/>
          </a:xfrm>
          <a:prstGeom prst="rect">
            <a:avLst/>
          </a:prstGeom>
          <a:noFill/>
        </p:spPr>
        <p:txBody>
          <a:bodyPr wrap="square" rtlCol="0">
            <a:spAutoFit/>
          </a:bodyPr>
          <a:lstStyle/>
          <a:p>
            <a:pPr algn="ctr"/>
            <a:r>
              <a:rPr lang="fr-FR" sz="2000" u="sng" dirty="0"/>
              <a:t>Graphique du temps d’exécution en fonction de l’heuristique et du niveau du sudoku</a:t>
            </a:r>
          </a:p>
        </p:txBody>
      </p:sp>
      <p:sp>
        <p:nvSpPr>
          <p:cNvPr id="93" name="ZoneTexte 92">
            <a:extLst>
              <a:ext uri="{FF2B5EF4-FFF2-40B4-BE49-F238E27FC236}">
                <a16:creationId xmlns:a16="http://schemas.microsoft.com/office/drawing/2014/main" id="{8EFA665B-C5E7-B126-BD87-FAE8EC0921C8}"/>
              </a:ext>
            </a:extLst>
          </p:cNvPr>
          <p:cNvSpPr txBox="1"/>
          <p:nvPr/>
        </p:nvSpPr>
        <p:spPr>
          <a:xfrm>
            <a:off x="1528792" y="33191743"/>
            <a:ext cx="13339353" cy="954107"/>
          </a:xfrm>
          <a:prstGeom prst="rect">
            <a:avLst/>
          </a:prstGeom>
          <a:noFill/>
        </p:spPr>
        <p:txBody>
          <a:bodyPr wrap="square" rtlCol="0">
            <a:spAutoFit/>
          </a:bodyPr>
          <a:lstStyle/>
          <a:p>
            <a:r>
              <a:rPr lang="fr-FR" sz="2800" dirty="0"/>
              <a:t>Etude expérimentale de nos heuristiques mené sur un ensemble de sudoku récupéré sur</a:t>
            </a:r>
          </a:p>
          <a:p>
            <a:r>
              <a:rPr lang="fr-FR" sz="2800" dirty="0"/>
              <a:t> le site « Sudoku.com »</a:t>
            </a:r>
          </a:p>
        </p:txBody>
      </p:sp>
      <p:sp>
        <p:nvSpPr>
          <p:cNvPr id="94" name="Rectangle 93">
            <a:extLst>
              <a:ext uri="{FF2B5EF4-FFF2-40B4-BE49-F238E27FC236}">
                <a16:creationId xmlns:a16="http://schemas.microsoft.com/office/drawing/2014/main" id="{3CC36757-F063-BB3E-B769-6037E03F24D5}"/>
              </a:ext>
            </a:extLst>
          </p:cNvPr>
          <p:cNvSpPr/>
          <p:nvPr/>
        </p:nvSpPr>
        <p:spPr>
          <a:xfrm>
            <a:off x="0" y="40629451"/>
            <a:ext cx="30275213" cy="2169428"/>
          </a:xfrm>
          <a:prstGeom prst="rect">
            <a:avLst/>
          </a:prstGeom>
          <a:gradFill>
            <a:gsLst>
              <a:gs pos="0">
                <a:schemeClr val="accent2">
                  <a:lumMod val="74000"/>
                  <a:lumOff val="26000"/>
                </a:schemeClr>
              </a:gs>
              <a:gs pos="42000">
                <a:schemeClr val="accent2"/>
              </a:gs>
            </a:gsLst>
            <a:lin ang="540000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92246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129</TotalTime>
  <Words>640</Words>
  <Application>Microsoft Office PowerPoint</Application>
  <PresentationFormat>Personnalisé</PresentationFormat>
  <Paragraphs>101</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gauthier evraerd</dc:creator>
  <cp:lastModifiedBy>gauthier evraerd</cp:lastModifiedBy>
  <cp:revision>11</cp:revision>
  <dcterms:created xsi:type="dcterms:W3CDTF">2023-04-06T08:11:38Z</dcterms:created>
  <dcterms:modified xsi:type="dcterms:W3CDTF">2023-04-12T19:49:00Z</dcterms:modified>
</cp:coreProperties>
</file>