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19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20D7E69-7AFE-47E4-B9F7-8D10E79ABB11}" type="datetimeFigureOut">
              <a:rPr lang="fr-FR" smtClean="0"/>
              <a:t>07/04/2023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98303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0D7E69-7AFE-47E4-B9F7-8D10E79ABB11}" type="datetimeFigureOut">
              <a:rPr lang="fr-FR" smtClean="0"/>
              <a:t>07/04/2023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34018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0D7E69-7AFE-47E4-B9F7-8D10E79ABB11}" type="datetimeFigureOut">
              <a:rPr lang="fr-FR" smtClean="0"/>
              <a:t>07/04/2023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138215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0D7E69-7AFE-47E4-B9F7-8D10E79ABB11}" type="datetimeFigureOut">
              <a:rPr lang="fr-FR" smtClean="0"/>
              <a:t>07/04/2023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17501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0D7E69-7AFE-47E4-B9F7-8D10E79ABB11}" type="datetimeFigureOut">
              <a:rPr lang="fr-FR" smtClean="0"/>
              <a:t>07/04/2023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404359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20D7E69-7AFE-47E4-B9F7-8D10E79ABB11}" type="datetimeFigureOut">
              <a:rPr lang="fr-FR" smtClean="0"/>
              <a:t>07/04/2023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65883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Cliquez pour 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Cliquez pour 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20D7E69-7AFE-47E4-B9F7-8D10E79ABB11}" type="datetimeFigureOut">
              <a:rPr lang="fr-FR" smtClean="0"/>
              <a:t>07/04/2023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146865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20D7E69-7AFE-47E4-B9F7-8D10E79ABB11}" type="datetimeFigureOut">
              <a:rPr lang="fr-FR" smtClean="0"/>
              <a:t>07/04/2023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133029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D7E69-7AFE-47E4-B9F7-8D10E79ABB11}" type="datetimeFigureOut">
              <a:rPr lang="fr-FR" smtClean="0"/>
              <a:t>07/04/2023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309295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0D7E69-7AFE-47E4-B9F7-8D10E79ABB11}" type="datetimeFigureOut">
              <a:rPr lang="fr-FR" smtClean="0"/>
              <a:t>07/04/2023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83010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0D7E69-7AFE-47E4-B9F7-8D10E79ABB11}" type="datetimeFigureOut">
              <a:rPr lang="fr-FR" smtClean="0"/>
              <a:t>07/04/2023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29221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20D7E69-7AFE-47E4-B9F7-8D10E79ABB11}" type="datetimeFigureOut">
              <a:rPr lang="fr-FR" smtClean="0"/>
              <a:t>07/04/2023</a:t>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74E6CDD0-BF1F-4C66-AC94-E0783CCA7003}" type="slidenum">
              <a:rPr lang="fr-FR" smtClean="0"/>
              <a:t>‹N°›</a:t>
            </a:fld>
            <a:endParaRPr lang="fr-FR"/>
          </a:p>
        </p:txBody>
      </p:sp>
    </p:spTree>
    <p:extLst>
      <p:ext uri="{BB962C8B-B14F-4D97-AF65-F5344CB8AC3E}">
        <p14:creationId xmlns:p14="http://schemas.microsoft.com/office/powerpoint/2010/main" val="2623606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6D771F-D990-11F4-D549-46A473E7D86E}"/>
              </a:ext>
            </a:extLst>
          </p:cNvPr>
          <p:cNvSpPr/>
          <p:nvPr/>
        </p:nvSpPr>
        <p:spPr>
          <a:xfrm>
            <a:off x="0" y="0"/>
            <a:ext cx="30275213" cy="5469104"/>
          </a:xfrm>
          <a:prstGeom prst="rect">
            <a:avLst/>
          </a:prstGeom>
          <a:solidFill>
            <a:schemeClr val="accent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340D97C8-8B34-BC29-2AEA-D147FD3FAB19}"/>
              </a:ext>
            </a:extLst>
          </p:cNvPr>
          <p:cNvSpPr txBox="1"/>
          <p:nvPr/>
        </p:nvSpPr>
        <p:spPr>
          <a:xfrm>
            <a:off x="4901557" y="2316293"/>
            <a:ext cx="22046349" cy="1569660"/>
          </a:xfrm>
          <a:prstGeom prst="rect">
            <a:avLst/>
          </a:prstGeom>
          <a:noFill/>
        </p:spPr>
        <p:txBody>
          <a:bodyPr wrap="square" rtlCol="0">
            <a:spAutoFit/>
          </a:bodyPr>
          <a:lstStyle/>
          <a:p>
            <a:r>
              <a:rPr lang="fr-FR" sz="9600" b="1" dirty="0">
                <a:solidFill>
                  <a:schemeClr val="bg1"/>
                </a:solidFill>
              </a:rPr>
              <a:t>Résolution automatique de jeux logiques</a:t>
            </a:r>
          </a:p>
        </p:txBody>
      </p:sp>
      <p:sp>
        <p:nvSpPr>
          <p:cNvPr id="7" name="ZoneTexte 6">
            <a:extLst>
              <a:ext uri="{FF2B5EF4-FFF2-40B4-BE49-F238E27FC236}">
                <a16:creationId xmlns:a16="http://schemas.microsoft.com/office/drawing/2014/main" id="{74440B16-DD94-0850-ABB8-8D474294639D}"/>
              </a:ext>
            </a:extLst>
          </p:cNvPr>
          <p:cNvSpPr txBox="1"/>
          <p:nvPr/>
        </p:nvSpPr>
        <p:spPr>
          <a:xfrm>
            <a:off x="4901557" y="3885953"/>
            <a:ext cx="8814443" cy="707886"/>
          </a:xfrm>
          <a:prstGeom prst="rect">
            <a:avLst/>
          </a:prstGeom>
          <a:noFill/>
        </p:spPr>
        <p:txBody>
          <a:bodyPr wrap="square" rtlCol="0">
            <a:spAutoFit/>
          </a:bodyPr>
          <a:lstStyle/>
          <a:p>
            <a:r>
              <a:rPr lang="fr-FR" sz="4000" dirty="0">
                <a:solidFill>
                  <a:schemeClr val="bg1"/>
                </a:solidFill>
              </a:rPr>
              <a:t>Encadrant: Jean-Christophe </a:t>
            </a:r>
            <a:r>
              <a:rPr lang="fr-FR" sz="4000" dirty="0" err="1">
                <a:solidFill>
                  <a:schemeClr val="bg1"/>
                </a:solidFill>
              </a:rPr>
              <a:t>Janodet</a:t>
            </a:r>
            <a:endParaRPr lang="fr-FR" sz="4000" dirty="0">
              <a:solidFill>
                <a:schemeClr val="bg1"/>
              </a:solidFill>
            </a:endParaRPr>
          </a:p>
        </p:txBody>
      </p:sp>
      <p:sp>
        <p:nvSpPr>
          <p:cNvPr id="8" name="ZoneTexte 7">
            <a:extLst>
              <a:ext uri="{FF2B5EF4-FFF2-40B4-BE49-F238E27FC236}">
                <a16:creationId xmlns:a16="http://schemas.microsoft.com/office/drawing/2014/main" id="{E4B62606-AEBC-7643-A620-499404E85AEB}"/>
              </a:ext>
            </a:extLst>
          </p:cNvPr>
          <p:cNvSpPr txBox="1"/>
          <p:nvPr/>
        </p:nvSpPr>
        <p:spPr>
          <a:xfrm>
            <a:off x="19188007" y="4145665"/>
            <a:ext cx="6185647" cy="1323439"/>
          </a:xfrm>
          <a:prstGeom prst="rect">
            <a:avLst/>
          </a:prstGeom>
          <a:noFill/>
        </p:spPr>
        <p:txBody>
          <a:bodyPr wrap="square" rtlCol="0">
            <a:spAutoFit/>
          </a:bodyPr>
          <a:lstStyle/>
          <a:p>
            <a:pPr algn="r"/>
            <a:r>
              <a:rPr lang="fr-FR" sz="4000" dirty="0">
                <a:solidFill>
                  <a:schemeClr val="bg1"/>
                </a:solidFill>
              </a:rPr>
              <a:t>Etudiants: 	</a:t>
            </a:r>
            <a:r>
              <a:rPr lang="fr-FR" sz="4000" dirty="0" err="1">
                <a:solidFill>
                  <a:schemeClr val="bg1"/>
                </a:solidFill>
              </a:rPr>
              <a:t>Boux</a:t>
            </a:r>
            <a:r>
              <a:rPr lang="fr-FR" sz="4000" dirty="0">
                <a:solidFill>
                  <a:schemeClr val="bg1"/>
                </a:solidFill>
              </a:rPr>
              <a:t> Corentin</a:t>
            </a:r>
          </a:p>
          <a:p>
            <a:pPr algn="r"/>
            <a:r>
              <a:rPr lang="fr-FR" sz="4000" dirty="0">
                <a:solidFill>
                  <a:schemeClr val="bg1"/>
                </a:solidFill>
              </a:rPr>
              <a:t>					Evraerd </a:t>
            </a:r>
            <a:r>
              <a:rPr lang="fr-FR" sz="4000" dirty="0" err="1">
                <a:solidFill>
                  <a:schemeClr val="bg1"/>
                </a:solidFill>
              </a:rPr>
              <a:t>Gauhier</a:t>
            </a:r>
            <a:endParaRPr lang="fr-FR" sz="4000" dirty="0">
              <a:solidFill>
                <a:schemeClr val="bg1"/>
              </a:solidFill>
            </a:endParaRPr>
          </a:p>
        </p:txBody>
      </p:sp>
      <p:grpSp>
        <p:nvGrpSpPr>
          <p:cNvPr id="142" name="Groupe 141">
            <a:extLst>
              <a:ext uri="{FF2B5EF4-FFF2-40B4-BE49-F238E27FC236}">
                <a16:creationId xmlns:a16="http://schemas.microsoft.com/office/drawing/2014/main" id="{E246BC5B-D811-6060-2A43-FE04B569D778}"/>
              </a:ext>
            </a:extLst>
          </p:cNvPr>
          <p:cNvGrpSpPr/>
          <p:nvPr/>
        </p:nvGrpSpPr>
        <p:grpSpPr>
          <a:xfrm>
            <a:off x="860611" y="5725866"/>
            <a:ext cx="12855389" cy="4528477"/>
            <a:chOff x="860611" y="5725866"/>
            <a:chExt cx="12855389" cy="4528477"/>
          </a:xfrm>
        </p:grpSpPr>
        <p:sp>
          <p:nvSpPr>
            <p:cNvPr id="15" name="Rectangle : coins arrondis 14">
              <a:extLst>
                <a:ext uri="{FF2B5EF4-FFF2-40B4-BE49-F238E27FC236}">
                  <a16:creationId xmlns:a16="http://schemas.microsoft.com/office/drawing/2014/main" id="{4BD70F82-5284-92D3-8B14-09D944D3ACF0}"/>
                </a:ext>
              </a:extLst>
            </p:cNvPr>
            <p:cNvSpPr/>
            <p:nvPr/>
          </p:nvSpPr>
          <p:spPr>
            <a:xfrm>
              <a:off x="860611" y="6163499"/>
              <a:ext cx="12855389" cy="4090844"/>
            </a:xfrm>
            <a:prstGeom prst="roundRect">
              <a:avLst>
                <a:gd name="adj" fmla="val 19860"/>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241BA540-A38E-1889-B7AC-B0F3CB57B339}"/>
                </a:ext>
              </a:extLst>
            </p:cNvPr>
            <p:cNvSpPr txBox="1"/>
            <p:nvPr/>
          </p:nvSpPr>
          <p:spPr>
            <a:xfrm>
              <a:off x="1132952" y="7162480"/>
              <a:ext cx="12310706" cy="2862322"/>
            </a:xfrm>
            <a:prstGeom prst="rect">
              <a:avLst/>
            </a:prstGeom>
            <a:noFill/>
            <a:ln w="38100">
              <a:solidFill>
                <a:schemeClr val="bg1"/>
              </a:solidFill>
            </a:ln>
          </p:spPr>
          <p:txBody>
            <a:bodyPr wrap="square" rtlCol="0">
              <a:spAutoFit/>
            </a:bodyPr>
            <a:lstStyle/>
            <a:p>
              <a:r>
                <a:rPr lang="fr-FR" sz="2000" dirty="0"/>
                <a:t>Les jeux logiques comme le Sudoku sont très populaires. On les trouve dans les journaux, sur le web. Il existe des concours de résolution de telles énigmes, et même des chaînes YouTube spécialisées (comme </a:t>
              </a:r>
              <a:r>
                <a:rPr lang="fr-FR" sz="2000" dirty="0" err="1"/>
                <a:t>CrackingTheCryptic</a:t>
              </a:r>
              <a:r>
                <a:rPr lang="fr-FR" sz="2000" dirty="0"/>
                <a:t>). De nombreux développements théoriques ont cherché à compter le nombre de grilles possibles, à évaluer leur niveau de difficulté, à caractériser les grilles admettant une solution unique, etc. Beaucoup de techniques sophistiquées ont été élaborées par les joueurs pour les résoudre, sachant que certaines grilles sont intrinsèquement difficiles à compléter pour un humain. Du point de vue des programmes, en revanche, on peut construire des solveurs qui n’ont pas beaucoup de difficulté pour résoudre les sudokus. La technique générique consiste à coder la grille du sudoku et les règles du jeu sous la forme d’un ensemble de clauses, puis à chercher les modèles de cet ensemble à l’aide d’un algorithme comme DPLL, ce qui fournit une solution.</a:t>
              </a:r>
              <a:endParaRPr lang="fr-FR" sz="2000" b="1" dirty="0"/>
            </a:p>
          </p:txBody>
        </p:sp>
        <p:sp>
          <p:nvSpPr>
            <p:cNvPr id="17" name="Rectangle : coins arrondis 16">
              <a:extLst>
                <a:ext uri="{FF2B5EF4-FFF2-40B4-BE49-F238E27FC236}">
                  <a16:creationId xmlns:a16="http://schemas.microsoft.com/office/drawing/2014/main" id="{E613F8A1-C0B4-210F-FA5F-FAC6E68B76E1}"/>
                </a:ext>
              </a:extLst>
            </p:cNvPr>
            <p:cNvSpPr/>
            <p:nvPr/>
          </p:nvSpPr>
          <p:spPr>
            <a:xfrm>
              <a:off x="1566689" y="5725866"/>
              <a:ext cx="4899425" cy="120707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Contexte</a:t>
              </a:r>
            </a:p>
          </p:txBody>
        </p:sp>
      </p:grpSp>
      <p:grpSp>
        <p:nvGrpSpPr>
          <p:cNvPr id="141" name="Groupe 140">
            <a:extLst>
              <a:ext uri="{FF2B5EF4-FFF2-40B4-BE49-F238E27FC236}">
                <a16:creationId xmlns:a16="http://schemas.microsoft.com/office/drawing/2014/main" id="{3AA5001A-E67A-0AA0-A254-F5470CC7803B}"/>
              </a:ext>
            </a:extLst>
          </p:cNvPr>
          <p:cNvGrpSpPr/>
          <p:nvPr/>
        </p:nvGrpSpPr>
        <p:grpSpPr>
          <a:xfrm>
            <a:off x="15950347" y="5525717"/>
            <a:ext cx="12967246" cy="2997797"/>
            <a:chOff x="15950347" y="5525717"/>
            <a:chExt cx="12967246" cy="2997797"/>
          </a:xfrm>
        </p:grpSpPr>
        <p:sp>
          <p:nvSpPr>
            <p:cNvPr id="18" name="Rectangle : coins arrondis 17">
              <a:extLst>
                <a:ext uri="{FF2B5EF4-FFF2-40B4-BE49-F238E27FC236}">
                  <a16:creationId xmlns:a16="http://schemas.microsoft.com/office/drawing/2014/main" id="{99EB1F67-6137-3D40-60A3-580FC54A8207}"/>
                </a:ext>
              </a:extLst>
            </p:cNvPr>
            <p:cNvSpPr/>
            <p:nvPr/>
          </p:nvSpPr>
          <p:spPr>
            <a:xfrm>
              <a:off x="15950347" y="6163499"/>
              <a:ext cx="12855389" cy="2360015"/>
            </a:xfrm>
            <a:prstGeom prst="roundRect">
              <a:avLst>
                <a:gd name="adj" fmla="val 19860"/>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F75E3B93-FD45-C9B9-AE7C-A69C570F3B6C}"/>
                </a:ext>
              </a:extLst>
            </p:cNvPr>
            <p:cNvSpPr txBox="1"/>
            <p:nvPr/>
          </p:nvSpPr>
          <p:spPr>
            <a:xfrm>
              <a:off x="16062204" y="7016630"/>
              <a:ext cx="12855389" cy="707886"/>
            </a:xfrm>
            <a:prstGeom prst="rect">
              <a:avLst/>
            </a:prstGeom>
            <a:noFill/>
            <a:ln>
              <a:solidFill>
                <a:schemeClr val="bg1"/>
              </a:solidFill>
            </a:ln>
          </p:spPr>
          <p:txBody>
            <a:bodyPr wrap="square" rtlCol="0">
              <a:spAutoFit/>
            </a:bodyPr>
            <a:lstStyle/>
            <a:p>
              <a:r>
                <a:rPr lang="fr-FR" sz="2000" dirty="0"/>
                <a:t>	- Implémenter un compilateur d’ensemble de clause booléennes de grilles de sudoku</a:t>
              </a:r>
            </a:p>
            <a:p>
              <a:r>
                <a:rPr lang="fr-FR" sz="2000" dirty="0"/>
                <a:t>	- Implémenter l’algorithme DPLL pour résoudre ces ensembles</a:t>
              </a:r>
            </a:p>
          </p:txBody>
        </p:sp>
        <p:sp>
          <p:nvSpPr>
            <p:cNvPr id="19" name="Rectangle : coins arrondis 18">
              <a:extLst>
                <a:ext uri="{FF2B5EF4-FFF2-40B4-BE49-F238E27FC236}">
                  <a16:creationId xmlns:a16="http://schemas.microsoft.com/office/drawing/2014/main" id="{0C4CED09-6DA5-5728-A434-25A7CE04C907}"/>
                </a:ext>
              </a:extLst>
            </p:cNvPr>
            <p:cNvSpPr/>
            <p:nvPr/>
          </p:nvSpPr>
          <p:spPr>
            <a:xfrm>
              <a:off x="16738294" y="5525717"/>
              <a:ext cx="4899425" cy="120707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Objectifs</a:t>
              </a:r>
            </a:p>
          </p:txBody>
        </p:sp>
      </p:grpSp>
      <p:grpSp>
        <p:nvGrpSpPr>
          <p:cNvPr id="144" name="Groupe 143">
            <a:extLst>
              <a:ext uri="{FF2B5EF4-FFF2-40B4-BE49-F238E27FC236}">
                <a16:creationId xmlns:a16="http://schemas.microsoft.com/office/drawing/2014/main" id="{EEE31569-2C55-C48D-EA00-9B49F67091BF}"/>
              </a:ext>
            </a:extLst>
          </p:cNvPr>
          <p:cNvGrpSpPr/>
          <p:nvPr/>
        </p:nvGrpSpPr>
        <p:grpSpPr>
          <a:xfrm>
            <a:off x="15924731" y="9755054"/>
            <a:ext cx="13935116" cy="8848590"/>
            <a:chOff x="15479486" y="9722320"/>
            <a:chExt cx="13935116" cy="8848590"/>
          </a:xfrm>
        </p:grpSpPr>
        <p:sp>
          <p:nvSpPr>
            <p:cNvPr id="138" name="Rectangle : coins arrondis 137">
              <a:extLst>
                <a:ext uri="{FF2B5EF4-FFF2-40B4-BE49-F238E27FC236}">
                  <a16:creationId xmlns:a16="http://schemas.microsoft.com/office/drawing/2014/main" id="{EDC0A39A-DA83-D0AF-A225-62CF07148418}"/>
                </a:ext>
              </a:extLst>
            </p:cNvPr>
            <p:cNvSpPr/>
            <p:nvPr/>
          </p:nvSpPr>
          <p:spPr>
            <a:xfrm>
              <a:off x="15479486" y="10254344"/>
              <a:ext cx="13935116" cy="8316566"/>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8" name="Groupe 77">
              <a:extLst>
                <a:ext uri="{FF2B5EF4-FFF2-40B4-BE49-F238E27FC236}">
                  <a16:creationId xmlns:a16="http://schemas.microsoft.com/office/drawing/2014/main" id="{011E94C8-0910-C953-C2A5-0079066A0596}"/>
                </a:ext>
              </a:extLst>
            </p:cNvPr>
            <p:cNvGrpSpPr/>
            <p:nvPr/>
          </p:nvGrpSpPr>
          <p:grpSpPr>
            <a:xfrm>
              <a:off x="23078215" y="10908108"/>
              <a:ext cx="6240658" cy="7001737"/>
              <a:chOff x="21217620" y="10291292"/>
              <a:chExt cx="7041086" cy="7772497"/>
            </a:xfrm>
          </p:grpSpPr>
          <p:grpSp>
            <p:nvGrpSpPr>
              <p:cNvPr id="40" name="Groupe 39">
                <a:extLst>
                  <a:ext uri="{FF2B5EF4-FFF2-40B4-BE49-F238E27FC236}">
                    <a16:creationId xmlns:a16="http://schemas.microsoft.com/office/drawing/2014/main" id="{D3651775-9A37-BC72-E8DC-D5A97288984B}"/>
                  </a:ext>
                </a:extLst>
              </p:cNvPr>
              <p:cNvGrpSpPr/>
              <p:nvPr/>
            </p:nvGrpSpPr>
            <p:grpSpPr>
              <a:xfrm>
                <a:off x="23131987" y="10291292"/>
                <a:ext cx="2088000" cy="2088000"/>
                <a:chOff x="22590236" y="10326440"/>
                <a:chExt cx="2088000" cy="2088000"/>
              </a:xfrm>
            </p:grpSpPr>
            <p:sp>
              <p:nvSpPr>
                <p:cNvPr id="39" name="Ellipse 38">
                  <a:extLst>
                    <a:ext uri="{FF2B5EF4-FFF2-40B4-BE49-F238E27FC236}">
                      <a16:creationId xmlns:a16="http://schemas.microsoft.com/office/drawing/2014/main" id="{3C4311C3-923D-024E-8982-4BFCDDAFD9F4}"/>
                    </a:ext>
                  </a:extLst>
                </p:cNvPr>
                <p:cNvSpPr/>
                <p:nvPr/>
              </p:nvSpPr>
              <p:spPr>
                <a:xfrm>
                  <a:off x="22590236" y="10326440"/>
                  <a:ext cx="2088000" cy="2088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DCBF578D-485E-3280-4C73-49C3759C26CA}"/>
                    </a:ext>
                  </a:extLst>
                </p:cNvPr>
                <p:cNvSpPr txBox="1"/>
                <p:nvPr/>
              </p:nvSpPr>
              <p:spPr>
                <a:xfrm>
                  <a:off x="22957216" y="10554831"/>
                  <a:ext cx="1641862" cy="1631216"/>
                </a:xfrm>
                <a:prstGeom prst="rect">
                  <a:avLst/>
                </a:prstGeom>
                <a:noFill/>
              </p:spPr>
              <p:txBody>
                <a:bodyPr wrap="square" rtlCol="0">
                  <a:spAutoFit/>
                </a:bodyPr>
                <a:lstStyle/>
                <a:p>
                  <a:r>
                    <a:rPr lang="fr-FR" dirty="0"/>
                    <a:t>x</a:t>
                  </a:r>
                  <a:r>
                    <a:rPr lang="fr-FR" baseline="-25000" dirty="0"/>
                    <a:t>1 </a:t>
                  </a:r>
                  <a:r>
                    <a:rPr lang="fr-FR" b="0" i="0" dirty="0">
                      <a:solidFill>
                        <a:srgbClr val="202124"/>
                      </a:solidFill>
                      <a:effectLst/>
                    </a:rPr>
                    <a:t>∨ x</a:t>
                  </a:r>
                  <a:r>
                    <a:rPr lang="fr-FR" b="0" i="0" baseline="-25000" dirty="0">
                      <a:solidFill>
                        <a:srgbClr val="202124"/>
                      </a:solidFill>
                      <a:effectLst/>
                    </a:rPr>
                    <a:t>2 </a:t>
                  </a:r>
                  <a:r>
                    <a:rPr lang="fr-FR" b="0" i="0" dirty="0">
                      <a:solidFill>
                        <a:srgbClr val="202124"/>
                      </a:solidFill>
                      <a:effectLst/>
                    </a:rPr>
                    <a:t>∨ </a:t>
                  </a:r>
                  <a:r>
                    <a:rPr lang="fr-FR" dirty="0"/>
                    <a:t>¬x</a:t>
                  </a:r>
                  <a:r>
                    <a:rPr lang="fr-FR" baseline="-25000" dirty="0"/>
                    <a:t>3</a:t>
                  </a:r>
                </a:p>
                <a:p>
                  <a:r>
                    <a:rPr lang="fr-FR" dirty="0"/>
                    <a:t>¬x</a:t>
                  </a:r>
                  <a:r>
                    <a:rPr lang="fr-FR" baseline="-25000" dirty="0"/>
                    <a:t>1 </a:t>
                  </a:r>
                  <a:r>
                    <a:rPr lang="fr-FR" b="0" i="0" dirty="0">
                      <a:solidFill>
                        <a:srgbClr val="202124"/>
                      </a:solidFill>
                      <a:effectLst/>
                    </a:rPr>
                    <a:t>∨ x</a:t>
                  </a:r>
                  <a:r>
                    <a:rPr lang="fr-FR" b="0" i="0" baseline="-25000" dirty="0">
                      <a:solidFill>
                        <a:srgbClr val="202124"/>
                      </a:solidFill>
                      <a:effectLst/>
                    </a:rPr>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dirty="0"/>
                    <a:t>¬x</a:t>
                  </a:r>
                  <a:r>
                    <a:rPr lang="fr-FR" baseline="-25000" dirty="0"/>
                    <a:t>2</a:t>
                  </a:r>
                </a:p>
                <a:p>
                  <a:r>
                    <a:rPr lang="fr-FR" dirty="0"/>
                    <a:t>x</a:t>
                  </a:r>
                  <a:r>
                    <a:rPr lang="fr-FR" baseline="-25000" dirty="0"/>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b="0" i="0" dirty="0">
                      <a:solidFill>
                        <a:srgbClr val="202124"/>
                      </a:solidFill>
                      <a:effectLst/>
                    </a:rPr>
                    <a:t>x</a:t>
                  </a:r>
                  <a:r>
                    <a:rPr lang="fr-FR" b="0" i="0" baseline="-25000" dirty="0">
                      <a:solidFill>
                        <a:srgbClr val="202124"/>
                      </a:solidFill>
                      <a:effectLst/>
                    </a:rPr>
                    <a:t>1</a:t>
                  </a:r>
                  <a:r>
                    <a:rPr lang="fr-FR" b="0" i="0" dirty="0">
                      <a:solidFill>
                        <a:srgbClr val="202124"/>
                      </a:solidFill>
                      <a:effectLst/>
                    </a:rPr>
                    <a:t>∨</a:t>
                  </a:r>
                  <a:r>
                    <a:rPr lang="fr-FR" dirty="0"/>
                    <a:t> ¬x</a:t>
                  </a:r>
                  <a:r>
                    <a:rPr lang="fr-FR" baseline="-25000" dirty="0"/>
                    <a:t>2</a:t>
                  </a:r>
                  <a:endParaRPr lang="fr-FR" dirty="0"/>
                </a:p>
              </p:txBody>
            </p:sp>
          </p:grpSp>
          <p:grpSp>
            <p:nvGrpSpPr>
              <p:cNvPr id="38" name="Groupe 37">
                <a:extLst>
                  <a:ext uri="{FF2B5EF4-FFF2-40B4-BE49-F238E27FC236}">
                    <a16:creationId xmlns:a16="http://schemas.microsoft.com/office/drawing/2014/main" id="{F0AAD089-48DC-B513-EDE9-0D0CAD757D31}"/>
                  </a:ext>
                </a:extLst>
              </p:cNvPr>
              <p:cNvGrpSpPr/>
              <p:nvPr/>
            </p:nvGrpSpPr>
            <p:grpSpPr>
              <a:xfrm>
                <a:off x="21959898" y="13261078"/>
                <a:ext cx="1301548" cy="1301549"/>
                <a:chOff x="20184043" y="13294680"/>
                <a:chExt cx="1511999" cy="1512000"/>
              </a:xfrm>
            </p:grpSpPr>
            <p:sp>
              <p:nvSpPr>
                <p:cNvPr id="35" name="Ellipse 34">
                  <a:extLst>
                    <a:ext uri="{FF2B5EF4-FFF2-40B4-BE49-F238E27FC236}">
                      <a16:creationId xmlns:a16="http://schemas.microsoft.com/office/drawing/2014/main" id="{52D74731-949C-FBF9-EB83-9FE5EF803A69}"/>
                    </a:ext>
                  </a:extLst>
                </p:cNvPr>
                <p:cNvSpPr/>
                <p:nvPr/>
              </p:nvSpPr>
              <p:spPr>
                <a:xfrm>
                  <a:off x="20184043" y="13294680"/>
                  <a:ext cx="1511999" cy="1512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33D566D4-0F2C-A4C7-8856-6962D2EFECBE}"/>
                    </a:ext>
                  </a:extLst>
                </p:cNvPr>
                <p:cNvSpPr txBox="1"/>
                <p:nvPr/>
              </p:nvSpPr>
              <p:spPr>
                <a:xfrm>
                  <a:off x="20450628" y="13534797"/>
                  <a:ext cx="1245413" cy="833491"/>
                </a:xfrm>
                <a:prstGeom prst="rect">
                  <a:avLst/>
                </a:prstGeom>
                <a:noFill/>
              </p:spPr>
              <p:txBody>
                <a:bodyPr wrap="square" rtlCol="0">
                  <a:spAutoFit/>
                </a:bodyPr>
                <a:lstStyle/>
                <a:p>
                  <a:r>
                    <a:rPr lang="fr-FR" dirty="0"/>
                    <a:t>¬x</a:t>
                  </a:r>
                  <a:r>
                    <a:rPr lang="fr-FR" baseline="-25000" dirty="0"/>
                    <a:t>2</a:t>
                  </a:r>
                </a:p>
                <a:p>
                  <a:r>
                    <a:rPr lang="fr-FR" dirty="0"/>
                    <a:t>x</a:t>
                  </a:r>
                  <a:r>
                    <a:rPr lang="fr-FR" baseline="-25000" dirty="0"/>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p:txBody>
            </p:sp>
          </p:grpSp>
          <p:grpSp>
            <p:nvGrpSpPr>
              <p:cNvPr id="37" name="Groupe 36">
                <a:extLst>
                  <a:ext uri="{FF2B5EF4-FFF2-40B4-BE49-F238E27FC236}">
                    <a16:creationId xmlns:a16="http://schemas.microsoft.com/office/drawing/2014/main" id="{AA083879-82C0-71B8-7477-D714FEB5A20C}"/>
                  </a:ext>
                </a:extLst>
              </p:cNvPr>
              <p:cNvGrpSpPr/>
              <p:nvPr/>
            </p:nvGrpSpPr>
            <p:grpSpPr>
              <a:xfrm>
                <a:off x="24883436" y="13305789"/>
                <a:ext cx="1746413" cy="1512000"/>
                <a:chOff x="24723449" y="13298501"/>
                <a:chExt cx="1746413" cy="1512000"/>
              </a:xfrm>
            </p:grpSpPr>
            <p:sp>
              <p:nvSpPr>
                <p:cNvPr id="36" name="Ellipse 35">
                  <a:extLst>
                    <a:ext uri="{FF2B5EF4-FFF2-40B4-BE49-F238E27FC236}">
                      <a16:creationId xmlns:a16="http://schemas.microsoft.com/office/drawing/2014/main" id="{967836DE-4C7C-F78E-DF68-2C2E9DFE63F5}"/>
                    </a:ext>
                  </a:extLst>
                </p:cNvPr>
                <p:cNvSpPr/>
                <p:nvPr/>
              </p:nvSpPr>
              <p:spPr>
                <a:xfrm>
                  <a:off x="24723449" y="13298501"/>
                  <a:ext cx="1512000" cy="1512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BDCFC3E6-FE9F-1F3F-FFD4-3874EC2BEB3B}"/>
                    </a:ext>
                  </a:extLst>
                </p:cNvPr>
                <p:cNvSpPr txBox="1"/>
                <p:nvPr/>
              </p:nvSpPr>
              <p:spPr>
                <a:xfrm>
                  <a:off x="25060000" y="13409771"/>
                  <a:ext cx="1409862" cy="1332463"/>
                </a:xfrm>
                <a:prstGeom prst="rect">
                  <a:avLst/>
                </a:prstGeom>
                <a:noFill/>
              </p:spPr>
              <p:txBody>
                <a:bodyPr wrap="square" rtlCol="0">
                  <a:spAutoFit/>
                </a:bodyPr>
                <a:lstStyle/>
                <a:p>
                  <a:r>
                    <a:rPr lang="fr-FR" b="0" i="0" dirty="0">
                      <a:solidFill>
                        <a:srgbClr val="202124"/>
                      </a:solidFill>
                      <a:effectLst/>
                    </a:rPr>
                    <a:t>x</a:t>
                  </a:r>
                  <a:r>
                    <a:rPr lang="fr-FR" b="0" i="0" baseline="-25000" dirty="0">
                      <a:solidFill>
                        <a:srgbClr val="202124"/>
                      </a:solidFill>
                      <a:effectLst/>
                    </a:rPr>
                    <a:t>2 </a:t>
                  </a:r>
                  <a:r>
                    <a:rPr lang="fr-FR" b="0" i="0" dirty="0">
                      <a:solidFill>
                        <a:srgbClr val="202124"/>
                      </a:solidFill>
                      <a:effectLst/>
                    </a:rPr>
                    <a:t>∨ </a:t>
                  </a:r>
                  <a:r>
                    <a:rPr lang="fr-FR" dirty="0"/>
                    <a:t>¬x</a:t>
                  </a:r>
                  <a:r>
                    <a:rPr lang="fr-FR" baseline="-25000" dirty="0"/>
                    <a:t>3</a:t>
                  </a:r>
                </a:p>
                <a:p>
                  <a:r>
                    <a:rPr lang="fr-FR" dirty="0"/>
                    <a:t>¬x</a:t>
                  </a:r>
                  <a:r>
                    <a:rPr lang="fr-FR" baseline="-25000" dirty="0"/>
                    <a:t>2</a:t>
                  </a:r>
                </a:p>
                <a:p>
                  <a:r>
                    <a:rPr lang="fr-FR" dirty="0"/>
                    <a:t>x</a:t>
                  </a:r>
                  <a:r>
                    <a:rPr lang="fr-FR" baseline="-25000" dirty="0"/>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dirty="0"/>
                    <a:t>¬x</a:t>
                  </a:r>
                  <a:r>
                    <a:rPr lang="fr-FR" baseline="-25000" dirty="0"/>
                    <a:t>2</a:t>
                  </a:r>
                  <a:endParaRPr lang="fr-FR" dirty="0"/>
                </a:p>
              </p:txBody>
            </p:sp>
          </p:grpSp>
          <p:cxnSp>
            <p:nvCxnSpPr>
              <p:cNvPr id="42" name="Connecteur droit avec flèche 41">
                <a:extLst>
                  <a:ext uri="{FF2B5EF4-FFF2-40B4-BE49-F238E27FC236}">
                    <a16:creationId xmlns:a16="http://schemas.microsoft.com/office/drawing/2014/main" id="{53C1A93F-2A98-F156-D383-2E53683638CD}"/>
                  </a:ext>
                </a:extLst>
              </p:cNvPr>
              <p:cNvCxnSpPr/>
              <p:nvPr/>
            </p:nvCxnSpPr>
            <p:spPr>
              <a:xfrm flipH="1">
                <a:off x="22893914" y="12259356"/>
                <a:ext cx="740321" cy="1046433"/>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D808FA01-60E3-574B-32AF-3290605333CF}"/>
                  </a:ext>
                </a:extLst>
              </p:cNvPr>
              <p:cNvCxnSpPr>
                <a:cxnSpLocks/>
              </p:cNvCxnSpPr>
              <p:nvPr/>
            </p:nvCxnSpPr>
            <p:spPr>
              <a:xfrm>
                <a:off x="24649025" y="12319324"/>
                <a:ext cx="620251" cy="98646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440ABF33-7A8D-562A-C572-2BD17F4297AE}"/>
                  </a:ext>
                </a:extLst>
              </p:cNvPr>
              <p:cNvSpPr txBox="1"/>
              <p:nvPr/>
            </p:nvSpPr>
            <p:spPr>
              <a:xfrm>
                <a:off x="24883436" y="12198557"/>
                <a:ext cx="981487" cy="369332"/>
              </a:xfrm>
              <a:prstGeom prst="rect">
                <a:avLst/>
              </a:prstGeom>
              <a:noFill/>
            </p:spPr>
            <p:txBody>
              <a:bodyPr wrap="none" rtlCol="0">
                <a:spAutoFit/>
              </a:bodyPr>
              <a:lstStyle/>
              <a:p>
                <a:r>
                  <a:rPr lang="fr-FR" b="1" dirty="0"/>
                  <a:t>X</a:t>
                </a:r>
                <a:r>
                  <a:rPr lang="fr-FR" b="1" baseline="-25000" dirty="0"/>
                  <a:t>1</a:t>
                </a:r>
                <a:r>
                  <a:rPr lang="fr-FR" b="1" dirty="0"/>
                  <a:t>=False</a:t>
                </a:r>
              </a:p>
            </p:txBody>
          </p:sp>
          <p:sp>
            <p:nvSpPr>
              <p:cNvPr id="46" name="ZoneTexte 45">
                <a:extLst>
                  <a:ext uri="{FF2B5EF4-FFF2-40B4-BE49-F238E27FC236}">
                    <a16:creationId xmlns:a16="http://schemas.microsoft.com/office/drawing/2014/main" id="{511A4E32-FAD0-B84E-110F-D0140D3E7530}"/>
                  </a:ext>
                </a:extLst>
              </p:cNvPr>
              <p:cNvSpPr txBox="1"/>
              <p:nvPr/>
            </p:nvSpPr>
            <p:spPr>
              <a:xfrm>
                <a:off x="22473819" y="12175751"/>
                <a:ext cx="927818" cy="369332"/>
              </a:xfrm>
              <a:prstGeom prst="rect">
                <a:avLst/>
              </a:prstGeom>
              <a:noFill/>
            </p:spPr>
            <p:txBody>
              <a:bodyPr wrap="none" rtlCol="0">
                <a:spAutoFit/>
              </a:bodyPr>
              <a:lstStyle/>
              <a:p>
                <a:r>
                  <a:rPr lang="fr-FR" b="1" dirty="0"/>
                  <a:t>X</a:t>
                </a:r>
                <a:r>
                  <a:rPr lang="fr-FR" b="1" baseline="-25000" dirty="0"/>
                  <a:t>1</a:t>
                </a:r>
                <a:r>
                  <a:rPr lang="fr-FR" b="1" dirty="0"/>
                  <a:t>=</a:t>
                </a:r>
                <a:r>
                  <a:rPr lang="fr-FR" b="1" dirty="0" err="1"/>
                  <a:t>True</a:t>
                </a:r>
                <a:endParaRPr lang="fr-FR" b="1" dirty="0"/>
              </a:p>
            </p:txBody>
          </p:sp>
          <p:cxnSp>
            <p:nvCxnSpPr>
              <p:cNvPr id="47" name="Connecteur droit avec flèche 46">
                <a:extLst>
                  <a:ext uri="{FF2B5EF4-FFF2-40B4-BE49-F238E27FC236}">
                    <a16:creationId xmlns:a16="http://schemas.microsoft.com/office/drawing/2014/main" id="{B9906A2E-09A7-F9C2-A601-9B2EE45568DC}"/>
                  </a:ext>
                </a:extLst>
              </p:cNvPr>
              <p:cNvCxnSpPr/>
              <p:nvPr/>
            </p:nvCxnSpPr>
            <p:spPr>
              <a:xfrm flipH="1">
                <a:off x="21600541" y="14528340"/>
                <a:ext cx="740322" cy="1046433"/>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9783F8BD-C5C4-E96A-6CF9-8D5DDF060B86}"/>
                  </a:ext>
                </a:extLst>
              </p:cNvPr>
              <p:cNvSpPr txBox="1"/>
              <p:nvPr/>
            </p:nvSpPr>
            <p:spPr>
              <a:xfrm>
                <a:off x="21217620" y="14428894"/>
                <a:ext cx="927818" cy="369332"/>
              </a:xfrm>
              <a:prstGeom prst="rect">
                <a:avLst/>
              </a:prstGeom>
              <a:noFill/>
            </p:spPr>
            <p:txBody>
              <a:bodyPr wrap="none" rtlCol="0">
                <a:spAutoFit/>
              </a:bodyPr>
              <a:lstStyle/>
              <a:p>
                <a:r>
                  <a:rPr lang="fr-FR" b="1" dirty="0"/>
                  <a:t>X</a:t>
                </a:r>
                <a:r>
                  <a:rPr lang="fr-FR" b="1" baseline="-25000" dirty="0"/>
                  <a:t>2</a:t>
                </a:r>
                <a:r>
                  <a:rPr lang="fr-FR" b="1" dirty="0"/>
                  <a:t>=</a:t>
                </a:r>
                <a:r>
                  <a:rPr lang="fr-FR" b="1" dirty="0" err="1"/>
                  <a:t>True</a:t>
                </a:r>
                <a:endParaRPr lang="fr-FR" b="1" dirty="0"/>
              </a:p>
            </p:txBody>
          </p:sp>
          <p:sp>
            <p:nvSpPr>
              <p:cNvPr id="49" name="ZoneTexte 48">
                <a:extLst>
                  <a:ext uri="{FF2B5EF4-FFF2-40B4-BE49-F238E27FC236}">
                    <a16:creationId xmlns:a16="http://schemas.microsoft.com/office/drawing/2014/main" id="{85AF2A64-D635-09B5-52E0-D4445F312DFF}"/>
                  </a:ext>
                </a:extLst>
              </p:cNvPr>
              <p:cNvSpPr txBox="1"/>
              <p:nvPr/>
            </p:nvSpPr>
            <p:spPr>
              <a:xfrm>
                <a:off x="21225349" y="15524923"/>
                <a:ext cx="726545" cy="369332"/>
              </a:xfrm>
              <a:prstGeom prst="rect">
                <a:avLst/>
              </a:prstGeom>
              <a:noFill/>
            </p:spPr>
            <p:txBody>
              <a:bodyPr wrap="none" rtlCol="0">
                <a:spAutoFit/>
              </a:bodyPr>
              <a:lstStyle/>
              <a:p>
                <a:r>
                  <a:rPr lang="fr-FR" b="1" dirty="0">
                    <a:solidFill>
                      <a:srgbClr val="FF0000"/>
                    </a:solidFill>
                  </a:rPr>
                  <a:t>Echec</a:t>
                </a:r>
              </a:p>
            </p:txBody>
          </p:sp>
          <p:cxnSp>
            <p:nvCxnSpPr>
              <p:cNvPr id="50" name="Connecteur droit avec flèche 49">
                <a:extLst>
                  <a:ext uri="{FF2B5EF4-FFF2-40B4-BE49-F238E27FC236}">
                    <a16:creationId xmlns:a16="http://schemas.microsoft.com/office/drawing/2014/main" id="{08CD9EFD-9A59-05CC-3B6D-A8F2FA6CAB8E}"/>
                  </a:ext>
                </a:extLst>
              </p:cNvPr>
              <p:cNvCxnSpPr>
                <a:cxnSpLocks/>
              </p:cNvCxnSpPr>
              <p:nvPr/>
            </p:nvCxnSpPr>
            <p:spPr>
              <a:xfrm>
                <a:off x="22793572" y="14504132"/>
                <a:ext cx="620251" cy="98646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B5E5A040-4FE9-14F4-6635-8AE03BF4F92B}"/>
                  </a:ext>
                </a:extLst>
              </p:cNvPr>
              <p:cNvSpPr txBox="1"/>
              <p:nvPr/>
            </p:nvSpPr>
            <p:spPr>
              <a:xfrm>
                <a:off x="22985441" y="14428894"/>
                <a:ext cx="981487" cy="369332"/>
              </a:xfrm>
              <a:prstGeom prst="rect">
                <a:avLst/>
              </a:prstGeom>
              <a:noFill/>
            </p:spPr>
            <p:txBody>
              <a:bodyPr wrap="none" rtlCol="0">
                <a:spAutoFit/>
              </a:bodyPr>
              <a:lstStyle/>
              <a:p>
                <a:r>
                  <a:rPr lang="fr-FR" b="1" dirty="0"/>
                  <a:t>X</a:t>
                </a:r>
                <a:r>
                  <a:rPr lang="fr-FR" b="1" baseline="-25000" dirty="0"/>
                  <a:t>2</a:t>
                </a:r>
                <a:r>
                  <a:rPr lang="fr-FR" b="1" dirty="0"/>
                  <a:t>=False</a:t>
                </a:r>
              </a:p>
            </p:txBody>
          </p:sp>
          <p:grpSp>
            <p:nvGrpSpPr>
              <p:cNvPr id="52" name="Groupe 51">
                <a:extLst>
                  <a:ext uri="{FF2B5EF4-FFF2-40B4-BE49-F238E27FC236}">
                    <a16:creationId xmlns:a16="http://schemas.microsoft.com/office/drawing/2014/main" id="{ADB8C52B-47FB-A4F4-6AD4-AA4BECE526C2}"/>
                  </a:ext>
                </a:extLst>
              </p:cNvPr>
              <p:cNvGrpSpPr/>
              <p:nvPr/>
            </p:nvGrpSpPr>
            <p:grpSpPr>
              <a:xfrm>
                <a:off x="22974235" y="15524923"/>
                <a:ext cx="984595" cy="984595"/>
                <a:chOff x="19980923" y="13298501"/>
                <a:chExt cx="984595" cy="984595"/>
              </a:xfrm>
            </p:grpSpPr>
            <p:sp>
              <p:nvSpPr>
                <p:cNvPr id="53" name="Ellipse 52">
                  <a:extLst>
                    <a:ext uri="{FF2B5EF4-FFF2-40B4-BE49-F238E27FC236}">
                      <a16:creationId xmlns:a16="http://schemas.microsoft.com/office/drawing/2014/main" id="{B8326BD5-743F-1DEB-9E27-6D5E0325EAC9}"/>
                    </a:ext>
                  </a:extLst>
                </p:cNvPr>
                <p:cNvSpPr/>
                <p:nvPr/>
              </p:nvSpPr>
              <p:spPr>
                <a:xfrm>
                  <a:off x="19980923" y="13298501"/>
                  <a:ext cx="984595" cy="984595"/>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ZoneTexte 53">
                  <a:extLst>
                    <a:ext uri="{FF2B5EF4-FFF2-40B4-BE49-F238E27FC236}">
                      <a16:creationId xmlns:a16="http://schemas.microsoft.com/office/drawing/2014/main" id="{335B2BD0-DD1D-D116-0D2E-ABF16A1ECF6D}"/>
                    </a:ext>
                  </a:extLst>
                </p:cNvPr>
                <p:cNvSpPr txBox="1"/>
                <p:nvPr/>
              </p:nvSpPr>
              <p:spPr>
                <a:xfrm>
                  <a:off x="20260645" y="13538417"/>
                  <a:ext cx="444448" cy="409988"/>
                </a:xfrm>
                <a:prstGeom prst="rect">
                  <a:avLst/>
                </a:prstGeom>
                <a:noFill/>
              </p:spPr>
              <p:txBody>
                <a:bodyPr wrap="square" rtlCol="0">
                  <a:spAutoFit/>
                </a:bodyPr>
                <a:lstStyle/>
                <a:p>
                  <a:r>
                    <a:rPr lang="fr-FR" b="0" i="0" dirty="0">
                      <a:solidFill>
                        <a:srgbClr val="202124"/>
                      </a:solidFill>
                      <a:effectLst/>
                    </a:rPr>
                    <a:t>x</a:t>
                  </a:r>
                  <a:r>
                    <a:rPr lang="fr-FR" b="0" i="0" baseline="-25000" dirty="0">
                      <a:solidFill>
                        <a:srgbClr val="202124"/>
                      </a:solidFill>
                      <a:effectLst/>
                    </a:rPr>
                    <a:t>3</a:t>
                  </a:r>
                </a:p>
              </p:txBody>
            </p:sp>
          </p:grpSp>
          <p:cxnSp>
            <p:nvCxnSpPr>
              <p:cNvPr id="55" name="Connecteur droit avec flèche 54">
                <a:extLst>
                  <a:ext uri="{FF2B5EF4-FFF2-40B4-BE49-F238E27FC236}">
                    <a16:creationId xmlns:a16="http://schemas.microsoft.com/office/drawing/2014/main" id="{A446D9B4-137D-2316-F000-E20DC343AF7A}"/>
                  </a:ext>
                </a:extLst>
              </p:cNvPr>
              <p:cNvCxnSpPr/>
              <p:nvPr/>
            </p:nvCxnSpPr>
            <p:spPr>
              <a:xfrm flipH="1">
                <a:off x="24656748" y="14776918"/>
                <a:ext cx="740323" cy="1046433"/>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a16="http://schemas.microsoft.com/office/drawing/2014/main" id="{E7B6B5B1-D1FA-5573-5EF8-B3C5344DC1E6}"/>
                  </a:ext>
                </a:extLst>
              </p:cNvPr>
              <p:cNvSpPr txBox="1"/>
              <p:nvPr/>
            </p:nvSpPr>
            <p:spPr>
              <a:xfrm>
                <a:off x="24158793" y="14682224"/>
                <a:ext cx="927818" cy="369332"/>
              </a:xfrm>
              <a:prstGeom prst="rect">
                <a:avLst/>
              </a:prstGeom>
              <a:noFill/>
            </p:spPr>
            <p:txBody>
              <a:bodyPr wrap="none" rtlCol="0">
                <a:spAutoFit/>
              </a:bodyPr>
              <a:lstStyle/>
              <a:p>
                <a:r>
                  <a:rPr lang="fr-FR" b="1" dirty="0"/>
                  <a:t>X</a:t>
                </a:r>
                <a:r>
                  <a:rPr lang="fr-FR" b="1" baseline="-25000" dirty="0"/>
                  <a:t>2</a:t>
                </a:r>
                <a:r>
                  <a:rPr lang="fr-FR" b="1" dirty="0"/>
                  <a:t>=</a:t>
                </a:r>
                <a:r>
                  <a:rPr lang="fr-FR" b="1" dirty="0" err="1"/>
                  <a:t>True</a:t>
                </a:r>
                <a:endParaRPr lang="fr-FR" b="1" dirty="0"/>
              </a:p>
            </p:txBody>
          </p:sp>
          <p:sp>
            <p:nvSpPr>
              <p:cNvPr id="57" name="ZoneTexte 56">
                <a:extLst>
                  <a:ext uri="{FF2B5EF4-FFF2-40B4-BE49-F238E27FC236}">
                    <a16:creationId xmlns:a16="http://schemas.microsoft.com/office/drawing/2014/main" id="{1B31C74E-5BD6-9F2D-6CC1-711D2D2B5A99}"/>
                  </a:ext>
                </a:extLst>
              </p:cNvPr>
              <p:cNvSpPr txBox="1"/>
              <p:nvPr/>
            </p:nvSpPr>
            <p:spPr>
              <a:xfrm>
                <a:off x="24272806" y="15773501"/>
                <a:ext cx="726547" cy="369332"/>
              </a:xfrm>
              <a:prstGeom prst="rect">
                <a:avLst/>
              </a:prstGeom>
              <a:noFill/>
            </p:spPr>
            <p:txBody>
              <a:bodyPr wrap="none" rtlCol="0">
                <a:spAutoFit/>
              </a:bodyPr>
              <a:lstStyle/>
              <a:p>
                <a:r>
                  <a:rPr lang="fr-FR" b="1" dirty="0">
                    <a:solidFill>
                      <a:srgbClr val="FF0000"/>
                    </a:solidFill>
                  </a:rPr>
                  <a:t>Echec</a:t>
                </a:r>
              </a:p>
            </p:txBody>
          </p:sp>
          <p:cxnSp>
            <p:nvCxnSpPr>
              <p:cNvPr id="58" name="Connecteur droit avec flèche 57">
                <a:extLst>
                  <a:ext uri="{FF2B5EF4-FFF2-40B4-BE49-F238E27FC236}">
                    <a16:creationId xmlns:a16="http://schemas.microsoft.com/office/drawing/2014/main" id="{0A43AC20-B12A-3A90-5FAB-64E3AEB53541}"/>
                  </a:ext>
                </a:extLst>
              </p:cNvPr>
              <p:cNvCxnSpPr>
                <a:cxnSpLocks/>
              </p:cNvCxnSpPr>
              <p:nvPr/>
            </p:nvCxnSpPr>
            <p:spPr>
              <a:xfrm>
                <a:off x="25919881" y="14796451"/>
                <a:ext cx="620251" cy="98646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8EBA1C28-C6AD-7555-2F10-44FF13C71703}"/>
                  </a:ext>
                </a:extLst>
              </p:cNvPr>
              <p:cNvSpPr txBox="1"/>
              <p:nvPr/>
            </p:nvSpPr>
            <p:spPr>
              <a:xfrm>
                <a:off x="26149253" y="14721212"/>
                <a:ext cx="981487" cy="369332"/>
              </a:xfrm>
              <a:prstGeom prst="rect">
                <a:avLst/>
              </a:prstGeom>
              <a:noFill/>
            </p:spPr>
            <p:txBody>
              <a:bodyPr wrap="none" rtlCol="0">
                <a:spAutoFit/>
              </a:bodyPr>
              <a:lstStyle/>
              <a:p>
                <a:r>
                  <a:rPr lang="fr-FR" b="1" dirty="0"/>
                  <a:t>X</a:t>
                </a:r>
                <a:r>
                  <a:rPr lang="fr-FR" b="1" baseline="-25000" dirty="0"/>
                  <a:t>2</a:t>
                </a:r>
                <a:r>
                  <a:rPr lang="fr-FR" b="1" dirty="0"/>
                  <a:t>=False</a:t>
                </a:r>
              </a:p>
            </p:txBody>
          </p:sp>
          <p:grpSp>
            <p:nvGrpSpPr>
              <p:cNvPr id="60" name="Groupe 59">
                <a:extLst>
                  <a:ext uri="{FF2B5EF4-FFF2-40B4-BE49-F238E27FC236}">
                    <a16:creationId xmlns:a16="http://schemas.microsoft.com/office/drawing/2014/main" id="{0D603E43-355B-4180-AFCF-CA1C781BC8E4}"/>
                  </a:ext>
                </a:extLst>
              </p:cNvPr>
              <p:cNvGrpSpPr/>
              <p:nvPr/>
            </p:nvGrpSpPr>
            <p:grpSpPr>
              <a:xfrm>
                <a:off x="26161616" y="15792306"/>
                <a:ext cx="1115602" cy="1115602"/>
                <a:chOff x="25077925" y="13455120"/>
                <a:chExt cx="1297430" cy="1297430"/>
              </a:xfrm>
            </p:grpSpPr>
            <p:sp>
              <p:nvSpPr>
                <p:cNvPr id="61" name="Ellipse 60">
                  <a:extLst>
                    <a:ext uri="{FF2B5EF4-FFF2-40B4-BE49-F238E27FC236}">
                      <a16:creationId xmlns:a16="http://schemas.microsoft.com/office/drawing/2014/main" id="{7DF497B1-B922-FFB0-2EB0-E92BFB89D760}"/>
                    </a:ext>
                  </a:extLst>
                </p:cNvPr>
                <p:cNvSpPr/>
                <p:nvPr/>
              </p:nvSpPr>
              <p:spPr>
                <a:xfrm>
                  <a:off x="25077925" y="13455120"/>
                  <a:ext cx="1297430" cy="129743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5966BB6E-4FEB-6F78-EAF0-3DAAF24597CC}"/>
                    </a:ext>
                  </a:extLst>
                </p:cNvPr>
                <p:cNvSpPr txBox="1"/>
                <p:nvPr/>
              </p:nvSpPr>
              <p:spPr>
                <a:xfrm>
                  <a:off x="25423539" y="13696707"/>
                  <a:ext cx="864494" cy="834420"/>
                </a:xfrm>
                <a:prstGeom prst="rect">
                  <a:avLst/>
                </a:prstGeom>
                <a:noFill/>
              </p:spPr>
              <p:txBody>
                <a:bodyPr wrap="square" rtlCol="0">
                  <a:spAutoFit/>
                </a:bodyPr>
                <a:lstStyle/>
                <a:p>
                  <a:r>
                    <a:rPr lang="fr-FR" dirty="0"/>
                    <a:t>¬x</a:t>
                  </a:r>
                  <a:r>
                    <a:rPr lang="fr-FR" baseline="-25000" dirty="0"/>
                    <a:t>3</a:t>
                  </a:r>
                </a:p>
                <a:p>
                  <a:r>
                    <a:rPr lang="fr-FR" b="0" i="0" dirty="0">
                      <a:solidFill>
                        <a:srgbClr val="202124"/>
                      </a:solidFill>
                      <a:effectLst/>
                    </a:rPr>
                    <a:t>x</a:t>
                  </a:r>
                  <a:r>
                    <a:rPr lang="fr-FR" b="0" i="0" baseline="-25000" dirty="0">
                      <a:solidFill>
                        <a:srgbClr val="202124"/>
                      </a:solidFill>
                      <a:effectLst/>
                    </a:rPr>
                    <a:t>3</a:t>
                  </a:r>
                </a:p>
              </p:txBody>
            </p:sp>
          </p:grpSp>
          <p:cxnSp>
            <p:nvCxnSpPr>
              <p:cNvPr id="63" name="Connecteur droit avec flèche 62">
                <a:extLst>
                  <a:ext uri="{FF2B5EF4-FFF2-40B4-BE49-F238E27FC236}">
                    <a16:creationId xmlns:a16="http://schemas.microsoft.com/office/drawing/2014/main" id="{800587AF-5012-B7D0-ED73-2DEC8E6245AD}"/>
                  </a:ext>
                </a:extLst>
              </p:cNvPr>
              <p:cNvCxnSpPr>
                <a:cxnSpLocks/>
              </p:cNvCxnSpPr>
              <p:nvPr/>
            </p:nvCxnSpPr>
            <p:spPr>
              <a:xfrm>
                <a:off x="26968144" y="16845117"/>
                <a:ext cx="397719" cy="90951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ZoneTexte 63">
                <a:extLst>
                  <a:ext uri="{FF2B5EF4-FFF2-40B4-BE49-F238E27FC236}">
                    <a16:creationId xmlns:a16="http://schemas.microsoft.com/office/drawing/2014/main" id="{0838E856-309F-3C08-E3EC-BF09706EC200}"/>
                  </a:ext>
                </a:extLst>
              </p:cNvPr>
              <p:cNvSpPr txBox="1"/>
              <p:nvPr/>
            </p:nvSpPr>
            <p:spPr>
              <a:xfrm>
                <a:off x="27277219" y="16723242"/>
                <a:ext cx="981487" cy="369332"/>
              </a:xfrm>
              <a:prstGeom prst="rect">
                <a:avLst/>
              </a:prstGeom>
              <a:noFill/>
            </p:spPr>
            <p:txBody>
              <a:bodyPr wrap="none" rtlCol="0">
                <a:spAutoFit/>
              </a:bodyPr>
              <a:lstStyle/>
              <a:p>
                <a:r>
                  <a:rPr lang="fr-FR" b="1" dirty="0"/>
                  <a:t>X</a:t>
                </a:r>
                <a:r>
                  <a:rPr lang="fr-FR" b="1" baseline="-25000" dirty="0"/>
                  <a:t>3</a:t>
                </a:r>
                <a:r>
                  <a:rPr lang="fr-FR" b="1" dirty="0"/>
                  <a:t>=False</a:t>
                </a:r>
              </a:p>
            </p:txBody>
          </p:sp>
          <p:sp>
            <p:nvSpPr>
              <p:cNvPr id="65" name="ZoneTexte 64">
                <a:extLst>
                  <a:ext uri="{FF2B5EF4-FFF2-40B4-BE49-F238E27FC236}">
                    <a16:creationId xmlns:a16="http://schemas.microsoft.com/office/drawing/2014/main" id="{4A12757E-F8CD-9266-F323-8BF3433861A2}"/>
                  </a:ext>
                </a:extLst>
              </p:cNvPr>
              <p:cNvSpPr txBox="1"/>
              <p:nvPr/>
            </p:nvSpPr>
            <p:spPr>
              <a:xfrm>
                <a:off x="27085739" y="17691837"/>
                <a:ext cx="726547" cy="369332"/>
              </a:xfrm>
              <a:prstGeom prst="rect">
                <a:avLst/>
              </a:prstGeom>
              <a:noFill/>
            </p:spPr>
            <p:txBody>
              <a:bodyPr wrap="none" rtlCol="0">
                <a:spAutoFit/>
              </a:bodyPr>
              <a:lstStyle/>
              <a:p>
                <a:r>
                  <a:rPr lang="fr-FR" b="1" dirty="0">
                    <a:solidFill>
                      <a:srgbClr val="FF0000"/>
                    </a:solidFill>
                  </a:rPr>
                  <a:t>Echec</a:t>
                </a:r>
              </a:p>
            </p:txBody>
          </p:sp>
          <p:cxnSp>
            <p:nvCxnSpPr>
              <p:cNvPr id="66" name="Connecteur droit avec flèche 65">
                <a:extLst>
                  <a:ext uri="{FF2B5EF4-FFF2-40B4-BE49-F238E27FC236}">
                    <a16:creationId xmlns:a16="http://schemas.microsoft.com/office/drawing/2014/main" id="{163F507E-D4A1-54A2-D22C-EAEEB34978BD}"/>
                  </a:ext>
                </a:extLst>
              </p:cNvPr>
              <p:cNvCxnSpPr>
                <a:cxnSpLocks/>
              </p:cNvCxnSpPr>
              <p:nvPr/>
            </p:nvCxnSpPr>
            <p:spPr>
              <a:xfrm flipH="1">
                <a:off x="25840323" y="16798480"/>
                <a:ext cx="572439" cy="956147"/>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7" name="ZoneTexte 66">
                <a:extLst>
                  <a:ext uri="{FF2B5EF4-FFF2-40B4-BE49-F238E27FC236}">
                    <a16:creationId xmlns:a16="http://schemas.microsoft.com/office/drawing/2014/main" id="{2719CA02-2EC5-FE3C-2977-6ADAFCFC7C00}"/>
                  </a:ext>
                </a:extLst>
              </p:cNvPr>
              <p:cNvSpPr txBox="1"/>
              <p:nvPr/>
            </p:nvSpPr>
            <p:spPr>
              <a:xfrm>
                <a:off x="25314123" y="16693156"/>
                <a:ext cx="927818" cy="369332"/>
              </a:xfrm>
              <a:prstGeom prst="rect">
                <a:avLst/>
              </a:prstGeom>
              <a:noFill/>
            </p:spPr>
            <p:txBody>
              <a:bodyPr wrap="none" rtlCol="0">
                <a:spAutoFit/>
              </a:bodyPr>
              <a:lstStyle/>
              <a:p>
                <a:r>
                  <a:rPr lang="fr-FR" b="1" dirty="0"/>
                  <a:t>X</a:t>
                </a:r>
                <a:r>
                  <a:rPr lang="fr-FR" b="1" baseline="-25000" dirty="0"/>
                  <a:t>3</a:t>
                </a:r>
                <a:r>
                  <a:rPr lang="fr-FR" b="1" dirty="0"/>
                  <a:t>=</a:t>
                </a:r>
                <a:r>
                  <a:rPr lang="fr-FR" b="1" dirty="0" err="1"/>
                  <a:t>True</a:t>
                </a:r>
                <a:endParaRPr lang="fr-FR" b="1" dirty="0"/>
              </a:p>
            </p:txBody>
          </p:sp>
          <p:sp>
            <p:nvSpPr>
              <p:cNvPr id="68" name="ZoneTexte 67">
                <a:extLst>
                  <a:ext uri="{FF2B5EF4-FFF2-40B4-BE49-F238E27FC236}">
                    <a16:creationId xmlns:a16="http://schemas.microsoft.com/office/drawing/2014/main" id="{F1A94765-AA9F-BE49-A8B9-B7C93F38F065}"/>
                  </a:ext>
                </a:extLst>
              </p:cNvPr>
              <p:cNvSpPr txBox="1"/>
              <p:nvPr/>
            </p:nvSpPr>
            <p:spPr>
              <a:xfrm>
                <a:off x="25468551" y="17694457"/>
                <a:ext cx="726545" cy="369332"/>
              </a:xfrm>
              <a:prstGeom prst="rect">
                <a:avLst/>
              </a:prstGeom>
              <a:noFill/>
            </p:spPr>
            <p:txBody>
              <a:bodyPr wrap="none" rtlCol="0">
                <a:spAutoFit/>
              </a:bodyPr>
              <a:lstStyle/>
              <a:p>
                <a:r>
                  <a:rPr lang="fr-FR" b="1" dirty="0">
                    <a:solidFill>
                      <a:srgbClr val="FF0000"/>
                    </a:solidFill>
                  </a:rPr>
                  <a:t>Echec</a:t>
                </a:r>
              </a:p>
            </p:txBody>
          </p:sp>
          <p:cxnSp>
            <p:nvCxnSpPr>
              <p:cNvPr id="72" name="Connecteur droit avec flèche 71">
                <a:extLst>
                  <a:ext uri="{FF2B5EF4-FFF2-40B4-BE49-F238E27FC236}">
                    <a16:creationId xmlns:a16="http://schemas.microsoft.com/office/drawing/2014/main" id="{EB03974F-B2E2-127D-78AD-DD328DA2D0F2}"/>
                  </a:ext>
                </a:extLst>
              </p:cNvPr>
              <p:cNvCxnSpPr>
                <a:cxnSpLocks/>
              </p:cNvCxnSpPr>
              <p:nvPr/>
            </p:nvCxnSpPr>
            <p:spPr>
              <a:xfrm>
                <a:off x="23688985" y="16430797"/>
                <a:ext cx="397718" cy="90951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3" name="ZoneTexte 72">
                <a:extLst>
                  <a:ext uri="{FF2B5EF4-FFF2-40B4-BE49-F238E27FC236}">
                    <a16:creationId xmlns:a16="http://schemas.microsoft.com/office/drawing/2014/main" id="{21862647-C1D9-8B2A-F9FC-19243FB4EE2A}"/>
                  </a:ext>
                </a:extLst>
              </p:cNvPr>
              <p:cNvSpPr txBox="1"/>
              <p:nvPr/>
            </p:nvSpPr>
            <p:spPr>
              <a:xfrm>
                <a:off x="23832420" y="16299210"/>
                <a:ext cx="981487" cy="369332"/>
              </a:xfrm>
              <a:prstGeom prst="rect">
                <a:avLst/>
              </a:prstGeom>
              <a:noFill/>
            </p:spPr>
            <p:txBody>
              <a:bodyPr wrap="none" rtlCol="0">
                <a:spAutoFit/>
              </a:bodyPr>
              <a:lstStyle/>
              <a:p>
                <a:r>
                  <a:rPr lang="fr-FR" b="1" dirty="0"/>
                  <a:t>X</a:t>
                </a:r>
                <a:r>
                  <a:rPr lang="fr-FR" b="1" baseline="-25000" dirty="0"/>
                  <a:t>3</a:t>
                </a:r>
                <a:r>
                  <a:rPr lang="fr-FR" b="1" dirty="0"/>
                  <a:t>=False</a:t>
                </a:r>
              </a:p>
            </p:txBody>
          </p:sp>
          <p:sp>
            <p:nvSpPr>
              <p:cNvPr id="74" name="ZoneTexte 73">
                <a:extLst>
                  <a:ext uri="{FF2B5EF4-FFF2-40B4-BE49-F238E27FC236}">
                    <a16:creationId xmlns:a16="http://schemas.microsoft.com/office/drawing/2014/main" id="{96997E9D-B4AA-0141-4AEC-A3E231727E59}"/>
                  </a:ext>
                </a:extLst>
              </p:cNvPr>
              <p:cNvSpPr txBox="1"/>
              <p:nvPr/>
            </p:nvSpPr>
            <p:spPr>
              <a:xfrm>
                <a:off x="23778439" y="17360913"/>
                <a:ext cx="726545" cy="369332"/>
              </a:xfrm>
              <a:prstGeom prst="rect">
                <a:avLst/>
              </a:prstGeom>
              <a:noFill/>
            </p:spPr>
            <p:txBody>
              <a:bodyPr wrap="none" rtlCol="0">
                <a:spAutoFit/>
              </a:bodyPr>
              <a:lstStyle/>
              <a:p>
                <a:r>
                  <a:rPr lang="fr-FR" b="1" dirty="0">
                    <a:solidFill>
                      <a:srgbClr val="FF0000"/>
                    </a:solidFill>
                  </a:rPr>
                  <a:t>Echec</a:t>
                </a:r>
              </a:p>
            </p:txBody>
          </p:sp>
          <p:cxnSp>
            <p:nvCxnSpPr>
              <p:cNvPr id="75" name="Connecteur droit avec flèche 74">
                <a:extLst>
                  <a:ext uri="{FF2B5EF4-FFF2-40B4-BE49-F238E27FC236}">
                    <a16:creationId xmlns:a16="http://schemas.microsoft.com/office/drawing/2014/main" id="{76EAF2C7-DFBE-2399-1817-048C502C4E90}"/>
                  </a:ext>
                </a:extLst>
              </p:cNvPr>
              <p:cNvCxnSpPr>
                <a:cxnSpLocks/>
              </p:cNvCxnSpPr>
              <p:nvPr/>
            </p:nvCxnSpPr>
            <p:spPr>
              <a:xfrm flipH="1">
                <a:off x="22627933" y="16404766"/>
                <a:ext cx="572439" cy="956147"/>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6" name="ZoneTexte 75">
                <a:extLst>
                  <a:ext uri="{FF2B5EF4-FFF2-40B4-BE49-F238E27FC236}">
                    <a16:creationId xmlns:a16="http://schemas.microsoft.com/office/drawing/2014/main" id="{0901AFF1-BE9D-A1EC-2AB3-B2F9BC803C57}"/>
                  </a:ext>
                </a:extLst>
              </p:cNvPr>
              <p:cNvSpPr txBox="1"/>
              <p:nvPr/>
            </p:nvSpPr>
            <p:spPr>
              <a:xfrm>
                <a:off x="22100764" y="16299210"/>
                <a:ext cx="927818" cy="369332"/>
              </a:xfrm>
              <a:prstGeom prst="rect">
                <a:avLst/>
              </a:prstGeom>
              <a:noFill/>
            </p:spPr>
            <p:txBody>
              <a:bodyPr wrap="none" rtlCol="0">
                <a:spAutoFit/>
              </a:bodyPr>
              <a:lstStyle/>
              <a:p>
                <a:r>
                  <a:rPr lang="fr-FR" b="1" dirty="0"/>
                  <a:t>X</a:t>
                </a:r>
                <a:r>
                  <a:rPr lang="fr-FR" b="1" baseline="-25000" dirty="0"/>
                  <a:t>3</a:t>
                </a:r>
                <a:r>
                  <a:rPr lang="fr-FR" b="1" dirty="0"/>
                  <a:t>=</a:t>
                </a:r>
                <a:r>
                  <a:rPr lang="fr-FR" b="1" dirty="0" err="1"/>
                  <a:t>True</a:t>
                </a:r>
                <a:endParaRPr lang="fr-FR" b="1" dirty="0"/>
              </a:p>
            </p:txBody>
          </p:sp>
          <p:sp>
            <p:nvSpPr>
              <p:cNvPr id="77" name="ZoneTexte 76">
                <a:extLst>
                  <a:ext uri="{FF2B5EF4-FFF2-40B4-BE49-F238E27FC236}">
                    <a16:creationId xmlns:a16="http://schemas.microsoft.com/office/drawing/2014/main" id="{32989F21-A608-E19A-E31B-7CB655FD9F19}"/>
                  </a:ext>
                </a:extLst>
              </p:cNvPr>
              <p:cNvSpPr txBox="1"/>
              <p:nvPr/>
            </p:nvSpPr>
            <p:spPr>
              <a:xfrm>
                <a:off x="22104365" y="17283805"/>
                <a:ext cx="1170514" cy="461665"/>
              </a:xfrm>
              <a:prstGeom prst="rect">
                <a:avLst/>
              </a:prstGeom>
              <a:noFill/>
            </p:spPr>
            <p:txBody>
              <a:bodyPr wrap="none" rtlCol="0">
                <a:spAutoFit/>
              </a:bodyPr>
              <a:lstStyle/>
              <a:p>
                <a:r>
                  <a:rPr lang="fr-FR" sz="2400" b="1" dirty="0">
                    <a:solidFill>
                      <a:srgbClr val="92D050"/>
                    </a:solidFill>
                  </a:rPr>
                  <a:t>Modèle</a:t>
                </a:r>
              </a:p>
            </p:txBody>
          </p:sp>
        </p:grpSp>
        <p:sp>
          <p:nvSpPr>
            <p:cNvPr id="80" name="Rectangle : coins arrondis 79">
              <a:extLst>
                <a:ext uri="{FF2B5EF4-FFF2-40B4-BE49-F238E27FC236}">
                  <a16:creationId xmlns:a16="http://schemas.microsoft.com/office/drawing/2014/main" id="{28FFD9E2-427E-195D-E63F-80D03EDD67ED}"/>
                </a:ext>
              </a:extLst>
            </p:cNvPr>
            <p:cNvSpPr/>
            <p:nvPr/>
          </p:nvSpPr>
          <p:spPr>
            <a:xfrm>
              <a:off x="16703927" y="9722320"/>
              <a:ext cx="4899425" cy="120707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DPLL</a:t>
              </a:r>
            </a:p>
          </p:txBody>
        </p:sp>
      </p:grpSp>
      <p:sp>
        <p:nvSpPr>
          <p:cNvPr id="143" name="Flèche : bas 142">
            <a:extLst>
              <a:ext uri="{FF2B5EF4-FFF2-40B4-BE49-F238E27FC236}">
                <a16:creationId xmlns:a16="http://schemas.microsoft.com/office/drawing/2014/main" id="{32B27CA8-FDA5-EC53-6670-27997A23F1F5}"/>
              </a:ext>
            </a:extLst>
          </p:cNvPr>
          <p:cNvSpPr/>
          <p:nvPr/>
        </p:nvSpPr>
        <p:spPr>
          <a:xfrm>
            <a:off x="22666653" y="18957955"/>
            <a:ext cx="1105916" cy="178273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oupe 3">
            <a:extLst>
              <a:ext uri="{FF2B5EF4-FFF2-40B4-BE49-F238E27FC236}">
                <a16:creationId xmlns:a16="http://schemas.microsoft.com/office/drawing/2014/main" id="{762CBD4A-69C8-DCF0-770D-81A9365D0F5F}"/>
              </a:ext>
            </a:extLst>
          </p:cNvPr>
          <p:cNvGrpSpPr/>
          <p:nvPr/>
        </p:nvGrpSpPr>
        <p:grpSpPr>
          <a:xfrm>
            <a:off x="15829002" y="20963630"/>
            <a:ext cx="13935116" cy="7395957"/>
            <a:chOff x="15137606" y="20964091"/>
            <a:chExt cx="13935116" cy="7395957"/>
          </a:xfrm>
        </p:grpSpPr>
        <p:sp>
          <p:nvSpPr>
            <p:cNvPr id="145" name="Rectangle : coins arrondis 144">
              <a:extLst>
                <a:ext uri="{FF2B5EF4-FFF2-40B4-BE49-F238E27FC236}">
                  <a16:creationId xmlns:a16="http://schemas.microsoft.com/office/drawing/2014/main" id="{44871F5B-8297-A915-1748-529D0DFD696B}"/>
                </a:ext>
              </a:extLst>
            </p:cNvPr>
            <p:cNvSpPr/>
            <p:nvPr/>
          </p:nvSpPr>
          <p:spPr>
            <a:xfrm>
              <a:off x="15137606" y="21496115"/>
              <a:ext cx="13935116" cy="6863933"/>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46" name="Rectangle : coins arrondis 145">
              <a:extLst>
                <a:ext uri="{FF2B5EF4-FFF2-40B4-BE49-F238E27FC236}">
                  <a16:creationId xmlns:a16="http://schemas.microsoft.com/office/drawing/2014/main" id="{B58D48D6-3AC8-4FD8-4A40-2A7C9EB1CE33}"/>
                </a:ext>
              </a:extLst>
            </p:cNvPr>
            <p:cNvSpPr/>
            <p:nvPr/>
          </p:nvSpPr>
          <p:spPr>
            <a:xfrm>
              <a:off x="16362047" y="20964091"/>
              <a:ext cx="5410577" cy="120707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Optimisation</a:t>
              </a:r>
            </a:p>
          </p:txBody>
        </p:sp>
        <p:grpSp>
          <p:nvGrpSpPr>
            <p:cNvPr id="137" name="Groupe 136">
              <a:extLst>
                <a:ext uri="{FF2B5EF4-FFF2-40B4-BE49-F238E27FC236}">
                  <a16:creationId xmlns:a16="http://schemas.microsoft.com/office/drawing/2014/main" id="{97368E33-1F9A-48CC-FB0C-FF862810C488}"/>
                </a:ext>
              </a:extLst>
            </p:cNvPr>
            <p:cNvGrpSpPr/>
            <p:nvPr/>
          </p:nvGrpSpPr>
          <p:grpSpPr>
            <a:xfrm>
              <a:off x="25136116" y="21600343"/>
              <a:ext cx="2089586" cy="6614334"/>
              <a:chOff x="23357982" y="17893193"/>
              <a:chExt cx="2089586" cy="6614334"/>
            </a:xfrm>
          </p:grpSpPr>
          <p:grpSp>
            <p:nvGrpSpPr>
              <p:cNvPr id="82" name="Groupe 81">
                <a:extLst>
                  <a:ext uri="{FF2B5EF4-FFF2-40B4-BE49-F238E27FC236}">
                    <a16:creationId xmlns:a16="http://schemas.microsoft.com/office/drawing/2014/main" id="{91864A94-E33D-3FC1-6900-D77E90DD9166}"/>
                  </a:ext>
                </a:extLst>
              </p:cNvPr>
              <p:cNvGrpSpPr/>
              <p:nvPr/>
            </p:nvGrpSpPr>
            <p:grpSpPr>
              <a:xfrm>
                <a:off x="23357982" y="17893193"/>
                <a:ext cx="1850636" cy="1880943"/>
                <a:chOff x="21360592" y="9949129"/>
                <a:chExt cx="2088000" cy="2088000"/>
              </a:xfrm>
            </p:grpSpPr>
            <p:sp>
              <p:nvSpPr>
                <p:cNvPr id="121" name="Ellipse 120">
                  <a:extLst>
                    <a:ext uri="{FF2B5EF4-FFF2-40B4-BE49-F238E27FC236}">
                      <a16:creationId xmlns:a16="http://schemas.microsoft.com/office/drawing/2014/main" id="{D01F7E22-4F78-70AA-975A-E6E9466D4225}"/>
                    </a:ext>
                  </a:extLst>
                </p:cNvPr>
                <p:cNvSpPr/>
                <p:nvPr/>
              </p:nvSpPr>
              <p:spPr>
                <a:xfrm>
                  <a:off x="21360592" y="9949129"/>
                  <a:ext cx="2088000" cy="2088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ZoneTexte 121">
                  <a:extLst>
                    <a:ext uri="{FF2B5EF4-FFF2-40B4-BE49-F238E27FC236}">
                      <a16:creationId xmlns:a16="http://schemas.microsoft.com/office/drawing/2014/main" id="{8503B9EE-87BA-4A64-5937-088949419A86}"/>
                    </a:ext>
                  </a:extLst>
                </p:cNvPr>
                <p:cNvSpPr txBox="1"/>
                <p:nvPr/>
              </p:nvSpPr>
              <p:spPr>
                <a:xfrm>
                  <a:off x="21762902" y="10134278"/>
                  <a:ext cx="1641862" cy="1631216"/>
                </a:xfrm>
                <a:prstGeom prst="rect">
                  <a:avLst/>
                </a:prstGeom>
                <a:noFill/>
              </p:spPr>
              <p:txBody>
                <a:bodyPr wrap="square" rtlCol="0">
                  <a:spAutoFit/>
                </a:bodyPr>
                <a:lstStyle/>
                <a:p>
                  <a:r>
                    <a:rPr lang="fr-FR" dirty="0"/>
                    <a:t>x</a:t>
                  </a:r>
                  <a:r>
                    <a:rPr lang="fr-FR" baseline="-25000" dirty="0"/>
                    <a:t>1 </a:t>
                  </a:r>
                  <a:r>
                    <a:rPr lang="fr-FR" b="0" i="0" dirty="0">
                      <a:solidFill>
                        <a:srgbClr val="202124"/>
                      </a:solidFill>
                      <a:effectLst/>
                    </a:rPr>
                    <a:t>∨ x</a:t>
                  </a:r>
                  <a:r>
                    <a:rPr lang="fr-FR" b="0" i="0" baseline="-25000" dirty="0">
                      <a:solidFill>
                        <a:srgbClr val="202124"/>
                      </a:solidFill>
                      <a:effectLst/>
                    </a:rPr>
                    <a:t>2 </a:t>
                  </a:r>
                  <a:r>
                    <a:rPr lang="fr-FR" b="0" i="0" dirty="0">
                      <a:solidFill>
                        <a:srgbClr val="202124"/>
                      </a:solidFill>
                      <a:effectLst/>
                    </a:rPr>
                    <a:t>∨ </a:t>
                  </a:r>
                  <a:r>
                    <a:rPr lang="fr-FR" dirty="0"/>
                    <a:t>¬x</a:t>
                  </a:r>
                  <a:r>
                    <a:rPr lang="fr-FR" baseline="-25000" dirty="0"/>
                    <a:t>3</a:t>
                  </a:r>
                </a:p>
                <a:p>
                  <a:r>
                    <a:rPr lang="fr-FR" dirty="0"/>
                    <a:t>¬x</a:t>
                  </a:r>
                  <a:r>
                    <a:rPr lang="fr-FR" baseline="-25000" dirty="0"/>
                    <a:t>1 </a:t>
                  </a:r>
                  <a:r>
                    <a:rPr lang="fr-FR" b="0" i="0" dirty="0">
                      <a:solidFill>
                        <a:srgbClr val="202124"/>
                      </a:solidFill>
                      <a:effectLst/>
                    </a:rPr>
                    <a:t>∨ x</a:t>
                  </a:r>
                  <a:r>
                    <a:rPr lang="fr-FR" b="0" i="0" baseline="-25000" dirty="0">
                      <a:solidFill>
                        <a:srgbClr val="202124"/>
                      </a:solidFill>
                      <a:effectLst/>
                    </a:rPr>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dirty="0"/>
                    <a:t>¬x</a:t>
                  </a:r>
                  <a:r>
                    <a:rPr lang="fr-FR" baseline="-25000" dirty="0"/>
                    <a:t>2</a:t>
                  </a:r>
                </a:p>
                <a:p>
                  <a:r>
                    <a:rPr lang="fr-FR" dirty="0"/>
                    <a:t>x</a:t>
                  </a:r>
                  <a:r>
                    <a:rPr lang="fr-FR" baseline="-25000" dirty="0"/>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b="0" i="0" dirty="0">
                      <a:solidFill>
                        <a:srgbClr val="202124"/>
                      </a:solidFill>
                      <a:effectLst/>
                    </a:rPr>
                    <a:t>x</a:t>
                  </a:r>
                  <a:r>
                    <a:rPr lang="fr-FR" b="0" i="0" baseline="-25000" dirty="0">
                      <a:solidFill>
                        <a:srgbClr val="202124"/>
                      </a:solidFill>
                      <a:effectLst/>
                    </a:rPr>
                    <a:t>1</a:t>
                  </a:r>
                  <a:r>
                    <a:rPr lang="fr-FR" b="0" i="0" dirty="0">
                      <a:solidFill>
                        <a:srgbClr val="202124"/>
                      </a:solidFill>
                      <a:effectLst/>
                    </a:rPr>
                    <a:t>∨</a:t>
                  </a:r>
                  <a:r>
                    <a:rPr lang="fr-FR" dirty="0"/>
                    <a:t> ¬x</a:t>
                  </a:r>
                  <a:r>
                    <a:rPr lang="fr-FR" baseline="-25000" dirty="0"/>
                    <a:t>2</a:t>
                  </a:r>
                  <a:endParaRPr lang="fr-FR" dirty="0"/>
                </a:p>
              </p:txBody>
            </p:sp>
          </p:grpSp>
          <p:cxnSp>
            <p:nvCxnSpPr>
              <p:cNvPr id="86" name="Connecteur droit avec flèche 85">
                <a:extLst>
                  <a:ext uri="{FF2B5EF4-FFF2-40B4-BE49-F238E27FC236}">
                    <a16:creationId xmlns:a16="http://schemas.microsoft.com/office/drawing/2014/main" id="{D5668338-88B3-48C9-EEAC-008E7C0C87F8}"/>
                  </a:ext>
                </a:extLst>
              </p:cNvPr>
              <p:cNvCxnSpPr>
                <a:cxnSpLocks/>
              </p:cNvCxnSpPr>
              <p:nvPr/>
            </p:nvCxnSpPr>
            <p:spPr>
              <a:xfrm>
                <a:off x="24314159" y="19774136"/>
                <a:ext cx="0" cy="56692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7" name="ZoneTexte 86">
                <a:extLst>
                  <a:ext uri="{FF2B5EF4-FFF2-40B4-BE49-F238E27FC236}">
                    <a16:creationId xmlns:a16="http://schemas.microsoft.com/office/drawing/2014/main" id="{5FA0BDBE-2779-C105-E50F-F969F61C922E}"/>
                  </a:ext>
                </a:extLst>
              </p:cNvPr>
              <p:cNvSpPr txBox="1"/>
              <p:nvPr/>
            </p:nvSpPr>
            <p:spPr>
              <a:xfrm>
                <a:off x="24407305" y="19862553"/>
                <a:ext cx="981487" cy="369332"/>
              </a:xfrm>
              <a:prstGeom prst="rect">
                <a:avLst/>
              </a:prstGeom>
              <a:noFill/>
            </p:spPr>
            <p:txBody>
              <a:bodyPr wrap="none" rtlCol="0">
                <a:spAutoFit/>
              </a:bodyPr>
              <a:lstStyle/>
              <a:p>
                <a:r>
                  <a:rPr lang="fr-FR" b="1" dirty="0"/>
                  <a:t>X</a:t>
                </a:r>
                <a:r>
                  <a:rPr lang="fr-FR" b="1" baseline="-25000" dirty="0"/>
                  <a:t>2</a:t>
                </a:r>
                <a:r>
                  <a:rPr lang="fr-FR" b="1" dirty="0"/>
                  <a:t>=False</a:t>
                </a:r>
              </a:p>
            </p:txBody>
          </p:sp>
          <p:grpSp>
            <p:nvGrpSpPr>
              <p:cNvPr id="130" name="Groupe 129">
                <a:extLst>
                  <a:ext uri="{FF2B5EF4-FFF2-40B4-BE49-F238E27FC236}">
                    <a16:creationId xmlns:a16="http://schemas.microsoft.com/office/drawing/2014/main" id="{00DC1AE8-4A5D-65EA-C376-691A2DF14B66}"/>
                  </a:ext>
                </a:extLst>
              </p:cNvPr>
              <p:cNvGrpSpPr/>
              <p:nvPr/>
            </p:nvGrpSpPr>
            <p:grpSpPr>
              <a:xfrm>
                <a:off x="23591509" y="20335749"/>
                <a:ext cx="1503245" cy="1527863"/>
                <a:chOff x="23591509" y="20335749"/>
                <a:chExt cx="1503245" cy="1527863"/>
              </a:xfrm>
            </p:grpSpPr>
            <p:sp>
              <p:nvSpPr>
                <p:cNvPr id="125" name="Ellipse 124">
                  <a:extLst>
                    <a:ext uri="{FF2B5EF4-FFF2-40B4-BE49-F238E27FC236}">
                      <a16:creationId xmlns:a16="http://schemas.microsoft.com/office/drawing/2014/main" id="{B4F8DFD5-43E3-5599-A503-F89F3D39AADD}"/>
                    </a:ext>
                  </a:extLst>
                </p:cNvPr>
                <p:cNvSpPr/>
                <p:nvPr/>
              </p:nvSpPr>
              <p:spPr>
                <a:xfrm>
                  <a:off x="23591509" y="20335749"/>
                  <a:ext cx="1503245" cy="1527863"/>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ZoneTexte 125">
                  <a:extLst>
                    <a:ext uri="{FF2B5EF4-FFF2-40B4-BE49-F238E27FC236}">
                      <a16:creationId xmlns:a16="http://schemas.microsoft.com/office/drawing/2014/main" id="{AE280EF3-BB9B-61BA-007A-BAA2E0F2BAF0}"/>
                    </a:ext>
                  </a:extLst>
                </p:cNvPr>
                <p:cNvSpPr txBox="1"/>
                <p:nvPr/>
              </p:nvSpPr>
              <p:spPr>
                <a:xfrm>
                  <a:off x="23914412" y="20658992"/>
                  <a:ext cx="992623" cy="923330"/>
                </a:xfrm>
                <a:prstGeom prst="rect">
                  <a:avLst/>
                </a:prstGeom>
                <a:noFill/>
              </p:spPr>
              <p:txBody>
                <a:bodyPr wrap="square" rtlCol="0">
                  <a:spAutoFit/>
                </a:bodyPr>
                <a:lstStyle/>
                <a:p>
                  <a:r>
                    <a:rPr lang="fr-FR" dirty="0"/>
                    <a:t>x</a:t>
                  </a:r>
                  <a:r>
                    <a:rPr lang="fr-FR" baseline="-25000" dirty="0"/>
                    <a:t>1</a:t>
                  </a:r>
                  <a:r>
                    <a:rPr lang="fr-FR" b="0" i="0" baseline="-25000" dirty="0">
                      <a:solidFill>
                        <a:srgbClr val="202124"/>
                      </a:solidFill>
                      <a:effectLst/>
                    </a:rPr>
                    <a:t> </a:t>
                  </a:r>
                  <a:r>
                    <a:rPr lang="fr-FR" b="0" i="0" dirty="0">
                      <a:solidFill>
                        <a:srgbClr val="202124"/>
                      </a:solidFill>
                      <a:effectLst/>
                    </a:rPr>
                    <a:t>∨ </a:t>
                  </a:r>
                  <a:r>
                    <a:rPr lang="fr-FR" dirty="0"/>
                    <a:t>¬x</a:t>
                  </a:r>
                  <a:r>
                    <a:rPr lang="fr-FR" baseline="-25000" dirty="0"/>
                    <a:t>3</a:t>
                  </a:r>
                </a:p>
                <a:p>
                  <a:r>
                    <a:rPr lang="fr-FR" dirty="0"/>
                    <a:t>¬x</a:t>
                  </a:r>
                  <a:r>
                    <a:rPr lang="fr-FR" baseline="-25000" dirty="0"/>
                    <a:t>1</a:t>
                  </a:r>
                  <a:r>
                    <a:rPr lang="fr-FR" b="0" i="0" baseline="-25000" dirty="0">
                      <a:solidFill>
                        <a:srgbClr val="202124"/>
                      </a:solidFill>
                      <a:effectLst/>
                    </a:rPr>
                    <a:t> </a:t>
                  </a:r>
                  <a:r>
                    <a:rPr lang="fr-FR" b="0" i="0" dirty="0">
                      <a:solidFill>
                        <a:srgbClr val="202124"/>
                      </a:solidFill>
                      <a:effectLst/>
                    </a:rPr>
                    <a:t>∨ x</a:t>
                  </a:r>
                  <a:r>
                    <a:rPr lang="fr-FR" b="0" i="0" baseline="-25000" dirty="0">
                      <a:solidFill>
                        <a:srgbClr val="202124"/>
                      </a:solidFill>
                      <a:effectLst/>
                    </a:rPr>
                    <a:t>3</a:t>
                  </a:r>
                  <a:endParaRPr lang="fr-FR" baseline="-25000" dirty="0"/>
                </a:p>
                <a:p>
                  <a:r>
                    <a:rPr lang="fr-FR" b="0" i="0" dirty="0">
                      <a:solidFill>
                        <a:srgbClr val="202124"/>
                      </a:solidFill>
                      <a:effectLst/>
                    </a:rPr>
                    <a:t>x</a:t>
                  </a:r>
                  <a:r>
                    <a:rPr lang="fr-FR" b="0" i="0" baseline="-25000" dirty="0">
                      <a:solidFill>
                        <a:srgbClr val="202124"/>
                      </a:solidFill>
                      <a:effectLst/>
                    </a:rPr>
                    <a:t>3</a:t>
                  </a:r>
                  <a:endParaRPr lang="fr-FR" baseline="-25000" dirty="0">
                    <a:solidFill>
                      <a:srgbClr val="202124"/>
                    </a:solidFill>
                  </a:endParaRPr>
                </a:p>
              </p:txBody>
            </p:sp>
          </p:grpSp>
          <p:cxnSp>
            <p:nvCxnSpPr>
              <p:cNvPr id="127" name="Connecteur droit avec flèche 126">
                <a:extLst>
                  <a:ext uri="{FF2B5EF4-FFF2-40B4-BE49-F238E27FC236}">
                    <a16:creationId xmlns:a16="http://schemas.microsoft.com/office/drawing/2014/main" id="{DBCAEC82-D793-42A1-7111-E8B3EB14D187}"/>
                  </a:ext>
                </a:extLst>
              </p:cNvPr>
              <p:cNvCxnSpPr>
                <a:cxnSpLocks/>
              </p:cNvCxnSpPr>
              <p:nvPr/>
            </p:nvCxnSpPr>
            <p:spPr>
              <a:xfrm>
                <a:off x="24346938" y="21863612"/>
                <a:ext cx="7462" cy="646587"/>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8" name="ZoneTexte 127">
                <a:extLst>
                  <a:ext uri="{FF2B5EF4-FFF2-40B4-BE49-F238E27FC236}">
                    <a16:creationId xmlns:a16="http://schemas.microsoft.com/office/drawing/2014/main" id="{626BD3BF-8068-74C6-D76C-43F7243C3E1C}"/>
                  </a:ext>
                </a:extLst>
              </p:cNvPr>
              <p:cNvSpPr txBox="1"/>
              <p:nvPr/>
            </p:nvSpPr>
            <p:spPr>
              <a:xfrm>
                <a:off x="24485733" y="21964475"/>
                <a:ext cx="927818" cy="369332"/>
              </a:xfrm>
              <a:prstGeom prst="rect">
                <a:avLst/>
              </a:prstGeom>
              <a:noFill/>
            </p:spPr>
            <p:txBody>
              <a:bodyPr wrap="none" rtlCol="0">
                <a:spAutoFit/>
              </a:bodyPr>
              <a:lstStyle/>
              <a:p>
                <a:r>
                  <a:rPr lang="fr-FR" b="1" dirty="0"/>
                  <a:t>X</a:t>
                </a:r>
                <a:r>
                  <a:rPr lang="fr-FR" b="1" baseline="-25000" dirty="0"/>
                  <a:t>3</a:t>
                </a:r>
                <a:r>
                  <a:rPr lang="fr-FR" b="1" dirty="0"/>
                  <a:t>=</a:t>
                </a:r>
                <a:r>
                  <a:rPr lang="fr-FR" b="1" dirty="0" err="1"/>
                  <a:t>True</a:t>
                </a:r>
                <a:endParaRPr lang="fr-FR" b="1" dirty="0"/>
              </a:p>
            </p:txBody>
          </p:sp>
          <p:grpSp>
            <p:nvGrpSpPr>
              <p:cNvPr id="131" name="Groupe 130">
                <a:extLst>
                  <a:ext uri="{FF2B5EF4-FFF2-40B4-BE49-F238E27FC236}">
                    <a16:creationId xmlns:a16="http://schemas.microsoft.com/office/drawing/2014/main" id="{72C827F0-302D-203A-D81E-D613043665D3}"/>
                  </a:ext>
                </a:extLst>
              </p:cNvPr>
              <p:cNvGrpSpPr/>
              <p:nvPr/>
            </p:nvGrpSpPr>
            <p:grpSpPr>
              <a:xfrm>
                <a:off x="23820913" y="22512526"/>
                <a:ext cx="1092822" cy="1110719"/>
                <a:chOff x="23772716" y="19930283"/>
                <a:chExt cx="1092822" cy="1110719"/>
              </a:xfrm>
            </p:grpSpPr>
            <p:sp>
              <p:nvSpPr>
                <p:cNvPr id="132" name="Ellipse 131">
                  <a:extLst>
                    <a:ext uri="{FF2B5EF4-FFF2-40B4-BE49-F238E27FC236}">
                      <a16:creationId xmlns:a16="http://schemas.microsoft.com/office/drawing/2014/main" id="{DD59C778-E71E-6991-A786-96978FA8F23A}"/>
                    </a:ext>
                  </a:extLst>
                </p:cNvPr>
                <p:cNvSpPr/>
                <p:nvPr/>
              </p:nvSpPr>
              <p:spPr>
                <a:xfrm>
                  <a:off x="23772716" y="19930283"/>
                  <a:ext cx="1092822" cy="1110719"/>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132">
                  <a:extLst>
                    <a:ext uri="{FF2B5EF4-FFF2-40B4-BE49-F238E27FC236}">
                      <a16:creationId xmlns:a16="http://schemas.microsoft.com/office/drawing/2014/main" id="{671CDF6E-A6A1-F8A5-BCB3-FF3EF3E79589}"/>
                    </a:ext>
                  </a:extLst>
                </p:cNvPr>
                <p:cNvSpPr txBox="1"/>
                <p:nvPr/>
              </p:nvSpPr>
              <p:spPr>
                <a:xfrm>
                  <a:off x="24126382" y="20275314"/>
                  <a:ext cx="465451" cy="369332"/>
                </a:xfrm>
                <a:prstGeom prst="rect">
                  <a:avLst/>
                </a:prstGeom>
                <a:noFill/>
              </p:spPr>
              <p:txBody>
                <a:bodyPr wrap="square" rtlCol="0">
                  <a:spAutoFit/>
                </a:bodyPr>
                <a:lstStyle/>
                <a:p>
                  <a:r>
                    <a:rPr lang="fr-FR" dirty="0"/>
                    <a:t>x</a:t>
                  </a:r>
                  <a:r>
                    <a:rPr lang="fr-FR" baseline="-25000" dirty="0"/>
                    <a:t>1</a:t>
                  </a:r>
                </a:p>
              </p:txBody>
            </p:sp>
          </p:grpSp>
          <p:cxnSp>
            <p:nvCxnSpPr>
              <p:cNvPr id="134" name="Connecteur droit avec flèche 133">
                <a:extLst>
                  <a:ext uri="{FF2B5EF4-FFF2-40B4-BE49-F238E27FC236}">
                    <a16:creationId xmlns:a16="http://schemas.microsoft.com/office/drawing/2014/main" id="{E6573154-E5BC-88DC-9B26-9986E7146E9A}"/>
                  </a:ext>
                </a:extLst>
              </p:cNvPr>
              <p:cNvCxnSpPr>
                <a:cxnSpLocks/>
              </p:cNvCxnSpPr>
              <p:nvPr/>
            </p:nvCxnSpPr>
            <p:spPr>
              <a:xfrm>
                <a:off x="24407305" y="23623245"/>
                <a:ext cx="0" cy="524686"/>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5" name="ZoneTexte 134">
                <a:extLst>
                  <a:ext uri="{FF2B5EF4-FFF2-40B4-BE49-F238E27FC236}">
                    <a16:creationId xmlns:a16="http://schemas.microsoft.com/office/drawing/2014/main" id="{F9FBAD8E-FED5-B6AC-52EF-C807DF5B78EB}"/>
                  </a:ext>
                </a:extLst>
              </p:cNvPr>
              <p:cNvSpPr txBox="1"/>
              <p:nvPr/>
            </p:nvSpPr>
            <p:spPr>
              <a:xfrm>
                <a:off x="24519750" y="23700922"/>
                <a:ext cx="927818" cy="369332"/>
              </a:xfrm>
              <a:prstGeom prst="rect">
                <a:avLst/>
              </a:prstGeom>
              <a:noFill/>
            </p:spPr>
            <p:txBody>
              <a:bodyPr wrap="none" rtlCol="0">
                <a:spAutoFit/>
              </a:bodyPr>
              <a:lstStyle/>
              <a:p>
                <a:r>
                  <a:rPr lang="fr-FR" b="1" dirty="0"/>
                  <a:t>X</a:t>
                </a:r>
                <a:r>
                  <a:rPr lang="fr-FR" b="1" baseline="-25000" dirty="0"/>
                  <a:t>1</a:t>
                </a:r>
                <a:r>
                  <a:rPr lang="fr-FR" b="1" dirty="0"/>
                  <a:t>=</a:t>
                </a:r>
                <a:r>
                  <a:rPr lang="fr-FR" b="1" dirty="0" err="1"/>
                  <a:t>True</a:t>
                </a:r>
                <a:endParaRPr lang="fr-FR" b="1" dirty="0"/>
              </a:p>
            </p:txBody>
          </p:sp>
          <p:sp>
            <p:nvSpPr>
              <p:cNvPr id="136" name="ZoneTexte 135">
                <a:extLst>
                  <a:ext uri="{FF2B5EF4-FFF2-40B4-BE49-F238E27FC236}">
                    <a16:creationId xmlns:a16="http://schemas.microsoft.com/office/drawing/2014/main" id="{857B4858-0C01-5A40-A42A-56E789431646}"/>
                  </a:ext>
                </a:extLst>
              </p:cNvPr>
              <p:cNvSpPr txBox="1"/>
              <p:nvPr/>
            </p:nvSpPr>
            <p:spPr>
              <a:xfrm>
                <a:off x="23891021" y="24091643"/>
                <a:ext cx="1037450" cy="415884"/>
              </a:xfrm>
              <a:prstGeom prst="rect">
                <a:avLst/>
              </a:prstGeom>
              <a:noFill/>
            </p:spPr>
            <p:txBody>
              <a:bodyPr wrap="none" rtlCol="0">
                <a:spAutoFit/>
              </a:bodyPr>
              <a:lstStyle/>
              <a:p>
                <a:r>
                  <a:rPr lang="fr-FR" sz="2400" b="1" dirty="0">
                    <a:solidFill>
                      <a:srgbClr val="92D050"/>
                    </a:solidFill>
                  </a:rPr>
                  <a:t>Modèle</a:t>
                </a:r>
              </a:p>
            </p:txBody>
          </p:sp>
        </p:grpSp>
        <p:sp>
          <p:nvSpPr>
            <p:cNvPr id="148" name="ZoneTexte 147">
              <a:extLst>
                <a:ext uri="{FF2B5EF4-FFF2-40B4-BE49-F238E27FC236}">
                  <a16:creationId xmlns:a16="http://schemas.microsoft.com/office/drawing/2014/main" id="{454B2D6D-F479-1F97-33BE-C9F10335CB95}"/>
                </a:ext>
              </a:extLst>
            </p:cNvPr>
            <p:cNvSpPr txBox="1"/>
            <p:nvPr/>
          </p:nvSpPr>
          <p:spPr>
            <a:xfrm>
              <a:off x="15924731" y="22895793"/>
              <a:ext cx="3396831" cy="646331"/>
            </a:xfrm>
            <a:prstGeom prst="rect">
              <a:avLst/>
            </a:prstGeom>
            <a:noFill/>
          </p:spPr>
          <p:txBody>
            <a:bodyPr wrap="square" rtlCol="0">
              <a:spAutoFit/>
            </a:bodyPr>
            <a:lstStyle/>
            <a:p>
              <a:r>
                <a:rPr lang="fr-FR" sz="3600" b="1" dirty="0"/>
                <a:t>Clause unitaire:</a:t>
              </a:r>
            </a:p>
          </p:txBody>
        </p:sp>
        <p:sp>
          <p:nvSpPr>
            <p:cNvPr id="149" name="ZoneTexte 148">
              <a:extLst>
                <a:ext uri="{FF2B5EF4-FFF2-40B4-BE49-F238E27FC236}">
                  <a16:creationId xmlns:a16="http://schemas.microsoft.com/office/drawing/2014/main" id="{76F73268-4591-6591-2097-660026068AA3}"/>
                </a:ext>
              </a:extLst>
            </p:cNvPr>
            <p:cNvSpPr txBox="1"/>
            <p:nvPr/>
          </p:nvSpPr>
          <p:spPr>
            <a:xfrm>
              <a:off x="15950347" y="24837172"/>
              <a:ext cx="3202042" cy="646331"/>
            </a:xfrm>
            <a:prstGeom prst="rect">
              <a:avLst/>
            </a:prstGeom>
            <a:noFill/>
          </p:spPr>
          <p:txBody>
            <a:bodyPr wrap="square" rtlCol="0">
              <a:spAutoFit/>
            </a:bodyPr>
            <a:lstStyle/>
            <a:p>
              <a:r>
                <a:rPr lang="fr-FR" sz="3600" b="1" dirty="0"/>
                <a:t>Littéraux pure:</a:t>
              </a:r>
            </a:p>
          </p:txBody>
        </p:sp>
        <p:cxnSp>
          <p:nvCxnSpPr>
            <p:cNvPr id="151" name="Connecteur droit 150">
              <a:extLst>
                <a:ext uri="{FF2B5EF4-FFF2-40B4-BE49-F238E27FC236}">
                  <a16:creationId xmlns:a16="http://schemas.microsoft.com/office/drawing/2014/main" id="{47FBEBDB-47C2-0EA1-753C-3FEE0B39F26C}"/>
                </a:ext>
              </a:extLst>
            </p:cNvPr>
            <p:cNvCxnSpPr>
              <a:cxnSpLocks/>
            </p:cNvCxnSpPr>
            <p:nvPr/>
          </p:nvCxnSpPr>
          <p:spPr>
            <a:xfrm>
              <a:off x="24394415" y="22171165"/>
              <a:ext cx="0" cy="55529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047AC803-5F65-42E0-ED40-9EF0CE333D37}"/>
                </a:ext>
              </a:extLst>
            </p:cNvPr>
            <p:cNvSpPr txBox="1"/>
            <p:nvPr/>
          </p:nvSpPr>
          <p:spPr>
            <a:xfrm>
              <a:off x="16062204" y="23818447"/>
              <a:ext cx="7016011" cy="646331"/>
            </a:xfrm>
            <a:prstGeom prst="rect">
              <a:avLst/>
            </a:prstGeom>
            <a:noFill/>
          </p:spPr>
          <p:txBody>
            <a:bodyPr wrap="square" rtlCol="0">
              <a:spAutoFit/>
            </a:bodyPr>
            <a:lstStyle/>
            <a:p>
              <a:r>
                <a:rPr lang="fr-FR" dirty="0"/>
                <a:t>C’est une clause réduite à un seul littéral. On a donc un seul choix</a:t>
              </a:r>
            </a:p>
            <a:p>
              <a:r>
                <a:rPr lang="fr-FR" dirty="0"/>
                <a:t>pour la satisfaire.</a:t>
              </a:r>
            </a:p>
          </p:txBody>
        </p:sp>
        <p:sp>
          <p:nvSpPr>
            <p:cNvPr id="3" name="ZoneTexte 2">
              <a:extLst>
                <a:ext uri="{FF2B5EF4-FFF2-40B4-BE49-F238E27FC236}">
                  <a16:creationId xmlns:a16="http://schemas.microsoft.com/office/drawing/2014/main" id="{4BF1080A-BD21-3AAC-C8DA-9FC8C464253A}"/>
                </a:ext>
              </a:extLst>
            </p:cNvPr>
            <p:cNvSpPr txBox="1"/>
            <p:nvPr/>
          </p:nvSpPr>
          <p:spPr>
            <a:xfrm>
              <a:off x="16087820" y="25918498"/>
              <a:ext cx="6898171" cy="1200329"/>
            </a:xfrm>
            <a:prstGeom prst="rect">
              <a:avLst/>
            </a:prstGeom>
            <a:noFill/>
          </p:spPr>
          <p:txBody>
            <a:bodyPr wrap="square" rtlCol="0">
              <a:spAutoFit/>
            </a:bodyPr>
            <a:lstStyle/>
            <a:p>
              <a:r>
                <a:rPr lang="fr-FR" dirty="0"/>
                <a:t>C’est un littéral qui n’intervient que sous une seule forme, soit positive soit négative. Il suffit de leur assigner une valeur qui les rends Vrai et toutes les clauses associées à celui-ci se retrouvent satisfaite sans avoir de choix, c’est-à-dire sans créer une nouvelle branche.</a:t>
              </a:r>
            </a:p>
          </p:txBody>
        </p:sp>
      </p:grpSp>
      <p:cxnSp>
        <p:nvCxnSpPr>
          <p:cNvPr id="22" name="Connecteur droit 21">
            <a:extLst>
              <a:ext uri="{FF2B5EF4-FFF2-40B4-BE49-F238E27FC236}">
                <a16:creationId xmlns:a16="http://schemas.microsoft.com/office/drawing/2014/main" id="{1C7EA801-CFA4-9370-2D9E-1C328970B2E9}"/>
              </a:ext>
            </a:extLst>
          </p:cNvPr>
          <p:cNvCxnSpPr>
            <a:cxnSpLocks/>
          </p:cNvCxnSpPr>
          <p:nvPr/>
        </p:nvCxnSpPr>
        <p:spPr>
          <a:xfrm>
            <a:off x="23154513" y="10906804"/>
            <a:ext cx="92224" cy="716753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C522BB3B-9C0B-92DA-AE4A-5B26263D08DC}"/>
              </a:ext>
            </a:extLst>
          </p:cNvPr>
          <p:cNvSpPr txBox="1"/>
          <p:nvPr/>
        </p:nvSpPr>
        <p:spPr>
          <a:xfrm>
            <a:off x="16383851" y="11444901"/>
            <a:ext cx="3396831" cy="646331"/>
          </a:xfrm>
          <a:prstGeom prst="rect">
            <a:avLst/>
          </a:prstGeom>
          <a:noFill/>
        </p:spPr>
        <p:txBody>
          <a:bodyPr wrap="square" rtlCol="0">
            <a:spAutoFit/>
          </a:bodyPr>
          <a:lstStyle/>
          <a:p>
            <a:r>
              <a:rPr lang="fr-FR" sz="3600" b="1" dirty="0"/>
              <a:t>Pseudo Code:</a:t>
            </a:r>
          </a:p>
        </p:txBody>
      </p:sp>
      <p:sp>
        <p:nvSpPr>
          <p:cNvPr id="26" name="ZoneTexte 25">
            <a:extLst>
              <a:ext uri="{FF2B5EF4-FFF2-40B4-BE49-F238E27FC236}">
                <a16:creationId xmlns:a16="http://schemas.microsoft.com/office/drawing/2014/main" id="{D2853891-425C-43A8-AE60-D9B40B3221FA}"/>
              </a:ext>
            </a:extLst>
          </p:cNvPr>
          <p:cNvSpPr txBox="1"/>
          <p:nvPr/>
        </p:nvSpPr>
        <p:spPr>
          <a:xfrm>
            <a:off x="16408930" y="12243775"/>
            <a:ext cx="6472226" cy="5355312"/>
          </a:xfrm>
          <a:prstGeom prst="rect">
            <a:avLst/>
          </a:prstGeom>
          <a:noFill/>
        </p:spPr>
        <p:txBody>
          <a:bodyPr wrap="square" rtlCol="0">
            <a:spAutoFit/>
          </a:bodyPr>
          <a:lstStyle/>
          <a:p>
            <a:endParaRPr lang="fr-FR" b="1" u="sng" dirty="0"/>
          </a:p>
          <a:p>
            <a:r>
              <a:rPr lang="fr-FR" dirty="0"/>
              <a:t>M est un ensemble de clause en CNF</a:t>
            </a:r>
          </a:p>
          <a:p>
            <a:endParaRPr lang="fr-FR" b="1" u="sng" dirty="0"/>
          </a:p>
          <a:p>
            <a:r>
              <a:rPr lang="fr-FR" b="1" u="sng" dirty="0"/>
              <a:t>DPLL(M):</a:t>
            </a:r>
          </a:p>
          <a:p>
            <a:endParaRPr lang="fr-FR" b="1" u="sng" dirty="0"/>
          </a:p>
          <a:p>
            <a:pPr lvl="1"/>
            <a:r>
              <a:rPr lang="fr-FR" dirty="0"/>
              <a:t>Si M est satisfait:</a:t>
            </a:r>
          </a:p>
          <a:p>
            <a:pPr lvl="1"/>
            <a:r>
              <a:rPr lang="fr-FR" dirty="0"/>
              <a:t>	Retourner Vrai</a:t>
            </a:r>
          </a:p>
          <a:p>
            <a:pPr lvl="1"/>
            <a:r>
              <a:rPr lang="fr-FR" dirty="0"/>
              <a:t>Si M contient une clause vide:</a:t>
            </a:r>
          </a:p>
          <a:p>
            <a:pPr lvl="1"/>
            <a:r>
              <a:rPr lang="fr-FR" dirty="0"/>
              <a:t>	Retourner Faux</a:t>
            </a:r>
          </a:p>
          <a:p>
            <a:pPr lvl="1"/>
            <a:r>
              <a:rPr lang="fr-FR" dirty="0"/>
              <a:t>X </a:t>
            </a:r>
            <a:r>
              <a:rPr lang="fr-FR" dirty="0">
                <a:sym typeface="Wingdings" panose="05000000000000000000" pitchFamily="2" charset="2"/>
              </a:rPr>
              <a:t> </a:t>
            </a:r>
            <a:r>
              <a:rPr lang="fr-FR" dirty="0" err="1"/>
              <a:t>Choisir_un_littéral</a:t>
            </a:r>
            <a:r>
              <a:rPr lang="fr-FR" dirty="0"/>
              <a:t>()</a:t>
            </a:r>
          </a:p>
          <a:p>
            <a:pPr lvl="1"/>
            <a:r>
              <a:rPr lang="fr-FR" dirty="0"/>
              <a:t>Affecter(X, Vrai)</a:t>
            </a:r>
          </a:p>
          <a:p>
            <a:pPr lvl="1"/>
            <a:r>
              <a:rPr lang="fr-FR" dirty="0"/>
              <a:t>Si DPLL(M):</a:t>
            </a:r>
          </a:p>
          <a:p>
            <a:pPr lvl="1"/>
            <a:r>
              <a:rPr lang="fr-FR" dirty="0"/>
              <a:t>	Retourner Vrai</a:t>
            </a:r>
          </a:p>
          <a:p>
            <a:pPr lvl="1"/>
            <a:r>
              <a:rPr lang="fr-FR" dirty="0"/>
              <a:t>Affecter(X, Faux)</a:t>
            </a:r>
          </a:p>
          <a:p>
            <a:pPr lvl="1"/>
            <a:r>
              <a:rPr lang="fr-FR" dirty="0"/>
              <a:t>Si DPLL(M):</a:t>
            </a:r>
          </a:p>
          <a:p>
            <a:pPr lvl="1"/>
            <a:r>
              <a:rPr lang="fr-FR" dirty="0"/>
              <a:t>	Retourner Vrai</a:t>
            </a:r>
          </a:p>
          <a:p>
            <a:pPr lvl="1"/>
            <a:r>
              <a:rPr lang="fr-FR" dirty="0"/>
              <a:t>Sinon:</a:t>
            </a:r>
          </a:p>
          <a:p>
            <a:pPr lvl="1"/>
            <a:r>
              <a:rPr lang="fr-FR" dirty="0"/>
              <a:t>	Retourner Faux</a:t>
            </a:r>
          </a:p>
          <a:p>
            <a:endParaRPr lang="fr-FR" dirty="0"/>
          </a:p>
        </p:txBody>
      </p:sp>
      <p:sp>
        <p:nvSpPr>
          <p:cNvPr id="29" name="Rectangle : coins arrondis 28">
            <a:extLst>
              <a:ext uri="{FF2B5EF4-FFF2-40B4-BE49-F238E27FC236}">
                <a16:creationId xmlns:a16="http://schemas.microsoft.com/office/drawing/2014/main" id="{7599FC3C-D254-5069-B0B8-C762A00D1528}"/>
              </a:ext>
            </a:extLst>
          </p:cNvPr>
          <p:cNvSpPr/>
          <p:nvPr/>
        </p:nvSpPr>
        <p:spPr>
          <a:xfrm>
            <a:off x="232531" y="32002064"/>
            <a:ext cx="16471396" cy="10440431"/>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30" name="Rectangle : coins arrondis 29">
            <a:extLst>
              <a:ext uri="{FF2B5EF4-FFF2-40B4-BE49-F238E27FC236}">
                <a16:creationId xmlns:a16="http://schemas.microsoft.com/office/drawing/2014/main" id="{8B94B1A2-2045-76D7-5AFC-C9FE41F5194B}"/>
              </a:ext>
            </a:extLst>
          </p:cNvPr>
          <p:cNvSpPr/>
          <p:nvPr/>
        </p:nvSpPr>
        <p:spPr>
          <a:xfrm>
            <a:off x="2302381" y="31470041"/>
            <a:ext cx="9052319" cy="1836028"/>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Etude expérimentale</a:t>
            </a:r>
          </a:p>
        </p:txBody>
      </p:sp>
      <p:pic>
        <p:nvPicPr>
          <p:cNvPr id="32" name="Image 31" descr="Une image contenant graphique&#10;&#10;Description générée automatiquement">
            <a:extLst>
              <a:ext uri="{FF2B5EF4-FFF2-40B4-BE49-F238E27FC236}">
                <a16:creationId xmlns:a16="http://schemas.microsoft.com/office/drawing/2014/main" id="{9C4C19CC-53DA-BD12-48E2-48A4FAEA1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7693" y="33692295"/>
            <a:ext cx="5586234" cy="4189676"/>
          </a:xfrm>
          <a:prstGeom prst="rect">
            <a:avLst/>
          </a:prstGeom>
        </p:spPr>
      </p:pic>
      <p:pic>
        <p:nvPicPr>
          <p:cNvPr id="41" name="Image 40" descr="Une image contenant graphique&#10;&#10;Description générée automatiquement">
            <a:extLst>
              <a:ext uri="{FF2B5EF4-FFF2-40B4-BE49-F238E27FC236}">
                <a16:creationId xmlns:a16="http://schemas.microsoft.com/office/drawing/2014/main" id="{525295F8-C58A-EC05-483A-5A221411A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846" y="33672051"/>
            <a:ext cx="5586235" cy="4189676"/>
          </a:xfrm>
          <a:prstGeom prst="rect">
            <a:avLst/>
          </a:prstGeom>
        </p:spPr>
      </p:pic>
      <p:pic>
        <p:nvPicPr>
          <p:cNvPr id="69" name="Image 68" descr="Une image contenant graphique&#10;&#10;Description générée automatiquement">
            <a:extLst>
              <a:ext uri="{FF2B5EF4-FFF2-40B4-BE49-F238E27FC236}">
                <a16:creationId xmlns:a16="http://schemas.microsoft.com/office/drawing/2014/main" id="{056BF88D-8205-1CF2-5659-243C3B476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31" y="33736896"/>
            <a:ext cx="5413315" cy="4059986"/>
          </a:xfrm>
          <a:prstGeom prst="rect">
            <a:avLst/>
          </a:prstGeom>
        </p:spPr>
      </p:pic>
      <p:sp>
        <p:nvSpPr>
          <p:cNvPr id="70" name="Rectangle : coins arrondis 69">
            <a:extLst>
              <a:ext uri="{FF2B5EF4-FFF2-40B4-BE49-F238E27FC236}">
                <a16:creationId xmlns:a16="http://schemas.microsoft.com/office/drawing/2014/main" id="{86C71451-AC7C-9715-A91C-93C9174EBA53}"/>
              </a:ext>
            </a:extLst>
          </p:cNvPr>
          <p:cNvSpPr/>
          <p:nvPr/>
        </p:nvSpPr>
        <p:spPr>
          <a:xfrm>
            <a:off x="18920514" y="32129306"/>
            <a:ext cx="10979930" cy="10440431"/>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71" name="Rectangle : coins arrondis 70">
            <a:extLst>
              <a:ext uri="{FF2B5EF4-FFF2-40B4-BE49-F238E27FC236}">
                <a16:creationId xmlns:a16="http://schemas.microsoft.com/office/drawing/2014/main" id="{26B99F92-2A5E-3202-F7F1-F9239ABD4DCF}"/>
              </a:ext>
            </a:extLst>
          </p:cNvPr>
          <p:cNvSpPr/>
          <p:nvPr/>
        </p:nvSpPr>
        <p:spPr>
          <a:xfrm>
            <a:off x="20990365" y="31597283"/>
            <a:ext cx="5615416" cy="1836028"/>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Heuristiques</a:t>
            </a:r>
          </a:p>
        </p:txBody>
      </p:sp>
      <p:sp>
        <p:nvSpPr>
          <p:cNvPr id="79" name="Flèche : bas 78">
            <a:extLst>
              <a:ext uri="{FF2B5EF4-FFF2-40B4-BE49-F238E27FC236}">
                <a16:creationId xmlns:a16="http://schemas.microsoft.com/office/drawing/2014/main" id="{9B289398-8D13-8705-5314-4DF37A18004B}"/>
              </a:ext>
            </a:extLst>
          </p:cNvPr>
          <p:cNvSpPr/>
          <p:nvPr/>
        </p:nvSpPr>
        <p:spPr>
          <a:xfrm>
            <a:off x="22554979" y="28795043"/>
            <a:ext cx="1329265" cy="213687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Flèche : bas 80">
            <a:extLst>
              <a:ext uri="{FF2B5EF4-FFF2-40B4-BE49-F238E27FC236}">
                <a16:creationId xmlns:a16="http://schemas.microsoft.com/office/drawing/2014/main" id="{C0B2518B-233A-9B4B-834D-93500F6BEBD2}"/>
              </a:ext>
            </a:extLst>
          </p:cNvPr>
          <p:cNvSpPr/>
          <p:nvPr/>
        </p:nvSpPr>
        <p:spPr>
          <a:xfrm rot="5400000">
            <a:off x="17147587" y="36300212"/>
            <a:ext cx="1329265" cy="179376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ctangle : coins arrondis 82">
            <a:extLst>
              <a:ext uri="{FF2B5EF4-FFF2-40B4-BE49-F238E27FC236}">
                <a16:creationId xmlns:a16="http://schemas.microsoft.com/office/drawing/2014/main" id="{8F462BC9-5144-293A-549D-928FBF7A115C}"/>
              </a:ext>
            </a:extLst>
          </p:cNvPr>
          <p:cNvSpPr/>
          <p:nvPr/>
        </p:nvSpPr>
        <p:spPr>
          <a:xfrm>
            <a:off x="232532" y="11539237"/>
            <a:ext cx="13606230" cy="18879675"/>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84" name="Rectangle : coins arrondis 83">
            <a:extLst>
              <a:ext uri="{FF2B5EF4-FFF2-40B4-BE49-F238E27FC236}">
                <a16:creationId xmlns:a16="http://schemas.microsoft.com/office/drawing/2014/main" id="{F2921DD5-9729-B3E7-FB77-248E90DD805F}"/>
              </a:ext>
            </a:extLst>
          </p:cNvPr>
          <p:cNvSpPr/>
          <p:nvPr/>
        </p:nvSpPr>
        <p:spPr>
          <a:xfrm>
            <a:off x="2003976" y="10853331"/>
            <a:ext cx="5615416" cy="123786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Modélisation</a:t>
            </a:r>
          </a:p>
        </p:txBody>
      </p:sp>
      <p:sp>
        <p:nvSpPr>
          <p:cNvPr id="85" name="Flèche : bas 84">
            <a:extLst>
              <a:ext uri="{FF2B5EF4-FFF2-40B4-BE49-F238E27FC236}">
                <a16:creationId xmlns:a16="http://schemas.microsoft.com/office/drawing/2014/main" id="{5981961B-994A-0F7C-4E46-58F02D61306E}"/>
              </a:ext>
            </a:extLst>
          </p:cNvPr>
          <p:cNvSpPr/>
          <p:nvPr/>
        </p:nvSpPr>
        <p:spPr>
          <a:xfrm rot="16200000">
            <a:off x="14243764" y="14307014"/>
            <a:ext cx="1329265" cy="129991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E339C8D5-102C-0DE9-003B-E9F3C8C405CE}"/>
              </a:ext>
            </a:extLst>
          </p:cNvPr>
          <p:cNvSpPr/>
          <p:nvPr/>
        </p:nvSpPr>
        <p:spPr>
          <a:xfrm>
            <a:off x="860611" y="692089"/>
            <a:ext cx="3240000" cy="324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descr="Une image contenant texte, logo">
            <a:extLst>
              <a:ext uri="{FF2B5EF4-FFF2-40B4-BE49-F238E27FC236}">
                <a16:creationId xmlns:a16="http://schemas.microsoft.com/office/drawing/2014/main" id="{B781517A-37B9-5C8F-1051-5065EE8DB8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29" y="1356358"/>
            <a:ext cx="3663337" cy="1569660"/>
          </a:xfrm>
          <a:prstGeom prst="rect">
            <a:avLst/>
          </a:prstGeom>
          <a:noFill/>
        </p:spPr>
      </p:pic>
    </p:spTree>
    <p:extLst>
      <p:ext uri="{BB962C8B-B14F-4D97-AF65-F5344CB8AC3E}">
        <p14:creationId xmlns:p14="http://schemas.microsoft.com/office/powerpoint/2010/main" val="3292246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92</TotalTime>
  <Words>491</Words>
  <Application>Microsoft Office PowerPoint</Application>
  <PresentationFormat>Personnalisé</PresentationFormat>
  <Paragraphs>85</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gauthier evraerd</dc:creator>
  <cp:lastModifiedBy>gauthier evraerd</cp:lastModifiedBy>
  <cp:revision>6</cp:revision>
  <dcterms:created xsi:type="dcterms:W3CDTF">2023-04-06T08:11:38Z</dcterms:created>
  <dcterms:modified xsi:type="dcterms:W3CDTF">2023-04-07T13:37:55Z</dcterms:modified>
</cp:coreProperties>
</file>