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5"/>
  </p:notesMasterIdLst>
  <p:handoutMasterIdLst>
    <p:handoutMasterId r:id="rId16"/>
  </p:handoutMasterIdLst>
  <p:sldIdLst>
    <p:sldId id="444" r:id="rId2"/>
    <p:sldId id="453" r:id="rId3"/>
    <p:sldId id="531" r:id="rId4"/>
    <p:sldId id="560" r:id="rId5"/>
    <p:sldId id="567" r:id="rId6"/>
    <p:sldId id="563" r:id="rId7"/>
    <p:sldId id="545" r:id="rId8"/>
    <p:sldId id="566" r:id="rId9"/>
    <p:sldId id="568" r:id="rId10"/>
    <p:sldId id="542" r:id="rId11"/>
    <p:sldId id="451" r:id="rId12"/>
    <p:sldId id="570" r:id="rId13"/>
    <p:sldId id="571" r:id="rId1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84" autoAdjust="0"/>
  </p:normalViewPr>
  <p:slideViewPr>
    <p:cSldViewPr>
      <p:cViewPr varScale="1">
        <p:scale>
          <a:sx n="63" d="100"/>
          <a:sy n="63" d="100"/>
        </p:scale>
        <p:origin x="1596" y="6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6/21/2016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6/21/2016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fr-FR" dirty="0"/>
              <a:t>Pour</a:t>
            </a:r>
            <a:r>
              <a:rPr lang="fr-FR" baseline="0" dirty="0"/>
              <a:t> vous aider à préparer l’examen de fin d’études, voici quelques indications préalables qui s’adapteront également à un entretien annuel d’évaluation lorsque vous y serez convié tout d’abord par votre responsable de stage et ensuite par votre n+1 dans les structures dans lesquelles vous réaliserez votre carrière professionnelle. </a:t>
            </a:r>
          </a:p>
          <a:p>
            <a:r>
              <a:rPr lang="fr-FR" baseline="0" dirty="0"/>
              <a:t>Cette séquence de travail fait suite aux trois premières séances destinées à préparer l’examen de fin d’études et qui fournissaient des éléments concrets à ce sujet. Il s’agit ici de vous donnez quelques clés pour adopter une posture compatible avec cet exercice et plus encore une attitude constructive par rapport à votre positionnement sur des postes à hautes responsabilités en entreprise. </a:t>
            </a: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Si vous voulez que votre jury s’intéresse à vous, un bon conseil : intéressez-vous aussi à lui. </a:t>
            </a: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0" baseline="0" dirty="0"/>
              <a:t>Les personnes sollicitées pour participer à un jury d’examen de fin d’études, qu’elles soient représentantes de SUPINFO ou des entreprises, le font toujours avec beaucoup de plaisir. Contrairement à ce que pensent les étudiants, elles ne viennent pas assister à des présentations pour « saquer » des étudiants, les « démonter », les « massacrer », etc. </a:t>
            </a:r>
          </a:p>
          <a:p>
            <a:r>
              <a:rPr lang="fr-FR" i="0" baseline="0" dirty="0"/>
              <a:t>Ces personnes ont sans doute d’autres activités pour se distraire ! </a:t>
            </a:r>
          </a:p>
          <a:p>
            <a:r>
              <a:rPr lang="fr-FR" i="0" baseline="0" dirty="0"/>
              <a:t>Et SUPINFO n’a aucun intérêt à faire venir des professionnels dans les jurys pour mettre ses étudiants en difficulté devant des partenaires. Au contraire, dans ce cadre, nous invitons les représentants d’entreprise à constater combien nos étudiants sont à la hauteur des attentes des recruteurs au niveau Bac+5. Et nous avons d’excellents retours des professionnels participants à nos jurys d’examen de fin d’études. </a:t>
            </a:r>
          </a:p>
          <a:p>
            <a:r>
              <a:rPr lang="fr-FR" i="0" baseline="0" dirty="0"/>
              <a:t>Vous avez donc tout intérêt à montrer une grande considération à ces personnes. </a:t>
            </a:r>
          </a:p>
          <a:p>
            <a:r>
              <a:rPr lang="fr-FR" i="0" baseline="0" dirty="0"/>
              <a:t>Vous y parviendrez en respectant le cahier des charges qui vous a été fourni sous forme de guide « Master Degree Dissertation ». Si vous n’êtes pas d’accord avec les consignes de travail que contient ce guide et que vous vous en écartez, vous ne faîtes pas preuve d’une grande perspicacité mais d’une incapacité à répondre à un cahier des charges, ce qui est pourtant une des premières capacités attendues d’un expert en informatique.</a:t>
            </a:r>
          </a:p>
          <a:p>
            <a:r>
              <a:rPr lang="fr-FR" i="0" baseline="0" dirty="0"/>
              <a:t>Vous montrerez également de l’attention à vos lecteurs ou auditeurs en vous exprimant correctement (sans fautes), dans un style adapté à l’exercice, avec suffisamment de précision mais sans détails inutiles, en structurant votre propos de manière logique. Le jury ne peut pas lire dans vos pensées, interpréter des non-dits, deviner vos intentions, il faut donc que vous soyez efficace à l’écrit et à l’oral. Vos compétences en communication, votre manière de vous mettre en scène comme expert en informatique disent beaucoup de vous et de votre relation aux autres personnes et à votre travail. Ce qui permet au jury de juger de votre capacité à faire carrière à un niveau élevé d’intervention en entreprise. </a:t>
            </a:r>
          </a:p>
          <a:p>
            <a:r>
              <a:rPr lang="fr-FR" i="0" baseline="0" dirty="0"/>
              <a:t>A l’écrit, la présentation générale du document sera prise en considération. Du texte de densité élevée, des illustrations utiles, un respect des consignes de rédaction seront appréciés. </a:t>
            </a:r>
          </a:p>
          <a:p>
            <a:r>
              <a:rPr lang="fr-FR" i="0" baseline="0" dirty="0"/>
              <a:t>A l’oral, seront valorisées : </a:t>
            </a:r>
          </a:p>
          <a:p>
            <a:pPr>
              <a:buFont typeface="Arial" pitchFamily="34" charset="0"/>
              <a:buChar char="•"/>
            </a:pPr>
            <a:r>
              <a:rPr lang="fr-FR" i="0" baseline="0" dirty="0"/>
              <a:t> une tenue vestimentaire conforme aux indications fournies par SUPINFO = le costume et la cravate pour les hommes, l’équivalent pour les femmes en déclinaison féminine, mais ne vous déguisez pas avec des vêtements dans lesquels vous ne vous sentez pas à l’aise, des chaussures qui vous font souffrir, des talons tellement hauts que vous ne tenez pas debout, ne changez pas de produits de beauté ou d’hygiène la veille au risque de faire une allergie à un nouveau composant et vous retrouvez avec une magnifique éruption cutanée le jour J, etc.)</a:t>
            </a:r>
          </a:p>
          <a:p>
            <a:pPr>
              <a:buFont typeface="Arial" pitchFamily="34" charset="0"/>
              <a:buChar char="•"/>
            </a:pPr>
            <a:r>
              <a:rPr lang="fr-FR" i="0" baseline="0" dirty="0"/>
              <a:t> une aisance d’élocution = un ton de voix audible par l’ensemble des personnes présentes, un rythme de parole confortable pour l’écoute, une maîtrise des tic de langage (Heu, donc, voilà, etc.)</a:t>
            </a:r>
          </a:p>
          <a:p>
            <a:pPr>
              <a:buFont typeface="Arial" pitchFamily="34" charset="0"/>
              <a:buChar char="•"/>
            </a:pPr>
            <a:r>
              <a:rPr lang="fr-FR" i="0" baseline="0" dirty="0"/>
              <a:t> une attitude adaptée à un exposé de cette importance = pas trop de distance ou de familiarité, pas de condescendance ou de dédain pour le jury mais un regard franc, une attention à toutes les personnes présentes, un intérêt pour les questions posées, une prise en compte des opinions exprimées, etc.</a:t>
            </a: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Une seule recette de base pour une grande réussite à l’examen de fin d’études : se faire plaisir en rédigeant le mémoire</a:t>
            </a:r>
            <a:r>
              <a:rPr lang="fr-FR" baseline="0" dirty="0"/>
              <a:t> et en le soutenant devant un jury. </a:t>
            </a:r>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En aucun cas, l’examen de fin d’études ne doit faire perdre du temps à tout le monde en demandant comme une faveur une validation. Ce qui n’a rien à voir avec la démonstration de compétences professionnelles. Vous ne devez donc pas subir cet événement mais y prendre du plaisir pour clôturer en beauté votre parcours d’études. Vous l’aurez donc bien compris dans les diapos précédentes, c’est dans la posture que vous adopterez face à cet exercice que vous assurerez votre réussite : en l’abordant avec l’idée que vous avez là une belle occasion d’être reconnu(e) comme un expert en informatique vous fournirez 2 fois moins d’efforts pour 2 fois plus de succès. Ne commencez donc le travail que lorsque vous serez dans d’excellentes dispositions. </a:t>
            </a: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Pour </a:t>
            </a:r>
            <a:r>
              <a:rPr lang="fr-FR" baseline="0" dirty="0"/>
              <a:t>réussir l’examen de fin d’études, il faut vraiment vouloir être « Expert en informatique et systèmes d’information ». </a:t>
            </a:r>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solidFill>
                  <a:srgbClr val="FF0000"/>
                </a:solidFill>
              </a:rPr>
              <a:t>Vous</a:t>
            </a:r>
            <a:r>
              <a:rPr lang="fr-FR" i="0" baseline="0" dirty="0">
                <a:solidFill>
                  <a:srgbClr val="FF0000"/>
                </a:solidFill>
              </a:rPr>
              <a:t> n’avez pas réalisé un parcours d’études en 5 années après le Bac pour retarder au maximum votre entrée dans la vie active, vous mettre au chaud pendant un moment ou prolonger indéfiniment votre scolarité. Eventuellement, c’est pour l’ambiance estudiantine, pour le vivier d’amis potentiels ou pour les fiestas mémorables que vous avez opté pour des études longues. Mais vous ne pouvez pas vous en tenir à ces arguments (au moins pour l’examen de fin d’études). Il vous faut expliquer à quoi vont vous servir le temps passé et les efforts fournis.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Pour pouvoir vous déclarer diplômé, le jury a besoin d’avoir la certitude que vous êtes apte à occuper un poste à hautes responsabilités en entreprise, que vous mettez en cohérence vos ambitions avec vos acquis en formation. Bref, vous devez montrer que vous savez où vous allez professionnellement parlant et que vous pouvez être admis dans le cercle relativement restreint des experts en informatique parce que vous possédez les compétences, que vous êtes intégré dans les réseaux et que vous adoptez un certain état d’esprit compatible avec ce métier. Le fait que votre responsable de stage soit content de vous ou que vous ayez été embauché ne peut pas suffire pour justifier ces différents aspects. Cela peut même vous desservir si c’est une sur-adaptation au poste ou à l’entreprise qui transparaît dans vos propos. Ce qui vous est demandé ici c’est de mettre en valeur que vous pouvez intervenir en prenant des responsabilités sur différents postes, dans divers contextes, au sein de multiples équipes et sur d’autres types de projets, etc. Autrement dit, que le diplôme peut vous être décerné puisque vous présentez des garanties sur votre positionnement en tant qu’expert en informatique de niveau Bac+5.  </a:t>
            </a:r>
            <a:endParaRPr lang="fr-FR" i="0" dirty="0">
              <a:solidFill>
                <a:srgbClr val="FF0000"/>
              </a:solidFill>
            </a:endParaRP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solidFill>
                  <a:srgbClr val="FF0000"/>
                </a:solidFill>
              </a:rPr>
              <a:t>Une</a:t>
            </a:r>
            <a:r>
              <a:rPr lang="fr-FR" i="0" baseline="0" dirty="0">
                <a:solidFill>
                  <a:srgbClr val="FF0000"/>
                </a:solidFill>
              </a:rPr>
              <a:t> formation n’est pas destinée à produire des clones et les étudiants ont chacun leur personnalité. Donc, même après un parcours d’études similaire, chaque candidat à l’examen doit pouvoir faire valoir sa manière personnelle d’investir le rôle d’expert en informatique. Pour cela, il faut mettre en évidence les éléments que vous avez acquis, développés, expérimentés et qui vont faire de vous la personne répondant aux critères de référence tout en faisant preuve d’originalité. C’est à travers vos particularités que vous retiendrez l’attention de vos interlocuteurs (jury, recruteurs, supérieurs hiérarchiques, etc.). Là encore, il ne s’agit pas seulement de montrer que vous êtes fier de vous mais de permettre aux personnes qui vous écoutent de mesurer votre apport pour une entreprise en termes opérationnels et pour le secteur de l’informatique en termes de réflexion plus théorique.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Une fois que vous savez où vous voulez aller et qui vous êtes professionnellement, vous pouvez poursuivre la préparation de l’examen de fin d’études. </a:t>
            </a:r>
            <a:endParaRPr lang="fr-FR" i="0" dirty="0">
              <a:solidFill>
                <a:srgbClr val="FF0000"/>
              </a:solidFill>
            </a:endParaRP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Pour </a:t>
            </a:r>
            <a:r>
              <a:rPr lang="fr-FR" baseline="0" dirty="0"/>
              <a:t>réussir l’examen de fin d’études, il faut montrer les acquis en formation. </a:t>
            </a:r>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solidFill>
                  <a:srgbClr val="FF0000"/>
                </a:solidFill>
              </a:rPr>
              <a:t>Il s’agit ici de faire le point sur la construction des compétences au cours des années</a:t>
            </a:r>
            <a:r>
              <a:rPr lang="fr-FR" i="0" baseline="0" dirty="0">
                <a:solidFill>
                  <a:srgbClr val="FF0000"/>
                </a:solidFill>
              </a:rPr>
              <a:t> d’études.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La capacité de distanciation par rapport à des événements est à mettre en évidence. Il convient de différencier les épisodes importants des péripéties insignifiantes, de hiérarchiser les faits, de comprendre leur enchainement pour analyser avec pertinence un contexte de travail et des méthodes pour gérer des projets.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Les personnalités en présence, leurs relations, leur organisation collective sont à exposer pour démontrer des compétences en management.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Il ne suffit pas de faire état de ses impressions face à ces éléments pour bâtir une argumentation. Mais s’interroger sur ses propres réactions permet de réfléchir sur sa place dans le projet et dans l’équipe, ses méthodes de travail et de prise de décision, ses aptitudes et ses ambitions.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Le propos est à étayer sur des données précises et fiables (chiffrées ou non). Il faut éviter les informations floues et ne pas mentir pour enjoliver la situation. Il est impératif de doser la quantité d’informations à produire et leur degré de précision. Trop ou trop peu, il est impossible de présenter efficacement la situation et de mettre en évidence des compétences professionnelles.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solidFill>
                  <a:srgbClr val="FF0000"/>
                </a:solidFill>
              </a:rPr>
              <a:t>Les actions réalisées sont à évaluer en fonction des objectifs initiaux en ce qui concerne les projets menés en entreprise, les savoirs acquis en cours ou dans des lectures. Ce qui suppose que des objectifs d’apprentissage aient été fixés avec le démarrage du travail. On a moins de chance de trouver si on ne cherche rien, et se fixer des axes d’acquisition de connaissance ou d’expérience n’empêche pas de trouver aussi des choses imprévues et utiles pour la suite du parcours de formation. </a:t>
            </a:r>
            <a:endParaRPr lang="fr-FR" i="0" dirty="0">
              <a:solidFill>
                <a:srgbClr val="FF0000"/>
              </a:solidFill>
            </a:endParaRP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t>Evidemment pour vous voir valider à l’examen de fin d’études, vous devez montrer que vous avez réussi dans certains domaines. Vous allez donc mettre en évidence les actions que vous avez particulièrement réussi. Il ne s’agit pas seulement des aspects techniques. Vous devez aussi montrer que vous êtes</a:t>
            </a:r>
            <a:r>
              <a:rPr lang="fr-FR" i="0" baseline="0" dirty="0"/>
              <a:t> ingénieux pour trouver des solutions quant à la manière de gérer un projet ou une équipe de travail.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A travers un projet qui s’est déroulé selon les prévisions, sans difficulté, sans retard sur le planning prévu, sans problème technique, dans une ambiance très agréable parce que toutes les personnes présentes étaient motivées, compétentes et disponibles, sans contestation ou questionnement de la part du client, avec un budget extensible qui permettait toutes les folies en termes d’achat de matériel et de logiciels, qui a donné entière satisfaction à tous les participants et commanditaires, vous prouvez qu’il est facile d’être expert en informatique et ce n’est pas ce qui vous est demandé ici.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Au contraire, en mettant en évidence que vous avez rencontré une situation complexe pour laquelle des compétences avérées étaient nécessaires, vous démontrez que vos années d’études et vos expériences en entreprises vous ont amené(e) à un niveau de maîtrise élevé et que vous êtes apte à prendre en charge des projets requérant de grandes aptitudes à l’élaboration de solutions techniques, à la mise en œuvre de projets et à l’animation d’un travail d’équipe.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Inutile de tomber pour autant dans le mélodrame en inventant des ennuis sordides et des solutions miracles car le jury ne sera pas dupe. Il vous faut sérier parmi les événements vécus pendant la période en entreprise ceux qui sont significatifs et qui mettront en valeur vos compétences.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Vous devez enthousiasmer vos lecteurs ou auditeurs en leur présentant un contexte, des contraintes, des atouts, des moyens, une démarche dignes d’un travail de niveau Bac+5 impliquant une capacité d’innovation. Bref, vous devez à la fois les sécuriser sur le fait que vous connaissez les ficelles du métier et que vous êtes en plus suffisamment astucieux pour venir à bout de challenges technologiques, organisationnels et humains. </a:t>
            </a:r>
            <a:endParaRPr lang="fr-FR" i="0"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t>Vous venez de mettre en évidence vos réussites. Il va aussi falloir maintenant évoquer vos échecs</a:t>
            </a:r>
            <a:r>
              <a:rPr lang="fr-FR" i="0" baseline="0" dirty="0"/>
              <a:t> car forcément tout n’a pas marché à la perfection.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Il ne s’agit pas ici de vous morfondre sur ces ratés mais d’en tirer parti pour mettre en évidence votre capacité d’analyse.  Exposez en quoi des éléments du contexte ont perturbé le bon déroulement du projet que, malgré tout, vous avez mené à bien, comment avec des moyens limités vous avez cependant obtenu des résultats intéressants même s’ils ne sont pas optimum, etc. votre mérite n’en sera que plus grand.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Mettez votre traitement de ces problèmes en lien avec votre fiche de poste et dîtes en quoi vous avez débordé de vos missions pour vous assurer d’une plus grande efficacité.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Montrez-vous attentif à tous les éléments et protagonistes pour étayer votre argumentation. Si vous devez critiquer le matériel, une organisation ou des comportements, mettez-y les formes en confrontant données positives et négatives également en ce qui vous concerne. Vous ne pouvez pas vous contenter de rejeter la faute sur d’autres personnes. Votre capacité d’autocritique (positive et négative) montrera votre perspicacité.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Vous ne pouvez pas non plus faire semblant d’oublier certaines données ou circonstances pour éviter d’aborder des sujets qui vous plaisent moins mais qui sont utiles à la compréhension de la situation. Vous ne devez pas mentir pour tourner les choses à votre avantage, car votre tuteur de stage va peu apprécié cette « plaisanterie » et les autres membres du jury vont vous démasquer aisément.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Votre coiffeur vous a raté, vous vous êtes cassé un ongle, votre poisson rouge a perdu l’appétit ? C’est certes regrettable mais inopportun ici. Le but n’est pas d’attendrir vos interlocuteurs et les problèmes personnels ne constituent pas des excuses. En dehors du fait que ce n’est pas de cette manière que vous prouverez des compétences professionnelles, vous ne réussirez pas à démonter une attitude volontariste et dynamique en vous mettant à larmoyer. </a:t>
            </a:r>
            <a:endParaRPr lang="fr-FR" i="0"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Vous avez évoqué longuement votre expérience en entreprise, il faut maintenant la mettre en lien avec votre parcours d’études.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Exposez les matières du programme que vous avez particulièrement appréciées, vos lectures ou travaux complémentaires. Vous pourrez ainsi mettre l’accent sur les sujets que vous avez choisi d’approfondir et donc sur les domaines dans lesquels vous êtes spécifiquement compétent. Ne détaillez pas tous les cours que vous avez suivis mais indiquez le niveau de maîtrise du sujet que vous avez atteint en précisant par exemple si vous avez obtenu des certifications dans ces domaines. A ce moment, vous aurez sans doute valoriser des compétences techniques.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Compléter en faisant part de votre participation à des manifestations organisées par SUPINFO ou ses partenaires, des salons ou journées portes ouvertes, le travail de laboratoires SUPINFO, vos publications d’articles ou d’ouvrages si vous en avez. Indiquez l’intérêt que vous avez trouvé à intervenir de cette manière et vos apprentissages à ces occasions. Evidemment si vous avez seulement fait acte de présence pour récupérer les points 5POL ou 5LIF, ça va être un peu juste pour argumenter.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baseline="0" dirty="0"/>
              <a:t>Si vous avez été STA, valoriser cette expérience comme une occasion de faire partager votre grande maîtrise d’un sujet auprès d’un public. Mais attention à ne pas vous mettre dans une situation difficile car en général vous êtes peu performant sur l’argumentation des méthodes pédagogiques utilisées. Entre l’impression que vous avez d’avoir fourni un travail de qualité auprès des étudiants (ce qui est souvent le cas) et une argumentation efficace de la pédagogie devant un jury qui maîtrise mieux que vous ce sujet, il y a une marge qui peut être très grande.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a:t>A</a:t>
            </a:r>
            <a:r>
              <a:rPr lang="fr-FR" i="0" baseline="0" dirty="0"/>
              <a:t>vec cet investissement dans des activités annexes, vous aurez exposé vos aptitudes à un travail en équipe, et votre capacité d’implication dans des activités collectives. </a:t>
            </a:r>
            <a:endParaRPr lang="fr-FR" i="0"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6/21/2016</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a:t>Cliquez et modifiez le titre</a:t>
            </a: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21/06/2016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21/06/2016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21/06/2016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21/06/2016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21/06/2016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21/06/2016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21/06/2016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21/06/2016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21/06/2016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21/06/2016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21/06/2016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3231654"/>
          </a:xfrm>
          <a:prstGeom prst="rect">
            <a:avLst/>
          </a:prstGeom>
          <a:noFill/>
        </p:spPr>
        <p:txBody>
          <a:bodyPr>
            <a:spAutoFit/>
          </a:bodyPr>
          <a:lstStyle/>
          <a:p>
            <a:pPr>
              <a:defRPr/>
            </a:pPr>
            <a:r>
              <a:rPr lang="fr-FR" sz="6000" dirty="0"/>
              <a:t>Examen de fin d’études : comment se préparer</a:t>
            </a: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r>
              <a:rPr lang="fr-FR" sz="1200" dirty="0">
                <a:solidFill>
                  <a:schemeClr val="tx1">
                    <a:lumMod val="95000"/>
                    <a:lumOff val="5000"/>
                  </a:schemeClr>
                </a:solidFill>
                <a:latin typeface="Verdana" charset="0"/>
                <a:ea typeface="ＭＳ Ｐゴシック" charset="0"/>
                <a:cs typeface="ＭＳ Ｐゴシック" charset="0"/>
              </a:rPr>
              <a:t>SUPINFO Official Document</a:t>
            </a: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r>
              <a:rPr lang="fr-FR" dirty="0"/>
              <a:t>S’intéresser a son lectorat ou son auditoire</a:t>
            </a:r>
          </a:p>
        </p:txBody>
      </p:sp>
      <p:sp>
        <p:nvSpPr>
          <p:cNvPr id="3" name="Espace réservé du texte 2"/>
          <p:cNvSpPr>
            <a:spLocks noGrp="1"/>
          </p:cNvSpPr>
          <p:nvPr>
            <p:ph type="body" idx="1"/>
          </p:nvPr>
        </p:nvSpPr>
        <p:spPr>
          <a:xfrm>
            <a:off x="722313" y="2422525"/>
            <a:ext cx="7772400" cy="1249363"/>
          </a:xfrm>
        </p:spPr>
        <p:txBody>
          <a:bodyPr/>
          <a:lstStyle/>
          <a:p>
            <a:r>
              <a:rPr lang="fr-FR" dirty="0">
                <a:ea typeface="ＭＳ Ｐゴシック" pitchFamily="34" charset="-128"/>
              </a:rPr>
              <a:t>Examen de fin d’études : comment se préparer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Comment se préparer</a:t>
            </a:r>
            <a:endParaRPr lang="fr-FR" dirty="0">
              <a:ea typeface="ＭＳ Ｐゴシック" pitchFamily="34" charset="-128"/>
            </a:endParaRPr>
          </a:p>
        </p:txBody>
      </p:sp>
      <p:sp>
        <p:nvSpPr>
          <p:cNvPr id="18434" name="Espace réservé du contenu 2"/>
          <p:cNvSpPr>
            <a:spLocks noGrp="1"/>
          </p:cNvSpPr>
          <p:nvPr>
            <p:ph idx="1"/>
          </p:nvPr>
        </p:nvSpPr>
        <p:spPr>
          <a:xfrm>
            <a:off x="899592" y="1849388"/>
            <a:ext cx="7920880" cy="3456384"/>
          </a:xfrm>
        </p:spPr>
        <p:txBody>
          <a:bodyPr/>
          <a:lstStyle/>
          <a:p>
            <a:pPr marL="504000" lvl="0" indent="-457200">
              <a:spcAft>
                <a:spcPts val="1200"/>
              </a:spcAft>
              <a:buFont typeface="Wingdings" pitchFamily="2" charset="2"/>
              <a:buChar char="§"/>
            </a:pPr>
            <a:r>
              <a:rPr lang="fr-FR" dirty="0"/>
              <a:t>Montrer de l’intérêt pour les personnes qui vont lire ou écouter vos propos</a:t>
            </a:r>
          </a:p>
          <a:p>
            <a:pPr marL="904050" lvl="1" indent="-457200">
              <a:spcAft>
                <a:spcPts val="1200"/>
              </a:spcAft>
              <a:buFont typeface="Wingdings" pitchFamily="2" charset="2"/>
              <a:buChar char="§"/>
            </a:pPr>
            <a:r>
              <a:rPr lang="fr-FR" dirty="0"/>
              <a:t>Répondre au cahier des charges</a:t>
            </a:r>
          </a:p>
          <a:p>
            <a:pPr marL="904050" lvl="1" indent="-457200">
              <a:spcAft>
                <a:spcPts val="1200"/>
              </a:spcAft>
              <a:buFont typeface="Wingdings" pitchFamily="2" charset="2"/>
              <a:buChar char="§"/>
            </a:pPr>
            <a:r>
              <a:rPr lang="fr-FR" dirty="0"/>
              <a:t>Avoir des éléments à faire valoir</a:t>
            </a:r>
          </a:p>
          <a:p>
            <a:pPr marL="904050" lvl="1" indent="-457200">
              <a:spcAft>
                <a:spcPts val="1200"/>
              </a:spcAft>
              <a:buFont typeface="Wingdings" pitchFamily="2" charset="2"/>
              <a:buChar char="§"/>
            </a:pPr>
            <a:r>
              <a:rPr lang="fr-FR" dirty="0"/>
              <a:t>Soigner la forme de la prestation</a:t>
            </a:r>
          </a:p>
          <a:p>
            <a:pPr marL="904050" lvl="1" indent="-457200">
              <a:spcAft>
                <a:spcPts val="1200"/>
              </a:spcAft>
              <a:buFont typeface="Wingdings" pitchFamily="2" charset="2"/>
              <a:buChar char="§"/>
            </a:pPr>
            <a:endParaRPr lang="fr-FR" dirty="0"/>
          </a:p>
          <a:p>
            <a:pPr marL="904050" lvl="1" indent="-457200">
              <a:spcAft>
                <a:spcPts val="1200"/>
              </a:spcAft>
              <a:buFont typeface="Wingdings" pitchFamily="2" charset="2"/>
              <a:buChar char="§"/>
            </a:pPr>
            <a:endParaRPr lang="fr-FR" dirty="0"/>
          </a:p>
          <a:p>
            <a:pPr marL="904050" lvl="1" indent="-457200">
              <a:spcAft>
                <a:spcPts val="1200"/>
              </a:spcAft>
              <a:buFont typeface="Wingdings" pitchFamily="2" charset="2"/>
              <a:buChar char="§"/>
            </a:pPr>
            <a:endParaRPr lang="fr-FR"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r>
              <a:rPr lang="fr-FR" dirty="0"/>
              <a:t>Se faire plaisir</a:t>
            </a:r>
          </a:p>
        </p:txBody>
      </p:sp>
      <p:sp>
        <p:nvSpPr>
          <p:cNvPr id="3" name="Espace réservé du texte 2"/>
          <p:cNvSpPr>
            <a:spLocks noGrp="1"/>
          </p:cNvSpPr>
          <p:nvPr>
            <p:ph type="body" idx="1"/>
          </p:nvPr>
        </p:nvSpPr>
        <p:spPr>
          <a:xfrm>
            <a:off x="722313" y="2422525"/>
            <a:ext cx="7772400" cy="1249363"/>
          </a:xfrm>
        </p:spPr>
        <p:txBody>
          <a:bodyPr/>
          <a:lstStyle/>
          <a:p>
            <a:r>
              <a:rPr lang="fr-FR" dirty="0">
                <a:ea typeface="ＭＳ Ｐゴシック" pitchFamily="34" charset="-128"/>
              </a:rPr>
              <a:t>Examen de fin d’études : comment se préparer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Comment se préparer</a:t>
            </a:r>
            <a:endParaRPr lang="fr-FR" dirty="0">
              <a:ea typeface="ＭＳ Ｐゴシック" pitchFamily="34" charset="-128"/>
            </a:endParaRPr>
          </a:p>
        </p:txBody>
      </p:sp>
      <p:sp>
        <p:nvSpPr>
          <p:cNvPr id="18434" name="Espace réservé du contenu 2"/>
          <p:cNvSpPr>
            <a:spLocks noGrp="1"/>
          </p:cNvSpPr>
          <p:nvPr>
            <p:ph idx="1"/>
          </p:nvPr>
        </p:nvSpPr>
        <p:spPr>
          <a:xfrm>
            <a:off x="899592" y="1849388"/>
            <a:ext cx="7920880" cy="3456384"/>
          </a:xfrm>
        </p:spPr>
        <p:txBody>
          <a:bodyPr/>
          <a:lstStyle/>
          <a:p>
            <a:pPr marL="504000" lvl="0" indent="-457200">
              <a:spcAft>
                <a:spcPts val="1200"/>
              </a:spcAft>
              <a:buFont typeface="Wingdings" pitchFamily="2" charset="2"/>
              <a:buChar char="§"/>
            </a:pPr>
            <a:r>
              <a:rPr lang="fr-FR" dirty="0"/>
              <a:t>Clôturer son parcours d’études en beauté en valorisant sa capacité à occuper un poste à hautes responsabilités devant les représentants de : </a:t>
            </a:r>
          </a:p>
          <a:p>
            <a:pPr marL="904050" lvl="1" indent="-457200">
              <a:spcAft>
                <a:spcPts val="1200"/>
              </a:spcAft>
              <a:buFont typeface="Wingdings" pitchFamily="2" charset="2"/>
              <a:buChar char="§"/>
            </a:pPr>
            <a:r>
              <a:rPr lang="fr-FR" dirty="0"/>
              <a:t>SUPINFO</a:t>
            </a:r>
          </a:p>
          <a:p>
            <a:pPr marL="904050" lvl="1" indent="-457200">
              <a:spcAft>
                <a:spcPts val="1200"/>
              </a:spcAft>
              <a:buFont typeface="Wingdings" pitchFamily="2" charset="2"/>
              <a:buChar char="§"/>
            </a:pPr>
            <a:r>
              <a:rPr lang="fr-FR" dirty="0"/>
              <a:t>L’entreprise d’accueil en stage</a:t>
            </a:r>
          </a:p>
          <a:p>
            <a:pPr marL="904050" lvl="1" indent="-457200">
              <a:spcAft>
                <a:spcPts val="1200"/>
              </a:spcAft>
              <a:buFont typeface="Wingdings" pitchFamily="2" charset="2"/>
              <a:buChar char="§"/>
            </a:pPr>
            <a:r>
              <a:rPr lang="fr-FR" dirty="0"/>
              <a:t>Partenaires du secteur d’activité</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683568" y="3217540"/>
            <a:ext cx="7772400" cy="2043112"/>
          </a:xfrm>
        </p:spPr>
        <p:txBody>
          <a:bodyPr/>
          <a:lstStyle/>
          <a:p>
            <a:r>
              <a:rPr lang="fr-FR" dirty="0"/>
              <a:t>Vouloir être « expert en informatique et systèmes d’information </a:t>
            </a:r>
          </a:p>
        </p:txBody>
      </p:sp>
      <p:sp>
        <p:nvSpPr>
          <p:cNvPr id="3" name="Espace réservé du texte 2"/>
          <p:cNvSpPr>
            <a:spLocks noGrp="1"/>
          </p:cNvSpPr>
          <p:nvPr>
            <p:ph type="body" idx="1"/>
          </p:nvPr>
        </p:nvSpPr>
        <p:spPr>
          <a:xfrm>
            <a:off x="611560" y="1993404"/>
            <a:ext cx="7772400" cy="1249363"/>
          </a:xfrm>
        </p:spPr>
        <p:txBody>
          <a:bodyPr/>
          <a:lstStyle/>
          <a:p>
            <a:r>
              <a:rPr lang="fr-FR" dirty="0">
                <a:ea typeface="ＭＳ Ｐゴシック" pitchFamily="34" charset="-128"/>
              </a:rPr>
              <a:t>Examen de fin d’études : comment se préparer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br>
              <a:rPr lang="fr-FR" dirty="0"/>
            </a:br>
            <a:r>
              <a:rPr lang="fr-FR" dirty="0"/>
              <a:t>Comment se préparer</a:t>
            </a:r>
            <a:br>
              <a:rPr lang="fr-FR" dirty="0"/>
            </a:br>
            <a:endParaRPr lang="fr-FR" dirty="0">
              <a:ea typeface="ＭＳ Ｐゴシック" pitchFamily="34" charset="-128"/>
            </a:endParaRPr>
          </a:p>
        </p:txBody>
      </p:sp>
      <p:sp>
        <p:nvSpPr>
          <p:cNvPr id="18434" name="Espace réservé du contenu 2"/>
          <p:cNvSpPr>
            <a:spLocks noGrp="1"/>
          </p:cNvSpPr>
          <p:nvPr>
            <p:ph idx="1"/>
          </p:nvPr>
        </p:nvSpPr>
        <p:spPr>
          <a:xfrm>
            <a:off x="395536" y="1777380"/>
            <a:ext cx="8280920" cy="3600400"/>
          </a:xfrm>
        </p:spPr>
        <p:txBody>
          <a:bodyPr/>
          <a:lstStyle/>
          <a:p>
            <a:pPr marL="504000" lvl="0" indent="-457200">
              <a:spcAft>
                <a:spcPts val="1200"/>
              </a:spcAft>
              <a:buFont typeface="Wingdings" pitchFamily="2" charset="2"/>
              <a:buChar char="§"/>
            </a:pPr>
            <a:r>
              <a:rPr lang="fr-FR" dirty="0"/>
              <a:t>Se projeter dans une carrière à long terme</a:t>
            </a:r>
          </a:p>
          <a:p>
            <a:pPr marL="904050" lvl="1" indent="-457200">
              <a:spcAft>
                <a:spcPts val="1200"/>
              </a:spcAft>
              <a:buFont typeface="Wingdings" pitchFamily="2" charset="2"/>
              <a:buChar char="§"/>
            </a:pPr>
            <a:r>
              <a:rPr lang="fr-FR" dirty="0"/>
              <a:t>Quels postes vous plairaient ? Pourquoi ? Où ? </a:t>
            </a:r>
          </a:p>
          <a:p>
            <a:pPr marL="904050" lvl="1" indent="-457200">
              <a:spcAft>
                <a:spcPts val="1200"/>
              </a:spcAft>
              <a:buFont typeface="Wingdings" pitchFamily="2" charset="2"/>
              <a:buChar char="§"/>
            </a:pPr>
            <a:r>
              <a:rPr lang="fr-FR" dirty="0"/>
              <a:t>Dans combien de temps ? </a:t>
            </a:r>
          </a:p>
          <a:p>
            <a:pPr marL="904050" lvl="1" indent="-457200">
              <a:spcAft>
                <a:spcPts val="1200"/>
              </a:spcAft>
              <a:buFont typeface="Wingdings" pitchFamily="2" charset="2"/>
              <a:buChar char="§"/>
            </a:pPr>
            <a:r>
              <a:rPr lang="fr-FR" dirty="0"/>
              <a:t>Quelles étapes intermédiaires ?</a:t>
            </a:r>
          </a:p>
          <a:p>
            <a:pPr marL="904050" lvl="1" indent="-457200">
              <a:spcAft>
                <a:spcPts val="1200"/>
              </a:spcAft>
              <a:buFont typeface="Wingdings" pitchFamily="2" charset="2"/>
              <a:buChar char="§"/>
            </a:pPr>
            <a:r>
              <a:rPr lang="fr-FR" dirty="0"/>
              <a:t>Avec des formations complémentaires ? </a:t>
            </a:r>
          </a:p>
          <a:p>
            <a:pPr marL="904050" lvl="1" indent="-457200">
              <a:spcAft>
                <a:spcPts val="1200"/>
              </a:spcAft>
              <a:buFont typeface="Wingdings" pitchFamily="2" charset="2"/>
              <a:buChar char="§"/>
            </a:pPr>
            <a:r>
              <a:rPr lang="fr-FR" dirty="0"/>
              <a:t>Autres aspects ?</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br>
              <a:rPr lang="fr-FR" dirty="0"/>
            </a:br>
            <a:r>
              <a:rPr lang="fr-FR" dirty="0"/>
              <a:t>Comment se préparer</a:t>
            </a:r>
            <a:br>
              <a:rPr lang="fr-FR" dirty="0"/>
            </a:br>
            <a:endParaRPr lang="fr-FR" dirty="0">
              <a:ea typeface="ＭＳ Ｐゴシック" pitchFamily="34" charset="-128"/>
            </a:endParaRPr>
          </a:p>
        </p:txBody>
      </p:sp>
      <p:sp>
        <p:nvSpPr>
          <p:cNvPr id="18434" name="Espace réservé du contenu 2"/>
          <p:cNvSpPr>
            <a:spLocks noGrp="1"/>
          </p:cNvSpPr>
          <p:nvPr>
            <p:ph idx="1"/>
          </p:nvPr>
        </p:nvSpPr>
        <p:spPr>
          <a:xfrm>
            <a:off x="395536" y="1777380"/>
            <a:ext cx="8280920" cy="3600400"/>
          </a:xfrm>
        </p:spPr>
        <p:txBody>
          <a:bodyPr/>
          <a:lstStyle/>
          <a:p>
            <a:pPr marL="504000" lvl="0" indent="-457200">
              <a:spcAft>
                <a:spcPts val="1200"/>
              </a:spcAft>
              <a:buFont typeface="Wingdings" pitchFamily="2" charset="2"/>
              <a:buChar char="§"/>
            </a:pPr>
            <a:r>
              <a:rPr lang="fr-FR" dirty="0"/>
              <a:t>Se montrer autonome, perspicace, constructif, compétent</a:t>
            </a:r>
          </a:p>
          <a:p>
            <a:pPr marL="904050" lvl="1" indent="-457200">
              <a:spcAft>
                <a:spcPts val="1200"/>
              </a:spcAft>
              <a:buFont typeface="Wingdings" pitchFamily="2" charset="2"/>
              <a:buChar char="§"/>
            </a:pPr>
            <a:r>
              <a:rPr lang="fr-FR" dirty="0"/>
              <a:t> Que pouvez-vous apporter à une entreprise ? </a:t>
            </a:r>
          </a:p>
          <a:p>
            <a:pPr marL="904050" lvl="1" indent="-457200">
              <a:spcAft>
                <a:spcPts val="1200"/>
              </a:spcAft>
              <a:buFont typeface="Wingdings" pitchFamily="2" charset="2"/>
              <a:buChar char="§"/>
            </a:pPr>
            <a:r>
              <a:rPr lang="fr-FR" dirty="0"/>
              <a:t>Quelles différences avec n’importe quel autre ingénieur ?</a:t>
            </a:r>
          </a:p>
          <a:p>
            <a:pPr marL="904050" lvl="1" indent="-457200">
              <a:spcAft>
                <a:spcPts val="1200"/>
              </a:spcAft>
              <a:buFont typeface="Wingdings" pitchFamily="2" charset="2"/>
              <a:buChar char="§"/>
            </a:pPr>
            <a:r>
              <a:rPr lang="fr-FR" dirty="0"/>
              <a:t>Quelles sont vos spécificités ? </a:t>
            </a:r>
          </a:p>
          <a:p>
            <a:pPr marL="904050" lvl="1" indent="-457200">
              <a:spcAft>
                <a:spcPts val="1200"/>
              </a:spcAft>
              <a:buFont typeface="Wingdings" pitchFamily="2" charset="2"/>
              <a:buChar char="§"/>
            </a:pPr>
            <a:r>
              <a:rPr lang="fr-FR" dirty="0"/>
              <a:t>Quels sont vos domaines d’excellence ?  </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683568" y="3217540"/>
            <a:ext cx="7772400" cy="2043112"/>
          </a:xfrm>
        </p:spPr>
        <p:txBody>
          <a:bodyPr/>
          <a:lstStyle/>
          <a:p>
            <a:pPr marL="504000" lvl="0" indent="-457200">
              <a:spcAft>
                <a:spcPts val="1200"/>
              </a:spcAft>
            </a:pPr>
            <a:r>
              <a:rPr lang="fr-FR" dirty="0"/>
              <a:t>Lier perspectives professionnelles et  parcours d’études</a:t>
            </a:r>
          </a:p>
        </p:txBody>
      </p:sp>
      <p:sp>
        <p:nvSpPr>
          <p:cNvPr id="3" name="Espace réservé du texte 2"/>
          <p:cNvSpPr>
            <a:spLocks noGrp="1"/>
          </p:cNvSpPr>
          <p:nvPr>
            <p:ph type="body" idx="1"/>
          </p:nvPr>
        </p:nvSpPr>
        <p:spPr>
          <a:xfrm>
            <a:off x="611560" y="1993404"/>
            <a:ext cx="7772400" cy="1249363"/>
          </a:xfrm>
        </p:spPr>
        <p:txBody>
          <a:bodyPr/>
          <a:lstStyle/>
          <a:p>
            <a:r>
              <a:rPr lang="fr-FR" dirty="0">
                <a:ea typeface="ＭＳ Ｐゴシック" pitchFamily="34" charset="-128"/>
              </a:rPr>
              <a:t>Examen de fin d’études : comment se préparer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br>
              <a:rPr lang="fr-FR" dirty="0"/>
            </a:br>
            <a:r>
              <a:rPr lang="fr-FR" dirty="0"/>
              <a:t>Comment se préparer</a:t>
            </a:r>
            <a:br>
              <a:rPr lang="fr-FR" dirty="0"/>
            </a:br>
            <a:endParaRPr lang="fr-FR" dirty="0">
              <a:ea typeface="ＭＳ Ｐゴシック" pitchFamily="34" charset="-128"/>
            </a:endParaRPr>
          </a:p>
        </p:txBody>
      </p:sp>
      <p:sp>
        <p:nvSpPr>
          <p:cNvPr id="18434" name="Espace réservé du contenu 2"/>
          <p:cNvSpPr>
            <a:spLocks noGrp="1"/>
          </p:cNvSpPr>
          <p:nvPr>
            <p:ph idx="1"/>
          </p:nvPr>
        </p:nvSpPr>
        <p:spPr>
          <a:xfrm>
            <a:off x="395536" y="1777380"/>
            <a:ext cx="8280920" cy="3600400"/>
          </a:xfrm>
        </p:spPr>
        <p:txBody>
          <a:bodyPr/>
          <a:lstStyle/>
          <a:p>
            <a:pPr marL="504000" lvl="0" indent="-457200">
              <a:spcAft>
                <a:spcPts val="1200"/>
              </a:spcAft>
              <a:buFont typeface="Wingdings" pitchFamily="2" charset="2"/>
              <a:buChar char="§"/>
            </a:pPr>
            <a:r>
              <a:rPr lang="fr-FR" dirty="0"/>
              <a:t>Etablir un bilan de son parcours</a:t>
            </a:r>
          </a:p>
          <a:p>
            <a:pPr marL="904050" lvl="1" indent="-457200">
              <a:spcAft>
                <a:spcPts val="1200"/>
              </a:spcAft>
              <a:buFont typeface="Wingdings" pitchFamily="2" charset="2"/>
              <a:buChar char="§"/>
            </a:pPr>
            <a:r>
              <a:rPr lang="fr-FR" dirty="0"/>
              <a:t>Prendre du recul par rapport aux événements vécus, aux personnes côtoyées, à ses impressions</a:t>
            </a:r>
          </a:p>
          <a:p>
            <a:pPr marL="904050" lvl="1" indent="-457200">
              <a:spcAft>
                <a:spcPts val="1200"/>
              </a:spcAft>
              <a:buFont typeface="Wingdings" pitchFamily="2" charset="2"/>
              <a:buChar char="§"/>
            </a:pPr>
            <a:r>
              <a:rPr lang="fr-FR" dirty="0"/>
              <a:t>Apporter des éléments concrets, des résultats mesurables, des faits </a:t>
            </a:r>
          </a:p>
          <a:p>
            <a:pPr marL="904050" lvl="1" indent="-457200">
              <a:spcAft>
                <a:spcPts val="1200"/>
              </a:spcAft>
              <a:buFont typeface="Wingdings" pitchFamily="2" charset="2"/>
              <a:buChar char="§"/>
            </a:pPr>
            <a:r>
              <a:rPr lang="fr-FR" dirty="0"/>
              <a:t>Faire le lien entre objectifs et réalisations</a:t>
            </a:r>
          </a:p>
          <a:p>
            <a:pPr marL="904050" lvl="1" indent="-457200">
              <a:spcAft>
                <a:spcPts val="1200"/>
              </a:spcAft>
              <a:buFont typeface="Wingdings" pitchFamily="2" charset="2"/>
              <a:buChar char="§"/>
            </a:pPr>
            <a:endParaRPr lang="fr-FR" dirty="0"/>
          </a:p>
          <a:p>
            <a:pPr marL="1304100" lvl="2" indent="-457200">
              <a:spcAft>
                <a:spcPts val="1200"/>
              </a:spcAft>
              <a:buFont typeface="Wingdings" pitchFamily="2" charset="2"/>
              <a:buChar char="§"/>
            </a:pPr>
            <a:endParaRPr lang="fr-FR" dirty="0"/>
          </a:p>
          <a:p>
            <a:pPr marL="504000" lvl="0" indent="-457200">
              <a:spcAft>
                <a:spcPts val="1200"/>
              </a:spcAft>
              <a:buFont typeface="Wingdings" pitchFamily="2" charset="2"/>
              <a:buChar char="§"/>
            </a:pPr>
            <a:endParaRPr lang="fr-FR"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Comment se préparer</a:t>
            </a:r>
            <a:endParaRPr lang="fr-FR" dirty="0">
              <a:ea typeface="ＭＳ Ｐゴシック" pitchFamily="34" charset="-128"/>
            </a:endParaRPr>
          </a:p>
        </p:txBody>
      </p:sp>
      <p:sp>
        <p:nvSpPr>
          <p:cNvPr id="18434" name="Espace réservé du contenu 2"/>
          <p:cNvSpPr>
            <a:spLocks noGrp="1"/>
          </p:cNvSpPr>
          <p:nvPr>
            <p:ph idx="1"/>
          </p:nvPr>
        </p:nvSpPr>
        <p:spPr>
          <a:xfrm>
            <a:off x="395536" y="1777380"/>
            <a:ext cx="8280920" cy="3600400"/>
          </a:xfrm>
        </p:spPr>
        <p:txBody>
          <a:bodyPr/>
          <a:lstStyle/>
          <a:p>
            <a:pPr marL="504000" lvl="0" indent="-457200">
              <a:spcAft>
                <a:spcPts val="1200"/>
              </a:spcAft>
              <a:buFont typeface="Wingdings" pitchFamily="2" charset="2"/>
              <a:buChar char="§"/>
            </a:pPr>
            <a:r>
              <a:rPr lang="fr-FR" dirty="0"/>
              <a:t>Valoriser ses réussites en entreprise pour montrer sa capacité de travail</a:t>
            </a:r>
          </a:p>
          <a:p>
            <a:pPr marL="904050" lvl="1" indent="-457200">
              <a:spcAft>
                <a:spcPts val="1200"/>
              </a:spcAft>
              <a:buFont typeface="Wingdings" pitchFamily="2" charset="2"/>
              <a:buChar char="§"/>
            </a:pPr>
            <a:r>
              <a:rPr lang="fr-FR" dirty="0"/>
              <a:t>Argumenter sur les actions particulièrement positives</a:t>
            </a:r>
          </a:p>
          <a:p>
            <a:pPr marL="904050" lvl="1" indent="-457200">
              <a:spcAft>
                <a:spcPts val="1200"/>
              </a:spcAft>
              <a:buFont typeface="Wingdings" pitchFamily="2" charset="2"/>
              <a:buChar char="§"/>
            </a:pPr>
            <a:r>
              <a:rPr lang="fr-FR" dirty="0"/>
              <a:t>Faire partager son enthousiasme</a:t>
            </a:r>
          </a:p>
          <a:p>
            <a:pPr marL="904050" lvl="1" indent="-457200">
              <a:spcAft>
                <a:spcPts val="1200"/>
              </a:spcAft>
              <a:buFont typeface="Wingdings" pitchFamily="2" charset="2"/>
              <a:buChar char="§"/>
            </a:pPr>
            <a:r>
              <a:rPr lang="fr-FR" dirty="0"/>
              <a:t>Trouver le juste milieu : n’en faire ni trop, ni trop peu</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Comment se préparer</a:t>
            </a:r>
            <a:endParaRPr lang="fr-FR" dirty="0">
              <a:ea typeface="ＭＳ Ｐゴシック" pitchFamily="34" charset="-128"/>
            </a:endParaRPr>
          </a:p>
        </p:txBody>
      </p:sp>
      <p:sp>
        <p:nvSpPr>
          <p:cNvPr id="18434" name="Espace réservé du contenu 2"/>
          <p:cNvSpPr>
            <a:spLocks noGrp="1"/>
          </p:cNvSpPr>
          <p:nvPr>
            <p:ph idx="1"/>
          </p:nvPr>
        </p:nvSpPr>
        <p:spPr>
          <a:xfrm>
            <a:off x="395536" y="1777380"/>
            <a:ext cx="8280920" cy="3600400"/>
          </a:xfrm>
        </p:spPr>
        <p:txBody>
          <a:bodyPr/>
          <a:lstStyle/>
          <a:p>
            <a:pPr marL="504000" lvl="0" indent="-457200">
              <a:spcAft>
                <a:spcPts val="1200"/>
              </a:spcAft>
              <a:buFont typeface="Wingdings" pitchFamily="2" charset="2"/>
              <a:buChar char="§"/>
            </a:pPr>
            <a:r>
              <a:rPr lang="fr-FR" dirty="0"/>
              <a:t>Se servir de ses échecs en entreprise pour démontrer sa capacité d’analyse</a:t>
            </a:r>
          </a:p>
          <a:p>
            <a:pPr marL="904050" lvl="1" indent="-457200">
              <a:spcAft>
                <a:spcPts val="1200"/>
              </a:spcAft>
              <a:buFont typeface="Wingdings" pitchFamily="2" charset="2"/>
              <a:buChar char="§"/>
            </a:pPr>
            <a:r>
              <a:rPr lang="fr-FR" dirty="0"/>
              <a:t>Expliquer le contexte, le traitement des difficultés, </a:t>
            </a:r>
          </a:p>
          <a:p>
            <a:pPr marL="904050" lvl="1" indent="-457200">
              <a:spcAft>
                <a:spcPts val="1200"/>
              </a:spcAft>
              <a:buFont typeface="Wingdings" pitchFamily="2" charset="2"/>
              <a:buChar char="§"/>
            </a:pPr>
            <a:r>
              <a:rPr lang="fr-FR" dirty="0"/>
              <a:t>Argumenter ses critiques sans se plaindre ou rejeter la faute sur les autres</a:t>
            </a:r>
          </a:p>
          <a:p>
            <a:pPr marL="904050" lvl="1" indent="-457200">
              <a:spcAft>
                <a:spcPts val="1200"/>
              </a:spcAft>
              <a:buFont typeface="Wingdings" pitchFamily="2" charset="2"/>
              <a:buChar char="§"/>
            </a:pPr>
            <a:r>
              <a:rPr lang="fr-FR" dirty="0"/>
              <a:t>Affronter la réalité sans feindre l’amnésie ou faire preuve de mauvaise foi</a:t>
            </a:r>
          </a:p>
          <a:p>
            <a:pPr marL="904050" lvl="1" indent="-457200">
              <a:spcAft>
                <a:spcPts val="1200"/>
              </a:spcAft>
              <a:buFont typeface="Wingdings" pitchFamily="2" charset="2"/>
              <a:buChar char="§"/>
            </a:pPr>
            <a:r>
              <a:rPr lang="fr-FR" dirty="0"/>
              <a:t>Conserver son sang-froid et ne pas raconter sa vie privée</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Comment se préparer</a:t>
            </a:r>
            <a:endParaRPr lang="fr-FR" dirty="0">
              <a:ea typeface="ＭＳ Ｐゴシック" pitchFamily="34" charset="-128"/>
            </a:endParaRPr>
          </a:p>
        </p:txBody>
      </p:sp>
      <p:sp>
        <p:nvSpPr>
          <p:cNvPr id="18434" name="Espace réservé du contenu 2"/>
          <p:cNvSpPr>
            <a:spLocks noGrp="1"/>
          </p:cNvSpPr>
          <p:nvPr>
            <p:ph idx="1"/>
          </p:nvPr>
        </p:nvSpPr>
        <p:spPr>
          <a:xfrm>
            <a:off x="395536" y="1561356"/>
            <a:ext cx="8280920" cy="3600400"/>
          </a:xfrm>
        </p:spPr>
        <p:txBody>
          <a:bodyPr/>
          <a:lstStyle/>
          <a:p>
            <a:pPr marL="504000" lvl="0" indent="-457200">
              <a:spcAft>
                <a:spcPts val="1200"/>
              </a:spcAft>
              <a:buFont typeface="Wingdings" pitchFamily="2" charset="2"/>
              <a:buChar char="§"/>
            </a:pPr>
            <a:r>
              <a:rPr lang="fr-FR" dirty="0"/>
              <a:t>Mettre en valeur son investissement en formation pour prouver sa motivation </a:t>
            </a:r>
          </a:p>
          <a:p>
            <a:pPr marL="904050" lvl="1" indent="-457200">
              <a:spcAft>
                <a:spcPts val="1200"/>
              </a:spcAft>
              <a:buFont typeface="Wingdings" pitchFamily="2" charset="2"/>
              <a:buChar char="§"/>
            </a:pPr>
            <a:r>
              <a:rPr lang="fr-FR" dirty="0"/>
              <a:t>Exposer ses matières de prédilection</a:t>
            </a:r>
          </a:p>
          <a:p>
            <a:pPr marL="904050" lvl="1" indent="-457200">
              <a:spcAft>
                <a:spcPts val="1200"/>
              </a:spcAft>
              <a:buFont typeface="Wingdings" pitchFamily="2" charset="2"/>
              <a:buChar char="§"/>
            </a:pPr>
            <a:r>
              <a:rPr lang="fr-FR" dirty="0"/>
              <a:t>Indiquer ses lectures ou travaux complémentaires</a:t>
            </a:r>
          </a:p>
          <a:p>
            <a:pPr marL="904050" lvl="1" indent="-457200">
              <a:spcAft>
                <a:spcPts val="1200"/>
              </a:spcAft>
              <a:buFont typeface="Wingdings" pitchFamily="2" charset="2"/>
              <a:buChar char="§"/>
            </a:pPr>
            <a:r>
              <a:rPr lang="fr-FR" dirty="0"/>
              <a:t>Signaler sa participation à des manifestations ou aux laboratoires</a:t>
            </a:r>
          </a:p>
          <a:p>
            <a:pPr marL="904050" lvl="1" indent="-457200">
              <a:spcAft>
                <a:spcPts val="1200"/>
              </a:spcAft>
              <a:buFont typeface="Wingdings" pitchFamily="2" charset="2"/>
              <a:buChar char="§"/>
            </a:pPr>
            <a:r>
              <a:rPr lang="fr-FR" dirty="0"/>
              <a:t>Notifier son expérience d’enseignement</a:t>
            </a:r>
          </a:p>
          <a:p>
            <a:pPr marL="904050" lvl="1" indent="-457200">
              <a:spcAft>
                <a:spcPts val="1200"/>
              </a:spcAft>
              <a:buFont typeface="Wingdings" pitchFamily="2" charset="2"/>
              <a:buChar char="§"/>
            </a:pPr>
            <a:endParaRPr lang="fr-FR"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Examen de fin d’études</a:t>
            </a:r>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2726</Words>
  <Application>Microsoft Office PowerPoint</Application>
  <PresentationFormat>Affichage à l'écran (16:10)</PresentationFormat>
  <Paragraphs>159</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ＭＳ Ｐゴシック</vt:lpstr>
      <vt:lpstr>Arial</vt:lpstr>
      <vt:lpstr>Calibri</vt:lpstr>
      <vt:lpstr>Verdana</vt:lpstr>
      <vt:lpstr>Wingdings</vt:lpstr>
      <vt:lpstr>SUPINFOTheme</vt:lpstr>
      <vt:lpstr>Présentation PowerPoint</vt:lpstr>
      <vt:lpstr>Vouloir être « expert en informatique et systèmes d’information </vt:lpstr>
      <vt:lpstr> Comment se préparer </vt:lpstr>
      <vt:lpstr> Comment se préparer </vt:lpstr>
      <vt:lpstr>Lier perspectives professionnelles et  parcours d’études</vt:lpstr>
      <vt:lpstr> Comment se préparer </vt:lpstr>
      <vt:lpstr>Comment se préparer</vt:lpstr>
      <vt:lpstr>Comment se préparer</vt:lpstr>
      <vt:lpstr>Comment se préparer</vt:lpstr>
      <vt:lpstr>S’intéresser a son lectorat ou son auditoire</vt:lpstr>
      <vt:lpstr>Comment se préparer</vt:lpstr>
      <vt:lpstr>Se faire plaisir</vt:lpstr>
      <vt:lpstr>Comment se préparer</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2016-06-21T13:08:41Z</dcterms:modified>
  <cp:category>SUPINFO PowerPoint Templates</cp:category>
</cp:coreProperties>
</file>