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8" r:id="rId4"/>
    <p:sldId id="265" r:id="rId5"/>
    <p:sldId id="269" r:id="rId6"/>
    <p:sldId id="270" r:id="rId7"/>
    <p:sldId id="271" r:id="rId8"/>
    <p:sldId id="272" r:id="rId9"/>
    <p:sldId id="273" r:id="rId10"/>
    <p:sldId id="274" r:id="rId11"/>
    <p:sldId id="275" r:id="rId12"/>
    <p:sldId id="276" r:id="rId13"/>
    <p:sldId id="281" r:id="rId14"/>
    <p:sldId id="278" r:id="rId15"/>
    <p:sldId id="279" r:id="rId16"/>
    <p:sldId id="280" r:id="rId17"/>
    <p:sldId id="259" r:id="rId18"/>
    <p:sldId id="283" r:id="rId19"/>
    <p:sldId id="284" r:id="rId20"/>
    <p:sldId id="285" r:id="rId21"/>
    <p:sldId id="287"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197"/>
  </p:normalViewPr>
  <p:slideViewPr>
    <p:cSldViewPr snapToGrid="0">
      <p:cViewPr varScale="1">
        <p:scale>
          <a:sx n="119" d="100"/>
          <a:sy n="119"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12/18/23</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12/18/23</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lstStyle/>
          <a:p>
            <a:r>
              <a:rPr lang="en-US" dirty="0"/>
              <a:t>MSIT 3860</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p:txBody>
          <a:bodyPr/>
          <a:lstStyle/>
          <a:p>
            <a:r>
              <a:rPr lang="en-US" dirty="0"/>
              <a:t>Final Project Template</a:t>
            </a:r>
          </a:p>
        </p:txBody>
      </p:sp>
    </p:spTree>
    <p:extLst>
      <p:ext uri="{BB962C8B-B14F-4D97-AF65-F5344CB8AC3E}">
        <p14:creationId xmlns:p14="http://schemas.microsoft.com/office/powerpoint/2010/main" val="7809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208072"/>
            <a:ext cx="10515600" cy="1325563"/>
          </a:xfrm>
        </p:spPr>
        <p:txBody>
          <a:bodyPr>
            <a:normAutofit fontScale="90000"/>
          </a:bodyPr>
          <a:lstStyle/>
          <a:p>
            <a:r>
              <a:rPr lang="en-US" dirty="0"/>
              <a:t>Average length for the 100 most-complimented tips with 100 least-complimented tips</a:t>
            </a:r>
          </a:p>
        </p:txBody>
      </p:sp>
      <p:sp>
        <p:nvSpPr>
          <p:cNvPr id="3" name="TextBox 2">
            <a:extLst>
              <a:ext uri="{FF2B5EF4-FFF2-40B4-BE49-F238E27FC236}">
                <a16:creationId xmlns:a16="http://schemas.microsoft.com/office/drawing/2014/main" id="{4979CA02-EB30-4188-07CF-22F7FB9D7A1E}"/>
              </a:ext>
            </a:extLst>
          </p:cNvPr>
          <p:cNvSpPr txBox="1"/>
          <p:nvPr/>
        </p:nvSpPr>
        <p:spPr>
          <a:xfrm>
            <a:off x="826546" y="1533635"/>
            <a:ext cx="8070574" cy="1200329"/>
          </a:xfrm>
          <a:prstGeom prst="rect">
            <a:avLst/>
          </a:prstGeom>
          <a:noFill/>
        </p:spPr>
        <p:txBody>
          <a:bodyPr wrap="square" rtlCol="0">
            <a:spAutoFit/>
          </a:bodyPr>
          <a:lstStyle/>
          <a:p>
            <a:r>
              <a:rPr lang="en-US" dirty="0"/>
              <a:t>Ques 9:- We think the compliments that tips receive are mostly based on how long the tip is. Can you compare the average length of the tip text for the 100 most-complimented tips with the average length of the 100 least-complimented tips and tell us if that seems to be true? </a:t>
            </a:r>
          </a:p>
        </p:txBody>
      </p:sp>
      <p:sp>
        <p:nvSpPr>
          <p:cNvPr id="4" name="TextBox 3">
            <a:extLst>
              <a:ext uri="{FF2B5EF4-FFF2-40B4-BE49-F238E27FC236}">
                <a16:creationId xmlns:a16="http://schemas.microsoft.com/office/drawing/2014/main" id="{FEDE022A-5751-F12C-6FA5-B61564D9F956}"/>
              </a:ext>
            </a:extLst>
          </p:cNvPr>
          <p:cNvSpPr txBox="1"/>
          <p:nvPr/>
        </p:nvSpPr>
        <p:spPr>
          <a:xfrm>
            <a:off x="826546" y="2859198"/>
            <a:ext cx="11211261" cy="147732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Answer:-</a:t>
            </a:r>
            <a:br>
              <a:rPr lang="en-US" dirty="0">
                <a:latin typeface="Calibri" panose="020F0502020204030204" pitchFamily="34" charset="0"/>
                <a:cs typeface="Calibri" panose="020F0502020204030204" pitchFamily="34" charset="0"/>
              </a:rPr>
            </a:br>
            <a:r>
              <a:rPr lang="en-IN" b="0" i="0" dirty="0">
                <a:solidFill>
                  <a:srgbClr val="374151"/>
                </a:solidFill>
                <a:effectLst/>
                <a:latin typeface="Söhne"/>
              </a:rPr>
              <a:t>The chart presented below illustrates the comparison between the average lengths of the 100 most complimented tips and the 100 least complimented tips. According to the chart, it is evident that the average length of the 100 most complimented tips exceeds that of the 100 least complimented tips, approximately measuring (147) and (124) respectively.</a:t>
            </a:r>
            <a:endParaRPr lang="en-US" dirty="0">
              <a:latin typeface="Calibri" panose="020F0502020204030204" pitchFamily="34" charset="0"/>
              <a:cs typeface="Calibri" panose="020F0502020204030204" pitchFamily="34" charset="0"/>
            </a:endParaRPr>
          </a:p>
        </p:txBody>
      </p:sp>
      <p:pic>
        <p:nvPicPr>
          <p:cNvPr id="6" name="Picture 5" descr="A graph with blue squares&#10;&#10;Description automatically generated">
            <a:extLst>
              <a:ext uri="{FF2B5EF4-FFF2-40B4-BE49-F238E27FC236}">
                <a16:creationId xmlns:a16="http://schemas.microsoft.com/office/drawing/2014/main" id="{F093023B-A5D7-FE1B-84EB-AC671BB00AE3}"/>
              </a:ext>
            </a:extLst>
          </p:cNvPr>
          <p:cNvPicPr>
            <a:picLocks noChangeAspect="1"/>
          </p:cNvPicPr>
          <p:nvPr/>
        </p:nvPicPr>
        <p:blipFill>
          <a:blip r:embed="rId2"/>
          <a:stretch>
            <a:fillRect/>
          </a:stretch>
        </p:blipFill>
        <p:spPr>
          <a:xfrm>
            <a:off x="6096000" y="4161740"/>
            <a:ext cx="5658524" cy="256349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C651BB77-E816-3918-7C39-3026247D536A}"/>
              </a:ext>
            </a:extLst>
          </p:cNvPr>
          <p:cNvPicPr>
            <a:picLocks noChangeAspect="1"/>
          </p:cNvPicPr>
          <p:nvPr/>
        </p:nvPicPr>
        <p:blipFill>
          <a:blip r:embed="rId3"/>
          <a:stretch>
            <a:fillRect/>
          </a:stretch>
        </p:blipFill>
        <p:spPr>
          <a:xfrm>
            <a:off x="1006512" y="4555641"/>
            <a:ext cx="4306469" cy="1105200"/>
          </a:xfrm>
          <a:prstGeom prst="rect">
            <a:avLst/>
          </a:prstGeom>
        </p:spPr>
      </p:pic>
    </p:spTree>
    <p:extLst>
      <p:ext uri="{BB962C8B-B14F-4D97-AF65-F5344CB8AC3E}">
        <p14:creationId xmlns:p14="http://schemas.microsoft.com/office/powerpoint/2010/main" val="204009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86061"/>
            <a:ext cx="10642899" cy="1447574"/>
          </a:xfrm>
        </p:spPr>
        <p:txBody>
          <a:bodyPr>
            <a:noAutofit/>
          </a:bodyPr>
          <a:lstStyle/>
          <a:p>
            <a:r>
              <a:rPr lang="en-US" sz="3600" dirty="0"/>
              <a:t>Is restaurant reviews are driven mostly by price range, how many hours the restaurant is open, or the days they are open?</a:t>
            </a:r>
          </a:p>
        </p:txBody>
      </p:sp>
      <p:sp>
        <p:nvSpPr>
          <p:cNvPr id="3" name="TextBox 2">
            <a:extLst>
              <a:ext uri="{FF2B5EF4-FFF2-40B4-BE49-F238E27FC236}">
                <a16:creationId xmlns:a16="http://schemas.microsoft.com/office/drawing/2014/main" id="{4979CA02-EB30-4188-07CF-22F7FB9D7A1E}"/>
              </a:ext>
            </a:extLst>
          </p:cNvPr>
          <p:cNvSpPr txBox="1"/>
          <p:nvPr/>
        </p:nvSpPr>
        <p:spPr>
          <a:xfrm>
            <a:off x="826546" y="1533635"/>
            <a:ext cx="8070574" cy="1200329"/>
          </a:xfrm>
          <a:prstGeom prst="rect">
            <a:avLst/>
          </a:prstGeom>
          <a:noFill/>
        </p:spPr>
        <p:txBody>
          <a:bodyPr wrap="square" rtlCol="0">
            <a:spAutoFit/>
          </a:bodyPr>
          <a:lstStyle/>
          <a:p>
            <a:r>
              <a:rPr lang="en-US" dirty="0"/>
              <a:t>Ques 10:- We are trying to figure out whether restaurant reviews are driven mostly by price range, how many hours the restaurant is open, or the days they are open. Can you please give us a spreadsheet with the data we need to answer that question? </a:t>
            </a:r>
          </a:p>
        </p:txBody>
      </p:sp>
      <p:pic>
        <p:nvPicPr>
          <p:cNvPr id="9" name="Picture 8">
            <a:extLst>
              <a:ext uri="{FF2B5EF4-FFF2-40B4-BE49-F238E27FC236}">
                <a16:creationId xmlns:a16="http://schemas.microsoft.com/office/drawing/2014/main" id="{B92ADA52-7AA8-135D-97F9-9C9DAD6BD4F6}"/>
              </a:ext>
            </a:extLst>
          </p:cNvPr>
          <p:cNvPicPr>
            <a:picLocks noChangeAspect="1"/>
          </p:cNvPicPr>
          <p:nvPr/>
        </p:nvPicPr>
        <p:blipFill>
          <a:blip r:embed="rId2"/>
          <a:stretch>
            <a:fillRect/>
          </a:stretch>
        </p:blipFill>
        <p:spPr>
          <a:xfrm>
            <a:off x="292884" y="4624266"/>
            <a:ext cx="11606231" cy="1845254"/>
          </a:xfrm>
          <a:prstGeom prst="rect">
            <a:avLst/>
          </a:prstGeom>
        </p:spPr>
      </p:pic>
      <p:sp>
        <p:nvSpPr>
          <p:cNvPr id="12" name="TextBox 11">
            <a:extLst>
              <a:ext uri="{FF2B5EF4-FFF2-40B4-BE49-F238E27FC236}">
                <a16:creationId xmlns:a16="http://schemas.microsoft.com/office/drawing/2014/main" id="{7C0BC45A-389E-608A-96F6-58887511D885}"/>
              </a:ext>
            </a:extLst>
          </p:cNvPr>
          <p:cNvSpPr txBox="1"/>
          <p:nvPr/>
        </p:nvSpPr>
        <p:spPr>
          <a:xfrm>
            <a:off x="826547" y="2947595"/>
            <a:ext cx="10834742" cy="1200329"/>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Here is an example spreadsheet that includes information on the day of the week, opening hours, average rating received, and price range. By analysing the data in the spreadsheet, we can address the previously mentioned question.</a:t>
            </a:r>
            <a:endParaRPr lang="en-US" dirty="0"/>
          </a:p>
        </p:txBody>
      </p:sp>
    </p:spTree>
    <p:extLst>
      <p:ext uri="{BB962C8B-B14F-4D97-AF65-F5344CB8AC3E}">
        <p14:creationId xmlns:p14="http://schemas.microsoft.com/office/powerpoint/2010/main" val="318102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242717"/>
            <a:ext cx="8070574" cy="646331"/>
          </a:xfrm>
          <a:prstGeom prst="rect">
            <a:avLst/>
          </a:prstGeom>
          <a:noFill/>
        </p:spPr>
        <p:txBody>
          <a:bodyPr wrap="square" rtlCol="0">
            <a:spAutoFit/>
          </a:bodyPr>
          <a:lstStyle/>
          <a:p>
            <a:r>
              <a:rPr lang="en-US" dirty="0"/>
              <a:t>Ques 11:- </a:t>
            </a:r>
            <a:r>
              <a:rPr lang="en-IN" i="0" dirty="0">
                <a:effectLst/>
              </a:rPr>
              <a:t>Fetch the names of businesses along with their average reviews and categories.</a:t>
            </a:r>
            <a:endParaRPr lang="en-US" dirty="0"/>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1108037"/>
            <a:ext cx="10834742" cy="923330"/>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Here is an excerpt that includes the names of businesses along with the average reviews for each category in which a business operates.</a:t>
            </a:r>
            <a:endParaRPr lang="en-US" dirty="0"/>
          </a:p>
        </p:txBody>
      </p:sp>
      <p:pic>
        <p:nvPicPr>
          <p:cNvPr id="5" name="Picture 4" descr="A screenshot of a computer&#10;&#10;Description automatically generated">
            <a:extLst>
              <a:ext uri="{FF2B5EF4-FFF2-40B4-BE49-F238E27FC236}">
                <a16:creationId xmlns:a16="http://schemas.microsoft.com/office/drawing/2014/main" id="{9BA6E6EB-7496-0544-1541-9253465FDCA0}"/>
              </a:ext>
            </a:extLst>
          </p:cNvPr>
          <p:cNvPicPr>
            <a:picLocks noChangeAspect="1"/>
          </p:cNvPicPr>
          <p:nvPr/>
        </p:nvPicPr>
        <p:blipFill>
          <a:blip r:embed="rId2"/>
          <a:stretch>
            <a:fillRect/>
          </a:stretch>
        </p:blipFill>
        <p:spPr>
          <a:xfrm>
            <a:off x="2209800" y="2762026"/>
            <a:ext cx="7772400" cy="3668389"/>
          </a:xfrm>
          <a:prstGeom prst="rect">
            <a:avLst/>
          </a:prstGeom>
        </p:spPr>
      </p:pic>
    </p:spTree>
    <p:extLst>
      <p:ext uri="{BB962C8B-B14F-4D97-AF65-F5344CB8AC3E}">
        <p14:creationId xmlns:p14="http://schemas.microsoft.com/office/powerpoint/2010/main" val="278033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242717"/>
            <a:ext cx="8070574" cy="646331"/>
          </a:xfrm>
          <a:prstGeom prst="rect">
            <a:avLst/>
          </a:prstGeom>
          <a:noFill/>
        </p:spPr>
        <p:txBody>
          <a:bodyPr wrap="square" rtlCol="0">
            <a:spAutoFit/>
          </a:bodyPr>
          <a:lstStyle/>
          <a:p>
            <a:r>
              <a:rPr lang="en-US" dirty="0"/>
              <a:t>Ques 11:- </a:t>
            </a:r>
            <a:r>
              <a:rPr lang="en-IN" i="0" dirty="0">
                <a:effectLst/>
              </a:rPr>
              <a:t>Identify businesses with the longest average opening hours, including the city they are located in.</a:t>
            </a:r>
            <a:endParaRPr lang="en-US" dirty="0"/>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1108037"/>
            <a:ext cx="10834742" cy="646331"/>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here is the name of business and location they are operating at which have longest average opening hours.</a:t>
            </a:r>
            <a:endParaRPr lang="en-US" dirty="0"/>
          </a:p>
        </p:txBody>
      </p:sp>
      <p:pic>
        <p:nvPicPr>
          <p:cNvPr id="4" name="Picture 3">
            <a:extLst>
              <a:ext uri="{FF2B5EF4-FFF2-40B4-BE49-F238E27FC236}">
                <a16:creationId xmlns:a16="http://schemas.microsoft.com/office/drawing/2014/main" id="{E5FCBA9F-EC82-9394-2396-C802549525D5}"/>
              </a:ext>
            </a:extLst>
          </p:cNvPr>
          <p:cNvPicPr>
            <a:picLocks noChangeAspect="1"/>
          </p:cNvPicPr>
          <p:nvPr/>
        </p:nvPicPr>
        <p:blipFill>
          <a:blip r:embed="rId2"/>
          <a:stretch>
            <a:fillRect/>
          </a:stretch>
        </p:blipFill>
        <p:spPr>
          <a:xfrm>
            <a:off x="2370418" y="3429000"/>
            <a:ext cx="7747000" cy="2133600"/>
          </a:xfrm>
          <a:prstGeom prst="rect">
            <a:avLst/>
          </a:prstGeom>
        </p:spPr>
      </p:pic>
    </p:spTree>
    <p:extLst>
      <p:ext uri="{BB962C8B-B14F-4D97-AF65-F5344CB8AC3E}">
        <p14:creationId xmlns:p14="http://schemas.microsoft.com/office/powerpoint/2010/main" val="266426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393324"/>
            <a:ext cx="8070574" cy="646331"/>
          </a:xfrm>
          <a:prstGeom prst="rect">
            <a:avLst/>
          </a:prstGeom>
          <a:noFill/>
        </p:spPr>
        <p:txBody>
          <a:bodyPr wrap="square" rtlCol="0">
            <a:spAutoFit/>
          </a:bodyPr>
          <a:lstStyle/>
          <a:p>
            <a:r>
              <a:rPr lang="en-US" dirty="0"/>
              <a:t>Ques 13:- </a:t>
            </a:r>
            <a:r>
              <a:rPr lang="en-IN" i="0" dirty="0">
                <a:effectLst/>
              </a:rPr>
              <a:t>Retrieve the business names and categories with the highest number of reviews.</a:t>
            </a:r>
            <a:endParaRPr lang="en-US" dirty="0"/>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1333948"/>
            <a:ext cx="10834742" cy="923330"/>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Below is the business categories with the highest number of reviews. The number of reviews is coming as same because the first four categories belong to only one business. </a:t>
            </a:r>
            <a:endParaRPr lang="en-US" dirty="0"/>
          </a:p>
        </p:txBody>
      </p:sp>
      <p:pic>
        <p:nvPicPr>
          <p:cNvPr id="10" name="Picture 9" descr="A screenshot of a phone&#10;&#10;Description automatically generated">
            <a:extLst>
              <a:ext uri="{FF2B5EF4-FFF2-40B4-BE49-F238E27FC236}">
                <a16:creationId xmlns:a16="http://schemas.microsoft.com/office/drawing/2014/main" id="{B56BBDBC-EBAD-0F71-5841-DF85F6DC2EA9}"/>
              </a:ext>
            </a:extLst>
          </p:cNvPr>
          <p:cNvPicPr>
            <a:picLocks noChangeAspect="1"/>
          </p:cNvPicPr>
          <p:nvPr/>
        </p:nvPicPr>
        <p:blipFill>
          <a:blip r:embed="rId2"/>
          <a:stretch>
            <a:fillRect/>
          </a:stretch>
        </p:blipFill>
        <p:spPr>
          <a:xfrm>
            <a:off x="3309121" y="3149451"/>
            <a:ext cx="5588000" cy="2108200"/>
          </a:xfrm>
          <a:prstGeom prst="rect">
            <a:avLst/>
          </a:prstGeom>
        </p:spPr>
      </p:pic>
    </p:spTree>
    <p:extLst>
      <p:ext uri="{BB962C8B-B14F-4D97-AF65-F5344CB8AC3E}">
        <p14:creationId xmlns:p14="http://schemas.microsoft.com/office/powerpoint/2010/main" val="4055100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339537"/>
            <a:ext cx="8070574" cy="369332"/>
          </a:xfrm>
          <a:prstGeom prst="rect">
            <a:avLst/>
          </a:prstGeom>
          <a:noFill/>
        </p:spPr>
        <p:txBody>
          <a:bodyPr wrap="square" rtlCol="0">
            <a:spAutoFit/>
          </a:bodyPr>
          <a:lstStyle/>
          <a:p>
            <a:r>
              <a:rPr lang="en-US" dirty="0"/>
              <a:t>Ques 14:- </a:t>
            </a:r>
            <a:r>
              <a:rPr lang="en-IN" i="0" dirty="0">
                <a:effectLst/>
              </a:rPr>
              <a:t>Find the users who have received the most number of fans</a:t>
            </a:r>
            <a:endParaRPr lang="en-US" dirty="0"/>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1108037"/>
            <a:ext cx="10834742" cy="646331"/>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Below is the date of the top 5 users who has maximum number of fans.</a:t>
            </a:r>
            <a:endParaRPr lang="en-US" dirty="0"/>
          </a:p>
        </p:txBody>
      </p:sp>
      <p:pic>
        <p:nvPicPr>
          <p:cNvPr id="5" name="Picture 4" descr="A screenshot of a calculator&#10;&#10;Description automatically generated">
            <a:extLst>
              <a:ext uri="{FF2B5EF4-FFF2-40B4-BE49-F238E27FC236}">
                <a16:creationId xmlns:a16="http://schemas.microsoft.com/office/drawing/2014/main" id="{5E95D00A-C956-37A2-9180-DDA432DA9EA5}"/>
              </a:ext>
            </a:extLst>
          </p:cNvPr>
          <p:cNvPicPr>
            <a:picLocks noChangeAspect="1"/>
          </p:cNvPicPr>
          <p:nvPr/>
        </p:nvPicPr>
        <p:blipFill>
          <a:blip r:embed="rId2"/>
          <a:stretch>
            <a:fillRect/>
          </a:stretch>
        </p:blipFill>
        <p:spPr>
          <a:xfrm>
            <a:off x="4438650" y="3870925"/>
            <a:ext cx="3314700" cy="2057400"/>
          </a:xfrm>
          <a:prstGeom prst="rect">
            <a:avLst/>
          </a:prstGeom>
        </p:spPr>
      </p:pic>
    </p:spTree>
    <p:extLst>
      <p:ext uri="{BB962C8B-B14F-4D97-AF65-F5344CB8AC3E}">
        <p14:creationId xmlns:p14="http://schemas.microsoft.com/office/powerpoint/2010/main" val="307206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274991"/>
            <a:ext cx="8070574" cy="646331"/>
          </a:xfrm>
          <a:prstGeom prst="rect">
            <a:avLst/>
          </a:prstGeom>
          <a:noFill/>
        </p:spPr>
        <p:txBody>
          <a:bodyPr wrap="square" rtlCol="0">
            <a:spAutoFit/>
          </a:bodyPr>
          <a:lstStyle/>
          <a:p>
            <a:r>
              <a:rPr lang="en-IN" i="0" dirty="0">
                <a:effectLst/>
              </a:rPr>
              <a:t>Question 15:- the names and average ratings of users who have left more than 10 reviews.</a:t>
            </a:r>
            <a:endParaRPr lang="en-US" dirty="0"/>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1140310"/>
            <a:ext cx="10834742" cy="646331"/>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Below is the name of the users who has left more than 10 reviews.</a:t>
            </a:r>
            <a:endParaRPr lang="en-US" dirty="0"/>
          </a:p>
        </p:txBody>
      </p:sp>
      <p:pic>
        <p:nvPicPr>
          <p:cNvPr id="7" name="Picture 6" descr="A screenshot of a computer&#10;&#10;Description automatically generated">
            <a:extLst>
              <a:ext uri="{FF2B5EF4-FFF2-40B4-BE49-F238E27FC236}">
                <a16:creationId xmlns:a16="http://schemas.microsoft.com/office/drawing/2014/main" id="{AE028F4F-8554-BE0E-1A99-180C282E0F7F}"/>
              </a:ext>
            </a:extLst>
          </p:cNvPr>
          <p:cNvPicPr>
            <a:picLocks noChangeAspect="1"/>
          </p:cNvPicPr>
          <p:nvPr/>
        </p:nvPicPr>
        <p:blipFill>
          <a:blip r:embed="rId2"/>
          <a:stretch>
            <a:fillRect/>
          </a:stretch>
        </p:blipFill>
        <p:spPr>
          <a:xfrm>
            <a:off x="4040468" y="2390589"/>
            <a:ext cx="4406900" cy="4013200"/>
          </a:xfrm>
          <a:prstGeom prst="rect">
            <a:avLst/>
          </a:prstGeom>
        </p:spPr>
      </p:pic>
    </p:spTree>
    <p:extLst>
      <p:ext uri="{BB962C8B-B14F-4D97-AF65-F5344CB8AC3E}">
        <p14:creationId xmlns:p14="http://schemas.microsoft.com/office/powerpoint/2010/main" val="1981104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8346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1061105"/>
            <a:ext cx="8070574" cy="646331"/>
          </a:xfrm>
          <a:prstGeom prst="rect">
            <a:avLst/>
          </a:prstGeom>
          <a:noFill/>
        </p:spPr>
        <p:txBody>
          <a:bodyPr wrap="square" rtlCol="0">
            <a:spAutoFit/>
          </a:bodyPr>
          <a:lstStyle/>
          <a:p>
            <a:r>
              <a:rPr lang="en-IN" i="0" dirty="0">
                <a:effectLst/>
              </a:rPr>
              <a:t>Question 1:-</a:t>
            </a:r>
            <a:r>
              <a:rPr lang="en-US" dirty="0"/>
              <a:t>What was your biggest challenge in working with this data? How did you overcome it?</a:t>
            </a:r>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2334408"/>
            <a:ext cx="10834742" cy="3139321"/>
          </a:xfrm>
          <a:prstGeom prst="rect">
            <a:avLst/>
          </a:prstGeom>
          <a:noFill/>
        </p:spPr>
        <p:txBody>
          <a:bodyPr wrap="square" rtlCol="0">
            <a:spAutoFit/>
          </a:bodyPr>
          <a:lstStyle/>
          <a:p>
            <a:r>
              <a:rPr lang="en-IN" b="0" i="0" dirty="0">
                <a:solidFill>
                  <a:srgbClr val="374151"/>
                </a:solidFill>
                <a:effectLst/>
              </a:rPr>
              <a:t>The major challenge I faced while working with data is:</a:t>
            </a:r>
          </a:p>
          <a:p>
            <a:pPr marL="285750" indent="-285750">
              <a:buFont typeface="Arial" panose="020B0604020202020204" pitchFamily="34" charset="0"/>
              <a:buChar char="•"/>
            </a:pPr>
            <a:r>
              <a:rPr lang="en-IN" dirty="0">
                <a:solidFill>
                  <a:srgbClr val="374151"/>
                </a:solidFill>
              </a:rPr>
              <a:t>Data Volume: For the first time I encountered with such a large data set. From the start while creating table for e.g. user table has more than 10 columns and same while loading the data for business reviews which </a:t>
            </a:r>
            <a:r>
              <a:rPr lang="en-IN" dirty="0" err="1">
                <a:solidFill>
                  <a:srgbClr val="374151"/>
                </a:solidFill>
              </a:rPr>
              <a:t>consit</a:t>
            </a:r>
            <a:r>
              <a:rPr lang="en-IN" dirty="0">
                <a:solidFill>
                  <a:srgbClr val="374151"/>
                </a:solidFill>
              </a:rPr>
              <a:t> 26 files. </a:t>
            </a:r>
          </a:p>
          <a:p>
            <a:pPr marL="285750" indent="-285750">
              <a:buFont typeface="Arial" panose="020B0604020202020204" pitchFamily="34" charset="0"/>
              <a:buChar char="•"/>
            </a:pPr>
            <a:r>
              <a:rPr lang="en-IN" dirty="0">
                <a:solidFill>
                  <a:srgbClr val="374151"/>
                </a:solidFill>
              </a:rPr>
              <a:t>Data integrity:- Faced challenge in establishing the foreign keys. Did </a:t>
            </a:r>
            <a:r>
              <a:rPr lang="en-IN" b="0" i="0" dirty="0">
                <a:solidFill>
                  <a:srgbClr val="374151"/>
                </a:solidFill>
                <a:effectLst/>
                <a:latin typeface="Söhne"/>
              </a:rPr>
              <a:t>proper constraints and validations in the application code to ensure that data entered or modified adheres to the defined relationships and constraints.</a:t>
            </a:r>
          </a:p>
          <a:p>
            <a:pPr marL="285750" indent="-285750">
              <a:buFont typeface="Arial" panose="020B0604020202020204" pitchFamily="34" charset="0"/>
              <a:buChar char="•"/>
            </a:pPr>
            <a:r>
              <a:rPr lang="en-IN" dirty="0">
                <a:solidFill>
                  <a:srgbClr val="374151"/>
                </a:solidFill>
                <a:latin typeface="Söhne"/>
              </a:rPr>
              <a:t>Data cleaning:</a:t>
            </a:r>
            <a:r>
              <a:rPr lang="en-US" dirty="0">
                <a:solidFill>
                  <a:srgbClr val="374151"/>
                </a:solidFill>
                <a:latin typeface="Söhne"/>
              </a:rPr>
              <a:t> </a:t>
            </a:r>
            <a:r>
              <a:rPr lang="en-IN" b="0" i="0" dirty="0">
                <a:solidFill>
                  <a:srgbClr val="374151"/>
                </a:solidFill>
                <a:effectLst/>
                <a:latin typeface="Söhne"/>
              </a:rPr>
              <a:t>Ensuring that data entered into the database is accurate and follows a consistent </a:t>
            </a:r>
            <a:r>
              <a:rPr lang="en-IN" b="0" i="0" dirty="0" err="1">
                <a:solidFill>
                  <a:srgbClr val="374151"/>
                </a:solidFill>
                <a:effectLst/>
                <a:latin typeface="Söhne"/>
              </a:rPr>
              <a:t>format.Have</a:t>
            </a:r>
            <a:r>
              <a:rPr lang="en-IN" b="0" i="0" dirty="0">
                <a:solidFill>
                  <a:srgbClr val="374151"/>
                </a:solidFill>
                <a:effectLst/>
                <a:latin typeface="Söhne"/>
              </a:rPr>
              <a:t> to drop and recreate the table several time due to failure. The data validation at the application level before inserting or updating records. Use regular expressions, constraints, and input validation to enforce data quality.</a:t>
            </a:r>
          </a:p>
          <a:p>
            <a:endParaRPr lang="en-IN" b="0" i="0" dirty="0">
              <a:solidFill>
                <a:srgbClr val="374151"/>
              </a:solidFill>
              <a:effectLst/>
              <a:latin typeface="Söhne"/>
            </a:endParaRPr>
          </a:p>
          <a:p>
            <a:pPr marL="285750" indent="-285750">
              <a:buFont typeface="Arial" panose="020B0604020202020204" pitchFamily="34" charset="0"/>
              <a:buChar char="•"/>
            </a:pPr>
            <a:endParaRPr lang="en-IN" dirty="0">
              <a:solidFill>
                <a:srgbClr val="374151"/>
              </a:solidFill>
              <a:latin typeface="Söhne"/>
            </a:endParaRPr>
          </a:p>
        </p:txBody>
      </p:sp>
    </p:spTree>
    <p:extLst>
      <p:ext uri="{BB962C8B-B14F-4D97-AF65-F5344CB8AC3E}">
        <p14:creationId xmlns:p14="http://schemas.microsoft.com/office/powerpoint/2010/main" val="51876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1061105"/>
            <a:ext cx="8070574" cy="369332"/>
          </a:xfrm>
          <a:prstGeom prst="rect">
            <a:avLst/>
          </a:prstGeom>
          <a:noFill/>
        </p:spPr>
        <p:txBody>
          <a:bodyPr wrap="square" rtlCol="0">
            <a:spAutoFit/>
          </a:bodyPr>
          <a:lstStyle/>
          <a:p>
            <a:r>
              <a:rPr lang="en-IN" i="0" dirty="0">
                <a:effectLst/>
              </a:rPr>
              <a:t>Question 2:-</a:t>
            </a:r>
            <a:r>
              <a:rPr lang="en-US" dirty="0"/>
              <a:t> What was the easiest part of the project ?</a:t>
            </a:r>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2334408"/>
            <a:ext cx="10834742" cy="2862322"/>
          </a:xfrm>
          <a:prstGeom prst="rect">
            <a:avLst/>
          </a:prstGeom>
          <a:noFill/>
        </p:spPr>
        <p:txBody>
          <a:bodyPr wrap="square" rtlCol="0">
            <a:spAutoFit/>
          </a:bodyPr>
          <a:lstStyle/>
          <a:p>
            <a:r>
              <a:rPr lang="en-US" dirty="0">
                <a:solidFill>
                  <a:srgbClr val="374151"/>
                </a:solidFill>
                <a:latin typeface="Söhne"/>
              </a:rPr>
              <a:t>The following are the parts of the project which I found easy:-</a:t>
            </a:r>
          </a:p>
          <a:p>
            <a:pPr marL="285750" indent="-285750" algn="l">
              <a:buFont typeface="Arial" panose="020B0604020202020204" pitchFamily="34" charset="0"/>
              <a:buChar char="•"/>
            </a:pPr>
            <a:r>
              <a:rPr lang="en-IN" i="0" dirty="0">
                <a:solidFill>
                  <a:srgbClr val="374151"/>
                </a:solidFill>
                <a:effectLst/>
                <a:latin typeface="Söhne"/>
              </a:rPr>
              <a:t>Assigning Primary Keys:</a:t>
            </a:r>
            <a:r>
              <a:rPr lang="en-IN" b="0" i="0" dirty="0">
                <a:solidFill>
                  <a:srgbClr val="374151"/>
                </a:solidFill>
                <a:effectLst/>
                <a:latin typeface="Söhne"/>
              </a:rPr>
              <a:t> Managing primary keys was relatively straightforward because only three tables required unique keys. This made it easier to assign primary keys, especially considering their availability as foreign keys in other tables.</a:t>
            </a:r>
          </a:p>
          <a:p>
            <a:pPr marL="285750" indent="-285750" algn="l">
              <a:buFont typeface="Arial" panose="020B0604020202020204" pitchFamily="34" charset="0"/>
              <a:buChar char="•"/>
            </a:pPr>
            <a:r>
              <a:rPr lang="en-IN" i="0" dirty="0">
                <a:solidFill>
                  <a:srgbClr val="374151"/>
                </a:solidFill>
                <a:effectLst/>
                <a:latin typeface="Söhne"/>
              </a:rPr>
              <a:t>Creating Bar Charts:</a:t>
            </a:r>
            <a:r>
              <a:rPr lang="en-IN" b="0" i="0" dirty="0">
                <a:solidFill>
                  <a:srgbClr val="374151"/>
                </a:solidFill>
                <a:effectLst/>
                <a:latin typeface="Söhne"/>
              </a:rPr>
              <a:t> The built-in functions of PostgreSQL simplified the process of creating bar charts. Leveraging these functions, I was able to generate visual representations based on the queried data, providing a convenient way to analyse and present information.</a:t>
            </a:r>
          </a:p>
          <a:p>
            <a:pPr marL="285750" indent="-285750" algn="l">
              <a:buFont typeface="Arial" panose="020B0604020202020204" pitchFamily="34" charset="0"/>
              <a:buChar char="•"/>
            </a:pPr>
            <a:r>
              <a:rPr lang="en-IN" i="0" dirty="0">
                <a:solidFill>
                  <a:srgbClr val="374151"/>
                </a:solidFill>
                <a:effectLst/>
                <a:latin typeface="Söhne"/>
              </a:rPr>
              <a:t>Loading Data: </a:t>
            </a:r>
            <a:r>
              <a:rPr lang="en-IN" b="0" i="0" dirty="0">
                <a:solidFill>
                  <a:srgbClr val="374151"/>
                </a:solidFill>
                <a:effectLst/>
                <a:latin typeface="Söhne"/>
              </a:rPr>
              <a:t>Dealing with large datasets was made more manageable through the use of the CSV command. This command facilitated the efficient loading of substantial amounts of data into the database, streamlining the overall data handling process.</a:t>
            </a:r>
          </a:p>
        </p:txBody>
      </p:sp>
    </p:spTree>
    <p:extLst>
      <p:ext uri="{BB962C8B-B14F-4D97-AF65-F5344CB8AC3E}">
        <p14:creationId xmlns:p14="http://schemas.microsoft.com/office/powerpoint/2010/main" val="25454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r>
              <a:rPr lang="en-US" dirty="0"/>
              <a:t>Presented by :- Gautam Mehta</a:t>
            </a:r>
          </a:p>
          <a:p>
            <a:r>
              <a:rPr lang="en-US" dirty="0"/>
              <a:t>mail id:- </a:t>
            </a:r>
            <a:r>
              <a:rPr lang="en-US" dirty="0" err="1"/>
              <a:t>gmehta@clarku.edu</a:t>
            </a:r>
            <a:endParaRPr lang="en-US" dirty="0"/>
          </a:p>
        </p:txBody>
      </p:sp>
    </p:spTree>
    <p:extLst>
      <p:ext uri="{BB962C8B-B14F-4D97-AF65-F5344CB8AC3E}">
        <p14:creationId xmlns:p14="http://schemas.microsoft.com/office/powerpoint/2010/main" val="235983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1061105"/>
            <a:ext cx="8070574" cy="369332"/>
          </a:xfrm>
          <a:prstGeom prst="rect">
            <a:avLst/>
          </a:prstGeom>
          <a:noFill/>
        </p:spPr>
        <p:txBody>
          <a:bodyPr wrap="square" rtlCol="0">
            <a:spAutoFit/>
          </a:bodyPr>
          <a:lstStyle/>
          <a:p>
            <a:r>
              <a:rPr lang="en-IN" i="0" dirty="0">
                <a:effectLst/>
              </a:rPr>
              <a:t>Question 3:-</a:t>
            </a:r>
            <a:r>
              <a:rPr lang="en-US" dirty="0"/>
              <a:t> Was there anything that surprised you about the data?</a:t>
            </a:r>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2334408"/>
            <a:ext cx="10834742" cy="2308324"/>
          </a:xfrm>
          <a:prstGeom prst="rect">
            <a:avLst/>
          </a:prstGeom>
          <a:noFill/>
        </p:spPr>
        <p:txBody>
          <a:bodyPr wrap="square" rtlCol="0">
            <a:spAutoFit/>
          </a:bodyPr>
          <a:lstStyle/>
          <a:p>
            <a:r>
              <a:rPr lang="en-US" dirty="0">
                <a:solidFill>
                  <a:srgbClr val="374151"/>
                </a:solidFill>
              </a:rPr>
              <a:t>Yes, following are thing that surprised:-</a:t>
            </a:r>
          </a:p>
          <a:p>
            <a:pPr marL="285750" indent="-285750" algn="l">
              <a:buFont typeface="Arial" panose="020B0604020202020204" pitchFamily="34" charset="0"/>
              <a:buChar char="•"/>
            </a:pPr>
            <a:r>
              <a:rPr lang="en-IN" i="0" dirty="0">
                <a:solidFill>
                  <a:srgbClr val="374151"/>
                </a:solidFill>
                <a:effectLst/>
              </a:rPr>
              <a:t>Data Cleaning Challenges: </a:t>
            </a:r>
            <a:r>
              <a:rPr lang="en-IN" b="0" i="0" dirty="0">
                <a:solidFill>
                  <a:srgbClr val="374151"/>
                </a:solidFill>
                <a:effectLst/>
              </a:rPr>
              <a:t>The data exhibited challenges related to cleanliness. Notably, names were found in both English and Chinese languages, and certain entries contained special characters. This variability in linguistic representation could pose challenges during analysis and presentation.</a:t>
            </a:r>
          </a:p>
          <a:p>
            <a:pPr marL="285750" indent="-285750" algn="l">
              <a:buFont typeface="Arial" panose="020B0604020202020204" pitchFamily="34" charset="0"/>
              <a:buChar char="•"/>
            </a:pPr>
            <a:r>
              <a:rPr lang="en-IN" i="0" dirty="0">
                <a:solidFill>
                  <a:srgbClr val="374151"/>
                </a:solidFill>
                <a:effectLst/>
              </a:rPr>
              <a:t>Unexpected Complexity in Business Attributes: </a:t>
            </a:r>
            <a:r>
              <a:rPr lang="en-IN" b="0" i="0" dirty="0">
                <a:solidFill>
                  <a:srgbClr val="374151"/>
                </a:solidFill>
                <a:effectLst/>
              </a:rPr>
              <a:t>The 'business attributes' table revealed a surprising level of complexity. For instance, the representation of Business Parking as {'garage': False, 'street': False, 'validated': False, 'lot': True, 'valet': False} introduces nuanced details that may impact the interpretation of results. The intricacies in attribute representation were unexpected and added a layer of complexity to the dataset.</a:t>
            </a:r>
          </a:p>
        </p:txBody>
      </p:sp>
    </p:spTree>
    <p:extLst>
      <p:ext uri="{BB962C8B-B14F-4D97-AF65-F5344CB8AC3E}">
        <p14:creationId xmlns:p14="http://schemas.microsoft.com/office/powerpoint/2010/main" val="343684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1061105"/>
            <a:ext cx="8070574" cy="646331"/>
          </a:xfrm>
          <a:prstGeom prst="rect">
            <a:avLst/>
          </a:prstGeom>
          <a:noFill/>
        </p:spPr>
        <p:txBody>
          <a:bodyPr wrap="square" rtlCol="0">
            <a:spAutoFit/>
          </a:bodyPr>
          <a:lstStyle/>
          <a:p>
            <a:r>
              <a:rPr lang="en-IN" i="0" dirty="0">
                <a:effectLst/>
              </a:rPr>
              <a:t>Question 4:-</a:t>
            </a:r>
            <a:r>
              <a:rPr lang="en-US" dirty="0"/>
              <a:t>Is there anything you wonder about how Yelp’s real data might look, how their database systems are designed, or what they do with this kind of data?</a:t>
            </a:r>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2334408"/>
            <a:ext cx="10834742" cy="923330"/>
          </a:xfrm>
          <a:prstGeom prst="rect">
            <a:avLst/>
          </a:prstGeom>
          <a:noFill/>
        </p:spPr>
        <p:txBody>
          <a:bodyPr wrap="square" rtlCol="0">
            <a:spAutoFit/>
          </a:bodyPr>
          <a:lstStyle/>
          <a:p>
            <a:r>
              <a:rPr lang="en-US" dirty="0">
                <a:solidFill>
                  <a:srgbClr val="374151"/>
                </a:solidFill>
              </a:rPr>
              <a:t>Yes, how and what make yelp capable of handling such large amount of data along with the smooth interaction between the users. Yelp is playing an important role, by keeping the data of user rating and reviews the business get from users enabling the public to get the idea of services the business offers.</a:t>
            </a:r>
            <a:endParaRPr lang="en-IN" b="0" i="0" dirty="0">
              <a:solidFill>
                <a:srgbClr val="374151"/>
              </a:solidFill>
              <a:effectLst/>
            </a:endParaRPr>
          </a:p>
        </p:txBody>
      </p:sp>
    </p:spTree>
    <p:extLst>
      <p:ext uri="{BB962C8B-B14F-4D97-AF65-F5344CB8AC3E}">
        <p14:creationId xmlns:p14="http://schemas.microsoft.com/office/powerpoint/2010/main" val="4070976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CA02-EB30-4188-07CF-22F7FB9D7A1E}"/>
              </a:ext>
            </a:extLst>
          </p:cNvPr>
          <p:cNvSpPr txBox="1"/>
          <p:nvPr/>
        </p:nvSpPr>
        <p:spPr>
          <a:xfrm>
            <a:off x="826547" y="1061105"/>
            <a:ext cx="8070574" cy="646331"/>
          </a:xfrm>
          <a:prstGeom prst="rect">
            <a:avLst/>
          </a:prstGeom>
          <a:noFill/>
        </p:spPr>
        <p:txBody>
          <a:bodyPr wrap="square" rtlCol="0">
            <a:spAutoFit/>
          </a:bodyPr>
          <a:lstStyle/>
          <a:p>
            <a:r>
              <a:rPr lang="en-IN" i="0" dirty="0">
                <a:effectLst/>
              </a:rPr>
              <a:t>Question </a:t>
            </a:r>
            <a:r>
              <a:rPr lang="en-IN" dirty="0"/>
              <a:t>5</a:t>
            </a:r>
            <a:r>
              <a:rPr lang="en-IN" i="0" dirty="0">
                <a:effectLst/>
              </a:rPr>
              <a:t>:-</a:t>
            </a:r>
            <a:r>
              <a:rPr lang="en-US" dirty="0"/>
              <a:t> Are there any changes you would recommend to Yelp to make this data easier to work with?</a:t>
            </a:r>
          </a:p>
        </p:txBody>
      </p:sp>
      <p:sp>
        <p:nvSpPr>
          <p:cNvPr id="12" name="TextBox 11">
            <a:extLst>
              <a:ext uri="{FF2B5EF4-FFF2-40B4-BE49-F238E27FC236}">
                <a16:creationId xmlns:a16="http://schemas.microsoft.com/office/drawing/2014/main" id="{7C0BC45A-389E-608A-96F6-58887511D885}"/>
              </a:ext>
            </a:extLst>
          </p:cNvPr>
          <p:cNvSpPr txBox="1"/>
          <p:nvPr/>
        </p:nvSpPr>
        <p:spPr>
          <a:xfrm>
            <a:off x="826547" y="2334408"/>
            <a:ext cx="10834742" cy="2585323"/>
          </a:xfrm>
          <a:prstGeom prst="rect">
            <a:avLst/>
          </a:prstGeom>
          <a:noFill/>
        </p:spPr>
        <p:txBody>
          <a:bodyPr wrap="square" rtlCol="0">
            <a:spAutoFit/>
          </a:bodyPr>
          <a:lstStyle/>
          <a:p>
            <a:pPr marL="285750" indent="-285750" algn="l">
              <a:buFont typeface="Arial" panose="020B0604020202020204" pitchFamily="34" charset="0"/>
              <a:buChar char="•"/>
            </a:pPr>
            <a:r>
              <a:rPr lang="en-IN" i="0" dirty="0">
                <a:solidFill>
                  <a:srgbClr val="374151"/>
                </a:solidFill>
                <a:effectLst/>
                <a:latin typeface="Söhne"/>
              </a:rPr>
              <a:t>Standard language: </a:t>
            </a:r>
            <a:r>
              <a:rPr lang="en-IN" b="0" i="0" dirty="0">
                <a:solidFill>
                  <a:srgbClr val="374151"/>
                </a:solidFill>
                <a:effectLst/>
                <a:latin typeface="Söhne"/>
              </a:rPr>
              <a:t>it is important to have standard outlet in which the data is accepted for </a:t>
            </a:r>
            <a:r>
              <a:rPr lang="en-IN" b="0" i="0" dirty="0" err="1">
                <a:solidFill>
                  <a:srgbClr val="374151"/>
                </a:solidFill>
                <a:effectLst/>
                <a:latin typeface="Söhne"/>
              </a:rPr>
              <a:t>eg</a:t>
            </a:r>
            <a:r>
              <a:rPr lang="en-IN" dirty="0">
                <a:solidFill>
                  <a:srgbClr val="374151"/>
                </a:solidFill>
                <a:latin typeface="Söhne"/>
              </a:rPr>
              <a:t> names It should be accept only name in one language, like business attribute it should only accept values in form of Boolean i.e.( True or False) if any other datatype is provided it should raise the error.</a:t>
            </a:r>
          </a:p>
          <a:p>
            <a:pPr marL="285750" indent="-285750" algn="l">
              <a:buFont typeface="Arial" panose="020B0604020202020204" pitchFamily="34" charset="0"/>
              <a:buChar char="•"/>
            </a:pPr>
            <a:r>
              <a:rPr lang="en-IN" i="0" dirty="0">
                <a:solidFill>
                  <a:srgbClr val="374151"/>
                </a:solidFill>
                <a:effectLst/>
                <a:latin typeface="Söhne"/>
              </a:rPr>
              <a:t>Data Cleaning : </a:t>
            </a:r>
            <a:r>
              <a:rPr lang="en-IN" b="0" i="0" dirty="0">
                <a:solidFill>
                  <a:srgbClr val="374151"/>
                </a:solidFill>
                <a:effectLst/>
                <a:latin typeface="Söhne"/>
              </a:rPr>
              <a:t>there should be regular run must be there to do the data cleaning for example is there is special character in names or invalid data is should be send for validation.</a:t>
            </a:r>
          </a:p>
          <a:p>
            <a:pPr marL="285750" indent="-285750" algn="l">
              <a:buFont typeface="Arial" panose="020B0604020202020204" pitchFamily="34" charset="0"/>
              <a:buChar char="•"/>
            </a:pPr>
            <a:r>
              <a:rPr lang="en-IN" i="0" dirty="0">
                <a:solidFill>
                  <a:srgbClr val="374151"/>
                </a:solidFill>
                <a:effectLst/>
                <a:latin typeface="Söhne"/>
              </a:rPr>
              <a:t>User-Friendly Data Documentation: </a:t>
            </a:r>
            <a:r>
              <a:rPr lang="en-IN" b="0" i="0" dirty="0">
                <a:solidFill>
                  <a:srgbClr val="374151"/>
                </a:solidFill>
                <a:effectLst/>
                <a:latin typeface="Söhne"/>
              </a:rPr>
              <a:t>Provide comprehensive and user-friendly documentation for the dataset. This should include details on the data cleaning process, any language variations, and the interpretation of complex attribute representations. Clear documentation would assist analysts and developers in understanding and working with the dataset more effectively.</a:t>
            </a:r>
          </a:p>
        </p:txBody>
      </p:sp>
    </p:spTree>
    <p:extLst>
      <p:ext uri="{BB962C8B-B14F-4D97-AF65-F5344CB8AC3E}">
        <p14:creationId xmlns:p14="http://schemas.microsoft.com/office/powerpoint/2010/main" val="388899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Yelp users since 2010</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8070574" cy="369332"/>
          </a:xfrm>
          <a:prstGeom prst="rect">
            <a:avLst/>
          </a:prstGeom>
          <a:noFill/>
        </p:spPr>
        <p:txBody>
          <a:bodyPr wrap="square" rtlCol="0">
            <a:spAutoFit/>
          </a:bodyPr>
          <a:lstStyle/>
          <a:p>
            <a:r>
              <a:rPr lang="en-US" i="1" dirty="0"/>
              <a:t>Quest 1:- How many users have joined Yelp each year since 2010?</a:t>
            </a:r>
          </a:p>
        </p:txBody>
      </p:sp>
      <p:sp>
        <p:nvSpPr>
          <p:cNvPr id="4" name="TextBox 3">
            <a:extLst>
              <a:ext uri="{FF2B5EF4-FFF2-40B4-BE49-F238E27FC236}">
                <a16:creationId xmlns:a16="http://schemas.microsoft.com/office/drawing/2014/main" id="{FEDE022A-5751-F12C-6FA5-B61564D9F956}"/>
              </a:ext>
            </a:extLst>
          </p:cNvPr>
          <p:cNvSpPr txBox="1"/>
          <p:nvPr/>
        </p:nvSpPr>
        <p:spPr>
          <a:xfrm>
            <a:off x="838200" y="1798264"/>
            <a:ext cx="5049079" cy="1477328"/>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The results indicate a rise in the number of users from 2010, reaching a peak in 2015, followed by a subsequent decline that culminated in the lowest point in 2022.</a:t>
            </a:r>
            <a:endParaRPr lang="en-US" dirty="0"/>
          </a:p>
        </p:txBody>
      </p:sp>
      <p:pic>
        <p:nvPicPr>
          <p:cNvPr id="7" name="Picture 6" descr="A graph of blue bars&#10;&#10;Description automatically generated with medium confidence">
            <a:extLst>
              <a:ext uri="{FF2B5EF4-FFF2-40B4-BE49-F238E27FC236}">
                <a16:creationId xmlns:a16="http://schemas.microsoft.com/office/drawing/2014/main" id="{3A4552E2-9BD1-CBC3-12E1-CD7FA6D9F623}"/>
              </a:ext>
            </a:extLst>
          </p:cNvPr>
          <p:cNvPicPr>
            <a:picLocks noChangeAspect="1"/>
          </p:cNvPicPr>
          <p:nvPr/>
        </p:nvPicPr>
        <p:blipFill>
          <a:blip r:embed="rId2"/>
          <a:stretch>
            <a:fillRect/>
          </a:stretch>
        </p:blipFill>
        <p:spPr>
          <a:xfrm>
            <a:off x="838200" y="3705285"/>
            <a:ext cx="10818930" cy="2577180"/>
          </a:xfrm>
          <a:prstGeom prst="rect">
            <a:avLst/>
          </a:prstGeom>
        </p:spPr>
      </p:pic>
    </p:spTree>
    <p:extLst>
      <p:ext uri="{BB962C8B-B14F-4D97-AF65-F5344CB8AC3E}">
        <p14:creationId xmlns:p14="http://schemas.microsoft.com/office/powerpoint/2010/main" val="149002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328878"/>
            <a:ext cx="10515600" cy="1325563"/>
          </a:xfrm>
        </p:spPr>
        <p:txBody>
          <a:bodyPr/>
          <a:lstStyle/>
          <a:p>
            <a:r>
              <a:rPr lang="en-US" dirty="0"/>
              <a:t>Elite user in each year between 2012 to 2021</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00979"/>
            <a:ext cx="8070574" cy="923330"/>
          </a:xfrm>
          <a:prstGeom prst="rect">
            <a:avLst/>
          </a:prstGeom>
          <a:noFill/>
        </p:spPr>
        <p:txBody>
          <a:bodyPr wrap="square" rtlCol="0">
            <a:spAutoFit/>
          </a:bodyPr>
          <a:lstStyle/>
          <a:p>
            <a:r>
              <a:rPr lang="en-US" dirty="0"/>
              <a:t>Ques 2:- How many users were elite in each of the 10 years from 2012 through 2021? Does it look like the number of elite users is increasing, decreasing, or staying about the same?</a:t>
            </a:r>
          </a:p>
        </p:txBody>
      </p:sp>
      <p:sp>
        <p:nvSpPr>
          <p:cNvPr id="4" name="TextBox 3">
            <a:extLst>
              <a:ext uri="{FF2B5EF4-FFF2-40B4-BE49-F238E27FC236}">
                <a16:creationId xmlns:a16="http://schemas.microsoft.com/office/drawing/2014/main" id="{FEDE022A-5751-F12C-6FA5-B61564D9F956}"/>
              </a:ext>
            </a:extLst>
          </p:cNvPr>
          <p:cNvSpPr txBox="1"/>
          <p:nvPr/>
        </p:nvSpPr>
        <p:spPr>
          <a:xfrm>
            <a:off x="838200" y="2364632"/>
            <a:ext cx="5049079" cy="1477328"/>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The findings suggest an increase in the user count starting from 2012. Between 2012 and 2017, the numbers showed a consistent upward trend, but from 2018 to 2021, the growth plateaued</a:t>
            </a:r>
            <a:endParaRPr lang="en-US" dirty="0"/>
          </a:p>
        </p:txBody>
      </p:sp>
      <p:pic>
        <p:nvPicPr>
          <p:cNvPr id="9" name="Picture 8" descr="A graph of blue squares&#10;&#10;Description automatically generated with medium confidence">
            <a:extLst>
              <a:ext uri="{FF2B5EF4-FFF2-40B4-BE49-F238E27FC236}">
                <a16:creationId xmlns:a16="http://schemas.microsoft.com/office/drawing/2014/main" id="{EABDDD22-FAFE-3CFF-C339-F98B1BA3D9D0}"/>
              </a:ext>
            </a:extLst>
          </p:cNvPr>
          <p:cNvPicPr>
            <a:picLocks noChangeAspect="1"/>
          </p:cNvPicPr>
          <p:nvPr/>
        </p:nvPicPr>
        <p:blipFill>
          <a:blip r:embed="rId2"/>
          <a:stretch>
            <a:fillRect/>
          </a:stretch>
        </p:blipFill>
        <p:spPr>
          <a:xfrm>
            <a:off x="581791" y="4168213"/>
            <a:ext cx="10515600" cy="2504925"/>
          </a:xfrm>
          <a:prstGeom prst="rect">
            <a:avLst/>
          </a:prstGeom>
        </p:spPr>
      </p:pic>
    </p:spTree>
    <p:extLst>
      <p:ext uri="{BB962C8B-B14F-4D97-AF65-F5344CB8AC3E}">
        <p14:creationId xmlns:p14="http://schemas.microsoft.com/office/powerpoint/2010/main" val="3833742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328878"/>
            <a:ext cx="10515600" cy="1325563"/>
          </a:xfrm>
        </p:spPr>
        <p:txBody>
          <a:bodyPr/>
          <a:lstStyle/>
          <a:p>
            <a:r>
              <a:rPr lang="en-US" dirty="0"/>
              <a:t>Users has the most 5-star reviews</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00979"/>
            <a:ext cx="8070574" cy="923330"/>
          </a:xfrm>
          <a:prstGeom prst="rect">
            <a:avLst/>
          </a:prstGeom>
          <a:noFill/>
        </p:spPr>
        <p:txBody>
          <a:bodyPr wrap="square" rtlCol="0">
            <a:spAutoFit/>
          </a:bodyPr>
          <a:lstStyle/>
          <a:p>
            <a:r>
              <a:rPr lang="en-US" dirty="0"/>
              <a:t>Ques 3:- Which of our users has the most 5-star reviews of all time? Give us the person’s name, when they joined Yelp, how many fans they have, how many funny, useful, and cool ratings they’ve gotten. </a:t>
            </a:r>
          </a:p>
        </p:txBody>
      </p:sp>
      <p:sp>
        <p:nvSpPr>
          <p:cNvPr id="4" name="TextBox 3">
            <a:extLst>
              <a:ext uri="{FF2B5EF4-FFF2-40B4-BE49-F238E27FC236}">
                <a16:creationId xmlns:a16="http://schemas.microsoft.com/office/drawing/2014/main" id="{FEDE022A-5751-F12C-6FA5-B61564D9F956}"/>
              </a:ext>
            </a:extLst>
          </p:cNvPr>
          <p:cNvSpPr txBox="1"/>
          <p:nvPr/>
        </p:nvSpPr>
        <p:spPr>
          <a:xfrm>
            <a:off x="848958" y="2364632"/>
            <a:ext cx="6057451" cy="923330"/>
          </a:xfrm>
          <a:prstGeom prst="rect">
            <a:avLst/>
          </a:prstGeom>
          <a:noFill/>
        </p:spPr>
        <p:txBody>
          <a:bodyPr wrap="square" rtlCol="0">
            <a:spAutoFit/>
          </a:bodyPr>
          <a:lstStyle/>
          <a:p>
            <a:r>
              <a:rPr lang="en-IN" dirty="0">
                <a:solidFill>
                  <a:srgbClr val="374151"/>
                </a:solidFill>
                <a:latin typeface="Söhne"/>
              </a:rPr>
              <a:t>Answer:-</a:t>
            </a:r>
          </a:p>
          <a:p>
            <a:r>
              <a:rPr lang="en-IN" b="0" i="0" dirty="0">
                <a:solidFill>
                  <a:srgbClr val="374151"/>
                </a:solidFill>
                <a:effectLst/>
              </a:rPr>
              <a:t>Presented is a list of users who have consistently given the highest possible rating of 5 stars in their reviews over time.</a:t>
            </a:r>
            <a:endParaRPr lang="en-US" dirty="0"/>
          </a:p>
        </p:txBody>
      </p:sp>
      <p:pic>
        <p:nvPicPr>
          <p:cNvPr id="6" name="Picture 5" descr="A screenshot of a computer&#10;&#10;Description automatically generated">
            <a:extLst>
              <a:ext uri="{FF2B5EF4-FFF2-40B4-BE49-F238E27FC236}">
                <a16:creationId xmlns:a16="http://schemas.microsoft.com/office/drawing/2014/main" id="{F03FAAFE-BA71-1342-0B5B-5EBFDA190457}"/>
              </a:ext>
            </a:extLst>
          </p:cNvPr>
          <p:cNvPicPr>
            <a:picLocks noChangeAspect="1"/>
          </p:cNvPicPr>
          <p:nvPr/>
        </p:nvPicPr>
        <p:blipFill>
          <a:blip r:embed="rId2"/>
          <a:stretch>
            <a:fillRect/>
          </a:stretch>
        </p:blipFill>
        <p:spPr>
          <a:xfrm>
            <a:off x="2209800" y="3564961"/>
            <a:ext cx="7772400" cy="3010652"/>
          </a:xfrm>
          <a:prstGeom prst="rect">
            <a:avLst/>
          </a:prstGeom>
        </p:spPr>
      </p:pic>
    </p:spTree>
    <p:extLst>
      <p:ext uri="{BB962C8B-B14F-4D97-AF65-F5344CB8AC3E}">
        <p14:creationId xmlns:p14="http://schemas.microsoft.com/office/powerpoint/2010/main" val="77494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328878"/>
            <a:ext cx="10515600" cy="1325563"/>
          </a:xfrm>
        </p:spPr>
        <p:txBody>
          <a:bodyPr/>
          <a:lstStyle/>
          <a:p>
            <a:r>
              <a:rPr lang="en-US" dirty="0"/>
              <a:t>Top 10 US states with most businesses</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00979"/>
            <a:ext cx="8070574" cy="646331"/>
          </a:xfrm>
          <a:prstGeom prst="rect">
            <a:avLst/>
          </a:prstGeom>
          <a:noFill/>
        </p:spPr>
        <p:txBody>
          <a:bodyPr wrap="square" rtlCol="0">
            <a:spAutoFit/>
          </a:bodyPr>
          <a:lstStyle/>
          <a:p>
            <a:r>
              <a:rPr lang="en-US" dirty="0"/>
              <a:t>Ques 5:- Which US states have the most businesses in our database? Give us the top 10 states</a:t>
            </a:r>
          </a:p>
        </p:txBody>
      </p:sp>
      <p:sp>
        <p:nvSpPr>
          <p:cNvPr id="4" name="TextBox 3">
            <a:extLst>
              <a:ext uri="{FF2B5EF4-FFF2-40B4-BE49-F238E27FC236}">
                <a16:creationId xmlns:a16="http://schemas.microsoft.com/office/drawing/2014/main" id="{FEDE022A-5751-F12C-6FA5-B61564D9F956}"/>
              </a:ext>
            </a:extLst>
          </p:cNvPr>
          <p:cNvSpPr txBox="1"/>
          <p:nvPr/>
        </p:nvSpPr>
        <p:spPr>
          <a:xfrm>
            <a:off x="826546" y="1951672"/>
            <a:ext cx="5049079" cy="1477328"/>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The results indicate that Pennsylvania (PA) has the highest number of businesses, followed by Florida(FL), while Alberta (AB) has the fewest businesses.</a:t>
            </a:r>
            <a:endParaRPr lang="en-US" dirty="0"/>
          </a:p>
        </p:txBody>
      </p:sp>
      <p:pic>
        <p:nvPicPr>
          <p:cNvPr id="6" name="Picture 5" descr="A graph with blue squares&#10;&#10;Description automatically generated">
            <a:extLst>
              <a:ext uri="{FF2B5EF4-FFF2-40B4-BE49-F238E27FC236}">
                <a16:creationId xmlns:a16="http://schemas.microsoft.com/office/drawing/2014/main" id="{8DA5359F-8CC0-9B86-B573-E6BD11206914}"/>
              </a:ext>
            </a:extLst>
          </p:cNvPr>
          <p:cNvPicPr>
            <a:picLocks noChangeAspect="1"/>
          </p:cNvPicPr>
          <p:nvPr/>
        </p:nvPicPr>
        <p:blipFill>
          <a:blip r:embed="rId2"/>
          <a:stretch>
            <a:fillRect/>
          </a:stretch>
        </p:blipFill>
        <p:spPr>
          <a:xfrm>
            <a:off x="1473798" y="3858480"/>
            <a:ext cx="8508402" cy="2829275"/>
          </a:xfrm>
          <a:prstGeom prst="rect">
            <a:avLst/>
          </a:prstGeom>
        </p:spPr>
      </p:pic>
    </p:spTree>
    <p:extLst>
      <p:ext uri="{BB962C8B-B14F-4D97-AF65-F5344CB8AC3E}">
        <p14:creationId xmlns:p14="http://schemas.microsoft.com/office/powerpoint/2010/main" val="33580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328878"/>
            <a:ext cx="10515600" cy="1325563"/>
          </a:xfrm>
        </p:spPr>
        <p:txBody>
          <a:bodyPr/>
          <a:lstStyle/>
          <a:p>
            <a:r>
              <a:rPr lang="en-US" dirty="0"/>
              <a:t>Top ten business categories</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00979"/>
            <a:ext cx="8070574" cy="646331"/>
          </a:xfrm>
          <a:prstGeom prst="rect">
            <a:avLst/>
          </a:prstGeom>
          <a:noFill/>
        </p:spPr>
        <p:txBody>
          <a:bodyPr wrap="square" rtlCol="0">
            <a:spAutoFit/>
          </a:bodyPr>
          <a:lstStyle/>
          <a:p>
            <a:r>
              <a:rPr lang="en-US" dirty="0"/>
              <a:t>Ques 6:- What are our top ten business categories? In other words, which 10 categories have the most businesses assigned to them?</a:t>
            </a:r>
          </a:p>
        </p:txBody>
      </p:sp>
      <p:sp>
        <p:nvSpPr>
          <p:cNvPr id="4" name="TextBox 3">
            <a:extLst>
              <a:ext uri="{FF2B5EF4-FFF2-40B4-BE49-F238E27FC236}">
                <a16:creationId xmlns:a16="http://schemas.microsoft.com/office/drawing/2014/main" id="{FEDE022A-5751-F12C-6FA5-B61564D9F956}"/>
              </a:ext>
            </a:extLst>
          </p:cNvPr>
          <p:cNvSpPr txBox="1"/>
          <p:nvPr/>
        </p:nvSpPr>
        <p:spPr>
          <a:xfrm>
            <a:off x="838200" y="1947310"/>
            <a:ext cx="5049079" cy="1200329"/>
          </a:xfrm>
          <a:prstGeom prst="rect">
            <a:avLst/>
          </a:prstGeom>
          <a:noFill/>
        </p:spPr>
        <p:txBody>
          <a:bodyPr wrap="square" rtlCol="0">
            <a:spAutoFit/>
          </a:bodyPr>
          <a:lstStyle/>
          <a:p>
            <a:r>
              <a:rPr lang="en-IN" b="0" i="0" dirty="0">
                <a:solidFill>
                  <a:srgbClr val="374151"/>
                </a:solidFill>
                <a:effectLst/>
              </a:rPr>
              <a:t>Answer:-</a:t>
            </a:r>
            <a:br>
              <a:rPr lang="en-IN" b="0" i="0" dirty="0">
                <a:solidFill>
                  <a:srgbClr val="374151"/>
                </a:solidFill>
                <a:effectLst/>
              </a:rPr>
            </a:br>
            <a:r>
              <a:rPr lang="en-IN" b="0" i="0" dirty="0">
                <a:solidFill>
                  <a:srgbClr val="374151"/>
                </a:solidFill>
                <a:effectLst/>
              </a:rPr>
              <a:t>The results indicate that Restaurants is on the top followed by Food and automotive at the 10 position.</a:t>
            </a:r>
            <a:endParaRPr lang="en-US" dirty="0"/>
          </a:p>
        </p:txBody>
      </p:sp>
      <p:pic>
        <p:nvPicPr>
          <p:cNvPr id="7" name="Picture 6" descr="A graph with blue squares&#10;&#10;Description automatically generated">
            <a:extLst>
              <a:ext uri="{FF2B5EF4-FFF2-40B4-BE49-F238E27FC236}">
                <a16:creationId xmlns:a16="http://schemas.microsoft.com/office/drawing/2014/main" id="{669F155B-D1E4-5C6F-E7E4-DB2785D74A95}"/>
              </a:ext>
            </a:extLst>
          </p:cNvPr>
          <p:cNvPicPr>
            <a:picLocks noChangeAspect="1"/>
          </p:cNvPicPr>
          <p:nvPr/>
        </p:nvPicPr>
        <p:blipFill>
          <a:blip r:embed="rId2"/>
          <a:stretch>
            <a:fillRect/>
          </a:stretch>
        </p:blipFill>
        <p:spPr>
          <a:xfrm>
            <a:off x="1894242" y="3969288"/>
            <a:ext cx="8403515" cy="2794397"/>
          </a:xfrm>
          <a:prstGeom prst="rect">
            <a:avLst/>
          </a:prstGeom>
        </p:spPr>
      </p:pic>
    </p:spTree>
    <p:extLst>
      <p:ext uri="{BB962C8B-B14F-4D97-AF65-F5344CB8AC3E}">
        <p14:creationId xmlns:p14="http://schemas.microsoft.com/office/powerpoint/2010/main" val="21977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328878"/>
            <a:ext cx="10515600" cy="1325563"/>
          </a:xfrm>
        </p:spPr>
        <p:txBody>
          <a:bodyPr/>
          <a:lstStyle/>
          <a:p>
            <a:r>
              <a:rPr lang="en-US" dirty="0"/>
              <a:t>Average rating of the businesses in top ten business categories</a:t>
            </a:r>
          </a:p>
        </p:txBody>
      </p:sp>
      <p:sp>
        <p:nvSpPr>
          <p:cNvPr id="3" name="TextBox 2">
            <a:extLst>
              <a:ext uri="{FF2B5EF4-FFF2-40B4-BE49-F238E27FC236}">
                <a16:creationId xmlns:a16="http://schemas.microsoft.com/office/drawing/2014/main" id="{4979CA02-EB30-4188-07CF-22F7FB9D7A1E}"/>
              </a:ext>
            </a:extLst>
          </p:cNvPr>
          <p:cNvSpPr txBox="1"/>
          <p:nvPr/>
        </p:nvSpPr>
        <p:spPr>
          <a:xfrm>
            <a:off x="826546" y="1533635"/>
            <a:ext cx="8070574" cy="646331"/>
          </a:xfrm>
          <a:prstGeom prst="rect">
            <a:avLst/>
          </a:prstGeom>
          <a:noFill/>
        </p:spPr>
        <p:txBody>
          <a:bodyPr wrap="square" rtlCol="0">
            <a:spAutoFit/>
          </a:bodyPr>
          <a:lstStyle/>
          <a:p>
            <a:r>
              <a:rPr lang="en-US" dirty="0"/>
              <a:t>Ques 7:- What is the average rating of the businesses in each of those top ten categories?</a:t>
            </a:r>
          </a:p>
        </p:txBody>
      </p:sp>
      <p:sp>
        <p:nvSpPr>
          <p:cNvPr id="4" name="TextBox 3">
            <a:extLst>
              <a:ext uri="{FF2B5EF4-FFF2-40B4-BE49-F238E27FC236}">
                <a16:creationId xmlns:a16="http://schemas.microsoft.com/office/drawing/2014/main" id="{FEDE022A-5751-F12C-6FA5-B61564D9F956}"/>
              </a:ext>
            </a:extLst>
          </p:cNvPr>
          <p:cNvSpPr txBox="1"/>
          <p:nvPr/>
        </p:nvSpPr>
        <p:spPr>
          <a:xfrm>
            <a:off x="826546" y="2179966"/>
            <a:ext cx="8780033" cy="1200329"/>
          </a:xfrm>
          <a:prstGeom prst="rect">
            <a:avLst/>
          </a:prstGeom>
          <a:noFill/>
        </p:spPr>
        <p:txBody>
          <a:bodyPr wrap="square" rtlCol="0">
            <a:spAutoFit/>
          </a:bodyPr>
          <a:lstStyle/>
          <a:p>
            <a:r>
              <a:rPr lang="en-US" dirty="0"/>
              <a:t>Answer:-</a:t>
            </a:r>
            <a:br>
              <a:rPr lang="en-US" dirty="0"/>
            </a:br>
            <a:r>
              <a:rPr lang="en-US" dirty="0"/>
              <a:t>The result indicates the average rating of the businesses in each of the top ten categories which were used in question 6. Beauty spa on the top, followed by Food and the end it is Home Services.</a:t>
            </a:r>
          </a:p>
        </p:txBody>
      </p:sp>
      <p:pic>
        <p:nvPicPr>
          <p:cNvPr id="11" name="Picture 10" descr="A graph of blue bars&#10;&#10;Description automatically generated">
            <a:extLst>
              <a:ext uri="{FF2B5EF4-FFF2-40B4-BE49-F238E27FC236}">
                <a16:creationId xmlns:a16="http://schemas.microsoft.com/office/drawing/2014/main" id="{0E5C188E-08ED-46E2-91FC-DB77153EA739}"/>
              </a:ext>
            </a:extLst>
          </p:cNvPr>
          <p:cNvPicPr>
            <a:picLocks noChangeAspect="1"/>
          </p:cNvPicPr>
          <p:nvPr/>
        </p:nvPicPr>
        <p:blipFill>
          <a:blip r:embed="rId2"/>
          <a:stretch>
            <a:fillRect/>
          </a:stretch>
        </p:blipFill>
        <p:spPr>
          <a:xfrm>
            <a:off x="2373854" y="3103296"/>
            <a:ext cx="7420984" cy="3716544"/>
          </a:xfrm>
          <a:prstGeom prst="rect">
            <a:avLst/>
          </a:prstGeom>
        </p:spPr>
      </p:pic>
    </p:spTree>
    <p:extLst>
      <p:ext uri="{BB962C8B-B14F-4D97-AF65-F5344CB8AC3E}">
        <p14:creationId xmlns:p14="http://schemas.microsoft.com/office/powerpoint/2010/main" val="325764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26546" y="208072"/>
            <a:ext cx="10515600" cy="1325563"/>
          </a:xfrm>
        </p:spPr>
        <p:txBody>
          <a:bodyPr/>
          <a:lstStyle/>
          <a:p>
            <a:r>
              <a:rPr lang="en-US" dirty="0"/>
              <a:t>Top five and least 10 funniest restaurant review</a:t>
            </a:r>
          </a:p>
        </p:txBody>
      </p:sp>
      <p:sp>
        <p:nvSpPr>
          <p:cNvPr id="3" name="TextBox 2">
            <a:extLst>
              <a:ext uri="{FF2B5EF4-FFF2-40B4-BE49-F238E27FC236}">
                <a16:creationId xmlns:a16="http://schemas.microsoft.com/office/drawing/2014/main" id="{4979CA02-EB30-4188-07CF-22F7FB9D7A1E}"/>
              </a:ext>
            </a:extLst>
          </p:cNvPr>
          <p:cNvSpPr txBox="1"/>
          <p:nvPr/>
        </p:nvSpPr>
        <p:spPr>
          <a:xfrm>
            <a:off x="826546" y="1533635"/>
            <a:ext cx="8070574" cy="1200329"/>
          </a:xfrm>
          <a:prstGeom prst="rect">
            <a:avLst/>
          </a:prstGeom>
          <a:noFill/>
        </p:spPr>
        <p:txBody>
          <a:bodyPr wrap="square" rtlCol="0">
            <a:spAutoFit/>
          </a:bodyPr>
          <a:lstStyle/>
          <a:p>
            <a:r>
              <a:rPr lang="en-US" dirty="0"/>
              <a:t>Ques 8:- 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 </a:t>
            </a:r>
          </a:p>
        </p:txBody>
      </p:sp>
      <p:sp>
        <p:nvSpPr>
          <p:cNvPr id="4" name="TextBox 3">
            <a:extLst>
              <a:ext uri="{FF2B5EF4-FFF2-40B4-BE49-F238E27FC236}">
                <a16:creationId xmlns:a16="http://schemas.microsoft.com/office/drawing/2014/main" id="{FEDE022A-5751-F12C-6FA5-B61564D9F956}"/>
              </a:ext>
            </a:extLst>
          </p:cNvPr>
          <p:cNvSpPr txBox="1"/>
          <p:nvPr/>
        </p:nvSpPr>
        <p:spPr>
          <a:xfrm>
            <a:off x="826546" y="2859198"/>
            <a:ext cx="11211261" cy="3970318"/>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Answer:-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Below is the snippet having the top 5 and least 10 funny restaurant review </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Good Review:</a:t>
            </a:r>
            <a:br>
              <a:rPr lang="en-US" dirty="0">
                <a:latin typeface="Calibri" panose="020F0502020204030204" pitchFamily="34" charset="0"/>
                <a:cs typeface="Calibri" panose="020F0502020204030204" pitchFamily="34" charset="0"/>
              </a:rPr>
            </a:br>
            <a:r>
              <a:rPr lang="en-IN" b="0" i="0" dirty="0">
                <a:solidFill>
                  <a:srgbClr val="374151"/>
                </a:solidFill>
                <a:effectLst/>
                <a:latin typeface="Calibri" panose="020F0502020204030204" pitchFamily="34" charset="0"/>
                <a:cs typeface="Calibri" panose="020F0502020204030204" pitchFamily="34" charset="0"/>
              </a:rPr>
              <a:t>Customers provide positive reviews when they appreciate the delicious taste and quality of the food, coupled with attentive and timely service. Additionally, positive comments often highlight the restaurant's value for money, affordability of menu items, inviting ambiance, and attention to detail in presentation, contributing to an overall positive dining experience.</a:t>
            </a:r>
            <a:br>
              <a:rPr lang="en-IN" b="0" i="0" dirty="0">
                <a:solidFill>
                  <a:srgbClr val="374151"/>
                </a:solidFill>
                <a:effectLst/>
                <a:latin typeface="Calibri" panose="020F0502020204030204" pitchFamily="34" charset="0"/>
                <a:cs typeface="Calibri" panose="020F0502020204030204" pitchFamily="34" charset="0"/>
              </a:rPr>
            </a:br>
            <a:br>
              <a:rPr lang="en-IN" b="0" i="0" dirty="0">
                <a:solidFill>
                  <a:srgbClr val="374151"/>
                </a:solidFill>
                <a:effectLst/>
                <a:latin typeface="Calibri" panose="020F0502020204030204" pitchFamily="34" charset="0"/>
                <a:cs typeface="Calibri" panose="020F0502020204030204" pitchFamily="34" charset="0"/>
              </a:rPr>
            </a:br>
            <a:r>
              <a:rPr lang="en-IN" b="0" i="0" dirty="0">
                <a:solidFill>
                  <a:srgbClr val="374151"/>
                </a:solidFill>
                <a:effectLst/>
                <a:latin typeface="Calibri" panose="020F0502020204030204" pitchFamily="34" charset="0"/>
                <a:cs typeface="Calibri" panose="020F0502020204030204" pitchFamily="34" charset="0"/>
              </a:rPr>
              <a:t>Bad Review:</a:t>
            </a:r>
            <a:br>
              <a:rPr lang="en-IN" b="0" i="0" dirty="0">
                <a:solidFill>
                  <a:srgbClr val="374151"/>
                </a:solidFill>
                <a:effectLst/>
                <a:latin typeface="Calibri" panose="020F0502020204030204" pitchFamily="34" charset="0"/>
                <a:cs typeface="Calibri" panose="020F0502020204030204" pitchFamily="34" charset="0"/>
              </a:rPr>
            </a:br>
            <a:r>
              <a:rPr lang="en-IN" b="0" i="0" dirty="0">
                <a:solidFill>
                  <a:srgbClr val="374151"/>
                </a:solidFill>
                <a:effectLst/>
                <a:latin typeface="Calibri" panose="020F0502020204030204" pitchFamily="34" charset="0"/>
                <a:cs typeface="Calibri" panose="020F0502020204030204" pitchFamily="34" charset="0"/>
              </a:rPr>
              <a:t>Bad Review stem from issues such as poor service, including long wait times and inaccurate orders, as well as complaints about the quality of food, including undercooked or unsatisfactory dishes. Customers may also express dissatisfaction with overcharging, billing problems, an unwelcoming atmosphere, and instances where the restaurant fails to meet expectations set by misleading information about menu items or portion sizes.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278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1833</Words>
  <Application>Microsoft Macintosh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Söhne</vt:lpstr>
      <vt:lpstr>Office Theme</vt:lpstr>
      <vt:lpstr>MSIT 3860</vt:lpstr>
      <vt:lpstr>Part 1: Business Presentation</vt:lpstr>
      <vt:lpstr>Yelp users since 2010</vt:lpstr>
      <vt:lpstr>Elite user in each year between 2012 to 2021</vt:lpstr>
      <vt:lpstr>Users has the most 5-star reviews</vt:lpstr>
      <vt:lpstr>Top 10 US states with most businesses</vt:lpstr>
      <vt:lpstr>Top ten business categories</vt:lpstr>
      <vt:lpstr>Average rating of the businesses in top ten business categories</vt:lpstr>
      <vt:lpstr>Top five and least 10 funniest restaurant review</vt:lpstr>
      <vt:lpstr>Average length for the 100 most-complimented tips with 100 least-complimented tips</vt:lpstr>
      <vt:lpstr>Is restaurant reviews are driven mostly by price range, how many hours the restaurant is open, or the days they are open?</vt:lpstr>
      <vt:lpstr>PowerPoint Presentation</vt:lpstr>
      <vt:lpstr>PowerPoint Presentation</vt:lpstr>
      <vt:lpstr>PowerPoint Presentation</vt:lpstr>
      <vt:lpstr>PowerPoint Presentation</vt:lpstr>
      <vt:lpstr>PowerPoint Presentation</vt:lpstr>
      <vt:lpstr>Part 2: Personal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Mehta, Gautam</cp:lastModifiedBy>
  <cp:revision>14</cp:revision>
  <dcterms:created xsi:type="dcterms:W3CDTF">2022-11-15T19:51:12Z</dcterms:created>
  <dcterms:modified xsi:type="dcterms:W3CDTF">2023-12-19T03:13:25Z</dcterms:modified>
</cp:coreProperties>
</file>