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22FF20-8D19-4E86-80C8-8C3AEF0FE0ED}">
  <a:tblStyle styleId="{A322FF20-8D19-4E86-80C8-8C3AEF0FE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7a9b6156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7a9b6156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7a9b6156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7a9b6156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7a9b6156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7a9b6156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7a9b615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7a9b615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7a9b6156c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7a9b6156c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7a9b6156c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7a9b6156c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7a9b6156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7a9b6156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7a9b6156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7a9b6156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7a9b6156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7a9b6156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7a9b615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7a9b615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a9b615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a9b615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7a9b6156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7a9b6156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7a9b6156c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7a9b6156c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a9b615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a9b615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e25e23d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e25e23d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e25e23d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fe25e23d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a9b615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7a9b615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a9b615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a9b615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a9b615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7a9b615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7a9b6156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7a9b6156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Accelerated Raster Based Polygon Packing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Gautreaux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Packing - Collision Detection</a:t>
            </a:r>
            <a:endParaRPr/>
          </a:p>
        </p:txBody>
      </p:sp>
      <p:grpSp>
        <p:nvGrpSpPr>
          <p:cNvPr id="184" name="Google Shape;184;p22"/>
          <p:cNvGrpSpPr/>
          <p:nvPr/>
        </p:nvGrpSpPr>
        <p:grpSpPr>
          <a:xfrm>
            <a:off x="1501375" y="1366477"/>
            <a:ext cx="6141253" cy="3511603"/>
            <a:chOff x="821426" y="369913"/>
            <a:chExt cx="7338974" cy="4518275"/>
          </a:xfrm>
        </p:grpSpPr>
        <p:sp>
          <p:nvSpPr>
            <p:cNvPr id="185" name="Google Shape;185;p22"/>
            <p:cNvSpPr/>
            <p:nvPr/>
          </p:nvSpPr>
          <p:spPr>
            <a:xfrm>
              <a:off x="2172550" y="926463"/>
              <a:ext cx="4245300" cy="23031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Sheet</a:t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2172550" y="1632738"/>
              <a:ext cx="3186000" cy="15969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3585200" y="1302638"/>
              <a:ext cx="1059300" cy="706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Part</a:t>
              </a:r>
              <a:endParaRPr/>
            </a:p>
          </p:txBody>
        </p:sp>
        <p:cxnSp>
          <p:nvCxnSpPr>
            <p:cNvPr id="188" name="Google Shape;188;p22"/>
            <p:cNvCxnSpPr/>
            <p:nvPr/>
          </p:nvCxnSpPr>
          <p:spPr>
            <a:xfrm flipH="1" rot="10800000">
              <a:off x="1804050" y="2599888"/>
              <a:ext cx="54891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2"/>
            <p:cNvCxnSpPr/>
            <p:nvPr/>
          </p:nvCxnSpPr>
          <p:spPr>
            <a:xfrm flipH="1" rot="10800000">
              <a:off x="1781025" y="2047213"/>
              <a:ext cx="5496600" cy="2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1804050" y="1540613"/>
              <a:ext cx="54198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2"/>
            <p:cNvCxnSpPr/>
            <p:nvPr/>
          </p:nvCxnSpPr>
          <p:spPr>
            <a:xfrm flipH="1" rot="10800000">
              <a:off x="1827075" y="926513"/>
              <a:ext cx="53970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2"/>
            <p:cNvCxnSpPr/>
            <p:nvPr/>
          </p:nvCxnSpPr>
          <p:spPr>
            <a:xfrm flipH="1">
              <a:off x="3370000" y="473538"/>
              <a:ext cx="7800" cy="346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2"/>
            <p:cNvCxnSpPr/>
            <p:nvPr/>
          </p:nvCxnSpPr>
          <p:spPr>
            <a:xfrm flipH="1">
              <a:off x="4782600" y="369913"/>
              <a:ext cx="23100" cy="356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2"/>
            <p:cNvCxnSpPr/>
            <p:nvPr/>
          </p:nvCxnSpPr>
          <p:spPr>
            <a:xfrm>
              <a:off x="3462250" y="3536588"/>
              <a:ext cx="12513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p22"/>
            <p:cNvCxnSpPr/>
            <p:nvPr/>
          </p:nvCxnSpPr>
          <p:spPr>
            <a:xfrm>
              <a:off x="2118800" y="4265763"/>
              <a:ext cx="4698300" cy="23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22"/>
            <p:cNvCxnSpPr/>
            <p:nvPr/>
          </p:nvCxnSpPr>
          <p:spPr>
            <a:xfrm rot="10800000">
              <a:off x="1543050" y="819138"/>
              <a:ext cx="0" cy="317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22"/>
            <p:cNvCxnSpPr/>
            <p:nvPr/>
          </p:nvCxnSpPr>
          <p:spPr>
            <a:xfrm rot="10800000">
              <a:off x="6970575" y="1026313"/>
              <a:ext cx="0" cy="445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8" name="Google Shape;198;p22"/>
            <p:cNvSpPr txBox="1"/>
            <p:nvPr/>
          </p:nvSpPr>
          <p:spPr>
            <a:xfrm>
              <a:off x="3454550" y="3547563"/>
              <a:ext cx="12513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Block 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7101100" y="1048813"/>
              <a:ext cx="10593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Cycles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 txBox="1"/>
            <p:nvPr/>
          </p:nvSpPr>
          <p:spPr>
            <a:xfrm>
              <a:off x="3316400" y="4373388"/>
              <a:ext cx="20112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Grid 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 txBox="1"/>
            <p:nvPr/>
          </p:nvSpPr>
          <p:spPr>
            <a:xfrm>
              <a:off x="821426" y="2272348"/>
              <a:ext cx="8022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Grid 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2"/>
          <p:cNvSpPr txBox="1"/>
          <p:nvPr/>
        </p:nvSpPr>
        <p:spPr>
          <a:xfrm>
            <a:off x="5335450" y="3715600"/>
            <a:ext cx="23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tread iterates entire part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O(bad)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Packing - Stride Reduce</a:t>
            </a:r>
            <a:endParaRPr/>
          </a:p>
        </p:txBody>
      </p:sp>
      <p:grpSp>
        <p:nvGrpSpPr>
          <p:cNvPr id="208" name="Google Shape;208;p23"/>
          <p:cNvGrpSpPr/>
          <p:nvPr/>
        </p:nvGrpSpPr>
        <p:grpSpPr>
          <a:xfrm>
            <a:off x="308055" y="1842462"/>
            <a:ext cx="8527892" cy="2343870"/>
            <a:chOff x="107500" y="667875"/>
            <a:chExt cx="8903625" cy="2571725"/>
          </a:xfrm>
        </p:grpSpPr>
        <p:grpSp>
          <p:nvGrpSpPr>
            <p:cNvPr id="209" name="Google Shape;209;p23"/>
            <p:cNvGrpSpPr/>
            <p:nvPr/>
          </p:nvGrpSpPr>
          <p:grpSpPr>
            <a:xfrm>
              <a:off x="1028725" y="1305200"/>
              <a:ext cx="7982400" cy="1934400"/>
              <a:chOff x="1028725" y="1305200"/>
              <a:chExt cx="7982400" cy="1934400"/>
            </a:xfrm>
          </p:grpSpPr>
          <p:sp>
            <p:nvSpPr>
              <p:cNvPr id="210" name="Google Shape;210;p23"/>
              <p:cNvSpPr/>
              <p:nvPr/>
            </p:nvSpPr>
            <p:spPr>
              <a:xfrm>
                <a:off x="10287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>
                <a:off x="15276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>
                <a:off x="20265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>
                <a:off x="25254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>
                <a:off x="30243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>
                <a:off x="35232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>
                <a:off x="40221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>
                <a:off x="45210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>
                <a:off x="50199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55188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60177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65166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70155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>
                <a:off x="75144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>
                <a:off x="80133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85122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1028725" y="22724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15276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20265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25254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>
                <a:off x="3024325" y="22724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>
                <a:off x="35232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>
                <a:off x="40221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45210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5019925" y="22724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55188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60177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65166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7015525" y="22724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75144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80133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85122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1028725" y="17888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15276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20265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25254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30243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35232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40221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45210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5019925" y="17888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>
                <a:off x="55188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0177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65166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70155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>
                <a:off x="75144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80133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85122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1028725" y="13052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>
                <a:off x="15276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20265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25254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>
                <a:off x="30243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>
                <a:off x="35232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40221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>
                <a:off x="45210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>
                <a:off x="50199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55188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60177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65166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70155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>
                <a:off x="75144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80133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85122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4" name="Google Shape;274;p23"/>
              <p:cNvCxnSpPr/>
              <p:nvPr/>
            </p:nvCxnSpPr>
            <p:spPr>
              <a:xfrm>
                <a:off x="1320400" y="2993975"/>
                <a:ext cx="422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5" name="Google Shape;275;p23"/>
              <p:cNvCxnSpPr/>
              <p:nvPr/>
            </p:nvCxnSpPr>
            <p:spPr>
              <a:xfrm flipH="1" rot="10800000">
                <a:off x="2295375" y="3009200"/>
                <a:ext cx="5373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6" name="Google Shape;276;p23"/>
              <p:cNvCxnSpPr/>
              <p:nvPr/>
            </p:nvCxnSpPr>
            <p:spPr>
              <a:xfrm flipH="1" rot="10800000">
                <a:off x="3331750" y="3009200"/>
                <a:ext cx="4836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7" name="Google Shape;277;p23"/>
              <p:cNvCxnSpPr/>
              <p:nvPr/>
            </p:nvCxnSpPr>
            <p:spPr>
              <a:xfrm>
                <a:off x="4283675" y="3009325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8" name="Google Shape;278;p23"/>
              <p:cNvCxnSpPr/>
              <p:nvPr/>
            </p:nvCxnSpPr>
            <p:spPr>
              <a:xfrm flipH="1" rot="10800000">
                <a:off x="5289350" y="3009200"/>
                <a:ext cx="4605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9" name="Google Shape;279;p23"/>
              <p:cNvCxnSpPr/>
              <p:nvPr/>
            </p:nvCxnSpPr>
            <p:spPr>
              <a:xfrm>
                <a:off x="6271975" y="2993975"/>
                <a:ext cx="4836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0" name="Google Shape;280;p23"/>
              <p:cNvCxnSpPr/>
              <p:nvPr/>
            </p:nvCxnSpPr>
            <p:spPr>
              <a:xfrm>
                <a:off x="7300675" y="3024675"/>
                <a:ext cx="46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1" name="Google Shape;281;p23"/>
              <p:cNvCxnSpPr/>
              <p:nvPr/>
            </p:nvCxnSpPr>
            <p:spPr>
              <a:xfrm>
                <a:off x="8275650" y="3032375"/>
                <a:ext cx="5298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2" name="Google Shape;282;p23"/>
              <p:cNvCxnSpPr/>
              <p:nvPr/>
            </p:nvCxnSpPr>
            <p:spPr>
              <a:xfrm>
                <a:off x="1251325" y="2525700"/>
                <a:ext cx="10209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3" name="Google Shape;283;p23"/>
              <p:cNvCxnSpPr/>
              <p:nvPr/>
            </p:nvCxnSpPr>
            <p:spPr>
              <a:xfrm>
                <a:off x="3254975" y="2525700"/>
                <a:ext cx="998100" cy="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4" name="Google Shape;284;p23"/>
              <p:cNvCxnSpPr/>
              <p:nvPr/>
            </p:nvCxnSpPr>
            <p:spPr>
              <a:xfrm flipH="1" rot="10800000">
                <a:off x="5304700" y="2517900"/>
                <a:ext cx="9519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5" name="Google Shape;285;p23"/>
              <p:cNvCxnSpPr/>
              <p:nvPr/>
            </p:nvCxnSpPr>
            <p:spPr>
              <a:xfrm>
                <a:off x="7262300" y="2525700"/>
                <a:ext cx="9981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6" name="Google Shape;286;p23"/>
              <p:cNvCxnSpPr/>
              <p:nvPr/>
            </p:nvCxnSpPr>
            <p:spPr>
              <a:xfrm flipH="1" rot="10800000">
                <a:off x="1312725" y="2034250"/>
                <a:ext cx="19347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7" name="Google Shape;287;p23"/>
              <p:cNvCxnSpPr/>
              <p:nvPr/>
            </p:nvCxnSpPr>
            <p:spPr>
              <a:xfrm flipH="1" rot="10800000">
                <a:off x="5289350" y="2041925"/>
                <a:ext cx="20190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8" name="Google Shape;288;p23"/>
              <p:cNvCxnSpPr/>
              <p:nvPr/>
            </p:nvCxnSpPr>
            <p:spPr>
              <a:xfrm>
                <a:off x="1289700" y="1573750"/>
                <a:ext cx="3992100" cy="3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89" name="Google Shape;289;p23"/>
            <p:cNvCxnSpPr/>
            <p:nvPr/>
          </p:nvCxnSpPr>
          <p:spPr>
            <a:xfrm rot="10800000">
              <a:off x="560400" y="1404775"/>
              <a:ext cx="0" cy="1819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0" name="Google Shape;290;p23"/>
            <p:cNvSpPr txBox="1"/>
            <p:nvPr/>
          </p:nvSpPr>
          <p:spPr>
            <a:xfrm>
              <a:off x="107500" y="1004575"/>
              <a:ext cx="706200" cy="4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Cycles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2057500" y="667875"/>
              <a:ext cx="1589100" cy="4392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Global Mem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" name="Google Shape;292;p23"/>
            <p:cNvCxnSpPr>
              <a:stCxn id="258" idx="0"/>
              <a:endCxn id="291" idx="1"/>
            </p:cNvCxnSpPr>
            <p:nvPr/>
          </p:nvCxnSpPr>
          <p:spPr>
            <a:xfrm flipH="1" rot="10800000">
              <a:off x="1278175" y="887600"/>
              <a:ext cx="779400" cy="417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Packing - Collision Detection</a:t>
            </a:r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1097774" y="1397199"/>
            <a:ext cx="6271888" cy="3448891"/>
            <a:chOff x="821425" y="369913"/>
            <a:chExt cx="7338975" cy="4529075"/>
          </a:xfrm>
        </p:grpSpPr>
        <p:sp>
          <p:nvSpPr>
            <p:cNvPr id="299" name="Google Shape;299;p24"/>
            <p:cNvSpPr/>
            <p:nvPr/>
          </p:nvSpPr>
          <p:spPr>
            <a:xfrm>
              <a:off x="2172550" y="926463"/>
              <a:ext cx="4245300" cy="23031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Sheet</a:t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4264500" y="1287288"/>
              <a:ext cx="1059300" cy="706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Part</a:t>
              </a:r>
              <a:endParaRPr/>
            </a:p>
          </p:txBody>
        </p:sp>
        <p:cxnSp>
          <p:nvCxnSpPr>
            <p:cNvPr id="301" name="Google Shape;301;p24"/>
            <p:cNvCxnSpPr/>
            <p:nvPr/>
          </p:nvCxnSpPr>
          <p:spPr>
            <a:xfrm flipH="1" rot="10800000">
              <a:off x="1804050" y="2599888"/>
              <a:ext cx="54891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4"/>
            <p:cNvCxnSpPr/>
            <p:nvPr/>
          </p:nvCxnSpPr>
          <p:spPr>
            <a:xfrm flipH="1" rot="10800000">
              <a:off x="1781025" y="2047213"/>
              <a:ext cx="5496600" cy="2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4"/>
            <p:cNvCxnSpPr/>
            <p:nvPr/>
          </p:nvCxnSpPr>
          <p:spPr>
            <a:xfrm>
              <a:off x="1804050" y="1540613"/>
              <a:ext cx="54198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4"/>
            <p:cNvCxnSpPr/>
            <p:nvPr/>
          </p:nvCxnSpPr>
          <p:spPr>
            <a:xfrm flipH="1" rot="10800000">
              <a:off x="1827075" y="926513"/>
              <a:ext cx="53970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4"/>
            <p:cNvCxnSpPr/>
            <p:nvPr/>
          </p:nvCxnSpPr>
          <p:spPr>
            <a:xfrm flipH="1">
              <a:off x="3370000" y="473538"/>
              <a:ext cx="7800" cy="346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4"/>
            <p:cNvCxnSpPr/>
            <p:nvPr/>
          </p:nvCxnSpPr>
          <p:spPr>
            <a:xfrm flipH="1">
              <a:off x="4782600" y="369913"/>
              <a:ext cx="23100" cy="356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4"/>
            <p:cNvCxnSpPr/>
            <p:nvPr/>
          </p:nvCxnSpPr>
          <p:spPr>
            <a:xfrm>
              <a:off x="3462250" y="3536588"/>
              <a:ext cx="12513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4"/>
            <p:cNvCxnSpPr/>
            <p:nvPr/>
          </p:nvCxnSpPr>
          <p:spPr>
            <a:xfrm>
              <a:off x="2118800" y="4265763"/>
              <a:ext cx="4698300" cy="23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24"/>
            <p:cNvCxnSpPr/>
            <p:nvPr/>
          </p:nvCxnSpPr>
          <p:spPr>
            <a:xfrm rot="10800000">
              <a:off x="1543050" y="819138"/>
              <a:ext cx="0" cy="317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Google Shape;310;p24"/>
            <p:cNvCxnSpPr/>
            <p:nvPr/>
          </p:nvCxnSpPr>
          <p:spPr>
            <a:xfrm rot="10800000">
              <a:off x="6970575" y="1026313"/>
              <a:ext cx="0" cy="445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1" name="Google Shape;311;p24"/>
            <p:cNvSpPr txBox="1"/>
            <p:nvPr/>
          </p:nvSpPr>
          <p:spPr>
            <a:xfrm>
              <a:off x="3454550" y="3547563"/>
              <a:ext cx="12513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Block 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 txBox="1"/>
            <p:nvPr/>
          </p:nvSpPr>
          <p:spPr>
            <a:xfrm>
              <a:off x="7101100" y="1048813"/>
              <a:ext cx="10593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Cycles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4"/>
            <p:cNvSpPr txBox="1"/>
            <p:nvPr/>
          </p:nvSpPr>
          <p:spPr>
            <a:xfrm>
              <a:off x="3316400" y="4373388"/>
              <a:ext cx="20112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Grid 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4"/>
            <p:cNvSpPr txBox="1"/>
            <p:nvPr/>
          </p:nvSpPr>
          <p:spPr>
            <a:xfrm>
              <a:off x="821425" y="2272350"/>
              <a:ext cx="637200" cy="8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Grid 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Output</a:t>
            </a:r>
            <a:endParaRPr/>
          </a:p>
        </p:txBody>
      </p:sp>
      <p:pic>
        <p:nvPicPr>
          <p:cNvPr id="320" name="Google Shape;3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63" y="1701550"/>
            <a:ext cx="66198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shows promise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really understand GPU programming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Operating on a bitwise level might have been a mistake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 Primary Computation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Asynchronous from CPU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On-Device Reflections and Rotations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Parallelism</a:t>
            </a:r>
            <a:endParaRPr/>
          </a:p>
        </p:txBody>
      </p:sp>
      <p:pic>
        <p:nvPicPr>
          <p:cNvPr id="333" name="Google Shape;3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026" y="2978301"/>
            <a:ext cx="2932550" cy="18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GPU Performance</a:t>
            </a:r>
            <a:endParaRPr/>
          </a:p>
        </p:txBody>
      </p:sp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Streaming </a:t>
            </a:r>
            <a:r>
              <a:rPr lang="en"/>
              <a:t>Multiprocessors</a:t>
            </a:r>
            <a:r>
              <a:rPr lang="en"/>
              <a:t> * # Resident Warps * 32 (Threads per warp) * 32 (Bits per integer)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GTX 1060: 1.966𝐸15 bit comparisons per second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GTX 3090: 1.505𝐸16 bit comparisons per second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819150" y="845600"/>
            <a:ext cx="7505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GPU Performance</a:t>
            </a:r>
            <a:endParaRPr/>
          </a:p>
        </p:txBody>
      </p:sp>
      <p:graphicFrame>
        <p:nvGraphicFramePr>
          <p:cNvPr id="345" name="Google Shape;345;p29"/>
          <p:cNvGraphicFramePr/>
          <p:nvPr/>
        </p:nvGraphicFramePr>
        <p:xfrm>
          <a:off x="952500" y="197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{A322FF20-8D19-4E86-80C8-8C3AEF0FE0ED}</a:tableStyleId>
              </a:tblPr>
              <a:tblGrid>
                <a:gridCol w="1248950"/>
                <a:gridCol w="1248950"/>
                <a:gridCol w="1248950"/>
                <a:gridCol w="1248950"/>
                <a:gridCol w="1248950"/>
              </a:tblGrid>
              <a:tr h="3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DPI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GTX </a:t>
                      </a:r>
                      <a:r>
                        <a:rPr lang="en" sz="1000"/>
                        <a:t>1060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2.185E+10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5.461E+09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1.966E+09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1.966E+07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GTX </a:t>
                      </a:r>
                      <a:r>
                        <a:rPr lang="en" sz="1000"/>
                        <a:t>3090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1.672E+11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4.180E+10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1.505E+10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1.505E+08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" name="Google Shape;346;p29"/>
          <p:cNvSpPr txBox="1"/>
          <p:nvPr/>
        </p:nvSpPr>
        <p:spPr>
          <a:xfrm>
            <a:off x="990325" y="1558400"/>
            <a:ext cx="27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 In Per Second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952500" y="3002050"/>
            <a:ext cx="32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Football fields per second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8" name="Google Shape;348;p29"/>
          <p:cNvGraphicFramePr/>
          <p:nvPr/>
        </p:nvGraphicFramePr>
        <p:xfrm>
          <a:off x="952500" y="330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{A322FF20-8D19-4E86-80C8-8C3AEF0FE0ED}</a:tableStyleId>
              </a:tblPr>
              <a:tblGrid>
                <a:gridCol w="1248950"/>
                <a:gridCol w="1248950"/>
                <a:gridCol w="1248950"/>
                <a:gridCol w="1248950"/>
                <a:gridCol w="1248950"/>
              </a:tblGrid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DPI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1060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2.634E+03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6.584E+02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2.370E+02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2.370E+00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3090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2.016E+04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5.039E+03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1.814E+03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1.814E+01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9" name="Google Shape;349;p29"/>
          <p:cNvSpPr txBox="1"/>
          <p:nvPr/>
        </p:nvSpPr>
        <p:spPr>
          <a:xfrm>
            <a:off x="952500" y="4445700"/>
            <a:ext cx="6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* Ignoring any memory latency or buss collisions or scheduler overhead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0"/>
          <p:cNvGrpSpPr/>
          <p:nvPr/>
        </p:nvGrpSpPr>
        <p:grpSpPr>
          <a:xfrm>
            <a:off x="2226300" y="1343450"/>
            <a:ext cx="4245300" cy="2303175"/>
            <a:chOff x="2226300" y="1343450"/>
            <a:chExt cx="4245300" cy="2303175"/>
          </a:xfrm>
        </p:grpSpPr>
        <p:sp>
          <p:nvSpPr>
            <p:cNvPr id="355" name="Google Shape;355;p30"/>
            <p:cNvSpPr/>
            <p:nvPr/>
          </p:nvSpPr>
          <p:spPr>
            <a:xfrm>
              <a:off x="2226300" y="1343450"/>
              <a:ext cx="4245300" cy="23031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Sheet</a:t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226300" y="2049725"/>
              <a:ext cx="3186000" cy="15969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638950" y="1719625"/>
              <a:ext cx="1059300" cy="706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Part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1"/>
          <p:cNvGrpSpPr/>
          <p:nvPr/>
        </p:nvGrpSpPr>
        <p:grpSpPr>
          <a:xfrm>
            <a:off x="821425" y="369913"/>
            <a:ext cx="7338975" cy="4403675"/>
            <a:chOff x="821425" y="369913"/>
            <a:chExt cx="7338975" cy="4403675"/>
          </a:xfrm>
        </p:grpSpPr>
        <p:sp>
          <p:nvSpPr>
            <p:cNvPr id="363" name="Google Shape;363;p31"/>
            <p:cNvSpPr/>
            <p:nvPr/>
          </p:nvSpPr>
          <p:spPr>
            <a:xfrm>
              <a:off x="2172550" y="926463"/>
              <a:ext cx="4245300" cy="23031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Sheet</a:t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2172550" y="1632738"/>
              <a:ext cx="3186000" cy="15969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585200" y="1302638"/>
              <a:ext cx="1059300" cy="706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Part</a:t>
              </a:r>
              <a:endParaRPr/>
            </a:p>
          </p:txBody>
        </p:sp>
        <p:cxnSp>
          <p:nvCxnSpPr>
            <p:cNvPr id="366" name="Google Shape;366;p31"/>
            <p:cNvCxnSpPr/>
            <p:nvPr/>
          </p:nvCxnSpPr>
          <p:spPr>
            <a:xfrm flipH="1" rot="10800000">
              <a:off x="1804050" y="2599888"/>
              <a:ext cx="54891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31"/>
            <p:cNvCxnSpPr/>
            <p:nvPr/>
          </p:nvCxnSpPr>
          <p:spPr>
            <a:xfrm flipH="1" rot="10800000">
              <a:off x="1781025" y="2047213"/>
              <a:ext cx="5496600" cy="2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31"/>
            <p:cNvCxnSpPr/>
            <p:nvPr/>
          </p:nvCxnSpPr>
          <p:spPr>
            <a:xfrm>
              <a:off x="1804050" y="1540613"/>
              <a:ext cx="54198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31"/>
            <p:cNvCxnSpPr/>
            <p:nvPr/>
          </p:nvCxnSpPr>
          <p:spPr>
            <a:xfrm flipH="1" rot="10800000">
              <a:off x="1827075" y="926513"/>
              <a:ext cx="53970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31"/>
            <p:cNvCxnSpPr/>
            <p:nvPr/>
          </p:nvCxnSpPr>
          <p:spPr>
            <a:xfrm flipH="1">
              <a:off x="3370000" y="473538"/>
              <a:ext cx="7800" cy="346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31"/>
            <p:cNvCxnSpPr/>
            <p:nvPr/>
          </p:nvCxnSpPr>
          <p:spPr>
            <a:xfrm flipH="1">
              <a:off x="4782600" y="369913"/>
              <a:ext cx="23100" cy="356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31"/>
            <p:cNvCxnSpPr/>
            <p:nvPr/>
          </p:nvCxnSpPr>
          <p:spPr>
            <a:xfrm>
              <a:off x="3462250" y="3536588"/>
              <a:ext cx="12513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3" name="Google Shape;373;p31"/>
            <p:cNvCxnSpPr/>
            <p:nvPr/>
          </p:nvCxnSpPr>
          <p:spPr>
            <a:xfrm>
              <a:off x="2118800" y="4265763"/>
              <a:ext cx="4698300" cy="23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" name="Google Shape;374;p31"/>
            <p:cNvCxnSpPr/>
            <p:nvPr/>
          </p:nvCxnSpPr>
          <p:spPr>
            <a:xfrm rot="10800000">
              <a:off x="1543050" y="819138"/>
              <a:ext cx="0" cy="317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5" name="Google Shape;375;p31"/>
            <p:cNvCxnSpPr/>
            <p:nvPr/>
          </p:nvCxnSpPr>
          <p:spPr>
            <a:xfrm rot="10800000">
              <a:off x="6970575" y="1026313"/>
              <a:ext cx="0" cy="445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6" name="Google Shape;376;p31"/>
            <p:cNvSpPr txBox="1"/>
            <p:nvPr/>
          </p:nvSpPr>
          <p:spPr>
            <a:xfrm>
              <a:off x="3454550" y="3547563"/>
              <a:ext cx="125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Block 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 txBox="1"/>
            <p:nvPr/>
          </p:nvSpPr>
          <p:spPr>
            <a:xfrm>
              <a:off x="7101100" y="1048813"/>
              <a:ext cx="105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Cycles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1"/>
            <p:cNvSpPr txBox="1"/>
            <p:nvPr/>
          </p:nvSpPr>
          <p:spPr>
            <a:xfrm>
              <a:off x="3316400" y="4373388"/>
              <a:ext cx="201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Grid 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1"/>
            <p:cNvSpPr txBox="1"/>
            <p:nvPr/>
          </p:nvSpPr>
          <p:spPr>
            <a:xfrm>
              <a:off x="821425" y="2272350"/>
              <a:ext cx="6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Grid 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an Efficient 2D Polygon Packing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Hands On </a:t>
            </a:r>
            <a:r>
              <a:rPr lang="en"/>
              <a:t>experience</a:t>
            </a:r>
            <a:r>
              <a:rPr lang="en"/>
              <a:t> with GPU programming and algorithm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(Abandoned) Distribute across multiple machines in a SaaS manner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2"/>
          <p:cNvGrpSpPr/>
          <p:nvPr/>
        </p:nvGrpSpPr>
        <p:grpSpPr>
          <a:xfrm>
            <a:off x="120188" y="1335750"/>
            <a:ext cx="8903625" cy="2571725"/>
            <a:chOff x="107500" y="667875"/>
            <a:chExt cx="8903625" cy="2571725"/>
          </a:xfrm>
        </p:grpSpPr>
        <p:grpSp>
          <p:nvGrpSpPr>
            <p:cNvPr id="385" name="Google Shape;385;p32"/>
            <p:cNvGrpSpPr/>
            <p:nvPr/>
          </p:nvGrpSpPr>
          <p:grpSpPr>
            <a:xfrm>
              <a:off x="1028725" y="1305200"/>
              <a:ext cx="7982400" cy="1934400"/>
              <a:chOff x="1028725" y="1305200"/>
              <a:chExt cx="7982400" cy="1934400"/>
            </a:xfrm>
          </p:grpSpPr>
          <p:sp>
            <p:nvSpPr>
              <p:cNvPr id="386" name="Google Shape;386;p32"/>
              <p:cNvSpPr/>
              <p:nvPr/>
            </p:nvSpPr>
            <p:spPr>
              <a:xfrm>
                <a:off x="10287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15276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20265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25254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0243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5232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40221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45210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0199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5188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0177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5166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70155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75144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8013325" y="27560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E1E1E"/>
                  </a:solidFill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8512225" y="27560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1028725" y="22724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15276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20265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25254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024325" y="22724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5232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40221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45210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5019925" y="22724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55188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0177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65166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015525" y="22724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75144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80133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8512225" y="22724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1028725" y="17888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15276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20265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25254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0243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5232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40221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45210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5019925" y="17888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55188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60177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65166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70155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75144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80133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8512225" y="17888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1028725" y="1305200"/>
                <a:ext cx="498900" cy="4836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15276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20265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25254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0243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5232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0221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45210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50199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55188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60177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65166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70155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75144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80133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8512225" y="1305200"/>
                <a:ext cx="498900" cy="4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0" name="Google Shape;450;p32"/>
              <p:cNvCxnSpPr/>
              <p:nvPr/>
            </p:nvCxnSpPr>
            <p:spPr>
              <a:xfrm>
                <a:off x="1320400" y="2993975"/>
                <a:ext cx="422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1" name="Google Shape;451;p32"/>
              <p:cNvCxnSpPr/>
              <p:nvPr/>
            </p:nvCxnSpPr>
            <p:spPr>
              <a:xfrm flipH="1" rot="10800000">
                <a:off x="2295375" y="3009200"/>
                <a:ext cx="5373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2" name="Google Shape;452;p32"/>
              <p:cNvCxnSpPr/>
              <p:nvPr/>
            </p:nvCxnSpPr>
            <p:spPr>
              <a:xfrm flipH="1" rot="10800000">
                <a:off x="3331750" y="3009200"/>
                <a:ext cx="4836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3" name="Google Shape;453;p32"/>
              <p:cNvCxnSpPr/>
              <p:nvPr/>
            </p:nvCxnSpPr>
            <p:spPr>
              <a:xfrm>
                <a:off x="4283675" y="3009325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4" name="Google Shape;454;p32"/>
              <p:cNvCxnSpPr/>
              <p:nvPr/>
            </p:nvCxnSpPr>
            <p:spPr>
              <a:xfrm flipH="1" rot="10800000">
                <a:off x="5289350" y="3009200"/>
                <a:ext cx="4605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5" name="Google Shape;455;p32"/>
              <p:cNvCxnSpPr/>
              <p:nvPr/>
            </p:nvCxnSpPr>
            <p:spPr>
              <a:xfrm>
                <a:off x="6271975" y="2993975"/>
                <a:ext cx="4836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6" name="Google Shape;456;p32"/>
              <p:cNvCxnSpPr/>
              <p:nvPr/>
            </p:nvCxnSpPr>
            <p:spPr>
              <a:xfrm>
                <a:off x="7300675" y="3024675"/>
                <a:ext cx="46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7" name="Google Shape;457;p32"/>
              <p:cNvCxnSpPr/>
              <p:nvPr/>
            </p:nvCxnSpPr>
            <p:spPr>
              <a:xfrm>
                <a:off x="8275650" y="3032375"/>
                <a:ext cx="5298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8" name="Google Shape;458;p32"/>
              <p:cNvCxnSpPr/>
              <p:nvPr/>
            </p:nvCxnSpPr>
            <p:spPr>
              <a:xfrm>
                <a:off x="1251325" y="2525700"/>
                <a:ext cx="10209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9" name="Google Shape;459;p32"/>
              <p:cNvCxnSpPr/>
              <p:nvPr/>
            </p:nvCxnSpPr>
            <p:spPr>
              <a:xfrm>
                <a:off x="3254975" y="2525700"/>
                <a:ext cx="998100" cy="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0" name="Google Shape;460;p32"/>
              <p:cNvCxnSpPr/>
              <p:nvPr/>
            </p:nvCxnSpPr>
            <p:spPr>
              <a:xfrm flipH="1" rot="10800000">
                <a:off x="5304700" y="2517900"/>
                <a:ext cx="9519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1" name="Google Shape;461;p32"/>
              <p:cNvCxnSpPr/>
              <p:nvPr/>
            </p:nvCxnSpPr>
            <p:spPr>
              <a:xfrm>
                <a:off x="7262300" y="2525700"/>
                <a:ext cx="9981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2" name="Google Shape;462;p32"/>
              <p:cNvCxnSpPr/>
              <p:nvPr/>
            </p:nvCxnSpPr>
            <p:spPr>
              <a:xfrm flipH="1" rot="10800000">
                <a:off x="1312725" y="2034250"/>
                <a:ext cx="19347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3" name="Google Shape;463;p32"/>
              <p:cNvCxnSpPr/>
              <p:nvPr/>
            </p:nvCxnSpPr>
            <p:spPr>
              <a:xfrm flipH="1" rot="10800000">
                <a:off x="5289350" y="2041925"/>
                <a:ext cx="2019000" cy="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4" name="Google Shape;464;p32"/>
              <p:cNvCxnSpPr/>
              <p:nvPr/>
            </p:nvCxnSpPr>
            <p:spPr>
              <a:xfrm>
                <a:off x="1289700" y="1573750"/>
                <a:ext cx="3992100" cy="3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465" name="Google Shape;465;p32"/>
            <p:cNvCxnSpPr/>
            <p:nvPr/>
          </p:nvCxnSpPr>
          <p:spPr>
            <a:xfrm rot="10800000">
              <a:off x="560400" y="1404775"/>
              <a:ext cx="0" cy="1819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6" name="Google Shape;466;p32"/>
            <p:cNvSpPr txBox="1"/>
            <p:nvPr/>
          </p:nvSpPr>
          <p:spPr>
            <a:xfrm>
              <a:off x="107500" y="1004575"/>
              <a:ext cx="70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Cycles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2"/>
            <p:cNvSpPr txBox="1"/>
            <p:nvPr/>
          </p:nvSpPr>
          <p:spPr>
            <a:xfrm>
              <a:off x="2057500" y="667875"/>
              <a:ext cx="1589100" cy="4002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Global Mem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8" name="Google Shape;468;p32"/>
            <p:cNvCxnSpPr>
              <a:stCxn id="434" idx="0"/>
              <a:endCxn id="467" idx="1"/>
            </p:cNvCxnSpPr>
            <p:nvPr/>
          </p:nvCxnSpPr>
          <p:spPr>
            <a:xfrm flipH="1" rot="10800000">
              <a:off x="1278175" y="868100"/>
              <a:ext cx="779400" cy="43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33"/>
          <p:cNvGrpSpPr/>
          <p:nvPr/>
        </p:nvGrpSpPr>
        <p:grpSpPr>
          <a:xfrm>
            <a:off x="821425" y="369913"/>
            <a:ext cx="7338975" cy="4403675"/>
            <a:chOff x="821425" y="369913"/>
            <a:chExt cx="7338975" cy="4403675"/>
          </a:xfrm>
        </p:grpSpPr>
        <p:sp>
          <p:nvSpPr>
            <p:cNvPr id="474" name="Google Shape;474;p33"/>
            <p:cNvSpPr/>
            <p:nvPr/>
          </p:nvSpPr>
          <p:spPr>
            <a:xfrm>
              <a:off x="2172550" y="926463"/>
              <a:ext cx="4245300" cy="23031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Sheet</a:t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264500" y="1287288"/>
              <a:ext cx="1059300" cy="706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Part</a:t>
              </a:r>
              <a:endParaRPr/>
            </a:p>
          </p:txBody>
        </p:sp>
        <p:cxnSp>
          <p:nvCxnSpPr>
            <p:cNvPr id="476" name="Google Shape;476;p33"/>
            <p:cNvCxnSpPr/>
            <p:nvPr/>
          </p:nvCxnSpPr>
          <p:spPr>
            <a:xfrm flipH="1" rot="10800000">
              <a:off x="1804050" y="2599888"/>
              <a:ext cx="54891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33"/>
            <p:cNvCxnSpPr/>
            <p:nvPr/>
          </p:nvCxnSpPr>
          <p:spPr>
            <a:xfrm flipH="1" rot="10800000">
              <a:off x="1781025" y="2047213"/>
              <a:ext cx="5496600" cy="2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33"/>
            <p:cNvCxnSpPr/>
            <p:nvPr/>
          </p:nvCxnSpPr>
          <p:spPr>
            <a:xfrm>
              <a:off x="1804050" y="1540613"/>
              <a:ext cx="54198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33"/>
            <p:cNvCxnSpPr/>
            <p:nvPr/>
          </p:nvCxnSpPr>
          <p:spPr>
            <a:xfrm flipH="1" rot="10800000">
              <a:off x="1827075" y="926513"/>
              <a:ext cx="53970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33"/>
            <p:cNvCxnSpPr/>
            <p:nvPr/>
          </p:nvCxnSpPr>
          <p:spPr>
            <a:xfrm flipH="1">
              <a:off x="3370000" y="473538"/>
              <a:ext cx="7800" cy="346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33"/>
            <p:cNvCxnSpPr/>
            <p:nvPr/>
          </p:nvCxnSpPr>
          <p:spPr>
            <a:xfrm flipH="1">
              <a:off x="4782600" y="369913"/>
              <a:ext cx="23100" cy="356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33"/>
            <p:cNvCxnSpPr/>
            <p:nvPr/>
          </p:nvCxnSpPr>
          <p:spPr>
            <a:xfrm>
              <a:off x="3462250" y="3536588"/>
              <a:ext cx="12513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3" name="Google Shape;483;p33"/>
            <p:cNvCxnSpPr/>
            <p:nvPr/>
          </p:nvCxnSpPr>
          <p:spPr>
            <a:xfrm>
              <a:off x="2118800" y="4265763"/>
              <a:ext cx="4698300" cy="23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4" name="Google Shape;484;p33"/>
            <p:cNvCxnSpPr/>
            <p:nvPr/>
          </p:nvCxnSpPr>
          <p:spPr>
            <a:xfrm rot="10800000">
              <a:off x="1543050" y="819138"/>
              <a:ext cx="0" cy="317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5" name="Google Shape;485;p33"/>
            <p:cNvCxnSpPr/>
            <p:nvPr/>
          </p:nvCxnSpPr>
          <p:spPr>
            <a:xfrm rot="10800000">
              <a:off x="6970575" y="1026313"/>
              <a:ext cx="0" cy="445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6" name="Google Shape;486;p33"/>
            <p:cNvSpPr txBox="1"/>
            <p:nvPr/>
          </p:nvSpPr>
          <p:spPr>
            <a:xfrm>
              <a:off x="3454550" y="3547563"/>
              <a:ext cx="125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Block 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 txBox="1"/>
            <p:nvPr/>
          </p:nvSpPr>
          <p:spPr>
            <a:xfrm>
              <a:off x="7101100" y="1048813"/>
              <a:ext cx="105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Cycles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3"/>
            <p:cNvSpPr txBox="1"/>
            <p:nvPr/>
          </p:nvSpPr>
          <p:spPr>
            <a:xfrm>
              <a:off x="3316400" y="4373388"/>
              <a:ext cx="201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Grid X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3"/>
            <p:cNvSpPr txBox="1"/>
            <p:nvPr/>
          </p:nvSpPr>
          <p:spPr>
            <a:xfrm>
              <a:off x="821425" y="2272350"/>
              <a:ext cx="6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Grid 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44426" y="-867074"/>
            <a:ext cx="3763050" cy="643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1289725" y="4406525"/>
            <a:ext cx="64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from Deepnest.io, Prioritizing material savings, 15s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(Takeaways)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CPU Based Packing is pretty efficient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Resolution rasters grow with O(bad)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GPU Programming is a infinite rabbit hole of nonsense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can be really fast though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Discussion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 - converting to our raster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2D Bit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Packing - GPU based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Postprocessing - Manual Based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 model in SVG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a </a:t>
            </a:r>
            <a:r>
              <a:rPr lang="en"/>
              <a:t>corresponding</a:t>
            </a:r>
            <a:r>
              <a:rPr lang="en"/>
              <a:t> raster image for the part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50" y="1612950"/>
            <a:ext cx="3559501" cy="320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93" y="1500650"/>
            <a:ext cx="4271408" cy="32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Postprocessing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need to post process when you </a:t>
            </a:r>
            <a:r>
              <a:rPr lang="en"/>
              <a:t>segfault</a:t>
            </a:r>
            <a:r>
              <a:rPr lang="en"/>
              <a:t> (almost) every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Introduction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Warps, Blocks, Grids, and Kernels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Strided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Inter-Block Synchronization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