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handoutMasterIdLst>
    <p:handoutMasterId r:id="rId18"/>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911" autoAdjust="0"/>
  </p:normalViewPr>
  <p:slideViewPr>
    <p:cSldViewPr snapToGrid="0">
      <p:cViewPr>
        <p:scale>
          <a:sx n="89" d="100"/>
          <a:sy n="89" d="100"/>
        </p:scale>
        <p:origin x="466" y="14"/>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7/15/2022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7/15/2022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7</a:t>
            </a:fld>
            <a:endParaRPr lang="en-US" dirty="0"/>
          </a:p>
        </p:txBody>
      </p:sp>
    </p:spTree>
    <p:extLst>
      <p:ext uri="{BB962C8B-B14F-4D97-AF65-F5344CB8AC3E}">
        <p14:creationId xmlns:p14="http://schemas.microsoft.com/office/powerpoint/2010/main" val="90865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7/15/2022</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7/15/2022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7/15/2022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7/15/2022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7/15/2022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7/15/2022</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7/15/2022</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7/15/2022</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7/15/2022</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7/15/2022</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7/15/2022</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7/15/2022</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49061"/>
            <a:ext cx="11277600" cy="1470025"/>
          </a:xfrm>
        </p:spPr>
        <p:txBody>
          <a:bodyPr>
            <a:normAutofit/>
          </a:bodyPr>
          <a:lstStyle/>
          <a:p>
            <a:r>
              <a:rPr lang="en-US" sz="6000" dirty="0" smtClean="0"/>
              <a:t>CSS Training</a:t>
            </a:r>
            <a:endParaRPr lang="en-US" sz="6000" dirty="0"/>
          </a:p>
        </p:txBody>
      </p:sp>
      <p:sp>
        <p:nvSpPr>
          <p:cNvPr id="3" name="Subtitle 2"/>
          <p:cNvSpPr>
            <a:spLocks noGrp="1"/>
          </p:cNvSpPr>
          <p:nvPr>
            <p:ph type="subTitle" idx="1"/>
          </p:nvPr>
        </p:nvSpPr>
        <p:spPr/>
        <p:txBody>
          <a:bodyPr/>
          <a:lstStyle/>
          <a:p>
            <a:r>
              <a:rPr lang="en-US" dirty="0"/>
              <a:t>Presented by</a:t>
            </a:r>
          </a:p>
          <a:p>
            <a:r>
              <a:rPr lang="en-US" dirty="0" smtClean="0"/>
              <a:t>Gauttam </a:t>
            </a:r>
            <a:r>
              <a:rPr lang="en-US" dirty="0" smtClean="0"/>
              <a:t>SK</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423" y="1631830"/>
            <a:ext cx="10972800" cy="5226169"/>
          </a:xfrm>
        </p:spPr>
        <p:txBody>
          <a:bodyPr>
            <a:normAutofit fontScale="85000" lnSpcReduction="20000"/>
          </a:bodyPr>
          <a:lstStyle/>
          <a:p>
            <a:r>
              <a:rPr lang="en-US" dirty="0"/>
              <a:t>&lt;!DOCTYPE html</a:t>
            </a:r>
            <a:r>
              <a:rPr lang="en-US" b="1" dirty="0"/>
              <a:t>&gt;</a:t>
            </a:r>
            <a:r>
              <a:rPr lang="en-US" dirty="0"/>
              <a:t>  </a:t>
            </a:r>
          </a:p>
          <a:p>
            <a:r>
              <a:rPr lang="en-US" b="1" dirty="0"/>
              <a:t>&lt;html&gt;</a:t>
            </a:r>
            <a:r>
              <a:rPr lang="en-US" dirty="0"/>
              <a:t>  </a:t>
            </a:r>
          </a:p>
          <a:p>
            <a:r>
              <a:rPr lang="en-US" b="1" dirty="0"/>
              <a:t>&lt;head&gt;</a:t>
            </a:r>
            <a:r>
              <a:rPr lang="en-US" dirty="0"/>
              <a:t>  </a:t>
            </a:r>
          </a:p>
          <a:p>
            <a:r>
              <a:rPr lang="en-US" b="1" dirty="0"/>
              <a:t>&lt;style&gt;</a:t>
            </a:r>
            <a:r>
              <a:rPr lang="en-US" dirty="0"/>
              <a:t>  </a:t>
            </a:r>
          </a:p>
          <a:p>
            <a:r>
              <a:rPr lang="en-US" dirty="0" err="1"/>
              <a:t>p.center</a:t>
            </a:r>
            <a:r>
              <a:rPr lang="en-US" dirty="0"/>
              <a:t> {  </a:t>
            </a:r>
          </a:p>
          <a:p>
            <a:r>
              <a:rPr lang="en-US" dirty="0"/>
              <a:t>    text-align: center;  </a:t>
            </a:r>
          </a:p>
          <a:p>
            <a:r>
              <a:rPr lang="en-US" dirty="0"/>
              <a:t>    color: blue;  </a:t>
            </a:r>
          </a:p>
          <a:p>
            <a:r>
              <a:rPr lang="en-US" dirty="0"/>
              <a:t>}  </a:t>
            </a:r>
          </a:p>
          <a:p>
            <a:r>
              <a:rPr lang="en-US" b="1" dirty="0"/>
              <a:t>&lt;/style&gt;</a:t>
            </a:r>
            <a:r>
              <a:rPr lang="en-US" dirty="0"/>
              <a:t>  </a:t>
            </a:r>
          </a:p>
          <a:p>
            <a:r>
              <a:rPr lang="en-US" b="1" dirty="0"/>
              <a:t>&lt;/head&gt;</a:t>
            </a:r>
            <a:r>
              <a:rPr lang="en-US" dirty="0"/>
              <a:t>  </a:t>
            </a:r>
          </a:p>
          <a:p>
            <a:r>
              <a:rPr lang="en-US" b="1" dirty="0"/>
              <a:t>&lt;body&gt;</a:t>
            </a:r>
            <a:r>
              <a:rPr lang="en-US" dirty="0"/>
              <a:t>  </a:t>
            </a:r>
          </a:p>
          <a:p>
            <a:r>
              <a:rPr lang="en-US" b="1" dirty="0"/>
              <a:t>&lt;h1</a:t>
            </a:r>
            <a:r>
              <a:rPr lang="en-US" dirty="0"/>
              <a:t> class="center"</a:t>
            </a:r>
            <a:r>
              <a:rPr lang="en-US" b="1" dirty="0"/>
              <a:t>&gt;</a:t>
            </a:r>
            <a:r>
              <a:rPr lang="en-US" dirty="0"/>
              <a:t>This heading is not affected</a:t>
            </a:r>
            <a:r>
              <a:rPr lang="en-US" b="1" dirty="0"/>
              <a:t>&lt;/h1&gt;</a:t>
            </a:r>
            <a:r>
              <a:rPr lang="en-US" dirty="0"/>
              <a:t>  </a:t>
            </a:r>
          </a:p>
          <a:p>
            <a:r>
              <a:rPr lang="en-US" b="1" dirty="0"/>
              <a:t>&lt;p</a:t>
            </a:r>
            <a:r>
              <a:rPr lang="en-US" dirty="0"/>
              <a:t> class="center"</a:t>
            </a:r>
            <a:r>
              <a:rPr lang="en-US" b="1" dirty="0"/>
              <a:t>&gt;</a:t>
            </a:r>
            <a:r>
              <a:rPr lang="en-US" dirty="0"/>
              <a:t>This paragraph is blue and center-aligned.</a:t>
            </a:r>
            <a:r>
              <a:rPr lang="en-US" b="1" dirty="0"/>
              <a:t>&lt;/p&gt;</a:t>
            </a:r>
            <a:r>
              <a:rPr lang="en-US" dirty="0"/>
              <a:t>   </a:t>
            </a:r>
          </a:p>
          <a:p>
            <a:r>
              <a:rPr lang="en-US" b="1" dirty="0"/>
              <a:t>&lt;/body&gt;</a:t>
            </a:r>
            <a:r>
              <a:rPr lang="en-US" dirty="0"/>
              <a:t>  </a:t>
            </a:r>
          </a:p>
          <a:p>
            <a:r>
              <a:rPr lang="en-US" b="1" dirty="0"/>
              <a:t>&lt;/html&gt;</a:t>
            </a:r>
            <a:r>
              <a:rPr lang="en-US" dirty="0"/>
              <a:t>   </a:t>
            </a:r>
          </a:p>
          <a:p>
            <a:endParaRPr lang="en-IN" dirty="0" smtClean="0"/>
          </a:p>
          <a:p>
            <a:endParaRPr lang="en-US" dirty="0"/>
          </a:p>
        </p:txBody>
      </p:sp>
      <p:sp>
        <p:nvSpPr>
          <p:cNvPr id="2" name="TextBox 1"/>
          <p:cNvSpPr txBox="1"/>
          <p:nvPr/>
        </p:nvSpPr>
        <p:spPr>
          <a:xfrm>
            <a:off x="586596" y="603849"/>
            <a:ext cx="10823276" cy="1292662"/>
          </a:xfrm>
          <a:prstGeom prst="rect">
            <a:avLst/>
          </a:prstGeom>
          <a:noFill/>
        </p:spPr>
        <p:txBody>
          <a:bodyPr wrap="square" rtlCol="0">
            <a:spAutoFit/>
          </a:bodyPr>
          <a:lstStyle/>
          <a:p>
            <a:r>
              <a:rPr lang="en-US" sz="2000" b="1" dirty="0">
                <a:solidFill>
                  <a:srgbClr val="7030A0"/>
                </a:solidFill>
              </a:rPr>
              <a:t>CSS Class Selector for specific </a:t>
            </a:r>
            <a:r>
              <a:rPr lang="en-US" sz="2000" b="1" dirty="0" smtClean="0">
                <a:solidFill>
                  <a:srgbClr val="7030A0"/>
                </a:solidFill>
              </a:rPr>
              <a:t>element:</a:t>
            </a:r>
          </a:p>
          <a:p>
            <a:r>
              <a:rPr lang="en-US" sz="2000" dirty="0"/>
              <a:t>If you want to specify that only one specific HTML element should be affected then you should use the element name with class selector.</a:t>
            </a:r>
            <a:endParaRPr lang="en-US" sz="2000" b="1" dirty="0">
              <a:solidFill>
                <a:srgbClr val="7030A0"/>
              </a:solidFill>
            </a:endParaRPr>
          </a:p>
          <a:p>
            <a:endParaRPr lang="en-IN" dirty="0"/>
          </a:p>
        </p:txBody>
      </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592" y="651295"/>
            <a:ext cx="10972800" cy="556404"/>
          </a:xfrm>
        </p:spPr>
        <p:txBody>
          <a:bodyPr>
            <a:noAutofit/>
          </a:bodyPr>
          <a:lstStyle/>
          <a:p>
            <a:r>
              <a:rPr lang="en-IN" sz="2800" b="1" dirty="0">
                <a:solidFill>
                  <a:srgbClr val="7030A0"/>
                </a:solidFill>
              </a:rPr>
              <a:t>4) CSS Universal </a:t>
            </a:r>
            <a:r>
              <a:rPr lang="en-IN" sz="2800" b="1" dirty="0" smtClean="0">
                <a:solidFill>
                  <a:srgbClr val="7030A0"/>
                </a:solidFill>
              </a:rPr>
              <a:t>Selector</a:t>
            </a:r>
            <a:br>
              <a:rPr lang="en-IN" sz="2800" b="1" dirty="0" smtClean="0">
                <a:solidFill>
                  <a:srgbClr val="7030A0"/>
                </a:solidFill>
              </a:rPr>
            </a:br>
            <a:r>
              <a:rPr lang="en-US" sz="2000" dirty="0"/>
              <a:t>The universal selector is used as a wildcard character. It selects all the elements on the pages.</a:t>
            </a:r>
            <a:r>
              <a:rPr lang="en-IN" sz="2800" b="1" dirty="0">
                <a:solidFill>
                  <a:srgbClr val="7030A0"/>
                </a:solidFill>
              </a:rPr>
              <a:t/>
            </a:r>
            <a:br>
              <a:rPr lang="en-IN" sz="2800" b="1" dirty="0">
                <a:solidFill>
                  <a:srgbClr val="7030A0"/>
                </a:solidFill>
              </a:rPr>
            </a:br>
            <a:endParaRPr lang="en-IN" sz="2800" b="1" dirty="0">
              <a:solidFill>
                <a:srgbClr val="7030A0"/>
              </a:solidFill>
            </a:endParaRPr>
          </a:p>
        </p:txBody>
      </p:sp>
      <p:sp>
        <p:nvSpPr>
          <p:cNvPr id="4" name="Text Placeholder 3"/>
          <p:cNvSpPr>
            <a:spLocks noGrp="1"/>
          </p:cNvSpPr>
          <p:nvPr>
            <p:ph sz="half" idx="1"/>
          </p:nvPr>
        </p:nvSpPr>
        <p:spPr>
          <a:xfrm>
            <a:off x="609599" y="1078303"/>
            <a:ext cx="10871201" cy="5512998"/>
          </a:xfrm>
        </p:spPr>
        <p:txBody>
          <a:bodyPr>
            <a:normAutofit fontScale="92500" lnSpcReduction="10000"/>
          </a:bodyPr>
          <a:lstStyle/>
          <a:p>
            <a:pPr marL="109728" indent="0">
              <a:buNone/>
            </a:pPr>
            <a:endParaRPr lang="en-IN" dirty="0" smtClean="0"/>
          </a:p>
          <a:p>
            <a:r>
              <a:rPr lang="en-US" dirty="0"/>
              <a:t>&lt;!DOCTYPE html</a:t>
            </a:r>
            <a:r>
              <a:rPr lang="en-US" b="1" dirty="0"/>
              <a:t>&gt;</a:t>
            </a:r>
            <a:r>
              <a:rPr lang="en-US" dirty="0"/>
              <a:t>  </a:t>
            </a:r>
          </a:p>
          <a:p>
            <a:r>
              <a:rPr lang="en-US" b="1" dirty="0"/>
              <a:t>&lt;html&gt;</a:t>
            </a:r>
            <a:r>
              <a:rPr lang="en-US" dirty="0"/>
              <a:t>  </a:t>
            </a:r>
          </a:p>
          <a:p>
            <a:r>
              <a:rPr lang="en-US" b="1" dirty="0"/>
              <a:t>&lt;head&gt;</a:t>
            </a:r>
            <a:r>
              <a:rPr lang="en-US" dirty="0"/>
              <a:t>  </a:t>
            </a:r>
          </a:p>
          <a:p>
            <a:r>
              <a:rPr lang="en-US" b="1" dirty="0"/>
              <a:t>&lt;style&gt;</a:t>
            </a:r>
            <a:r>
              <a:rPr lang="en-US" dirty="0"/>
              <a:t>  </a:t>
            </a:r>
          </a:p>
          <a:p>
            <a:r>
              <a:rPr lang="en-US" dirty="0"/>
              <a:t>* {  </a:t>
            </a:r>
          </a:p>
          <a:p>
            <a:r>
              <a:rPr lang="en-US" dirty="0"/>
              <a:t>   color: green;  </a:t>
            </a:r>
          </a:p>
          <a:p>
            <a:r>
              <a:rPr lang="en-US" dirty="0"/>
              <a:t>   font-size: 20px;  </a:t>
            </a:r>
          </a:p>
          <a:p>
            <a:r>
              <a:rPr lang="en-US" dirty="0"/>
              <a:t>}   </a:t>
            </a:r>
          </a:p>
          <a:p>
            <a:r>
              <a:rPr lang="en-US" b="1" dirty="0"/>
              <a:t>&lt;/style&gt;</a:t>
            </a:r>
            <a:r>
              <a:rPr lang="en-US" dirty="0"/>
              <a:t>  </a:t>
            </a:r>
          </a:p>
          <a:p>
            <a:r>
              <a:rPr lang="en-US" b="1" dirty="0"/>
              <a:t>&lt;/head&gt;</a:t>
            </a:r>
            <a:r>
              <a:rPr lang="en-US" dirty="0"/>
              <a:t>  </a:t>
            </a:r>
          </a:p>
          <a:p>
            <a:r>
              <a:rPr lang="en-US" b="1" dirty="0"/>
              <a:t>&lt;body&gt;</a:t>
            </a:r>
            <a:r>
              <a:rPr lang="en-US" dirty="0"/>
              <a:t>  </a:t>
            </a:r>
          </a:p>
          <a:p>
            <a:r>
              <a:rPr lang="en-US" b="1" dirty="0"/>
              <a:t>&lt;h2&gt;</a:t>
            </a:r>
            <a:r>
              <a:rPr lang="en-US" dirty="0"/>
              <a:t>This is heading</a:t>
            </a:r>
            <a:r>
              <a:rPr lang="en-US" b="1" dirty="0"/>
              <a:t>&lt;/h2&gt;</a:t>
            </a:r>
            <a:r>
              <a:rPr lang="en-US" dirty="0"/>
              <a:t>  </a:t>
            </a:r>
          </a:p>
          <a:p>
            <a:r>
              <a:rPr lang="en-US" b="1" dirty="0"/>
              <a:t>&lt;p&gt;</a:t>
            </a:r>
            <a:r>
              <a:rPr lang="en-US" dirty="0"/>
              <a:t>This style will be applied on every paragraph.</a:t>
            </a:r>
            <a:r>
              <a:rPr lang="en-US" b="1" dirty="0"/>
              <a:t>&lt;/p&gt;</a:t>
            </a:r>
            <a:r>
              <a:rPr lang="en-US" dirty="0"/>
              <a:t>  </a:t>
            </a:r>
          </a:p>
          <a:p>
            <a:r>
              <a:rPr lang="en-US" b="1" dirty="0"/>
              <a:t>&lt;p</a:t>
            </a:r>
            <a:r>
              <a:rPr lang="en-US" dirty="0"/>
              <a:t> id="para1"</a:t>
            </a:r>
            <a:r>
              <a:rPr lang="en-US" b="1" dirty="0"/>
              <a:t>&gt;</a:t>
            </a:r>
            <a:r>
              <a:rPr lang="en-US" dirty="0"/>
              <a:t>Me too!</a:t>
            </a:r>
            <a:r>
              <a:rPr lang="en-US" b="1" dirty="0"/>
              <a:t>&lt;/p&gt;</a:t>
            </a:r>
            <a:r>
              <a:rPr lang="en-US" dirty="0"/>
              <a:t>  </a:t>
            </a:r>
          </a:p>
          <a:p>
            <a:r>
              <a:rPr lang="en-US" b="1" dirty="0"/>
              <a:t>&lt;p&gt;</a:t>
            </a:r>
            <a:r>
              <a:rPr lang="en-US" dirty="0"/>
              <a:t>And me!</a:t>
            </a:r>
            <a:r>
              <a:rPr lang="en-US" b="1" dirty="0"/>
              <a:t>&lt;/p&gt;</a:t>
            </a:r>
            <a:r>
              <a:rPr lang="en-US" dirty="0"/>
              <a:t>  </a:t>
            </a:r>
          </a:p>
          <a:p>
            <a:r>
              <a:rPr lang="en-US" b="1" dirty="0"/>
              <a:t>&lt;/body&gt;</a:t>
            </a:r>
            <a:r>
              <a:rPr lang="en-US" dirty="0"/>
              <a:t>  </a:t>
            </a:r>
          </a:p>
          <a:p>
            <a:r>
              <a:rPr lang="en-US" b="1" dirty="0"/>
              <a:t>&lt;/html&gt;</a:t>
            </a:r>
            <a:r>
              <a:rPr lang="en-US" dirty="0"/>
              <a:t> </a:t>
            </a:r>
          </a:p>
        </p:txBody>
      </p:sp>
    </p:spTree>
    <p:extLst>
      <p:ext uri="{BB962C8B-B14F-4D97-AF65-F5344CB8AC3E}">
        <p14:creationId xmlns:p14="http://schemas.microsoft.com/office/powerpoint/2010/main" val="338913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312" y="530524"/>
            <a:ext cx="11570899" cy="1066800"/>
          </a:xfrm>
        </p:spPr>
        <p:txBody>
          <a:bodyPr>
            <a:normAutofit fontScale="90000"/>
          </a:bodyPr>
          <a:lstStyle/>
          <a:p>
            <a:r>
              <a:rPr lang="en-IN" sz="2800" b="1" dirty="0">
                <a:solidFill>
                  <a:srgbClr val="7030A0"/>
                </a:solidFill>
              </a:rPr>
              <a:t>5) CSS Group </a:t>
            </a:r>
            <a:r>
              <a:rPr lang="en-IN" sz="2800" b="1" dirty="0" smtClean="0">
                <a:solidFill>
                  <a:srgbClr val="7030A0"/>
                </a:solidFill>
              </a:rPr>
              <a:t>Selector</a:t>
            </a:r>
            <a:br>
              <a:rPr lang="en-IN" sz="2800" b="1" dirty="0" smtClean="0">
                <a:solidFill>
                  <a:srgbClr val="7030A0"/>
                </a:solidFill>
              </a:rPr>
            </a:br>
            <a:r>
              <a:rPr lang="en-US" sz="2200" dirty="0"/>
              <a:t>The grouping selector is used to select all the elements with the same style definitions.</a:t>
            </a:r>
            <a:br>
              <a:rPr lang="en-US" sz="2200" dirty="0"/>
            </a:br>
            <a:r>
              <a:rPr lang="en-US" sz="2200" dirty="0"/>
              <a:t>Grouping selector is used to minimize the code. Commas are used to separate each selector in grouping.</a:t>
            </a:r>
            <a:r>
              <a:rPr lang="en-US" sz="2800" dirty="0"/>
              <a:t/>
            </a:r>
            <a:br>
              <a:rPr lang="en-US" sz="2800" dirty="0"/>
            </a:br>
            <a:endParaRPr lang="en-IN" sz="2800" b="1" dirty="0">
              <a:solidFill>
                <a:srgbClr val="7030A0"/>
              </a:solidFill>
            </a:endParaRPr>
          </a:p>
        </p:txBody>
      </p:sp>
      <p:sp>
        <p:nvSpPr>
          <p:cNvPr id="3" name="Text Placeholder 2"/>
          <p:cNvSpPr>
            <a:spLocks noGrp="1"/>
          </p:cNvSpPr>
          <p:nvPr>
            <p:ph idx="1"/>
          </p:nvPr>
        </p:nvSpPr>
        <p:spPr>
          <a:xfrm>
            <a:off x="480205" y="1492369"/>
            <a:ext cx="3151516" cy="3735239"/>
          </a:xfrm>
        </p:spPr>
        <p:txBody>
          <a:bodyPr>
            <a:normAutofit fontScale="92500" lnSpcReduction="10000"/>
          </a:bodyPr>
          <a:lstStyle/>
          <a:p>
            <a:pPr marL="109728" indent="0">
              <a:buNone/>
            </a:pPr>
            <a:r>
              <a:rPr lang="en-IN" sz="2000" dirty="0"/>
              <a:t>h1 {  </a:t>
            </a:r>
          </a:p>
          <a:p>
            <a:pPr marL="109728" indent="0">
              <a:buNone/>
            </a:pPr>
            <a:r>
              <a:rPr lang="en-IN" sz="2000" dirty="0"/>
              <a:t>    text-align: </a:t>
            </a:r>
            <a:r>
              <a:rPr lang="en-IN" sz="2000" dirty="0" err="1"/>
              <a:t>center</a:t>
            </a:r>
            <a:r>
              <a:rPr lang="en-IN" sz="2000" dirty="0"/>
              <a:t>;  </a:t>
            </a:r>
          </a:p>
          <a:p>
            <a:pPr marL="109728" indent="0">
              <a:buNone/>
            </a:pPr>
            <a:r>
              <a:rPr lang="en-IN" sz="2000" dirty="0"/>
              <a:t>    </a:t>
            </a:r>
            <a:r>
              <a:rPr lang="en-IN" sz="2000" dirty="0" err="1"/>
              <a:t>color</a:t>
            </a:r>
            <a:r>
              <a:rPr lang="en-IN" sz="2000" dirty="0"/>
              <a:t>: blue;  </a:t>
            </a:r>
          </a:p>
          <a:p>
            <a:pPr marL="109728" indent="0">
              <a:buNone/>
            </a:pPr>
            <a:r>
              <a:rPr lang="en-IN" sz="2000" dirty="0"/>
              <a:t>}  </a:t>
            </a:r>
          </a:p>
          <a:p>
            <a:pPr marL="109728" indent="0">
              <a:buNone/>
            </a:pPr>
            <a:r>
              <a:rPr lang="en-IN" sz="2000" dirty="0"/>
              <a:t>h2 {  </a:t>
            </a:r>
          </a:p>
          <a:p>
            <a:pPr marL="109728" indent="0">
              <a:buNone/>
            </a:pPr>
            <a:r>
              <a:rPr lang="en-IN" sz="2000" dirty="0"/>
              <a:t>    text-align: </a:t>
            </a:r>
            <a:r>
              <a:rPr lang="en-IN" sz="2000" dirty="0" err="1"/>
              <a:t>center</a:t>
            </a:r>
            <a:r>
              <a:rPr lang="en-IN" sz="2000" dirty="0"/>
              <a:t>;  </a:t>
            </a:r>
          </a:p>
          <a:p>
            <a:pPr marL="109728" indent="0">
              <a:buNone/>
            </a:pPr>
            <a:r>
              <a:rPr lang="en-IN" sz="2000" dirty="0"/>
              <a:t>    </a:t>
            </a:r>
            <a:r>
              <a:rPr lang="en-IN" sz="2000" dirty="0" err="1"/>
              <a:t>color</a:t>
            </a:r>
            <a:r>
              <a:rPr lang="en-IN" sz="2000" dirty="0"/>
              <a:t>: blue;  </a:t>
            </a:r>
          </a:p>
          <a:p>
            <a:pPr marL="109728" indent="0">
              <a:buNone/>
            </a:pPr>
            <a:r>
              <a:rPr lang="en-IN" sz="2000" dirty="0"/>
              <a:t>}  </a:t>
            </a:r>
          </a:p>
          <a:p>
            <a:pPr marL="109728" indent="0">
              <a:buNone/>
            </a:pPr>
            <a:r>
              <a:rPr lang="en-IN" sz="2000" dirty="0"/>
              <a:t>p {  </a:t>
            </a:r>
          </a:p>
          <a:p>
            <a:pPr marL="109728" indent="0">
              <a:buNone/>
            </a:pPr>
            <a:r>
              <a:rPr lang="en-IN" sz="2000" dirty="0"/>
              <a:t>    text-align: </a:t>
            </a:r>
            <a:r>
              <a:rPr lang="en-IN" sz="2000" dirty="0" err="1"/>
              <a:t>center</a:t>
            </a:r>
            <a:r>
              <a:rPr lang="en-IN" sz="2000" dirty="0"/>
              <a:t>;  </a:t>
            </a:r>
          </a:p>
          <a:p>
            <a:pPr marL="109728" indent="0">
              <a:buNone/>
            </a:pPr>
            <a:r>
              <a:rPr lang="en-IN" sz="2000" dirty="0"/>
              <a:t>    </a:t>
            </a:r>
            <a:r>
              <a:rPr lang="en-IN" sz="2000" dirty="0" err="1"/>
              <a:t>color</a:t>
            </a:r>
            <a:r>
              <a:rPr lang="en-IN" sz="2000" dirty="0"/>
              <a:t>: blue;  </a:t>
            </a:r>
          </a:p>
          <a:p>
            <a:pPr marL="109728" indent="0">
              <a:buNone/>
            </a:pPr>
            <a:r>
              <a:rPr lang="en-IN" sz="2000" dirty="0"/>
              <a:t>}  </a:t>
            </a:r>
          </a:p>
          <a:p>
            <a:endParaRPr lang="en-US" dirty="0"/>
          </a:p>
        </p:txBody>
      </p:sp>
      <p:sp>
        <p:nvSpPr>
          <p:cNvPr id="4" name="TextBox 3"/>
          <p:cNvSpPr txBox="1"/>
          <p:nvPr/>
        </p:nvSpPr>
        <p:spPr>
          <a:xfrm>
            <a:off x="3355675" y="1483743"/>
            <a:ext cx="8695429" cy="646331"/>
          </a:xfrm>
          <a:prstGeom prst="rect">
            <a:avLst/>
          </a:prstGeom>
          <a:noFill/>
        </p:spPr>
        <p:txBody>
          <a:bodyPr wrap="square" rtlCol="0">
            <a:spAutoFit/>
          </a:bodyPr>
          <a:lstStyle/>
          <a:p>
            <a:r>
              <a:rPr lang="en-US" dirty="0"/>
              <a:t>As you can see, you need to define CSS properties for all the elements. It can be grouped in following ways:</a:t>
            </a:r>
            <a:endParaRPr lang="en-IN" dirty="0"/>
          </a:p>
        </p:txBody>
      </p:sp>
      <p:sp>
        <p:nvSpPr>
          <p:cNvPr id="5" name="TextBox 4"/>
          <p:cNvSpPr txBox="1"/>
          <p:nvPr/>
        </p:nvSpPr>
        <p:spPr>
          <a:xfrm>
            <a:off x="3692107" y="2372264"/>
            <a:ext cx="3571336" cy="1569660"/>
          </a:xfrm>
          <a:prstGeom prst="rect">
            <a:avLst/>
          </a:prstGeom>
          <a:noFill/>
        </p:spPr>
        <p:txBody>
          <a:bodyPr wrap="square" rtlCol="0">
            <a:spAutoFit/>
          </a:bodyPr>
          <a:lstStyle/>
          <a:p>
            <a:r>
              <a:rPr lang="en-US" sz="2400" dirty="0">
                <a:solidFill>
                  <a:srgbClr val="7030A0"/>
                </a:solidFill>
              </a:rPr>
              <a:t>h1,h2,p {  </a:t>
            </a:r>
          </a:p>
          <a:p>
            <a:r>
              <a:rPr lang="en-US" sz="2400" dirty="0">
                <a:solidFill>
                  <a:srgbClr val="7030A0"/>
                </a:solidFill>
              </a:rPr>
              <a:t>    text-align: center;  </a:t>
            </a:r>
          </a:p>
          <a:p>
            <a:r>
              <a:rPr lang="en-US" sz="2400" dirty="0">
                <a:solidFill>
                  <a:srgbClr val="7030A0"/>
                </a:solidFill>
              </a:rPr>
              <a:t>    color: blue;  </a:t>
            </a:r>
          </a:p>
          <a:p>
            <a:r>
              <a:rPr lang="en-US" sz="2400" dirty="0">
                <a:solidFill>
                  <a:srgbClr val="7030A0"/>
                </a:solidFill>
              </a:rPr>
              <a:t>}  </a:t>
            </a:r>
          </a:p>
        </p:txBody>
      </p:sp>
    </p:spTree>
    <p:extLst>
      <p:ext uri="{BB962C8B-B14F-4D97-AF65-F5344CB8AC3E}">
        <p14:creationId xmlns:p14="http://schemas.microsoft.com/office/powerpoint/2010/main" val="15315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62" y="116457"/>
            <a:ext cx="10972800" cy="1066800"/>
          </a:xfrm>
        </p:spPr>
        <p:txBody>
          <a:bodyPr>
            <a:normAutofit/>
          </a:bodyPr>
          <a:lstStyle/>
          <a:p>
            <a:r>
              <a:rPr lang="en-US" sz="2800" b="1" dirty="0">
                <a:solidFill>
                  <a:srgbClr val="7030A0"/>
                </a:solidFill>
              </a:rPr>
              <a:t>E</a:t>
            </a:r>
            <a:r>
              <a:rPr lang="en-US" sz="2800" b="1" dirty="0" smtClean="0">
                <a:solidFill>
                  <a:srgbClr val="7030A0"/>
                </a:solidFill>
              </a:rPr>
              <a:t>xample </a:t>
            </a:r>
            <a:r>
              <a:rPr lang="en-US" sz="2800" b="1" dirty="0">
                <a:solidFill>
                  <a:srgbClr val="7030A0"/>
                </a:solidFill>
              </a:rPr>
              <a:t>of CSS group selector.</a:t>
            </a:r>
            <a:endParaRPr lang="en-IN" sz="2800" b="1" dirty="0">
              <a:solidFill>
                <a:srgbClr val="7030A0"/>
              </a:solidFill>
            </a:endParaRPr>
          </a:p>
        </p:txBody>
      </p:sp>
      <p:sp>
        <p:nvSpPr>
          <p:cNvPr id="3" name="Content Placeholder 2"/>
          <p:cNvSpPr>
            <a:spLocks noGrp="1"/>
          </p:cNvSpPr>
          <p:nvPr>
            <p:ph idx="1"/>
          </p:nvPr>
        </p:nvSpPr>
        <p:spPr>
          <a:xfrm>
            <a:off x="609600" y="914400"/>
            <a:ext cx="10972800" cy="5660136"/>
          </a:xfrm>
        </p:spPr>
        <p:txBody>
          <a:bodyPr>
            <a:normAutofit fontScale="85000" lnSpcReduction="20000"/>
          </a:bodyPr>
          <a:lstStyle/>
          <a:p>
            <a:r>
              <a:rPr lang="en-IN" dirty="0"/>
              <a:t>&lt;!DOCTYPE html</a:t>
            </a:r>
            <a:r>
              <a:rPr lang="en-IN" b="1" dirty="0"/>
              <a:t>&gt;</a:t>
            </a:r>
            <a:r>
              <a:rPr lang="en-IN" dirty="0"/>
              <a:t>  </a:t>
            </a:r>
          </a:p>
          <a:p>
            <a:r>
              <a:rPr lang="en-IN" b="1" dirty="0"/>
              <a:t>&lt;html&gt;</a:t>
            </a:r>
            <a:r>
              <a:rPr lang="en-IN" dirty="0"/>
              <a:t>  </a:t>
            </a:r>
          </a:p>
          <a:p>
            <a:r>
              <a:rPr lang="en-IN" b="1" dirty="0"/>
              <a:t>&lt;head&gt;</a:t>
            </a:r>
            <a:r>
              <a:rPr lang="en-IN" dirty="0"/>
              <a:t>  </a:t>
            </a:r>
          </a:p>
          <a:p>
            <a:r>
              <a:rPr lang="en-IN" b="1" dirty="0"/>
              <a:t>&lt;style&gt;</a:t>
            </a:r>
            <a:r>
              <a:rPr lang="en-IN" dirty="0"/>
              <a:t>  </a:t>
            </a:r>
          </a:p>
          <a:p>
            <a:r>
              <a:rPr lang="en-IN" dirty="0"/>
              <a:t>h1, h2, p {  </a:t>
            </a:r>
          </a:p>
          <a:p>
            <a:r>
              <a:rPr lang="en-IN" dirty="0"/>
              <a:t>    text-align: </a:t>
            </a:r>
            <a:r>
              <a:rPr lang="en-IN" dirty="0" err="1"/>
              <a:t>center</a:t>
            </a:r>
            <a:r>
              <a:rPr lang="en-IN" dirty="0"/>
              <a:t>;  </a:t>
            </a:r>
          </a:p>
          <a:p>
            <a:r>
              <a:rPr lang="en-IN" dirty="0"/>
              <a:t>    </a:t>
            </a:r>
            <a:r>
              <a:rPr lang="en-IN" dirty="0" err="1"/>
              <a:t>color</a:t>
            </a:r>
            <a:r>
              <a:rPr lang="en-IN" dirty="0"/>
              <a:t>: blue;  </a:t>
            </a:r>
          </a:p>
          <a:p>
            <a:r>
              <a:rPr lang="en-IN" dirty="0"/>
              <a:t>}  </a:t>
            </a:r>
          </a:p>
          <a:p>
            <a:r>
              <a:rPr lang="en-IN" b="1" dirty="0"/>
              <a:t>&lt;/style&gt;</a:t>
            </a:r>
            <a:r>
              <a:rPr lang="en-IN" dirty="0"/>
              <a:t>  </a:t>
            </a:r>
          </a:p>
          <a:p>
            <a:r>
              <a:rPr lang="en-IN" b="1" dirty="0"/>
              <a:t>&lt;/head&gt;</a:t>
            </a:r>
            <a:r>
              <a:rPr lang="en-IN" dirty="0"/>
              <a:t>  </a:t>
            </a:r>
          </a:p>
          <a:p>
            <a:r>
              <a:rPr lang="en-IN" b="1" dirty="0"/>
              <a:t>&lt;body&gt;</a:t>
            </a:r>
            <a:r>
              <a:rPr lang="en-IN" dirty="0"/>
              <a:t>  </a:t>
            </a:r>
          </a:p>
          <a:p>
            <a:r>
              <a:rPr lang="en-IN" b="1" dirty="0"/>
              <a:t>&lt;h1&gt;</a:t>
            </a:r>
            <a:r>
              <a:rPr lang="en-IN" dirty="0"/>
              <a:t>Hello Javatpoint.com</a:t>
            </a:r>
            <a:r>
              <a:rPr lang="en-IN" b="1" dirty="0"/>
              <a:t>&lt;/h1&gt;</a:t>
            </a:r>
            <a:r>
              <a:rPr lang="en-IN" dirty="0"/>
              <a:t>  </a:t>
            </a:r>
          </a:p>
          <a:p>
            <a:r>
              <a:rPr lang="en-IN" b="1" dirty="0"/>
              <a:t>&lt;h2&gt;</a:t>
            </a:r>
            <a:r>
              <a:rPr lang="en-IN" dirty="0"/>
              <a:t>Hello Javatpoint.com (In smaller font)</a:t>
            </a:r>
            <a:r>
              <a:rPr lang="en-IN" b="1" dirty="0"/>
              <a:t>&lt;/h2&gt;</a:t>
            </a:r>
            <a:r>
              <a:rPr lang="en-IN" dirty="0"/>
              <a:t>  </a:t>
            </a:r>
          </a:p>
          <a:p>
            <a:r>
              <a:rPr lang="en-IN" b="1" dirty="0"/>
              <a:t>&lt;p&gt;</a:t>
            </a:r>
            <a:r>
              <a:rPr lang="en-IN" dirty="0"/>
              <a:t>This is a paragraph.</a:t>
            </a:r>
            <a:r>
              <a:rPr lang="en-IN" b="1" dirty="0"/>
              <a:t>&lt;/p&gt;</a:t>
            </a:r>
            <a:r>
              <a:rPr lang="en-IN" dirty="0"/>
              <a:t>  </a:t>
            </a:r>
          </a:p>
          <a:p>
            <a:r>
              <a:rPr lang="en-IN" b="1" dirty="0"/>
              <a:t>&lt;/body&gt;</a:t>
            </a:r>
            <a:r>
              <a:rPr lang="en-IN" dirty="0"/>
              <a:t>  </a:t>
            </a:r>
          </a:p>
          <a:p>
            <a:r>
              <a:rPr lang="en-IN" b="1" dirty="0"/>
              <a:t>&lt;/html&gt;</a:t>
            </a:r>
            <a:r>
              <a:rPr lang="en-IN" dirty="0"/>
              <a:t> </a:t>
            </a:r>
          </a:p>
        </p:txBody>
      </p:sp>
    </p:spTree>
    <p:extLst>
      <p:ext uri="{BB962C8B-B14F-4D97-AF65-F5344CB8AC3E}">
        <p14:creationId xmlns:p14="http://schemas.microsoft.com/office/powerpoint/2010/main" val="380951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53" y="150962"/>
            <a:ext cx="10972800" cy="1066800"/>
          </a:xfrm>
        </p:spPr>
        <p:txBody>
          <a:bodyPr>
            <a:normAutofit/>
          </a:bodyPr>
          <a:lstStyle/>
          <a:p>
            <a:r>
              <a:rPr lang="en-IN" sz="3200" b="1" dirty="0">
                <a:solidFill>
                  <a:srgbClr val="7030A0"/>
                </a:solidFill>
              </a:rPr>
              <a:t>How to add CSS</a:t>
            </a:r>
          </a:p>
        </p:txBody>
      </p:sp>
      <p:sp>
        <p:nvSpPr>
          <p:cNvPr id="3" name="Content Placeholder 2"/>
          <p:cNvSpPr>
            <a:spLocks noGrp="1"/>
          </p:cNvSpPr>
          <p:nvPr>
            <p:ph idx="1"/>
          </p:nvPr>
        </p:nvSpPr>
        <p:spPr>
          <a:xfrm>
            <a:off x="169653" y="1222075"/>
            <a:ext cx="10972800" cy="5530740"/>
          </a:xfrm>
        </p:spPr>
        <p:txBody>
          <a:bodyPr/>
          <a:lstStyle/>
          <a:p>
            <a:r>
              <a:rPr lang="en-US" dirty="0"/>
              <a:t>CSS is added to HTML pages to format the document according to information in the style sheet. There are three ways to insert CSS in HTML documents.</a:t>
            </a:r>
          </a:p>
          <a:p>
            <a:r>
              <a:rPr lang="en-US" b="1" dirty="0"/>
              <a:t>Inline CSS</a:t>
            </a:r>
          </a:p>
          <a:p>
            <a:r>
              <a:rPr lang="en-US" b="1" dirty="0"/>
              <a:t>Internal CSS</a:t>
            </a:r>
          </a:p>
          <a:p>
            <a:r>
              <a:rPr lang="en-US" b="1" dirty="0"/>
              <a:t>External CSS</a:t>
            </a:r>
          </a:p>
          <a:p>
            <a:pPr marL="109728" indent="0">
              <a:buNone/>
            </a:pPr>
            <a:r>
              <a:rPr lang="en-IN" b="1" dirty="0" smtClean="0"/>
              <a:t> </a:t>
            </a:r>
            <a:endParaRPr lang="en-US" dirty="0"/>
          </a:p>
        </p:txBody>
      </p:sp>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87547" y="3306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765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42" y="565030"/>
            <a:ext cx="10972800" cy="1066800"/>
          </a:xfrm>
        </p:spPr>
        <p:txBody>
          <a:bodyPr>
            <a:normAutofit fontScale="90000"/>
          </a:bodyPr>
          <a:lstStyle/>
          <a:p>
            <a:r>
              <a:rPr lang="en-US" sz="2700" b="1" dirty="0">
                <a:solidFill>
                  <a:srgbClr val="7030A0"/>
                </a:solidFill>
              </a:rPr>
              <a:t>1) Inline CSS</a:t>
            </a:r>
            <a:r>
              <a:rPr lang="en-US" dirty="0"/>
              <a:t/>
            </a:r>
            <a:br>
              <a:rPr lang="en-US" dirty="0"/>
            </a:br>
            <a:r>
              <a:rPr lang="en-US" sz="2200" dirty="0"/>
              <a:t>Inline CSS is used to apply CSS on a single line or element</a:t>
            </a:r>
            <a:r>
              <a:rPr lang="en-US" sz="2200" dirty="0" smtClean="0"/>
              <a:t>.</a:t>
            </a:r>
            <a:br>
              <a:rPr lang="en-US" sz="2200" dirty="0" smtClean="0"/>
            </a:br>
            <a:r>
              <a:rPr lang="en-US" sz="2000" b="1" dirty="0"/>
              <a:t>&lt;p style="</a:t>
            </a:r>
            <a:r>
              <a:rPr lang="en-US" sz="2000" b="1" dirty="0" err="1"/>
              <a:t>color:blue</a:t>
            </a:r>
            <a:r>
              <a:rPr lang="en-US" sz="2000" b="1" dirty="0"/>
              <a:t>"&gt;Hello CSS&lt;/p&gt;  </a:t>
            </a:r>
            <a:endParaRPr lang="en-US" sz="2200" dirty="0"/>
          </a:p>
        </p:txBody>
      </p:sp>
      <p:sp>
        <p:nvSpPr>
          <p:cNvPr id="5" name="TextBox 4"/>
          <p:cNvSpPr txBox="1"/>
          <p:nvPr/>
        </p:nvSpPr>
        <p:spPr>
          <a:xfrm>
            <a:off x="112143" y="1975449"/>
            <a:ext cx="10472468" cy="2677656"/>
          </a:xfrm>
          <a:prstGeom prst="rect">
            <a:avLst/>
          </a:prstGeom>
          <a:noFill/>
        </p:spPr>
        <p:txBody>
          <a:bodyPr wrap="square" rtlCol="0">
            <a:spAutoFit/>
          </a:bodyPr>
          <a:lstStyle/>
          <a:p>
            <a:r>
              <a:rPr lang="en-US" sz="2400" b="1" dirty="0">
                <a:solidFill>
                  <a:srgbClr val="7030A0"/>
                </a:solidFill>
              </a:rPr>
              <a:t>2) Internal CSS</a:t>
            </a:r>
          </a:p>
          <a:p>
            <a:r>
              <a:rPr lang="en-US" dirty="0"/>
              <a:t>Internal CSS is used to apply CSS on a single document or page. It can affect all the elements of the page. It is written inside the style tag within head section of html</a:t>
            </a:r>
            <a:r>
              <a:rPr lang="en-US" dirty="0" smtClean="0"/>
              <a:t>.</a:t>
            </a:r>
          </a:p>
          <a:p>
            <a:endParaRPr lang="en-US" dirty="0" smtClean="0"/>
          </a:p>
          <a:p>
            <a:r>
              <a:rPr lang="en-IN" b="1" dirty="0"/>
              <a:t>&lt;style&gt;</a:t>
            </a:r>
            <a:r>
              <a:rPr lang="en-IN" dirty="0"/>
              <a:t>  </a:t>
            </a:r>
          </a:p>
          <a:p>
            <a:r>
              <a:rPr lang="en-IN" dirty="0"/>
              <a:t>p{</a:t>
            </a:r>
            <a:r>
              <a:rPr lang="en-IN" dirty="0" err="1"/>
              <a:t>color:blue</a:t>
            </a:r>
            <a:r>
              <a:rPr lang="en-IN" dirty="0"/>
              <a:t>}  </a:t>
            </a:r>
          </a:p>
          <a:p>
            <a:r>
              <a:rPr lang="en-IN" b="1" dirty="0"/>
              <a:t>&lt;/style&gt;</a:t>
            </a:r>
            <a:endParaRPr lang="en-IN" dirty="0"/>
          </a:p>
          <a:p>
            <a:endParaRPr lang="en-US" dirty="0"/>
          </a:p>
          <a:p>
            <a:endParaRPr lang="en-IN" dirty="0"/>
          </a:p>
        </p:txBody>
      </p:sp>
      <p:sp>
        <p:nvSpPr>
          <p:cNvPr id="6" name="TextBox 5"/>
          <p:cNvSpPr txBox="1"/>
          <p:nvPr/>
        </p:nvSpPr>
        <p:spPr>
          <a:xfrm>
            <a:off x="17252" y="3976777"/>
            <a:ext cx="11067690" cy="3385542"/>
          </a:xfrm>
          <a:prstGeom prst="rect">
            <a:avLst/>
          </a:prstGeom>
          <a:noFill/>
        </p:spPr>
        <p:txBody>
          <a:bodyPr wrap="square" rtlCol="0">
            <a:spAutoFit/>
          </a:bodyPr>
          <a:lstStyle/>
          <a:p>
            <a:r>
              <a:rPr lang="en-IN" sz="2400" b="1" dirty="0">
                <a:solidFill>
                  <a:srgbClr val="7030A0"/>
                </a:solidFill>
              </a:rPr>
              <a:t>3) External </a:t>
            </a:r>
            <a:r>
              <a:rPr lang="en-IN" sz="2400" b="1" dirty="0" smtClean="0">
                <a:solidFill>
                  <a:srgbClr val="7030A0"/>
                </a:solidFill>
              </a:rPr>
              <a:t>CSS</a:t>
            </a:r>
          </a:p>
          <a:p>
            <a:r>
              <a:rPr lang="en-US" sz="2000" dirty="0"/>
              <a:t>External CSS is used to apply CSS on multiple pages or all pages. Here, we write all the CSS code in a </a:t>
            </a:r>
            <a:r>
              <a:rPr lang="en-US" sz="2000" dirty="0" err="1"/>
              <a:t>css</a:t>
            </a:r>
            <a:r>
              <a:rPr lang="en-US" sz="2000" dirty="0"/>
              <a:t> file. Its extension must be .</a:t>
            </a:r>
            <a:r>
              <a:rPr lang="en-US" sz="2000" dirty="0" err="1"/>
              <a:t>css</a:t>
            </a:r>
            <a:r>
              <a:rPr lang="en-US" sz="2000" dirty="0"/>
              <a:t> for example style.css</a:t>
            </a:r>
            <a:r>
              <a:rPr lang="en-US" sz="2000" dirty="0" smtClean="0"/>
              <a:t>.</a:t>
            </a:r>
            <a:endParaRPr lang="en-US" sz="2400" dirty="0" smtClean="0"/>
          </a:p>
          <a:p>
            <a:r>
              <a:rPr lang="en-IN" sz="2000" b="1" dirty="0"/>
              <a:t>p{</a:t>
            </a:r>
            <a:r>
              <a:rPr lang="en-IN" sz="2000" b="1" dirty="0" err="1"/>
              <a:t>color:blue</a:t>
            </a:r>
            <a:r>
              <a:rPr lang="en-IN" sz="2000" b="1" dirty="0"/>
              <a:t>} </a:t>
            </a:r>
            <a:r>
              <a:rPr lang="en-IN" sz="2400" dirty="0"/>
              <a:t> </a:t>
            </a:r>
            <a:endParaRPr lang="en-IN" sz="2400" dirty="0" smtClean="0"/>
          </a:p>
          <a:p>
            <a:endParaRPr lang="en-IN" sz="2400" dirty="0" smtClean="0"/>
          </a:p>
          <a:p>
            <a:r>
              <a:rPr lang="en-US" sz="2000" dirty="0"/>
              <a:t>You need to link this style.css file to your html pages like this</a:t>
            </a:r>
            <a:r>
              <a:rPr lang="en-US" sz="2000" dirty="0" smtClean="0"/>
              <a:t>:</a:t>
            </a:r>
            <a:endParaRPr lang="en-IN" sz="2000" dirty="0"/>
          </a:p>
          <a:p>
            <a:r>
              <a:rPr lang="en-US" sz="2000" b="1" dirty="0"/>
              <a:t>&lt;link </a:t>
            </a:r>
            <a:r>
              <a:rPr lang="en-US" sz="2000" b="1" dirty="0" err="1"/>
              <a:t>rel</a:t>
            </a:r>
            <a:r>
              <a:rPr lang="en-US" sz="2000" b="1" dirty="0"/>
              <a:t>="stylesheet" type="text/</a:t>
            </a:r>
            <a:r>
              <a:rPr lang="en-US" sz="2000" b="1" dirty="0" err="1"/>
              <a:t>css</a:t>
            </a:r>
            <a:r>
              <a:rPr lang="en-US" sz="2000" b="1" dirty="0"/>
              <a:t>" </a:t>
            </a:r>
            <a:r>
              <a:rPr lang="en-US" sz="2000" b="1" dirty="0" err="1"/>
              <a:t>href</a:t>
            </a:r>
            <a:r>
              <a:rPr lang="en-US" sz="2000" b="1" dirty="0"/>
              <a:t>="style.css"&gt;  </a:t>
            </a:r>
            <a:endParaRPr lang="en-US" sz="2400" b="1" dirty="0"/>
          </a:p>
          <a:p>
            <a:r>
              <a:rPr lang="en-US" sz="2000" dirty="0"/>
              <a:t>The link tag must be used inside head section of html.</a:t>
            </a:r>
          </a:p>
          <a:p>
            <a:endParaRPr lang="en-IN" sz="2400" b="1" dirty="0">
              <a:solidFill>
                <a:srgbClr val="7030A0"/>
              </a:solidFill>
            </a:endParaRPr>
          </a:p>
          <a:p>
            <a:endParaRPr lang="en-IN" dirty="0"/>
          </a:p>
        </p:txBody>
      </p:sp>
    </p:spTree>
    <p:extLst>
      <p:ext uri="{BB962C8B-B14F-4D97-AF65-F5344CB8AC3E}">
        <p14:creationId xmlns:p14="http://schemas.microsoft.com/office/powerpoint/2010/main" val="325002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62" y="573656"/>
            <a:ext cx="10972800" cy="1066800"/>
          </a:xfrm>
        </p:spPr>
        <p:txBody>
          <a:bodyPr/>
          <a:lstStyle/>
          <a:p>
            <a:r>
              <a:rPr lang="en-US" dirty="0"/>
              <a:t>Introduction</a:t>
            </a:r>
          </a:p>
        </p:txBody>
      </p:sp>
      <p:sp>
        <p:nvSpPr>
          <p:cNvPr id="3" name="Content Placeholder 2"/>
          <p:cNvSpPr>
            <a:spLocks noGrp="1"/>
          </p:cNvSpPr>
          <p:nvPr>
            <p:ph idx="1"/>
          </p:nvPr>
        </p:nvSpPr>
        <p:spPr>
          <a:xfrm>
            <a:off x="609600" y="1483743"/>
            <a:ext cx="10972800" cy="5090793"/>
          </a:xfrm>
        </p:spPr>
        <p:txBody>
          <a:bodyPr>
            <a:normAutofit/>
          </a:bodyPr>
          <a:lstStyle/>
          <a:p>
            <a:pPr algn="just"/>
            <a:r>
              <a:rPr lang="en-US" sz="3200" dirty="0"/>
              <a:t>CSS stands for Cascading Style Sheet.</a:t>
            </a:r>
          </a:p>
          <a:p>
            <a:pPr algn="just"/>
            <a:r>
              <a:rPr lang="en-US" sz="3200" dirty="0"/>
              <a:t>CSS is used to design HTML tags.</a:t>
            </a:r>
          </a:p>
          <a:p>
            <a:pPr algn="just"/>
            <a:r>
              <a:rPr lang="en-US" sz="3200" dirty="0"/>
              <a:t>CSS is a widely used language on the web.</a:t>
            </a:r>
          </a:p>
          <a:p>
            <a:pPr algn="just"/>
            <a:r>
              <a:rPr lang="en-US" sz="3200" dirty="0"/>
              <a:t>HTML, CSS and JavaScript are used for web designing. It helps the web designers to apply style on HTML tags.</a:t>
            </a:r>
          </a:p>
          <a:p>
            <a:endParaRPr lang="en-IN" sz="3200"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565" y="524140"/>
            <a:ext cx="11545019" cy="6333860"/>
          </a:xfrm>
        </p:spPr>
        <p:txBody>
          <a:bodyPr>
            <a:normAutofit fontScale="55000" lnSpcReduction="20000"/>
          </a:bodyPr>
          <a:lstStyle/>
          <a:p>
            <a:r>
              <a:rPr lang="en-IN" sz="3600" b="1" dirty="0">
                <a:solidFill>
                  <a:srgbClr val="7030A0"/>
                </a:solidFill>
              </a:rPr>
              <a:t>CSS Example</a:t>
            </a:r>
          </a:p>
          <a:p>
            <a:pPr marL="109728" indent="0">
              <a:buNone/>
            </a:pPr>
            <a:endParaRPr lang="en-IN" sz="3600" b="1" dirty="0"/>
          </a:p>
          <a:p>
            <a:r>
              <a:rPr lang="en-IN" sz="3600" dirty="0"/>
              <a:t>&lt;!DOCTYPE</a:t>
            </a:r>
            <a:r>
              <a:rPr lang="en-IN" sz="3600" b="1" dirty="0"/>
              <a:t>&gt;</a:t>
            </a:r>
            <a:r>
              <a:rPr lang="en-IN" sz="3600" dirty="0"/>
              <a:t>  </a:t>
            </a:r>
          </a:p>
          <a:p>
            <a:r>
              <a:rPr lang="en-IN" sz="3600" b="1" dirty="0"/>
              <a:t>&lt;html&gt;</a:t>
            </a:r>
            <a:r>
              <a:rPr lang="en-IN" sz="3600" dirty="0"/>
              <a:t>  </a:t>
            </a:r>
          </a:p>
          <a:p>
            <a:r>
              <a:rPr lang="en-IN" sz="3600" b="1" dirty="0"/>
              <a:t>&lt;head&gt;</a:t>
            </a:r>
            <a:r>
              <a:rPr lang="en-IN" sz="3600" dirty="0"/>
              <a:t>  </a:t>
            </a:r>
          </a:p>
          <a:p>
            <a:r>
              <a:rPr lang="en-IN" sz="3600" b="1" dirty="0"/>
              <a:t>&lt;style&gt;</a:t>
            </a:r>
            <a:r>
              <a:rPr lang="en-IN" sz="3600" dirty="0"/>
              <a:t>  </a:t>
            </a:r>
          </a:p>
          <a:p>
            <a:r>
              <a:rPr lang="en-IN" sz="3600" dirty="0"/>
              <a:t>h1{  </a:t>
            </a:r>
          </a:p>
          <a:p>
            <a:r>
              <a:rPr lang="en-IN" sz="3600" dirty="0" err="1"/>
              <a:t>color:white</a:t>
            </a:r>
            <a:r>
              <a:rPr lang="en-IN" sz="3600" dirty="0"/>
              <a:t>;  </a:t>
            </a:r>
          </a:p>
          <a:p>
            <a:r>
              <a:rPr lang="en-IN" sz="3600" dirty="0" err="1"/>
              <a:t>background-color:red</a:t>
            </a:r>
            <a:r>
              <a:rPr lang="en-IN" sz="3600" dirty="0"/>
              <a:t>;  </a:t>
            </a:r>
          </a:p>
          <a:p>
            <a:r>
              <a:rPr lang="en-IN" sz="3600" dirty="0"/>
              <a:t>padding:5px;  </a:t>
            </a:r>
          </a:p>
          <a:p>
            <a:r>
              <a:rPr lang="en-IN" sz="3600" dirty="0"/>
              <a:t>}  </a:t>
            </a:r>
          </a:p>
          <a:p>
            <a:r>
              <a:rPr lang="en-IN" sz="3600" dirty="0"/>
              <a:t>p{  </a:t>
            </a:r>
          </a:p>
          <a:p>
            <a:r>
              <a:rPr lang="en-IN" sz="3600" dirty="0" err="1"/>
              <a:t>color:blue</a:t>
            </a:r>
            <a:r>
              <a:rPr lang="en-IN" sz="3600" dirty="0"/>
              <a:t>;  </a:t>
            </a:r>
          </a:p>
          <a:p>
            <a:r>
              <a:rPr lang="en-IN" sz="3600" dirty="0"/>
              <a:t>}  </a:t>
            </a:r>
          </a:p>
          <a:p>
            <a:r>
              <a:rPr lang="en-IN" sz="3600" b="1" dirty="0"/>
              <a:t>&lt;/style&gt;</a:t>
            </a:r>
            <a:r>
              <a:rPr lang="en-IN" sz="3600" dirty="0"/>
              <a:t>  </a:t>
            </a:r>
          </a:p>
          <a:p>
            <a:r>
              <a:rPr lang="en-IN" sz="3600" b="1" dirty="0"/>
              <a:t>&lt;/head&gt;</a:t>
            </a:r>
            <a:r>
              <a:rPr lang="en-IN" sz="3600" dirty="0"/>
              <a:t>  </a:t>
            </a:r>
          </a:p>
          <a:p>
            <a:r>
              <a:rPr lang="en-IN" sz="3600" b="1" dirty="0"/>
              <a:t>&lt;body&gt;</a:t>
            </a:r>
            <a:r>
              <a:rPr lang="en-IN" sz="3600" dirty="0"/>
              <a:t>  </a:t>
            </a:r>
          </a:p>
          <a:p>
            <a:r>
              <a:rPr lang="en-IN" sz="3600" b="1" dirty="0"/>
              <a:t>&lt;h1&gt;</a:t>
            </a:r>
            <a:r>
              <a:rPr lang="en-IN" sz="3600" dirty="0"/>
              <a:t>Write Your First CSS Example</a:t>
            </a:r>
            <a:r>
              <a:rPr lang="en-IN" sz="3600" b="1" dirty="0"/>
              <a:t>&lt;/h1&gt;</a:t>
            </a:r>
            <a:r>
              <a:rPr lang="en-IN" sz="3600" dirty="0"/>
              <a:t>  </a:t>
            </a:r>
          </a:p>
          <a:p>
            <a:r>
              <a:rPr lang="en-IN" sz="3600" b="1" dirty="0"/>
              <a:t>&lt;p&gt;</a:t>
            </a:r>
            <a:r>
              <a:rPr lang="en-IN" sz="3600" dirty="0"/>
              <a:t>This is Paragraph.</a:t>
            </a:r>
            <a:r>
              <a:rPr lang="en-IN" sz="3600" b="1" dirty="0"/>
              <a:t>&lt;/p&gt;</a:t>
            </a:r>
            <a:r>
              <a:rPr lang="en-IN" sz="3600" dirty="0"/>
              <a:t>  </a:t>
            </a:r>
          </a:p>
          <a:p>
            <a:r>
              <a:rPr lang="en-IN" sz="3600" b="1" dirty="0"/>
              <a:t>&lt;/body&gt;</a:t>
            </a:r>
            <a:r>
              <a:rPr lang="en-IN" sz="3600" dirty="0"/>
              <a:t>  </a:t>
            </a:r>
          </a:p>
          <a:p>
            <a:r>
              <a:rPr lang="en-IN" sz="3600" b="1" dirty="0"/>
              <a:t>&lt;/html&gt;</a:t>
            </a:r>
            <a:endParaRPr lang="en-IN" sz="3600" dirty="0"/>
          </a:p>
          <a:p>
            <a:pPr marL="109728" indent="0">
              <a:buNone/>
            </a:pPr>
            <a:endParaRPr lang="en-IN" sz="3600" b="1" dirty="0"/>
          </a:p>
          <a:p>
            <a:endParaRPr lang="en-IN" sz="3600" dirty="0"/>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446" y="931653"/>
            <a:ext cx="10972800" cy="45719"/>
          </a:xfrm>
        </p:spPr>
        <p:txBody>
          <a:bodyPr>
            <a:normAutofit fontScale="90000"/>
          </a:bodyPr>
          <a:lstStyle/>
          <a:p>
            <a:r>
              <a:rPr lang="en-IN" b="1" dirty="0"/>
              <a:t>What is CSS</a:t>
            </a:r>
            <a:r>
              <a:rPr lang="en-IN" dirty="0"/>
              <a:t/>
            </a:r>
            <a:br>
              <a:rPr lang="en-IN" dirty="0"/>
            </a:br>
            <a:endParaRPr lang="en-IN" b="1" dirty="0"/>
          </a:p>
        </p:txBody>
      </p:sp>
      <p:sp>
        <p:nvSpPr>
          <p:cNvPr id="3" name="Content Placeholder 2"/>
          <p:cNvSpPr>
            <a:spLocks noGrp="1"/>
          </p:cNvSpPr>
          <p:nvPr>
            <p:ph idx="1"/>
          </p:nvPr>
        </p:nvSpPr>
        <p:spPr>
          <a:xfrm>
            <a:off x="83390" y="1052422"/>
            <a:ext cx="10972800" cy="5641675"/>
          </a:xfrm>
        </p:spPr>
        <p:txBody>
          <a:bodyPr>
            <a:normAutofit/>
          </a:bodyPr>
          <a:lstStyle/>
          <a:p>
            <a:pPr algn="just"/>
            <a:r>
              <a:rPr lang="en-US" dirty="0"/>
              <a:t>CSS stands for Cascading Style Sheets. It is a style sheet language which is used to describe the look and formatting of a document written in markup language. It provides an additional feature to HTML. It is generally used with HTML to change the style of web pages and user interfaces. It can also be used with any kind of XML documents including plain XML, SVG and XUL.</a:t>
            </a:r>
          </a:p>
          <a:p>
            <a:pPr algn="just"/>
            <a:r>
              <a:rPr lang="en-US" dirty="0"/>
              <a:t>CSS is used along with HTML and JavaScript in most websites to create user interfaces for web applications and user interfaces for many mobile applications.</a:t>
            </a:r>
          </a:p>
          <a:p>
            <a:endParaRPr lang="en-US" dirty="0"/>
          </a:p>
        </p:txBody>
      </p:sp>
      <p:sp>
        <p:nvSpPr>
          <p:cNvPr id="8" name="Rectangle 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Monaco"/>
              </a:rPr>
              <a: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Monac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41540" y="1302589"/>
            <a:ext cx="10515600" cy="4891177"/>
          </a:xfrm>
        </p:spPr>
        <p:txBody>
          <a:bodyPr>
            <a:normAutofit/>
          </a:bodyPr>
          <a:lstStyle/>
          <a:p>
            <a:r>
              <a:rPr lang="en-IN" sz="3200" dirty="0"/>
              <a:t/>
            </a:r>
            <a:br>
              <a:rPr lang="en-IN" sz="3200" dirty="0"/>
            </a:br>
            <a:r>
              <a:rPr lang="en-IN" dirty="0"/>
              <a:t/>
            </a:r>
            <a:br>
              <a:rPr lang="en-IN" dirty="0"/>
            </a:br>
            <a:endParaRPr lang="en-IN" sz="3800" dirty="0"/>
          </a:p>
        </p:txBody>
      </p:sp>
      <p:pic>
        <p:nvPicPr>
          <p:cNvPr id="1026" name="Picture 2" descr="CSS synta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2278" y="1449324"/>
            <a:ext cx="5439721" cy="44166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3271" y="310551"/>
            <a:ext cx="7427344" cy="1138773"/>
          </a:xfrm>
          <a:prstGeom prst="rect">
            <a:avLst/>
          </a:prstGeom>
          <a:noFill/>
        </p:spPr>
        <p:txBody>
          <a:bodyPr wrap="square" rtlCol="0">
            <a:spAutoFit/>
          </a:bodyPr>
          <a:lstStyle/>
          <a:p>
            <a:r>
              <a:rPr lang="en-US" sz="3200" b="1" dirty="0">
                <a:solidFill>
                  <a:srgbClr val="7030A0"/>
                </a:solidFill>
              </a:rPr>
              <a:t>CSS Syntax</a:t>
            </a:r>
          </a:p>
          <a:p>
            <a:r>
              <a:rPr lang="en-US" dirty="0"/>
              <a:t>A CSS rule set contains a selector and a declaration block.</a:t>
            </a:r>
          </a:p>
          <a:p>
            <a:endParaRPr lang="en-IN" dirty="0"/>
          </a:p>
        </p:txBody>
      </p:sp>
      <p:sp>
        <p:nvSpPr>
          <p:cNvPr id="5" name="TextBox 4"/>
          <p:cNvSpPr txBox="1"/>
          <p:nvPr/>
        </p:nvSpPr>
        <p:spPr>
          <a:xfrm>
            <a:off x="603848" y="1526874"/>
            <a:ext cx="6254151" cy="4801314"/>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Selector:</a:t>
            </a:r>
            <a:r>
              <a:rPr lang="en-US" dirty="0"/>
              <a:t> Selector indicates the HTML element you want to style. It could be any tag like &lt;h1&gt;, &lt;title&gt; etc.</a:t>
            </a:r>
          </a:p>
          <a:p>
            <a:pPr marL="285750" indent="-285750" algn="just">
              <a:buFont typeface="Arial" panose="020B0604020202020204" pitchFamily="34" charset="0"/>
              <a:buChar char="•"/>
            </a:pPr>
            <a:r>
              <a:rPr lang="en-US" b="1" dirty="0"/>
              <a:t>Declaration Block:</a:t>
            </a:r>
            <a:r>
              <a:rPr lang="en-US" dirty="0"/>
              <a:t> The declaration block can contain one or more declarations separated by a semicolon. For the above example, there are two declarations</a:t>
            </a:r>
            <a:r>
              <a:rPr lang="en-US" dirty="0" smtClean="0"/>
              <a:t>:</a:t>
            </a:r>
          </a:p>
          <a:p>
            <a:pPr algn="just"/>
            <a:endParaRPr lang="en-US" dirty="0"/>
          </a:p>
          <a:p>
            <a:pPr marL="285750" indent="-285750" algn="just">
              <a:buFont typeface="Arial" panose="020B0604020202020204" pitchFamily="34" charset="0"/>
              <a:buChar char="•"/>
            </a:pPr>
            <a:r>
              <a:rPr lang="en-US" dirty="0"/>
              <a:t>color: yellow;</a:t>
            </a:r>
          </a:p>
          <a:p>
            <a:pPr marL="285750" indent="-285750" algn="just">
              <a:buFont typeface="Arial" panose="020B0604020202020204" pitchFamily="34" charset="0"/>
              <a:buChar char="•"/>
            </a:pPr>
            <a:r>
              <a:rPr lang="en-US" dirty="0"/>
              <a:t>font-size: 11 </a:t>
            </a:r>
            <a:r>
              <a:rPr lang="en-US" dirty="0" err="1"/>
              <a:t>px</a:t>
            </a:r>
            <a:r>
              <a:rPr lang="en-US" dirty="0" smtClean="0"/>
              <a:t>;</a:t>
            </a:r>
          </a:p>
          <a:p>
            <a:pPr algn="just"/>
            <a:endParaRPr lang="en-US" dirty="0" smtClean="0"/>
          </a:p>
          <a:p>
            <a:pPr marL="285750" indent="-285750" algn="just">
              <a:buFont typeface="Arial" panose="020B0604020202020204" pitchFamily="34" charset="0"/>
              <a:buChar char="•"/>
            </a:pPr>
            <a:r>
              <a:rPr lang="en-US" dirty="0"/>
              <a:t>Each declaration contains a property name and value, separated by a colon</a:t>
            </a:r>
            <a:r>
              <a:rPr lang="en-US" dirty="0" smtClean="0"/>
              <a:t>.</a:t>
            </a:r>
          </a:p>
          <a:p>
            <a:pPr marL="285750" indent="-285750" algn="just">
              <a:buFont typeface="Arial" panose="020B0604020202020204" pitchFamily="34" charset="0"/>
              <a:buChar char="•"/>
            </a:pPr>
            <a:r>
              <a:rPr lang="en-US" b="1" dirty="0"/>
              <a:t>Property:</a:t>
            </a:r>
            <a:r>
              <a:rPr lang="en-US" dirty="0"/>
              <a:t> A Property is a type of attribute of HTML element. It could be color, border etc.</a:t>
            </a:r>
          </a:p>
          <a:p>
            <a:pPr marL="285750" indent="-285750" algn="just">
              <a:buFont typeface="Arial" panose="020B0604020202020204" pitchFamily="34" charset="0"/>
              <a:buChar char="•"/>
            </a:pPr>
            <a:r>
              <a:rPr lang="en-US" b="1" dirty="0"/>
              <a:t>Value:</a:t>
            </a:r>
            <a:r>
              <a:rPr lang="en-US" dirty="0"/>
              <a:t> Values are assigned to CSS properties. In the above example, value "yellow" is assigned to color property.</a:t>
            </a:r>
          </a:p>
          <a:p>
            <a:pPr marL="285750" indent="-285750" algn="just">
              <a:buFont typeface="Arial" panose="020B0604020202020204" pitchFamily="34" charset="0"/>
              <a:buChar char="•"/>
            </a:pPr>
            <a:r>
              <a:rPr lang="en-IN" dirty="0"/>
              <a:t>Selector{Property1: value1; Property2: value2; ..........;}  </a:t>
            </a:r>
          </a:p>
          <a:p>
            <a:endParaRPr lang="en-US" dirty="0"/>
          </a:p>
        </p:txBody>
      </p:sp>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2"/>
          </p:nvPr>
        </p:nvSpPr>
        <p:spPr>
          <a:xfrm>
            <a:off x="326846" y="897147"/>
            <a:ext cx="9955842" cy="4925683"/>
          </a:xfrm>
        </p:spPr>
        <p:txBody>
          <a:bodyPr>
            <a:normAutofit/>
          </a:bodyPr>
          <a:lstStyle/>
          <a:p>
            <a:r>
              <a:rPr lang="en-US" sz="2400" b="1" dirty="0"/>
              <a:t>CSS selectors</a:t>
            </a:r>
            <a:r>
              <a:rPr lang="en-US" sz="2400" dirty="0"/>
              <a:t> are used </a:t>
            </a:r>
            <a:r>
              <a:rPr lang="en-US" sz="2400" i="1" dirty="0"/>
              <a:t>to select the content you want to style</a:t>
            </a:r>
            <a:r>
              <a:rPr lang="en-US" sz="2400" dirty="0"/>
              <a:t>. Selectors are the part of CSS rule set. CSS selectors select HTML elements according to its id, class, type, attribute etc.</a:t>
            </a:r>
          </a:p>
          <a:p>
            <a:r>
              <a:rPr lang="en-US" sz="2400" dirty="0"/>
              <a:t>There are several different types of selectors in CSS.</a:t>
            </a:r>
          </a:p>
          <a:p>
            <a:r>
              <a:rPr lang="en-US" sz="2400" b="1" dirty="0"/>
              <a:t>CSS Element Selector</a:t>
            </a:r>
          </a:p>
          <a:p>
            <a:r>
              <a:rPr lang="en-US" sz="2400" b="1" dirty="0"/>
              <a:t>CSS Id Selector</a:t>
            </a:r>
          </a:p>
          <a:p>
            <a:r>
              <a:rPr lang="en-US" sz="2400" b="1" dirty="0"/>
              <a:t>CSS Class Selector</a:t>
            </a:r>
          </a:p>
          <a:p>
            <a:r>
              <a:rPr lang="en-US" sz="2400" b="1" dirty="0"/>
              <a:t>CSS Universal Selector</a:t>
            </a:r>
          </a:p>
          <a:p>
            <a:r>
              <a:rPr lang="en-US" sz="2400" b="1" dirty="0"/>
              <a:t>CSS Group Selector</a:t>
            </a:r>
          </a:p>
          <a:p>
            <a:pPr marL="566928" indent="-457200">
              <a:buFont typeface="+mj-lt"/>
              <a:buAutoNum type="arabicPeriod"/>
            </a:pPr>
            <a:endParaRPr lang="en-IN" b="1" dirty="0"/>
          </a:p>
        </p:txBody>
      </p:sp>
      <p:sp>
        <p:nvSpPr>
          <p:cNvPr id="2" name="TextBox 1"/>
          <p:cNvSpPr txBox="1"/>
          <p:nvPr/>
        </p:nvSpPr>
        <p:spPr>
          <a:xfrm>
            <a:off x="508000" y="336429"/>
            <a:ext cx="3209027" cy="800219"/>
          </a:xfrm>
          <a:prstGeom prst="rect">
            <a:avLst/>
          </a:prstGeom>
          <a:noFill/>
        </p:spPr>
        <p:txBody>
          <a:bodyPr wrap="square" rtlCol="0">
            <a:spAutoFit/>
          </a:bodyPr>
          <a:lstStyle/>
          <a:p>
            <a:r>
              <a:rPr lang="en-IN" sz="2800" b="1" dirty="0">
                <a:solidFill>
                  <a:srgbClr val="7030A0"/>
                </a:solidFill>
              </a:rPr>
              <a:t>CSS Selector</a:t>
            </a:r>
          </a:p>
          <a:p>
            <a:endParaRPr lang="en-IN" dirty="0"/>
          </a:p>
        </p:txBody>
      </p:sp>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831" y="599536"/>
            <a:ext cx="10972800" cy="496019"/>
          </a:xfrm>
        </p:spPr>
        <p:txBody>
          <a:bodyPr>
            <a:normAutofit fontScale="90000"/>
          </a:bodyPr>
          <a:lstStyle/>
          <a:p>
            <a:r>
              <a:rPr lang="en-IN" b="1" dirty="0"/>
              <a:t>1) CSS Element </a:t>
            </a:r>
            <a:r>
              <a:rPr lang="en-IN" b="1" dirty="0" smtClean="0"/>
              <a:t>Selector</a:t>
            </a:r>
            <a:br>
              <a:rPr lang="en-IN" b="1" dirty="0" smtClean="0"/>
            </a:br>
            <a:r>
              <a:rPr lang="en-US" sz="3600" dirty="0"/>
              <a:t>The element selector selects the HTML element by name.</a:t>
            </a:r>
            <a:endParaRPr lang="en-IN" sz="3600" b="1" dirty="0"/>
          </a:p>
        </p:txBody>
      </p:sp>
      <p:sp>
        <p:nvSpPr>
          <p:cNvPr id="3" name="Content Placeholder 2"/>
          <p:cNvSpPr>
            <a:spLocks noGrp="1"/>
          </p:cNvSpPr>
          <p:nvPr>
            <p:ph idx="1"/>
          </p:nvPr>
        </p:nvSpPr>
        <p:spPr>
          <a:xfrm>
            <a:off x="494583" y="1647646"/>
            <a:ext cx="10972800" cy="5478981"/>
          </a:xfrm>
        </p:spPr>
        <p:txBody>
          <a:bodyPr>
            <a:normAutofit fontScale="85000" lnSpcReduction="20000"/>
          </a:bodyPr>
          <a:lstStyle/>
          <a:p>
            <a:r>
              <a:rPr lang="en-US" dirty="0"/>
              <a:t>&lt;!DOCTYPE html</a:t>
            </a:r>
            <a:r>
              <a:rPr lang="en-US" b="1" dirty="0"/>
              <a:t>&gt;</a:t>
            </a:r>
            <a:r>
              <a:rPr lang="en-US" dirty="0"/>
              <a:t>  </a:t>
            </a:r>
          </a:p>
          <a:p>
            <a:r>
              <a:rPr lang="en-US" b="1" dirty="0"/>
              <a:t>&lt;html&gt;</a:t>
            </a:r>
            <a:r>
              <a:rPr lang="en-US" dirty="0"/>
              <a:t>  </a:t>
            </a:r>
          </a:p>
          <a:p>
            <a:r>
              <a:rPr lang="en-US" b="1" dirty="0"/>
              <a:t>&lt;head&gt;</a:t>
            </a:r>
            <a:r>
              <a:rPr lang="en-US" dirty="0"/>
              <a:t>  </a:t>
            </a:r>
          </a:p>
          <a:p>
            <a:r>
              <a:rPr lang="en-US" b="1" dirty="0"/>
              <a:t>&lt;style&gt;</a:t>
            </a:r>
            <a:r>
              <a:rPr lang="en-US" dirty="0"/>
              <a:t>  </a:t>
            </a:r>
          </a:p>
          <a:p>
            <a:r>
              <a:rPr lang="en-US" dirty="0"/>
              <a:t>p{  </a:t>
            </a:r>
          </a:p>
          <a:p>
            <a:r>
              <a:rPr lang="en-US" dirty="0"/>
              <a:t>    text-align: center;  </a:t>
            </a:r>
          </a:p>
          <a:p>
            <a:r>
              <a:rPr lang="en-US" dirty="0"/>
              <a:t>    color: blue;  </a:t>
            </a:r>
          </a:p>
          <a:p>
            <a:r>
              <a:rPr lang="en-US" dirty="0"/>
              <a:t>}   </a:t>
            </a:r>
          </a:p>
          <a:p>
            <a:r>
              <a:rPr lang="en-US" b="1" dirty="0"/>
              <a:t>&lt;/style&gt;</a:t>
            </a:r>
            <a:r>
              <a:rPr lang="en-US" dirty="0"/>
              <a:t>  </a:t>
            </a:r>
          </a:p>
          <a:p>
            <a:r>
              <a:rPr lang="en-US" b="1" dirty="0"/>
              <a:t>&lt;/head&gt;</a:t>
            </a:r>
            <a:r>
              <a:rPr lang="en-US" dirty="0"/>
              <a:t>  </a:t>
            </a:r>
          </a:p>
          <a:p>
            <a:r>
              <a:rPr lang="en-US" b="1" dirty="0"/>
              <a:t>&lt;body&gt;</a:t>
            </a:r>
            <a:r>
              <a:rPr lang="en-US" dirty="0"/>
              <a:t>  </a:t>
            </a:r>
          </a:p>
          <a:p>
            <a:r>
              <a:rPr lang="en-US" b="1" dirty="0"/>
              <a:t>&lt;p&gt;</a:t>
            </a:r>
            <a:r>
              <a:rPr lang="en-US" dirty="0"/>
              <a:t>This style will be applied on every paragraph.</a:t>
            </a:r>
            <a:r>
              <a:rPr lang="en-US" b="1" dirty="0"/>
              <a:t>&lt;/p&gt;</a:t>
            </a:r>
            <a:r>
              <a:rPr lang="en-US" dirty="0"/>
              <a:t>  </a:t>
            </a:r>
          </a:p>
          <a:p>
            <a:r>
              <a:rPr lang="en-US" b="1" dirty="0"/>
              <a:t>&lt;p</a:t>
            </a:r>
            <a:r>
              <a:rPr lang="en-US" dirty="0"/>
              <a:t> id="para1"</a:t>
            </a:r>
            <a:r>
              <a:rPr lang="en-US" b="1" dirty="0"/>
              <a:t>&gt;</a:t>
            </a:r>
            <a:r>
              <a:rPr lang="en-US" dirty="0"/>
              <a:t>Me too!</a:t>
            </a:r>
            <a:r>
              <a:rPr lang="en-US" b="1" dirty="0"/>
              <a:t>&lt;/p&gt;</a:t>
            </a:r>
            <a:r>
              <a:rPr lang="en-US" dirty="0"/>
              <a:t>  </a:t>
            </a:r>
          </a:p>
          <a:p>
            <a:r>
              <a:rPr lang="en-US" b="1" dirty="0"/>
              <a:t>&lt;p&gt;</a:t>
            </a:r>
            <a:r>
              <a:rPr lang="en-US" dirty="0"/>
              <a:t>And me!</a:t>
            </a:r>
            <a:r>
              <a:rPr lang="en-US" b="1" dirty="0"/>
              <a:t>&lt;/p&gt;</a:t>
            </a:r>
            <a:r>
              <a:rPr lang="en-US" dirty="0"/>
              <a:t>  </a:t>
            </a:r>
          </a:p>
          <a:p>
            <a:r>
              <a:rPr lang="en-US" b="1" dirty="0"/>
              <a:t>&lt;/body&gt;</a:t>
            </a:r>
            <a:r>
              <a:rPr lang="en-US" dirty="0"/>
              <a:t>  </a:t>
            </a:r>
          </a:p>
          <a:p>
            <a:r>
              <a:rPr lang="en-US" b="1" dirty="0"/>
              <a:t>&lt;/html&gt;</a:t>
            </a:r>
            <a:r>
              <a:rPr lang="en-US" dirty="0"/>
              <a:t> </a:t>
            </a:r>
          </a:p>
        </p:txBody>
      </p:sp>
    </p:spTree>
    <p:extLst>
      <p:ext uri="{BB962C8B-B14F-4D97-AF65-F5344CB8AC3E}">
        <p14:creationId xmlns:p14="http://schemas.microsoft.com/office/powerpoint/2010/main" val="30460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50" y="457199"/>
            <a:ext cx="10972800" cy="1526876"/>
          </a:xfrm>
        </p:spPr>
        <p:txBody>
          <a:bodyPr>
            <a:normAutofit fontScale="90000"/>
          </a:bodyPr>
          <a:lstStyle/>
          <a:p>
            <a:r>
              <a:rPr lang="en-IN" sz="3100" b="1" dirty="0">
                <a:solidFill>
                  <a:srgbClr val="7030A0"/>
                </a:solidFill>
              </a:rPr>
              <a:t>2) CSS Id </a:t>
            </a:r>
            <a:r>
              <a:rPr lang="en-IN" sz="3100" b="1" dirty="0" smtClean="0">
                <a:solidFill>
                  <a:srgbClr val="7030A0"/>
                </a:solidFill>
              </a:rPr>
              <a:t>Selector</a:t>
            </a:r>
            <a:r>
              <a:rPr lang="en-IN" dirty="0" smtClean="0"/>
              <a:t/>
            </a:r>
            <a:br>
              <a:rPr lang="en-IN" dirty="0" smtClean="0"/>
            </a:br>
            <a:r>
              <a:rPr lang="en-US" sz="2200" dirty="0"/>
              <a:t>The id selector selects the id attribute of an HTML element to select a specific element. An id is always unique within the page so it is chosen to select a single, unique element.</a:t>
            </a:r>
            <a:br>
              <a:rPr lang="en-US" sz="2200" dirty="0"/>
            </a:br>
            <a:r>
              <a:rPr lang="en-US" sz="2200" dirty="0"/>
              <a:t>It is written with the hash character (#), followed by the id of the element.</a:t>
            </a:r>
            <a:r>
              <a:rPr lang="en-US" sz="1800" dirty="0"/>
              <a:t/>
            </a:r>
            <a:br>
              <a:rPr lang="en-US" sz="1800" dirty="0"/>
            </a:br>
            <a:endParaRPr lang="en-IN" sz="1800" dirty="0"/>
          </a:p>
        </p:txBody>
      </p:sp>
      <p:sp>
        <p:nvSpPr>
          <p:cNvPr id="4" name="Text Placeholder 3"/>
          <p:cNvSpPr>
            <a:spLocks noGrp="1"/>
          </p:cNvSpPr>
          <p:nvPr>
            <p:ph sz="half" idx="1"/>
          </p:nvPr>
        </p:nvSpPr>
        <p:spPr>
          <a:xfrm>
            <a:off x="222850" y="1880559"/>
            <a:ext cx="8272732" cy="4399471"/>
          </a:xfrm>
        </p:spPr>
        <p:txBody>
          <a:bodyPr>
            <a:noAutofit/>
          </a:bodyPr>
          <a:lstStyle/>
          <a:p>
            <a:r>
              <a:rPr lang="en-IN" dirty="0"/>
              <a:t>&lt;!DOCTYPE html</a:t>
            </a:r>
            <a:r>
              <a:rPr lang="en-IN" b="1" dirty="0"/>
              <a:t>&gt;</a:t>
            </a:r>
            <a:r>
              <a:rPr lang="en-IN" dirty="0"/>
              <a:t>  </a:t>
            </a:r>
          </a:p>
          <a:p>
            <a:r>
              <a:rPr lang="en-IN" b="1" dirty="0"/>
              <a:t>&lt;html&gt;</a:t>
            </a:r>
            <a:r>
              <a:rPr lang="en-IN" dirty="0"/>
              <a:t>  </a:t>
            </a:r>
          </a:p>
          <a:p>
            <a:r>
              <a:rPr lang="en-IN" b="1" dirty="0"/>
              <a:t>&lt;head&gt;</a:t>
            </a:r>
            <a:r>
              <a:rPr lang="en-IN" dirty="0"/>
              <a:t>  </a:t>
            </a:r>
          </a:p>
          <a:p>
            <a:r>
              <a:rPr lang="en-IN" b="1" dirty="0"/>
              <a:t>&lt;style&gt;</a:t>
            </a:r>
            <a:r>
              <a:rPr lang="en-IN" dirty="0"/>
              <a:t>  </a:t>
            </a:r>
          </a:p>
          <a:p>
            <a:r>
              <a:rPr lang="en-IN" dirty="0"/>
              <a:t>#para1 {  </a:t>
            </a:r>
          </a:p>
          <a:p>
            <a:r>
              <a:rPr lang="en-IN" dirty="0"/>
              <a:t>    text-align: </a:t>
            </a:r>
            <a:r>
              <a:rPr lang="en-IN" dirty="0" err="1"/>
              <a:t>center</a:t>
            </a:r>
            <a:r>
              <a:rPr lang="en-IN" dirty="0"/>
              <a:t>;  </a:t>
            </a:r>
          </a:p>
          <a:p>
            <a:r>
              <a:rPr lang="en-IN" dirty="0"/>
              <a:t>    </a:t>
            </a:r>
            <a:r>
              <a:rPr lang="en-IN" dirty="0" err="1"/>
              <a:t>color</a:t>
            </a:r>
            <a:r>
              <a:rPr lang="en-IN" dirty="0"/>
              <a:t>: blue;  </a:t>
            </a:r>
          </a:p>
          <a:p>
            <a:r>
              <a:rPr lang="en-IN" dirty="0"/>
              <a:t>}  </a:t>
            </a:r>
          </a:p>
          <a:p>
            <a:r>
              <a:rPr lang="en-IN" b="1" dirty="0"/>
              <a:t>&lt;/style&gt;</a:t>
            </a:r>
            <a:r>
              <a:rPr lang="en-IN" dirty="0"/>
              <a:t>  </a:t>
            </a:r>
          </a:p>
          <a:p>
            <a:r>
              <a:rPr lang="en-IN" b="1" dirty="0"/>
              <a:t>&lt;/head&gt;</a:t>
            </a:r>
            <a:r>
              <a:rPr lang="en-IN" dirty="0"/>
              <a:t>  </a:t>
            </a:r>
          </a:p>
          <a:p>
            <a:r>
              <a:rPr lang="en-IN" b="1" dirty="0"/>
              <a:t>&lt;body&gt;</a:t>
            </a:r>
            <a:r>
              <a:rPr lang="en-IN" dirty="0"/>
              <a:t>  </a:t>
            </a:r>
          </a:p>
          <a:p>
            <a:r>
              <a:rPr lang="en-IN" b="1" dirty="0"/>
              <a:t>&lt;p</a:t>
            </a:r>
            <a:r>
              <a:rPr lang="en-IN" dirty="0"/>
              <a:t> id="para1"</a:t>
            </a:r>
            <a:r>
              <a:rPr lang="en-IN" b="1" dirty="0"/>
              <a:t>&gt;</a:t>
            </a:r>
            <a:r>
              <a:rPr lang="en-IN" dirty="0"/>
              <a:t>Hello Javatpoint.com</a:t>
            </a:r>
            <a:r>
              <a:rPr lang="en-IN" b="1" dirty="0"/>
              <a:t>&lt;/p&gt;</a:t>
            </a:r>
            <a:r>
              <a:rPr lang="en-IN" dirty="0"/>
              <a:t>  </a:t>
            </a:r>
          </a:p>
          <a:p>
            <a:r>
              <a:rPr lang="en-IN" b="1" dirty="0"/>
              <a:t>&lt;p&gt;</a:t>
            </a:r>
            <a:r>
              <a:rPr lang="en-IN" dirty="0"/>
              <a:t>This paragraph will not be affected.</a:t>
            </a:r>
            <a:r>
              <a:rPr lang="en-IN" b="1" dirty="0"/>
              <a:t>&lt;/p&gt;</a:t>
            </a:r>
            <a:r>
              <a:rPr lang="en-IN" dirty="0"/>
              <a:t>  </a:t>
            </a:r>
          </a:p>
          <a:p>
            <a:r>
              <a:rPr lang="en-IN" b="1" dirty="0"/>
              <a:t>&lt;/body&gt;</a:t>
            </a:r>
            <a:r>
              <a:rPr lang="en-IN" dirty="0"/>
              <a:t>  </a:t>
            </a:r>
          </a:p>
          <a:p>
            <a:r>
              <a:rPr lang="en-IN" b="1" dirty="0"/>
              <a:t>&lt;/html&gt;</a:t>
            </a:r>
            <a:endParaRPr lang="en-IN" dirty="0"/>
          </a:p>
        </p:txBody>
      </p:sp>
    </p:spTree>
    <p:extLst>
      <p:ext uri="{BB962C8B-B14F-4D97-AF65-F5344CB8AC3E}">
        <p14:creationId xmlns:p14="http://schemas.microsoft.com/office/powerpoint/2010/main" val="41199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4757738" y="1981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 name="TextBox 1"/>
          <p:cNvSpPr txBox="1"/>
          <p:nvPr/>
        </p:nvSpPr>
        <p:spPr>
          <a:xfrm>
            <a:off x="526212" y="483079"/>
            <a:ext cx="11360988" cy="1477328"/>
          </a:xfrm>
          <a:prstGeom prst="rect">
            <a:avLst/>
          </a:prstGeom>
          <a:noFill/>
        </p:spPr>
        <p:txBody>
          <a:bodyPr wrap="square" rtlCol="0">
            <a:spAutoFit/>
          </a:bodyPr>
          <a:lstStyle/>
          <a:p>
            <a:r>
              <a:rPr lang="en-IN" sz="2400" b="1" dirty="0">
                <a:solidFill>
                  <a:srgbClr val="7030A0"/>
                </a:solidFill>
              </a:rPr>
              <a:t>3) CSS Class </a:t>
            </a:r>
            <a:r>
              <a:rPr lang="en-IN" sz="2400" b="1" dirty="0" smtClean="0">
                <a:solidFill>
                  <a:srgbClr val="7030A0"/>
                </a:solidFill>
              </a:rPr>
              <a:t>Selector</a:t>
            </a:r>
          </a:p>
          <a:p>
            <a:r>
              <a:rPr lang="en-US" sz="2400" dirty="0"/>
              <a:t>The class selector selects HTML elements with a specific class attribute. It is used with a period character . (full stop symbol) followed by the class name.</a:t>
            </a:r>
            <a:endParaRPr lang="en-IN" sz="2400" b="1" dirty="0">
              <a:solidFill>
                <a:srgbClr val="7030A0"/>
              </a:solidFill>
            </a:endParaRPr>
          </a:p>
          <a:p>
            <a:endParaRPr lang="en-IN" dirty="0"/>
          </a:p>
        </p:txBody>
      </p:sp>
      <p:sp>
        <p:nvSpPr>
          <p:cNvPr id="3" name="TextBox 2"/>
          <p:cNvSpPr txBox="1"/>
          <p:nvPr/>
        </p:nvSpPr>
        <p:spPr>
          <a:xfrm>
            <a:off x="526212" y="1561382"/>
            <a:ext cx="10049773" cy="5401479"/>
          </a:xfrm>
          <a:prstGeom prst="rect">
            <a:avLst/>
          </a:prstGeom>
          <a:noFill/>
        </p:spPr>
        <p:txBody>
          <a:bodyPr wrap="square" rtlCol="0">
            <a:spAutoFit/>
          </a:bodyPr>
          <a:lstStyle/>
          <a:p>
            <a:r>
              <a:rPr lang="en-US" sz="2300" dirty="0"/>
              <a:t>&lt;!DOCTYPE html</a:t>
            </a:r>
            <a:r>
              <a:rPr lang="en-US" sz="2300" b="1" dirty="0"/>
              <a:t>&gt;</a:t>
            </a:r>
            <a:r>
              <a:rPr lang="en-US" sz="2300" dirty="0"/>
              <a:t>  </a:t>
            </a:r>
          </a:p>
          <a:p>
            <a:r>
              <a:rPr lang="en-US" sz="2300" b="1" dirty="0"/>
              <a:t>&lt;html&gt;</a:t>
            </a:r>
            <a:r>
              <a:rPr lang="en-US" sz="2300" dirty="0"/>
              <a:t>  </a:t>
            </a:r>
          </a:p>
          <a:p>
            <a:r>
              <a:rPr lang="en-US" sz="2300" b="1" dirty="0"/>
              <a:t>&lt;head&gt;</a:t>
            </a:r>
            <a:r>
              <a:rPr lang="en-US" sz="2300" dirty="0"/>
              <a:t>  </a:t>
            </a:r>
          </a:p>
          <a:p>
            <a:r>
              <a:rPr lang="en-US" sz="2300" b="1" dirty="0"/>
              <a:t>&lt;style&gt;</a:t>
            </a:r>
            <a:r>
              <a:rPr lang="en-US" sz="2300" dirty="0"/>
              <a:t>  </a:t>
            </a:r>
          </a:p>
          <a:p>
            <a:r>
              <a:rPr lang="en-US" sz="2300" dirty="0"/>
              <a:t>.center {  </a:t>
            </a:r>
          </a:p>
          <a:p>
            <a:r>
              <a:rPr lang="en-US" sz="2300" dirty="0"/>
              <a:t>    text-align: center;  </a:t>
            </a:r>
          </a:p>
          <a:p>
            <a:r>
              <a:rPr lang="en-US" sz="2300" dirty="0"/>
              <a:t>    color: blue;  </a:t>
            </a:r>
          </a:p>
          <a:p>
            <a:r>
              <a:rPr lang="en-US" sz="2300" dirty="0"/>
              <a:t>}  </a:t>
            </a:r>
          </a:p>
          <a:p>
            <a:r>
              <a:rPr lang="en-US" sz="2300" b="1" dirty="0"/>
              <a:t>&lt;/style&gt;</a:t>
            </a:r>
            <a:r>
              <a:rPr lang="en-US" sz="2300" dirty="0"/>
              <a:t>  </a:t>
            </a:r>
          </a:p>
          <a:p>
            <a:r>
              <a:rPr lang="en-US" sz="2300" b="1" dirty="0"/>
              <a:t>&lt;/head&gt;</a:t>
            </a:r>
            <a:r>
              <a:rPr lang="en-US" sz="2300" dirty="0"/>
              <a:t>  </a:t>
            </a:r>
          </a:p>
          <a:p>
            <a:r>
              <a:rPr lang="en-US" sz="2300" b="1" dirty="0"/>
              <a:t>&lt;body&gt;</a:t>
            </a:r>
            <a:r>
              <a:rPr lang="en-US" sz="2300" dirty="0"/>
              <a:t>  </a:t>
            </a:r>
          </a:p>
          <a:p>
            <a:r>
              <a:rPr lang="en-US" sz="2300" b="1" dirty="0"/>
              <a:t>&lt;h1</a:t>
            </a:r>
            <a:r>
              <a:rPr lang="en-US" sz="2300" dirty="0"/>
              <a:t> class="center"</a:t>
            </a:r>
            <a:r>
              <a:rPr lang="en-US" sz="2300" b="1" dirty="0"/>
              <a:t>&gt;</a:t>
            </a:r>
            <a:r>
              <a:rPr lang="en-US" sz="2300" dirty="0"/>
              <a:t>This heading is blue and center-aligned.</a:t>
            </a:r>
            <a:r>
              <a:rPr lang="en-US" sz="2300" b="1" dirty="0"/>
              <a:t>&lt;/h1&gt;</a:t>
            </a:r>
            <a:r>
              <a:rPr lang="en-US" sz="2300" dirty="0"/>
              <a:t>  </a:t>
            </a:r>
          </a:p>
          <a:p>
            <a:r>
              <a:rPr lang="en-US" sz="2300" b="1" dirty="0"/>
              <a:t>&lt;p</a:t>
            </a:r>
            <a:r>
              <a:rPr lang="en-US" sz="2300" dirty="0"/>
              <a:t> class="center"</a:t>
            </a:r>
            <a:r>
              <a:rPr lang="en-US" sz="2300" b="1" dirty="0"/>
              <a:t>&gt;</a:t>
            </a:r>
            <a:r>
              <a:rPr lang="en-US" sz="2300" dirty="0"/>
              <a:t>This paragraph is blue and center-aligned.</a:t>
            </a:r>
            <a:r>
              <a:rPr lang="en-US" sz="2300" b="1" dirty="0"/>
              <a:t>&lt;/p&gt;</a:t>
            </a:r>
            <a:r>
              <a:rPr lang="en-US" sz="2300" dirty="0"/>
              <a:t>   </a:t>
            </a:r>
          </a:p>
          <a:p>
            <a:r>
              <a:rPr lang="en-US" sz="2300" b="1" dirty="0"/>
              <a:t>&lt;/body&gt;</a:t>
            </a:r>
            <a:r>
              <a:rPr lang="en-US" sz="2300" dirty="0"/>
              <a:t>  </a:t>
            </a:r>
          </a:p>
          <a:p>
            <a:r>
              <a:rPr lang="en-US" sz="2300" b="1" dirty="0"/>
              <a:t>&lt;/html&gt;</a:t>
            </a:r>
            <a:r>
              <a:rPr lang="en-US" sz="2300" dirty="0"/>
              <a:t> </a:t>
            </a:r>
          </a:p>
        </p:txBody>
      </p:sp>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presentation</Template>
  <TotalTime>280</TotalTime>
  <Words>551</Words>
  <Application>Microsoft Office PowerPoint</Application>
  <PresentationFormat>Widescreen</PresentationFormat>
  <Paragraphs>212</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Georgia</vt:lpstr>
      <vt:lpstr>Monaco</vt:lpstr>
      <vt:lpstr>Wingdings 2</vt:lpstr>
      <vt:lpstr>Training presentation</vt:lpstr>
      <vt:lpstr>CSS Training</vt:lpstr>
      <vt:lpstr>Introduction</vt:lpstr>
      <vt:lpstr>PowerPoint Presentation</vt:lpstr>
      <vt:lpstr>What is CSS </vt:lpstr>
      <vt:lpstr>  </vt:lpstr>
      <vt:lpstr>PowerPoint Presentation</vt:lpstr>
      <vt:lpstr>1) CSS Element Selector The element selector selects the HTML element by name.</vt:lpstr>
      <vt:lpstr>2) CSS Id Selector The id selector selects the id attribute of an HTML element to select a specific element. An id is always unique within the page so it is chosen to select a single, unique element. It is written with the hash character (#), followed by the id of the element. </vt:lpstr>
      <vt:lpstr>PowerPoint Presentation</vt:lpstr>
      <vt:lpstr>PowerPoint Presentation</vt:lpstr>
      <vt:lpstr>4) CSS Universal Selector The universal selector is used as a wildcard character. It selects all the elements on the pages. </vt:lpstr>
      <vt:lpstr>5) CSS Group Selector The grouping selector is used to select all the elements with the same style definitions. Grouping selector is used to minimize the code. Commas are used to separate each selector in grouping. </vt:lpstr>
      <vt:lpstr>Example of CSS group selector.</vt:lpstr>
      <vt:lpstr>How to add CSS</vt:lpstr>
      <vt:lpstr>1) Inline CSS Inline CSS is used to apply CSS on a single line or element. &lt;p style="color:blue"&gt;Hello CSS&lt;/p&gt;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Training</dc:title>
  <dc:creator>Gauttam Sonkamble</dc:creator>
  <cp:lastModifiedBy>Microsoft account</cp:lastModifiedBy>
  <cp:revision>44</cp:revision>
  <dcterms:created xsi:type="dcterms:W3CDTF">2022-04-22T06:35:28Z</dcterms:created>
  <dcterms:modified xsi:type="dcterms:W3CDTF">2022-07-15T17:49:19Z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