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911" autoAdjust="0"/>
  </p:normalViewPr>
  <p:slideViewPr>
    <p:cSldViewPr snapToGrid="0">
      <p:cViewPr>
        <p:scale>
          <a:sx n="89" d="100"/>
          <a:sy n="89" d="100"/>
        </p:scale>
        <p:origin x="46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7/14/2022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7/14/2022</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7/14/2022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7/14/2022</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7/14/2022</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7/14/2022</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7/14/2022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7/14/2022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7/14/2022</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49061"/>
            <a:ext cx="11277600" cy="1470025"/>
          </a:xfrm>
        </p:spPr>
        <p:txBody>
          <a:bodyPr>
            <a:normAutofit/>
          </a:bodyPr>
          <a:lstStyle/>
          <a:p>
            <a:r>
              <a:rPr lang="en-US" sz="6000" dirty="0" smtClean="0"/>
              <a:t>HTML Training</a:t>
            </a:r>
            <a:endParaRPr lang="en-US" sz="6000" dirty="0"/>
          </a:p>
        </p:txBody>
      </p:sp>
      <p:sp>
        <p:nvSpPr>
          <p:cNvPr id="3" name="Subtitle 2"/>
          <p:cNvSpPr>
            <a:spLocks noGrp="1"/>
          </p:cNvSpPr>
          <p:nvPr>
            <p:ph type="subTitle" idx="1"/>
          </p:nvPr>
        </p:nvSpPr>
        <p:spPr/>
        <p:txBody>
          <a:bodyPr/>
          <a:lstStyle/>
          <a:p>
            <a:r>
              <a:rPr lang="en-US" dirty="0"/>
              <a:t>Presented by</a:t>
            </a:r>
          </a:p>
          <a:p>
            <a:r>
              <a:rPr lang="en-US" dirty="0" smtClean="0"/>
              <a:t>Gauttam Sonkamble</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698" y="1312653"/>
            <a:ext cx="10972800" cy="4325112"/>
          </a:xfrm>
        </p:spPr>
        <p:txBody>
          <a:bodyPr/>
          <a:lstStyle/>
          <a:p>
            <a:pPr algn="just"/>
            <a:r>
              <a:rPr lang="en-US" dirty="0"/>
              <a:t>To learn HTML, you will need to study various tags and understand how they behave, while formatting a textual document. Learning HTML is simple as users have to learn the usage of different tags in order to format the text or images to make a beautiful webpage.</a:t>
            </a:r>
          </a:p>
          <a:p>
            <a:pPr algn="just"/>
            <a:r>
              <a:rPr lang="en-US" dirty="0"/>
              <a:t>World Wide Web Consortium (W3C) recommends to use lowercase tags starting from HTML 4.</a:t>
            </a:r>
          </a:p>
          <a:p>
            <a:endParaRPr lang="en-IN" dirty="0" smtClean="0"/>
          </a:p>
          <a:p>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4094"/>
            <a:ext cx="10972800" cy="1066800"/>
          </a:xfrm>
        </p:spPr>
        <p:txBody>
          <a:bodyPr/>
          <a:lstStyle/>
          <a:p>
            <a:pPr lvl="0"/>
            <a:r>
              <a:rPr lang="en-US" sz="3600" dirty="0"/>
              <a:t>HTML document will have the following structure −</a:t>
            </a:r>
            <a:endParaRPr lang="en-IN" sz="3600" dirty="0"/>
          </a:p>
        </p:txBody>
      </p:sp>
      <p:sp>
        <p:nvSpPr>
          <p:cNvPr id="4" name="Text Placeholder 3"/>
          <p:cNvSpPr>
            <a:spLocks noGrp="1"/>
          </p:cNvSpPr>
          <p:nvPr>
            <p:ph sz="half" idx="1"/>
          </p:nvPr>
        </p:nvSpPr>
        <p:spPr>
          <a:xfrm>
            <a:off x="609599" y="1078303"/>
            <a:ext cx="10871201" cy="5512998"/>
          </a:xfrm>
        </p:spPr>
        <p:txBody>
          <a:bodyPr/>
          <a:lstStyle/>
          <a:p>
            <a:pPr marL="109728" indent="0">
              <a:buNone/>
            </a:pPr>
            <a:endParaRPr lang="en-IN" dirty="0" smtClean="0"/>
          </a:p>
          <a:p>
            <a:r>
              <a:rPr lang="en-US" dirty="0"/>
              <a:t>&lt;html&gt;</a:t>
            </a:r>
          </a:p>
          <a:p>
            <a:r>
              <a:rPr lang="en-US" dirty="0"/>
              <a:t>   </a:t>
            </a:r>
          </a:p>
          <a:p>
            <a:r>
              <a:rPr lang="en-US" dirty="0"/>
              <a:t>   &lt;head&gt;</a:t>
            </a:r>
          </a:p>
          <a:p>
            <a:r>
              <a:rPr lang="en-US" dirty="0"/>
              <a:t>      Document header related tags</a:t>
            </a:r>
          </a:p>
          <a:p>
            <a:r>
              <a:rPr lang="en-US" dirty="0"/>
              <a:t>   &lt;/head&gt;</a:t>
            </a:r>
          </a:p>
          <a:p>
            <a:r>
              <a:rPr lang="en-US" dirty="0"/>
              <a:t>   </a:t>
            </a:r>
          </a:p>
          <a:p>
            <a:r>
              <a:rPr lang="en-US" dirty="0"/>
              <a:t>   &lt;body&gt;</a:t>
            </a:r>
          </a:p>
          <a:p>
            <a:r>
              <a:rPr lang="en-US" dirty="0"/>
              <a:t>      Document body related tags</a:t>
            </a:r>
          </a:p>
          <a:p>
            <a:r>
              <a:rPr lang="en-US" dirty="0"/>
              <a:t>   &lt;/body&gt;</a:t>
            </a:r>
          </a:p>
          <a:p>
            <a:r>
              <a:rPr lang="en-US" dirty="0"/>
              <a:t>   </a:t>
            </a:r>
          </a:p>
          <a:p>
            <a:r>
              <a:rPr lang="en-US" dirty="0"/>
              <a:t>&lt;/html&gt;</a:t>
            </a:r>
            <a:endParaRPr lang="en-IN" dirty="0"/>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358"/>
            <a:ext cx="10972800" cy="1066800"/>
          </a:xfrm>
        </p:spPr>
        <p:txBody>
          <a:bodyPr>
            <a:normAutofit/>
          </a:bodyPr>
          <a:lstStyle/>
          <a:p>
            <a:pPr lvl="0"/>
            <a:r>
              <a:rPr lang="en-US" sz="2800" b="1" dirty="0"/>
              <a:t>N</a:t>
            </a:r>
            <a:r>
              <a:rPr lang="en-US" sz="2800" b="1" dirty="0" smtClean="0"/>
              <a:t>ow </a:t>
            </a:r>
            <a:r>
              <a:rPr lang="en-US" sz="2800" b="1" dirty="0"/>
              <a:t>let's see what is document declaration tag.</a:t>
            </a:r>
            <a:endParaRPr lang="en-IN" sz="2800" b="1" dirty="0"/>
          </a:p>
        </p:txBody>
      </p:sp>
      <p:sp>
        <p:nvSpPr>
          <p:cNvPr id="3" name="Text Placeholder 2"/>
          <p:cNvSpPr>
            <a:spLocks noGrp="1"/>
          </p:cNvSpPr>
          <p:nvPr>
            <p:ph idx="1"/>
          </p:nvPr>
        </p:nvSpPr>
        <p:spPr>
          <a:xfrm>
            <a:off x="609600" y="1095555"/>
            <a:ext cx="10972800" cy="5478981"/>
          </a:xfrm>
        </p:spPr>
        <p:txBody>
          <a:bodyPr/>
          <a:lstStyle/>
          <a:p>
            <a:r>
              <a:rPr lang="en-IN" b="1" dirty="0"/>
              <a:t>The &lt;!DOCTYPE&gt; </a:t>
            </a:r>
            <a:r>
              <a:rPr lang="en-IN" b="1" dirty="0" smtClean="0"/>
              <a:t>Declaration</a:t>
            </a:r>
          </a:p>
          <a:p>
            <a:pPr marL="109728" indent="0">
              <a:buNone/>
            </a:pPr>
            <a:endParaRPr lang="en-IN" b="1" dirty="0"/>
          </a:p>
          <a:p>
            <a:pPr marL="109728" indent="0" algn="just">
              <a:buNone/>
            </a:pPr>
            <a:r>
              <a:rPr lang="en-US" dirty="0"/>
              <a:t>The &lt;!DOCTYPE&gt; declaration tag is used by the web browser to understand the version of the HTML used in the document. Current version of HTML is 5 and it makes use of the following declaration </a:t>
            </a:r>
            <a:r>
              <a:rPr lang="en-US" dirty="0" smtClean="0"/>
              <a:t>−</a:t>
            </a:r>
          </a:p>
          <a:p>
            <a:pPr marL="109728" indent="0">
              <a:buNone/>
            </a:pPr>
            <a:endParaRPr lang="en-US" b="1" dirty="0"/>
          </a:p>
          <a:p>
            <a:pPr marL="109728" indent="0">
              <a:buNone/>
            </a:pPr>
            <a:r>
              <a:rPr lang="en-IN" b="1" dirty="0"/>
              <a:t>&lt;!DOCTYPE html&gt;</a:t>
            </a:r>
            <a:endParaRPr lang="en-IN" b="1" dirty="0"/>
          </a:p>
          <a:p>
            <a:endParaRPr lang="en-US" dirty="0"/>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62" y="116457"/>
            <a:ext cx="10972800" cy="1066800"/>
          </a:xfrm>
        </p:spPr>
        <p:txBody>
          <a:bodyPr/>
          <a:lstStyle/>
          <a:p>
            <a:r>
              <a:rPr lang="en-IN" b="1" dirty="0"/>
              <a:t>Heading Tags</a:t>
            </a:r>
          </a:p>
        </p:txBody>
      </p:sp>
      <p:sp>
        <p:nvSpPr>
          <p:cNvPr id="3" name="Content Placeholder 2"/>
          <p:cNvSpPr>
            <a:spLocks noGrp="1"/>
          </p:cNvSpPr>
          <p:nvPr>
            <p:ph idx="1"/>
          </p:nvPr>
        </p:nvSpPr>
        <p:spPr>
          <a:xfrm>
            <a:off x="609600" y="914400"/>
            <a:ext cx="10972800" cy="5660136"/>
          </a:xfrm>
        </p:spPr>
        <p:txBody>
          <a:bodyPr>
            <a:normAutofit fontScale="62500" lnSpcReduction="20000"/>
          </a:bodyPr>
          <a:lstStyle/>
          <a:p>
            <a:pPr algn="just"/>
            <a:r>
              <a:rPr lang="en-US" dirty="0"/>
              <a:t>Any document starts with a heading. You can use different sizes for your headings. HTML also has six levels of headings, which use the elements </a:t>
            </a:r>
            <a:r>
              <a:rPr lang="en-US" b="1" dirty="0"/>
              <a:t>&lt;h1&gt;, &lt;h2&gt;, &lt;h3&gt;, &lt;h4&gt;, &lt;h5&gt;,</a:t>
            </a:r>
            <a:r>
              <a:rPr lang="en-US" dirty="0"/>
              <a:t> and </a:t>
            </a:r>
            <a:r>
              <a:rPr lang="en-US" b="1" dirty="0"/>
              <a:t>&lt;h6&gt;</a:t>
            </a:r>
            <a:r>
              <a:rPr lang="en-US" dirty="0"/>
              <a:t>. While displaying any </a:t>
            </a:r>
            <a:r>
              <a:rPr lang="en-US" dirty="0" smtClean="0"/>
              <a:t>heading</a:t>
            </a:r>
            <a:r>
              <a:rPr lang="en-US" dirty="0"/>
              <a:t>, browser adds one line before and one line after that heading</a:t>
            </a:r>
            <a:r>
              <a:rPr lang="en-US" dirty="0" smtClean="0"/>
              <a:t>.</a:t>
            </a:r>
          </a:p>
          <a:p>
            <a:pPr algn="just"/>
            <a:r>
              <a:rPr lang="en-IN" dirty="0"/>
              <a:t>Example</a:t>
            </a:r>
          </a:p>
          <a:p>
            <a:pPr algn="just"/>
            <a:r>
              <a:rPr lang="en-US" b="1" dirty="0"/>
              <a:t>&lt;!DOCTYPE html&gt;</a:t>
            </a:r>
          </a:p>
          <a:p>
            <a:pPr algn="just"/>
            <a:r>
              <a:rPr lang="en-US" b="1" dirty="0"/>
              <a:t>&lt;html&gt;</a:t>
            </a:r>
          </a:p>
          <a:p>
            <a:pPr algn="just"/>
            <a:endParaRPr lang="en-US" b="1" dirty="0"/>
          </a:p>
          <a:p>
            <a:pPr algn="just"/>
            <a:r>
              <a:rPr lang="en-US" b="1" dirty="0"/>
              <a:t>   &lt;head&gt;</a:t>
            </a:r>
          </a:p>
          <a:p>
            <a:pPr algn="just"/>
            <a:r>
              <a:rPr lang="en-US" b="1" dirty="0"/>
              <a:t>      &lt;title&gt;Heading Example&lt;/title&gt;</a:t>
            </a:r>
          </a:p>
          <a:p>
            <a:pPr algn="just"/>
            <a:r>
              <a:rPr lang="en-US" b="1" dirty="0"/>
              <a:t>   &lt;/head&gt;</a:t>
            </a:r>
          </a:p>
          <a:p>
            <a:pPr algn="just"/>
            <a:r>
              <a:rPr lang="en-US" b="1" dirty="0"/>
              <a:t>	</a:t>
            </a:r>
          </a:p>
          <a:p>
            <a:pPr algn="just"/>
            <a:r>
              <a:rPr lang="en-US" b="1" dirty="0"/>
              <a:t>   &lt;body&gt;</a:t>
            </a:r>
          </a:p>
          <a:p>
            <a:pPr algn="just"/>
            <a:r>
              <a:rPr lang="en-US" b="1" dirty="0"/>
              <a:t>      &lt;h1&gt;This is heading 1&lt;/h1&gt;</a:t>
            </a:r>
          </a:p>
          <a:p>
            <a:pPr algn="just"/>
            <a:r>
              <a:rPr lang="en-US" b="1" dirty="0"/>
              <a:t>      &lt;h2&gt;This is heading 2&lt;/h2&gt;</a:t>
            </a:r>
          </a:p>
          <a:p>
            <a:pPr algn="just"/>
            <a:r>
              <a:rPr lang="en-US" b="1" dirty="0"/>
              <a:t>      &lt;h3&gt;This is heading 3&lt;/h3&gt;</a:t>
            </a:r>
          </a:p>
          <a:p>
            <a:pPr algn="just"/>
            <a:r>
              <a:rPr lang="en-US" b="1" dirty="0"/>
              <a:t>      &lt;h4&gt;This is heading 4&lt;/h4&gt;</a:t>
            </a:r>
          </a:p>
          <a:p>
            <a:pPr algn="just"/>
            <a:r>
              <a:rPr lang="en-US" b="1" dirty="0"/>
              <a:t>      &lt;h5&gt;This is heading 5&lt;/h5&gt;</a:t>
            </a:r>
          </a:p>
          <a:p>
            <a:pPr algn="just"/>
            <a:r>
              <a:rPr lang="en-US" b="1" dirty="0"/>
              <a:t>      &lt;h6&gt;This is heading 6&lt;/h6&gt;</a:t>
            </a:r>
          </a:p>
          <a:p>
            <a:pPr algn="just"/>
            <a:r>
              <a:rPr lang="en-US" b="1" dirty="0"/>
              <a:t>   &lt;/body&gt;</a:t>
            </a:r>
          </a:p>
          <a:p>
            <a:pPr algn="just"/>
            <a:r>
              <a:rPr lang="en-US" b="1" dirty="0"/>
              <a:t>	</a:t>
            </a:r>
          </a:p>
          <a:p>
            <a:pPr algn="just"/>
            <a:r>
              <a:rPr lang="en-US" b="1" dirty="0"/>
              <a:t>&lt;/html&gt;</a:t>
            </a:r>
            <a:endParaRPr lang="en-IN" b="1"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53" y="150962"/>
            <a:ext cx="10972800" cy="1066800"/>
          </a:xfrm>
        </p:spPr>
        <p:txBody>
          <a:bodyPr/>
          <a:lstStyle/>
          <a:p>
            <a:r>
              <a:rPr lang="en-IN" b="1" dirty="0" smtClean="0"/>
              <a:t>Output: </a:t>
            </a:r>
            <a:endParaRPr lang="en-IN" dirty="0"/>
          </a:p>
        </p:txBody>
      </p:sp>
      <p:sp>
        <p:nvSpPr>
          <p:cNvPr id="3" name="Content Placeholder 2"/>
          <p:cNvSpPr>
            <a:spLocks noGrp="1"/>
          </p:cNvSpPr>
          <p:nvPr>
            <p:ph idx="1"/>
          </p:nvPr>
        </p:nvSpPr>
        <p:spPr>
          <a:xfrm>
            <a:off x="169653" y="1222075"/>
            <a:ext cx="10972800" cy="5530740"/>
          </a:xfrm>
        </p:spPr>
        <p:txBody>
          <a:bodyPr/>
          <a:lstStyle/>
          <a:p>
            <a:r>
              <a:rPr lang="en-IN" b="1" dirty="0" smtClean="0"/>
              <a:t> </a:t>
            </a:r>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87547" y="3306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786" y="1058129"/>
            <a:ext cx="3839498" cy="4376767"/>
          </a:xfrm>
          <a:prstGeom prst="rect">
            <a:avLst/>
          </a:prstGeom>
        </p:spPr>
      </p:pic>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80" y="1194758"/>
            <a:ext cx="10972800" cy="1066800"/>
          </a:xfrm>
        </p:spPr>
        <p:txBody>
          <a:bodyPr>
            <a:normAutofit fontScale="90000"/>
          </a:bodyPr>
          <a:lstStyle/>
          <a:p>
            <a:r>
              <a:rPr lang="en-IN" b="1" dirty="0"/>
              <a:t>Paragraph </a:t>
            </a:r>
            <a:r>
              <a:rPr lang="en-IN" b="1" dirty="0" smtClean="0"/>
              <a:t>Tag</a:t>
            </a:r>
            <a:br>
              <a:rPr lang="en-IN" b="1" dirty="0" smtClean="0"/>
            </a:br>
            <a:r>
              <a:rPr lang="en-US" sz="2700" dirty="0"/>
              <a:t>The </a:t>
            </a:r>
            <a:r>
              <a:rPr lang="en-US" sz="2700" b="1" dirty="0"/>
              <a:t>&lt;p&gt;</a:t>
            </a:r>
            <a:r>
              <a:rPr lang="en-US" sz="2700" dirty="0"/>
              <a:t> tag offers a way to structure your text into different paragraphs. Each paragraph of text should go in between an opening &lt;p&gt; and a closing &lt;/p&gt; tag as shown below in the example −</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112142" y="1923690"/>
            <a:ext cx="11447253" cy="5909095"/>
          </a:xfrm>
        </p:spPr>
        <p:txBody>
          <a:bodyPr>
            <a:normAutofit/>
          </a:bodyPr>
          <a:lstStyle/>
          <a:p>
            <a:pPr marL="109728" indent="0">
              <a:buNone/>
            </a:pPr>
            <a:r>
              <a:rPr lang="en-US" sz="2000" b="1" dirty="0" smtClean="0"/>
              <a:t>&lt;!</a:t>
            </a:r>
            <a:r>
              <a:rPr lang="en-US" sz="2000" b="1" dirty="0"/>
              <a:t>DOCTYPE html&gt;</a:t>
            </a:r>
          </a:p>
          <a:p>
            <a:pPr marL="109728" indent="0">
              <a:buNone/>
            </a:pPr>
            <a:r>
              <a:rPr lang="en-US" sz="2000" b="1" dirty="0"/>
              <a:t>&lt;html&gt;</a:t>
            </a:r>
          </a:p>
          <a:p>
            <a:pPr marL="109728" indent="0">
              <a:buNone/>
            </a:pPr>
            <a:endParaRPr lang="en-US" sz="2000" b="1" dirty="0"/>
          </a:p>
          <a:p>
            <a:pPr marL="109728" indent="0">
              <a:buNone/>
            </a:pPr>
            <a:r>
              <a:rPr lang="en-US" sz="2000" b="1" dirty="0"/>
              <a:t>   &lt;head&gt;</a:t>
            </a:r>
          </a:p>
          <a:p>
            <a:pPr marL="109728" indent="0">
              <a:buNone/>
            </a:pPr>
            <a:r>
              <a:rPr lang="en-US" sz="2000" b="1" dirty="0"/>
              <a:t>      &lt;title&gt;Paragraph Example&lt;/title&gt;</a:t>
            </a:r>
          </a:p>
          <a:p>
            <a:pPr marL="109728" indent="0">
              <a:buNone/>
            </a:pPr>
            <a:r>
              <a:rPr lang="en-US" sz="2000" b="1" dirty="0"/>
              <a:t>   &lt;/head&gt;</a:t>
            </a:r>
          </a:p>
          <a:p>
            <a:pPr marL="109728" indent="0">
              <a:buNone/>
            </a:pPr>
            <a:r>
              <a:rPr lang="en-US" sz="2000" b="1" dirty="0"/>
              <a:t>	</a:t>
            </a:r>
          </a:p>
          <a:p>
            <a:pPr marL="109728" indent="0">
              <a:buNone/>
            </a:pPr>
            <a:r>
              <a:rPr lang="en-US" sz="2000" b="1" dirty="0"/>
              <a:t>   &lt;body&gt;</a:t>
            </a:r>
          </a:p>
          <a:p>
            <a:pPr marL="109728" indent="0">
              <a:buNone/>
            </a:pPr>
            <a:r>
              <a:rPr lang="en-US" sz="2000" b="1" dirty="0"/>
              <a:t>      &lt;p&gt;Here is a first paragraph of text.&lt;/p&gt;</a:t>
            </a:r>
          </a:p>
          <a:p>
            <a:pPr marL="109728" indent="0">
              <a:buNone/>
            </a:pPr>
            <a:r>
              <a:rPr lang="en-US" sz="2000" b="1" dirty="0"/>
              <a:t>      &lt;p&gt;Here is a second paragraph of text.&lt;/p&gt;</a:t>
            </a:r>
          </a:p>
          <a:p>
            <a:pPr marL="109728" indent="0">
              <a:buNone/>
            </a:pPr>
            <a:r>
              <a:rPr lang="en-US" sz="2000" b="1" dirty="0"/>
              <a:t>      &lt;p&gt;Here is a third paragraph of text.&lt;/p&gt;</a:t>
            </a:r>
          </a:p>
          <a:p>
            <a:pPr marL="109728" indent="0">
              <a:buNone/>
            </a:pPr>
            <a:r>
              <a:rPr lang="en-US" sz="2000" b="1" dirty="0"/>
              <a:t>   &lt;/body&gt;</a:t>
            </a:r>
          </a:p>
          <a:p>
            <a:pPr marL="109728" indent="0">
              <a:buNone/>
            </a:pPr>
            <a:r>
              <a:rPr lang="en-US" sz="2000" b="1" dirty="0"/>
              <a:t>	</a:t>
            </a:r>
          </a:p>
          <a:p>
            <a:pPr marL="109728" indent="0">
              <a:buNone/>
            </a:pPr>
            <a:r>
              <a:rPr lang="en-US" sz="2000" b="1" dirty="0"/>
              <a:t>&lt;/html&gt;</a:t>
            </a:r>
            <a:endParaRPr lang="en-IN" sz="2000" b="1" dirty="0" smtClean="0"/>
          </a:p>
        </p:txBody>
      </p:sp>
    </p:spTree>
    <p:extLst>
      <p:ext uri="{BB962C8B-B14F-4D97-AF65-F5344CB8AC3E}">
        <p14:creationId xmlns:p14="http://schemas.microsoft.com/office/powerpoint/2010/main" val="325002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2" y="573656"/>
            <a:ext cx="10972800" cy="1066800"/>
          </a:xfrm>
        </p:spPr>
        <p:txBody>
          <a:bodyPr/>
          <a:lstStyle/>
          <a:p>
            <a:r>
              <a:rPr lang="en-US" dirty="0"/>
              <a:t>Introduction</a:t>
            </a:r>
          </a:p>
        </p:txBody>
      </p:sp>
      <p:sp>
        <p:nvSpPr>
          <p:cNvPr id="3" name="Content Placeholder 2"/>
          <p:cNvSpPr>
            <a:spLocks noGrp="1"/>
          </p:cNvSpPr>
          <p:nvPr>
            <p:ph idx="1"/>
          </p:nvPr>
        </p:nvSpPr>
        <p:spPr>
          <a:xfrm>
            <a:off x="609600" y="1483743"/>
            <a:ext cx="10972800" cy="5090793"/>
          </a:xfrm>
        </p:spPr>
        <p:txBody>
          <a:bodyPr>
            <a:normAutofit/>
          </a:bodyPr>
          <a:lstStyle/>
          <a:p>
            <a:pPr algn="just"/>
            <a:r>
              <a:rPr lang="en-IN" sz="3200" b="1" dirty="0"/>
              <a:t>HTML</a:t>
            </a:r>
            <a:r>
              <a:rPr lang="en-IN" sz="3200" dirty="0"/>
              <a:t> stands for </a:t>
            </a:r>
            <a:r>
              <a:rPr lang="en-IN" sz="3200" b="1" dirty="0"/>
              <a:t>Hyper Text </a:t>
            </a:r>
            <a:r>
              <a:rPr lang="en-IN" sz="3200" b="1" dirty="0" err="1"/>
              <a:t>Markup</a:t>
            </a:r>
            <a:r>
              <a:rPr lang="en-IN" sz="3200" b="1" dirty="0"/>
              <a:t> Language</a:t>
            </a:r>
            <a:r>
              <a:rPr lang="en-IN" sz="3200" dirty="0"/>
              <a:t>, which is the most widely used language on Web to develop web pages. </a:t>
            </a:r>
            <a:r>
              <a:rPr lang="en-IN" sz="3200" b="1" dirty="0"/>
              <a:t>HTML</a:t>
            </a:r>
            <a:r>
              <a:rPr lang="en-IN" sz="3200" dirty="0"/>
              <a:t>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p>
          <a:p>
            <a:endParaRPr lang="en-IN" sz="3200"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566" y="524141"/>
            <a:ext cx="10972800" cy="4325112"/>
          </a:xfrm>
        </p:spPr>
        <p:txBody>
          <a:bodyPr>
            <a:normAutofit lnSpcReduction="10000"/>
          </a:bodyPr>
          <a:lstStyle/>
          <a:p>
            <a:pPr marL="109728" indent="0">
              <a:buNone/>
            </a:pPr>
            <a:r>
              <a:rPr lang="en-IN" sz="3600" b="1" dirty="0"/>
              <a:t>Why to Learn HTML</a:t>
            </a:r>
            <a:r>
              <a:rPr lang="en-IN" sz="3600" b="1" dirty="0" smtClean="0"/>
              <a:t>?</a:t>
            </a:r>
          </a:p>
          <a:p>
            <a:pPr marL="109728" indent="0">
              <a:buNone/>
            </a:pPr>
            <a:endParaRPr lang="en-IN" sz="3600" b="1" dirty="0"/>
          </a:p>
          <a:p>
            <a:pPr marL="109728" indent="0" algn="just">
              <a:buNone/>
            </a:pPr>
            <a:r>
              <a:rPr lang="en-IN" sz="3600" dirty="0"/>
              <a:t>Originally, </a:t>
            </a:r>
            <a:r>
              <a:rPr lang="en-IN" sz="3600" b="1" dirty="0"/>
              <a:t>HTML</a:t>
            </a:r>
            <a:r>
              <a:rPr lang="en-IN" sz="3600" dirty="0"/>
              <a:t> was developed with the intent of defining the structure of documents like headings, paragraphs, lists, and so forth to facilitate the sharing of scientific information between researchers. Now, HTML is being widely used to format web pages with the help of different tags available in HTML language.</a:t>
            </a:r>
          </a:p>
          <a:p>
            <a:pPr marL="109728" indent="0">
              <a:buNone/>
            </a:pPr>
            <a:endParaRPr lang="en-IN" sz="3600" b="1" dirty="0"/>
          </a:p>
          <a:p>
            <a:endParaRPr lang="en-IN" sz="3600"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446" y="931653"/>
            <a:ext cx="10972800" cy="1820174"/>
          </a:xfrm>
        </p:spPr>
        <p:txBody>
          <a:bodyPr>
            <a:normAutofit fontScale="90000"/>
          </a:bodyPr>
          <a:lstStyle/>
          <a:p>
            <a:r>
              <a:rPr lang="en-IN" b="1" dirty="0"/>
              <a:t>HTML</a:t>
            </a:r>
            <a:r>
              <a:rPr lang="en-IN" dirty="0"/>
              <a:t> is a MUST for students and working professionals to become a great Software Engineer specially when they are working in Web Development Domain. </a:t>
            </a:r>
            <a:r>
              <a:rPr lang="en-IN" dirty="0" smtClean="0"/>
              <a:t/>
            </a:r>
            <a:br>
              <a:rPr lang="en-IN" dirty="0" smtClean="0"/>
            </a:br>
            <a:r>
              <a:rPr lang="en-IN" dirty="0" smtClean="0"/>
              <a:t/>
            </a:r>
            <a:br>
              <a:rPr lang="en-IN" dirty="0" smtClean="0"/>
            </a:br>
            <a:r>
              <a:rPr lang="en-IN" b="1" dirty="0"/>
              <a:t>S</a:t>
            </a:r>
            <a:r>
              <a:rPr lang="en-IN" b="1" dirty="0" smtClean="0"/>
              <a:t>ome </a:t>
            </a:r>
            <a:r>
              <a:rPr lang="en-IN" b="1" dirty="0"/>
              <a:t>of the key advantages of learning HTML:</a:t>
            </a:r>
          </a:p>
        </p:txBody>
      </p:sp>
      <p:sp>
        <p:nvSpPr>
          <p:cNvPr id="3" name="Content Placeholder 2"/>
          <p:cNvSpPr>
            <a:spLocks noGrp="1"/>
          </p:cNvSpPr>
          <p:nvPr>
            <p:ph idx="1"/>
          </p:nvPr>
        </p:nvSpPr>
        <p:spPr>
          <a:xfrm>
            <a:off x="428446" y="3278038"/>
            <a:ext cx="10972800" cy="3381554"/>
          </a:xfrm>
        </p:spPr>
        <p:txBody>
          <a:bodyPr>
            <a:normAutofit fontScale="92500" lnSpcReduction="20000"/>
          </a:bodyPr>
          <a:lstStyle/>
          <a:p>
            <a:pPr lvl="0" algn="just"/>
            <a:r>
              <a:rPr lang="en-IN" b="1" dirty="0"/>
              <a:t>Create Web site</a:t>
            </a:r>
            <a:r>
              <a:rPr lang="en-IN" dirty="0"/>
              <a:t> - You can create a website or customize an existing web template if you know HTML well.</a:t>
            </a:r>
          </a:p>
          <a:p>
            <a:pPr lvl="0" algn="just"/>
            <a:r>
              <a:rPr lang="en-IN" b="1" dirty="0"/>
              <a:t>Become a web designer</a:t>
            </a:r>
            <a:r>
              <a:rPr lang="en-IN" dirty="0"/>
              <a:t> - If you want to start a </a:t>
            </a:r>
            <a:r>
              <a:rPr lang="en-IN" dirty="0" err="1"/>
              <a:t>carrer</a:t>
            </a:r>
            <a:r>
              <a:rPr lang="en-IN" dirty="0"/>
              <a:t> as a professional web designer, HTML and CSS designing is a must skill.</a:t>
            </a:r>
          </a:p>
          <a:p>
            <a:pPr lvl="0" algn="just"/>
            <a:r>
              <a:rPr lang="en-IN" b="1" dirty="0"/>
              <a:t>Understand web</a:t>
            </a:r>
            <a:r>
              <a:rPr lang="en-IN" dirty="0"/>
              <a:t> - If you want to optimize your website, to boost its speed and performance, it is good to know HTML to yield best results.</a:t>
            </a:r>
          </a:p>
          <a:p>
            <a:pPr lvl="0" algn="just"/>
            <a:r>
              <a:rPr lang="en-IN" b="1" dirty="0"/>
              <a:t>Learn other languages</a:t>
            </a:r>
            <a:r>
              <a:rPr lang="en-IN" dirty="0"/>
              <a:t> - Once you understands the basic of HTML then other related technologies like </a:t>
            </a:r>
            <a:r>
              <a:rPr lang="en-IN" dirty="0" err="1"/>
              <a:t>javascript</a:t>
            </a:r>
            <a:r>
              <a:rPr lang="en-IN" dirty="0"/>
              <a:t>, </a:t>
            </a:r>
            <a:r>
              <a:rPr lang="en-IN" dirty="0" err="1"/>
              <a:t>php</a:t>
            </a:r>
            <a:r>
              <a:rPr lang="en-IN" dirty="0"/>
              <a:t>, or angular are become easier to understand.</a:t>
            </a:r>
          </a:p>
          <a:p>
            <a:endParaRPr lang="en-US" dirty="0"/>
          </a:p>
        </p:txBody>
      </p:sp>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41540" y="992037"/>
            <a:ext cx="11291976" cy="5020574"/>
          </a:xfrm>
        </p:spPr>
        <p:txBody>
          <a:bodyPr>
            <a:normAutofit fontScale="90000"/>
          </a:bodyPr>
          <a:lstStyle/>
          <a:p>
            <a:r>
              <a:rPr lang="en-IN" sz="3800" dirty="0"/>
              <a:t>Hello World using HTML.</a:t>
            </a:r>
            <a:r>
              <a:rPr lang="en-IN" dirty="0"/>
              <a:t/>
            </a:r>
            <a:br>
              <a:rPr lang="en-IN" dirty="0"/>
            </a:br>
            <a:r>
              <a:rPr lang="en-IN" sz="3800" dirty="0"/>
              <a:t/>
            </a:r>
            <a:br>
              <a:rPr lang="en-IN" sz="3800" dirty="0"/>
            </a:br>
            <a:r>
              <a:rPr lang="en-IN" sz="3800" dirty="0"/>
              <a:t>&lt;!DOCTYPE html&gt;</a:t>
            </a:r>
            <a:br>
              <a:rPr lang="en-IN" sz="3800" dirty="0"/>
            </a:br>
            <a:r>
              <a:rPr lang="en-IN" sz="3800" dirty="0"/>
              <a:t>&lt;html&gt;</a:t>
            </a:r>
            <a:br>
              <a:rPr lang="en-IN" sz="3800" dirty="0"/>
            </a:br>
            <a:r>
              <a:rPr lang="en-IN" sz="3800" dirty="0"/>
              <a:t>   &lt;head&gt;</a:t>
            </a:r>
            <a:br>
              <a:rPr lang="en-IN" sz="3800" dirty="0"/>
            </a:br>
            <a:r>
              <a:rPr lang="en-IN" sz="3800" dirty="0"/>
              <a:t>      &lt;title&gt;This is document title&lt;/title&gt;</a:t>
            </a:r>
            <a:br>
              <a:rPr lang="en-IN" sz="3800" dirty="0"/>
            </a:br>
            <a:r>
              <a:rPr lang="en-IN" sz="3800" dirty="0"/>
              <a:t>   &lt;/head&gt;	</a:t>
            </a:r>
            <a:br>
              <a:rPr lang="en-IN" sz="3800" dirty="0"/>
            </a:br>
            <a:r>
              <a:rPr lang="en-IN" sz="3800" dirty="0"/>
              <a:t>   &lt;body&gt;</a:t>
            </a:r>
            <a:br>
              <a:rPr lang="en-IN" sz="3800" dirty="0"/>
            </a:br>
            <a:r>
              <a:rPr lang="en-IN" sz="3800" dirty="0"/>
              <a:t>      &lt;h1&gt;This is a heading&lt;/h1&gt;</a:t>
            </a:r>
            <a:br>
              <a:rPr lang="en-IN" sz="3800" dirty="0"/>
            </a:br>
            <a:r>
              <a:rPr lang="en-IN" sz="3800" dirty="0"/>
              <a:t>      &lt;p&gt;Hello World!&lt;/p&gt;</a:t>
            </a:r>
            <a:br>
              <a:rPr lang="en-IN" sz="3800" dirty="0"/>
            </a:br>
            <a:r>
              <a:rPr lang="en-IN" sz="3800" dirty="0"/>
              <a:t>   &lt;/body&gt;	</a:t>
            </a:r>
            <a:br>
              <a:rPr lang="en-IN" sz="3800" dirty="0"/>
            </a:br>
            <a:r>
              <a:rPr lang="en-IN" sz="3800" dirty="0"/>
              <a:t>&lt;/html&gt;</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2"/>
          </p:nvPr>
        </p:nvSpPr>
        <p:spPr>
          <a:xfrm>
            <a:off x="508000" y="612475"/>
            <a:ext cx="9955842" cy="6245525"/>
          </a:xfrm>
        </p:spPr>
        <p:txBody>
          <a:bodyPr>
            <a:normAutofit/>
          </a:bodyPr>
          <a:lstStyle/>
          <a:p>
            <a:pPr algn="just"/>
            <a:r>
              <a:rPr lang="en-US" sz="2400" dirty="0"/>
              <a:t>HTML stands for </a:t>
            </a:r>
            <a:r>
              <a:rPr lang="en-US" sz="2400" b="1" dirty="0"/>
              <a:t>H</a:t>
            </a:r>
            <a:r>
              <a:rPr lang="en-US" sz="2400" dirty="0"/>
              <a:t>yper</a:t>
            </a:r>
            <a:r>
              <a:rPr lang="en-US" sz="2400" b="1" dirty="0"/>
              <a:t>t</a:t>
            </a:r>
            <a:r>
              <a:rPr lang="en-US" sz="2400" dirty="0"/>
              <a:t>ext </a:t>
            </a:r>
            <a:r>
              <a:rPr lang="en-US" sz="2400" b="1" dirty="0"/>
              <a:t>M</a:t>
            </a:r>
            <a:r>
              <a:rPr lang="en-US" sz="2400" dirty="0"/>
              <a:t>arkup </a:t>
            </a:r>
            <a:r>
              <a:rPr lang="en-US" sz="2400" b="1" dirty="0"/>
              <a:t>L</a:t>
            </a:r>
            <a:r>
              <a:rPr lang="en-US" sz="2400" dirty="0"/>
              <a:t>anguage, and it is the most widely used language to write Web Pages.</a:t>
            </a:r>
          </a:p>
          <a:p>
            <a:pPr algn="just"/>
            <a:r>
              <a:rPr lang="en-US" sz="2400" b="1" dirty="0"/>
              <a:t>Hypertext</a:t>
            </a:r>
            <a:r>
              <a:rPr lang="en-US" sz="2400" dirty="0"/>
              <a:t> refers to the way in which Web pages (HTML documents) are linked together. Thus, the link available on a webpage is called Hypertext.</a:t>
            </a:r>
          </a:p>
          <a:p>
            <a:pPr algn="just"/>
            <a:r>
              <a:rPr lang="en-US" sz="2400" dirty="0"/>
              <a:t>As its name suggests, HTML is a </a:t>
            </a:r>
            <a:r>
              <a:rPr lang="en-US" sz="2400" b="1" dirty="0"/>
              <a:t>Markup Language</a:t>
            </a:r>
            <a:r>
              <a:rPr lang="en-US" sz="2400" dirty="0"/>
              <a:t> which means you use HTML to simply "mark-up" a text document with tags that tell a Web browser how to structure it to display.</a:t>
            </a:r>
          </a:p>
          <a:p>
            <a:pPr algn="just"/>
            <a:r>
              <a:rPr lang="en-US" sz="2400" dirty="0"/>
              <a:t>Originally, HTML was developed with the intent of defining the structure of documents like headings, paragraphs, lists, and so forth to facilitate the sharing of scientific information between researchers.</a:t>
            </a:r>
          </a:p>
          <a:p>
            <a:pPr algn="just"/>
            <a:r>
              <a:rPr lang="en-US" sz="2400" dirty="0"/>
              <a:t>Now, HTML is being widely used to format web pages with the help of different tags available in HTML language.</a:t>
            </a:r>
          </a:p>
          <a:p>
            <a:pPr marL="566928" indent="-457200">
              <a:buFont typeface="+mj-lt"/>
              <a:buAutoNum type="arabicPeriod"/>
            </a:pPr>
            <a:endParaRPr lang="en-IN" b="1"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57" y="409755"/>
            <a:ext cx="10972800" cy="1066800"/>
          </a:xfrm>
        </p:spPr>
        <p:txBody>
          <a:bodyPr/>
          <a:lstStyle/>
          <a:p>
            <a:r>
              <a:rPr lang="en-IN" dirty="0"/>
              <a:t>Basic HTML </a:t>
            </a:r>
            <a:r>
              <a:rPr lang="en-IN" dirty="0" smtClean="0"/>
              <a:t>Document Example</a:t>
            </a:r>
            <a:endParaRPr lang="en-IN" dirty="0"/>
          </a:p>
        </p:txBody>
      </p:sp>
      <p:sp>
        <p:nvSpPr>
          <p:cNvPr id="3" name="Content Placeholder 2"/>
          <p:cNvSpPr>
            <a:spLocks noGrp="1"/>
          </p:cNvSpPr>
          <p:nvPr>
            <p:ph idx="1"/>
          </p:nvPr>
        </p:nvSpPr>
        <p:spPr>
          <a:xfrm>
            <a:off x="609600" y="1476555"/>
            <a:ext cx="10972800" cy="5097981"/>
          </a:xfrm>
        </p:spPr>
        <p:txBody>
          <a:bodyPr>
            <a:normAutofit fontScale="92500" lnSpcReduction="20000"/>
          </a:bodyPr>
          <a:lstStyle/>
          <a:p>
            <a:r>
              <a:rPr lang="en-US" dirty="0"/>
              <a:t>&lt;!DOCTYPE html&gt;</a:t>
            </a:r>
          </a:p>
          <a:p>
            <a:r>
              <a:rPr lang="en-US" dirty="0"/>
              <a:t>&lt;html&gt;</a:t>
            </a:r>
          </a:p>
          <a:p>
            <a:endParaRPr lang="en-US" dirty="0"/>
          </a:p>
          <a:p>
            <a:r>
              <a:rPr lang="en-US" dirty="0"/>
              <a:t>   &lt;head&gt;</a:t>
            </a:r>
          </a:p>
          <a:p>
            <a:r>
              <a:rPr lang="en-US" dirty="0"/>
              <a:t>      &lt;title&gt;This is document title&lt;/title&gt;</a:t>
            </a:r>
          </a:p>
          <a:p>
            <a:r>
              <a:rPr lang="en-US" dirty="0"/>
              <a:t>   &lt;/head&gt;</a:t>
            </a:r>
          </a:p>
          <a:p>
            <a:r>
              <a:rPr lang="en-US" dirty="0"/>
              <a:t>	</a:t>
            </a:r>
          </a:p>
          <a:p>
            <a:r>
              <a:rPr lang="en-US" dirty="0"/>
              <a:t>   &lt;body&gt;</a:t>
            </a:r>
          </a:p>
          <a:p>
            <a:r>
              <a:rPr lang="en-US" dirty="0"/>
              <a:t>      &lt;h1&gt;This is a heading&lt;/h1&gt;</a:t>
            </a:r>
          </a:p>
          <a:p>
            <a:r>
              <a:rPr lang="en-US" dirty="0"/>
              <a:t>      &lt;p&gt;Document content goes here.....&lt;/p&gt;</a:t>
            </a:r>
          </a:p>
          <a:p>
            <a:r>
              <a:rPr lang="en-US" dirty="0"/>
              <a:t>   &lt;/body&gt;</a:t>
            </a:r>
          </a:p>
          <a:p>
            <a:r>
              <a:rPr lang="en-US" dirty="0"/>
              <a:t>	</a:t>
            </a:r>
          </a:p>
          <a:p>
            <a:r>
              <a:rPr lang="en-US" dirty="0"/>
              <a:t>&lt;/html&gt;</a:t>
            </a:r>
            <a:endParaRPr lang="en-IN" dirty="0"/>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04" y="340744"/>
            <a:ext cx="10972800" cy="1066800"/>
          </a:xfrm>
        </p:spPr>
        <p:txBody>
          <a:bodyPr/>
          <a:lstStyle/>
          <a:p>
            <a:r>
              <a:rPr lang="en-US" dirty="0"/>
              <a:t>HTML Tags</a:t>
            </a:r>
            <a:endParaRPr lang="en-US" dirty="0"/>
          </a:p>
        </p:txBody>
      </p:sp>
      <p:sp>
        <p:nvSpPr>
          <p:cNvPr id="4" name="Text Placeholder 3"/>
          <p:cNvSpPr>
            <a:spLocks noGrp="1"/>
          </p:cNvSpPr>
          <p:nvPr>
            <p:ph sz="half" idx="1"/>
          </p:nvPr>
        </p:nvSpPr>
        <p:spPr>
          <a:xfrm>
            <a:off x="609600" y="1259457"/>
            <a:ext cx="10561608" cy="5331843"/>
          </a:xfrm>
        </p:spPr>
        <p:txBody>
          <a:bodyPr/>
          <a:lstStyle/>
          <a:p>
            <a:pPr algn="just"/>
            <a:r>
              <a:rPr lang="en-US" sz="2800" dirty="0" smtClean="0"/>
              <a:t>HTML </a:t>
            </a:r>
            <a:r>
              <a:rPr lang="en-US" sz="2800" dirty="0"/>
              <a:t>is a markup language and makes use of various tags to format the content. These tags are enclosed within angle braces </a:t>
            </a:r>
            <a:r>
              <a:rPr lang="en-US" sz="2800" b="1" dirty="0"/>
              <a:t>&lt;Tag Name&gt;</a:t>
            </a:r>
            <a:r>
              <a:rPr lang="en-US" sz="2800" dirty="0"/>
              <a:t>. Except few tags, most of the tags have their corresponding closing tags. For example, </a:t>
            </a:r>
            <a:r>
              <a:rPr lang="en-US" sz="2800" b="1" dirty="0"/>
              <a:t>&lt;html&gt;</a:t>
            </a:r>
            <a:r>
              <a:rPr lang="en-US" sz="2800" dirty="0"/>
              <a:t> has its closing tag </a:t>
            </a:r>
            <a:r>
              <a:rPr lang="en-US" sz="2800" b="1" dirty="0"/>
              <a:t>&lt;/html&gt;</a:t>
            </a:r>
            <a:r>
              <a:rPr lang="en-US" sz="2800" dirty="0"/>
              <a:t> and </a:t>
            </a:r>
            <a:r>
              <a:rPr lang="en-US" sz="2800" b="1" dirty="0"/>
              <a:t>&lt;body&gt;</a:t>
            </a:r>
            <a:r>
              <a:rPr lang="en-US" sz="2800" dirty="0"/>
              <a:t> tag has its closing tag </a:t>
            </a:r>
            <a:r>
              <a:rPr lang="en-US" sz="2800" b="1" dirty="0"/>
              <a:t>&lt;/body&gt;</a:t>
            </a:r>
            <a:r>
              <a:rPr lang="en-US" sz="2800" dirty="0"/>
              <a:t> tag etc</a:t>
            </a:r>
            <a:r>
              <a:rPr lang="en-US" sz="2800" dirty="0" smtClean="0"/>
              <a:t>.</a:t>
            </a:r>
          </a:p>
          <a:p>
            <a:pPr algn="just"/>
            <a:endParaRPr lang="en-US" sz="2800" dirty="0"/>
          </a:p>
          <a:p>
            <a:pPr algn="just"/>
            <a:r>
              <a:rPr lang="en-US" sz="2800" dirty="0" smtClean="0"/>
              <a:t>Last example </a:t>
            </a:r>
            <a:r>
              <a:rPr lang="en-US" sz="2800" dirty="0"/>
              <a:t>of HTML document uses the following tags −</a:t>
            </a:r>
          </a:p>
          <a:p>
            <a:endParaRPr lang="en-US"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49318442"/>
              </p:ext>
            </p:extLst>
          </p:nvPr>
        </p:nvGraphicFramePr>
        <p:xfrm>
          <a:off x="198406" y="577970"/>
          <a:ext cx="11430002" cy="5514475"/>
        </p:xfrm>
        <a:graphic>
          <a:graphicData uri="http://schemas.openxmlformats.org/drawingml/2006/table">
            <a:tbl>
              <a:tblPr/>
              <a:tblGrid>
                <a:gridCol w="672862"/>
                <a:gridCol w="10757140"/>
              </a:tblGrid>
              <a:tr h="216611">
                <a:tc>
                  <a:txBody>
                    <a:bodyPr/>
                    <a:lstStyle/>
                    <a:p>
                      <a:pPr algn="l" fontAlgn="t"/>
                      <a:r>
                        <a:rPr lang="en-IN" sz="2000" dirty="0" err="1">
                          <a:effectLst/>
                        </a:rPr>
                        <a:t>Sr.No</a:t>
                      </a:r>
                      <a:endParaRPr lang="en-IN" sz="2000" dirty="0">
                        <a:effectLst/>
                      </a:endParaRP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a:effectLst/>
                        </a:rPr>
                        <a:t>Tag &amp; Description</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19474">
                <a:tc>
                  <a:txBody>
                    <a:bodyPr/>
                    <a:lstStyle/>
                    <a:p>
                      <a:pPr fontAlgn="t"/>
                      <a:r>
                        <a:rPr lang="en-IN" sz="2000" dirty="0">
                          <a:effectLst/>
                        </a:rPr>
                        <a:t>1</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2000" b="0" dirty="0">
                          <a:effectLst/>
                        </a:rPr>
                        <a:t>&lt;!DOCTYPE...&gt;</a:t>
                      </a:r>
                      <a:r>
                        <a:rPr lang="en-US" sz="2000" b="0" dirty="0">
                          <a:solidFill>
                            <a:srgbClr val="000000"/>
                          </a:solidFill>
                          <a:effectLst/>
                        </a:rPr>
                        <a:t>This tag defines the document type and HTML version.</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579497">
                <a:tc>
                  <a:txBody>
                    <a:bodyPr/>
                    <a:lstStyle/>
                    <a:p>
                      <a:pPr fontAlgn="t"/>
                      <a:r>
                        <a:rPr lang="en-IN" sz="2000" dirty="0">
                          <a:effectLst/>
                        </a:rPr>
                        <a:t>2</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2000" b="1" dirty="0">
                          <a:effectLst/>
                        </a:rPr>
                        <a:t>&lt;html&gt;</a:t>
                      </a:r>
                      <a:r>
                        <a:rPr lang="en-US" sz="2000" dirty="0">
                          <a:solidFill>
                            <a:srgbClr val="000000"/>
                          </a:solidFill>
                          <a:effectLst/>
                        </a:rPr>
                        <a:t>This tag encloses the complete HTML document and mainly comprises of document header which is represented by &lt;head&gt;...&lt;/head&gt; and document body which is represented by &lt;body&gt;...&lt;/body&gt; tags.</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822338">
                <a:tc>
                  <a:txBody>
                    <a:bodyPr/>
                    <a:lstStyle/>
                    <a:p>
                      <a:pPr fontAlgn="t"/>
                      <a:r>
                        <a:rPr lang="en-IN" sz="2000">
                          <a:effectLst/>
                        </a:rPr>
                        <a:t>3</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2000" b="1" dirty="0">
                          <a:effectLst/>
                        </a:rPr>
                        <a:t>&lt;head&gt;</a:t>
                      </a:r>
                      <a:r>
                        <a:rPr lang="en-US" sz="2000" dirty="0">
                          <a:solidFill>
                            <a:srgbClr val="000000"/>
                          </a:solidFill>
                          <a:effectLst/>
                        </a:rPr>
                        <a:t>This tag represents the document's header which can keep other HTML tags like &lt;title&gt;, &lt;link&gt; etc.</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70906">
                <a:tc>
                  <a:txBody>
                    <a:bodyPr/>
                    <a:lstStyle/>
                    <a:p>
                      <a:pPr fontAlgn="t"/>
                      <a:r>
                        <a:rPr lang="en-IN" sz="2000">
                          <a:effectLst/>
                        </a:rPr>
                        <a:t>4</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2000" b="1" dirty="0">
                          <a:effectLst/>
                        </a:rPr>
                        <a:t>&lt;title&gt;</a:t>
                      </a:r>
                      <a:r>
                        <a:rPr lang="en-US" sz="2000" dirty="0">
                          <a:solidFill>
                            <a:srgbClr val="000000"/>
                          </a:solidFill>
                          <a:effectLst/>
                        </a:rPr>
                        <a:t>The &lt;title&gt; tag is used inside the &lt;head&gt; tag to mention the document title.</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822338">
                <a:tc>
                  <a:txBody>
                    <a:bodyPr/>
                    <a:lstStyle/>
                    <a:p>
                      <a:pPr fontAlgn="t"/>
                      <a:r>
                        <a:rPr lang="en-IN" sz="2000">
                          <a:effectLst/>
                        </a:rPr>
                        <a:t>5</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2000" b="1" dirty="0">
                          <a:effectLst/>
                        </a:rPr>
                        <a:t>&lt;body&gt;</a:t>
                      </a:r>
                      <a:r>
                        <a:rPr lang="en-US" sz="2000" dirty="0">
                          <a:solidFill>
                            <a:srgbClr val="000000"/>
                          </a:solidFill>
                          <a:effectLst/>
                        </a:rPr>
                        <a:t>This tag represents the document's body which keeps other HTML tags like &lt;h1&gt;, &lt;div&gt;, &lt;p&gt; etc.</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8043">
                <a:tc>
                  <a:txBody>
                    <a:bodyPr/>
                    <a:lstStyle/>
                    <a:p>
                      <a:pPr fontAlgn="t"/>
                      <a:r>
                        <a:rPr lang="en-IN" sz="2000">
                          <a:effectLst/>
                        </a:rPr>
                        <a:t>6</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2000" b="1" dirty="0">
                          <a:effectLst/>
                        </a:rPr>
                        <a:t>&lt;h1&gt;</a:t>
                      </a:r>
                      <a:r>
                        <a:rPr lang="en-US" sz="2000" dirty="0">
                          <a:solidFill>
                            <a:srgbClr val="000000"/>
                          </a:solidFill>
                          <a:effectLst/>
                        </a:rPr>
                        <a:t>This tag represents the heading.</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8043">
                <a:tc>
                  <a:txBody>
                    <a:bodyPr/>
                    <a:lstStyle/>
                    <a:p>
                      <a:pPr fontAlgn="t"/>
                      <a:r>
                        <a:rPr lang="en-IN" sz="2000">
                          <a:effectLst/>
                        </a:rPr>
                        <a:t>7</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2000" b="1" dirty="0">
                          <a:effectLst/>
                        </a:rPr>
                        <a:t>&lt;p&gt;</a:t>
                      </a:r>
                      <a:r>
                        <a:rPr lang="en-US" sz="2000" dirty="0">
                          <a:solidFill>
                            <a:srgbClr val="000000"/>
                          </a:solidFill>
                          <a:effectLst/>
                        </a:rPr>
                        <a:t>This tag represents a paragraph.</a:t>
                      </a:r>
                    </a:p>
                  </a:txBody>
                  <a:tcPr marL="29518" marR="29518" marT="29518" marB="295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4757738"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198</TotalTime>
  <Words>551</Words>
  <Application>Microsoft Office PowerPoint</Application>
  <PresentationFormat>Widescreen</PresentationFormat>
  <Paragraphs>129</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Monaco</vt:lpstr>
      <vt:lpstr>Wingdings 2</vt:lpstr>
      <vt:lpstr>Training presentation</vt:lpstr>
      <vt:lpstr>HTML Training</vt:lpstr>
      <vt:lpstr>Introduction</vt:lpstr>
      <vt:lpstr>PowerPoint Presentation</vt:lpstr>
      <vt:lpstr>HTML is a MUST for students and working professionals to become a great Software Engineer specially when they are working in Web Development Domain.   Some of the key advantages of learning HTML:</vt:lpstr>
      <vt:lpstr>Hello World using HTML.  &lt;!DOCTYPE html&gt; &lt;html&gt;    &lt;head&gt;       &lt;title&gt;This is document title&lt;/title&gt;    &lt;/head&gt;     &lt;body&gt;       &lt;h1&gt;This is a heading&lt;/h1&gt;       &lt;p&gt;Hello World!&lt;/p&gt;    &lt;/body&gt;  &lt;/html&gt;</vt:lpstr>
      <vt:lpstr>PowerPoint Presentation</vt:lpstr>
      <vt:lpstr>Basic HTML Document Example</vt:lpstr>
      <vt:lpstr>HTML Tags</vt:lpstr>
      <vt:lpstr>PowerPoint Presentation</vt:lpstr>
      <vt:lpstr>PowerPoint Presentation</vt:lpstr>
      <vt:lpstr>HTML document will have the following structure −</vt:lpstr>
      <vt:lpstr>Now let's see what is document declaration tag.</vt:lpstr>
      <vt:lpstr>Heading Tags</vt:lpstr>
      <vt:lpstr>Output: </vt:lpstr>
      <vt:lpstr>Paragraph Tag The &lt;p&gt; tag offers a way to structure your text into different paragraphs. Each paragraph of text should go in between an opening &lt;p&gt; and a closing &lt;/p&gt; tag as shown below in the example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Training</dc:title>
  <dc:creator>Gauttam Sonkamble</dc:creator>
  <cp:lastModifiedBy>Microsoft account</cp:lastModifiedBy>
  <cp:revision>33</cp:revision>
  <dcterms:created xsi:type="dcterms:W3CDTF">2022-04-22T06:35:28Z</dcterms:created>
  <dcterms:modified xsi:type="dcterms:W3CDTF">2022-07-14T18:00:56Z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