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89" d="100"/>
          <a:sy n="89" d="100"/>
        </p:scale>
        <p:origin x="46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7/14/2022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7/14/2022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7/14/2022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7/14/2022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7/14/2022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7/14/2022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7/14/2022</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49061"/>
            <a:ext cx="11277600" cy="1470025"/>
          </a:xfrm>
        </p:spPr>
        <p:txBody>
          <a:bodyPr>
            <a:normAutofit/>
          </a:bodyPr>
          <a:lstStyle/>
          <a:p>
            <a:r>
              <a:rPr lang="en-US" sz="6000" dirty="0" smtClean="0"/>
              <a:t>Java JDBC</a:t>
            </a:r>
            <a:endParaRPr lang="en-US" sz="6000" dirty="0"/>
          </a:p>
        </p:txBody>
      </p:sp>
      <p:sp>
        <p:nvSpPr>
          <p:cNvPr id="3" name="Subtitle 2"/>
          <p:cNvSpPr>
            <a:spLocks noGrp="1"/>
          </p:cNvSpPr>
          <p:nvPr>
            <p:ph type="subTitle" idx="1"/>
          </p:nvPr>
        </p:nvSpPr>
        <p:spPr/>
        <p:txBody>
          <a:bodyPr/>
          <a:lstStyle/>
          <a:p>
            <a:r>
              <a:rPr lang="en-US" dirty="0"/>
              <a:t>Presented by</a:t>
            </a:r>
          </a:p>
          <a:p>
            <a:r>
              <a:rPr lang="en-US" dirty="0" smtClean="0"/>
              <a:t>Gauttam Sonkamble</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698" y="245853"/>
            <a:ext cx="10972800" cy="1066800"/>
          </a:xfrm>
        </p:spPr>
        <p:txBody>
          <a:bodyPr/>
          <a:lstStyle/>
          <a:p>
            <a:pPr lvl="0"/>
            <a:r>
              <a:rPr lang="en-IN" b="1" dirty="0"/>
              <a:t>Native-API driver </a:t>
            </a:r>
            <a:endParaRPr lang="en-IN" dirty="0"/>
          </a:p>
        </p:txBody>
      </p:sp>
      <p:sp>
        <p:nvSpPr>
          <p:cNvPr id="3" name="Content Placeholder 2"/>
          <p:cNvSpPr>
            <a:spLocks noGrp="1"/>
          </p:cNvSpPr>
          <p:nvPr>
            <p:ph idx="1"/>
          </p:nvPr>
        </p:nvSpPr>
        <p:spPr>
          <a:xfrm>
            <a:off x="445698" y="1312653"/>
            <a:ext cx="10972800" cy="4325112"/>
          </a:xfrm>
        </p:spPr>
        <p:txBody>
          <a:bodyPr/>
          <a:lstStyle/>
          <a:p>
            <a:r>
              <a:rPr lang="en-IN" dirty="0"/>
              <a:t>The Native API driver uses the client-side libraries of the database. The driver converts JDBC method calls into native calls of the database API. It is not written entirely in java</a:t>
            </a:r>
            <a:r>
              <a:rPr lang="en-IN" dirty="0" smtClean="0"/>
              <a:t>.</a:t>
            </a:r>
          </a:p>
          <a:p>
            <a:endParaRPr lang="en-IN" dirty="0" smtClean="0"/>
          </a:p>
          <a:p>
            <a:endParaRPr lang="en-US" dirty="0"/>
          </a:p>
        </p:txBody>
      </p:sp>
      <p:pic>
        <p:nvPicPr>
          <p:cNvPr id="4" name="Picture 3" descr="Native-API driver"/>
          <p:cNvPicPr/>
          <p:nvPr/>
        </p:nvPicPr>
        <p:blipFill>
          <a:blip r:embed="rId2">
            <a:extLst>
              <a:ext uri="{28A0092B-C50C-407E-A947-70E740481C1C}">
                <a14:useLocalDpi xmlns:a14="http://schemas.microsoft.com/office/drawing/2010/main" val="0"/>
              </a:ext>
            </a:extLst>
          </a:blip>
          <a:srcRect/>
          <a:stretch>
            <a:fillRect/>
          </a:stretch>
        </p:blipFill>
        <p:spPr bwMode="auto">
          <a:xfrm>
            <a:off x="1380226" y="2622430"/>
            <a:ext cx="7366959" cy="4235570"/>
          </a:xfrm>
          <a:prstGeom prst="rect">
            <a:avLst/>
          </a:prstGeom>
          <a:noFill/>
          <a:ln>
            <a:noFill/>
          </a:ln>
        </p:spPr>
      </p:pic>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4094"/>
            <a:ext cx="10972800" cy="1066800"/>
          </a:xfrm>
        </p:spPr>
        <p:txBody>
          <a:bodyPr/>
          <a:lstStyle/>
          <a:p>
            <a:pPr lvl="0"/>
            <a:r>
              <a:rPr lang="en-IN" b="1" dirty="0"/>
              <a:t>Network Protocol driver</a:t>
            </a:r>
            <a:endParaRPr lang="en-IN" dirty="0"/>
          </a:p>
        </p:txBody>
      </p:sp>
      <p:sp>
        <p:nvSpPr>
          <p:cNvPr id="4" name="Text Placeholder 3"/>
          <p:cNvSpPr>
            <a:spLocks noGrp="1"/>
          </p:cNvSpPr>
          <p:nvPr>
            <p:ph sz="half" idx="1"/>
          </p:nvPr>
        </p:nvSpPr>
        <p:spPr>
          <a:xfrm>
            <a:off x="609599" y="1078303"/>
            <a:ext cx="10871201" cy="5512998"/>
          </a:xfrm>
        </p:spPr>
        <p:txBody>
          <a:bodyPr/>
          <a:lstStyle/>
          <a:p>
            <a:r>
              <a:rPr lang="en-IN" dirty="0"/>
              <a:t>The Network Protocol driver uses middleware (application server) that converts JDBC calls directly or indirectly into the vendor-specific database protocol. It is fully written in java</a:t>
            </a:r>
            <a:r>
              <a:rPr lang="en-IN" dirty="0" smtClean="0"/>
              <a:t>.</a:t>
            </a:r>
          </a:p>
          <a:p>
            <a:endParaRPr lang="en-IN" dirty="0"/>
          </a:p>
        </p:txBody>
      </p:sp>
      <p:pic>
        <p:nvPicPr>
          <p:cNvPr id="6" name="Picture 5" descr="Network Protocol driver"/>
          <p:cNvPicPr/>
          <p:nvPr/>
        </p:nvPicPr>
        <p:blipFill>
          <a:blip r:embed="rId2">
            <a:extLst>
              <a:ext uri="{28A0092B-C50C-407E-A947-70E740481C1C}">
                <a14:useLocalDpi xmlns:a14="http://schemas.microsoft.com/office/drawing/2010/main" val="0"/>
              </a:ext>
            </a:extLst>
          </a:blip>
          <a:srcRect/>
          <a:stretch>
            <a:fillRect/>
          </a:stretch>
        </p:blipFill>
        <p:spPr bwMode="auto">
          <a:xfrm>
            <a:off x="1566054" y="2145103"/>
            <a:ext cx="8043772" cy="4446198"/>
          </a:xfrm>
          <a:prstGeom prst="rect">
            <a:avLst/>
          </a:prstGeom>
          <a:noFill/>
          <a:ln>
            <a:noFill/>
          </a:ln>
        </p:spPr>
      </p:pic>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358"/>
            <a:ext cx="10972800" cy="1066800"/>
          </a:xfrm>
        </p:spPr>
        <p:txBody>
          <a:bodyPr/>
          <a:lstStyle/>
          <a:p>
            <a:pPr lvl="0"/>
            <a:r>
              <a:rPr lang="en-IN" b="1" dirty="0"/>
              <a:t>Thin driver </a:t>
            </a:r>
            <a:endParaRPr lang="en-IN" dirty="0"/>
          </a:p>
        </p:txBody>
      </p:sp>
      <p:sp>
        <p:nvSpPr>
          <p:cNvPr id="3" name="Text Placeholder 2"/>
          <p:cNvSpPr>
            <a:spLocks noGrp="1"/>
          </p:cNvSpPr>
          <p:nvPr>
            <p:ph idx="1"/>
          </p:nvPr>
        </p:nvSpPr>
        <p:spPr>
          <a:xfrm>
            <a:off x="609600" y="1095555"/>
            <a:ext cx="10972800" cy="5478981"/>
          </a:xfrm>
        </p:spPr>
        <p:txBody>
          <a:bodyPr/>
          <a:lstStyle/>
          <a:p>
            <a:r>
              <a:rPr lang="en-IN" dirty="0"/>
              <a:t>The thin driver converts JDBC calls directly into the vendor-specific database protocol. That is why it is known as thin driver. It is fully written in Java language</a:t>
            </a:r>
            <a:r>
              <a:rPr lang="en-IN" dirty="0" smtClean="0"/>
              <a:t>.</a:t>
            </a:r>
          </a:p>
          <a:p>
            <a:endParaRPr lang="en-US" dirty="0"/>
          </a:p>
        </p:txBody>
      </p:sp>
      <p:pic>
        <p:nvPicPr>
          <p:cNvPr id="4" name="Picture 3" descr="Thin drive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71832"/>
            <a:ext cx="8054196" cy="4486167"/>
          </a:xfrm>
          <a:prstGeom prst="rect">
            <a:avLst/>
          </a:prstGeom>
          <a:noFill/>
          <a:ln>
            <a:noFill/>
          </a:ln>
        </p:spPr>
      </p:pic>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2" y="116457"/>
            <a:ext cx="10972800" cy="1066800"/>
          </a:xfrm>
        </p:spPr>
        <p:txBody>
          <a:bodyPr/>
          <a:lstStyle/>
          <a:p>
            <a:r>
              <a:rPr lang="en-IN" b="1" dirty="0"/>
              <a:t>Java Database Connectivity Steps:</a:t>
            </a:r>
            <a:endParaRPr lang="en-IN" dirty="0"/>
          </a:p>
        </p:txBody>
      </p:sp>
      <p:sp>
        <p:nvSpPr>
          <p:cNvPr id="3" name="Content Placeholder 2"/>
          <p:cNvSpPr>
            <a:spLocks noGrp="1"/>
          </p:cNvSpPr>
          <p:nvPr>
            <p:ph idx="1"/>
          </p:nvPr>
        </p:nvSpPr>
        <p:spPr>
          <a:xfrm>
            <a:off x="609600" y="914400"/>
            <a:ext cx="10972800" cy="5660136"/>
          </a:xfrm>
        </p:spPr>
        <p:txBody>
          <a:bodyPr/>
          <a:lstStyle/>
          <a:p>
            <a:r>
              <a:rPr lang="en-IN" dirty="0"/>
              <a:t>There are 5 steps to connect any java application with the database using JDBC. These steps are as follows:</a:t>
            </a:r>
          </a:p>
          <a:p>
            <a:pPr lvl="0"/>
            <a:r>
              <a:rPr lang="en-IN" b="1" dirty="0"/>
              <a:t>Register the Driver class</a:t>
            </a:r>
            <a:endParaRPr lang="en-IN" dirty="0"/>
          </a:p>
          <a:p>
            <a:pPr lvl="0"/>
            <a:r>
              <a:rPr lang="en-IN" b="1" dirty="0"/>
              <a:t>Create connection</a:t>
            </a:r>
            <a:endParaRPr lang="en-IN" dirty="0"/>
          </a:p>
          <a:p>
            <a:pPr lvl="0"/>
            <a:r>
              <a:rPr lang="en-IN" b="1" dirty="0"/>
              <a:t>Create statement</a:t>
            </a:r>
            <a:endParaRPr lang="en-IN" dirty="0"/>
          </a:p>
          <a:p>
            <a:pPr lvl="0"/>
            <a:r>
              <a:rPr lang="en-IN" b="1" dirty="0"/>
              <a:t>Execute queries</a:t>
            </a:r>
            <a:endParaRPr lang="en-IN" dirty="0"/>
          </a:p>
          <a:p>
            <a:pPr lvl="0"/>
            <a:r>
              <a:rPr lang="en-IN" b="1" dirty="0"/>
              <a:t>Close connection</a:t>
            </a:r>
            <a:endParaRPr lang="en-IN"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53" y="150962"/>
            <a:ext cx="10972800" cy="1066800"/>
          </a:xfrm>
        </p:spPr>
        <p:txBody>
          <a:bodyPr/>
          <a:lstStyle/>
          <a:p>
            <a:r>
              <a:rPr lang="en-IN" b="1" dirty="0"/>
              <a:t>1) Register the driver class</a:t>
            </a:r>
            <a:endParaRPr lang="en-IN" dirty="0"/>
          </a:p>
        </p:txBody>
      </p:sp>
      <p:sp>
        <p:nvSpPr>
          <p:cNvPr id="3" name="Content Placeholder 2"/>
          <p:cNvSpPr>
            <a:spLocks noGrp="1"/>
          </p:cNvSpPr>
          <p:nvPr>
            <p:ph idx="1"/>
          </p:nvPr>
        </p:nvSpPr>
        <p:spPr>
          <a:xfrm>
            <a:off x="609600" y="1043796"/>
            <a:ext cx="10972800" cy="5530740"/>
          </a:xfrm>
        </p:spPr>
        <p:txBody>
          <a:bodyPr/>
          <a:lstStyle/>
          <a:p>
            <a:r>
              <a:rPr lang="en-IN" dirty="0"/>
              <a:t>The </a:t>
            </a:r>
            <a:r>
              <a:rPr lang="en-IN" b="1" dirty="0" err="1"/>
              <a:t>forName</a:t>
            </a:r>
            <a:r>
              <a:rPr lang="en-IN" b="1" dirty="0"/>
              <a:t>()</a:t>
            </a:r>
            <a:r>
              <a:rPr lang="en-IN" dirty="0"/>
              <a:t> method of Class is used to register the driver class. This method is used to dynamically load the driver class</a:t>
            </a:r>
            <a:r>
              <a:rPr lang="en-IN" dirty="0" smtClean="0"/>
              <a:t>.</a:t>
            </a:r>
          </a:p>
          <a:p>
            <a:r>
              <a:rPr lang="en-IN" b="1" dirty="0"/>
              <a:t>Syntax of </a:t>
            </a:r>
            <a:r>
              <a:rPr lang="en-IN" b="1" dirty="0" err="1"/>
              <a:t>forName</a:t>
            </a:r>
            <a:r>
              <a:rPr lang="en-IN" b="1" dirty="0"/>
              <a:t>() method</a:t>
            </a:r>
            <a:endParaRPr lang="en-IN" dirty="0"/>
          </a:p>
          <a:p>
            <a:r>
              <a:rPr lang="en-IN" b="1" dirty="0"/>
              <a:t>public</a:t>
            </a:r>
            <a:r>
              <a:rPr lang="en-IN" dirty="0"/>
              <a:t> </a:t>
            </a:r>
            <a:r>
              <a:rPr lang="en-IN" b="1" dirty="0"/>
              <a:t>static</a:t>
            </a:r>
            <a:r>
              <a:rPr lang="en-IN" dirty="0"/>
              <a:t> </a:t>
            </a:r>
            <a:r>
              <a:rPr lang="en-IN" b="1" dirty="0"/>
              <a:t>void</a:t>
            </a:r>
            <a:r>
              <a:rPr lang="en-IN" dirty="0"/>
              <a:t> </a:t>
            </a:r>
            <a:r>
              <a:rPr lang="en-IN" dirty="0" err="1"/>
              <a:t>forName</a:t>
            </a:r>
            <a:r>
              <a:rPr lang="en-IN" dirty="0"/>
              <a:t>(String </a:t>
            </a:r>
            <a:r>
              <a:rPr lang="en-IN" dirty="0" err="1"/>
              <a:t>className</a:t>
            </a:r>
            <a:r>
              <a:rPr lang="en-IN" dirty="0"/>
              <a:t>)</a:t>
            </a:r>
            <a:r>
              <a:rPr lang="en-IN" b="1" dirty="0"/>
              <a:t>throws</a:t>
            </a:r>
            <a:r>
              <a:rPr lang="en-IN" dirty="0"/>
              <a:t> </a:t>
            </a:r>
            <a:r>
              <a:rPr lang="en-IN" dirty="0" err="1"/>
              <a:t>ClassNotFoundException</a:t>
            </a:r>
            <a:r>
              <a:rPr lang="en-IN" dirty="0"/>
              <a:t> </a:t>
            </a:r>
            <a:r>
              <a:rPr lang="en-IN" b="1" dirty="0"/>
              <a:t>.</a:t>
            </a:r>
            <a:endParaRPr lang="en-IN" dirty="0"/>
          </a:p>
          <a:p>
            <a:r>
              <a:rPr lang="en-IN" b="1" dirty="0"/>
              <a:t>Example to register the </a:t>
            </a:r>
            <a:r>
              <a:rPr lang="en-IN" b="1" dirty="0" err="1"/>
              <a:t>OracleDriver</a:t>
            </a:r>
            <a:r>
              <a:rPr lang="en-IN" b="1" dirty="0"/>
              <a:t> class</a:t>
            </a:r>
            <a:endParaRPr lang="en-IN" dirty="0"/>
          </a:p>
          <a:p>
            <a:r>
              <a:rPr lang="en-IN" dirty="0"/>
              <a:t>Here, Java program is loading oracle driver to </a:t>
            </a:r>
            <a:r>
              <a:rPr lang="en-IN" dirty="0" err="1"/>
              <a:t>esteblish</a:t>
            </a:r>
            <a:r>
              <a:rPr lang="en-IN" dirty="0"/>
              <a:t> database connection.</a:t>
            </a:r>
          </a:p>
          <a:p>
            <a:r>
              <a:rPr lang="en-IN" b="1" dirty="0" err="1"/>
              <a:t>Class.forName</a:t>
            </a:r>
            <a:r>
              <a:rPr lang="en-IN" b="1" dirty="0"/>
              <a:t>("</a:t>
            </a:r>
            <a:r>
              <a:rPr lang="en-IN" b="1" dirty="0" err="1"/>
              <a:t>oracle.jdbc.driver.OracleDriver</a:t>
            </a:r>
            <a:r>
              <a:rPr lang="en-IN" b="1" dirty="0"/>
              <a:t>");  </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91" y="401128"/>
            <a:ext cx="10972800" cy="1066800"/>
          </a:xfrm>
        </p:spPr>
        <p:txBody>
          <a:bodyPr>
            <a:normAutofit fontScale="90000"/>
          </a:bodyPr>
          <a:lstStyle/>
          <a:p>
            <a:r>
              <a:rPr lang="en-IN" b="1" dirty="0"/>
              <a:t>2) Create the connection object</a:t>
            </a:r>
            <a:r>
              <a:rPr lang="en-IN" dirty="0"/>
              <a:t/>
            </a:r>
            <a:br>
              <a:rPr lang="en-IN" dirty="0"/>
            </a:br>
            <a:endParaRPr lang="en-IN" dirty="0"/>
          </a:p>
        </p:txBody>
      </p:sp>
      <p:sp>
        <p:nvSpPr>
          <p:cNvPr id="3" name="Content Placeholder 2"/>
          <p:cNvSpPr>
            <a:spLocks noGrp="1"/>
          </p:cNvSpPr>
          <p:nvPr>
            <p:ph idx="1"/>
          </p:nvPr>
        </p:nvSpPr>
        <p:spPr>
          <a:xfrm>
            <a:off x="342182" y="1058978"/>
            <a:ext cx="10972800" cy="5505724"/>
          </a:xfrm>
        </p:spPr>
        <p:txBody>
          <a:bodyPr/>
          <a:lstStyle/>
          <a:p>
            <a:r>
              <a:rPr lang="en-IN" dirty="0"/>
              <a:t>The </a:t>
            </a:r>
            <a:r>
              <a:rPr lang="en-IN" b="1" dirty="0" err="1"/>
              <a:t>getConnection</a:t>
            </a:r>
            <a:r>
              <a:rPr lang="en-IN" b="1" dirty="0"/>
              <a:t>()</a:t>
            </a:r>
            <a:r>
              <a:rPr lang="en-IN" dirty="0"/>
              <a:t> method of </a:t>
            </a:r>
            <a:r>
              <a:rPr lang="en-IN" dirty="0" err="1"/>
              <a:t>DriverManager</a:t>
            </a:r>
            <a:r>
              <a:rPr lang="en-IN" dirty="0"/>
              <a:t> class is used to establish connection with the database</a:t>
            </a:r>
            <a:r>
              <a:rPr lang="en-IN" dirty="0" smtClean="0"/>
              <a:t>.</a:t>
            </a:r>
          </a:p>
          <a:p>
            <a:r>
              <a:rPr lang="en-IN" b="1" dirty="0"/>
              <a:t>Syntax of </a:t>
            </a:r>
            <a:r>
              <a:rPr lang="en-IN" b="1" dirty="0" err="1"/>
              <a:t>getConnection</a:t>
            </a:r>
            <a:r>
              <a:rPr lang="en-IN" b="1" dirty="0"/>
              <a:t>() method</a:t>
            </a:r>
            <a:endParaRPr lang="en-IN" dirty="0"/>
          </a:p>
          <a:p>
            <a:r>
              <a:rPr lang="en-IN" dirty="0" smtClean="0"/>
              <a:t>1) </a:t>
            </a:r>
            <a:r>
              <a:rPr lang="en-IN" b="1" dirty="0" smtClean="0"/>
              <a:t>public</a:t>
            </a:r>
            <a:r>
              <a:rPr lang="en-IN" dirty="0" smtClean="0"/>
              <a:t> </a:t>
            </a:r>
            <a:r>
              <a:rPr lang="en-IN" b="1" dirty="0" smtClean="0"/>
              <a:t>static</a:t>
            </a:r>
            <a:r>
              <a:rPr lang="en-IN" dirty="0" smtClean="0"/>
              <a:t> Connection </a:t>
            </a:r>
            <a:r>
              <a:rPr lang="en-IN" dirty="0" err="1" smtClean="0"/>
              <a:t>getConnection</a:t>
            </a:r>
            <a:r>
              <a:rPr lang="en-IN" dirty="0" smtClean="0"/>
              <a:t>(String </a:t>
            </a:r>
            <a:r>
              <a:rPr lang="en-IN" dirty="0" err="1" smtClean="0"/>
              <a:t>url</a:t>
            </a:r>
            <a:r>
              <a:rPr lang="en-IN" dirty="0" smtClean="0"/>
              <a:t>)</a:t>
            </a:r>
            <a:r>
              <a:rPr lang="en-IN" b="1" dirty="0" smtClean="0"/>
              <a:t>throws</a:t>
            </a:r>
            <a:r>
              <a:rPr lang="en-IN" dirty="0" smtClean="0"/>
              <a:t> </a:t>
            </a:r>
            <a:r>
              <a:rPr lang="en-IN" dirty="0" err="1" smtClean="0"/>
              <a:t>SQLException</a:t>
            </a:r>
            <a:r>
              <a:rPr lang="en-IN" dirty="0" smtClean="0"/>
              <a:t>  </a:t>
            </a:r>
          </a:p>
          <a:p>
            <a:r>
              <a:rPr lang="en-IN" dirty="0" smtClean="0"/>
              <a:t>2) </a:t>
            </a:r>
            <a:r>
              <a:rPr lang="en-IN" b="1" dirty="0" smtClean="0"/>
              <a:t>public</a:t>
            </a:r>
            <a:r>
              <a:rPr lang="en-IN" dirty="0" smtClean="0"/>
              <a:t> </a:t>
            </a:r>
            <a:r>
              <a:rPr lang="en-IN" b="1" dirty="0" smtClean="0"/>
              <a:t>static</a:t>
            </a:r>
            <a:r>
              <a:rPr lang="en-IN" dirty="0" smtClean="0"/>
              <a:t> Connection </a:t>
            </a:r>
            <a:r>
              <a:rPr lang="en-IN" dirty="0" err="1" smtClean="0"/>
              <a:t>getConnection</a:t>
            </a:r>
            <a:r>
              <a:rPr lang="en-IN" dirty="0" smtClean="0"/>
              <a:t>(String </a:t>
            </a:r>
            <a:r>
              <a:rPr lang="en-IN" dirty="0" err="1" smtClean="0"/>
              <a:t>url,String</a:t>
            </a:r>
            <a:r>
              <a:rPr lang="en-IN" dirty="0" smtClean="0"/>
              <a:t> </a:t>
            </a:r>
            <a:r>
              <a:rPr lang="en-IN" dirty="0" err="1" smtClean="0"/>
              <a:t>name,String</a:t>
            </a:r>
            <a:r>
              <a:rPr lang="en-IN" dirty="0" smtClean="0"/>
              <a:t> password)  </a:t>
            </a:r>
          </a:p>
          <a:p>
            <a:r>
              <a:rPr lang="en-IN" b="1" dirty="0" smtClean="0"/>
              <a:t>throws</a:t>
            </a:r>
            <a:r>
              <a:rPr lang="en-IN" dirty="0"/>
              <a:t> </a:t>
            </a:r>
            <a:r>
              <a:rPr lang="en-IN" dirty="0" err="1"/>
              <a:t>SQLException</a:t>
            </a:r>
            <a:r>
              <a:rPr lang="en-IN" dirty="0"/>
              <a:t>  </a:t>
            </a:r>
          </a:p>
          <a:p>
            <a:r>
              <a:rPr lang="en-IN" b="1" dirty="0"/>
              <a:t>Example to establish connection with the Oracle database</a:t>
            </a:r>
            <a:endParaRPr lang="en-IN" dirty="0"/>
          </a:p>
          <a:p>
            <a:r>
              <a:rPr lang="en-IN" dirty="0"/>
              <a:t>Connection con=</a:t>
            </a:r>
            <a:r>
              <a:rPr lang="en-IN" dirty="0" err="1"/>
              <a:t>DriverManager.getConnection</a:t>
            </a:r>
            <a:r>
              <a:rPr lang="en-IN" dirty="0"/>
              <a:t>(  </a:t>
            </a:r>
          </a:p>
          <a:p>
            <a:r>
              <a:rPr lang="en-IN" dirty="0"/>
              <a:t>"</a:t>
            </a:r>
            <a:r>
              <a:rPr lang="en-IN" dirty="0" err="1"/>
              <a:t>jdbc:oracle:thin</a:t>
            </a:r>
            <a:r>
              <a:rPr lang="en-IN" dirty="0"/>
              <a:t>:@</a:t>
            </a:r>
            <a:r>
              <a:rPr lang="en-IN" dirty="0" smtClean="0"/>
              <a:t>localhost:8080:xe","</a:t>
            </a:r>
            <a:r>
              <a:rPr lang="en-IN" dirty="0"/>
              <a:t>system","password"); </a:t>
            </a:r>
          </a:p>
          <a:p>
            <a:endParaRPr lang="en-IN" dirty="0"/>
          </a:p>
        </p:txBody>
      </p:sp>
    </p:spTree>
    <p:extLst>
      <p:ext uri="{BB962C8B-B14F-4D97-AF65-F5344CB8AC3E}">
        <p14:creationId xmlns:p14="http://schemas.microsoft.com/office/powerpoint/2010/main" val="325002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85" y="392502"/>
            <a:ext cx="10972800" cy="1066800"/>
          </a:xfrm>
        </p:spPr>
        <p:txBody>
          <a:bodyPr>
            <a:normAutofit fontScale="90000"/>
          </a:bodyPr>
          <a:lstStyle/>
          <a:p>
            <a:r>
              <a:rPr lang="en-IN" b="1" dirty="0"/>
              <a:t>3) Create the Statement object</a:t>
            </a:r>
            <a:r>
              <a:rPr lang="en-IN" dirty="0"/>
              <a:t/>
            </a:r>
            <a:br>
              <a:rPr lang="en-IN" dirty="0"/>
            </a:br>
            <a:endParaRPr lang="en-IN" dirty="0"/>
          </a:p>
        </p:txBody>
      </p:sp>
      <p:sp>
        <p:nvSpPr>
          <p:cNvPr id="3" name="Content Placeholder 2"/>
          <p:cNvSpPr>
            <a:spLocks noGrp="1"/>
          </p:cNvSpPr>
          <p:nvPr>
            <p:ph idx="1"/>
          </p:nvPr>
        </p:nvSpPr>
        <p:spPr>
          <a:xfrm>
            <a:off x="212784" y="1033098"/>
            <a:ext cx="11639909" cy="5376327"/>
          </a:xfrm>
        </p:spPr>
        <p:txBody>
          <a:bodyPr/>
          <a:lstStyle/>
          <a:p>
            <a:r>
              <a:rPr lang="en-IN" dirty="0"/>
              <a:t>The </a:t>
            </a:r>
            <a:r>
              <a:rPr lang="en-IN" dirty="0" err="1"/>
              <a:t>createStatement</a:t>
            </a:r>
            <a:r>
              <a:rPr lang="en-IN" dirty="0"/>
              <a:t>() method of Connection interface is used to create statement. The object of statement is responsible to execute queries with the database</a:t>
            </a:r>
            <a:r>
              <a:rPr lang="en-IN" dirty="0" smtClean="0"/>
              <a:t>.</a:t>
            </a:r>
          </a:p>
          <a:p>
            <a:r>
              <a:rPr lang="en-IN" b="1" dirty="0"/>
              <a:t>Syntax of </a:t>
            </a:r>
            <a:r>
              <a:rPr lang="en-IN" b="1" dirty="0" err="1"/>
              <a:t>createStatement</a:t>
            </a:r>
            <a:r>
              <a:rPr lang="en-IN" b="1" dirty="0"/>
              <a:t>() method</a:t>
            </a:r>
            <a:endParaRPr lang="en-IN" dirty="0"/>
          </a:p>
          <a:p>
            <a:r>
              <a:rPr lang="en-IN" b="1" dirty="0"/>
              <a:t>public</a:t>
            </a:r>
            <a:r>
              <a:rPr lang="en-IN" dirty="0"/>
              <a:t> Statement </a:t>
            </a:r>
            <a:r>
              <a:rPr lang="en-IN" dirty="0" err="1"/>
              <a:t>createStatement</a:t>
            </a:r>
            <a:r>
              <a:rPr lang="en-IN" dirty="0"/>
              <a:t>()</a:t>
            </a:r>
            <a:r>
              <a:rPr lang="en-IN" b="1" dirty="0"/>
              <a:t>throws</a:t>
            </a:r>
            <a:r>
              <a:rPr lang="en-IN" dirty="0"/>
              <a:t> </a:t>
            </a:r>
            <a:r>
              <a:rPr lang="en-IN" dirty="0" err="1"/>
              <a:t>SQLException</a:t>
            </a:r>
            <a:r>
              <a:rPr lang="en-IN" dirty="0"/>
              <a:t>  </a:t>
            </a:r>
          </a:p>
          <a:p>
            <a:r>
              <a:rPr lang="en-IN" b="1" dirty="0"/>
              <a:t>Example to create the statement object</a:t>
            </a:r>
            <a:endParaRPr lang="en-IN" dirty="0"/>
          </a:p>
          <a:p>
            <a:r>
              <a:rPr lang="en-IN" dirty="0"/>
              <a:t>Statement </a:t>
            </a:r>
            <a:r>
              <a:rPr lang="en-IN" dirty="0" err="1"/>
              <a:t>stmt</a:t>
            </a:r>
            <a:r>
              <a:rPr lang="en-IN" dirty="0"/>
              <a:t>=</a:t>
            </a:r>
            <a:r>
              <a:rPr lang="en-IN" dirty="0" err="1"/>
              <a:t>con.createStatement</a:t>
            </a:r>
            <a:r>
              <a:rPr lang="en-IN" dirty="0"/>
              <a:t>();  </a:t>
            </a:r>
          </a:p>
          <a:p>
            <a:endParaRPr lang="en-IN" dirty="0"/>
          </a:p>
        </p:txBody>
      </p:sp>
    </p:spTree>
    <p:extLst>
      <p:ext uri="{BB962C8B-B14F-4D97-AF65-F5344CB8AC3E}">
        <p14:creationId xmlns:p14="http://schemas.microsoft.com/office/powerpoint/2010/main" val="247086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66" y="409755"/>
            <a:ext cx="10972800" cy="1066800"/>
          </a:xfrm>
        </p:spPr>
        <p:txBody>
          <a:bodyPr>
            <a:normAutofit fontScale="90000"/>
          </a:bodyPr>
          <a:lstStyle/>
          <a:p>
            <a:r>
              <a:rPr lang="en-IN" b="1" dirty="0"/>
              <a:t>4.Execute the query </a:t>
            </a:r>
            <a:r>
              <a:rPr lang="en-IN" dirty="0"/>
              <a:t/>
            </a:r>
            <a:br>
              <a:rPr lang="en-IN" dirty="0"/>
            </a:br>
            <a:endParaRPr lang="en-IN" dirty="0"/>
          </a:p>
        </p:txBody>
      </p:sp>
      <p:sp>
        <p:nvSpPr>
          <p:cNvPr id="3" name="Content Placeholder 2"/>
          <p:cNvSpPr>
            <a:spLocks noGrp="1"/>
          </p:cNvSpPr>
          <p:nvPr>
            <p:ph idx="1"/>
          </p:nvPr>
        </p:nvSpPr>
        <p:spPr>
          <a:xfrm>
            <a:off x="402566" y="1041726"/>
            <a:ext cx="10972800" cy="5652372"/>
          </a:xfrm>
        </p:spPr>
        <p:txBody>
          <a:bodyPr/>
          <a:lstStyle/>
          <a:p>
            <a:r>
              <a:rPr lang="en-IN" dirty="0"/>
              <a:t>The </a:t>
            </a:r>
            <a:r>
              <a:rPr lang="en-IN" dirty="0" err="1"/>
              <a:t>executeQuery</a:t>
            </a:r>
            <a:r>
              <a:rPr lang="en-IN" dirty="0"/>
              <a:t>() method of Statement interface is used to execute queries to the database. This method returns the object of </a:t>
            </a:r>
            <a:r>
              <a:rPr lang="en-IN" dirty="0" err="1"/>
              <a:t>ResultSet</a:t>
            </a:r>
            <a:r>
              <a:rPr lang="en-IN" dirty="0"/>
              <a:t> that can be used to get all the records of a table</a:t>
            </a:r>
            <a:r>
              <a:rPr lang="en-IN" dirty="0" smtClean="0"/>
              <a:t>.</a:t>
            </a:r>
          </a:p>
          <a:p>
            <a:r>
              <a:rPr lang="en-IN" b="1" dirty="0"/>
              <a:t>Syntax of </a:t>
            </a:r>
            <a:r>
              <a:rPr lang="en-IN" b="1" dirty="0" err="1"/>
              <a:t>executeQuery</a:t>
            </a:r>
            <a:r>
              <a:rPr lang="en-IN" b="1" dirty="0"/>
              <a:t>() method</a:t>
            </a:r>
            <a:endParaRPr lang="en-IN" dirty="0"/>
          </a:p>
          <a:p>
            <a:r>
              <a:rPr lang="en-IN" b="1" dirty="0"/>
              <a:t>public</a:t>
            </a:r>
            <a:r>
              <a:rPr lang="en-IN" dirty="0"/>
              <a:t> </a:t>
            </a:r>
            <a:r>
              <a:rPr lang="en-IN" dirty="0" err="1"/>
              <a:t>ResultSet</a:t>
            </a:r>
            <a:r>
              <a:rPr lang="en-IN" dirty="0"/>
              <a:t> </a:t>
            </a:r>
            <a:r>
              <a:rPr lang="en-IN" dirty="0" err="1"/>
              <a:t>executeQuery</a:t>
            </a:r>
            <a:r>
              <a:rPr lang="en-IN" dirty="0"/>
              <a:t>(String </a:t>
            </a:r>
            <a:r>
              <a:rPr lang="en-IN" dirty="0" err="1"/>
              <a:t>sql</a:t>
            </a:r>
            <a:r>
              <a:rPr lang="en-IN" dirty="0"/>
              <a:t>)</a:t>
            </a:r>
            <a:r>
              <a:rPr lang="en-IN" b="1" dirty="0"/>
              <a:t>throws</a:t>
            </a:r>
            <a:r>
              <a:rPr lang="en-IN" dirty="0"/>
              <a:t> </a:t>
            </a:r>
            <a:r>
              <a:rPr lang="en-IN" dirty="0" err="1"/>
              <a:t>SQLException</a:t>
            </a:r>
            <a:r>
              <a:rPr lang="en-IN" dirty="0"/>
              <a:t>  </a:t>
            </a:r>
          </a:p>
          <a:p>
            <a:r>
              <a:rPr lang="en-IN" b="1" dirty="0"/>
              <a:t>Example to execute query</a:t>
            </a:r>
            <a:endParaRPr lang="en-IN" dirty="0"/>
          </a:p>
          <a:p>
            <a:r>
              <a:rPr lang="en-IN" dirty="0" err="1"/>
              <a:t>ResultSet</a:t>
            </a:r>
            <a:r>
              <a:rPr lang="en-IN" dirty="0"/>
              <a:t> </a:t>
            </a:r>
            <a:r>
              <a:rPr lang="en-IN" dirty="0" err="1"/>
              <a:t>rs</a:t>
            </a:r>
            <a:r>
              <a:rPr lang="en-IN" dirty="0"/>
              <a:t>=</a:t>
            </a:r>
            <a:r>
              <a:rPr lang="en-IN" dirty="0" err="1"/>
              <a:t>stmt.executeQuery</a:t>
            </a:r>
            <a:r>
              <a:rPr lang="en-IN" dirty="0"/>
              <a:t>("select * from </a:t>
            </a:r>
            <a:r>
              <a:rPr lang="en-IN" dirty="0" err="1"/>
              <a:t>emp</a:t>
            </a:r>
            <a:r>
              <a:rPr lang="en-IN" dirty="0"/>
              <a:t>");  </a:t>
            </a:r>
          </a:p>
          <a:p>
            <a:r>
              <a:rPr lang="en-IN" dirty="0"/>
              <a:t>  </a:t>
            </a:r>
          </a:p>
          <a:p>
            <a:r>
              <a:rPr lang="en-IN" b="1" dirty="0"/>
              <a:t>while</a:t>
            </a:r>
            <a:r>
              <a:rPr lang="en-IN" dirty="0"/>
              <a:t>(</a:t>
            </a:r>
            <a:r>
              <a:rPr lang="en-IN" dirty="0" err="1"/>
              <a:t>rs.next</a:t>
            </a:r>
            <a:r>
              <a:rPr lang="en-IN" dirty="0"/>
              <a:t>()){  </a:t>
            </a:r>
          </a:p>
          <a:p>
            <a:r>
              <a:rPr lang="en-IN" dirty="0" err="1"/>
              <a:t>System.out.println</a:t>
            </a:r>
            <a:r>
              <a:rPr lang="en-IN" dirty="0"/>
              <a:t>(</a:t>
            </a:r>
            <a:r>
              <a:rPr lang="en-IN" dirty="0" err="1"/>
              <a:t>rs.getInt</a:t>
            </a:r>
            <a:r>
              <a:rPr lang="en-IN" dirty="0"/>
              <a:t>(1)+" "+</a:t>
            </a:r>
            <a:r>
              <a:rPr lang="en-IN" dirty="0" err="1"/>
              <a:t>rs.getString</a:t>
            </a:r>
            <a:r>
              <a:rPr lang="en-IN" dirty="0"/>
              <a:t>(2));  </a:t>
            </a:r>
          </a:p>
          <a:p>
            <a:r>
              <a:rPr lang="en-IN" dirty="0"/>
              <a:t>}  </a:t>
            </a:r>
          </a:p>
          <a:p>
            <a:endParaRPr lang="en-IN" dirty="0"/>
          </a:p>
        </p:txBody>
      </p:sp>
    </p:spTree>
    <p:extLst>
      <p:ext uri="{BB962C8B-B14F-4D97-AF65-F5344CB8AC3E}">
        <p14:creationId xmlns:p14="http://schemas.microsoft.com/office/powerpoint/2010/main" val="367749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7" y="461513"/>
            <a:ext cx="10972800" cy="1066800"/>
          </a:xfrm>
        </p:spPr>
        <p:txBody>
          <a:bodyPr>
            <a:normAutofit fontScale="90000"/>
          </a:bodyPr>
          <a:lstStyle/>
          <a:p>
            <a:r>
              <a:rPr lang="en-IN" b="1" dirty="0"/>
              <a:t>Close the connection object</a:t>
            </a:r>
            <a:r>
              <a:rPr lang="en-IN" dirty="0"/>
              <a:t/>
            </a:r>
            <a:br>
              <a:rPr lang="en-IN" dirty="0"/>
            </a:br>
            <a:endParaRPr lang="en-IN" dirty="0"/>
          </a:p>
        </p:txBody>
      </p:sp>
      <p:sp>
        <p:nvSpPr>
          <p:cNvPr id="3" name="Content Placeholder 2"/>
          <p:cNvSpPr>
            <a:spLocks noGrp="1"/>
          </p:cNvSpPr>
          <p:nvPr>
            <p:ph idx="1"/>
          </p:nvPr>
        </p:nvSpPr>
        <p:spPr>
          <a:xfrm>
            <a:off x="327804" y="1242204"/>
            <a:ext cx="11254596" cy="5332332"/>
          </a:xfrm>
        </p:spPr>
        <p:txBody>
          <a:bodyPr/>
          <a:lstStyle/>
          <a:p>
            <a:r>
              <a:rPr lang="en-IN" dirty="0"/>
              <a:t>By closing connection object statement and </a:t>
            </a:r>
            <a:r>
              <a:rPr lang="en-IN" dirty="0" err="1"/>
              <a:t>ResultSet</a:t>
            </a:r>
            <a:r>
              <a:rPr lang="en-IN" dirty="0"/>
              <a:t> will be closed automatically. The close() method of Connection interface is used to close the connection</a:t>
            </a:r>
            <a:r>
              <a:rPr lang="en-IN" dirty="0" smtClean="0"/>
              <a:t>.</a:t>
            </a:r>
          </a:p>
          <a:p>
            <a:r>
              <a:rPr lang="en-IN" b="1" dirty="0"/>
              <a:t>Syntax of close() method</a:t>
            </a:r>
            <a:endParaRPr lang="en-IN" dirty="0"/>
          </a:p>
          <a:p>
            <a:r>
              <a:rPr lang="en-IN" b="1" dirty="0"/>
              <a:t>public</a:t>
            </a:r>
            <a:r>
              <a:rPr lang="en-IN" dirty="0"/>
              <a:t> </a:t>
            </a:r>
            <a:r>
              <a:rPr lang="en-IN" b="1" dirty="0"/>
              <a:t>void</a:t>
            </a:r>
            <a:r>
              <a:rPr lang="en-IN" dirty="0"/>
              <a:t> close()</a:t>
            </a:r>
            <a:r>
              <a:rPr lang="en-IN" b="1" dirty="0"/>
              <a:t>throws</a:t>
            </a:r>
            <a:r>
              <a:rPr lang="en-IN" dirty="0"/>
              <a:t> </a:t>
            </a:r>
            <a:r>
              <a:rPr lang="en-IN" dirty="0" err="1"/>
              <a:t>SQLException</a:t>
            </a:r>
            <a:r>
              <a:rPr lang="en-IN" dirty="0"/>
              <a:t>  </a:t>
            </a:r>
          </a:p>
          <a:p>
            <a:r>
              <a:rPr lang="en-IN" dirty="0"/>
              <a:t>Example to close connection</a:t>
            </a:r>
          </a:p>
          <a:p>
            <a:r>
              <a:rPr lang="en-IN" b="1" dirty="0" err="1"/>
              <a:t>con.close</a:t>
            </a:r>
            <a:r>
              <a:rPr lang="en-IN" b="1" dirty="0"/>
              <a:t>();  </a:t>
            </a:r>
            <a:endParaRPr lang="en-IN" dirty="0"/>
          </a:p>
          <a:p>
            <a:endParaRPr lang="en-IN" dirty="0"/>
          </a:p>
        </p:txBody>
      </p:sp>
    </p:spTree>
    <p:extLst>
      <p:ext uri="{BB962C8B-B14F-4D97-AF65-F5344CB8AC3E}">
        <p14:creationId xmlns:p14="http://schemas.microsoft.com/office/powerpoint/2010/main" val="315112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3490"/>
            <a:ext cx="10972800" cy="1066800"/>
          </a:xfrm>
        </p:spPr>
        <p:txBody>
          <a:bodyPr>
            <a:normAutofit fontScale="90000"/>
          </a:bodyPr>
          <a:lstStyle/>
          <a:p>
            <a:r>
              <a:rPr lang="en-IN" b="1" dirty="0"/>
              <a:t>Java Database Connectivity with MySQL</a:t>
            </a:r>
            <a:r>
              <a:rPr lang="en-IN" dirty="0"/>
              <a:t/>
            </a:r>
            <a:br>
              <a:rPr lang="en-IN" dirty="0"/>
            </a:br>
            <a:endParaRPr lang="en-IN" dirty="0"/>
          </a:p>
        </p:txBody>
      </p:sp>
      <p:sp>
        <p:nvSpPr>
          <p:cNvPr id="3" name="Content Placeholder 2"/>
          <p:cNvSpPr>
            <a:spLocks noGrp="1"/>
          </p:cNvSpPr>
          <p:nvPr>
            <p:ph idx="1"/>
          </p:nvPr>
        </p:nvSpPr>
        <p:spPr>
          <a:xfrm>
            <a:off x="247290" y="856890"/>
            <a:ext cx="10972800" cy="5630174"/>
          </a:xfrm>
        </p:spPr>
        <p:txBody>
          <a:bodyPr/>
          <a:lstStyle/>
          <a:p>
            <a:pPr lvl="0"/>
            <a:r>
              <a:rPr lang="en-IN" b="1" dirty="0"/>
              <a:t>Driver class: </a:t>
            </a:r>
            <a:r>
              <a:rPr lang="en-IN" dirty="0"/>
              <a:t>The driver class for the </a:t>
            </a:r>
            <a:r>
              <a:rPr lang="en-IN" dirty="0" err="1"/>
              <a:t>mysql</a:t>
            </a:r>
            <a:r>
              <a:rPr lang="en-IN" dirty="0"/>
              <a:t> database is </a:t>
            </a:r>
            <a:r>
              <a:rPr lang="en-IN" b="1" dirty="0" err="1"/>
              <a:t>com.mysql.jdbc.Driver</a:t>
            </a:r>
            <a:r>
              <a:rPr lang="en-IN" dirty="0"/>
              <a:t>.</a:t>
            </a:r>
          </a:p>
          <a:p>
            <a:pPr lvl="0"/>
            <a:r>
              <a:rPr lang="en-IN" b="1" dirty="0"/>
              <a:t>Connection URL: </a:t>
            </a:r>
            <a:r>
              <a:rPr lang="en-IN" dirty="0"/>
              <a:t>The connection URL for the </a:t>
            </a:r>
            <a:r>
              <a:rPr lang="en-IN" dirty="0" err="1"/>
              <a:t>mysql</a:t>
            </a:r>
            <a:r>
              <a:rPr lang="en-IN" dirty="0"/>
              <a:t> database is </a:t>
            </a:r>
            <a:r>
              <a:rPr lang="en-IN" b="1" dirty="0" err="1"/>
              <a:t>jdbc:mysql</a:t>
            </a:r>
            <a:r>
              <a:rPr lang="en-IN" b="1" dirty="0"/>
              <a:t>://localhost:3306/</a:t>
            </a:r>
            <a:r>
              <a:rPr lang="en-IN" b="1" dirty="0" err="1"/>
              <a:t>sonoo</a:t>
            </a:r>
            <a:r>
              <a:rPr lang="en-IN" dirty="0"/>
              <a:t> where </a:t>
            </a:r>
            <a:r>
              <a:rPr lang="en-IN" dirty="0" err="1"/>
              <a:t>jdbc</a:t>
            </a:r>
            <a:r>
              <a:rPr lang="en-IN" dirty="0"/>
              <a:t> is the API, </a:t>
            </a:r>
            <a:r>
              <a:rPr lang="en-IN" dirty="0" err="1"/>
              <a:t>mysql</a:t>
            </a:r>
            <a:r>
              <a:rPr lang="en-IN" dirty="0"/>
              <a:t> is the database, localhost is the server name on which </a:t>
            </a:r>
            <a:r>
              <a:rPr lang="en-IN" dirty="0" err="1"/>
              <a:t>mysql</a:t>
            </a:r>
            <a:r>
              <a:rPr lang="en-IN" dirty="0"/>
              <a:t> is running, we may also use IP address, 3306 is the port number and </a:t>
            </a:r>
            <a:r>
              <a:rPr lang="en-IN" dirty="0" err="1"/>
              <a:t>emp</a:t>
            </a:r>
            <a:r>
              <a:rPr lang="en-IN" dirty="0"/>
              <a:t> is the database name. We may use any database, in such case, we need to replace the </a:t>
            </a:r>
            <a:r>
              <a:rPr lang="en-IN" dirty="0" err="1"/>
              <a:t>emp</a:t>
            </a:r>
            <a:r>
              <a:rPr lang="en-IN" dirty="0"/>
              <a:t> with our database name.</a:t>
            </a:r>
          </a:p>
          <a:p>
            <a:pPr lvl="0"/>
            <a:r>
              <a:rPr lang="en-IN" b="1" dirty="0"/>
              <a:t>Username: </a:t>
            </a:r>
            <a:r>
              <a:rPr lang="en-IN" dirty="0"/>
              <a:t>The default username for the </a:t>
            </a:r>
            <a:r>
              <a:rPr lang="en-IN" dirty="0" err="1"/>
              <a:t>mysql</a:t>
            </a:r>
            <a:r>
              <a:rPr lang="en-IN" dirty="0"/>
              <a:t> database is </a:t>
            </a:r>
            <a:r>
              <a:rPr lang="en-IN" b="1" dirty="0"/>
              <a:t>root</a:t>
            </a:r>
            <a:r>
              <a:rPr lang="en-IN" dirty="0"/>
              <a:t>.</a:t>
            </a:r>
          </a:p>
          <a:p>
            <a:pPr lvl="0"/>
            <a:r>
              <a:rPr lang="en-IN" b="1" dirty="0"/>
              <a:t>Password: </a:t>
            </a:r>
            <a:r>
              <a:rPr lang="en-IN" dirty="0"/>
              <a:t>It is the password given by the user at the time of installing the </a:t>
            </a:r>
            <a:r>
              <a:rPr lang="en-IN" dirty="0" err="1"/>
              <a:t>mysql</a:t>
            </a:r>
            <a:r>
              <a:rPr lang="en-IN" dirty="0"/>
              <a:t> database. In this example, we are going to use root as the password.</a:t>
            </a:r>
          </a:p>
          <a:p>
            <a:endParaRPr lang="en-IN" dirty="0"/>
          </a:p>
        </p:txBody>
      </p:sp>
    </p:spTree>
    <p:extLst>
      <p:ext uri="{BB962C8B-B14F-4D97-AF65-F5344CB8AC3E}">
        <p14:creationId xmlns:p14="http://schemas.microsoft.com/office/powerpoint/2010/main" val="382020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2" y="573656"/>
            <a:ext cx="10972800" cy="1066800"/>
          </a:xfrm>
        </p:spPr>
        <p:txBody>
          <a:bodyPr/>
          <a:lstStyle/>
          <a:p>
            <a:r>
              <a:rPr lang="en-US" dirty="0"/>
              <a:t>Introduction</a:t>
            </a:r>
          </a:p>
        </p:txBody>
      </p:sp>
      <p:sp>
        <p:nvSpPr>
          <p:cNvPr id="3" name="Content Placeholder 2"/>
          <p:cNvSpPr>
            <a:spLocks noGrp="1"/>
          </p:cNvSpPr>
          <p:nvPr>
            <p:ph idx="1"/>
          </p:nvPr>
        </p:nvSpPr>
        <p:spPr>
          <a:xfrm>
            <a:off x="609600" y="1483743"/>
            <a:ext cx="10972800" cy="5090793"/>
          </a:xfrm>
        </p:spPr>
        <p:txBody>
          <a:bodyPr>
            <a:normAutofit/>
          </a:bodyPr>
          <a:lstStyle/>
          <a:p>
            <a:r>
              <a:rPr lang="en-IN" sz="3200" dirty="0"/>
              <a:t>JDBC stands for Java Database Connectivity. JDBC is a Java API to connect and execute the query with the database. It is a part of </a:t>
            </a:r>
            <a:r>
              <a:rPr lang="en-IN" sz="3200" dirty="0" err="1"/>
              <a:t>JavaSE</a:t>
            </a:r>
            <a:r>
              <a:rPr lang="en-IN" sz="3200" dirty="0"/>
              <a:t> (Java Standard Edition). JDBC API uses JDBC drivers to connect with the database. There are four types of JDBC drivers</a:t>
            </a:r>
            <a:r>
              <a:rPr lang="en-IN" sz="3200" dirty="0" smtClean="0"/>
              <a:t>:</a:t>
            </a:r>
          </a:p>
          <a:p>
            <a:pPr lvl="0"/>
            <a:r>
              <a:rPr lang="en-IN" sz="3200" b="1" dirty="0">
                <a:solidFill>
                  <a:srgbClr val="002060"/>
                </a:solidFill>
              </a:rPr>
              <a:t>JDBC-ODBC Bridge Driver,</a:t>
            </a:r>
          </a:p>
          <a:p>
            <a:pPr lvl="0"/>
            <a:r>
              <a:rPr lang="en-IN" sz="3200" b="1" dirty="0">
                <a:solidFill>
                  <a:srgbClr val="002060"/>
                </a:solidFill>
              </a:rPr>
              <a:t>Native Driver,</a:t>
            </a:r>
          </a:p>
          <a:p>
            <a:pPr lvl="0"/>
            <a:r>
              <a:rPr lang="en-IN" sz="3200" b="1" dirty="0">
                <a:solidFill>
                  <a:srgbClr val="002060"/>
                </a:solidFill>
              </a:rPr>
              <a:t>Network Protocol Driver, and</a:t>
            </a:r>
          </a:p>
          <a:p>
            <a:pPr lvl="0"/>
            <a:r>
              <a:rPr lang="en-IN" sz="3200" b="1" dirty="0">
                <a:solidFill>
                  <a:srgbClr val="002060"/>
                </a:solidFill>
              </a:rPr>
              <a:t>Thin Driver</a:t>
            </a:r>
          </a:p>
          <a:p>
            <a:endParaRPr lang="en-IN" sz="3200"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41" y="728932"/>
            <a:ext cx="10972800" cy="1066800"/>
          </a:xfrm>
        </p:spPr>
        <p:txBody>
          <a:bodyPr>
            <a:normAutofit fontScale="90000"/>
          </a:bodyPr>
          <a:lstStyle/>
          <a:p>
            <a:r>
              <a:rPr lang="en-IN" dirty="0"/>
              <a:t>Let's first create a table in the </a:t>
            </a:r>
            <a:r>
              <a:rPr lang="en-IN" dirty="0" err="1"/>
              <a:t>mysql</a:t>
            </a:r>
            <a:r>
              <a:rPr lang="en-IN" dirty="0"/>
              <a:t> database, but before creating table, we need to create database first.</a:t>
            </a:r>
            <a:br>
              <a:rPr lang="en-IN" dirty="0"/>
            </a:br>
            <a:endParaRPr lang="en-IN" dirty="0"/>
          </a:p>
        </p:txBody>
      </p:sp>
      <p:sp>
        <p:nvSpPr>
          <p:cNvPr id="3" name="Content Placeholder 2"/>
          <p:cNvSpPr>
            <a:spLocks noGrp="1"/>
          </p:cNvSpPr>
          <p:nvPr>
            <p:ph idx="1"/>
          </p:nvPr>
        </p:nvSpPr>
        <p:spPr>
          <a:xfrm>
            <a:off x="609600" y="1578634"/>
            <a:ext cx="10972800" cy="4995902"/>
          </a:xfrm>
        </p:spPr>
        <p:txBody>
          <a:bodyPr/>
          <a:lstStyle/>
          <a:p>
            <a:pPr lvl="0"/>
            <a:r>
              <a:rPr lang="en-IN" dirty="0"/>
              <a:t>create database </a:t>
            </a:r>
            <a:r>
              <a:rPr lang="en-IN" dirty="0" err="1"/>
              <a:t>emp</a:t>
            </a:r>
            <a:r>
              <a:rPr lang="en-IN" dirty="0"/>
              <a:t>;  </a:t>
            </a:r>
          </a:p>
          <a:p>
            <a:pPr lvl="0"/>
            <a:r>
              <a:rPr lang="en-IN" dirty="0"/>
              <a:t>use </a:t>
            </a:r>
            <a:r>
              <a:rPr lang="en-IN" dirty="0" err="1"/>
              <a:t>emp</a:t>
            </a:r>
            <a:r>
              <a:rPr lang="en-IN" dirty="0"/>
              <a:t>;  </a:t>
            </a:r>
          </a:p>
          <a:p>
            <a:pPr lvl="0"/>
            <a:r>
              <a:rPr lang="en-IN" dirty="0"/>
              <a:t>create table </a:t>
            </a:r>
            <a:r>
              <a:rPr lang="en-IN" dirty="0" err="1"/>
              <a:t>empdata</a:t>
            </a:r>
            <a:r>
              <a:rPr lang="en-IN" dirty="0"/>
              <a:t>(id </a:t>
            </a:r>
            <a:r>
              <a:rPr lang="en-IN" b="1" dirty="0" err="1"/>
              <a:t>int</a:t>
            </a:r>
            <a:r>
              <a:rPr lang="en-IN" dirty="0"/>
              <a:t>(10),name varchar(40),age </a:t>
            </a:r>
            <a:r>
              <a:rPr lang="en-IN" b="1" dirty="0" err="1"/>
              <a:t>int</a:t>
            </a:r>
            <a:r>
              <a:rPr lang="en-IN" dirty="0"/>
              <a:t>(3));  </a:t>
            </a:r>
          </a:p>
          <a:p>
            <a:endParaRPr lang="en-US" dirty="0" smtClean="0"/>
          </a:p>
          <a:p>
            <a:r>
              <a:rPr lang="en-IN" b="1" dirty="0"/>
              <a:t>Example to Connect Java Application with </a:t>
            </a:r>
            <a:r>
              <a:rPr lang="en-IN" b="1" dirty="0" err="1"/>
              <a:t>mysql</a:t>
            </a:r>
            <a:r>
              <a:rPr lang="en-IN" b="1" dirty="0"/>
              <a:t> database</a:t>
            </a:r>
            <a:endParaRPr lang="en-IN" dirty="0"/>
          </a:p>
          <a:p>
            <a:r>
              <a:rPr lang="en-IN" dirty="0"/>
              <a:t>In this example, </a:t>
            </a:r>
            <a:r>
              <a:rPr lang="en-IN" dirty="0" err="1"/>
              <a:t>emp</a:t>
            </a:r>
            <a:r>
              <a:rPr lang="en-IN" dirty="0"/>
              <a:t> is the database name, root is the username and password both.</a:t>
            </a:r>
          </a:p>
          <a:p>
            <a:endParaRPr lang="en-IN" dirty="0"/>
          </a:p>
        </p:txBody>
      </p:sp>
    </p:spTree>
    <p:extLst>
      <p:ext uri="{BB962C8B-B14F-4D97-AF65-F5344CB8AC3E}">
        <p14:creationId xmlns:p14="http://schemas.microsoft.com/office/powerpoint/2010/main" val="157609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64234"/>
            <a:ext cx="10972800" cy="5910302"/>
          </a:xfrm>
        </p:spPr>
        <p:txBody>
          <a:bodyPr>
            <a:normAutofit fontScale="92500" lnSpcReduction="20000"/>
          </a:bodyPr>
          <a:lstStyle/>
          <a:p>
            <a:pPr lvl="0"/>
            <a:r>
              <a:rPr lang="en-IN" b="1" dirty="0"/>
              <a:t>import</a:t>
            </a:r>
            <a:r>
              <a:rPr lang="en-IN" dirty="0"/>
              <a:t> </a:t>
            </a:r>
            <a:r>
              <a:rPr lang="en-IN" dirty="0" err="1"/>
              <a:t>java.sql</a:t>
            </a:r>
            <a:r>
              <a:rPr lang="en-IN" dirty="0"/>
              <a:t>.*;  </a:t>
            </a:r>
          </a:p>
          <a:p>
            <a:pPr lvl="0"/>
            <a:r>
              <a:rPr lang="en-IN" b="1" dirty="0"/>
              <a:t>class</a:t>
            </a:r>
            <a:r>
              <a:rPr lang="en-IN" dirty="0"/>
              <a:t> </a:t>
            </a:r>
            <a:r>
              <a:rPr lang="en-IN" dirty="0" err="1"/>
              <a:t>MysqlCon</a:t>
            </a:r>
            <a:r>
              <a:rPr lang="en-IN" dirty="0"/>
              <a:t>{  </a:t>
            </a:r>
          </a:p>
          <a:p>
            <a:pPr lvl="0"/>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b="1" dirty="0"/>
              <a:t>try</a:t>
            </a:r>
            <a:r>
              <a:rPr lang="en-IN" dirty="0"/>
              <a:t>{  </a:t>
            </a:r>
          </a:p>
          <a:p>
            <a:pPr lvl="0"/>
            <a:r>
              <a:rPr lang="en-IN" dirty="0" err="1"/>
              <a:t>Class.forName</a:t>
            </a:r>
            <a:r>
              <a:rPr lang="en-IN" dirty="0"/>
              <a:t>("</a:t>
            </a:r>
            <a:r>
              <a:rPr lang="en-IN" dirty="0" err="1"/>
              <a:t>com.mysql.jdbc.Driver</a:t>
            </a:r>
            <a:r>
              <a:rPr lang="en-IN" dirty="0"/>
              <a:t>");  </a:t>
            </a:r>
          </a:p>
          <a:p>
            <a:pPr lvl="0"/>
            <a:r>
              <a:rPr lang="en-IN" dirty="0"/>
              <a:t>Connection con=</a:t>
            </a:r>
            <a:r>
              <a:rPr lang="en-IN" dirty="0" err="1"/>
              <a:t>DriverManager.getConnection</a:t>
            </a:r>
            <a:r>
              <a:rPr lang="en-IN" dirty="0"/>
              <a:t>(  </a:t>
            </a:r>
          </a:p>
          <a:p>
            <a:pPr lvl="0"/>
            <a:r>
              <a:rPr lang="en-IN" dirty="0"/>
              <a:t>"</a:t>
            </a:r>
            <a:r>
              <a:rPr lang="en-IN" dirty="0" err="1"/>
              <a:t>jdbc:mysql</a:t>
            </a:r>
            <a:r>
              <a:rPr lang="en-IN" dirty="0"/>
              <a:t>://localhost:3306/</a:t>
            </a:r>
            <a:r>
              <a:rPr lang="en-IN" dirty="0" err="1"/>
              <a:t>emp</a:t>
            </a:r>
            <a:r>
              <a:rPr lang="en-IN" dirty="0"/>
              <a:t>","</a:t>
            </a:r>
            <a:r>
              <a:rPr lang="en-IN" dirty="0" err="1"/>
              <a:t>root","root</a:t>
            </a:r>
            <a:r>
              <a:rPr lang="en-IN" dirty="0"/>
              <a:t>");  </a:t>
            </a:r>
          </a:p>
          <a:p>
            <a:pPr lvl="0"/>
            <a:r>
              <a:rPr lang="en-IN" dirty="0"/>
              <a:t>//here </a:t>
            </a:r>
            <a:r>
              <a:rPr lang="en-IN" dirty="0" err="1"/>
              <a:t>emp</a:t>
            </a:r>
            <a:r>
              <a:rPr lang="en-IN" dirty="0"/>
              <a:t> is database name, root is username and password  </a:t>
            </a:r>
          </a:p>
          <a:p>
            <a:pPr lvl="0"/>
            <a:r>
              <a:rPr lang="en-IN" dirty="0"/>
              <a:t>Statement </a:t>
            </a:r>
            <a:r>
              <a:rPr lang="en-IN" dirty="0" err="1"/>
              <a:t>stmt</a:t>
            </a:r>
            <a:r>
              <a:rPr lang="en-IN" dirty="0"/>
              <a:t>=</a:t>
            </a:r>
            <a:r>
              <a:rPr lang="en-IN" dirty="0" err="1"/>
              <a:t>con.createStatement</a:t>
            </a:r>
            <a:r>
              <a:rPr lang="en-IN" dirty="0"/>
              <a:t>();  </a:t>
            </a:r>
          </a:p>
          <a:p>
            <a:pPr lvl="0"/>
            <a:r>
              <a:rPr lang="en-IN" dirty="0" err="1"/>
              <a:t>ResultSet</a:t>
            </a:r>
            <a:r>
              <a:rPr lang="en-IN" dirty="0"/>
              <a:t> </a:t>
            </a:r>
            <a:r>
              <a:rPr lang="en-IN" dirty="0" err="1"/>
              <a:t>rs</a:t>
            </a:r>
            <a:r>
              <a:rPr lang="en-IN" dirty="0"/>
              <a:t>=</a:t>
            </a:r>
            <a:r>
              <a:rPr lang="en-IN" dirty="0" err="1"/>
              <a:t>stmt.executeQuery</a:t>
            </a:r>
            <a:r>
              <a:rPr lang="en-IN" dirty="0"/>
              <a:t>("select * from </a:t>
            </a:r>
            <a:r>
              <a:rPr lang="en-IN" dirty="0" err="1"/>
              <a:t>emp</a:t>
            </a:r>
            <a:r>
              <a:rPr lang="en-IN" dirty="0"/>
              <a:t>");  </a:t>
            </a:r>
          </a:p>
          <a:p>
            <a:pPr lvl="0"/>
            <a:r>
              <a:rPr lang="en-IN" b="1" dirty="0"/>
              <a:t>while</a:t>
            </a:r>
            <a:r>
              <a:rPr lang="en-IN" dirty="0"/>
              <a:t>(</a:t>
            </a:r>
            <a:r>
              <a:rPr lang="en-IN" dirty="0" err="1"/>
              <a:t>rs.next</a:t>
            </a:r>
            <a:r>
              <a:rPr lang="en-IN" dirty="0"/>
              <a:t>())  </a:t>
            </a:r>
          </a:p>
          <a:p>
            <a:pPr lvl="0"/>
            <a:r>
              <a:rPr lang="en-IN" dirty="0" err="1"/>
              <a:t>System.out.println</a:t>
            </a:r>
            <a:r>
              <a:rPr lang="en-IN" dirty="0"/>
              <a:t>(</a:t>
            </a:r>
            <a:r>
              <a:rPr lang="en-IN" dirty="0" err="1"/>
              <a:t>rs.getInt</a:t>
            </a:r>
            <a:r>
              <a:rPr lang="en-IN" dirty="0"/>
              <a:t>(1)+"  "+</a:t>
            </a:r>
            <a:r>
              <a:rPr lang="en-IN" dirty="0" err="1"/>
              <a:t>rs.getString</a:t>
            </a:r>
            <a:r>
              <a:rPr lang="en-IN" dirty="0"/>
              <a:t>(2)+"  "+</a:t>
            </a:r>
            <a:r>
              <a:rPr lang="en-IN" dirty="0" err="1"/>
              <a:t>rs.getString</a:t>
            </a:r>
            <a:r>
              <a:rPr lang="en-IN" dirty="0"/>
              <a:t>(3));  </a:t>
            </a:r>
          </a:p>
          <a:p>
            <a:pPr lvl="0"/>
            <a:r>
              <a:rPr lang="en-IN" dirty="0" err="1"/>
              <a:t>con.close</a:t>
            </a:r>
            <a:r>
              <a:rPr lang="en-IN" dirty="0"/>
              <a:t>();  </a:t>
            </a:r>
          </a:p>
          <a:p>
            <a:pPr lvl="0"/>
            <a:r>
              <a:rPr lang="en-IN" dirty="0"/>
              <a:t>}</a:t>
            </a:r>
            <a:r>
              <a:rPr lang="en-IN" b="1" dirty="0"/>
              <a:t>catch</a:t>
            </a:r>
            <a:r>
              <a:rPr lang="en-IN" dirty="0"/>
              <a:t>(Exception e){ </a:t>
            </a:r>
            <a:r>
              <a:rPr lang="en-IN" dirty="0" err="1"/>
              <a:t>System.out.println</a:t>
            </a:r>
            <a:r>
              <a:rPr lang="en-IN" dirty="0"/>
              <a:t>(e);}  </a:t>
            </a:r>
          </a:p>
          <a:p>
            <a:pPr lvl="0"/>
            <a:r>
              <a:rPr lang="en-IN" dirty="0"/>
              <a:t>}  </a:t>
            </a:r>
          </a:p>
          <a:p>
            <a:pPr lvl="0"/>
            <a:r>
              <a:rPr lang="en-IN" dirty="0"/>
              <a:t>}  </a:t>
            </a:r>
          </a:p>
          <a:p>
            <a:endParaRPr lang="en-IN" dirty="0"/>
          </a:p>
        </p:txBody>
      </p:sp>
    </p:spTree>
    <p:extLst>
      <p:ext uri="{BB962C8B-B14F-4D97-AF65-F5344CB8AC3E}">
        <p14:creationId xmlns:p14="http://schemas.microsoft.com/office/powerpoint/2010/main" val="3817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94" y="677173"/>
            <a:ext cx="10972800" cy="1066800"/>
          </a:xfrm>
        </p:spPr>
        <p:txBody>
          <a:bodyPr>
            <a:normAutofit fontScale="90000"/>
          </a:bodyPr>
          <a:lstStyle/>
          <a:p>
            <a:r>
              <a:rPr lang="en-IN" sz="3600" dirty="0"/>
              <a:t>To connect java application with the </a:t>
            </a:r>
            <a:r>
              <a:rPr lang="en-IN" sz="3600" dirty="0" err="1"/>
              <a:t>mysql</a:t>
            </a:r>
            <a:r>
              <a:rPr lang="en-IN" sz="3600" dirty="0"/>
              <a:t> database, </a:t>
            </a:r>
            <a:r>
              <a:rPr lang="en-IN" sz="3600" b="1" dirty="0"/>
              <a:t>mysqlconnector.jar</a:t>
            </a:r>
            <a:r>
              <a:rPr lang="en-IN" sz="3600" dirty="0"/>
              <a:t> file is required to be loaded.</a:t>
            </a:r>
            <a:r>
              <a:rPr lang="en-IN" dirty="0"/>
              <a:t/>
            </a:r>
            <a:br>
              <a:rPr lang="en-IN" dirty="0"/>
            </a:br>
            <a:endParaRPr lang="en-IN" dirty="0"/>
          </a:p>
        </p:txBody>
      </p:sp>
      <p:sp>
        <p:nvSpPr>
          <p:cNvPr id="3" name="Content Placeholder 2"/>
          <p:cNvSpPr>
            <a:spLocks noGrp="1"/>
          </p:cNvSpPr>
          <p:nvPr>
            <p:ph idx="1"/>
          </p:nvPr>
        </p:nvSpPr>
        <p:spPr>
          <a:xfrm>
            <a:off x="276045" y="1656272"/>
            <a:ext cx="11306355" cy="4918264"/>
          </a:xfrm>
        </p:spPr>
        <p:txBody>
          <a:bodyPr/>
          <a:lstStyle/>
          <a:p>
            <a:r>
              <a:rPr lang="en-IN" dirty="0"/>
              <a:t>Download </a:t>
            </a:r>
            <a:r>
              <a:rPr lang="en-IN" dirty="0" err="1"/>
              <a:t>mysqlconnector</a:t>
            </a:r>
            <a:r>
              <a:rPr lang="en-IN" dirty="0"/>
              <a:t> jar</a:t>
            </a:r>
          </a:p>
          <a:p>
            <a:endParaRPr lang="en-IN" dirty="0"/>
          </a:p>
        </p:txBody>
      </p:sp>
    </p:spTree>
    <p:extLst>
      <p:ext uri="{BB962C8B-B14F-4D97-AF65-F5344CB8AC3E}">
        <p14:creationId xmlns:p14="http://schemas.microsoft.com/office/powerpoint/2010/main" val="5135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83" y="366623"/>
            <a:ext cx="10972800" cy="1066800"/>
          </a:xfrm>
        </p:spPr>
        <p:txBody>
          <a:bodyPr>
            <a:normAutofit fontScale="90000"/>
          </a:bodyPr>
          <a:lstStyle/>
          <a:p>
            <a:r>
              <a:rPr lang="en-IN" b="1"/>
              <a:t>Statement</a:t>
            </a:r>
            <a:r>
              <a:rPr lang="en-IN"/>
              <a:t/>
            </a:r>
            <a:br>
              <a:rPr lang="en-IN"/>
            </a:br>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6788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566" y="524141"/>
            <a:ext cx="10972800" cy="4325112"/>
          </a:xfrm>
        </p:spPr>
        <p:txBody>
          <a:bodyPr>
            <a:normAutofit/>
          </a:bodyPr>
          <a:lstStyle/>
          <a:p>
            <a:r>
              <a:rPr lang="en-IN" sz="3600" dirty="0"/>
              <a:t>We can use JDBC API to access tabular data stored in any relational database. By the help of JDBC API, we can save, update, delete and fetch data from the database. It is like Open Database Connectivity (ODBC) provided by Microsoft</a:t>
            </a:r>
            <a:r>
              <a:rPr lang="en-IN" sz="3600" dirty="0" smtClean="0"/>
              <a:t>.</a:t>
            </a:r>
          </a:p>
          <a:p>
            <a:endParaRPr lang="en-IN" sz="3600" dirty="0"/>
          </a:p>
        </p:txBody>
      </p:sp>
      <p:pic>
        <p:nvPicPr>
          <p:cNvPr id="4" name="Picture 3" descr="JDBC (Java Database Connectivity) "/>
          <p:cNvPicPr/>
          <p:nvPr/>
        </p:nvPicPr>
        <p:blipFill>
          <a:blip r:embed="rId3">
            <a:extLst>
              <a:ext uri="{28A0092B-C50C-407E-A947-70E740481C1C}">
                <a14:useLocalDpi xmlns:a14="http://schemas.microsoft.com/office/drawing/2010/main" val="0"/>
              </a:ext>
            </a:extLst>
          </a:blip>
          <a:srcRect/>
          <a:stretch>
            <a:fillRect/>
          </a:stretch>
        </p:blipFill>
        <p:spPr bwMode="auto">
          <a:xfrm>
            <a:off x="1958196" y="3651705"/>
            <a:ext cx="6504317" cy="2593820"/>
          </a:xfrm>
          <a:prstGeom prst="rect">
            <a:avLst/>
          </a:prstGeom>
          <a:noFill/>
          <a:ln>
            <a:noFill/>
          </a:ln>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62309"/>
            <a:ext cx="10972800" cy="1847491"/>
          </a:xfrm>
        </p:spPr>
        <p:txBody>
          <a:bodyPr>
            <a:normAutofit fontScale="90000"/>
          </a:bodyPr>
          <a:lstStyle/>
          <a:p>
            <a:r>
              <a:rPr lang="en-IN" dirty="0"/>
              <a:t>The </a:t>
            </a:r>
            <a:r>
              <a:rPr lang="en-IN" b="1" dirty="0" err="1"/>
              <a:t>java.sql</a:t>
            </a:r>
            <a:r>
              <a:rPr lang="en-IN" dirty="0"/>
              <a:t> package contains classes and interfaces for JDBC API. A list of popular </a:t>
            </a:r>
            <a:r>
              <a:rPr lang="en-IN" i="1" dirty="0"/>
              <a:t>interfaces</a:t>
            </a:r>
            <a:r>
              <a:rPr lang="en-IN" dirty="0"/>
              <a:t> of JDBC API are given below:</a:t>
            </a:r>
          </a:p>
        </p:txBody>
      </p:sp>
      <p:sp>
        <p:nvSpPr>
          <p:cNvPr id="3" name="Content Placeholder 2"/>
          <p:cNvSpPr>
            <a:spLocks noGrp="1"/>
          </p:cNvSpPr>
          <p:nvPr>
            <p:ph idx="1"/>
          </p:nvPr>
        </p:nvSpPr>
        <p:spPr>
          <a:xfrm>
            <a:off x="609600" y="2044460"/>
            <a:ext cx="10972800" cy="4530076"/>
          </a:xfrm>
        </p:spPr>
        <p:txBody>
          <a:bodyPr>
            <a:normAutofit/>
          </a:bodyPr>
          <a:lstStyle/>
          <a:p>
            <a:pPr lvl="0"/>
            <a:r>
              <a:rPr lang="en-IN" b="1" dirty="0">
                <a:solidFill>
                  <a:srgbClr val="002060"/>
                </a:solidFill>
              </a:rPr>
              <a:t>Driver interface</a:t>
            </a:r>
          </a:p>
          <a:p>
            <a:pPr lvl="0"/>
            <a:r>
              <a:rPr lang="en-IN" b="1" dirty="0">
                <a:solidFill>
                  <a:srgbClr val="002060"/>
                </a:solidFill>
              </a:rPr>
              <a:t>Connection interface</a:t>
            </a:r>
          </a:p>
          <a:p>
            <a:pPr lvl="0"/>
            <a:r>
              <a:rPr lang="en-IN" b="1" dirty="0">
                <a:solidFill>
                  <a:srgbClr val="002060"/>
                </a:solidFill>
              </a:rPr>
              <a:t>Statement interface</a:t>
            </a:r>
          </a:p>
          <a:p>
            <a:pPr lvl="0"/>
            <a:r>
              <a:rPr lang="en-IN" b="1" dirty="0" err="1">
                <a:solidFill>
                  <a:srgbClr val="002060"/>
                </a:solidFill>
              </a:rPr>
              <a:t>PreparedStatement</a:t>
            </a:r>
            <a:r>
              <a:rPr lang="en-IN" b="1" dirty="0">
                <a:solidFill>
                  <a:srgbClr val="002060"/>
                </a:solidFill>
              </a:rPr>
              <a:t> interface</a:t>
            </a:r>
          </a:p>
          <a:p>
            <a:pPr lvl="0"/>
            <a:r>
              <a:rPr lang="en-IN" b="1" dirty="0" err="1">
                <a:solidFill>
                  <a:srgbClr val="002060"/>
                </a:solidFill>
              </a:rPr>
              <a:t>CallableStatement</a:t>
            </a:r>
            <a:r>
              <a:rPr lang="en-IN" b="1" dirty="0">
                <a:solidFill>
                  <a:srgbClr val="002060"/>
                </a:solidFill>
              </a:rPr>
              <a:t> interface</a:t>
            </a:r>
          </a:p>
          <a:p>
            <a:pPr lvl="0"/>
            <a:r>
              <a:rPr lang="en-IN" b="1" dirty="0" err="1">
                <a:solidFill>
                  <a:srgbClr val="002060"/>
                </a:solidFill>
              </a:rPr>
              <a:t>ResultSet</a:t>
            </a:r>
            <a:r>
              <a:rPr lang="en-IN" b="1" dirty="0">
                <a:solidFill>
                  <a:srgbClr val="002060"/>
                </a:solidFill>
              </a:rPr>
              <a:t> interface</a:t>
            </a:r>
          </a:p>
          <a:p>
            <a:pPr lvl="0"/>
            <a:r>
              <a:rPr lang="en-IN" b="1" dirty="0" err="1">
                <a:solidFill>
                  <a:srgbClr val="002060"/>
                </a:solidFill>
              </a:rPr>
              <a:t>ResultSetMetaData</a:t>
            </a:r>
            <a:r>
              <a:rPr lang="en-IN" b="1" dirty="0">
                <a:solidFill>
                  <a:srgbClr val="002060"/>
                </a:solidFill>
              </a:rPr>
              <a:t> interface</a:t>
            </a:r>
          </a:p>
          <a:p>
            <a:pPr lvl="0"/>
            <a:r>
              <a:rPr lang="en-IN" b="1" dirty="0" err="1">
                <a:solidFill>
                  <a:srgbClr val="002060"/>
                </a:solidFill>
              </a:rPr>
              <a:t>DatabaseMetaData</a:t>
            </a:r>
            <a:r>
              <a:rPr lang="en-IN" b="1" dirty="0">
                <a:solidFill>
                  <a:srgbClr val="002060"/>
                </a:solidFill>
              </a:rPr>
              <a:t> interface</a:t>
            </a:r>
          </a:p>
          <a:p>
            <a:pPr lvl="0"/>
            <a:r>
              <a:rPr lang="en-IN" b="1" dirty="0" err="1">
                <a:solidFill>
                  <a:srgbClr val="002060"/>
                </a:solidFill>
              </a:rPr>
              <a:t>RowSet</a:t>
            </a:r>
            <a:r>
              <a:rPr lang="en-IN" b="1" dirty="0">
                <a:solidFill>
                  <a:srgbClr val="002060"/>
                </a:solidFill>
              </a:rPr>
              <a:t> interface</a:t>
            </a:r>
          </a:p>
          <a:p>
            <a:endParaRPr lang="en-US" dirty="0"/>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02589" y="888521"/>
            <a:ext cx="10274060" cy="4899804"/>
          </a:xfrm>
        </p:spPr>
        <p:txBody>
          <a:bodyPr>
            <a:normAutofit/>
          </a:bodyPr>
          <a:lstStyle/>
          <a:p>
            <a:r>
              <a:rPr lang="en-IN" b="1" dirty="0"/>
              <a:t>A list of popular </a:t>
            </a:r>
            <a:r>
              <a:rPr lang="en-IN" b="1" i="1" dirty="0"/>
              <a:t>classes</a:t>
            </a:r>
            <a:r>
              <a:rPr lang="en-IN" b="1" dirty="0"/>
              <a:t> of JDBC API are given below:</a:t>
            </a:r>
            <a:r>
              <a:rPr lang="en-IN" dirty="0"/>
              <a:t/>
            </a:r>
            <a:br>
              <a:rPr lang="en-IN" dirty="0"/>
            </a:br>
            <a:r>
              <a:rPr lang="en-IN" dirty="0" err="1"/>
              <a:t>DriverManager</a:t>
            </a:r>
            <a:r>
              <a:rPr lang="en-IN" dirty="0"/>
              <a:t> class</a:t>
            </a:r>
            <a:br>
              <a:rPr lang="en-IN" dirty="0"/>
            </a:br>
            <a:r>
              <a:rPr lang="en-IN" dirty="0"/>
              <a:t>Blob class</a:t>
            </a:r>
            <a:br>
              <a:rPr lang="en-IN" dirty="0"/>
            </a:br>
            <a:r>
              <a:rPr lang="en-IN" dirty="0" err="1"/>
              <a:t>Clob</a:t>
            </a:r>
            <a:r>
              <a:rPr lang="en-IN" dirty="0"/>
              <a:t> class</a:t>
            </a:r>
            <a:br>
              <a:rPr lang="en-IN" dirty="0"/>
            </a:br>
            <a:r>
              <a:rPr lang="en-IN" dirty="0"/>
              <a:t>Types class</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362" y="556404"/>
            <a:ext cx="11176000" cy="375249"/>
          </a:xfrm>
        </p:spPr>
        <p:txBody>
          <a:bodyPr>
            <a:normAutofit fontScale="90000"/>
          </a:bodyPr>
          <a:lstStyle/>
          <a:p>
            <a:r>
              <a:rPr lang="en-IN" b="1" dirty="0"/>
              <a:t>Why Should We Use JDBC</a:t>
            </a:r>
            <a:endParaRPr lang="en-IN" dirty="0"/>
          </a:p>
        </p:txBody>
      </p:sp>
      <p:sp>
        <p:nvSpPr>
          <p:cNvPr id="8" name="Content Placeholder 7"/>
          <p:cNvSpPr>
            <a:spLocks noGrp="1"/>
          </p:cNvSpPr>
          <p:nvPr>
            <p:ph sz="quarter" idx="2"/>
          </p:nvPr>
        </p:nvSpPr>
        <p:spPr>
          <a:xfrm>
            <a:off x="508000" y="1086928"/>
            <a:ext cx="9955842" cy="5771072"/>
          </a:xfrm>
        </p:spPr>
        <p:txBody>
          <a:bodyPr>
            <a:normAutofit/>
          </a:bodyPr>
          <a:lstStyle/>
          <a:p>
            <a:pPr marL="566928" indent="-457200">
              <a:buFont typeface="+mj-lt"/>
              <a:buAutoNum type="arabicPeriod"/>
            </a:pPr>
            <a:r>
              <a:rPr lang="en-IN" dirty="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IN" dirty="0"/>
              <a:t>We can use JDBC API to handle database using Java program and can perform the following activities:</a:t>
            </a:r>
          </a:p>
          <a:p>
            <a:pPr lvl="0"/>
            <a:r>
              <a:rPr lang="en-IN" b="1" dirty="0"/>
              <a:t>Connect to the database</a:t>
            </a:r>
          </a:p>
          <a:p>
            <a:pPr lvl="0"/>
            <a:r>
              <a:rPr lang="en-IN" b="1" dirty="0"/>
              <a:t>Execute queries and update statements to the database</a:t>
            </a:r>
          </a:p>
          <a:p>
            <a:pPr lvl="0"/>
            <a:r>
              <a:rPr lang="en-IN" b="1" dirty="0"/>
              <a:t>Retrieve the result received from the database.</a:t>
            </a:r>
          </a:p>
          <a:p>
            <a:pPr marL="566928" indent="-457200">
              <a:buFont typeface="+mj-lt"/>
              <a:buAutoNum type="arabicPeriod"/>
            </a:pPr>
            <a:endParaRPr lang="en-IN" b="1"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API?</a:t>
            </a:r>
            <a:endParaRPr lang="en-IN" dirty="0"/>
          </a:p>
        </p:txBody>
      </p:sp>
      <p:sp>
        <p:nvSpPr>
          <p:cNvPr id="3" name="Content Placeholder 2"/>
          <p:cNvSpPr>
            <a:spLocks noGrp="1"/>
          </p:cNvSpPr>
          <p:nvPr>
            <p:ph idx="1"/>
          </p:nvPr>
        </p:nvSpPr>
        <p:spPr/>
        <p:txBody>
          <a:bodyPr/>
          <a:lstStyle/>
          <a:p>
            <a:r>
              <a:rPr lang="en-IN" dirty="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JDBC Driver</a:t>
            </a:r>
            <a:endParaRPr lang="en-IN" dirty="0"/>
          </a:p>
        </p:txBody>
      </p:sp>
      <p:sp>
        <p:nvSpPr>
          <p:cNvPr id="4" name="Text Placeholder 3"/>
          <p:cNvSpPr>
            <a:spLocks noGrp="1"/>
          </p:cNvSpPr>
          <p:nvPr>
            <p:ph sz="half" idx="1"/>
          </p:nvPr>
        </p:nvSpPr>
        <p:spPr>
          <a:xfrm>
            <a:off x="609600" y="2249425"/>
            <a:ext cx="10561608" cy="4341875"/>
          </a:xfrm>
        </p:spPr>
        <p:txBody>
          <a:bodyPr/>
          <a:lstStyle/>
          <a:p>
            <a:r>
              <a:rPr lang="en-IN" dirty="0"/>
              <a:t>JDBC Driver is a software component that enables java application to interact with the database. There are 4 types of JDBC drivers:</a:t>
            </a:r>
          </a:p>
          <a:p>
            <a:pPr lvl="0"/>
            <a:r>
              <a:rPr lang="en-IN" b="1" dirty="0">
                <a:solidFill>
                  <a:srgbClr val="002060"/>
                </a:solidFill>
              </a:rPr>
              <a:t>JDBC-ODBC bridge driver</a:t>
            </a:r>
          </a:p>
          <a:p>
            <a:pPr lvl="0"/>
            <a:r>
              <a:rPr lang="en-IN" b="1" dirty="0">
                <a:solidFill>
                  <a:srgbClr val="002060"/>
                </a:solidFill>
              </a:rPr>
              <a:t>Native-API driver (partially java driver)</a:t>
            </a:r>
          </a:p>
          <a:p>
            <a:pPr lvl="0"/>
            <a:r>
              <a:rPr lang="en-IN" b="1" dirty="0">
                <a:solidFill>
                  <a:srgbClr val="002060"/>
                </a:solidFill>
              </a:rPr>
              <a:t>Network Protocol driver (fully java driver)</a:t>
            </a:r>
          </a:p>
          <a:p>
            <a:pPr lvl="0"/>
            <a:r>
              <a:rPr lang="en-IN" b="1" dirty="0">
                <a:solidFill>
                  <a:srgbClr val="002060"/>
                </a:solidFill>
              </a:rPr>
              <a:t>Thin driver (fully java driver)</a:t>
            </a:r>
          </a:p>
          <a:p>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51" y="228600"/>
            <a:ext cx="10972800" cy="1066800"/>
          </a:xfrm>
        </p:spPr>
        <p:txBody>
          <a:bodyPr/>
          <a:lstStyle/>
          <a:p>
            <a:pPr lvl="0"/>
            <a:r>
              <a:rPr lang="en-IN" b="1" dirty="0"/>
              <a:t>JDBC-ODBC bridge driver </a:t>
            </a:r>
            <a:endParaRPr lang="en-IN" dirty="0"/>
          </a:p>
        </p:txBody>
      </p:sp>
      <p:sp>
        <p:nvSpPr>
          <p:cNvPr id="3" name="Text Placeholder 2"/>
          <p:cNvSpPr>
            <a:spLocks noGrp="1"/>
          </p:cNvSpPr>
          <p:nvPr>
            <p:ph idx="1"/>
          </p:nvPr>
        </p:nvSpPr>
        <p:spPr>
          <a:xfrm>
            <a:off x="609600" y="1112808"/>
            <a:ext cx="10972800" cy="5461728"/>
          </a:xfrm>
        </p:spPr>
        <p:txBody>
          <a:bodyPr/>
          <a:lstStyle/>
          <a:p>
            <a:r>
              <a:rPr lang="en-IN" dirty="0"/>
              <a:t>The JDBC-ODBC bridge driver uses ODBC driver to connect to the database. The JDBC-ODBC bridge driver converts JDBC method calls into the </a:t>
            </a:r>
            <a:r>
              <a:rPr lang="en-IN" dirty="0" smtClean="0"/>
              <a:t>ODBC </a:t>
            </a:r>
            <a:r>
              <a:rPr lang="en-IN" dirty="0"/>
              <a:t>function calls. </a:t>
            </a:r>
            <a:endParaRPr lang="en-IN" dirty="0" smtClean="0"/>
          </a:p>
          <a:p>
            <a:endParaRPr lang="en-US" dirty="0"/>
          </a:p>
        </p:txBody>
      </p:sp>
      <p:pic>
        <p:nvPicPr>
          <p:cNvPr id="4" name="Picture 3" descr="bridge driver"/>
          <p:cNvPicPr/>
          <p:nvPr/>
        </p:nvPicPr>
        <p:blipFill>
          <a:blip r:embed="rId2">
            <a:extLst>
              <a:ext uri="{28A0092B-C50C-407E-A947-70E740481C1C}">
                <a14:useLocalDpi xmlns:a14="http://schemas.microsoft.com/office/drawing/2010/main" val="0"/>
              </a:ext>
            </a:extLst>
          </a:blip>
          <a:srcRect/>
          <a:stretch>
            <a:fillRect/>
          </a:stretch>
        </p:blipFill>
        <p:spPr bwMode="auto">
          <a:xfrm>
            <a:off x="1326561" y="2745355"/>
            <a:ext cx="7920955" cy="3767588"/>
          </a:xfrm>
          <a:prstGeom prst="rect">
            <a:avLst/>
          </a:prstGeom>
          <a:noFill/>
          <a:ln>
            <a:noFill/>
          </a:ln>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133</TotalTime>
  <Words>814</Words>
  <Application>Microsoft Office PowerPoint</Application>
  <PresentationFormat>Widescreen</PresentationFormat>
  <Paragraphs>134</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Georgia</vt:lpstr>
      <vt:lpstr>Monaco</vt:lpstr>
      <vt:lpstr>Wingdings 2</vt:lpstr>
      <vt:lpstr>Training presentation</vt:lpstr>
      <vt:lpstr>Java JDBC</vt:lpstr>
      <vt:lpstr>Introduction</vt:lpstr>
      <vt:lpstr>PowerPoint Presentation</vt:lpstr>
      <vt:lpstr>The java.sql package contains classes and interfaces for JDBC API. A list of popular interfaces of JDBC API are given below:</vt:lpstr>
      <vt:lpstr>A list of popular classes of JDBC API are given below: DriverManager class Blob class Clob class Types class</vt:lpstr>
      <vt:lpstr>Why Should We Use JDBC</vt:lpstr>
      <vt:lpstr>What is API?</vt:lpstr>
      <vt:lpstr>JDBC Driver</vt:lpstr>
      <vt:lpstr>JDBC-ODBC bridge driver </vt:lpstr>
      <vt:lpstr>Native-API driver </vt:lpstr>
      <vt:lpstr>Network Protocol driver</vt:lpstr>
      <vt:lpstr>Thin driver </vt:lpstr>
      <vt:lpstr>Java Database Connectivity Steps:</vt:lpstr>
      <vt:lpstr>1) Register the driver class</vt:lpstr>
      <vt:lpstr>2) Create the connection object </vt:lpstr>
      <vt:lpstr>3) Create the Statement object </vt:lpstr>
      <vt:lpstr>4.Execute the query  </vt:lpstr>
      <vt:lpstr>Close the connection object </vt:lpstr>
      <vt:lpstr>Java Database Connectivity with MySQL </vt:lpstr>
      <vt:lpstr>Let's first create a table in the mysql database, but before creating table, we need to create database first. </vt:lpstr>
      <vt:lpstr>PowerPoint Presentation</vt:lpstr>
      <vt:lpstr>To connect java application with the mysql database, mysqlconnector.jar file is required to be loaded. </vt:lpstr>
      <vt:lpstr>Statement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Training</dc:title>
  <dc:creator>Gauttam Sonkamble</dc:creator>
  <cp:lastModifiedBy>Microsoft account</cp:lastModifiedBy>
  <cp:revision>22</cp:revision>
  <dcterms:created xsi:type="dcterms:W3CDTF">2022-04-22T06:35:28Z</dcterms:created>
  <dcterms:modified xsi:type="dcterms:W3CDTF">2022-07-14T02:16:38Z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