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p:cViewPr varScale="1">
        <p:scale>
          <a:sx n="89" d="100"/>
          <a:sy n="89" d="100"/>
        </p:scale>
        <p:origin x="466" y="53"/>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7/16/2022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7/16/2022</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7/16/2022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7/16/2022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7/16/2022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7/16/2022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7/16/2022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7/16/2022</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7/16/2022</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7/16/2022</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7/16/2022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7/16/2022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7/16/2022</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49061"/>
            <a:ext cx="11277600" cy="1470025"/>
          </a:xfrm>
        </p:spPr>
        <p:txBody>
          <a:bodyPr>
            <a:normAutofit/>
          </a:bodyPr>
          <a:lstStyle/>
          <a:p>
            <a:r>
              <a:rPr lang="en-US" sz="6000" dirty="0" smtClean="0"/>
              <a:t>JavaScript Training</a:t>
            </a:r>
            <a:endParaRPr lang="en-US" sz="6000" dirty="0"/>
          </a:p>
        </p:txBody>
      </p:sp>
      <p:sp>
        <p:nvSpPr>
          <p:cNvPr id="3" name="Subtitle 2"/>
          <p:cNvSpPr>
            <a:spLocks noGrp="1"/>
          </p:cNvSpPr>
          <p:nvPr>
            <p:ph type="subTitle" idx="1"/>
          </p:nvPr>
        </p:nvSpPr>
        <p:spPr/>
        <p:txBody>
          <a:bodyPr/>
          <a:lstStyle/>
          <a:p>
            <a:r>
              <a:rPr lang="en-US" dirty="0"/>
              <a:t>Presented by</a:t>
            </a:r>
          </a:p>
          <a:p>
            <a:r>
              <a:rPr lang="en-US" dirty="0" smtClean="0"/>
              <a:t>Gauttam SK</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2" y="573656"/>
            <a:ext cx="10972800" cy="1066800"/>
          </a:xfrm>
        </p:spPr>
        <p:txBody>
          <a:bodyPr/>
          <a:lstStyle/>
          <a:p>
            <a:r>
              <a:rPr lang="en-US" dirty="0"/>
              <a:t>Introduction</a:t>
            </a:r>
          </a:p>
        </p:txBody>
      </p:sp>
      <p:sp>
        <p:nvSpPr>
          <p:cNvPr id="3" name="Content Placeholder 2"/>
          <p:cNvSpPr>
            <a:spLocks noGrp="1"/>
          </p:cNvSpPr>
          <p:nvPr>
            <p:ph idx="1"/>
          </p:nvPr>
        </p:nvSpPr>
        <p:spPr>
          <a:xfrm>
            <a:off x="609600" y="1483743"/>
            <a:ext cx="10972800" cy="5090793"/>
          </a:xfrm>
        </p:spPr>
        <p:txBody>
          <a:bodyPr>
            <a:normAutofit lnSpcReduction="10000"/>
          </a:bodyPr>
          <a:lstStyle/>
          <a:p>
            <a:pPr algn="just"/>
            <a:r>
              <a:rPr lang="en-US" sz="3200" dirty="0"/>
              <a:t>JavaScript (</a:t>
            </a:r>
            <a:r>
              <a:rPr lang="en-US" sz="3200" dirty="0" err="1"/>
              <a:t>js</a:t>
            </a:r>
            <a:r>
              <a:rPr lang="en-US" sz="3200" dirty="0"/>
              <a:t>) is a light-weight object-oriented programming language which is used by several websites for scripting the webpages. It is an interpreted, full-fledged programming language that enables dynamic interactivity on websites when applied to an HTML document. It was introduced in the year 1995 for adding programs to the webpages in the Netscape Navigator browser. Since then, it has been adopted by all other graphical web browsers. With JavaScript, users can build modern web applications to interact directly without reloading the page every time. The traditional website uses </a:t>
            </a:r>
            <a:r>
              <a:rPr lang="en-US" sz="3200" dirty="0" err="1"/>
              <a:t>js</a:t>
            </a:r>
            <a:r>
              <a:rPr lang="en-US" sz="3200" dirty="0"/>
              <a:t> to provide several forms of interactivity and simplicity.</a:t>
            </a:r>
            <a:endParaRPr lang="en-IN" sz="3200"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697" y="1190445"/>
            <a:ext cx="11545019" cy="5141343"/>
          </a:xfrm>
        </p:spPr>
        <p:txBody>
          <a:bodyPr>
            <a:normAutofit/>
          </a:bodyPr>
          <a:lstStyle/>
          <a:p>
            <a:r>
              <a:rPr lang="en-US" sz="2400" dirty="0"/>
              <a:t>All popular web browsers support JavaScript as they provide built-in execution environments.</a:t>
            </a:r>
          </a:p>
          <a:p>
            <a:r>
              <a:rPr lang="en-US" sz="2400" dirty="0"/>
              <a:t>JavaScript follows the syntax and structure of the C programming language. Thus, it is a structured programming language.</a:t>
            </a:r>
          </a:p>
          <a:p>
            <a:r>
              <a:rPr lang="en-US" sz="2400" dirty="0"/>
              <a:t>JavaScript is a weakly typed language, where certain types are implicitly cast (depending on the operation).</a:t>
            </a:r>
          </a:p>
          <a:p>
            <a:r>
              <a:rPr lang="en-US" sz="2400" dirty="0"/>
              <a:t>JavaScript is an object-oriented programming language that uses prototypes rather than using classes for inheritance.</a:t>
            </a:r>
          </a:p>
          <a:p>
            <a:r>
              <a:rPr lang="en-US" sz="2400" dirty="0"/>
              <a:t>It is a light-weighted and interpreted language.</a:t>
            </a:r>
          </a:p>
          <a:p>
            <a:r>
              <a:rPr lang="en-US" sz="2400" dirty="0"/>
              <a:t>It is a case-sensitive language.</a:t>
            </a:r>
          </a:p>
          <a:p>
            <a:r>
              <a:rPr lang="en-US" sz="2400" dirty="0"/>
              <a:t>JavaScript is supportable in several operating systems including, Windows, </a:t>
            </a:r>
            <a:r>
              <a:rPr lang="en-US" sz="2400" dirty="0" err="1"/>
              <a:t>macOS</a:t>
            </a:r>
            <a:r>
              <a:rPr lang="en-US" sz="2400" dirty="0"/>
              <a:t>, etc.</a:t>
            </a:r>
          </a:p>
          <a:p>
            <a:r>
              <a:rPr lang="en-US" sz="2400" dirty="0"/>
              <a:t>It provides good control to the users over the web browsers.</a:t>
            </a:r>
          </a:p>
          <a:p>
            <a:pPr marL="109728" indent="0">
              <a:buNone/>
            </a:pPr>
            <a:endParaRPr lang="en-IN" sz="2400" b="1" dirty="0"/>
          </a:p>
          <a:p>
            <a:endParaRPr lang="en-IN" sz="2400" dirty="0"/>
          </a:p>
        </p:txBody>
      </p:sp>
      <p:sp>
        <p:nvSpPr>
          <p:cNvPr id="2" name="TextBox 1"/>
          <p:cNvSpPr txBox="1"/>
          <p:nvPr/>
        </p:nvSpPr>
        <p:spPr>
          <a:xfrm>
            <a:off x="577970" y="534838"/>
            <a:ext cx="3674853" cy="800219"/>
          </a:xfrm>
          <a:prstGeom prst="rect">
            <a:avLst/>
          </a:prstGeom>
          <a:noFill/>
        </p:spPr>
        <p:txBody>
          <a:bodyPr wrap="square" rtlCol="0">
            <a:spAutoFit/>
          </a:bodyPr>
          <a:lstStyle/>
          <a:p>
            <a:r>
              <a:rPr lang="en-IN" sz="2800" b="1" dirty="0">
                <a:solidFill>
                  <a:srgbClr val="7030A0"/>
                </a:solidFill>
              </a:rPr>
              <a:t>Features of JavaScript</a:t>
            </a:r>
          </a:p>
          <a:p>
            <a:endParaRPr lang="en-IN"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9050" y="577970"/>
            <a:ext cx="10972800" cy="45719"/>
          </a:xfrm>
        </p:spPr>
        <p:txBody>
          <a:bodyPr>
            <a:normAutofit fontScale="90000"/>
          </a:bodyPr>
          <a:lstStyle/>
          <a:p>
            <a:r>
              <a:rPr lang="en-IN" b="1" dirty="0"/>
              <a:t>History of JavaScript</a:t>
            </a:r>
          </a:p>
        </p:txBody>
      </p:sp>
      <p:sp>
        <p:nvSpPr>
          <p:cNvPr id="3" name="Content Placeholder 2"/>
          <p:cNvSpPr>
            <a:spLocks noGrp="1"/>
          </p:cNvSpPr>
          <p:nvPr>
            <p:ph idx="1"/>
          </p:nvPr>
        </p:nvSpPr>
        <p:spPr>
          <a:xfrm>
            <a:off x="83390" y="1052422"/>
            <a:ext cx="10972800" cy="5641675"/>
          </a:xfrm>
        </p:spPr>
        <p:txBody>
          <a:bodyPr>
            <a:normAutofit fontScale="92500" lnSpcReduction="20000"/>
          </a:bodyPr>
          <a:lstStyle/>
          <a:p>
            <a:pPr algn="just"/>
            <a:r>
              <a:rPr lang="en-US" dirty="0"/>
              <a:t>In 1993, </a:t>
            </a:r>
            <a:r>
              <a:rPr lang="en-US" b="1" dirty="0"/>
              <a:t>Mosaic</a:t>
            </a:r>
            <a:r>
              <a:rPr lang="en-US" dirty="0"/>
              <a:t>, the first popular web browser, came into existence. In the </a:t>
            </a:r>
            <a:r>
              <a:rPr lang="en-US" b="1" dirty="0"/>
              <a:t>year 1994</a:t>
            </a:r>
            <a:r>
              <a:rPr lang="en-US" dirty="0"/>
              <a:t>, </a:t>
            </a:r>
            <a:r>
              <a:rPr lang="en-US" b="1" dirty="0"/>
              <a:t>Netscape</a:t>
            </a:r>
            <a:r>
              <a:rPr lang="en-US" dirty="0"/>
              <a:t> was founded by </a:t>
            </a:r>
            <a:r>
              <a:rPr lang="en-US" b="1" dirty="0"/>
              <a:t>Marc Andreessen</a:t>
            </a:r>
            <a:r>
              <a:rPr lang="en-US" dirty="0"/>
              <a:t>. He realized that the web needed to become more dynamic. Thus, a 'glue language' was believed to be provided to HTML to make web designing easy for designers and part-time programmers. Consequently, in 1995, the company recruited </a:t>
            </a:r>
            <a:r>
              <a:rPr lang="en-US" b="1" dirty="0"/>
              <a:t>Brendan </a:t>
            </a:r>
            <a:r>
              <a:rPr lang="en-US" b="1" dirty="0" err="1"/>
              <a:t>Eich</a:t>
            </a:r>
            <a:r>
              <a:rPr lang="en-US" dirty="0"/>
              <a:t> intending to implement and embed Scheme programming language to the browser. But, before Brendan could start, the company merged with </a:t>
            </a:r>
            <a:r>
              <a:rPr lang="en-US" b="1" dirty="0"/>
              <a:t>Sun Microsystems</a:t>
            </a:r>
            <a:r>
              <a:rPr lang="en-US" dirty="0"/>
              <a:t> for adding Java into its Navigator so that it could compete with Microsoft over the web technologies and platforms. Now, two languages were there: Java and the scripting language. Further, Netscape decided to give a similar name to the scripting language as Java's. It led to '</a:t>
            </a:r>
            <a:r>
              <a:rPr lang="en-US" dirty="0" err="1"/>
              <a:t>Javascript</a:t>
            </a:r>
            <a:r>
              <a:rPr lang="en-US" dirty="0"/>
              <a:t>'. Finally, in May 1995, Marc Andreessen coined the first code of </a:t>
            </a:r>
            <a:r>
              <a:rPr lang="en-US" dirty="0" err="1"/>
              <a:t>Javascript</a:t>
            </a:r>
            <a:r>
              <a:rPr lang="en-US" dirty="0"/>
              <a:t> named '</a:t>
            </a:r>
            <a:r>
              <a:rPr lang="en-US" b="1" dirty="0"/>
              <a:t>Mocha</a:t>
            </a:r>
            <a:r>
              <a:rPr lang="en-US" dirty="0"/>
              <a:t>'. Later, the marketing team replaced the name with '</a:t>
            </a:r>
            <a:r>
              <a:rPr lang="en-US" b="1" dirty="0" err="1"/>
              <a:t>LiveScript</a:t>
            </a:r>
            <a:r>
              <a:rPr lang="en-US" dirty="0"/>
              <a:t>'. But, due to trademark reasons and certain other reasons, in December 1995, the language was finally renamed to 'JavaScript'. From then, JavaScript came into existence.</a:t>
            </a:r>
            <a:endParaRPr lang="en-US" dirty="0"/>
          </a:p>
        </p:txBody>
      </p:sp>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Monac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41540" y="1302589"/>
            <a:ext cx="10515600" cy="4891177"/>
          </a:xfrm>
        </p:spPr>
        <p:txBody>
          <a:bodyPr>
            <a:normAutofit/>
          </a:bodyPr>
          <a:lstStyle/>
          <a:p>
            <a:r>
              <a:rPr lang="en-IN" sz="3200" dirty="0"/>
              <a:t/>
            </a:r>
            <a:br>
              <a:rPr lang="en-IN" sz="3200" dirty="0"/>
            </a:br>
            <a:r>
              <a:rPr lang="en-IN" dirty="0"/>
              <a:t/>
            </a:r>
            <a:br>
              <a:rPr lang="en-IN" dirty="0"/>
            </a:br>
            <a:endParaRPr lang="en-IN" sz="3800" dirty="0"/>
          </a:p>
        </p:txBody>
      </p:sp>
      <p:sp>
        <p:nvSpPr>
          <p:cNvPr id="4" name="TextBox 3"/>
          <p:cNvSpPr txBox="1"/>
          <p:nvPr/>
        </p:nvSpPr>
        <p:spPr>
          <a:xfrm>
            <a:off x="513271" y="350453"/>
            <a:ext cx="7427344" cy="861774"/>
          </a:xfrm>
          <a:prstGeom prst="rect">
            <a:avLst/>
          </a:prstGeom>
          <a:noFill/>
        </p:spPr>
        <p:txBody>
          <a:bodyPr wrap="square" rtlCol="0">
            <a:spAutoFit/>
          </a:bodyPr>
          <a:lstStyle/>
          <a:p>
            <a:r>
              <a:rPr lang="en-IN" sz="3200" b="1" dirty="0" smtClean="0">
                <a:solidFill>
                  <a:schemeClr val="accent3">
                    <a:lumMod val="50000"/>
                  </a:schemeClr>
                </a:solidFill>
              </a:rPr>
              <a:t>Use of </a:t>
            </a:r>
            <a:r>
              <a:rPr lang="en-IN" sz="3200" b="1" dirty="0">
                <a:solidFill>
                  <a:schemeClr val="accent3">
                    <a:lumMod val="50000"/>
                  </a:schemeClr>
                </a:solidFill>
              </a:rPr>
              <a:t>JavaScript</a:t>
            </a:r>
          </a:p>
          <a:p>
            <a:endParaRPr lang="en-IN" dirty="0"/>
          </a:p>
        </p:txBody>
      </p:sp>
      <p:sp>
        <p:nvSpPr>
          <p:cNvPr id="5" name="TextBox 4"/>
          <p:cNvSpPr txBox="1"/>
          <p:nvPr/>
        </p:nvSpPr>
        <p:spPr>
          <a:xfrm>
            <a:off x="513271" y="845819"/>
            <a:ext cx="10714009" cy="3170099"/>
          </a:xfrm>
          <a:prstGeom prst="rect">
            <a:avLst/>
          </a:prstGeom>
          <a:noFill/>
        </p:spPr>
        <p:txBody>
          <a:bodyPr wrap="square" rtlCol="0">
            <a:spAutoFit/>
          </a:bodyPr>
          <a:lstStyle/>
          <a:p>
            <a:pPr marL="285750" indent="-285750">
              <a:buFont typeface="Arial" panose="020B0604020202020204" pitchFamily="34" charset="0"/>
              <a:buChar char="•"/>
            </a:pPr>
            <a:r>
              <a:rPr lang="en-IN" sz="2800" dirty="0"/>
              <a:t>Client-side validation,</a:t>
            </a:r>
          </a:p>
          <a:p>
            <a:pPr marL="285750" indent="-285750">
              <a:buFont typeface="Arial" panose="020B0604020202020204" pitchFamily="34" charset="0"/>
              <a:buChar char="•"/>
            </a:pPr>
            <a:r>
              <a:rPr lang="en-IN" sz="2800" dirty="0"/>
              <a:t>Dynamic drop-down menus,</a:t>
            </a:r>
          </a:p>
          <a:p>
            <a:pPr marL="285750" indent="-285750">
              <a:buFont typeface="Arial" panose="020B0604020202020204" pitchFamily="34" charset="0"/>
              <a:buChar char="•"/>
            </a:pPr>
            <a:r>
              <a:rPr lang="en-IN" sz="2800" dirty="0"/>
              <a:t>Displaying date and time,</a:t>
            </a:r>
          </a:p>
          <a:p>
            <a:pPr marL="285750" indent="-285750">
              <a:buFont typeface="Arial" panose="020B0604020202020204" pitchFamily="34" charset="0"/>
              <a:buChar char="•"/>
            </a:pPr>
            <a:r>
              <a:rPr lang="en-IN" sz="2800" dirty="0"/>
              <a:t>Displaying pop-up windows and dialog boxes (like an alert dialog box, confirm dialog box and prompt dialog box),</a:t>
            </a:r>
          </a:p>
          <a:p>
            <a:pPr marL="285750" indent="-285750">
              <a:buFont typeface="Arial" panose="020B0604020202020204" pitchFamily="34" charset="0"/>
              <a:buChar char="•"/>
            </a:pPr>
            <a:r>
              <a:rPr lang="en-IN" sz="2800" dirty="0"/>
              <a:t>Displaying clocks etc.</a:t>
            </a:r>
          </a:p>
          <a:p>
            <a:pPr marL="285750" indent="-285750">
              <a:buFont typeface="Arial" panose="020B0604020202020204" pitchFamily="34" charset="0"/>
              <a:buChar char="•"/>
            </a:pPr>
            <a:endParaRPr lang="en-US" sz="3200" dirty="0"/>
          </a:p>
        </p:txBody>
      </p:sp>
      <p:sp>
        <p:nvSpPr>
          <p:cNvPr id="2" name="TextBox 1"/>
          <p:cNvSpPr txBox="1"/>
          <p:nvPr/>
        </p:nvSpPr>
        <p:spPr>
          <a:xfrm>
            <a:off x="664234" y="4166558"/>
            <a:ext cx="7021902" cy="1846659"/>
          </a:xfrm>
          <a:prstGeom prst="rect">
            <a:avLst/>
          </a:prstGeom>
          <a:noFill/>
        </p:spPr>
        <p:txBody>
          <a:bodyPr wrap="square" rtlCol="0">
            <a:spAutoFit/>
          </a:bodyPr>
          <a:lstStyle/>
          <a:p>
            <a:r>
              <a:rPr lang="en-IN" sz="2400" b="1" dirty="0" smtClean="0">
                <a:solidFill>
                  <a:srgbClr val="7030A0"/>
                </a:solidFill>
              </a:rPr>
              <a:t>Example</a:t>
            </a:r>
          </a:p>
          <a:p>
            <a:r>
              <a:rPr lang="en-IN" sz="2400" b="1" dirty="0"/>
              <a:t>&lt;script&gt;</a:t>
            </a:r>
            <a:r>
              <a:rPr lang="en-IN" sz="2400" dirty="0"/>
              <a:t>  </a:t>
            </a:r>
          </a:p>
          <a:p>
            <a:r>
              <a:rPr lang="en-IN" sz="2400" dirty="0" err="1"/>
              <a:t>document.write</a:t>
            </a:r>
            <a:r>
              <a:rPr lang="en-IN" sz="2400" dirty="0"/>
              <a:t>("Hello </a:t>
            </a:r>
            <a:r>
              <a:rPr lang="en-IN" sz="2400" dirty="0" smtClean="0"/>
              <a:t>world</a:t>
            </a:r>
            <a:r>
              <a:rPr lang="en-IN" sz="2400" dirty="0"/>
              <a:t> </a:t>
            </a:r>
            <a:r>
              <a:rPr lang="en-IN" sz="2400" dirty="0" smtClean="0"/>
              <a:t>");</a:t>
            </a:r>
            <a:r>
              <a:rPr lang="en-IN" sz="2400" dirty="0"/>
              <a:t>  </a:t>
            </a:r>
          </a:p>
          <a:p>
            <a:r>
              <a:rPr lang="en-IN" sz="2400" b="1" dirty="0"/>
              <a:t>&lt;/script&gt;</a:t>
            </a:r>
            <a:r>
              <a:rPr lang="en-IN" sz="2400" dirty="0"/>
              <a:t> </a:t>
            </a:r>
          </a:p>
          <a:p>
            <a:endParaRPr lang="en-IN" dirty="0"/>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2"/>
          </p:nvPr>
        </p:nvSpPr>
        <p:spPr>
          <a:xfrm>
            <a:off x="326846" y="897147"/>
            <a:ext cx="9955842" cy="1380227"/>
          </a:xfrm>
        </p:spPr>
        <p:txBody>
          <a:bodyPr>
            <a:normAutofit/>
          </a:bodyPr>
          <a:lstStyle/>
          <a:p>
            <a:r>
              <a:rPr lang="en-US" sz="2400" b="1" dirty="0"/>
              <a:t>Between the body tag of html</a:t>
            </a:r>
          </a:p>
          <a:p>
            <a:r>
              <a:rPr lang="en-US" sz="2400" b="1" dirty="0"/>
              <a:t>Between the head tag of html</a:t>
            </a:r>
          </a:p>
          <a:p>
            <a:r>
              <a:rPr lang="en-US" sz="2400" b="1" dirty="0"/>
              <a:t>In .</a:t>
            </a:r>
            <a:r>
              <a:rPr lang="en-US" sz="2400" b="1" dirty="0" err="1"/>
              <a:t>js</a:t>
            </a:r>
            <a:r>
              <a:rPr lang="en-US" sz="2400" b="1" dirty="0"/>
              <a:t> file (external </a:t>
            </a:r>
            <a:r>
              <a:rPr lang="en-US" sz="2400" b="1" dirty="0" err="1"/>
              <a:t>javaScript</a:t>
            </a:r>
            <a:r>
              <a:rPr lang="en-US" sz="2400" b="1" dirty="0"/>
              <a:t>)</a:t>
            </a:r>
          </a:p>
          <a:p>
            <a:pPr marL="566928" indent="-457200">
              <a:buFont typeface="+mj-lt"/>
              <a:buAutoNum type="arabicPeriod"/>
            </a:pPr>
            <a:endParaRPr lang="en-IN" b="1" dirty="0"/>
          </a:p>
        </p:txBody>
      </p:sp>
      <p:sp>
        <p:nvSpPr>
          <p:cNvPr id="2" name="TextBox 1"/>
          <p:cNvSpPr txBox="1"/>
          <p:nvPr/>
        </p:nvSpPr>
        <p:spPr>
          <a:xfrm>
            <a:off x="508000" y="336429"/>
            <a:ext cx="5703019" cy="800219"/>
          </a:xfrm>
          <a:prstGeom prst="rect">
            <a:avLst/>
          </a:prstGeom>
          <a:noFill/>
        </p:spPr>
        <p:txBody>
          <a:bodyPr wrap="square" rtlCol="0">
            <a:spAutoFit/>
          </a:bodyPr>
          <a:lstStyle/>
          <a:p>
            <a:r>
              <a:rPr lang="en-IN" sz="2800" b="1" dirty="0" smtClean="0">
                <a:solidFill>
                  <a:schemeClr val="accent3">
                    <a:lumMod val="50000"/>
                  </a:schemeClr>
                </a:solidFill>
              </a:rPr>
              <a:t>3 ways to run JavaScript code</a:t>
            </a:r>
            <a:endParaRPr lang="en-IN" sz="2800" b="1" dirty="0">
              <a:solidFill>
                <a:schemeClr val="accent3">
                  <a:lumMod val="50000"/>
                </a:schemeClr>
              </a:solidFill>
            </a:endParaRPr>
          </a:p>
          <a:p>
            <a:endParaRPr lang="en-IN" dirty="0"/>
          </a:p>
        </p:txBody>
      </p:sp>
      <p:sp>
        <p:nvSpPr>
          <p:cNvPr id="3" name="TextBox 2"/>
          <p:cNvSpPr txBox="1"/>
          <p:nvPr/>
        </p:nvSpPr>
        <p:spPr>
          <a:xfrm>
            <a:off x="414068" y="2587925"/>
            <a:ext cx="6512943" cy="677108"/>
          </a:xfrm>
          <a:prstGeom prst="rect">
            <a:avLst/>
          </a:prstGeom>
          <a:noFill/>
        </p:spPr>
        <p:txBody>
          <a:bodyPr wrap="square" rtlCol="0">
            <a:spAutoFit/>
          </a:bodyPr>
          <a:lstStyle/>
          <a:p>
            <a:r>
              <a:rPr lang="en-US" sz="2000" b="1" dirty="0">
                <a:solidFill>
                  <a:srgbClr val="7030A0"/>
                </a:solidFill>
              </a:rPr>
              <a:t>1) JavaScript Example : code between the body tag</a:t>
            </a:r>
          </a:p>
          <a:p>
            <a:endParaRPr lang="en-IN" dirty="0"/>
          </a:p>
        </p:txBody>
      </p:sp>
      <p:sp>
        <p:nvSpPr>
          <p:cNvPr id="4" name="TextBox 3"/>
          <p:cNvSpPr txBox="1"/>
          <p:nvPr/>
        </p:nvSpPr>
        <p:spPr>
          <a:xfrm>
            <a:off x="508000" y="3265033"/>
            <a:ext cx="5332083" cy="2677656"/>
          </a:xfrm>
          <a:prstGeom prst="rect">
            <a:avLst/>
          </a:prstGeom>
          <a:noFill/>
        </p:spPr>
        <p:txBody>
          <a:bodyPr wrap="square" rtlCol="0">
            <a:spAutoFit/>
          </a:bodyPr>
          <a:lstStyle/>
          <a:p>
            <a:r>
              <a:rPr lang="en-US" sz="2400" b="1" dirty="0"/>
              <a:t>&lt;html&gt;  </a:t>
            </a:r>
          </a:p>
          <a:p>
            <a:r>
              <a:rPr lang="en-US" sz="2400" b="1" dirty="0"/>
              <a:t>&lt;body&gt;  </a:t>
            </a:r>
          </a:p>
          <a:p>
            <a:r>
              <a:rPr lang="en-US" sz="2400" b="1" dirty="0"/>
              <a:t>&lt;script type="text/</a:t>
            </a:r>
            <a:r>
              <a:rPr lang="en-US" sz="2400" b="1" dirty="0" err="1"/>
              <a:t>javascript</a:t>
            </a:r>
            <a:r>
              <a:rPr lang="en-US" sz="2400" b="1" dirty="0"/>
              <a:t>"&gt;  </a:t>
            </a:r>
          </a:p>
          <a:p>
            <a:r>
              <a:rPr lang="en-US" sz="2400" b="1" dirty="0"/>
              <a:t> alert("Hello </a:t>
            </a:r>
            <a:r>
              <a:rPr lang="en-US" sz="2400" b="1" dirty="0" smtClean="0"/>
              <a:t>world");  </a:t>
            </a:r>
            <a:endParaRPr lang="en-US" sz="2400" b="1" dirty="0"/>
          </a:p>
          <a:p>
            <a:r>
              <a:rPr lang="en-US" sz="2400" b="1" dirty="0"/>
              <a:t>&lt;/script&gt;  </a:t>
            </a:r>
          </a:p>
          <a:p>
            <a:r>
              <a:rPr lang="en-US" sz="2400" b="1" dirty="0"/>
              <a:t>&lt;/body&gt;  </a:t>
            </a:r>
          </a:p>
          <a:p>
            <a:r>
              <a:rPr lang="en-US" sz="2400" b="1" dirty="0"/>
              <a:t>&lt;/html&gt; </a:t>
            </a:r>
            <a:endParaRPr lang="en-IN" sz="2400" b="1"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831" y="599536"/>
            <a:ext cx="10972800" cy="496019"/>
          </a:xfrm>
        </p:spPr>
        <p:txBody>
          <a:bodyPr>
            <a:normAutofit fontScale="90000"/>
          </a:bodyPr>
          <a:lstStyle/>
          <a:p>
            <a:r>
              <a:rPr lang="en-US" b="1" dirty="0"/>
              <a:t>2) JavaScript Example : code between the head tag</a:t>
            </a:r>
          </a:p>
        </p:txBody>
      </p:sp>
      <p:sp>
        <p:nvSpPr>
          <p:cNvPr id="3" name="Content Placeholder 2"/>
          <p:cNvSpPr>
            <a:spLocks noGrp="1"/>
          </p:cNvSpPr>
          <p:nvPr>
            <p:ph idx="1"/>
          </p:nvPr>
        </p:nvSpPr>
        <p:spPr>
          <a:xfrm>
            <a:off x="494583" y="1647646"/>
            <a:ext cx="10972800" cy="5478981"/>
          </a:xfrm>
        </p:spPr>
        <p:txBody>
          <a:bodyPr>
            <a:normAutofit fontScale="85000" lnSpcReduction="20000"/>
          </a:bodyPr>
          <a:lstStyle/>
          <a:p>
            <a:r>
              <a:rPr lang="en-IN" b="1" dirty="0"/>
              <a:t>&lt;html&gt;</a:t>
            </a:r>
            <a:r>
              <a:rPr lang="en-IN" dirty="0"/>
              <a:t>  </a:t>
            </a:r>
          </a:p>
          <a:p>
            <a:r>
              <a:rPr lang="en-IN" b="1" dirty="0"/>
              <a:t>&lt;head&gt;</a:t>
            </a:r>
            <a:r>
              <a:rPr lang="en-IN" dirty="0"/>
              <a:t>  </a:t>
            </a:r>
          </a:p>
          <a:p>
            <a:r>
              <a:rPr lang="en-IN" b="1" dirty="0"/>
              <a:t>&lt;script</a:t>
            </a:r>
            <a:r>
              <a:rPr lang="en-IN" dirty="0"/>
              <a:t> type="text/</a:t>
            </a:r>
            <a:r>
              <a:rPr lang="en-IN" dirty="0" err="1"/>
              <a:t>javascript</a:t>
            </a:r>
            <a:r>
              <a:rPr lang="en-IN" dirty="0"/>
              <a:t>"</a:t>
            </a:r>
            <a:r>
              <a:rPr lang="en-IN" b="1" dirty="0"/>
              <a:t>&gt;</a:t>
            </a:r>
            <a:r>
              <a:rPr lang="en-IN" dirty="0"/>
              <a:t>  </a:t>
            </a:r>
          </a:p>
          <a:p>
            <a:r>
              <a:rPr lang="en-IN" dirty="0"/>
              <a:t>function </a:t>
            </a:r>
            <a:r>
              <a:rPr lang="en-IN" dirty="0" err="1"/>
              <a:t>msg</a:t>
            </a:r>
            <a:r>
              <a:rPr lang="en-IN" dirty="0"/>
              <a:t>(){  </a:t>
            </a:r>
          </a:p>
          <a:p>
            <a:r>
              <a:rPr lang="en-IN" dirty="0"/>
              <a:t> alert("Hello </a:t>
            </a:r>
            <a:r>
              <a:rPr lang="en-IN" dirty="0" smtClean="0"/>
              <a:t>world");</a:t>
            </a:r>
            <a:r>
              <a:rPr lang="en-IN" dirty="0"/>
              <a:t>  </a:t>
            </a:r>
          </a:p>
          <a:p>
            <a:r>
              <a:rPr lang="en-IN" dirty="0"/>
              <a:t>}  </a:t>
            </a:r>
          </a:p>
          <a:p>
            <a:r>
              <a:rPr lang="en-IN" b="1" dirty="0"/>
              <a:t>&lt;/script&gt;</a:t>
            </a:r>
            <a:r>
              <a:rPr lang="en-IN" dirty="0"/>
              <a:t>  </a:t>
            </a:r>
          </a:p>
          <a:p>
            <a:r>
              <a:rPr lang="en-IN" b="1" dirty="0"/>
              <a:t>&lt;/head&gt;</a:t>
            </a:r>
            <a:r>
              <a:rPr lang="en-IN" dirty="0"/>
              <a:t>  </a:t>
            </a:r>
          </a:p>
          <a:p>
            <a:r>
              <a:rPr lang="en-IN" b="1" dirty="0"/>
              <a:t>&lt;body&gt;</a:t>
            </a:r>
            <a:r>
              <a:rPr lang="en-IN" dirty="0"/>
              <a:t>  </a:t>
            </a:r>
          </a:p>
          <a:p>
            <a:r>
              <a:rPr lang="en-IN" b="1" dirty="0"/>
              <a:t>&lt;p&gt;</a:t>
            </a:r>
            <a:r>
              <a:rPr lang="en-IN" dirty="0"/>
              <a:t>Welcome to JavaScript</a:t>
            </a:r>
            <a:r>
              <a:rPr lang="en-IN" b="1" dirty="0"/>
              <a:t>&lt;/p&gt;</a:t>
            </a:r>
            <a:r>
              <a:rPr lang="en-IN" dirty="0"/>
              <a:t>  </a:t>
            </a:r>
          </a:p>
          <a:p>
            <a:r>
              <a:rPr lang="en-IN" b="1" dirty="0"/>
              <a:t>&lt;form&gt;</a:t>
            </a:r>
            <a:r>
              <a:rPr lang="en-IN" dirty="0"/>
              <a:t>  </a:t>
            </a:r>
          </a:p>
          <a:p>
            <a:r>
              <a:rPr lang="en-IN" b="1" dirty="0"/>
              <a:t>&lt;input</a:t>
            </a:r>
            <a:r>
              <a:rPr lang="en-IN" dirty="0"/>
              <a:t> type="button" value="click" </a:t>
            </a:r>
            <a:r>
              <a:rPr lang="en-IN" dirty="0" err="1"/>
              <a:t>onclick</a:t>
            </a:r>
            <a:r>
              <a:rPr lang="en-IN" dirty="0"/>
              <a:t>="</a:t>
            </a:r>
            <a:r>
              <a:rPr lang="en-IN" dirty="0" err="1"/>
              <a:t>msg</a:t>
            </a:r>
            <a:r>
              <a:rPr lang="en-IN" dirty="0"/>
              <a:t>()"</a:t>
            </a:r>
            <a:r>
              <a:rPr lang="en-IN" b="1" dirty="0"/>
              <a:t>/&gt;</a:t>
            </a:r>
            <a:r>
              <a:rPr lang="en-IN" dirty="0"/>
              <a:t>  </a:t>
            </a:r>
          </a:p>
          <a:p>
            <a:r>
              <a:rPr lang="en-IN" b="1" dirty="0"/>
              <a:t>&lt;/form&gt;</a:t>
            </a:r>
            <a:r>
              <a:rPr lang="en-IN" dirty="0"/>
              <a:t>  </a:t>
            </a:r>
          </a:p>
          <a:p>
            <a:r>
              <a:rPr lang="en-IN" b="1" dirty="0"/>
              <a:t>&lt;/body&gt;</a:t>
            </a:r>
            <a:r>
              <a:rPr lang="en-IN" dirty="0"/>
              <a:t>  </a:t>
            </a:r>
          </a:p>
          <a:p>
            <a:r>
              <a:rPr lang="en-IN" b="1" dirty="0"/>
              <a:t>&lt;/html&gt;</a:t>
            </a:r>
            <a:r>
              <a:rPr lang="en-IN" dirty="0"/>
              <a:t> </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12" y="267418"/>
            <a:ext cx="10972800" cy="569344"/>
          </a:xfrm>
        </p:spPr>
        <p:txBody>
          <a:bodyPr>
            <a:normAutofit/>
          </a:bodyPr>
          <a:lstStyle/>
          <a:p>
            <a:r>
              <a:rPr lang="en-IN" sz="2800" b="1" dirty="0"/>
              <a:t>External JavaScript </a:t>
            </a:r>
            <a:r>
              <a:rPr lang="en-IN" sz="2800" b="1" dirty="0" smtClean="0"/>
              <a:t>file</a:t>
            </a:r>
            <a:endParaRPr lang="en-IN" sz="1800" b="1" dirty="0"/>
          </a:p>
        </p:txBody>
      </p:sp>
      <p:sp>
        <p:nvSpPr>
          <p:cNvPr id="4" name="Text Placeholder 3"/>
          <p:cNvSpPr>
            <a:spLocks noGrp="1"/>
          </p:cNvSpPr>
          <p:nvPr>
            <p:ph sz="half" idx="1"/>
          </p:nvPr>
        </p:nvSpPr>
        <p:spPr>
          <a:xfrm>
            <a:off x="0" y="3321170"/>
            <a:ext cx="4814977" cy="1147312"/>
          </a:xfrm>
        </p:spPr>
        <p:txBody>
          <a:bodyPr>
            <a:noAutofit/>
          </a:bodyPr>
          <a:lstStyle/>
          <a:p>
            <a:r>
              <a:rPr lang="en-IN" dirty="0"/>
              <a:t>function </a:t>
            </a:r>
            <a:r>
              <a:rPr lang="en-IN" dirty="0" err="1"/>
              <a:t>msg</a:t>
            </a:r>
            <a:r>
              <a:rPr lang="en-IN" dirty="0"/>
              <a:t>(){  </a:t>
            </a:r>
          </a:p>
          <a:p>
            <a:r>
              <a:rPr lang="en-IN" dirty="0"/>
              <a:t> alert("Hello </a:t>
            </a:r>
            <a:r>
              <a:rPr lang="en-IN" dirty="0" smtClean="0"/>
              <a:t>world");</a:t>
            </a:r>
            <a:r>
              <a:rPr lang="en-IN" dirty="0"/>
              <a:t>  </a:t>
            </a:r>
          </a:p>
          <a:p>
            <a:r>
              <a:rPr lang="en-IN" dirty="0"/>
              <a:t>} </a:t>
            </a:r>
            <a:endParaRPr lang="en-IN" dirty="0" smtClean="0"/>
          </a:p>
        </p:txBody>
      </p:sp>
      <p:sp>
        <p:nvSpPr>
          <p:cNvPr id="3" name="TextBox 2"/>
          <p:cNvSpPr txBox="1"/>
          <p:nvPr/>
        </p:nvSpPr>
        <p:spPr>
          <a:xfrm>
            <a:off x="145212" y="638854"/>
            <a:ext cx="9524999" cy="3139321"/>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create external JavaScript file and embed it in many html page.</a:t>
            </a:r>
          </a:p>
          <a:p>
            <a:pPr marL="342900" indent="-342900">
              <a:buFont typeface="Arial" panose="020B0604020202020204" pitchFamily="34" charset="0"/>
              <a:buChar char="•"/>
            </a:pPr>
            <a:r>
              <a:rPr lang="en-US" sz="2000" dirty="0"/>
              <a:t>It provides </a:t>
            </a:r>
            <a:r>
              <a:rPr lang="en-US" sz="2000" b="1" dirty="0"/>
              <a:t>code re usability</a:t>
            </a:r>
            <a:r>
              <a:rPr lang="en-US" sz="2000" dirty="0"/>
              <a:t> because single JavaScript file can be used in several html pages.</a:t>
            </a:r>
          </a:p>
          <a:p>
            <a:pPr marL="342900" indent="-342900">
              <a:buFont typeface="Arial" panose="020B0604020202020204" pitchFamily="34" charset="0"/>
              <a:buChar char="•"/>
            </a:pPr>
            <a:r>
              <a:rPr lang="en-US" sz="2000" dirty="0"/>
              <a:t>An external JavaScript file must be saved by .</a:t>
            </a:r>
            <a:r>
              <a:rPr lang="en-US" sz="2000" dirty="0" err="1"/>
              <a:t>js</a:t>
            </a:r>
            <a:r>
              <a:rPr lang="en-US" sz="2000" dirty="0"/>
              <a:t> extension. </a:t>
            </a:r>
            <a:endParaRPr lang="en-US" sz="2000" dirty="0" smtClean="0"/>
          </a:p>
          <a:p>
            <a:pPr marL="342900" indent="-342900">
              <a:buFont typeface="Arial" panose="020B0604020202020204" pitchFamily="34" charset="0"/>
              <a:buChar char="•"/>
            </a:pPr>
            <a:r>
              <a:rPr lang="en-US" sz="2000" dirty="0" smtClean="0"/>
              <a:t>It </a:t>
            </a:r>
            <a:r>
              <a:rPr lang="en-US" sz="2000" dirty="0"/>
              <a:t>is recommended to embed all JavaScript files into a single file. It increases the speed of the webpage</a:t>
            </a:r>
            <a:r>
              <a:rPr lang="en-US" sz="2000" dirty="0" smtClean="0"/>
              <a:t>. </a:t>
            </a:r>
            <a:endParaRPr lang="en-IN" sz="2000" dirty="0" smtClean="0"/>
          </a:p>
          <a:p>
            <a:pPr marL="342900" indent="-342900">
              <a:buFont typeface="Arial" panose="020B0604020202020204" pitchFamily="34" charset="0"/>
              <a:buChar char="•"/>
            </a:pPr>
            <a:endParaRPr lang="en-IN" sz="2000" b="1" dirty="0">
              <a:solidFill>
                <a:srgbClr val="7030A0"/>
              </a:solidFill>
            </a:endParaRPr>
          </a:p>
          <a:p>
            <a:r>
              <a:rPr lang="en-IN" sz="2000" b="1" dirty="0" smtClean="0">
                <a:solidFill>
                  <a:srgbClr val="7030A0"/>
                </a:solidFill>
              </a:rPr>
              <a:t>    index.js</a:t>
            </a:r>
            <a:endParaRPr lang="en-IN" sz="2000" b="1" dirty="0">
              <a:solidFill>
                <a:srgbClr val="7030A0"/>
              </a:solidFill>
            </a:endParaRPr>
          </a:p>
          <a:p>
            <a:pPr marL="342900" indent="-342900">
              <a:buFont typeface="Arial" panose="020B0604020202020204" pitchFamily="34" charset="0"/>
              <a:buChar char="•"/>
            </a:pPr>
            <a:endParaRPr lang="en-US" sz="2000" dirty="0"/>
          </a:p>
          <a:p>
            <a:endParaRPr lang="en-IN" dirty="0"/>
          </a:p>
        </p:txBody>
      </p:sp>
      <p:sp>
        <p:nvSpPr>
          <p:cNvPr id="5" name="TextBox 4"/>
          <p:cNvSpPr txBox="1"/>
          <p:nvPr/>
        </p:nvSpPr>
        <p:spPr>
          <a:xfrm>
            <a:off x="5192382" y="2542021"/>
            <a:ext cx="5201729" cy="4247317"/>
          </a:xfrm>
          <a:prstGeom prst="rect">
            <a:avLst/>
          </a:prstGeom>
          <a:noFill/>
        </p:spPr>
        <p:txBody>
          <a:bodyPr wrap="square" rtlCol="0">
            <a:spAutoFit/>
          </a:bodyPr>
          <a:lstStyle/>
          <a:p>
            <a:r>
              <a:rPr lang="en-IN" b="1" dirty="0" smtClean="0">
                <a:solidFill>
                  <a:srgbClr val="7030A0"/>
                </a:solidFill>
              </a:rPr>
              <a:t>Index.html</a:t>
            </a:r>
          </a:p>
          <a:p>
            <a:r>
              <a:rPr lang="en-IN" b="1" dirty="0" smtClean="0"/>
              <a:t>&lt;</a:t>
            </a:r>
            <a:r>
              <a:rPr lang="en-IN" b="1" dirty="0"/>
              <a:t>html&gt;</a:t>
            </a:r>
            <a:r>
              <a:rPr lang="en-IN" dirty="0"/>
              <a:t>  </a:t>
            </a:r>
          </a:p>
          <a:p>
            <a:r>
              <a:rPr lang="en-IN" b="1" dirty="0"/>
              <a:t>&lt;head&gt;</a:t>
            </a:r>
            <a:r>
              <a:rPr lang="en-IN" dirty="0"/>
              <a:t>  </a:t>
            </a:r>
          </a:p>
          <a:p>
            <a:r>
              <a:rPr lang="en-IN" b="1" dirty="0"/>
              <a:t>&lt;script</a:t>
            </a:r>
            <a:r>
              <a:rPr lang="en-IN" dirty="0"/>
              <a:t> type="text/</a:t>
            </a:r>
            <a:r>
              <a:rPr lang="en-IN" dirty="0" err="1"/>
              <a:t>javascript</a:t>
            </a:r>
            <a:r>
              <a:rPr lang="en-IN" dirty="0"/>
              <a:t>" </a:t>
            </a:r>
            <a:r>
              <a:rPr lang="en-IN" dirty="0" err="1"/>
              <a:t>src</a:t>
            </a:r>
            <a:r>
              <a:rPr lang="en-IN" dirty="0" smtClean="0"/>
              <a:t>=“index.js</a:t>
            </a:r>
            <a:r>
              <a:rPr lang="en-IN" dirty="0"/>
              <a:t>"</a:t>
            </a:r>
            <a:r>
              <a:rPr lang="en-IN" b="1" dirty="0"/>
              <a:t>&gt;&lt;/script&gt;</a:t>
            </a:r>
            <a:r>
              <a:rPr lang="en-IN" dirty="0"/>
              <a:t>  </a:t>
            </a:r>
          </a:p>
          <a:p>
            <a:r>
              <a:rPr lang="en-IN" b="1" dirty="0"/>
              <a:t>&lt;/head&gt;</a:t>
            </a:r>
            <a:r>
              <a:rPr lang="en-IN" dirty="0"/>
              <a:t>  </a:t>
            </a:r>
          </a:p>
          <a:p>
            <a:r>
              <a:rPr lang="en-IN" b="1" dirty="0"/>
              <a:t>&lt;body&gt;</a:t>
            </a:r>
            <a:r>
              <a:rPr lang="en-IN" dirty="0"/>
              <a:t>  </a:t>
            </a:r>
          </a:p>
          <a:p>
            <a:r>
              <a:rPr lang="en-IN" b="1" dirty="0"/>
              <a:t>&lt;p&gt;</a:t>
            </a:r>
            <a:r>
              <a:rPr lang="en-IN" dirty="0"/>
              <a:t>Welcome to JavaScript</a:t>
            </a:r>
            <a:r>
              <a:rPr lang="en-IN" b="1" dirty="0"/>
              <a:t>&lt;/p&gt;</a:t>
            </a:r>
            <a:r>
              <a:rPr lang="en-IN" dirty="0"/>
              <a:t>  </a:t>
            </a:r>
          </a:p>
          <a:p>
            <a:r>
              <a:rPr lang="en-IN" b="1" dirty="0"/>
              <a:t>&lt;form&gt;</a:t>
            </a:r>
            <a:r>
              <a:rPr lang="en-IN" dirty="0"/>
              <a:t>  </a:t>
            </a:r>
          </a:p>
          <a:p>
            <a:r>
              <a:rPr lang="en-IN" b="1" dirty="0"/>
              <a:t>&lt;input</a:t>
            </a:r>
            <a:r>
              <a:rPr lang="en-IN" dirty="0"/>
              <a:t> type="button" value="click" </a:t>
            </a:r>
            <a:r>
              <a:rPr lang="en-IN" dirty="0" err="1"/>
              <a:t>onclick</a:t>
            </a:r>
            <a:r>
              <a:rPr lang="en-IN" dirty="0"/>
              <a:t>="</a:t>
            </a:r>
            <a:r>
              <a:rPr lang="en-IN" dirty="0" err="1"/>
              <a:t>msg</a:t>
            </a:r>
            <a:r>
              <a:rPr lang="en-IN" dirty="0"/>
              <a:t>()"</a:t>
            </a:r>
            <a:r>
              <a:rPr lang="en-IN" b="1" dirty="0"/>
              <a:t>/&gt;</a:t>
            </a:r>
            <a:r>
              <a:rPr lang="en-IN" dirty="0"/>
              <a:t>  </a:t>
            </a:r>
          </a:p>
          <a:p>
            <a:r>
              <a:rPr lang="en-IN" b="1" dirty="0"/>
              <a:t>&lt;/form&gt;</a:t>
            </a:r>
            <a:r>
              <a:rPr lang="en-IN" dirty="0"/>
              <a:t>  </a:t>
            </a:r>
          </a:p>
          <a:p>
            <a:r>
              <a:rPr lang="en-IN" b="1" dirty="0"/>
              <a:t>&lt;/body&gt;</a:t>
            </a:r>
            <a:r>
              <a:rPr lang="en-IN" dirty="0"/>
              <a:t>  </a:t>
            </a:r>
          </a:p>
          <a:p>
            <a:r>
              <a:rPr lang="en-IN" b="1" dirty="0"/>
              <a:t>&lt;/html&gt;</a:t>
            </a:r>
            <a:r>
              <a:rPr lang="en-IN" dirty="0"/>
              <a:t> </a:t>
            </a:r>
          </a:p>
          <a:p>
            <a:endParaRPr lang="en-IN"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4757738" y="1981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TextBox 1"/>
          <p:cNvSpPr txBox="1"/>
          <p:nvPr/>
        </p:nvSpPr>
        <p:spPr>
          <a:xfrm>
            <a:off x="526212" y="483079"/>
            <a:ext cx="11360988" cy="738664"/>
          </a:xfrm>
          <a:prstGeom prst="rect">
            <a:avLst/>
          </a:prstGeom>
          <a:noFill/>
        </p:spPr>
        <p:txBody>
          <a:bodyPr wrap="square" rtlCol="0">
            <a:spAutoFit/>
          </a:bodyPr>
          <a:lstStyle/>
          <a:p>
            <a:r>
              <a:rPr lang="en-IN" sz="2400" b="1" dirty="0">
                <a:solidFill>
                  <a:srgbClr val="7030A0"/>
                </a:solidFill>
              </a:rPr>
              <a:t>JavaScript Variable</a:t>
            </a:r>
          </a:p>
          <a:p>
            <a:endParaRPr lang="en-IN" dirty="0"/>
          </a:p>
        </p:txBody>
      </p:sp>
      <p:sp>
        <p:nvSpPr>
          <p:cNvPr id="3" name="TextBox 2"/>
          <p:cNvSpPr txBox="1"/>
          <p:nvPr/>
        </p:nvSpPr>
        <p:spPr>
          <a:xfrm>
            <a:off x="370937" y="1078824"/>
            <a:ext cx="10049773" cy="4508927"/>
          </a:xfrm>
          <a:prstGeom prst="rect">
            <a:avLst/>
          </a:prstGeom>
          <a:noFill/>
        </p:spPr>
        <p:txBody>
          <a:bodyPr wrap="square" rtlCol="0">
            <a:spAutoFit/>
          </a:bodyPr>
          <a:lstStyle/>
          <a:p>
            <a:r>
              <a:rPr lang="en-US" sz="2400" dirty="0"/>
              <a:t>A </a:t>
            </a:r>
            <a:r>
              <a:rPr lang="en-US" sz="2400" b="1" dirty="0"/>
              <a:t>JavaScript variable</a:t>
            </a:r>
            <a:r>
              <a:rPr lang="en-US" sz="2400" dirty="0"/>
              <a:t> is simply a name of storage location. There are two types of variables in JavaScript : local variable and global variable.</a:t>
            </a:r>
          </a:p>
          <a:p>
            <a:r>
              <a:rPr lang="en-US" sz="2400" dirty="0"/>
              <a:t>There are some rules while declaring a JavaScript variable (also known as identifiers).</a:t>
            </a:r>
          </a:p>
          <a:p>
            <a:pPr marL="342900" indent="-342900">
              <a:buFont typeface="Arial" panose="020B0604020202020204" pitchFamily="34" charset="0"/>
              <a:buChar char="•"/>
            </a:pPr>
            <a:r>
              <a:rPr lang="en-US" sz="2400" b="1" dirty="0"/>
              <a:t>Name must start with a letter (a to z or A to Z), underscore( _ ), or dollar( $ ) sign.</a:t>
            </a:r>
          </a:p>
          <a:p>
            <a:pPr marL="342900" indent="-342900">
              <a:buFont typeface="Arial" panose="020B0604020202020204" pitchFamily="34" charset="0"/>
              <a:buChar char="•"/>
            </a:pPr>
            <a:r>
              <a:rPr lang="en-US" sz="2400" b="1" dirty="0"/>
              <a:t>After first letter we can use digits (0 to 9), for example value1.</a:t>
            </a:r>
          </a:p>
          <a:p>
            <a:pPr marL="342900" indent="-342900">
              <a:buFont typeface="Arial" panose="020B0604020202020204" pitchFamily="34" charset="0"/>
              <a:buChar char="•"/>
            </a:pPr>
            <a:r>
              <a:rPr lang="en-US" sz="2400" b="1" dirty="0"/>
              <a:t>JavaScript variables are case sensitive, for example x and X are different variables</a:t>
            </a:r>
            <a:r>
              <a:rPr lang="en-US" sz="2400" b="1" dirty="0" smtClean="0"/>
              <a:t>.</a:t>
            </a:r>
          </a:p>
          <a:p>
            <a:r>
              <a:rPr lang="en-US" sz="2400" b="1" dirty="0" smtClean="0">
                <a:solidFill>
                  <a:srgbClr val="002060"/>
                </a:solidFill>
              </a:rPr>
              <a:t>Example 1</a:t>
            </a:r>
          </a:p>
          <a:p>
            <a:endParaRPr lang="en-US" sz="2400" b="1" dirty="0">
              <a:solidFill>
                <a:srgbClr val="002060"/>
              </a:solidFill>
            </a:endParaRPr>
          </a:p>
          <a:p>
            <a:r>
              <a:rPr lang="en-US" sz="2300" dirty="0"/>
              <a:t> </a:t>
            </a:r>
          </a:p>
        </p:txBody>
      </p:sp>
      <p:sp>
        <p:nvSpPr>
          <p:cNvPr id="4" name="TextBox 3"/>
          <p:cNvSpPr txBox="1"/>
          <p:nvPr/>
        </p:nvSpPr>
        <p:spPr>
          <a:xfrm>
            <a:off x="293298" y="4895253"/>
            <a:ext cx="3234906" cy="1384995"/>
          </a:xfrm>
          <a:prstGeom prst="rect">
            <a:avLst/>
          </a:prstGeom>
          <a:noFill/>
        </p:spPr>
        <p:txBody>
          <a:bodyPr wrap="square" rtlCol="0">
            <a:spAutoFit/>
          </a:bodyPr>
          <a:lstStyle/>
          <a:p>
            <a:r>
              <a:rPr lang="en-IN" sz="2400" b="1" dirty="0" err="1">
                <a:solidFill>
                  <a:schemeClr val="accent3">
                    <a:lumMod val="50000"/>
                  </a:schemeClr>
                </a:solidFill>
              </a:rPr>
              <a:t>var</a:t>
            </a:r>
            <a:r>
              <a:rPr lang="en-IN" sz="2400" b="1" dirty="0">
                <a:solidFill>
                  <a:schemeClr val="accent3">
                    <a:lumMod val="50000"/>
                  </a:schemeClr>
                </a:solidFill>
              </a:rPr>
              <a:t> x = 10;  </a:t>
            </a:r>
          </a:p>
          <a:p>
            <a:r>
              <a:rPr lang="en-IN" sz="2400" b="1" dirty="0" err="1">
                <a:solidFill>
                  <a:schemeClr val="accent3">
                    <a:lumMod val="50000"/>
                  </a:schemeClr>
                </a:solidFill>
              </a:rPr>
              <a:t>var</a:t>
            </a:r>
            <a:r>
              <a:rPr lang="en-IN" sz="2400" b="1" dirty="0">
                <a:solidFill>
                  <a:schemeClr val="accent3">
                    <a:lumMod val="50000"/>
                  </a:schemeClr>
                </a:solidFill>
              </a:rPr>
              <a:t> _value</a:t>
            </a:r>
            <a:r>
              <a:rPr lang="en-IN" sz="2400" b="1" dirty="0" smtClean="0">
                <a:solidFill>
                  <a:schemeClr val="accent3">
                    <a:lumMod val="50000"/>
                  </a:schemeClr>
                </a:solidFill>
              </a:rPr>
              <a:t>=“</a:t>
            </a:r>
            <a:r>
              <a:rPr lang="en-IN" sz="2400" b="1" dirty="0" err="1" smtClean="0">
                <a:solidFill>
                  <a:schemeClr val="accent3">
                    <a:lumMod val="50000"/>
                  </a:schemeClr>
                </a:solidFill>
              </a:rPr>
              <a:t>javaScript</a:t>
            </a:r>
            <a:r>
              <a:rPr lang="en-IN" sz="2400" b="1" dirty="0" smtClean="0">
                <a:solidFill>
                  <a:schemeClr val="accent3">
                    <a:lumMod val="50000"/>
                  </a:schemeClr>
                </a:solidFill>
              </a:rPr>
              <a:t>";</a:t>
            </a:r>
            <a:r>
              <a:rPr lang="en-IN" dirty="0"/>
              <a:t> </a:t>
            </a:r>
          </a:p>
          <a:p>
            <a:endParaRPr lang="en-IN" dirty="0"/>
          </a:p>
        </p:txBody>
      </p:sp>
      <p:sp>
        <p:nvSpPr>
          <p:cNvPr id="5" name="TextBox 4"/>
          <p:cNvSpPr txBox="1"/>
          <p:nvPr/>
        </p:nvSpPr>
        <p:spPr>
          <a:xfrm>
            <a:off x="5218980" y="4157932"/>
            <a:ext cx="5572665" cy="3046988"/>
          </a:xfrm>
          <a:prstGeom prst="rect">
            <a:avLst/>
          </a:prstGeom>
          <a:noFill/>
        </p:spPr>
        <p:txBody>
          <a:bodyPr wrap="square" rtlCol="0">
            <a:spAutoFit/>
          </a:bodyPr>
          <a:lstStyle/>
          <a:p>
            <a:r>
              <a:rPr lang="en-IN" sz="2400" b="1" dirty="0" smtClean="0">
                <a:solidFill>
                  <a:srgbClr val="002060"/>
                </a:solidFill>
              </a:rPr>
              <a:t>Example 2</a:t>
            </a:r>
          </a:p>
          <a:p>
            <a:r>
              <a:rPr lang="es-ES" sz="2400" b="1" dirty="0">
                <a:solidFill>
                  <a:schemeClr val="accent3">
                    <a:lumMod val="50000"/>
                  </a:schemeClr>
                </a:solidFill>
              </a:rPr>
              <a:t>&lt;script&gt;</a:t>
            </a:r>
            <a:r>
              <a:rPr lang="es-ES" sz="2400" dirty="0">
                <a:solidFill>
                  <a:schemeClr val="accent3">
                    <a:lumMod val="50000"/>
                  </a:schemeClr>
                </a:solidFill>
              </a:rPr>
              <a:t>  </a:t>
            </a:r>
          </a:p>
          <a:p>
            <a:r>
              <a:rPr lang="es-ES" sz="2400" dirty="0" err="1">
                <a:solidFill>
                  <a:schemeClr val="accent3">
                    <a:lumMod val="50000"/>
                  </a:schemeClr>
                </a:solidFill>
              </a:rPr>
              <a:t>var</a:t>
            </a:r>
            <a:r>
              <a:rPr lang="es-ES" sz="2400" dirty="0">
                <a:solidFill>
                  <a:schemeClr val="accent3">
                    <a:lumMod val="50000"/>
                  </a:schemeClr>
                </a:solidFill>
              </a:rPr>
              <a:t> x = 10;  </a:t>
            </a:r>
          </a:p>
          <a:p>
            <a:r>
              <a:rPr lang="es-ES" sz="2400" dirty="0" err="1">
                <a:solidFill>
                  <a:schemeClr val="accent3">
                    <a:lumMod val="50000"/>
                  </a:schemeClr>
                </a:solidFill>
              </a:rPr>
              <a:t>var</a:t>
            </a:r>
            <a:r>
              <a:rPr lang="es-ES" sz="2400" dirty="0">
                <a:solidFill>
                  <a:schemeClr val="accent3">
                    <a:lumMod val="50000"/>
                  </a:schemeClr>
                </a:solidFill>
              </a:rPr>
              <a:t> y = 20;  </a:t>
            </a:r>
          </a:p>
          <a:p>
            <a:r>
              <a:rPr lang="es-ES" sz="2400" dirty="0" err="1">
                <a:solidFill>
                  <a:schemeClr val="accent3">
                    <a:lumMod val="50000"/>
                  </a:schemeClr>
                </a:solidFill>
              </a:rPr>
              <a:t>var</a:t>
            </a:r>
            <a:r>
              <a:rPr lang="es-ES" sz="2400" dirty="0">
                <a:solidFill>
                  <a:schemeClr val="accent3">
                    <a:lumMod val="50000"/>
                  </a:schemeClr>
                </a:solidFill>
              </a:rPr>
              <a:t> z=</a:t>
            </a:r>
            <a:r>
              <a:rPr lang="es-ES" sz="2400" dirty="0" err="1">
                <a:solidFill>
                  <a:schemeClr val="accent3">
                    <a:lumMod val="50000"/>
                  </a:schemeClr>
                </a:solidFill>
              </a:rPr>
              <a:t>x+y</a:t>
            </a:r>
            <a:r>
              <a:rPr lang="es-ES" sz="2400" dirty="0">
                <a:solidFill>
                  <a:schemeClr val="accent3">
                    <a:lumMod val="50000"/>
                  </a:schemeClr>
                </a:solidFill>
              </a:rPr>
              <a:t>;  </a:t>
            </a:r>
          </a:p>
          <a:p>
            <a:r>
              <a:rPr lang="es-ES" sz="2400" dirty="0" err="1">
                <a:solidFill>
                  <a:schemeClr val="accent3">
                    <a:lumMod val="50000"/>
                  </a:schemeClr>
                </a:solidFill>
              </a:rPr>
              <a:t>document.write</a:t>
            </a:r>
            <a:r>
              <a:rPr lang="es-ES" sz="2400" dirty="0">
                <a:solidFill>
                  <a:schemeClr val="accent3">
                    <a:lumMod val="50000"/>
                  </a:schemeClr>
                </a:solidFill>
              </a:rPr>
              <a:t>(z);  </a:t>
            </a:r>
          </a:p>
          <a:p>
            <a:r>
              <a:rPr lang="es-ES" sz="2400" b="1" dirty="0">
                <a:solidFill>
                  <a:schemeClr val="accent3">
                    <a:lumMod val="50000"/>
                  </a:schemeClr>
                </a:solidFill>
              </a:rPr>
              <a:t>&lt;/script&gt;</a:t>
            </a:r>
            <a:r>
              <a:rPr lang="es-ES" sz="2400" dirty="0">
                <a:solidFill>
                  <a:schemeClr val="accent3">
                    <a:lumMod val="50000"/>
                  </a:schemeClr>
                </a:solidFill>
              </a:rPr>
              <a:t> </a:t>
            </a:r>
          </a:p>
          <a:p>
            <a:endParaRPr lang="en-IN" sz="2400" b="1" dirty="0">
              <a:solidFill>
                <a:srgbClr val="002060"/>
              </a:solidFill>
            </a:endParaRPr>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424</TotalTime>
  <Words>493</Words>
  <Application>Microsoft Office PowerPoint</Application>
  <PresentationFormat>Widescreen</PresentationFormat>
  <Paragraphs>111</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Georgia</vt:lpstr>
      <vt:lpstr>Monaco</vt:lpstr>
      <vt:lpstr>Wingdings 2</vt:lpstr>
      <vt:lpstr>Training presentation</vt:lpstr>
      <vt:lpstr>JavaScript Training</vt:lpstr>
      <vt:lpstr>Introduction</vt:lpstr>
      <vt:lpstr>PowerPoint Presentation</vt:lpstr>
      <vt:lpstr>History of JavaScript</vt:lpstr>
      <vt:lpstr>  </vt:lpstr>
      <vt:lpstr>PowerPoint Presentation</vt:lpstr>
      <vt:lpstr>2) JavaScript Example : code between the head tag</vt:lpstr>
      <vt:lpstr>External JavaScript file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Training</dc:title>
  <dc:creator>Gauttam Sonkamble</dc:creator>
  <cp:lastModifiedBy>Microsoft account</cp:lastModifiedBy>
  <cp:revision>55</cp:revision>
  <dcterms:created xsi:type="dcterms:W3CDTF">2022-04-22T06:35:28Z</dcterms:created>
  <dcterms:modified xsi:type="dcterms:W3CDTF">2022-07-16T16:55:51Z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