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81" r:id="rId6"/>
    <p:sldId id="282" r:id="rId7"/>
    <p:sldId id="283" r:id="rId8"/>
    <p:sldId id="260" r:id="rId9"/>
    <p:sldId id="268" r:id="rId10"/>
    <p:sldId id="261" r:id="rId11"/>
    <p:sldId id="269" r:id="rId12"/>
    <p:sldId id="270" r:id="rId13"/>
    <p:sldId id="262" r:id="rId14"/>
    <p:sldId id="263" r:id="rId15"/>
    <p:sldId id="264" r:id="rId16"/>
    <p:sldId id="271" r:id="rId17"/>
    <p:sldId id="274" r:id="rId18"/>
    <p:sldId id="275" r:id="rId19"/>
    <p:sldId id="276" r:id="rId20"/>
    <p:sldId id="277"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9945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428283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601541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538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856696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465267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280226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494055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173597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00435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CBEFC51-3682-4413-B085-C568BF7E5C53}" type="datetimeFigureOut">
              <a:rPr lang="en-IN" smtClean="0"/>
              <a:pPr/>
              <a:t>20-03-2020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133547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166064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79393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45577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23213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87822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EFC51-3682-4413-B085-C568BF7E5C53}" type="datetimeFigureOut">
              <a:rPr lang="en-IN" smtClean="0"/>
              <a:pPr/>
              <a:t>20-03-2020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E57D4-471B-4271-B5DB-0AFDCAA16929}" type="slidenum">
              <a:rPr lang="en-IN" smtClean="0"/>
              <a:pPr/>
              <a:t>‹#›</a:t>
            </a:fld>
            <a:endParaRPr lang="en-IN"/>
          </a:p>
        </p:txBody>
      </p:sp>
    </p:spTree>
    <p:extLst>
      <p:ext uri="{BB962C8B-B14F-4D97-AF65-F5344CB8AC3E}">
        <p14:creationId xmlns:p14="http://schemas.microsoft.com/office/powerpoint/2010/main" val="313082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EFC51-3682-4413-B085-C568BF7E5C53}" type="datetimeFigureOut">
              <a:rPr lang="en-IN" smtClean="0"/>
              <a:pPr/>
              <a:t>20-03-2020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BE57D4-471B-4271-B5DB-0AFDCAA16929}" type="slidenum">
              <a:rPr lang="en-IN" smtClean="0"/>
              <a:pPr/>
              <a:t>‹#›</a:t>
            </a:fld>
            <a:endParaRPr lang="en-IN"/>
          </a:p>
        </p:txBody>
      </p:sp>
    </p:spTree>
    <p:extLst>
      <p:ext uri="{BB962C8B-B14F-4D97-AF65-F5344CB8AC3E}">
        <p14:creationId xmlns:p14="http://schemas.microsoft.com/office/powerpoint/2010/main" val="363272606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4845" y="1561866"/>
            <a:ext cx="8724182" cy="1825096"/>
          </a:xfrm>
        </p:spPr>
        <p:txBody>
          <a:bodyPr>
            <a:normAutofit/>
          </a:bodyPr>
          <a:lstStyle/>
          <a:p>
            <a:r>
              <a:rPr lang="en-IN" sz="5400" dirty="0"/>
              <a:t/>
            </a:r>
            <a:br>
              <a:rPr lang="en-IN" sz="5400" dirty="0"/>
            </a:br>
            <a:r>
              <a:rPr lang="en-IN" sz="5400" dirty="0"/>
              <a:t> </a:t>
            </a:r>
            <a:r>
              <a:rPr lang="en-IN" sz="5400" dirty="0">
                <a:latin typeface="Times New Roman" panose="02020603050405020304" pitchFamily="18" charset="0"/>
                <a:cs typeface="Times New Roman" panose="02020603050405020304" pitchFamily="18" charset="0"/>
              </a:rPr>
              <a:t>Virtual </a:t>
            </a:r>
            <a:r>
              <a:rPr lang="en-IN" sz="5400" dirty="0" smtClean="0">
                <a:latin typeface="Times New Roman" panose="02020603050405020304" pitchFamily="18" charset="0"/>
                <a:cs typeface="Times New Roman" panose="02020603050405020304" pitchFamily="18" charset="0"/>
              </a:rPr>
              <a:t> Academy</a:t>
            </a:r>
            <a:endParaRPr lang="en-IN"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7899" y="3924301"/>
            <a:ext cx="2859290" cy="685800"/>
          </a:xfrm>
        </p:spPr>
        <p:txBody>
          <a:bodyPr>
            <a:noAutofit/>
          </a:bodyPr>
          <a:lstStyle/>
          <a:p>
            <a:r>
              <a:rPr lang="en-IN" dirty="0" smtClean="0">
                <a:latin typeface="Times New Roman" panose="02020603050405020304" pitchFamily="18" charset="0"/>
                <a:cs typeface="Times New Roman" panose="02020603050405020304" pitchFamily="18" charset="0"/>
              </a:rPr>
              <a:t>Gauttam  Sonkamble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727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9099" y="1906074"/>
            <a:ext cx="8268236" cy="4312612"/>
          </a:xfrm>
        </p:spPr>
        <p:txBody>
          <a:bodyPr>
            <a:normAutofit/>
          </a:bodyPr>
          <a:lstStyle/>
          <a:p>
            <a:r>
              <a:rPr lang="en-US" sz="2800" dirty="0">
                <a:latin typeface="Times New Roman" panose="02020603050405020304" pitchFamily="18" charset="0"/>
                <a:cs typeface="Times New Roman" panose="02020603050405020304" pitchFamily="18" charset="0"/>
              </a:rPr>
              <a:t>The main objective of VES is to provide an online learning experience to the registered student of the portal.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registered students and faculties can also interact with each other thus providing a healthy and friendly environment to learn while not physically in the lecture hall.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Some </a:t>
            </a:r>
            <a:r>
              <a:rPr lang="en-US" sz="2800" dirty="0">
                <a:latin typeface="Times New Roman" panose="02020603050405020304" pitchFamily="18" charset="0"/>
                <a:cs typeface="Times New Roman" panose="02020603050405020304" pitchFamily="18" charset="0"/>
              </a:rPr>
              <a:t>of the advantages of the VES are Removal of geographical barriers. (Anywhere learning) Quicker to organize. One to one communication. </a:t>
            </a:r>
            <a:r>
              <a:rPr lang="en-IN" sz="2800" dirty="0"/>
              <a:t> </a:t>
            </a:r>
          </a:p>
        </p:txBody>
      </p:sp>
    </p:spTree>
    <p:extLst>
      <p:ext uri="{BB962C8B-B14F-4D97-AF65-F5344CB8AC3E}">
        <p14:creationId xmlns:p14="http://schemas.microsoft.com/office/powerpoint/2010/main" val="3473536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4990381" cy="1293028"/>
          </a:xfrm>
        </p:spPr>
        <p:txBody>
          <a:bodyPr/>
          <a:lstStyle/>
          <a:p>
            <a:r>
              <a:rPr lang="en-US" dirty="0" smtClean="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Traditional method student can take education in particular time and in particular place only. </a:t>
            </a:r>
          </a:p>
          <a:p>
            <a:r>
              <a:rPr lang="en-US" sz="2800" dirty="0">
                <a:latin typeface="Times New Roman" panose="02020603050405020304" pitchFamily="18" charset="0"/>
                <a:cs typeface="Times New Roman" panose="02020603050405020304" pitchFamily="18" charset="0"/>
              </a:rPr>
              <a:t>Traditional methods of teaching within class rooms, lectures and face to face interaction, increases costs within the educational </a:t>
            </a:r>
            <a:r>
              <a:rPr lang="en-US" sz="2800" dirty="0" smtClean="0">
                <a:latin typeface="Times New Roman" panose="02020603050405020304" pitchFamily="18" charset="0"/>
                <a:cs typeface="Times New Roman" panose="02020603050405020304" pitchFamily="18" charset="0"/>
              </a:rPr>
              <a:t>system. </a:t>
            </a:r>
          </a:p>
          <a:p>
            <a:r>
              <a:rPr lang="en-US" sz="2800" dirty="0" smtClean="0">
                <a:latin typeface="Times New Roman" panose="02020603050405020304" pitchFamily="18" charset="0"/>
                <a:cs typeface="Times New Roman" panose="02020603050405020304" pitchFamily="18" charset="0"/>
              </a:rPr>
              <a:t>limits </a:t>
            </a:r>
            <a:r>
              <a:rPr lang="en-US" sz="2800" dirty="0">
                <a:latin typeface="Times New Roman" panose="02020603050405020304" pitchFamily="18" charset="0"/>
                <a:cs typeface="Times New Roman" panose="02020603050405020304" pitchFamily="18" charset="0"/>
              </a:rPr>
              <a:t>academic institutions from offering additional further education courses, creates unavailability of staff for teaching additional courses and limits distant learning.</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8807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7" y="474453"/>
            <a:ext cx="5141343" cy="1720107"/>
          </a:xfrm>
        </p:spPr>
        <p:txBody>
          <a:bodyPr>
            <a:normAutofit fontScale="90000"/>
          </a:bodyPr>
          <a:lstStyle/>
          <a:p>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85800" y="1319842"/>
            <a:ext cx="10820400" cy="4898843"/>
          </a:xfrm>
        </p:spPr>
        <p:txBody>
          <a:bodyPr>
            <a:noAutofit/>
          </a:bodyPr>
          <a:lstStyle/>
          <a:p>
            <a:r>
              <a:rPr lang="en-US" sz="2600" dirty="0">
                <a:latin typeface="Times New Roman" panose="02020603050405020304" pitchFamily="18" charset="0"/>
                <a:cs typeface="Times New Roman" panose="02020603050405020304" pitchFamily="18" charset="0"/>
              </a:rPr>
              <a:t>The limitations with traditional methods is that of students </a:t>
            </a:r>
            <a:r>
              <a:rPr lang="en-US" sz="2600" dirty="0" smtClean="0">
                <a:latin typeface="Times New Roman" panose="02020603050405020304" pitchFamily="18" charset="0"/>
                <a:cs typeface="Times New Roman" panose="02020603050405020304" pitchFamily="18" charset="0"/>
              </a:rPr>
              <a:t>difficulty </a:t>
            </a:r>
            <a:r>
              <a:rPr lang="en-US" sz="2600" dirty="0">
                <a:latin typeface="Times New Roman" panose="02020603050405020304" pitchFamily="18" charset="0"/>
                <a:cs typeface="Times New Roman" panose="02020603050405020304" pitchFamily="18" charset="0"/>
              </a:rPr>
              <a:t>of asking questions on the course material due to lack of knowledge and understanding, a key problem in both class room and lecture teaching, and many students also don’t participate and fall asleep within lectures.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is a common problem across many further education academic institutions.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Using </a:t>
            </a:r>
            <a:r>
              <a:rPr lang="en-US" sz="2600" dirty="0">
                <a:latin typeface="Times New Roman" panose="02020603050405020304" pitchFamily="18" charset="0"/>
                <a:cs typeface="Times New Roman" panose="02020603050405020304" pitchFamily="18" charset="0"/>
              </a:rPr>
              <a:t>a virtual learning environment the experience becomes personal for the uses, and constant interaction and engagement with the user is required.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Students </a:t>
            </a:r>
            <a:r>
              <a:rPr lang="en-US" sz="2600" dirty="0">
                <a:latin typeface="Times New Roman" panose="02020603050405020304" pitchFamily="18" charset="0"/>
                <a:cs typeface="Times New Roman" panose="02020603050405020304" pitchFamily="18" charset="0"/>
              </a:rPr>
              <a:t>who are embarrassed to ask questions are able to follow virtual course material at a suitable pace, and interactive applications can be developed to provide a further detailed understanding of the material.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Teaching </a:t>
            </a:r>
            <a:r>
              <a:rPr lang="en-US" sz="2600" dirty="0">
                <a:latin typeface="Times New Roman" panose="02020603050405020304" pitchFamily="18" charset="0"/>
                <a:cs typeface="Times New Roman" panose="02020603050405020304" pitchFamily="18" charset="0"/>
              </a:rPr>
              <a:t>staff are able to address larger </a:t>
            </a:r>
            <a:r>
              <a:rPr lang="en-US" sz="2600" dirty="0" smtClean="0">
                <a:latin typeface="Times New Roman" panose="02020603050405020304" pitchFamily="18" charset="0"/>
                <a:cs typeface="Times New Roman" panose="02020603050405020304" pitchFamily="18" charset="0"/>
              </a:rPr>
              <a:t>group </a:t>
            </a:r>
            <a:r>
              <a:rPr lang="en-US" sz="2600" dirty="0">
                <a:latin typeface="Times New Roman" panose="02020603050405020304" pitchFamily="18" charset="0"/>
                <a:cs typeface="Times New Roman" panose="02020603050405020304" pitchFamily="18" charset="0"/>
              </a:rPr>
              <a:t>of students to deliver course material delivered more than once.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29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Software and Hardware Requirements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Technical Details: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Front End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Angular, Bootstrap, HTML,CSS </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Back </a:t>
            </a:r>
            <a:r>
              <a:rPr lang="en-US" dirty="0">
                <a:latin typeface="Times New Roman" panose="02020603050405020304" pitchFamily="18" charset="0"/>
                <a:cs typeface="Times New Roman" panose="02020603050405020304" pitchFamily="18" charset="0"/>
              </a:rPr>
              <a:t>End                  :  </a:t>
            </a:r>
            <a:r>
              <a:rPr lang="en-IN" dirty="0" smtClean="0">
                <a:latin typeface="Times New Roman" panose="02020603050405020304" pitchFamily="18" charset="0"/>
                <a:cs typeface="Times New Roman" panose="02020603050405020304" pitchFamily="18" charset="0"/>
              </a:rPr>
              <a:t>Java</a:t>
            </a:r>
          </a:p>
          <a:p>
            <a:r>
              <a:rPr lang="en-IN" dirty="0" err="1" smtClean="0">
                <a:latin typeface="Times New Roman" panose="02020603050405020304" pitchFamily="18" charset="0"/>
                <a:cs typeface="Times New Roman" panose="02020603050405020304" pitchFamily="18" charset="0"/>
              </a:rPr>
              <a:t>Databse</a:t>
            </a:r>
            <a:r>
              <a:rPr lang="en-IN" dirty="0" smtClean="0">
                <a:latin typeface="Times New Roman" panose="02020603050405020304" pitchFamily="18" charset="0"/>
                <a:cs typeface="Times New Roman" panose="02020603050405020304" pitchFamily="18" charset="0"/>
              </a:rPr>
              <a:t>	           :  MySQL</a:t>
            </a:r>
          </a:p>
          <a:p>
            <a:r>
              <a:rPr lang="en-US" dirty="0" smtClean="0">
                <a:latin typeface="Times New Roman" panose="02020603050405020304" pitchFamily="18" charset="0"/>
                <a:cs typeface="Times New Roman" panose="02020603050405020304" pitchFamily="18" charset="0"/>
              </a:rPr>
              <a:t>Framework	           : Spring Boot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340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Software and Hardware Requirements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Software requirement</a:t>
            </a:r>
            <a:r>
              <a:rPr lang="en-US" b="1"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Spring Tool Suit(STS)</a:t>
            </a:r>
          </a:p>
          <a:p>
            <a:r>
              <a:rPr lang="en-US" dirty="0" err="1" smtClean="0">
                <a:latin typeface="Times New Roman" panose="02020603050405020304" pitchFamily="18" charset="0"/>
                <a:cs typeface="Times New Roman" panose="02020603050405020304" pitchFamily="18" charset="0"/>
              </a:rPr>
              <a:t>MySql</a:t>
            </a:r>
            <a:r>
              <a:rPr lang="en-US" dirty="0" smtClean="0">
                <a:latin typeface="Times New Roman" panose="02020603050405020304" pitchFamily="18" charset="0"/>
                <a:cs typeface="Times New Roman" panose="02020603050405020304" pitchFamily="18" charset="0"/>
              </a:rPr>
              <a:t> Workbench</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Firefox / chrome (Advanced Browser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JDK 1.8</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4817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Software and Hardware Requirements</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Hardware requirement: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Minimum </a:t>
            </a:r>
            <a:r>
              <a:rPr lang="en-US" dirty="0" smtClean="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GB RAM</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20 GB Hard Disk Space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Monitor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Mouse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Keyboard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Smart Mobile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08153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815" y="215660"/>
            <a:ext cx="298474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Use Case Diagram</a:t>
            </a:r>
            <a:endParaRPr lang="en-IN"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24619" y="1069675"/>
            <a:ext cx="187193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488392" y="4287328"/>
            <a:ext cx="948905" cy="338554"/>
          </a:xfrm>
          <a:prstGeom prst="rect">
            <a:avLst/>
          </a:prstGeom>
          <a:solidFill>
            <a:schemeClr val="tx1"/>
          </a:solid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System</a:t>
            </a:r>
            <a:endParaRPr lang="en-IN" sz="16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185" y="677325"/>
            <a:ext cx="8315883" cy="6021238"/>
          </a:xfrm>
          <a:prstGeom prst="rect">
            <a:avLst/>
          </a:prstGeom>
        </p:spPr>
      </p:pic>
    </p:spTree>
    <p:extLst>
      <p:ext uri="{BB962C8B-B14F-4D97-AF65-F5344CB8AC3E}">
        <p14:creationId xmlns:p14="http://schemas.microsoft.com/office/powerpoint/2010/main" val="3267518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644" y="578772"/>
            <a:ext cx="2465740"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Activity Diagram</a:t>
            </a:r>
            <a:endParaRPr lang="en-IN" sz="2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495229" y="1225753"/>
            <a:ext cx="941283"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212" y="519112"/>
            <a:ext cx="7542992" cy="5819775"/>
          </a:xfrm>
          <a:prstGeom prst="rect">
            <a:avLst/>
          </a:prstGeom>
        </p:spPr>
      </p:pic>
    </p:spTree>
    <p:extLst>
      <p:ext uri="{BB962C8B-B14F-4D97-AF65-F5344CB8AC3E}">
        <p14:creationId xmlns:p14="http://schemas.microsoft.com/office/powerpoint/2010/main" val="3708373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2037" y="1027345"/>
            <a:ext cx="1048364"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Teacher:</a:t>
            </a: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691" y="581025"/>
            <a:ext cx="7606071" cy="5695950"/>
          </a:xfrm>
          <a:prstGeom prst="rect">
            <a:avLst/>
          </a:prstGeom>
        </p:spPr>
      </p:pic>
    </p:spTree>
    <p:extLst>
      <p:ext uri="{BB962C8B-B14F-4D97-AF65-F5344CB8AC3E}">
        <p14:creationId xmlns:p14="http://schemas.microsoft.com/office/powerpoint/2010/main" val="1982857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275" y="906575"/>
            <a:ext cx="1494116" cy="400110"/>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Student:</a:t>
            </a:r>
            <a:endParaRPr lang="en-IN"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312" y="319087"/>
            <a:ext cx="9477375" cy="6219825"/>
          </a:xfrm>
          <a:prstGeom prst="rect">
            <a:avLst/>
          </a:prstGeom>
        </p:spPr>
      </p:pic>
    </p:spTree>
    <p:extLst>
      <p:ext uri="{BB962C8B-B14F-4D97-AF65-F5344CB8AC3E}">
        <p14:creationId xmlns:p14="http://schemas.microsoft.com/office/powerpoint/2010/main" val="3598898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147" y="177873"/>
            <a:ext cx="3968151" cy="962697"/>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8548" y="1216325"/>
            <a:ext cx="10820400" cy="5641674"/>
          </a:xfrm>
        </p:spPr>
        <p:txBody>
          <a:bodyPr>
            <a:noAutofit/>
          </a:bodyPr>
          <a:lstStyle/>
          <a:p>
            <a:r>
              <a:rPr lang="en-US" sz="2600" dirty="0">
                <a:latin typeface="Times New Roman" panose="02020603050405020304" pitchFamily="18" charset="0"/>
                <a:cs typeface="Times New Roman" panose="02020603050405020304" pitchFamily="18" charset="0"/>
              </a:rPr>
              <a:t>In Virtual Education System connects the people who want to learn and who want to </a:t>
            </a:r>
            <a:r>
              <a:rPr lang="en-US" sz="2600" dirty="0" err="1" smtClean="0">
                <a:latin typeface="Times New Roman" panose="02020603050405020304" pitchFamily="18" charset="0"/>
                <a:cs typeface="Times New Roman" panose="02020603050405020304" pitchFamily="18" charset="0"/>
              </a:rPr>
              <a:t>teach.It</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helps people who cannot go to the school or college to study like girls in backward area and physically disable people.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There </a:t>
            </a:r>
            <a:r>
              <a:rPr lang="en-US" sz="2600" dirty="0">
                <a:latin typeface="Times New Roman" panose="02020603050405020304" pitchFamily="18" charset="0"/>
                <a:cs typeface="Times New Roman" panose="02020603050405020304" pitchFamily="18" charset="0"/>
              </a:rPr>
              <a:t>are three main user of the system Admin, Faculty, Student Admin will log in the system in the log in menu and the system will direct this user to admin interface.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Faculty </a:t>
            </a:r>
            <a:r>
              <a:rPr lang="en-US" sz="2600" dirty="0">
                <a:latin typeface="Times New Roman" panose="02020603050405020304" pitchFamily="18" charset="0"/>
                <a:cs typeface="Times New Roman" panose="02020603050405020304" pitchFamily="18" charset="0"/>
              </a:rPr>
              <a:t>can be a user of the system after passing the exam taken by the VES. He will log the system in the log in menu and the system will direct this user to faculty interface.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He </a:t>
            </a:r>
            <a:r>
              <a:rPr lang="en-US" sz="2600" dirty="0">
                <a:latin typeface="Times New Roman" panose="02020603050405020304" pitchFamily="18" charset="0"/>
                <a:cs typeface="Times New Roman" panose="02020603050405020304" pitchFamily="18" charset="0"/>
              </a:rPr>
              <a:t>can study the as per his convenience. Appear for test, View progress report and participate in extra-curricular activates online.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79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252" y="561519"/>
            <a:ext cx="2228495"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Class Diagram:</a:t>
            </a:r>
            <a:endParaRPr lang="en-IN" sz="2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899" y="948906"/>
            <a:ext cx="9614201" cy="5719313"/>
          </a:xfrm>
          <a:prstGeom prst="rect">
            <a:avLst/>
          </a:prstGeom>
        </p:spPr>
      </p:pic>
    </p:spTree>
    <p:extLst>
      <p:ext uri="{BB962C8B-B14F-4D97-AF65-F5344CB8AC3E}">
        <p14:creationId xmlns:p14="http://schemas.microsoft.com/office/powerpoint/2010/main" val="4099926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720173"/>
            <a:ext cx="3784600" cy="1293028"/>
          </a:xfrm>
        </p:spPr>
        <p:txBody>
          <a:bodyPr>
            <a:noAutofit/>
          </a:bodyPr>
          <a:lstStyle/>
          <a:p>
            <a:r>
              <a:rPr lang="en-IN" sz="4800" b="1" dirty="0" smtClean="0"/>
              <a:t>THANK Y</a:t>
            </a:r>
            <a:r>
              <a:rPr lang="en-IN" sz="4800" b="1" dirty="0"/>
              <a:t>o</a:t>
            </a:r>
            <a:r>
              <a:rPr lang="en-IN" sz="4800" b="1" dirty="0" smtClean="0"/>
              <a:t>u</a:t>
            </a:r>
            <a:endParaRPr lang="en-IN" sz="4800" b="1" dirty="0"/>
          </a:p>
        </p:txBody>
      </p:sp>
    </p:spTree>
    <p:extLst>
      <p:ext uri="{BB962C8B-B14F-4D97-AF65-F5344CB8AC3E}">
        <p14:creationId xmlns:p14="http://schemas.microsoft.com/office/powerpoint/2010/main" val="596240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2439"/>
            <a:ext cx="2212676" cy="1293028"/>
          </a:xfrm>
        </p:spPr>
        <p:txBody>
          <a:bodyPr>
            <a:normAutofit/>
          </a:bodyPr>
          <a:lstStyle/>
          <a:p>
            <a:r>
              <a:rPr lang="en-US" b="1" dirty="0" smtClean="0">
                <a:latin typeface="Times New Roman" panose="02020603050405020304" pitchFamily="18" charset="0"/>
                <a:cs typeface="Times New Roman" panose="02020603050405020304" pitchFamily="18" charset="0"/>
              </a:rPr>
              <a:t>Scope:</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743799"/>
            <a:ext cx="10820400" cy="4024125"/>
          </a:xfrm>
        </p:spPr>
        <p:txBody>
          <a:bodyPr>
            <a:normAutofit/>
          </a:bodyPr>
          <a:lstStyle/>
          <a:p>
            <a:r>
              <a:rPr lang="en-US" sz="2600" dirty="0">
                <a:latin typeface="Times New Roman" panose="02020603050405020304" pitchFamily="18" charset="0"/>
                <a:cs typeface="Times New Roman" panose="02020603050405020304" pitchFamily="18" charset="0"/>
              </a:rPr>
              <a:t>The growing popularity of Internet and e-learning introduced new terms to education, such as “Virtual Education System”.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May </a:t>
            </a:r>
            <a:r>
              <a:rPr lang="en-US" sz="2600" dirty="0">
                <a:latin typeface="Times New Roman" panose="02020603050405020304" pitchFamily="18" charset="0"/>
                <a:cs typeface="Times New Roman" panose="02020603050405020304" pitchFamily="18" charset="0"/>
              </a:rPr>
              <a:t>be in the near future students will not go to anywhere in order to take their studies.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concept “Virtual Education System” enables users to learn from anywhere through Internet and provides a learning experience.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project is intended to give both teacher and student the ability to do their jobs effectively and efficiently without even leaving their places. By this solution we aimed to meet the expectations of both students and faculties.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490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154" y="548651"/>
            <a:ext cx="8610600" cy="1293028"/>
          </a:xfrm>
        </p:spPr>
        <p:txBody>
          <a:bodyPr>
            <a:normAutofit/>
          </a:bodyPr>
          <a:lstStyle/>
          <a:p>
            <a:r>
              <a:rPr lang="en-US" b="1" dirty="0" smtClean="0">
                <a:latin typeface="Times New Roman" panose="02020603050405020304" pitchFamily="18" charset="0"/>
                <a:cs typeface="Times New Roman" panose="02020603050405020304" pitchFamily="18" charset="0"/>
              </a:rPr>
              <a:t>Modules</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532586"/>
            <a:ext cx="10820400" cy="4686099"/>
          </a:xfrm>
        </p:spPr>
        <p:txBody>
          <a:bodyPr>
            <a:normAutofit/>
          </a:bodyPr>
          <a:lstStyle/>
          <a:p>
            <a:pPr fontAlgn="base"/>
            <a:r>
              <a:rPr lang="en-IN" b="1" dirty="0" smtClean="0">
                <a:latin typeface="Times New Roman" panose="02020603050405020304" pitchFamily="18" charset="0"/>
                <a:cs typeface="Times New Roman" panose="02020603050405020304" pitchFamily="18" charset="0"/>
              </a:rPr>
              <a:t>Registration:</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fontAlgn="base"/>
            <a:r>
              <a:rPr lang="en-IN" b="1" dirty="0" smtClean="0">
                <a:latin typeface="Times New Roman" panose="02020603050405020304" pitchFamily="18" charset="0"/>
                <a:cs typeface="Times New Roman" panose="02020603050405020304" pitchFamily="18" charset="0"/>
              </a:rPr>
              <a:t>Login:</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Course:</a:t>
            </a:r>
          </a:p>
          <a:p>
            <a:pPr marL="457200" indent="-457200">
              <a:buFont typeface="+mj-lt"/>
              <a:buAutoNum type="arabicPeriod"/>
            </a:pPr>
            <a:r>
              <a:rPr lang="en-IN" b="1" dirty="0" smtClean="0">
                <a:latin typeface="Times New Roman" panose="02020603050405020304" pitchFamily="18" charset="0"/>
                <a:cs typeface="Times New Roman" panose="02020603050405020304" pitchFamily="18" charset="0"/>
              </a:rPr>
              <a:t>Browse,</a:t>
            </a:r>
          </a:p>
          <a:p>
            <a:pPr marL="457200" indent="-457200">
              <a:buFont typeface="+mj-lt"/>
              <a:buAutoNum type="arabicPeriod"/>
            </a:pPr>
            <a:r>
              <a:rPr lang="en-IN" b="1" dirty="0" smtClean="0">
                <a:latin typeface="Times New Roman" panose="02020603050405020304" pitchFamily="18" charset="0"/>
                <a:cs typeface="Times New Roman" panose="02020603050405020304" pitchFamily="18" charset="0"/>
              </a:rPr>
              <a:t>Search </a:t>
            </a:r>
            <a:r>
              <a:rPr lang="en-IN" b="1" dirty="0">
                <a:latin typeface="Times New Roman" panose="02020603050405020304" pitchFamily="18" charset="0"/>
                <a:cs typeface="Times New Roman" panose="02020603050405020304" pitchFamily="18" charset="0"/>
              </a:rPr>
              <a:t>and </a:t>
            </a:r>
            <a:r>
              <a:rPr lang="en-IN" b="1" dirty="0" smtClean="0">
                <a:latin typeface="Times New Roman" panose="02020603050405020304" pitchFamily="18" charset="0"/>
                <a:cs typeface="Times New Roman" panose="02020603050405020304" pitchFamily="18" charset="0"/>
              </a:rPr>
              <a:t>View</a:t>
            </a:r>
          </a:p>
          <a:p>
            <a:pPr marL="457200" indent="-457200">
              <a:buFont typeface="+mj-lt"/>
              <a:buAutoNum type="arabicPeriod"/>
            </a:pPr>
            <a:r>
              <a:rPr lang="en-IN" b="1" dirty="0" smtClean="0">
                <a:latin typeface="Times New Roman" panose="02020603050405020304" pitchFamily="18" charset="0"/>
                <a:cs typeface="Times New Roman" panose="02020603050405020304" pitchFamily="18" charset="0"/>
              </a:rPr>
              <a:t>Navigation </a:t>
            </a:r>
            <a:r>
              <a:rPr lang="en-IN" b="1" dirty="0">
                <a:latin typeface="Times New Roman" panose="02020603050405020304" pitchFamily="18" charset="0"/>
                <a:cs typeface="Times New Roman" panose="02020603050405020304" pitchFamily="18" charset="0"/>
              </a:rPr>
              <a:t>Interfaces of </a:t>
            </a:r>
            <a:r>
              <a:rPr lang="en-IN" b="1" dirty="0" smtClean="0">
                <a:latin typeface="Times New Roman" panose="02020603050405020304" pitchFamily="18" charset="0"/>
                <a:cs typeface="Times New Roman" panose="02020603050405020304" pitchFamily="18" charset="0"/>
              </a:rPr>
              <a:t>Application</a:t>
            </a:r>
            <a:endParaRPr lang="en-IN"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smtClean="0">
                <a:latin typeface="Times New Roman" panose="02020603050405020304" pitchFamily="18" charset="0"/>
                <a:cs typeface="Times New Roman" panose="02020603050405020304" pitchFamily="18" charset="0"/>
              </a:rPr>
              <a:t>Download</a:t>
            </a:r>
          </a:p>
          <a:p>
            <a:pPr marL="457200" indent="-457200">
              <a:buFont typeface="+mj-lt"/>
              <a:buAutoNum type="arabicPeriod"/>
            </a:pPr>
            <a:r>
              <a:rPr lang="en-US" b="1" dirty="0" smtClean="0">
                <a:latin typeface="Times New Roman" panose="02020603050405020304" pitchFamily="18" charset="0"/>
                <a:cs typeface="Times New Roman" panose="02020603050405020304" pitchFamily="18" charset="0"/>
              </a:rPr>
              <a:t>Upload</a:t>
            </a:r>
            <a:endParaRPr lang="en-IN"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Report</a:t>
            </a:r>
          </a:p>
        </p:txBody>
      </p:sp>
    </p:spTree>
    <p:extLst>
      <p:ext uri="{BB962C8B-B14F-4D97-AF65-F5344CB8AC3E}">
        <p14:creationId xmlns:p14="http://schemas.microsoft.com/office/powerpoint/2010/main" val="284222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012" y="291522"/>
            <a:ext cx="9417170" cy="6566478"/>
          </a:xfrm>
          <a:prstGeom prst="rect">
            <a:avLst/>
          </a:prstGeom>
        </p:spPr>
        <p:txBody>
          <a:bodyPr wrap="square">
            <a:spAutoFit/>
          </a:bodyPr>
          <a:lstStyle/>
          <a:p>
            <a:pPr>
              <a:lnSpc>
                <a:spcPct val="107000"/>
              </a:lnSpc>
              <a:spcAft>
                <a:spcPts val="0"/>
              </a:spcAft>
            </a:pPr>
            <a:r>
              <a:rPr lang="en-US" sz="2800" b="1" dirty="0">
                <a:latin typeface="Times New Roman" panose="02020603050405020304" pitchFamily="18" charset="0"/>
                <a:ea typeface="Times New Roman" panose="02020603050405020304" pitchFamily="18" charset="0"/>
              </a:rPr>
              <a:t>Registration:</a:t>
            </a:r>
            <a:r>
              <a:rPr lang="en-US" sz="2800" dirty="0">
                <a:latin typeface="Times New Roman" panose="02020603050405020304" pitchFamily="18" charset="0"/>
                <a:ea typeface="Times New Roman" panose="02020603050405020304" pitchFamily="18" charset="0"/>
              </a:rPr>
              <a:t>  </a:t>
            </a:r>
            <a:endParaRPr lang="en-IN" sz="2800" dirty="0">
              <a:latin typeface="Times New Roman" panose="02020603050405020304" pitchFamily="18" charset="0"/>
              <a:ea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Registration module is use to register to Virtual Education System for accessing the information from this system as well as view and download the important contains from the this system. </a:t>
            </a:r>
            <a:endParaRPr lang="en-US" sz="2600" dirty="0" smtClean="0">
              <a:latin typeface="Times New Roman" panose="02020603050405020304" pitchFamily="18" charset="0"/>
              <a:ea typeface="Times New Roman" panose="02020603050405020304" pitchFamily="18" charset="0"/>
            </a:endParaRPr>
          </a:p>
          <a:p>
            <a:pPr>
              <a:lnSpc>
                <a:spcPct val="107000"/>
              </a:lnSpc>
              <a:spcAft>
                <a:spcPts val="0"/>
              </a:spcAft>
            </a:pPr>
            <a:endParaRPr lang="en-US" sz="2600" dirty="0">
              <a:latin typeface="Times New Roman" panose="02020603050405020304" pitchFamily="18" charset="0"/>
              <a:ea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Add Course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Add course module is use to create new course as well as add new </a:t>
            </a:r>
            <a:r>
              <a:rPr lang="en-US" sz="2800" dirty="0" smtClean="0">
                <a:latin typeface="Times New Roman" panose="02020603050405020304" pitchFamily="18" charset="0"/>
                <a:cs typeface="Times New Roman" panose="02020603050405020304" pitchFamily="18" charset="0"/>
              </a:rPr>
              <a:t>course. Only </a:t>
            </a:r>
            <a:r>
              <a:rPr lang="en-US" sz="2800" dirty="0">
                <a:latin typeface="Times New Roman" panose="02020603050405020304" pitchFamily="18" charset="0"/>
                <a:cs typeface="Times New Roman" panose="02020603050405020304" pitchFamily="18" charset="0"/>
              </a:rPr>
              <a:t>Admin can create new course and add new course.  </a:t>
            </a:r>
            <a:endParaRPr lang="en-IN" sz="2800" dirty="0">
              <a:latin typeface="Times New Roman" panose="02020603050405020304" pitchFamily="18" charset="0"/>
              <a:cs typeface="Times New Roman" panose="02020603050405020304" pitchFamily="18" charset="0"/>
            </a:endParaRPr>
          </a:p>
          <a:p>
            <a:pPr>
              <a:lnSpc>
                <a:spcPct val="107000"/>
              </a:lnSpc>
              <a:spcAft>
                <a:spcPts val="0"/>
              </a:spcAft>
            </a:pPr>
            <a:endParaRPr lang="en-US" sz="2600" dirty="0" smtClean="0">
              <a:latin typeface="Times New Roman" panose="02020603050405020304" pitchFamily="18" charset="0"/>
              <a:ea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Upload Contains:</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In Upload module Admin and Teacher can upload the subject contents and notes course related materials.  </a:t>
            </a:r>
            <a:endParaRPr lang="en-IN" sz="2800" dirty="0">
              <a:latin typeface="Times New Roman" panose="02020603050405020304" pitchFamily="18" charset="0"/>
              <a:cs typeface="Times New Roman" panose="02020603050405020304" pitchFamily="18" charset="0"/>
            </a:endParaRPr>
          </a:p>
          <a:p>
            <a:pPr>
              <a:lnSpc>
                <a:spcPct val="107000"/>
              </a:lnSpc>
              <a:spcAft>
                <a:spcPts val="0"/>
              </a:spcAft>
            </a:pPr>
            <a:endParaRPr lang="en-US" sz="2600" dirty="0">
              <a:latin typeface="Times New Roman" panose="02020603050405020304" pitchFamily="18" charset="0"/>
              <a:ea typeface="Times New Roman" panose="02020603050405020304" pitchFamily="18" charset="0"/>
            </a:endParaRPr>
          </a:p>
          <a:p>
            <a:pPr>
              <a:lnSpc>
                <a:spcPct val="107000"/>
              </a:lnSpc>
              <a:spcAft>
                <a:spcPts val="0"/>
              </a:spcAft>
            </a:pPr>
            <a:r>
              <a:rPr lang="en-US" sz="2600" dirty="0" smtClean="0">
                <a:latin typeface="Times New Roman" panose="02020603050405020304" pitchFamily="18" charset="0"/>
                <a:ea typeface="Times New Roman" panose="02020603050405020304" pitchFamily="18" charset="0"/>
              </a:rPr>
              <a:t> </a:t>
            </a:r>
            <a:endParaRPr lang="en-IN"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897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7494" y="835079"/>
            <a:ext cx="9917502" cy="6431889"/>
          </a:xfrm>
          <a:prstGeom prst="rect">
            <a:avLst/>
          </a:prstGeom>
        </p:spPr>
        <p:txBody>
          <a:bodyPr wrap="square">
            <a:spAutoFit/>
          </a:bodyPr>
          <a:lstStyle/>
          <a:p>
            <a:pPr>
              <a:lnSpc>
                <a:spcPct val="107000"/>
              </a:lnSpc>
              <a:spcAft>
                <a:spcPts val="0"/>
              </a:spcAft>
            </a:pPr>
            <a:r>
              <a:rPr lang="en-US" sz="2800" b="1" dirty="0">
                <a:latin typeface="Times New Roman" panose="02020603050405020304" pitchFamily="18" charset="0"/>
                <a:ea typeface="Times New Roman" panose="02020603050405020304" pitchFamily="18" charset="0"/>
              </a:rPr>
              <a:t>Modification: </a:t>
            </a:r>
            <a:endParaRPr lang="en-IN" sz="28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In modification module Admin and Techer can modify the contents of course and change the contents of course or can change the any topic</a:t>
            </a:r>
            <a:r>
              <a:rPr lang="en-US" sz="2600" dirty="0" smtClean="0">
                <a:latin typeface="Times New Roman" panose="02020603050405020304" pitchFamily="18" charset="0"/>
                <a:ea typeface="Times New Roman" panose="02020603050405020304" pitchFamily="18" charset="0"/>
              </a:rPr>
              <a:t>.</a:t>
            </a:r>
          </a:p>
          <a:p>
            <a:pPr>
              <a:spcAft>
                <a:spcPts val="0"/>
              </a:spcAft>
            </a:pPr>
            <a:endParaRPr lang="en-US" sz="2600" dirty="0">
              <a:effectLst/>
              <a:latin typeface="Times New Roman" panose="02020603050405020304" pitchFamily="18" charset="0"/>
              <a:ea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Deletion:</a:t>
            </a:r>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Deletion module is use to delete the course and contents of topic. Here only Admin and Teacher can delete the contents of course and only Admin can delete the course</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Generate Report:</a:t>
            </a:r>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Report module Admin and Teacher can generate the report and download the report from system.</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a:spcAft>
                <a:spcPts val="0"/>
              </a:spcAft>
            </a:pPr>
            <a:endParaRPr lang="en-US" sz="2600" dirty="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9301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6157" y="760057"/>
            <a:ext cx="9092242" cy="4431983"/>
          </a:xfrm>
          <a:prstGeom prst="rect">
            <a:avLst/>
          </a:prstGeom>
        </p:spPr>
        <p:txBody>
          <a:bodyPr wrap="square">
            <a:spAutoFit/>
          </a:bodyPr>
          <a:lstStyle/>
          <a:p>
            <a:pPr>
              <a:spcAft>
                <a:spcPts val="0"/>
              </a:spcAft>
            </a:pPr>
            <a:r>
              <a:rPr lang="en-US" sz="2800" b="1" dirty="0">
                <a:latin typeface="Times New Roman" panose="02020603050405020304" pitchFamily="18" charset="0"/>
                <a:ea typeface="Times New Roman" panose="02020603050405020304" pitchFamily="18" charset="0"/>
              </a:rPr>
              <a:t>View:</a:t>
            </a:r>
            <a:endParaRPr lang="en-IN" sz="2800" dirty="0">
              <a:latin typeface="Times New Roman" panose="02020603050405020304" pitchFamily="18" charset="0"/>
              <a:ea typeface="Times New Roman" panose="02020603050405020304" pitchFamily="18" charset="0"/>
            </a:endParaRPr>
          </a:p>
          <a:p>
            <a:pPr>
              <a:spcAft>
                <a:spcPts val="0"/>
              </a:spcAft>
            </a:pPr>
            <a:r>
              <a:rPr lang="en-US" b="1"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In this module user can view this site as well as view the study material and access the information from this system.</a:t>
            </a:r>
            <a:endParaRPr lang="en-IN" sz="26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a:spcAft>
                <a:spcPts val="0"/>
              </a:spcAft>
            </a:pPr>
            <a:r>
              <a:rPr lang="en-US" sz="2800" b="1" dirty="0">
                <a:latin typeface="Times New Roman" panose="02020603050405020304" pitchFamily="18" charset="0"/>
                <a:ea typeface="Times New Roman" panose="02020603050405020304" pitchFamily="18" charset="0"/>
              </a:rPr>
              <a:t>Browse:</a:t>
            </a:r>
            <a:endParaRPr lang="en-IN" sz="2800" dirty="0">
              <a:latin typeface="Times New Roman" panose="02020603050405020304" pitchFamily="18" charset="0"/>
              <a:ea typeface="Times New Roman" panose="02020603050405020304" pitchFamily="18" charset="0"/>
            </a:endParaRPr>
          </a:p>
          <a:p>
            <a:pPr>
              <a:spcAft>
                <a:spcPts val="0"/>
              </a:spcAft>
            </a:pPr>
            <a:r>
              <a:rPr lang="en-US" b="1"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Browse the information from this system in video ,audio, text, and image format</a:t>
            </a:r>
            <a:r>
              <a:rPr lang="en-US" sz="2400" dirty="0">
                <a:latin typeface="Times New Roman" panose="02020603050405020304" pitchFamily="18" charset="0"/>
                <a:ea typeface="Times New Roman" panose="02020603050405020304" pitchFamily="18" charset="0"/>
              </a:rPr>
              <a:t>.</a:t>
            </a:r>
            <a:endParaRPr lang="en-IN" sz="2400" dirty="0">
              <a:latin typeface="Times New Roman" panose="02020603050405020304" pitchFamily="18" charset="0"/>
              <a:ea typeface="Times New Roman" panose="02020603050405020304" pitchFamily="18" charset="0"/>
            </a:endParaRPr>
          </a:p>
          <a:p>
            <a:pPr>
              <a:spcAft>
                <a:spcPts val="0"/>
              </a:spcAft>
            </a:pPr>
            <a:r>
              <a:rPr lang="en-US" sz="2400" dirty="0">
                <a:latin typeface="Times New Roman" panose="02020603050405020304" pitchFamily="18" charset="0"/>
                <a:ea typeface="Times New Roman" panose="02020603050405020304" pitchFamily="18" charset="0"/>
              </a:rPr>
              <a:t> </a:t>
            </a:r>
            <a:endParaRPr lang="en-IN" sz="2400" dirty="0">
              <a:latin typeface="Times New Roman" panose="02020603050405020304" pitchFamily="18" charset="0"/>
              <a:ea typeface="Times New Roman" panose="02020603050405020304" pitchFamily="18" charset="0"/>
            </a:endParaRPr>
          </a:p>
          <a:p>
            <a:pPr>
              <a:spcAft>
                <a:spcPts val="0"/>
              </a:spcAft>
            </a:pPr>
            <a:r>
              <a:rPr lang="en-US" sz="2800" b="1" dirty="0">
                <a:latin typeface="Times New Roman" panose="02020603050405020304" pitchFamily="18" charset="0"/>
                <a:ea typeface="Times New Roman" panose="02020603050405020304" pitchFamily="18" charset="0"/>
              </a:rPr>
              <a:t>Download:</a:t>
            </a:r>
            <a:endParaRPr lang="en-IN" sz="2800" dirty="0">
              <a:latin typeface="Times New Roman" panose="02020603050405020304" pitchFamily="18" charset="0"/>
              <a:ea typeface="Times New Roman" panose="02020603050405020304" pitchFamily="18" charset="0"/>
            </a:endParaRPr>
          </a:p>
          <a:p>
            <a:pPr>
              <a:spcAft>
                <a:spcPts val="0"/>
              </a:spcAft>
            </a:pPr>
            <a:r>
              <a:rPr lang="en-US" dirty="0">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User can download the contents from the system as well as can download the video or course from the system.</a:t>
            </a:r>
            <a:endParaRPr lang="en-IN"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3079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No physical boundary</a:t>
            </a:r>
          </a:p>
          <a:p>
            <a:r>
              <a:rPr lang="en-US" dirty="0" smtClean="0">
                <a:latin typeface="Times New Roman" panose="02020603050405020304" pitchFamily="18" charset="0"/>
                <a:cs typeface="Times New Roman" panose="02020603050405020304" pitchFamily="18" charset="0"/>
              </a:rPr>
              <a:t>Multiple Access</a:t>
            </a:r>
          </a:p>
          <a:p>
            <a:r>
              <a:rPr lang="en-US" dirty="0" smtClean="0">
                <a:latin typeface="Times New Roman" panose="02020603050405020304" pitchFamily="18" charset="0"/>
                <a:cs typeface="Times New Roman" panose="02020603050405020304" pitchFamily="18" charset="0"/>
              </a:rPr>
              <a:t>Information &amp; Notes Retrieval</a:t>
            </a:r>
          </a:p>
          <a:p>
            <a:r>
              <a:rPr lang="en-US" dirty="0" smtClean="0">
                <a:latin typeface="Times New Roman" panose="02020603050405020304" pitchFamily="18" charset="0"/>
                <a:cs typeface="Times New Roman" panose="02020603050405020304" pitchFamily="18" charset="0"/>
              </a:rPr>
              <a:t>Easily Accessible  </a:t>
            </a:r>
          </a:p>
          <a:p>
            <a:r>
              <a:rPr lang="en-US" dirty="0" smtClean="0">
                <a:latin typeface="Times New Roman" panose="02020603050405020304" pitchFamily="18" charset="0"/>
                <a:cs typeface="Times New Roman" panose="02020603050405020304" pitchFamily="18" charset="0"/>
              </a:rPr>
              <a:t>Time saving</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06828" y="764373"/>
            <a:ext cx="6143223"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915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223" y="1378039"/>
            <a:ext cx="3928056" cy="707886"/>
          </a:xfrm>
          <a:prstGeom prst="rect">
            <a:avLst/>
          </a:prstGeom>
          <a:noFill/>
        </p:spPr>
        <p:txBody>
          <a:bodyPr wrap="square" rtlCol="0">
            <a:spAutoFit/>
          </a:bodyPr>
          <a:lstStyle/>
          <a:p>
            <a:r>
              <a:rPr lang="en-US" sz="4000" dirty="0" err="1" smtClean="0">
                <a:latin typeface="Times New Roman" panose="02020603050405020304" pitchFamily="18" charset="0"/>
                <a:cs typeface="Times New Roman" panose="02020603050405020304" pitchFamily="18" charset="0"/>
              </a:rPr>
              <a:t>Disadvatages</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26523" y="2434107"/>
            <a:ext cx="698035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If  Software is damaged  then whole data is corrupted.</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No </a:t>
            </a:r>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ost.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14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314</TotalTime>
  <Words>657</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Times New Roman</vt:lpstr>
      <vt:lpstr>Vapor Trail</vt:lpstr>
      <vt:lpstr>  Virtual  Academy</vt:lpstr>
      <vt:lpstr>Introduction</vt:lpstr>
      <vt:lpstr>Scope: </vt:lpstr>
      <vt:lpstr>Modules </vt:lpstr>
      <vt:lpstr>PowerPoint Presentation</vt:lpstr>
      <vt:lpstr>PowerPoint Presentation</vt:lpstr>
      <vt:lpstr>PowerPoint Presentation</vt:lpstr>
      <vt:lpstr> </vt:lpstr>
      <vt:lpstr>PowerPoint Presentation</vt:lpstr>
      <vt:lpstr>Objectives</vt:lpstr>
      <vt:lpstr>Existing System</vt:lpstr>
      <vt:lpstr>Proposed System  </vt:lpstr>
      <vt:lpstr>Software and Hardware Requirements </vt:lpstr>
      <vt:lpstr>Software and Hardware Requirements </vt:lpstr>
      <vt:lpstr>Software and Hardware Requirements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Academy</dc:title>
  <dc:creator>ASUS</dc:creator>
  <cp:lastModifiedBy>Gauttam Sonkamble</cp:lastModifiedBy>
  <cp:revision>56</cp:revision>
  <dcterms:modified xsi:type="dcterms:W3CDTF">2020-03-20T11:10:05Z</dcterms:modified>
</cp:coreProperties>
</file>