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length" TargetMode="External"/><Relationship Id="rId2" Type="http://schemas.openxmlformats.org/officeDocument/2006/relationships/hyperlink" Target="https://www.javatpoint.com/java-string-chara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javatpoint.com/java-string-substring" TargetMode="External"/><Relationship Id="rId4" Type="http://schemas.openxmlformats.org/officeDocument/2006/relationships/hyperlink" Target="https://www.javatpoint.com/java-string-form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join" TargetMode="External"/><Relationship Id="rId2" Type="http://schemas.openxmlformats.org/officeDocument/2006/relationships/hyperlink" Target="https://www.javatpoint.com/java-string-contai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concat" TargetMode="External"/><Relationship Id="rId5" Type="http://schemas.openxmlformats.org/officeDocument/2006/relationships/hyperlink" Target="https://www.javatpoint.com/java-string-isempty" TargetMode="External"/><Relationship Id="rId4" Type="http://schemas.openxmlformats.org/officeDocument/2006/relationships/hyperlink" Target="https://www.javatpoint.com/java-string-equa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repla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intern" TargetMode="External"/><Relationship Id="rId5" Type="http://schemas.openxmlformats.org/officeDocument/2006/relationships/hyperlink" Target="https://www.javatpoint.com/java-string-split" TargetMode="External"/><Relationship Id="rId4" Type="http://schemas.openxmlformats.org/officeDocument/2006/relationships/hyperlink" Target="https://www.javatpoint.com/java-string-equalsignoreca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tolowercase" TargetMode="External"/><Relationship Id="rId2" Type="http://schemas.openxmlformats.org/officeDocument/2006/relationships/hyperlink" Target="https://www.javatpoint.com/java-string-indexof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trim" TargetMode="External"/><Relationship Id="rId2" Type="http://schemas.openxmlformats.org/officeDocument/2006/relationships/hyperlink" Target="https://www.javatpoint.com/java-string-toupper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string-valueo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830" y="1974941"/>
            <a:ext cx="11277600" cy="1470025"/>
          </a:xfrm>
        </p:spPr>
        <p:txBody>
          <a:bodyPr/>
          <a:lstStyle/>
          <a:p>
            <a:r>
              <a:rPr lang="en-US" dirty="0" smtClean="0"/>
              <a:t>String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Gauttam Sonkamble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important points from each lesson.</a:t>
            </a:r>
          </a:p>
          <a:p>
            <a:r>
              <a:rPr lang="en-US" dirty="0"/>
              <a:t>Provide resources for more information on subject.</a:t>
            </a:r>
          </a:p>
          <a:p>
            <a:pPr lvl="1"/>
            <a:r>
              <a:rPr lang="en-US" dirty="0"/>
              <a:t>List resources on this slide.</a:t>
            </a:r>
          </a:p>
          <a:p>
            <a:pPr lvl="1"/>
            <a:r>
              <a:rPr lang="en-US" dirty="0"/>
              <a:t>Provide handouts with additional resource material.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quiz or challenge to assess how much information participants learned.</a:t>
            </a:r>
          </a:p>
          <a:p>
            <a:r>
              <a:rPr lang="en-US" dirty="0"/>
              <a:t>Survey participants to see if they found the training beneficial.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24" y="179294"/>
            <a:ext cx="10972800" cy="1066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24" y="1246094"/>
            <a:ext cx="10972800" cy="5353114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In </a:t>
            </a:r>
            <a:r>
              <a:rPr lang="en-US" dirty="0">
                <a:hlinkClick r:id="rId3"/>
              </a:rPr>
              <a:t>Java</a:t>
            </a:r>
          </a:p>
          <a:p>
            <a:r>
              <a:rPr lang="en-US" dirty="0" smtClean="0"/>
              <a:t> </a:t>
            </a:r>
            <a:r>
              <a:rPr lang="en-US" dirty="0"/>
              <a:t>string is basically an object that represents sequence of char values</a:t>
            </a:r>
            <a:r>
              <a:rPr lang="en-US" dirty="0" smtClean="0"/>
              <a:t>.</a:t>
            </a:r>
          </a:p>
          <a:p>
            <a:r>
              <a:rPr lang="en-US" dirty="0"/>
              <a:t>An </a:t>
            </a:r>
            <a:r>
              <a:rPr lang="en-US" dirty="0" smtClean="0"/>
              <a:t>array of </a:t>
            </a:r>
            <a:r>
              <a:rPr lang="en-US" dirty="0"/>
              <a:t>characters works same as Java string. </a:t>
            </a:r>
            <a:endParaRPr lang="en-US" dirty="0" smtClean="0"/>
          </a:p>
          <a:p>
            <a:r>
              <a:rPr lang="en-US" dirty="0"/>
              <a:t>The Java String is immutable which means it cannot be changed. Whenever we change any string, a new instance is created. For mutable strings, you can use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 classes.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   </a:t>
            </a:r>
          </a:p>
          <a:p>
            <a:pPr marL="109728" indent="0">
              <a:buNone/>
            </a:pPr>
            <a:r>
              <a:rPr lang="en-IN" b="1" dirty="0" smtClean="0"/>
              <a:t>char</a:t>
            </a:r>
            <a:r>
              <a:rPr lang="en-IN" dirty="0"/>
              <a:t>[] </a:t>
            </a:r>
            <a:r>
              <a:rPr lang="en-IN" dirty="0" err="1"/>
              <a:t>ch</a:t>
            </a:r>
            <a:r>
              <a:rPr lang="en-IN" dirty="0" smtClean="0"/>
              <a:t>={‘</a:t>
            </a:r>
            <a:r>
              <a:rPr lang="en-IN" dirty="0" err="1" smtClean="0"/>
              <a:t>G',</a:t>
            </a:r>
            <a:r>
              <a:rPr lang="en-IN" dirty="0" err="1"/>
              <a:t>'a</a:t>
            </a:r>
            <a:r>
              <a:rPr lang="en-IN" dirty="0" err="1" smtClean="0"/>
              <a:t>',‘u',‘t',</a:t>
            </a:r>
            <a:r>
              <a:rPr lang="en-IN" dirty="0" err="1"/>
              <a:t>'t</a:t>
            </a:r>
            <a:r>
              <a:rPr lang="en-IN" dirty="0" err="1" smtClean="0"/>
              <a:t>',‘a',‘m</a:t>
            </a:r>
            <a:r>
              <a:rPr lang="en-IN" dirty="0" smtClean="0"/>
              <a:t>’};</a:t>
            </a:r>
            <a:r>
              <a:rPr lang="en-IN" dirty="0"/>
              <a:t>  </a:t>
            </a:r>
          </a:p>
          <a:p>
            <a:pPr marL="109728" indent="0">
              <a:buNone/>
            </a:pPr>
            <a:r>
              <a:rPr lang="en-IN" b="1" dirty="0"/>
              <a:t>String s=new String(</a:t>
            </a:r>
            <a:r>
              <a:rPr lang="en-IN" b="1" dirty="0" err="1"/>
              <a:t>ch</a:t>
            </a:r>
            <a:r>
              <a:rPr lang="en-IN" b="1" dirty="0"/>
              <a:t>);</a:t>
            </a:r>
            <a:r>
              <a:rPr lang="en-IN" dirty="0"/>
              <a:t>  </a:t>
            </a:r>
            <a:endParaRPr lang="en-IN" dirty="0" smtClean="0"/>
          </a:p>
          <a:p>
            <a:pPr marL="109728" indent="0">
              <a:buNone/>
            </a:pPr>
            <a:r>
              <a:rPr lang="en-US" dirty="0" smtClean="0"/>
              <a:t>is </a:t>
            </a:r>
            <a:r>
              <a:rPr lang="en-US" dirty="0"/>
              <a:t>same as:</a:t>
            </a:r>
          </a:p>
          <a:p>
            <a:pPr marL="109728" indent="0">
              <a:buNone/>
            </a:pPr>
            <a:r>
              <a:rPr lang="en-US" b="1" dirty="0"/>
              <a:t>String s</a:t>
            </a:r>
            <a:r>
              <a:rPr lang="en-US" b="1" dirty="0" smtClean="0"/>
              <a:t>=“Gauttam";</a:t>
            </a:r>
            <a:r>
              <a:rPr lang="en-US" dirty="0"/>
              <a:t> </a:t>
            </a:r>
            <a:r>
              <a:rPr lang="en-US" dirty="0" smtClean="0"/>
              <a:t> or </a:t>
            </a:r>
          </a:p>
          <a:p>
            <a:pPr marL="109728" indent="0">
              <a:buNone/>
            </a:pPr>
            <a:r>
              <a:rPr lang="en-US" b="1" dirty="0" smtClean="0"/>
              <a:t>String s = new String(“Gauttam”);</a:t>
            </a:r>
            <a:endParaRPr lang="en-US" b="1" dirty="0"/>
          </a:p>
          <a:p>
            <a:pPr marL="109728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8000" y="243868"/>
            <a:ext cx="11159876" cy="1048282"/>
          </a:xfrm>
        </p:spPr>
        <p:txBody>
          <a:bodyPr/>
          <a:lstStyle/>
          <a:p>
            <a:r>
              <a:rPr lang="en-US" b="1" dirty="0" smtClean="0"/>
              <a:t>Java String Class Methods</a:t>
            </a:r>
            <a:endParaRPr lang="en-IN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08000" y="1354520"/>
            <a:ext cx="5388864" cy="457200"/>
          </a:xfrm>
        </p:spPr>
        <p:txBody>
          <a:bodyPr/>
          <a:lstStyle/>
          <a:p>
            <a:pPr marL="1645920" lvl="6" indent="0">
              <a:buNone/>
            </a:pPr>
            <a:r>
              <a:rPr lang="en-US" sz="1900" b="1" dirty="0" smtClean="0"/>
              <a:t>Methods</a:t>
            </a:r>
            <a:endParaRPr lang="en-IN" sz="1900" b="1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37539318"/>
              </p:ext>
            </p:extLst>
          </p:nvPr>
        </p:nvGraphicFramePr>
        <p:xfrm>
          <a:off x="508000" y="1820861"/>
          <a:ext cx="5389563" cy="47203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89563"/>
              </a:tblGrid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char 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charAt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index)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length()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static String format(String format, Object... 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args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static String format(Locale l, String format, Object...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args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)</a:t>
                      </a:r>
                      <a:endParaRPr lang="en-US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u="none" strike="noStrike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String 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substring(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int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 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beginIndex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)</a:t>
                      </a:r>
                      <a:endParaRPr lang="en-IN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String substring(</a:t>
                      </a:r>
                      <a:r>
                        <a:rPr kumimoji="0" lang="en-US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kumimoji="0"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kumimoji="0" lang="en-US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beginIndex</a:t>
                      </a:r>
                      <a:r>
                        <a:rPr kumimoji="0"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, </a:t>
                      </a:r>
                      <a:r>
                        <a:rPr kumimoji="0" lang="en-US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kumimoji="0"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kumimoji="0" lang="en-US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endIndex</a:t>
                      </a:r>
                      <a:r>
                        <a:rPr kumimoji="0"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6001469" y="1354520"/>
            <a:ext cx="5579015" cy="457200"/>
          </a:xfrm>
        </p:spPr>
        <p:txBody>
          <a:bodyPr/>
          <a:lstStyle/>
          <a:p>
            <a:r>
              <a:rPr lang="en-US" dirty="0" smtClean="0"/>
              <a:t>                              Description</a:t>
            </a:r>
            <a:endParaRPr lang="en-IN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38851842"/>
              </p:ext>
            </p:extLst>
          </p:nvPr>
        </p:nvGraphicFramePr>
        <p:xfrm>
          <a:off x="6001469" y="1820861"/>
          <a:ext cx="5579015" cy="48334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9015"/>
              </a:tblGrid>
              <a:tr h="762987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char value for the particular index</a:t>
                      </a:r>
                      <a:endParaRPr lang="en-IN" sz="2400" dirty="0"/>
                    </a:p>
                  </a:txBody>
                  <a:tcPr/>
                </a:tc>
              </a:tr>
              <a:tr h="762987">
                <a:tc>
                  <a:txBody>
                    <a:bodyPr/>
                    <a:lstStyle/>
                    <a:p>
                      <a:r>
                        <a:rPr kumimoji="0" lang="en-I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string length</a:t>
                      </a:r>
                      <a:endParaRPr lang="en-IN" sz="2400" dirty="0"/>
                    </a:p>
                  </a:txBody>
                  <a:tcPr/>
                </a:tc>
              </a:tr>
              <a:tr h="762987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formatted string.</a:t>
                      </a:r>
                      <a:endParaRPr lang="en-IN" sz="2400" dirty="0"/>
                    </a:p>
                  </a:txBody>
                  <a:tcPr/>
                </a:tc>
              </a:tr>
              <a:tr h="84815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formatted string with given locale.</a:t>
                      </a:r>
                      <a:endParaRPr lang="en-IN" sz="2400" dirty="0"/>
                    </a:p>
                  </a:txBody>
                  <a:tcPr/>
                </a:tc>
              </a:tr>
              <a:tr h="848159">
                <a:tc>
                  <a:txBody>
                    <a:bodyPr/>
                    <a:lstStyle/>
                    <a:p>
                      <a:endParaRPr kumimoji="0" lang="en-US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substring for given begin index.</a:t>
                      </a:r>
                      <a:endParaRPr lang="en-IN" sz="2400" dirty="0"/>
                    </a:p>
                  </a:txBody>
                  <a:tcPr/>
                </a:tc>
              </a:tr>
              <a:tr h="84815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substring for given begin index and end index.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>
            <a:spLocks noGrp="1"/>
          </p:cNvSpPr>
          <p:nvPr>
            <p:ph type="title"/>
          </p:nvPr>
        </p:nvSpPr>
        <p:spPr>
          <a:xfrm>
            <a:off x="508000" y="243868"/>
            <a:ext cx="11159876" cy="1048282"/>
          </a:xfrm>
        </p:spPr>
        <p:txBody>
          <a:bodyPr/>
          <a:lstStyle/>
          <a:p>
            <a:r>
              <a:rPr lang="en-US" b="1" dirty="0" smtClean="0"/>
              <a:t>Java String Class Methods</a:t>
            </a:r>
            <a:endParaRPr lang="en-IN" b="1" dirty="0"/>
          </a:p>
        </p:txBody>
      </p:sp>
      <p:sp>
        <p:nvSpPr>
          <p:cNvPr id="7" name="Text Placeholder 14"/>
          <p:cNvSpPr txBox="1">
            <a:spLocks/>
          </p:cNvSpPr>
          <p:nvPr/>
        </p:nvSpPr>
        <p:spPr>
          <a:xfrm>
            <a:off x="508000" y="1354520"/>
            <a:ext cx="5388864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0" lvl="6" indent="0">
              <a:buFont typeface="Wingdings 2" panose="05020102010507070707" pitchFamily="18" charset="2"/>
              <a:buNone/>
            </a:pPr>
            <a:r>
              <a:rPr lang="en-US" sz="1900" b="1" smtClean="0"/>
              <a:t>Methods</a:t>
            </a:r>
            <a:endParaRPr lang="en-IN" sz="1900" b="1" dirty="0"/>
          </a:p>
        </p:txBody>
      </p:sp>
      <p:graphicFrame>
        <p:nvGraphicFramePr>
          <p:cNvPr id="8" name="Content Placeholder 1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69524141"/>
              </p:ext>
            </p:extLst>
          </p:nvPr>
        </p:nvGraphicFramePr>
        <p:xfrm>
          <a:off x="508000" y="1820861"/>
          <a:ext cx="5389563" cy="53211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89563"/>
              </a:tblGrid>
              <a:tr h="740319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8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boolean</a:t>
                      </a:r>
                      <a:r>
                        <a:rPr kumimoji="0" lang="en-IN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contains(</a:t>
                      </a:r>
                      <a:r>
                        <a:rPr kumimoji="0" lang="en-IN" sz="28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CharSequence</a:t>
                      </a:r>
                      <a:r>
                        <a:rPr kumimoji="0" lang="en-IN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s)</a:t>
                      </a:r>
                      <a:endParaRPr lang="en-IN" sz="25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static</a:t>
                      </a:r>
                      <a:r>
                        <a:rPr lang="en-US" sz="2400" b="1" u="none" strike="noStrike" baseline="0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 </a:t>
                      </a:r>
                      <a:r>
                        <a:rPr lang="en-US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String 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join(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CharSequence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 delimiter,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CharSequence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... elements)</a:t>
                      </a:r>
                      <a:endParaRPr lang="en-US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static String join(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CharSequence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delimiter, 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Iterable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&lt;? extends 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CharSequence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&gt; elements)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boolean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equals(Object another)</a:t>
                      </a:r>
                      <a:endParaRPr lang="en-IN" sz="2400" b="1" dirty="0"/>
                    </a:p>
                  </a:txBody>
                  <a:tcPr/>
                </a:tc>
              </a:tr>
              <a:tr h="426435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boolean</a:t>
                      </a:r>
                      <a:r>
                        <a:rPr lang="en-IN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 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isEmpty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()</a:t>
                      </a:r>
                      <a:endParaRPr lang="en-IN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 </a:t>
                      </a:r>
                      <a:r>
                        <a:rPr kumimoji="0" lang="en-IN" sz="2400" b="1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concat</a:t>
                      </a:r>
                      <a:r>
                        <a:rPr kumimoji="0" lang="en-IN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(String </a:t>
                      </a:r>
                      <a:r>
                        <a:rPr kumimoji="0" lang="en-IN" sz="2400" b="1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</a:t>
                      </a:r>
                      <a:r>
                        <a:rPr kumimoji="0" lang="en-IN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16"/>
          <p:cNvSpPr txBox="1">
            <a:spLocks/>
          </p:cNvSpPr>
          <p:nvPr/>
        </p:nvSpPr>
        <p:spPr>
          <a:xfrm>
            <a:off x="6001469" y="1354520"/>
            <a:ext cx="5579015" cy="4572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b="1" dirty="0" smtClean="0"/>
              <a:t>                              Description</a:t>
            </a:r>
            <a:endParaRPr lang="en-IN" b="1" dirty="0"/>
          </a:p>
        </p:txBody>
      </p:sp>
      <p:graphicFrame>
        <p:nvGraphicFramePr>
          <p:cNvPr id="10" name="Content Placeholder 1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75609240"/>
              </p:ext>
            </p:extLst>
          </p:nvPr>
        </p:nvGraphicFramePr>
        <p:xfrm>
          <a:off x="6001469" y="1820861"/>
          <a:ext cx="5579015" cy="53381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9015"/>
              </a:tblGrid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true or false after matching the sequence of char value.</a:t>
                      </a:r>
                      <a:endParaRPr lang="en-IN" sz="2400" dirty="0"/>
                    </a:p>
                  </a:txBody>
                  <a:tcPr/>
                </a:tc>
              </a:tr>
              <a:tr h="1255826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joined string.</a:t>
                      </a:r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joined string.</a:t>
                      </a:r>
                    </a:p>
                    <a:p>
                      <a:endParaRPr kumimoji="0" lang="en-US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checks the equality of string with the given object.</a:t>
                      </a:r>
                      <a:endParaRPr lang="en-IN" sz="2400" dirty="0"/>
                    </a:p>
                  </a:txBody>
                  <a:tcPr/>
                </a:tc>
              </a:tr>
              <a:tr h="507402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checks if string is empty.</a:t>
                      </a:r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concatenates the specified string.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>
            <a:spLocks noGrp="1"/>
          </p:cNvSpPr>
          <p:nvPr>
            <p:ph type="title"/>
          </p:nvPr>
        </p:nvSpPr>
        <p:spPr>
          <a:xfrm>
            <a:off x="508000" y="243868"/>
            <a:ext cx="11159876" cy="1048282"/>
          </a:xfrm>
        </p:spPr>
        <p:txBody>
          <a:bodyPr/>
          <a:lstStyle/>
          <a:p>
            <a:r>
              <a:rPr lang="en-US" b="1" dirty="0" smtClean="0"/>
              <a:t>Java String Class Methods</a:t>
            </a:r>
            <a:endParaRPr lang="en-IN" b="1" dirty="0"/>
          </a:p>
        </p:txBody>
      </p:sp>
      <p:sp>
        <p:nvSpPr>
          <p:cNvPr id="7" name="Text Placeholder 14"/>
          <p:cNvSpPr txBox="1">
            <a:spLocks/>
          </p:cNvSpPr>
          <p:nvPr/>
        </p:nvSpPr>
        <p:spPr>
          <a:xfrm>
            <a:off x="508000" y="1354520"/>
            <a:ext cx="5388864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0" lvl="6" indent="0">
              <a:buFont typeface="Wingdings 2" panose="05020102010507070707" pitchFamily="18" charset="2"/>
              <a:buNone/>
            </a:pPr>
            <a:r>
              <a:rPr lang="en-US" sz="1900" b="1" smtClean="0"/>
              <a:t>Methods</a:t>
            </a:r>
            <a:endParaRPr lang="en-IN" sz="1900" b="1" dirty="0"/>
          </a:p>
        </p:txBody>
      </p:sp>
      <p:graphicFrame>
        <p:nvGraphicFramePr>
          <p:cNvPr id="8" name="Content Placeholder 1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73604570"/>
              </p:ext>
            </p:extLst>
          </p:nvPr>
        </p:nvGraphicFramePr>
        <p:xfrm>
          <a:off x="508000" y="1820861"/>
          <a:ext cx="5389563" cy="47203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89563"/>
              </a:tblGrid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replace(char old, char new)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replace(</a:t>
                      </a:r>
                      <a:r>
                        <a:rPr kumimoji="0" lang="en-US" sz="2400" b="1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CharSequence</a:t>
                      </a:r>
                      <a:r>
                        <a:rPr kumimoji="0" lang="en-US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old, </a:t>
                      </a:r>
                      <a:r>
                        <a:rPr kumimoji="0" lang="en-US" sz="2400" b="1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CharSequence</a:t>
                      </a:r>
                      <a:r>
                        <a:rPr kumimoji="0" lang="en-US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new)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static String </a:t>
                      </a:r>
                      <a:r>
                        <a:rPr kumimoji="0" lang="en-IN" sz="2400" b="1" i="0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equalsIgnoreCase</a:t>
                      </a:r>
                      <a:r>
                        <a:rPr kumimoji="0" lang="en-IN" sz="24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another)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String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[] split(String regex)</a:t>
                      </a:r>
                      <a:endParaRPr lang="en-IN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sv-SE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String</a:t>
                      </a:r>
                      <a:r>
                        <a:rPr lang="sv-SE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[] split(String regex, int limit)</a:t>
                      </a:r>
                      <a:endParaRPr lang="sv-SE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 intern()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16"/>
          <p:cNvSpPr txBox="1">
            <a:spLocks/>
          </p:cNvSpPr>
          <p:nvPr/>
        </p:nvSpPr>
        <p:spPr>
          <a:xfrm>
            <a:off x="6001469" y="1354520"/>
            <a:ext cx="5579015" cy="4572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/>
              <a:t>                              </a:t>
            </a:r>
            <a:r>
              <a:rPr lang="en-US" b="1" dirty="0" smtClean="0"/>
              <a:t>Description</a:t>
            </a:r>
            <a:endParaRPr lang="en-IN" b="1" dirty="0"/>
          </a:p>
        </p:txBody>
      </p:sp>
      <p:graphicFrame>
        <p:nvGraphicFramePr>
          <p:cNvPr id="10" name="Content Placeholder 1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48244147"/>
              </p:ext>
            </p:extLst>
          </p:nvPr>
        </p:nvGraphicFramePr>
        <p:xfrm>
          <a:off x="6001469" y="1820861"/>
          <a:ext cx="5579015" cy="48029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9015"/>
              </a:tblGrid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replaces all occurrences of the specified char value.</a:t>
                      </a:r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replaces all occurrences of the specified </a:t>
                      </a:r>
                      <a:r>
                        <a:rPr kumimoji="0" lang="en-US" sz="2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compares another string. It doesn't check case.</a:t>
                      </a: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split string matching regex.</a:t>
                      </a:r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split string matching regex and limit.</a:t>
                      </a:r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an interned string.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/>
          <p:cNvSpPr>
            <a:spLocks noGrp="1"/>
          </p:cNvSpPr>
          <p:nvPr>
            <p:ph type="title"/>
          </p:nvPr>
        </p:nvSpPr>
        <p:spPr>
          <a:xfrm>
            <a:off x="508000" y="243868"/>
            <a:ext cx="11159876" cy="1048282"/>
          </a:xfrm>
        </p:spPr>
        <p:txBody>
          <a:bodyPr/>
          <a:lstStyle/>
          <a:p>
            <a:r>
              <a:rPr lang="en-US" b="1" dirty="0" smtClean="0"/>
              <a:t>Java String Class Methods</a:t>
            </a:r>
            <a:endParaRPr lang="en-IN" b="1" dirty="0"/>
          </a:p>
        </p:txBody>
      </p:sp>
      <p:sp>
        <p:nvSpPr>
          <p:cNvPr id="8" name="Text Placeholder 14"/>
          <p:cNvSpPr txBox="1">
            <a:spLocks/>
          </p:cNvSpPr>
          <p:nvPr/>
        </p:nvSpPr>
        <p:spPr>
          <a:xfrm>
            <a:off x="508000" y="1354520"/>
            <a:ext cx="5388864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0" lvl="6" indent="0">
              <a:buFont typeface="Wingdings 2" panose="05020102010507070707" pitchFamily="18" charset="2"/>
              <a:buNone/>
            </a:pPr>
            <a:r>
              <a:rPr lang="en-US" sz="1900" b="1" smtClean="0"/>
              <a:t>Methods</a:t>
            </a:r>
            <a:endParaRPr lang="en-IN" sz="1900" b="1" dirty="0"/>
          </a:p>
        </p:txBody>
      </p:sp>
      <p:graphicFrame>
        <p:nvGraphicFramePr>
          <p:cNvPr id="9" name="Content Placeholder 1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15151076"/>
              </p:ext>
            </p:extLst>
          </p:nvPr>
        </p:nvGraphicFramePr>
        <p:xfrm>
          <a:off x="508000" y="1820861"/>
          <a:ext cx="5389563" cy="45550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89563"/>
              </a:tblGrid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int</a:t>
                      </a:r>
                      <a:r>
                        <a:rPr lang="en-IN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indexOf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(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int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ch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)</a:t>
                      </a:r>
                      <a:endParaRPr lang="en-IN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int</a:t>
                      </a:r>
                      <a:r>
                        <a:rPr lang="en-US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indexOf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(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int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ch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,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int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fromIndex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)</a:t>
                      </a:r>
                      <a:endParaRPr lang="en-US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indexOf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(String substring)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int</a:t>
                      </a:r>
                      <a:r>
                        <a:rPr lang="en-US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indexOf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(String substring,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int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fromIndex</a:t>
                      </a:r>
                      <a:r>
                        <a:rPr lang="en-US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)</a:t>
                      </a:r>
                      <a:endParaRPr lang="en-US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toLowerCase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</a:t>
                      </a:r>
                      <a:r>
                        <a:rPr kumimoji="0" lang="en-IN" sz="2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toLowerCase</a:t>
                      </a: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(Locale l)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16"/>
          <p:cNvSpPr txBox="1">
            <a:spLocks/>
          </p:cNvSpPr>
          <p:nvPr/>
        </p:nvSpPr>
        <p:spPr>
          <a:xfrm>
            <a:off x="6001469" y="1354520"/>
            <a:ext cx="5579015" cy="4572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/>
              <a:t>                            </a:t>
            </a:r>
            <a:r>
              <a:rPr lang="en-US" b="1" dirty="0" smtClean="0"/>
              <a:t>Description</a:t>
            </a:r>
            <a:endParaRPr lang="en-IN" b="1" dirty="0"/>
          </a:p>
        </p:txBody>
      </p:sp>
      <p:graphicFrame>
        <p:nvGraphicFramePr>
          <p:cNvPr id="11" name="Content Placeholder 1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87378625"/>
              </p:ext>
            </p:extLst>
          </p:nvPr>
        </p:nvGraphicFramePr>
        <p:xfrm>
          <a:off x="6001469" y="1820861"/>
          <a:ext cx="5579015" cy="54604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9015"/>
              </a:tblGrid>
              <a:tr h="613759"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specified char value index.</a:t>
                      </a:r>
                      <a:endParaRPr lang="en-IN" sz="2400" dirty="0"/>
                    </a:p>
                  </a:txBody>
                  <a:tcPr/>
                </a:tc>
              </a:tr>
              <a:tr h="783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specified char value index starting with given index.</a:t>
                      </a:r>
                    </a:p>
                  </a:txBody>
                  <a:tcPr marL="60960" marR="60960" marT="60960" marB="60960"/>
                </a:tc>
              </a:tr>
              <a:tr h="6137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specified substring index.</a:t>
                      </a:r>
                    </a:p>
                  </a:txBody>
                  <a:tcPr marL="60960" marR="60960" marT="60960" marB="60960"/>
                </a:tc>
              </a:tr>
              <a:tr h="974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specified substring index starting with given index.</a:t>
                      </a:r>
                    </a:p>
                  </a:txBody>
                  <a:tcPr marL="60960" marR="60960" marT="60960" marB="60960"/>
                </a:tc>
              </a:tr>
              <a:tr h="93732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string in lowercase.</a:t>
                      </a:r>
                    </a:p>
                  </a:txBody>
                  <a:tcPr marL="60960" marR="60960" marT="60960" marB="60960"/>
                </a:tc>
              </a:tr>
              <a:tr h="783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string in lowercase using specified locale.</a:t>
                      </a:r>
                    </a:p>
                  </a:txBody>
                  <a:tcPr marL="60960" marR="60960" marT="60960" marB="60960"/>
                </a:tc>
              </a:tr>
              <a:tr h="6137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>
            <a:spLocks noGrp="1"/>
          </p:cNvSpPr>
          <p:nvPr>
            <p:ph type="title"/>
          </p:nvPr>
        </p:nvSpPr>
        <p:spPr>
          <a:xfrm>
            <a:off x="508000" y="243868"/>
            <a:ext cx="11159876" cy="1048282"/>
          </a:xfrm>
        </p:spPr>
        <p:txBody>
          <a:bodyPr/>
          <a:lstStyle/>
          <a:p>
            <a:r>
              <a:rPr lang="en-US" b="1" dirty="0" smtClean="0"/>
              <a:t>Java String Class Methods</a:t>
            </a:r>
            <a:endParaRPr lang="en-IN" b="1" dirty="0"/>
          </a:p>
        </p:txBody>
      </p:sp>
      <p:sp>
        <p:nvSpPr>
          <p:cNvPr id="7" name="Text Placeholder 14"/>
          <p:cNvSpPr txBox="1">
            <a:spLocks/>
          </p:cNvSpPr>
          <p:nvPr/>
        </p:nvSpPr>
        <p:spPr>
          <a:xfrm>
            <a:off x="508000" y="1354520"/>
            <a:ext cx="5388864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0" lvl="6" indent="0">
              <a:buFont typeface="Wingdings 2" panose="05020102010507070707" pitchFamily="18" charset="2"/>
              <a:buNone/>
            </a:pPr>
            <a:r>
              <a:rPr lang="en-US" sz="1900" b="1" smtClean="0"/>
              <a:t>Methods</a:t>
            </a:r>
            <a:endParaRPr lang="en-IN" sz="1900" b="1" dirty="0"/>
          </a:p>
        </p:txBody>
      </p:sp>
      <p:graphicFrame>
        <p:nvGraphicFramePr>
          <p:cNvPr id="8" name="Content Placeholder 1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84039676"/>
              </p:ext>
            </p:extLst>
          </p:nvPr>
        </p:nvGraphicFramePr>
        <p:xfrm>
          <a:off x="508000" y="1820861"/>
          <a:ext cx="5389563" cy="47031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89563"/>
              </a:tblGrid>
              <a:tr h="740319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String 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toUpperCase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()</a:t>
                      </a:r>
                      <a:endParaRPr lang="en-IN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854373">
                <a:tc>
                  <a:txBody>
                    <a:bodyPr/>
                    <a:lstStyle/>
                    <a:p>
                      <a:pPr marL="342900" indent="-342900"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u="none" strike="noStrike" dirty="0" smtClean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String </a:t>
                      </a:r>
                      <a:r>
                        <a:rPr lang="en-IN" sz="2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toUpperCase</a:t>
                      </a:r>
                      <a:r>
                        <a:rPr lang="en-IN" sz="2400" b="1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(Locale l)</a:t>
                      </a:r>
                      <a:endParaRPr lang="en-IN" sz="24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  <a:tr h="88750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trim()</a:t>
                      </a:r>
                      <a:endParaRPr lang="en-IN" sz="2400" b="1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2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static String </a:t>
                      </a:r>
                      <a:r>
                        <a:rPr kumimoji="0" lang="en-IN" sz="2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valueOf</a:t>
                      </a:r>
                      <a:r>
                        <a:rPr kumimoji="0" lang="en-IN" sz="2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(</a:t>
                      </a:r>
                      <a:r>
                        <a:rPr kumimoji="0" lang="en-IN" sz="2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kumimoji="0" lang="en-IN" sz="2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value)</a:t>
                      </a:r>
                      <a:endParaRPr lang="en-IN" sz="2400" b="1" u="none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16"/>
          <p:cNvSpPr txBox="1">
            <a:spLocks/>
          </p:cNvSpPr>
          <p:nvPr/>
        </p:nvSpPr>
        <p:spPr>
          <a:xfrm>
            <a:off x="6001469" y="1354520"/>
            <a:ext cx="5579015" cy="4572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Description</a:t>
            </a:r>
            <a:endParaRPr lang="en-IN" b="1" dirty="0"/>
          </a:p>
        </p:txBody>
      </p:sp>
      <p:graphicFrame>
        <p:nvGraphicFramePr>
          <p:cNvPr id="10" name="Content Placeholder 1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86342503"/>
              </p:ext>
            </p:extLst>
          </p:nvPr>
        </p:nvGraphicFramePr>
        <p:xfrm>
          <a:off x="6001469" y="1820861"/>
          <a:ext cx="5579015" cy="47812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9015"/>
              </a:tblGrid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string in uppercase.</a:t>
                      </a: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string in uppercase using specified locale.</a:t>
                      </a: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beginning and ending spaces of this string.</a:t>
                      </a: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converts given type into string. It is an overloaded method.</a:t>
                      </a:r>
                    </a:p>
                  </a:txBody>
                  <a:tcPr marL="60960" marR="60960" marT="60960" marB="60960"/>
                </a:tc>
              </a:tr>
              <a:tr h="740319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</a:tr>
              <a:tr h="740319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303</TotalTime>
  <Words>641</Words>
  <Application>Microsoft Office PowerPoint</Application>
  <PresentationFormat>Widescreen</PresentationFormat>
  <Paragraphs>109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inter-regular</vt:lpstr>
      <vt:lpstr>Wingdings 2</vt:lpstr>
      <vt:lpstr>Training presentation</vt:lpstr>
      <vt:lpstr>String in Java</vt:lpstr>
      <vt:lpstr>Introduction</vt:lpstr>
      <vt:lpstr>Java String Class Methods</vt:lpstr>
      <vt:lpstr>Java String Class Methods</vt:lpstr>
      <vt:lpstr>Java String Class Methods</vt:lpstr>
      <vt:lpstr>Java String Class Methods</vt:lpstr>
      <vt:lpstr>Java String Class Methods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Java</dc:title>
  <dc:creator>Gauttam Sonkamble</dc:creator>
  <cp:lastModifiedBy>Gauttam Sonkamble</cp:lastModifiedBy>
  <cp:revision>28</cp:revision>
  <dcterms:created xsi:type="dcterms:W3CDTF">2022-05-14T23:02:39Z</dcterms:created>
  <dcterms:modified xsi:type="dcterms:W3CDTF">2022-05-25T14:30:03Z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