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6" r:id="rId16"/>
    <p:sldId id="269" r:id="rId17"/>
    <p:sldId id="272" r:id="rId18"/>
    <p:sldId id="271" r:id="rId19"/>
    <p:sldId id="273" r:id="rId20"/>
    <p:sldId id="275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8" autoAdjust="0"/>
    <p:restoredTop sz="94584" autoAdjust="0"/>
  </p:normalViewPr>
  <p:slideViewPr>
    <p:cSldViewPr>
      <p:cViewPr varScale="1">
        <p:scale>
          <a:sx n="85" d="100"/>
          <a:sy n="85" d="100"/>
        </p:scale>
        <p:origin x="-5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有趣的博弈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更简单的代码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#include&lt;</a:t>
            </a:r>
            <a:r>
              <a:rPr lang="en-US" sz="2400" b="1" dirty="0" err="1" smtClean="0"/>
              <a:t>iostream</a:t>
            </a:r>
            <a:r>
              <a:rPr lang="en-US" sz="2400" b="1" dirty="0" smtClean="0"/>
              <a:t>&gt; </a:t>
            </a:r>
            <a:br>
              <a:rPr lang="en-US" sz="2400" b="1" dirty="0" smtClean="0"/>
            </a:br>
            <a:r>
              <a:rPr lang="en-US" sz="2400" b="1" dirty="0" smtClean="0"/>
              <a:t>using namespace std; </a:t>
            </a:r>
            <a:br>
              <a:rPr lang="en-US" sz="2400" b="1" dirty="0" smtClean="0"/>
            </a:br>
            <a:r>
              <a:rPr lang="en-US" sz="2400" b="1" dirty="0" err="1" smtClean="0"/>
              <a:t>int</a:t>
            </a:r>
            <a:r>
              <a:rPr lang="en-US" sz="2400" b="1" dirty="0" smtClean="0"/>
              <a:t> main(){ </a:t>
            </a:r>
            <a:br>
              <a:rPr lang="en-US" sz="2400" b="1" dirty="0" smtClean="0"/>
            </a:br>
            <a:r>
              <a:rPr lang="en-US" sz="2400" b="1" dirty="0" smtClean="0"/>
              <a:t>    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 n; </a:t>
            </a:r>
            <a:br>
              <a:rPr lang="en-US" sz="2400" b="1" dirty="0" smtClean="0"/>
            </a:br>
            <a:r>
              <a:rPr lang="en-US" sz="2400" b="1" dirty="0" smtClean="0"/>
              <a:t>    while(</a:t>
            </a:r>
            <a:r>
              <a:rPr lang="en-US" sz="2400" b="1" dirty="0" err="1" smtClean="0"/>
              <a:t>scanf</a:t>
            </a:r>
            <a:r>
              <a:rPr lang="en-US" sz="2400" b="1" dirty="0" smtClean="0"/>
              <a:t>("%</a:t>
            </a:r>
            <a:r>
              <a:rPr lang="en-US" sz="2400" b="1" dirty="0" err="1" smtClean="0"/>
              <a:t>d",&amp;n</a:t>
            </a:r>
            <a:r>
              <a:rPr lang="en-US" sz="2400" b="1" dirty="0" smtClean="0"/>
              <a:t>)==1){ </a:t>
            </a:r>
            <a:br>
              <a:rPr lang="en-US" sz="2400" b="1" dirty="0" smtClean="0"/>
            </a:br>
            <a:r>
              <a:rPr lang="en-US" sz="2400" b="1" dirty="0" smtClean="0"/>
              <a:t>        if(n%3==0) </a:t>
            </a:r>
            <a:br>
              <a:rPr lang="en-US" sz="2400" b="1" dirty="0" smtClean="0"/>
            </a:br>
            <a:r>
              <a:rPr lang="en-US" sz="2400" b="1" dirty="0" smtClean="0"/>
              <a:t>            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</a:t>
            </a:r>
            <a:r>
              <a:rPr lang="en-US" sz="2400" b="1" dirty="0" err="1" smtClean="0"/>
              <a:t>Cici</a:t>
            </a:r>
            <a:r>
              <a:rPr lang="en-US" sz="2400" b="1" dirty="0" smtClean="0"/>
              <a:t>"&lt;&lt;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 </a:t>
            </a:r>
            <a:br>
              <a:rPr lang="en-US" sz="2400" b="1" dirty="0" smtClean="0"/>
            </a:br>
            <a:r>
              <a:rPr lang="en-US" sz="2400" b="1" dirty="0" smtClean="0"/>
              <a:t>        else </a:t>
            </a:r>
            <a:br>
              <a:rPr lang="en-US" sz="2400" b="1" dirty="0" smtClean="0"/>
            </a:br>
            <a:r>
              <a:rPr lang="en-US" sz="2400" b="1" dirty="0" smtClean="0"/>
              <a:t>            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&lt;&lt;"Kiki"&lt;&lt;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 </a:t>
            </a:r>
            <a:br>
              <a:rPr lang="en-US" sz="2400" b="1" dirty="0" smtClean="0"/>
            </a:br>
            <a:r>
              <a:rPr lang="en-US" sz="2400" b="1" dirty="0" smtClean="0"/>
              <a:t>    } </a:t>
            </a:r>
            <a:br>
              <a:rPr lang="en-US" sz="2400" b="1" dirty="0" smtClean="0"/>
            </a:br>
            <a:r>
              <a:rPr lang="en-US" sz="2400" b="1" dirty="0" smtClean="0"/>
              <a:t>    return 0; </a:t>
            </a:r>
            <a:br>
              <a:rPr lang="en-US" sz="2400" b="1" dirty="0" smtClean="0"/>
            </a:br>
            <a:r>
              <a:rPr lang="en-US" sz="2400" b="1" dirty="0" smtClean="0"/>
              <a:t>}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3</a:t>
            </a:r>
            <a:r>
              <a:rPr lang="zh-CN" altLang="en-US" sz="4000" b="1" dirty="0" smtClean="0"/>
              <a:t>、尼</a:t>
            </a:r>
            <a:r>
              <a:rPr lang="zh-CN" altLang="en-US" sz="4000" b="1" dirty="0" smtClean="0"/>
              <a:t>姆博奕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kumimoji="1" lang="zh-CN" altLang="en-US" sz="2400" b="1" dirty="0" smtClean="0">
                <a:latin typeface="宋体" pitchFamily="2" charset="-122"/>
              </a:rPr>
              <a:t>尼姆博奕：</a:t>
            </a:r>
            <a:r>
              <a:rPr kumimoji="1" lang="en-US" altLang="zh-CN" sz="2400" b="1" dirty="0" err="1" smtClean="0">
                <a:latin typeface="宋体" pitchFamily="2" charset="-122"/>
              </a:rPr>
              <a:t>Nim</a:t>
            </a:r>
            <a:r>
              <a:rPr kumimoji="1" lang="en-US" altLang="zh-CN" sz="2400" b="1" dirty="0" smtClean="0">
                <a:latin typeface="宋体" pitchFamily="2" charset="-122"/>
              </a:rPr>
              <a:t> Game</a:t>
            </a:r>
          </a:p>
          <a:p>
            <a:r>
              <a:rPr kumimoji="1" lang="zh-CN" altLang="en-US" sz="2400" b="1" dirty="0" smtClean="0">
                <a:latin typeface="宋体" pitchFamily="2" charset="-122"/>
              </a:rPr>
              <a:t>游戏规则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有两个玩家，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B</a:t>
            </a:r>
            <a:r>
              <a:rPr lang="zh-CN" altLang="en-US" sz="2400" b="1" dirty="0" smtClean="0">
                <a:latin typeface="+mn-ea"/>
              </a:rPr>
              <a:t>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有三堆扑克牌，分别有</a:t>
            </a:r>
            <a:r>
              <a:rPr lang="en-US" altLang="zh-CN" sz="2400" b="1" dirty="0" smtClean="0">
                <a:latin typeface="+mn-ea"/>
              </a:rPr>
              <a:t>m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张（如，分别是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9</a:t>
            </a:r>
            <a:r>
              <a:rPr lang="zh-CN" altLang="en-US" sz="2400" b="1" dirty="0" smtClean="0">
                <a:latin typeface="+mn-ea"/>
              </a:rPr>
              <a:t>张）；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游戏双方轮流取牌操作；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玩家的每次操作是选择其中某一堆牌，然后从中取走任意张（至少取一个，</a:t>
            </a:r>
            <a:r>
              <a:rPr lang="zh-CN" altLang="en-US" sz="2400" b="1" dirty="0" smtClean="0">
                <a:latin typeface="+mn-ea"/>
              </a:rPr>
              <a:t>多取不</a:t>
            </a:r>
            <a:r>
              <a:rPr lang="zh-CN" altLang="en-US" sz="2400" b="1" dirty="0" smtClean="0">
                <a:latin typeface="+mn-ea"/>
              </a:rPr>
              <a:t>限）；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最后一次取牌的一方为获胜方。</a:t>
            </a:r>
            <a:endParaRPr lang="en-US" altLang="zh-CN" sz="2400" b="1" dirty="0" smtClean="0">
              <a:latin typeface="+mn-ea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先取牌。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kumimoji="1" lang="en-US" altLang="zh-CN" sz="2400" b="1" dirty="0" smtClean="0">
                <a:latin typeface="宋体" pitchFamily="2" charset="-122"/>
              </a:rPr>
              <a:t>A</a:t>
            </a:r>
            <a:r>
              <a:rPr kumimoji="1" lang="zh-CN" altLang="en-US" sz="2400" b="1" dirty="0" smtClean="0">
                <a:latin typeface="宋体" pitchFamily="2" charset="-122"/>
              </a:rPr>
              <a:t>是否有赢的策略？</a:t>
            </a:r>
          </a:p>
          <a:p>
            <a:endParaRPr kumimoji="1" lang="zh-CN" altLang="en-US" sz="24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P/N</a:t>
            </a:r>
            <a:r>
              <a:rPr lang="zh-CN" altLang="en-US" sz="4000" b="1" dirty="0" smtClean="0"/>
              <a:t>点分析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列出几个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P/N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78"/>
          <a:ext cx="842968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631"/>
                <a:gridCol w="829039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(0,0,X)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(X,0,0)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(0,X,0)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(0,1,1)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(1,1,0)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(1,0,1)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(0,x,y)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(x,y,0)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(x,0,y)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</a:t>
                      </a:r>
                      <a:r>
                        <a:rPr lang="en-US" altLang="zh-CN" sz="2000" b="1" dirty="0" err="1" smtClean="0"/>
                        <a:t>x,y,z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？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2910" y="4643446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(14,35,46)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状态，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能否赢？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有用的结论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对于</a:t>
            </a:r>
            <a:r>
              <a:rPr lang="en-US" altLang="zh-CN" sz="2800" b="1" dirty="0" err="1" smtClean="0"/>
              <a:t>nim</a:t>
            </a:r>
            <a:r>
              <a:rPr lang="zh-CN" altLang="en-US" sz="2800" b="1" dirty="0" smtClean="0"/>
              <a:t>游戏的某个位置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，它各部分的</a:t>
            </a:r>
            <a:r>
              <a:rPr lang="en-US" altLang="zh-CN" sz="2800" b="1" dirty="0" err="1" smtClean="0"/>
              <a:t>nim</a:t>
            </a:r>
            <a:r>
              <a:rPr lang="en-US" altLang="zh-CN" sz="2800" b="1" dirty="0" smtClean="0"/>
              <a:t>-sum</a:t>
            </a:r>
            <a:r>
              <a:rPr lang="zh-CN" altLang="en-US" sz="2800" b="1" dirty="0" smtClean="0"/>
              <a:t>等于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时（即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⊕x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⊕x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=0</a:t>
            </a:r>
            <a:r>
              <a:rPr lang="zh-CN" altLang="en-US" sz="2800" b="1" dirty="0" smtClean="0"/>
              <a:t>），当且仅当，当前位置位于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点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14,35,46)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状态，求异或。</a:t>
            </a:r>
            <a:endParaRPr lang="zh-CN" altLang="en-US" sz="2800" b="1" dirty="0" smtClean="0"/>
          </a:p>
          <a:p>
            <a:endParaRPr lang="zh-CN" altLang="en-US" sz="2800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例 </a:t>
            </a:r>
            <a:r>
              <a:rPr lang="en-US" altLang="zh-CN" sz="4000" b="1" dirty="0" smtClean="0"/>
              <a:t>Being a Good Boy in Spring Festival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sz="3100" b="1" dirty="0" smtClean="0"/>
              <a:t>问题描述（</a:t>
            </a:r>
            <a:r>
              <a:rPr lang="en-US" altLang="zh-CN" sz="3100" b="1" dirty="0" smtClean="0"/>
              <a:t>HDU 1580</a:t>
            </a:r>
            <a:r>
              <a:rPr lang="zh-CN" altLang="en-US" sz="3100" b="1" dirty="0" smtClean="0"/>
              <a:t>）</a:t>
            </a:r>
          </a:p>
          <a:p>
            <a:pPr>
              <a:buNone/>
            </a:pPr>
            <a:r>
              <a:rPr lang="zh-CN" altLang="en-US" sz="3100" b="1" dirty="0" smtClean="0"/>
              <a:t>     这是一个二人小游戏：桌子上有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堆扑克牌，每堆牌的数量分别为</a:t>
            </a:r>
            <a:r>
              <a:rPr lang="en-US" altLang="zh-CN" sz="3100" b="1" dirty="0" smtClean="0"/>
              <a:t>Ni(</a:t>
            </a:r>
            <a:r>
              <a:rPr lang="en-US" altLang="zh-CN" sz="3100" b="1" dirty="0" err="1" smtClean="0"/>
              <a:t>i</a:t>
            </a:r>
            <a:r>
              <a:rPr lang="en-US" altLang="zh-CN" sz="3100" b="1" dirty="0" smtClean="0"/>
              <a:t>=1…M)</a:t>
            </a:r>
            <a:r>
              <a:rPr lang="zh-CN" altLang="en-US" sz="3100" b="1" dirty="0" smtClean="0"/>
              <a:t>；两人轮流进行；每走一步可以任意选择一堆并取走其中的任意张牌；桌子上的扑克全部取光，则游戏结束；最后一次取牌的人为胜者。</a:t>
            </a:r>
            <a:r>
              <a:rPr lang="en-US" altLang="zh-CN" sz="3100" b="1" dirty="0" smtClean="0"/>
              <a:t>“</a:t>
            </a:r>
            <a:r>
              <a:rPr lang="zh-CN" altLang="en-US" sz="3100" b="1" dirty="0" smtClean="0"/>
              <a:t>先手的人如果想赢，第一步有几种选择呢？”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输入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     包含多个测试用例，每个测试用例占</a:t>
            </a:r>
            <a:r>
              <a:rPr lang="en-US" altLang="zh-CN" sz="3100" b="1" dirty="0" smtClean="0"/>
              <a:t>2</a:t>
            </a:r>
            <a:r>
              <a:rPr lang="zh-CN" altLang="en-US" sz="3100" b="1" dirty="0" smtClean="0"/>
              <a:t>行，首先一行包含一个整数</a:t>
            </a:r>
            <a:r>
              <a:rPr lang="en-US" altLang="zh-CN" sz="3100" b="1" dirty="0" smtClean="0"/>
              <a:t>M(1&lt;M&lt;=100)</a:t>
            </a:r>
            <a:r>
              <a:rPr lang="zh-CN" altLang="en-US" sz="3100" b="1" dirty="0" smtClean="0"/>
              <a:t>，表示扑克牌的堆数，紧接着一行包含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个整数</a:t>
            </a:r>
            <a:r>
              <a:rPr lang="en-US" altLang="zh-CN" sz="3100" b="1" dirty="0" smtClean="0"/>
              <a:t>Ni(1&lt;=Ni&lt;=1000000</a:t>
            </a:r>
            <a:r>
              <a:rPr lang="zh-CN" altLang="en-US" sz="3100" b="1" dirty="0" smtClean="0"/>
              <a:t>，</a:t>
            </a:r>
            <a:r>
              <a:rPr lang="en-US" altLang="zh-CN" sz="3100" b="1" dirty="0" err="1" smtClean="0"/>
              <a:t>i</a:t>
            </a:r>
            <a:r>
              <a:rPr lang="en-US" altLang="zh-CN" sz="3100" b="1" dirty="0" smtClean="0"/>
              <a:t>=1…M)</a:t>
            </a:r>
            <a:r>
              <a:rPr lang="zh-CN" altLang="en-US" sz="3100" b="1" dirty="0" smtClean="0"/>
              <a:t>，分别表示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堆扑克的数量。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为</a:t>
            </a:r>
            <a:r>
              <a:rPr lang="en-US" altLang="zh-CN" sz="3100" b="1" dirty="0" smtClean="0"/>
              <a:t>0</a:t>
            </a:r>
            <a:r>
              <a:rPr lang="zh-CN" altLang="en-US" sz="3100" b="1" dirty="0" smtClean="0"/>
              <a:t>则表示输入数据的结束。</a:t>
            </a:r>
          </a:p>
          <a:p>
            <a:pPr>
              <a:buNone/>
            </a:pPr>
            <a:r>
              <a:rPr lang="zh-CN" altLang="en-US" sz="3100" b="1" dirty="0" smtClean="0"/>
              <a:t>输出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     如果先手的人能赢，请输出他第一步可行的方案数，否则请输出</a:t>
            </a:r>
            <a:r>
              <a:rPr lang="en-US" altLang="zh-CN" sz="3100" b="1" dirty="0" smtClean="0"/>
              <a:t>0</a:t>
            </a:r>
            <a:r>
              <a:rPr lang="zh-CN" altLang="en-US" sz="3100" b="1" dirty="0" smtClean="0"/>
              <a:t>，每个实例的输出占一行。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4186238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#include&lt;stdio.h&gt;</a:t>
            </a:r>
          </a:p>
          <a:p>
            <a:pPr>
              <a:buNone/>
            </a:pPr>
            <a:r>
              <a:rPr lang="zh-CN" altLang="en-US" sz="2400" b="1" dirty="0" smtClean="0"/>
              <a:t>int a[110];</a:t>
            </a:r>
          </a:p>
          <a:p>
            <a:pPr>
              <a:buNone/>
            </a:pPr>
            <a:r>
              <a:rPr lang="zh-CN" altLang="en-US" sz="2400" b="1" dirty="0" smtClean="0"/>
              <a:t>int main(){</a:t>
            </a:r>
          </a:p>
          <a:p>
            <a:pPr>
              <a:buNone/>
            </a:pPr>
            <a:r>
              <a:rPr lang="zh-CN" altLang="en-US" sz="2400" b="1" dirty="0" smtClean="0"/>
              <a:t>    int n;</a:t>
            </a:r>
          </a:p>
          <a:p>
            <a:pPr>
              <a:buNone/>
            </a:pPr>
            <a:r>
              <a:rPr lang="zh-CN" altLang="en-US" sz="2400" b="1" dirty="0" smtClean="0"/>
              <a:t>    int sum;</a:t>
            </a:r>
          </a:p>
          <a:p>
            <a:pPr>
              <a:buNone/>
            </a:pPr>
            <a:r>
              <a:rPr lang="zh-CN" altLang="en-US" sz="2400" b="1" dirty="0" smtClean="0"/>
              <a:t>    while(scanf(“%d”,&amp;n),n){</a:t>
            </a:r>
          </a:p>
          <a:p>
            <a:pPr>
              <a:buNone/>
            </a:pPr>
            <a:r>
              <a:rPr lang="zh-CN" altLang="en-US" sz="2400" b="1" dirty="0" smtClean="0"/>
              <a:t>        sum=0;</a:t>
            </a:r>
          </a:p>
          <a:p>
            <a:pPr>
              <a:buNone/>
            </a:pPr>
            <a:r>
              <a:rPr lang="zh-CN" altLang="en-US" sz="2400" b="1" dirty="0" smtClean="0"/>
              <a:t>        int ans=0;</a:t>
            </a:r>
          </a:p>
          <a:p>
            <a:pPr>
              <a:buNone/>
            </a:pPr>
            <a:r>
              <a:rPr lang="zh-CN" altLang="en-US" sz="2400" b="1" dirty="0" smtClean="0"/>
              <a:t>        for(int i=0;i&lt;n;i++){</a:t>
            </a:r>
          </a:p>
          <a:p>
            <a:pPr>
              <a:buNone/>
            </a:pPr>
            <a:r>
              <a:rPr lang="zh-CN" altLang="en-US" sz="2400" b="1" dirty="0" smtClean="0"/>
              <a:t>            scanf("%d",&amp;a[i]);</a:t>
            </a:r>
          </a:p>
          <a:p>
            <a:pPr>
              <a:buNone/>
            </a:pPr>
            <a:r>
              <a:rPr lang="zh-CN" altLang="en-US" sz="2400" b="1" dirty="0" smtClean="0"/>
              <a:t>            sum^=a[i];</a:t>
            </a:r>
          </a:p>
          <a:p>
            <a:pPr>
              <a:buNone/>
            </a:pPr>
            <a:r>
              <a:rPr lang="zh-CN" altLang="en-US" sz="2400" b="1" dirty="0" smtClean="0"/>
              <a:t>        }</a:t>
            </a:r>
            <a:endParaRPr lang="zh-CN" altLang="en-US" sz="24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86314" y="1214422"/>
            <a:ext cx="4114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b="1" dirty="0" smtClean="0"/>
              <a:t>       for(int i=0;i&lt;n;i++){</a:t>
            </a:r>
          </a:p>
          <a:p>
            <a:r>
              <a:rPr lang="zh-CN" altLang="en-US" sz="2400" b="1" dirty="0" smtClean="0"/>
              <a:t>            if(a[i]&gt;(sum^a[i]))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           ans++;</a:t>
            </a:r>
          </a:p>
          <a:p>
            <a:r>
              <a:rPr lang="zh-CN" altLang="en-US" sz="2400" b="1" dirty="0" smtClean="0"/>
              <a:t>        }</a:t>
            </a:r>
          </a:p>
          <a:p>
            <a:r>
              <a:rPr lang="zh-CN" altLang="en-US" sz="2400" b="1" dirty="0" smtClean="0"/>
              <a:t>        printf("%d\n",ans);</a:t>
            </a:r>
          </a:p>
          <a:p>
            <a:r>
              <a:rPr lang="zh-CN" altLang="en-US" sz="2400" b="1" dirty="0" smtClean="0"/>
              <a:t>    }</a:t>
            </a:r>
          </a:p>
          <a:p>
            <a:r>
              <a:rPr lang="zh-CN" altLang="en-US" sz="2400" b="1" dirty="0" smtClean="0"/>
              <a:t>    return 0;</a:t>
            </a:r>
          </a:p>
          <a:p>
            <a:r>
              <a:rPr lang="zh-CN" altLang="en-US" sz="2400" b="1" dirty="0" smtClean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 取石子游戏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3577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b="1" dirty="0" smtClean="0"/>
              <a:t>问题描述</a:t>
            </a:r>
            <a:r>
              <a:rPr lang="en-US" altLang="zh-CN" sz="1800" b="1" dirty="0" smtClean="0"/>
              <a:t>(HDU 1527)</a:t>
            </a:r>
          </a:p>
          <a:p>
            <a:pPr>
              <a:buNone/>
            </a:pPr>
            <a:r>
              <a:rPr lang="zh-CN" altLang="en-US" sz="1800" b="1" dirty="0" smtClean="0"/>
              <a:t>        有两堆石子，数量任意，可以不同。游戏开始由两个人轮流取石子。游戏规定，每次有两种不同的取法，一是可以在任意的一堆中取走任意多的石子；二是可以在两堆中同时取走相同数量的石子。最后把石子全部取完者为胜者。现在给出初始的两堆石子的数目，如果轮到你先取，假设双方都采取最好的策略，问最后你是胜者还是败者。</a:t>
            </a:r>
          </a:p>
          <a:p>
            <a:pPr>
              <a:buNone/>
            </a:pPr>
            <a:r>
              <a:rPr lang="zh-CN" altLang="en-US" sz="1800" b="1" dirty="0" smtClean="0"/>
              <a:t>输入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        输入包含若干行，表示若干种石子的初始情况，其中每一行包含两个非负整数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b</a:t>
            </a:r>
            <a:r>
              <a:rPr lang="zh-CN" altLang="en-US" sz="1800" b="1" dirty="0" smtClean="0"/>
              <a:t>，表示两堆石子的数目，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b</a:t>
            </a:r>
            <a:r>
              <a:rPr lang="zh-CN" altLang="en-US" sz="1800" b="1" dirty="0" smtClean="0"/>
              <a:t>都不大于</a:t>
            </a:r>
            <a:r>
              <a:rPr lang="en-US" altLang="zh-CN" sz="1800" b="1" dirty="0" smtClean="0"/>
              <a:t>1,000,000,000</a:t>
            </a:r>
            <a:r>
              <a:rPr lang="zh-CN" altLang="en-US" sz="1800" b="1" dirty="0" smtClean="0"/>
              <a:t>。</a:t>
            </a:r>
          </a:p>
          <a:p>
            <a:pPr>
              <a:buNone/>
            </a:pPr>
            <a:r>
              <a:rPr lang="zh-CN" altLang="en-US" sz="1800" b="1" dirty="0" smtClean="0"/>
              <a:t> 输出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输出对应也有若干行，每行包含一个数字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或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，如果最后你是胜者，则为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，反之，则为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。</a:t>
            </a:r>
          </a:p>
          <a:p>
            <a:pPr>
              <a:buNone/>
            </a:pPr>
            <a:r>
              <a:rPr lang="zh-CN" altLang="en-US" sz="1800" b="1" dirty="0" smtClean="0"/>
              <a:t> 输入样例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2 1</a:t>
            </a:r>
          </a:p>
          <a:p>
            <a:pPr>
              <a:buNone/>
            </a:pPr>
            <a:r>
              <a:rPr lang="en-US" altLang="zh-CN" sz="1800" b="1" dirty="0" smtClean="0"/>
              <a:t>8 4</a:t>
            </a:r>
          </a:p>
          <a:p>
            <a:pPr>
              <a:buNone/>
            </a:pPr>
            <a:r>
              <a:rPr lang="en-US" altLang="zh-CN" sz="1800" b="1" dirty="0" smtClean="0"/>
              <a:t>4 7</a:t>
            </a:r>
          </a:p>
        </p:txBody>
      </p:sp>
      <p:sp>
        <p:nvSpPr>
          <p:cNvPr id="4" name="矩形 3"/>
          <p:cNvSpPr/>
          <p:nvPr/>
        </p:nvSpPr>
        <p:spPr>
          <a:xfrm>
            <a:off x="5072066" y="4929198"/>
            <a:ext cx="3071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输出样例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0</a:t>
            </a:r>
          </a:p>
          <a:p>
            <a:pPr>
              <a:buNone/>
            </a:pPr>
            <a:r>
              <a:rPr lang="en-US" altLang="zh-CN" sz="2000" b="1" dirty="0" smtClean="0"/>
              <a:t>1</a:t>
            </a:r>
          </a:p>
          <a:p>
            <a:pPr>
              <a:buNone/>
            </a:pPr>
            <a:r>
              <a:rPr lang="en-US" altLang="zh-CN" sz="2000" b="1" dirty="0" smtClean="0"/>
              <a:t>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P/N</a:t>
            </a:r>
            <a:r>
              <a:rPr lang="zh-CN" altLang="en-US" sz="4000" dirty="0" smtClean="0"/>
              <a:t>点分析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列出几个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P/N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78"/>
          <a:ext cx="842968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631"/>
                <a:gridCol w="829039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(0,x)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(1,1)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(1,2)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(1,x+2)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(2,2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(2,3)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(3,5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(4,7)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(6,10)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(8,13)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8596" y="4786322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对于第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个必败点</a:t>
            </a:r>
            <a:r>
              <a:rPr lang="en-US" altLang="zh-CN" sz="2400" b="1" dirty="0" smtClean="0"/>
              <a:t>(m(k),n(k))</a:t>
            </a:r>
            <a:r>
              <a:rPr lang="zh-CN" altLang="en-US" sz="2400" b="1" dirty="0" smtClean="0"/>
              <a:t>来说，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是前面没有出现过的最小自然数，</a:t>
            </a:r>
            <a:r>
              <a:rPr lang="en-US" altLang="zh-CN" sz="2400" b="1" dirty="0" smtClean="0"/>
              <a:t>n(k)=m(k)+k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必败点性质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所有自然数都会且仅会出现在一个必败点</a:t>
            </a:r>
            <a:r>
              <a:rPr lang="zh-CN" altLang="en-US" sz="2400" b="1" dirty="0" smtClean="0"/>
              <a:t>中。</a:t>
            </a:r>
            <a:endParaRPr lang="zh-CN" altLang="en-US" sz="2400" b="1" dirty="0" smtClean="0"/>
          </a:p>
          <a:p>
            <a:pPr marL="457200" indent="-457200"/>
            <a:r>
              <a:rPr lang="zh-CN" altLang="en-US" sz="2400" b="1" dirty="0" smtClean="0"/>
              <a:t>证明：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是前面没有出现过的最小自然数，自然与前</a:t>
            </a:r>
            <a:r>
              <a:rPr lang="en-US" altLang="zh-CN" sz="2400" b="1" dirty="0" smtClean="0"/>
              <a:t>k-1</a:t>
            </a:r>
            <a:r>
              <a:rPr lang="zh-CN" altLang="en-US" sz="2400" b="1" dirty="0" smtClean="0"/>
              <a:t>个必败点中的数字都不同；</a:t>
            </a:r>
            <a:r>
              <a:rPr lang="en-US" altLang="zh-CN" sz="2400" b="1" dirty="0" smtClean="0"/>
              <a:t>m(k)&gt;m(k-1)</a:t>
            </a:r>
            <a:r>
              <a:rPr lang="zh-CN" altLang="en-US" sz="2400" b="1" dirty="0" smtClean="0"/>
              <a:t>，否则违背</a:t>
            </a:r>
            <a:r>
              <a:rPr lang="en-US" altLang="zh-CN" sz="2400" b="1" dirty="0" smtClean="0"/>
              <a:t>m(k-1)</a:t>
            </a:r>
            <a:r>
              <a:rPr lang="zh-CN" altLang="en-US" sz="2400" b="1" dirty="0" smtClean="0"/>
              <a:t>的选择原则；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smtClean="0"/>
              <a:t>n(k)=m(k)+k&gt;m(k-1)+(k-1)=n(k-1)&gt;m(k-1)</a:t>
            </a:r>
          </a:p>
          <a:p>
            <a:pPr>
              <a:buNone/>
            </a:pPr>
            <a:r>
              <a:rPr lang="zh-CN" altLang="en-US" sz="2400" b="1" dirty="0" smtClean="0"/>
              <a:t>     因此</a:t>
            </a:r>
            <a:r>
              <a:rPr lang="en-US" altLang="zh-CN" sz="2400" b="1" dirty="0" smtClean="0"/>
              <a:t>n(k)</a:t>
            </a:r>
            <a:r>
              <a:rPr lang="zh-CN" altLang="en-US" sz="2400" b="1" dirty="0" smtClean="0"/>
              <a:t>比以往出现的任何数都大，即从没有出现过。又由于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的选择原则，</a:t>
            </a:r>
            <a:r>
              <a:rPr lang="zh-CN" altLang="en-US" sz="2400" b="1" dirty="0" smtClean="0"/>
              <a:t>所有自然数</a:t>
            </a:r>
            <a:r>
              <a:rPr lang="zh-CN" altLang="en-US" sz="2400" b="1" dirty="0" smtClean="0"/>
              <a:t>都会出现在某个必败点中。性质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证毕。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/>
              <a:t>规则允许的任意操作可将必败点移动到必胜点；</a:t>
            </a:r>
          </a:p>
          <a:p>
            <a:r>
              <a:rPr lang="zh-CN" altLang="en-US" sz="2400" b="1" dirty="0" smtClean="0"/>
              <a:t>证明：以必败点</a:t>
            </a:r>
            <a:r>
              <a:rPr lang="en-US" altLang="zh-CN" sz="2400" b="1" dirty="0" smtClean="0"/>
              <a:t>(m(k),n(k))</a:t>
            </a:r>
            <a:r>
              <a:rPr lang="zh-CN" altLang="en-US" sz="2400" b="1" dirty="0" smtClean="0"/>
              <a:t>为例。若只改变两个数中的一个，由于性质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，则得到的点一定是必胜点；若同时增加两个数，由于不能改变两数之差，又有</a:t>
            </a:r>
            <a:r>
              <a:rPr lang="en-US" altLang="zh-CN" sz="2400" b="1" dirty="0" smtClean="0"/>
              <a:t>n(k)-m(k)=k</a:t>
            </a:r>
            <a:r>
              <a:rPr lang="zh-CN" altLang="en-US" sz="2400" b="1" dirty="0" smtClean="0"/>
              <a:t>，故得到的点也一定是必胜点。性质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证毕。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必败点性质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400" b="1" dirty="0" smtClean="0"/>
              <a:t>一定存在规则允许的某种操作可将必胜点移动到必败点。</a:t>
            </a:r>
          </a:p>
          <a:p>
            <a:r>
              <a:rPr lang="zh-CN" altLang="en-US" sz="2400" b="1" dirty="0" smtClean="0"/>
              <a:t>证明：以某个必胜点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i,j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为例。因为所有自然数都会出现在某个必败点中，故要么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等于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，要么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等于</a:t>
            </a:r>
            <a:r>
              <a:rPr lang="en-US" altLang="zh-CN" sz="2400" b="1" dirty="0" smtClean="0"/>
              <a:t>n(k)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j&gt;n(k)</a:t>
            </a:r>
            <a:r>
              <a:rPr lang="zh-CN" altLang="en-US" sz="2400" b="1" dirty="0" smtClean="0"/>
              <a:t>，则可从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中取走</a:t>
            </a:r>
            <a:r>
              <a:rPr lang="en-US" altLang="zh-CN" sz="2400" b="1" dirty="0" smtClean="0"/>
              <a:t>j-n(k)</a:t>
            </a:r>
            <a:r>
              <a:rPr lang="zh-CN" altLang="en-US" sz="2400" b="1" dirty="0" smtClean="0"/>
              <a:t>个石子到达必败点；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j&lt;n(k)</a:t>
            </a:r>
            <a:r>
              <a:rPr lang="zh-CN" altLang="en-US" sz="2400" b="1" dirty="0" smtClean="0"/>
              <a:t>，则可从两堆同时拿走</a:t>
            </a:r>
            <a:r>
              <a:rPr lang="en-US" altLang="zh-CN" sz="2400" b="1" dirty="0" smtClean="0"/>
              <a:t>m(k)-m(j-m(k))</a:t>
            </a:r>
            <a:r>
              <a:rPr lang="zh-CN" altLang="en-US" sz="2400" b="1" dirty="0" smtClean="0"/>
              <a:t>，从而到达必败点</a:t>
            </a:r>
            <a:r>
              <a:rPr lang="en-US" altLang="zh-CN" sz="2400" b="1" dirty="0" smtClean="0"/>
              <a:t>(m(j- m(k))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m(j- m(k))+j-m(k))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&gt;m(k)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j=n(k)</a:t>
            </a:r>
            <a:r>
              <a:rPr lang="zh-CN" altLang="en-US" sz="2400" b="1" dirty="0" smtClean="0"/>
              <a:t>，则可从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中取走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-m(k)</a:t>
            </a:r>
            <a:r>
              <a:rPr lang="zh-CN" altLang="en-US" sz="2400" b="1" dirty="0" smtClean="0"/>
              <a:t>个石子到达必败点；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j=n(k)</a:t>
            </a:r>
            <a:r>
              <a:rPr lang="zh-CN" altLang="en-US" sz="2400" b="1" dirty="0" smtClean="0"/>
              <a:t>，则需要再分两种情况，因为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一定也出现在某个必败点中；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=m(l)</a:t>
            </a:r>
            <a:r>
              <a:rPr lang="zh-CN" altLang="en-US" sz="2400" b="1" dirty="0" smtClean="0"/>
              <a:t>，则从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中拿走</a:t>
            </a:r>
            <a:r>
              <a:rPr lang="en-US" altLang="zh-CN" sz="2400" b="1" dirty="0" smtClean="0"/>
              <a:t>j- n(l)</a:t>
            </a:r>
            <a:r>
              <a:rPr lang="zh-CN" altLang="en-US" sz="2400" b="1" dirty="0" smtClean="0"/>
              <a:t>，若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=n(l)</a:t>
            </a:r>
            <a:r>
              <a:rPr lang="zh-CN" altLang="en-US" sz="2400" b="1" dirty="0" smtClean="0"/>
              <a:t>，则从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中拿走</a:t>
            </a:r>
            <a:r>
              <a:rPr lang="en-US" altLang="zh-CN" sz="2400" b="1" dirty="0" smtClean="0"/>
              <a:t>j-m(l)</a:t>
            </a:r>
            <a:r>
              <a:rPr lang="zh-CN" altLang="en-US" sz="2400" b="1" dirty="0" smtClean="0"/>
              <a:t>，从而到达必败点</a:t>
            </a:r>
            <a:r>
              <a:rPr lang="en-US" altLang="zh-CN" sz="2400" b="1" dirty="0" smtClean="0"/>
              <a:t>(m(l),n(l))</a:t>
            </a:r>
            <a:r>
              <a:rPr lang="zh-CN" altLang="en-US" sz="2400" b="1" dirty="0" smtClean="0"/>
              <a:t>。性质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证毕。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 smtClean="0">
                <a:ea typeface="楷体_GB2312" pitchFamily="49" charset="-122"/>
              </a:rPr>
              <a:t>1</a:t>
            </a:r>
            <a:r>
              <a:rPr kumimoji="1" lang="zh-CN" altLang="en-US" sz="4000" b="1" dirty="0" smtClean="0">
                <a:ea typeface="楷体_GB2312" pitchFamily="49" charset="-122"/>
              </a:rPr>
              <a:t>、一</a:t>
            </a:r>
            <a:r>
              <a:rPr kumimoji="1" lang="zh-CN" altLang="en-US" sz="4000" b="1" dirty="0" smtClean="0">
                <a:ea typeface="楷体_GB2312" pitchFamily="49" charset="-122"/>
              </a:rPr>
              <a:t>个简单的取牌游戏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3643338"/>
          </a:xfrm>
        </p:spPr>
        <p:txBody>
          <a:bodyPr/>
          <a:lstStyle/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(1) </a:t>
            </a:r>
            <a:r>
              <a:rPr kumimoji="1" lang="zh-CN" altLang="en-US" sz="2800" b="1" dirty="0" smtClean="0">
                <a:latin typeface="宋体" pitchFamily="2" charset="-122"/>
              </a:rPr>
              <a:t>玩家：</a:t>
            </a:r>
            <a:r>
              <a:rPr kumimoji="1" lang="en-US" altLang="zh-CN" sz="2800" b="1" dirty="0" smtClean="0">
                <a:latin typeface="宋体" pitchFamily="2" charset="-122"/>
              </a:rPr>
              <a:t>2</a:t>
            </a:r>
            <a:r>
              <a:rPr kumimoji="1" lang="zh-CN" altLang="en-US" sz="2800" b="1" dirty="0" smtClean="0">
                <a:latin typeface="宋体" pitchFamily="2" charset="-122"/>
              </a:rPr>
              <a:t>人，</a:t>
            </a:r>
            <a:r>
              <a:rPr kumimoji="1" lang="en-US" altLang="zh-CN" sz="2800" b="1" dirty="0" smtClean="0">
                <a:latin typeface="宋体" pitchFamily="2" charset="-122"/>
              </a:rPr>
              <a:t>A</a:t>
            </a:r>
            <a:r>
              <a:rPr kumimoji="1" lang="zh-CN" altLang="en-US" sz="2800" b="1" dirty="0" smtClean="0">
                <a:latin typeface="宋体" pitchFamily="2" charset="-122"/>
              </a:rPr>
              <a:t>与</a:t>
            </a:r>
            <a:r>
              <a:rPr kumimoji="1" lang="en-US" altLang="zh-CN" sz="2800" b="1" dirty="0" smtClean="0">
                <a:latin typeface="宋体" pitchFamily="2" charset="-122"/>
              </a:rPr>
              <a:t>B</a:t>
            </a:r>
            <a:r>
              <a:rPr kumimoji="1" lang="zh-CN" altLang="en-US" sz="2800" b="1" dirty="0" smtClean="0">
                <a:latin typeface="宋体" pitchFamily="2" charset="-122"/>
              </a:rPr>
              <a:t>；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(2) </a:t>
            </a:r>
            <a:r>
              <a:rPr kumimoji="1" lang="zh-CN" altLang="en-US" sz="2800" b="1" dirty="0" smtClean="0">
                <a:latin typeface="宋体" pitchFamily="2" charset="-122"/>
              </a:rPr>
              <a:t>道具：</a:t>
            </a:r>
            <a:r>
              <a:rPr kumimoji="1" lang="en-US" altLang="zh-CN" sz="2800" b="1" dirty="0" smtClean="0">
                <a:latin typeface="宋体" pitchFamily="2" charset="-122"/>
              </a:rPr>
              <a:t>23</a:t>
            </a:r>
            <a:r>
              <a:rPr kumimoji="1" lang="zh-CN" altLang="en-US" sz="2800" b="1" dirty="0" smtClean="0">
                <a:latin typeface="宋体" pitchFamily="2" charset="-122"/>
              </a:rPr>
              <a:t>张扑克牌；</a:t>
            </a:r>
            <a:endParaRPr kumimoji="1" lang="en-US" altLang="en-US" sz="2800" b="1" dirty="0" smtClean="0">
              <a:latin typeface="宋体" pitchFamily="2" charset="-122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(3) </a:t>
            </a:r>
            <a:r>
              <a:rPr kumimoji="1" lang="zh-CN" altLang="en-US" sz="2800" b="1" dirty="0" smtClean="0">
                <a:latin typeface="宋体" pitchFamily="2" charset="-122"/>
              </a:rPr>
              <a:t>游戏规则：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游戏双方轮流取牌；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每人每次仅限于取</a:t>
            </a:r>
            <a:r>
              <a:rPr kumimoji="1" lang="en-US" altLang="zh-CN" sz="2400" b="1" dirty="0" smtClean="0">
                <a:latin typeface="宋体" pitchFamily="2" charset="-122"/>
              </a:rPr>
              <a:t>1</a:t>
            </a:r>
            <a:r>
              <a:rPr kumimoji="1" lang="zh-CN" altLang="en-US" sz="2400" b="1" dirty="0" smtClean="0">
                <a:latin typeface="宋体" pitchFamily="2" charset="-122"/>
              </a:rPr>
              <a:t>张、</a:t>
            </a:r>
            <a:r>
              <a:rPr kumimoji="1" lang="en-US" altLang="zh-CN" sz="2400" b="1" dirty="0" smtClean="0">
                <a:latin typeface="宋体" pitchFamily="2" charset="-122"/>
              </a:rPr>
              <a:t>2</a:t>
            </a:r>
            <a:r>
              <a:rPr kumimoji="1" lang="zh-CN" altLang="en-US" sz="2400" b="1" dirty="0" smtClean="0">
                <a:latin typeface="宋体" pitchFamily="2" charset="-122"/>
              </a:rPr>
              <a:t>张或</a:t>
            </a:r>
            <a:r>
              <a:rPr kumimoji="1" lang="en-US" altLang="zh-CN" sz="2400" b="1" dirty="0" smtClean="0">
                <a:latin typeface="宋体" pitchFamily="2" charset="-122"/>
              </a:rPr>
              <a:t>3</a:t>
            </a:r>
            <a:r>
              <a:rPr kumimoji="1" lang="zh-CN" altLang="en-US" sz="2400" b="1" dirty="0" smtClean="0">
                <a:latin typeface="宋体" pitchFamily="2" charset="-122"/>
              </a:rPr>
              <a:t>张牌；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扑克牌取光，则游戏结束；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最后取牌的一方为胜者。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en-US" altLang="zh-CN" sz="2400" b="1" dirty="0" smtClean="0">
                <a:latin typeface="宋体" pitchFamily="2" charset="-122"/>
              </a:rPr>
              <a:t>A</a:t>
            </a:r>
            <a:r>
              <a:rPr kumimoji="1" lang="zh-CN" altLang="en-US" sz="2400" b="1" dirty="0" smtClean="0">
                <a:latin typeface="宋体" pitchFamily="2" charset="-122"/>
              </a:rPr>
              <a:t>先取。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342900" lvl="2" indent="-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问题：</a:t>
            </a:r>
            <a:r>
              <a:rPr kumimoji="1" lang="en-US" altLang="zh-CN" sz="2800" b="1" dirty="0" smtClean="0">
                <a:latin typeface="宋体" pitchFamily="2" charset="-122"/>
              </a:rPr>
              <a:t>A</a:t>
            </a:r>
            <a:r>
              <a:rPr kumimoji="1" lang="zh-CN" altLang="en-US" sz="2800" b="1" dirty="0" smtClean="0">
                <a:latin typeface="宋体" pitchFamily="2" charset="-122"/>
              </a:rPr>
              <a:t>（或</a:t>
            </a:r>
            <a:r>
              <a:rPr kumimoji="1" lang="en-US" altLang="zh-CN" sz="2800" b="1" dirty="0" smtClean="0">
                <a:latin typeface="宋体" pitchFamily="2" charset="-122"/>
              </a:rPr>
              <a:t>B</a:t>
            </a:r>
            <a:r>
              <a:rPr kumimoji="1" lang="zh-CN" altLang="en-US" sz="2800" b="1" dirty="0" smtClean="0">
                <a:latin typeface="宋体" pitchFamily="2" charset="-122"/>
              </a:rPr>
              <a:t>）是否有赢的策略？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92919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如果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要赢，从最后情况看，确保留个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的牌数依次为：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4 8 12 16 20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578645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有赢的策略。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的策略是第一次拿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张，以后确保上述情况，即留下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4k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张牌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判断一个点是不是必败点的公式与黄金分割有关，为：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b="1" dirty="0" smtClean="0"/>
              <a:t>               </a:t>
            </a:r>
            <a:r>
              <a:rPr lang="en-US" altLang="zh-CN" sz="2400" b="1" dirty="0" smtClean="0"/>
              <a:t>m(k) = k * (1 + </a:t>
            </a:r>
            <a:r>
              <a:rPr lang="en-US" altLang="zh-CN" sz="2400" b="1" dirty="0" err="1" smtClean="0"/>
              <a:t>sqrt</a:t>
            </a:r>
            <a:r>
              <a:rPr lang="en-US" altLang="zh-CN" sz="2400" b="1" dirty="0" smtClean="0"/>
              <a:t>(5))/2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b="1" dirty="0" smtClean="0"/>
              <a:t>               </a:t>
            </a:r>
            <a:r>
              <a:rPr lang="en-US" altLang="zh-CN" sz="2400" b="1" dirty="0" smtClean="0"/>
              <a:t>n(k) = m(k) + </a:t>
            </a:r>
            <a:r>
              <a:rPr lang="en-US" altLang="zh-CN" sz="2400" b="1" dirty="0" smtClean="0"/>
              <a:t>k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证明：略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7402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cmath</a:t>
            </a:r>
            <a:r>
              <a:rPr lang="en-US" altLang="zh-CN" sz="2000" b="1" dirty="0" smtClean="0"/>
              <a:t>&gt; </a:t>
            </a:r>
          </a:p>
          <a:p>
            <a:pPr>
              <a:buNone/>
            </a:pPr>
            <a:r>
              <a:rPr lang="en-US" altLang="zh-CN" sz="2000" b="1" dirty="0" smtClean="0"/>
              <a:t>using namespace std; </a:t>
            </a:r>
          </a:p>
          <a:p>
            <a:pPr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main(){ </a:t>
            </a:r>
          </a:p>
          <a:p>
            <a:pPr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num1,num2,temp,k; </a:t>
            </a:r>
          </a:p>
          <a:p>
            <a:pPr>
              <a:buNone/>
            </a:pPr>
            <a:r>
              <a:rPr lang="en-US" altLang="zh-CN" sz="2000" b="1" dirty="0" smtClean="0"/>
              <a:t>    while(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("%d%d",&amp;num1,&amp;num2)==2){ </a:t>
            </a:r>
          </a:p>
          <a:p>
            <a:pPr>
              <a:buNone/>
            </a:pPr>
            <a:r>
              <a:rPr lang="en-US" altLang="zh-CN" sz="2000" b="1" dirty="0" smtClean="0"/>
              <a:t>        if(num1&gt;num2)        { </a:t>
            </a:r>
          </a:p>
          <a:p>
            <a:pPr>
              <a:buNone/>
            </a:pPr>
            <a:r>
              <a:rPr lang="en-US" altLang="zh-CN" sz="2000" b="1" dirty="0" smtClean="0"/>
              <a:t>            num1=num1^num2;   num2=num1^num2;  num1=num1^num2; </a:t>
            </a:r>
          </a:p>
          <a:p>
            <a:pPr>
              <a:buNone/>
            </a:pPr>
            <a:r>
              <a:rPr lang="en-US" altLang="zh-CN" sz="2000" b="1" dirty="0" smtClean="0"/>
              <a:t>        } </a:t>
            </a:r>
          </a:p>
          <a:p>
            <a:pPr>
              <a:buNone/>
            </a:pPr>
            <a:r>
              <a:rPr lang="en-US" altLang="zh-CN" sz="2000" b="1" dirty="0" smtClean="0"/>
              <a:t>        k=num2-num1;     temp=(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)(k*(1+sqrt(5))/2); </a:t>
            </a:r>
          </a:p>
          <a:p>
            <a:pPr>
              <a:buNone/>
            </a:pPr>
            <a:r>
              <a:rPr lang="en-US" altLang="zh-CN" sz="2000" b="1" dirty="0" smtClean="0"/>
              <a:t>        if(num1==temp)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&lt;&lt;"0"&lt;&lt;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 </a:t>
            </a:r>
          </a:p>
          <a:p>
            <a:pPr>
              <a:buNone/>
            </a:pPr>
            <a:r>
              <a:rPr lang="en-US" altLang="zh-CN" sz="2000" b="1" dirty="0" smtClean="0"/>
              <a:t>        else        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&lt;&lt;"1"&lt;&lt;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 </a:t>
            </a:r>
          </a:p>
          <a:p>
            <a:pPr>
              <a:buNone/>
            </a:pPr>
            <a:r>
              <a:rPr lang="en-US" altLang="zh-CN" sz="2000" b="1" dirty="0" smtClean="0"/>
              <a:t>    } </a:t>
            </a:r>
          </a:p>
          <a:p>
            <a:pPr>
              <a:buNone/>
            </a:pPr>
            <a:r>
              <a:rPr lang="en-US" altLang="zh-CN" sz="2000" b="1" dirty="0" smtClean="0"/>
              <a:t>    return 0; </a:t>
            </a:r>
          </a:p>
          <a:p>
            <a:pPr>
              <a:buNone/>
            </a:pPr>
            <a:r>
              <a:rPr lang="en-US" altLang="zh-CN" sz="2000" b="1" dirty="0" smtClean="0"/>
              <a:t>}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4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S-G</a:t>
            </a:r>
            <a:r>
              <a:rPr lang="zh-CN" altLang="en-US" sz="4000" b="1" dirty="0" smtClean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定义：用</a:t>
            </a:r>
            <a:r>
              <a:rPr lang="en-US" altLang="zh-CN" sz="2400" b="1" dirty="0" smtClean="0"/>
              <a:t>(V, N)</a:t>
            </a:r>
            <a:r>
              <a:rPr lang="zh-CN" altLang="en-US" sz="2400" b="1" dirty="0" smtClean="0"/>
              <a:t>来表示有向图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是</a:t>
            </a:r>
            <a:r>
              <a:rPr lang="zh-CN" altLang="en-US" sz="2400" b="1" dirty="0" smtClean="0"/>
              <a:t>顶点集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是</a:t>
            </a:r>
            <a:r>
              <a:rPr lang="zh-CN" altLang="en-US" sz="2400" b="1" dirty="0" smtClean="0"/>
              <a:t>后继函数。设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是一个顶点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N(x)</a:t>
            </a:r>
            <a:r>
              <a:rPr lang="en-US" altLang="zh-CN" sz="2400" b="1" dirty="0" smtClean="0">
                <a:sym typeface="Symbol"/>
              </a:rPr>
              <a:t>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。元素</a:t>
            </a:r>
            <a:r>
              <a:rPr lang="en-US" altLang="zh-CN" sz="2400" b="1" dirty="0" err="1" smtClean="0"/>
              <a:t>y</a:t>
            </a:r>
            <a:r>
              <a:rPr lang="en-US" altLang="zh-CN" sz="2400" b="1" dirty="0" err="1" smtClean="0">
                <a:sym typeface="Symbol"/>
              </a:rPr>
              <a:t>N</a:t>
            </a:r>
            <a:r>
              <a:rPr lang="en-US" altLang="zh-CN" sz="2400" b="1" dirty="0" smtClean="0"/>
              <a:t>(x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，当且仅当，从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出发到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有一</a:t>
            </a:r>
            <a:r>
              <a:rPr lang="zh-CN" altLang="en-US" sz="2400" b="1" dirty="0" smtClean="0"/>
              <a:t>条有向边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N(x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的后继集合，也可看成从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出发的决策集。</a:t>
            </a:r>
            <a:r>
              <a:rPr lang="zh-CN" altLang="en-US" sz="2400" b="1" dirty="0" smtClean="0"/>
              <a:t>如果</a:t>
            </a:r>
            <a:r>
              <a:rPr lang="en-US" altLang="zh-CN" sz="2400" b="1" dirty="0" smtClean="0"/>
              <a:t>N(x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是空集，那么就表示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是终止状态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图游戏：一个两</a:t>
            </a:r>
            <a:r>
              <a:rPr lang="zh-CN" altLang="en-US" sz="2400" b="1" dirty="0" smtClean="0"/>
              <a:t>人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的游戏</a:t>
            </a:r>
            <a:r>
              <a:rPr lang="zh-CN" altLang="en-US" sz="2400" b="1" dirty="0" smtClean="0"/>
              <a:t>，在一个图</a:t>
            </a:r>
            <a:r>
              <a:rPr lang="en-US" altLang="zh-CN" sz="2400" b="1" dirty="0" smtClean="0"/>
              <a:t>G(V, N)</a:t>
            </a:r>
            <a:r>
              <a:rPr lang="zh-CN" altLang="en-US" sz="2400" b="1" dirty="0" smtClean="0"/>
              <a:t>上玩，指明一个顶点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并按照下列的规则：</a:t>
            </a:r>
          </a:p>
          <a:p>
            <a:pPr>
              <a:buNone/>
            </a:pPr>
            <a:r>
              <a:rPr lang="en-US" altLang="zh-CN" sz="2400" b="1" dirty="0" smtClean="0"/>
              <a:t>l    A</a:t>
            </a:r>
            <a:r>
              <a:rPr lang="zh-CN" altLang="en-US" sz="2400" b="1" dirty="0" smtClean="0"/>
              <a:t>先走，从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开始；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两人轮流走步；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从顶点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出发，只能走到</a:t>
            </a: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N(x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中的顶点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遇到终止状态，即不能走步，此人输。</a:t>
            </a:r>
          </a:p>
          <a:p>
            <a:pPr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“最小不属于”运算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“最小</a:t>
            </a:r>
            <a:r>
              <a:rPr lang="zh-CN" altLang="en-US" sz="2400" b="1" dirty="0" smtClean="0"/>
              <a:t>的不</a:t>
            </a:r>
            <a:r>
              <a:rPr lang="zh-CN" altLang="en-US" sz="2400" b="1" dirty="0" smtClean="0"/>
              <a:t>属于”</a:t>
            </a:r>
            <a:r>
              <a:rPr lang="en-US" altLang="zh-CN" sz="2400" b="1" dirty="0" smtClean="0"/>
              <a:t>(minimal </a:t>
            </a:r>
            <a:r>
              <a:rPr lang="en-US" altLang="zh-CN" sz="2400" b="1" dirty="0" err="1" smtClean="0"/>
              <a:t>excludant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运算</a:t>
            </a:r>
            <a:r>
              <a:rPr lang="en-US" altLang="zh-CN" sz="2400" b="1" dirty="0" err="1" smtClean="0"/>
              <a:t>mex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(X)</a:t>
            </a:r>
            <a:r>
              <a:rPr lang="zh-CN" altLang="en-US" sz="2400" b="1" dirty="0" smtClean="0"/>
              <a:t>：是</a:t>
            </a:r>
            <a:r>
              <a:rPr lang="zh-CN" altLang="en-US" sz="2400" b="1" dirty="0" smtClean="0"/>
              <a:t>施加</a:t>
            </a:r>
            <a:r>
              <a:rPr lang="zh-CN" altLang="en-US" sz="2400" b="1" dirty="0" smtClean="0"/>
              <a:t>于集合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运算，表示最小的不</a:t>
            </a:r>
            <a:r>
              <a:rPr lang="zh-CN" altLang="en-US" sz="2400" b="1" dirty="0" smtClean="0"/>
              <a:t>属于集合</a:t>
            </a:r>
            <a:r>
              <a:rPr lang="en-US" altLang="zh-CN" sz="2400" b="1" dirty="0" smtClean="0"/>
              <a:t>X</a:t>
            </a:r>
          </a:p>
          <a:p>
            <a:pPr>
              <a:buNone/>
            </a:pP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非负整数。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例如：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{0,1,2,4</a:t>
            </a:r>
            <a:r>
              <a:rPr lang="en-US" altLang="zh-CN" sz="2400" b="1" dirty="0" smtClean="0"/>
              <a:t>}=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{2,3,5</a:t>
            </a:r>
            <a:r>
              <a:rPr lang="en-US" altLang="zh-CN" sz="2400" b="1" dirty="0" smtClean="0"/>
              <a:t>}=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{}=0</a:t>
            </a:r>
            <a:r>
              <a:rPr lang="zh-CN" altLang="en-US" sz="2400" b="1" dirty="0" smtClean="0"/>
              <a:t>。</a:t>
            </a:r>
          </a:p>
          <a:p>
            <a:r>
              <a:rPr lang="zh-CN" altLang="en-US" sz="2400" b="1" dirty="0" smtClean="0"/>
              <a:t>对于</a:t>
            </a:r>
            <a:r>
              <a:rPr lang="zh-CN" altLang="en-US" sz="2400" b="1" dirty="0" smtClean="0"/>
              <a:t>一个递增有界的图</a:t>
            </a:r>
            <a:r>
              <a:rPr lang="en-US" altLang="zh-CN" sz="2400" b="1" dirty="0" smtClean="0"/>
              <a:t>G(V, N)</a:t>
            </a:r>
            <a:r>
              <a:rPr lang="zh-CN" altLang="en-US" sz="2400" b="1" dirty="0" smtClean="0"/>
              <a:t>来说，</a:t>
            </a:r>
            <a:r>
              <a:rPr lang="en-US" altLang="zh-CN" sz="2400" b="1" dirty="0" smtClean="0"/>
              <a:t>SG</a:t>
            </a:r>
            <a:r>
              <a:rPr lang="zh-CN" altLang="en-US" sz="2400" b="1" dirty="0" smtClean="0"/>
              <a:t>函数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是</a:t>
            </a:r>
            <a:r>
              <a:rPr lang="zh-CN" altLang="en-US" sz="2400" b="1" dirty="0" smtClean="0"/>
              <a:t>定义</a:t>
            </a: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上</a:t>
            </a:r>
            <a:r>
              <a:rPr lang="zh-CN" altLang="en-US" sz="2400" b="1" dirty="0" smtClean="0"/>
              <a:t>的非负函数</a:t>
            </a:r>
            <a:r>
              <a:rPr lang="en-US" altLang="zh-CN" sz="2400" b="1" dirty="0" smtClean="0"/>
              <a:t>g(x)</a:t>
            </a:r>
            <a:r>
              <a:rPr lang="zh-CN" altLang="en-US" sz="2400" b="1" dirty="0" smtClean="0"/>
              <a:t>，满足</a:t>
            </a:r>
            <a:r>
              <a:rPr lang="zh-CN" altLang="en-US" sz="2400" b="1" dirty="0" smtClean="0"/>
              <a:t>：</a:t>
            </a:r>
          </a:p>
          <a:p>
            <a:r>
              <a:rPr lang="en-US" altLang="zh-CN" sz="2400" b="1" dirty="0" smtClean="0"/>
              <a:t>g(x</a:t>
            </a:r>
            <a:r>
              <a:rPr lang="en-US" altLang="zh-CN" sz="2400" b="1" dirty="0" smtClean="0"/>
              <a:t>) = 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{g(y) : </a:t>
            </a:r>
            <a:r>
              <a:rPr lang="en-US" altLang="zh-CN" sz="2400" b="1" dirty="0" err="1" smtClean="0"/>
              <a:t>y</a:t>
            </a:r>
            <a:r>
              <a:rPr lang="en-US" altLang="zh-CN" sz="2400" b="1" dirty="0" err="1" smtClean="0"/>
              <a:t>∈N</a:t>
            </a:r>
            <a:r>
              <a:rPr lang="en-US" altLang="zh-CN" sz="2400" b="1" dirty="0" smtClean="0"/>
              <a:t>(x</a:t>
            </a:r>
            <a:r>
              <a:rPr lang="en-US" altLang="zh-CN" sz="2400" b="1" dirty="0" smtClean="0"/>
              <a:t>)}</a:t>
            </a:r>
            <a:endParaRPr lang="zh-CN" altLang="en-US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取牌游戏中的</a:t>
            </a:r>
            <a:r>
              <a:rPr lang="en-US" altLang="zh-CN" sz="4000" b="1" dirty="0" err="1" smtClean="0"/>
              <a:t>sg</a:t>
            </a:r>
            <a:r>
              <a:rPr lang="zh-CN" altLang="en-US" sz="4000" b="1" dirty="0" smtClean="0"/>
              <a:t>函数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42876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巴什</a:t>
            </a:r>
            <a:r>
              <a:rPr lang="zh-CN" altLang="en-US" sz="2400" b="1" dirty="0" smtClean="0"/>
              <a:t>博奕：</a:t>
            </a:r>
            <a:r>
              <a:rPr lang="zh-CN" altLang="en-US" sz="2400" b="1" dirty="0" smtClean="0">
                <a:latin typeface="Arial" charset="0"/>
              </a:rPr>
              <a:t>有</a:t>
            </a:r>
            <a:r>
              <a:rPr lang="en-US" altLang="zh-CN" sz="2400" b="1" dirty="0" smtClean="0">
                <a:latin typeface="Arial" charset="0"/>
              </a:rPr>
              <a:t>1</a:t>
            </a:r>
            <a:r>
              <a:rPr lang="zh-CN" altLang="en-US" sz="2400" b="1" dirty="0" smtClean="0">
                <a:latin typeface="Arial" charset="0"/>
              </a:rPr>
              <a:t>堆牌，有</a:t>
            </a:r>
            <a:r>
              <a:rPr lang="en-US" altLang="zh-CN" sz="2400" b="1" dirty="0" smtClean="0">
                <a:latin typeface="Arial" charset="0"/>
              </a:rPr>
              <a:t>n</a:t>
            </a:r>
            <a:r>
              <a:rPr lang="zh-CN" altLang="en-US" sz="2400" b="1" dirty="0" smtClean="0">
                <a:latin typeface="Arial" charset="0"/>
              </a:rPr>
              <a:t>张，</a:t>
            </a:r>
            <a:r>
              <a:rPr lang="zh-CN" altLang="en-US" sz="2400" b="1" dirty="0" smtClean="0">
                <a:latin typeface="Arial" charset="0"/>
              </a:rPr>
              <a:t>两个人轮流</a:t>
            </a:r>
            <a:r>
              <a:rPr lang="zh-CN" altLang="en-US" sz="2400" b="1" dirty="0" smtClean="0">
                <a:latin typeface="Arial" charset="0"/>
              </a:rPr>
              <a:t>从中取牌，规定</a:t>
            </a:r>
            <a:r>
              <a:rPr lang="zh-CN" altLang="en-US" sz="2400" b="1" dirty="0" smtClean="0"/>
              <a:t>每次</a:t>
            </a:r>
            <a:r>
              <a:rPr lang="zh-CN" altLang="en-US" sz="2400" b="1" dirty="0" smtClean="0"/>
              <a:t>只能取</a:t>
            </a:r>
            <a:r>
              <a:rPr lang="en-US" altLang="zh-CN" sz="2400" b="1" dirty="0" smtClean="0"/>
              <a:t>{1,2,3</a:t>
            </a:r>
            <a:r>
              <a:rPr lang="en-US" altLang="zh-CN" sz="2400" b="1" dirty="0" smtClean="0"/>
              <a:t>}</a:t>
            </a:r>
            <a:r>
              <a:rPr lang="zh-CN" altLang="en-US" sz="2400" b="1" dirty="0" smtClean="0"/>
              <a:t>中的数量</a:t>
            </a:r>
            <a:r>
              <a:rPr lang="zh-CN" altLang="en-US" sz="2400" b="1" dirty="0" smtClean="0">
                <a:latin typeface="Arial" charset="0"/>
              </a:rPr>
              <a:t>。</a:t>
            </a:r>
            <a:r>
              <a:rPr lang="zh-CN" altLang="en-US" sz="2400" b="1" dirty="0" smtClean="0"/>
              <a:t>那么</a:t>
            </a:r>
            <a:r>
              <a:rPr lang="zh-CN" altLang="en-US" sz="2400" b="1" dirty="0" smtClean="0"/>
              <a:t>各个数的</a:t>
            </a:r>
            <a:r>
              <a:rPr lang="en-US" altLang="zh-CN" sz="2400" b="1" dirty="0" smtClean="0"/>
              <a:t>SG</a:t>
            </a:r>
            <a:r>
              <a:rPr lang="zh-CN" altLang="en-US" sz="2400" b="1" dirty="0" smtClean="0"/>
              <a:t>值是</a:t>
            </a:r>
            <a:r>
              <a:rPr lang="zh-CN" altLang="en-US" sz="2400" b="1" dirty="0" smtClean="0"/>
              <a:t>多少？</a:t>
            </a:r>
            <a:endParaRPr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2285992"/>
          <a:ext cx="8572563" cy="35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597726"/>
              </a:tblGrid>
              <a:tr h="434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723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{}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0,1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0,1,2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1,2,3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2,3,4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3,4,5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4,5,6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5,6,7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6,7,8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7,8,9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8,9,</a:t>
                      </a:r>
                    </a:p>
                    <a:p>
                      <a:pPr algn="ctr"/>
                      <a:r>
                        <a:rPr lang="en-US" altLang="zh-CN" sz="1800" b="1" dirty="0" smtClean="0"/>
                        <a:t>10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9,10,11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</a:tr>
              <a:tr h="55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sg</a:t>
                      </a:r>
                      <a:r>
                        <a:rPr lang="en-US" altLang="zh-CN" sz="2000" b="1" dirty="0" smtClean="0"/>
                        <a:t>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9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69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10,11,12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11,12,13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12,13,14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13,14,15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14,15,16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15,16,17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16,17,18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17,18,19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18,19,20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19,20,21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20,21,22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21,22,23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22,23,24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</a:tr>
              <a:tr h="571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/>
                        <a:t>sg</a:t>
                      </a:r>
                      <a:r>
                        <a:rPr lang="en-US" altLang="zh-CN" sz="2000" b="1" dirty="0" smtClean="0"/>
                        <a:t>(x)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 sz="4000" b="1" dirty="0" smtClean="0"/>
              <a:t>SG</a:t>
            </a:r>
            <a:r>
              <a:rPr lang="zh-CN" altLang="en-GB" sz="4000" b="1" dirty="0" smtClean="0"/>
              <a:t>值的重要性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1071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b="1" dirty="0" smtClean="0"/>
              <a:t>P-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即令 </a:t>
            </a:r>
            <a:r>
              <a:rPr lang="en-US" altLang="zh-CN" sz="2400" b="1" dirty="0" smtClean="0"/>
              <a:t>g(x) = 0 </a:t>
            </a:r>
            <a:r>
              <a:rPr lang="zh-CN" altLang="en-US" sz="2400" b="1" dirty="0" smtClean="0"/>
              <a:t>的 </a:t>
            </a:r>
            <a:r>
              <a:rPr lang="en-GB" altLang="zh-CN" sz="2400" b="1" dirty="0" smtClean="0"/>
              <a:t>x </a:t>
            </a:r>
            <a:r>
              <a:rPr lang="zh-CN" altLang="en-GB" sz="2400" b="1" dirty="0" smtClean="0"/>
              <a:t>点！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N-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即令 </a:t>
            </a:r>
            <a:r>
              <a:rPr lang="en-US" altLang="zh-CN" sz="2400" b="1" dirty="0" smtClean="0"/>
              <a:t>g(x) &gt; 0 </a:t>
            </a:r>
            <a:r>
              <a:rPr lang="zh-CN" altLang="en-US" sz="2400" b="1" dirty="0" smtClean="0"/>
              <a:t>的</a:t>
            </a:r>
            <a:r>
              <a:rPr lang="zh-CN" altLang="en-GB" sz="2400" b="1" dirty="0" smtClean="0"/>
              <a:t> </a:t>
            </a:r>
            <a:r>
              <a:rPr lang="en-GB" altLang="zh-CN" sz="2400" b="1" dirty="0" smtClean="0"/>
              <a:t>x </a:t>
            </a:r>
            <a:r>
              <a:rPr lang="zh-CN" altLang="en-GB" sz="2400" b="1" dirty="0" smtClean="0"/>
              <a:t>点！</a:t>
            </a:r>
            <a:endParaRPr lang="zh-CN" altLang="en-US" sz="2400" b="1" dirty="0" smtClean="0"/>
          </a:p>
          <a:p>
            <a:endParaRPr lang="zh-CN" altLang="en-US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857224" y="2714620"/>
            <a:ext cx="6248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HDU 1847 - Good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Luck in CET-4 Everybody!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3286124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可通过求</a:t>
            </a:r>
            <a:r>
              <a:rPr lang="en-US" altLang="zh-CN" sz="2400" b="1" dirty="0" err="1" smtClean="0"/>
              <a:t>sg</a:t>
            </a:r>
            <a:r>
              <a:rPr lang="zh-CN" altLang="en-US" sz="2400" b="1" dirty="0" smtClean="0"/>
              <a:t>函数方式求得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 smtClean="0"/>
              <a:t>sg</a:t>
            </a:r>
            <a:r>
              <a:rPr lang="en-US" altLang="zh-CN" sz="4000" b="1" dirty="0" smtClean="0"/>
              <a:t>(x)</a:t>
            </a:r>
            <a:r>
              <a:rPr lang="zh-CN" altLang="en-US" sz="4000" b="1" dirty="0" smtClean="0"/>
              <a:t>函数的求解程序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MAXN = 1010;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[MAXN];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[MAXN];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if(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[x]!=-1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return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(vis,0,sizeof(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for(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1;i &lt;=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x;i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&lt;&lt;= 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){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(x-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)] = true;//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把他的后继点的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出现过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for(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0; ;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if(!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])//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找到最小的没出现的数就是本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结点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 =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HDU 1847</a:t>
            </a:r>
            <a:r>
              <a:rPr lang="zh-CN" altLang="en-US" sz="4000" b="1" dirty="0" smtClean="0"/>
              <a:t>主程序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</a:t>
            </a:r>
            <a:r>
              <a:rPr lang="en-US" altLang="zh-CN" sz="2400" b="1" dirty="0" smtClean="0"/>
              <a:t>(){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n;</a:t>
            </a:r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memset</a:t>
            </a:r>
            <a:r>
              <a:rPr lang="en-US" altLang="zh-CN" sz="2400" b="1" dirty="0" smtClean="0"/>
              <a:t>(sg,-1,sizeof(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));</a:t>
            </a:r>
          </a:p>
          <a:p>
            <a:pPr>
              <a:buNone/>
            </a:pPr>
            <a:r>
              <a:rPr lang="en-US" altLang="zh-CN" sz="2400" b="1" dirty="0" smtClean="0"/>
              <a:t>    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0;i &lt;=1000;i++)</a:t>
            </a:r>
          </a:p>
          <a:p>
            <a:pPr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= 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);</a:t>
            </a:r>
          </a:p>
          <a:p>
            <a:pPr>
              <a:buNone/>
            </a:pPr>
            <a:r>
              <a:rPr lang="en-US" altLang="zh-CN" sz="2400" b="1" dirty="0" smtClean="0"/>
              <a:t>    while(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("%</a:t>
            </a:r>
            <a:r>
              <a:rPr lang="en-US" altLang="zh-CN" sz="2400" b="1" dirty="0" err="1" smtClean="0"/>
              <a:t>d",&amp;n</a:t>
            </a:r>
            <a:r>
              <a:rPr lang="en-US" altLang="zh-CN" sz="2400" b="1" dirty="0" smtClean="0"/>
              <a:t>) == 1</a:t>
            </a:r>
            <a:r>
              <a:rPr lang="en-US" altLang="zh-CN" sz="2400" b="1" dirty="0" smtClean="0"/>
              <a:t>){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if(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[n]==0)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Cici</a:t>
            </a:r>
            <a:r>
              <a:rPr lang="en-US" altLang="zh-CN" sz="2400" b="1" dirty="0" smtClean="0"/>
              <a:t>\n");</a:t>
            </a:r>
          </a:p>
          <a:p>
            <a:pPr>
              <a:buNone/>
            </a:pPr>
            <a:r>
              <a:rPr lang="en-US" altLang="zh-CN" sz="2400" b="1" dirty="0" smtClean="0"/>
              <a:t>        else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("Kiki\n");</a:t>
            </a:r>
          </a:p>
          <a:p>
            <a:pPr>
              <a:buNone/>
            </a:pPr>
            <a:r>
              <a:rPr lang="en-US" altLang="zh-CN" sz="2400" b="1" dirty="0" smtClean="0"/>
              <a:t>    }</a:t>
            </a:r>
          </a:p>
          <a:p>
            <a:pPr>
              <a:buNone/>
            </a:pPr>
            <a:r>
              <a:rPr lang="en-US" altLang="zh-CN" sz="2400" b="1" dirty="0" smtClean="0"/>
              <a:t>    return 0;</a:t>
            </a:r>
          </a:p>
          <a:p>
            <a:pPr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、归并石子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线形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堆石子排成一行，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堆依次有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…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n</a:t>
            </a:r>
            <a:r>
              <a:rPr lang="zh-CN" altLang="en-US" sz="2800" b="1" dirty="0" smtClean="0"/>
              <a:t>颗石子。现在要合并这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堆石子成一堆，但每次只能取其中两堆进行合并，但合并有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颗和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颗石子的两堆成一堆，有代价</a:t>
            </a:r>
            <a:r>
              <a:rPr lang="en-US" altLang="zh-CN" sz="2800" b="1" dirty="0" err="1" smtClean="0"/>
              <a:t>a+b</a:t>
            </a:r>
            <a:r>
              <a:rPr lang="zh-CN" altLang="en-US" sz="2800" b="1" dirty="0" smtClean="0"/>
              <a:t>。这样合并这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堆成一堆后有总的代价</a:t>
            </a:r>
            <a:r>
              <a:rPr lang="en-US" altLang="zh-CN" sz="2800" b="1" dirty="0" smtClean="0"/>
              <a:t>sum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如果要求总代价最小，该如何操作？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428625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方法：贪心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、归并石子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圆形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堆石子排成一个圆形。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堆依次有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…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n</a:t>
            </a:r>
            <a:r>
              <a:rPr lang="zh-CN" altLang="en-US" sz="2800" b="1" dirty="0" smtClean="0"/>
              <a:t>颗石子。现在要合并这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堆石子成一堆，但每次只能取相邻两堆进行合并，但合并有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颗和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颗石子的两堆成一堆，有代价</a:t>
            </a:r>
            <a:r>
              <a:rPr lang="en-US" altLang="zh-CN" sz="2800" b="1" dirty="0" err="1" smtClean="0"/>
              <a:t>a+b</a:t>
            </a:r>
            <a:r>
              <a:rPr lang="zh-CN" altLang="en-US" sz="2800" b="1" dirty="0" smtClean="0"/>
              <a:t>。这样合并这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堆成一堆后有总的代价</a:t>
            </a:r>
            <a:r>
              <a:rPr lang="en-US" altLang="zh-CN" sz="2800" b="1" dirty="0" smtClean="0"/>
              <a:t>sum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如果要求总代价最小，该如何操作？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方法：动态规划！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一般情况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68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如有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张牌，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每人每次仅限于取至少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张、至多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m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张牌，情况又如何？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85786" y="292893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有赢的策略吗？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、巴</a:t>
            </a:r>
            <a:r>
              <a:rPr lang="zh-CN" altLang="en-US" b="1" dirty="0" smtClean="0"/>
              <a:t>什博奕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2571768"/>
          </a:xfrm>
        </p:spPr>
        <p:txBody>
          <a:bodyPr>
            <a:normAutofit/>
          </a:bodyPr>
          <a:lstStyle/>
          <a:p>
            <a:pPr marL="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巴什博奕（</a:t>
            </a:r>
            <a:r>
              <a:rPr kumimoji="1" lang="en-US" altLang="zh-CN" sz="2800" b="1" dirty="0" smtClean="0">
                <a:latin typeface="宋体" pitchFamily="2" charset="-122"/>
              </a:rPr>
              <a:t>Bash Game</a:t>
            </a:r>
            <a:r>
              <a:rPr kumimoji="1" lang="zh-CN" altLang="en-US" sz="2800" b="1" dirty="0" smtClean="0">
                <a:latin typeface="宋体" pitchFamily="2" charset="-122"/>
              </a:rPr>
              <a:t>）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marL="0"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  只有一堆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个物品，两个人轮流从这堆物品中取物，规定每次至少取一个，最多取</a:t>
            </a:r>
            <a:r>
              <a:rPr kumimoji="1" lang="en-US" altLang="zh-CN" sz="2800" b="1" dirty="0" smtClean="0">
                <a:latin typeface="宋体" pitchFamily="2" charset="-122"/>
              </a:rPr>
              <a:t>m</a:t>
            </a:r>
            <a:r>
              <a:rPr kumimoji="1" lang="zh-CN" altLang="en-US" sz="2800" b="1" dirty="0" smtClean="0">
                <a:latin typeface="宋体" pitchFamily="2" charset="-122"/>
              </a:rPr>
              <a:t>个。最后取光者得胜。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kumimoji="1" lang="en-US" altLang="zh-CN" sz="2800" b="1" dirty="0" smtClean="0">
              <a:latin typeface="宋体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此类题目可通过输赢点分析方法解决，即</a:t>
            </a:r>
            <a:r>
              <a:rPr kumimoji="1" lang="en-US" altLang="zh-CN" sz="2800" b="1" dirty="0" smtClean="0">
                <a:latin typeface="宋体" pitchFamily="2" charset="-122"/>
              </a:rPr>
              <a:t>P/N</a:t>
            </a:r>
            <a:r>
              <a:rPr kumimoji="1" lang="zh-CN" altLang="en-US" sz="2800" b="1" dirty="0" smtClean="0">
                <a:latin typeface="宋体" pitchFamily="2" charset="-122"/>
              </a:rPr>
              <a:t>分析。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3857628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点： 即必败点，某玩家位于此点，只要对方无失误，则必败；</a:t>
            </a:r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点： 即必胜点，某玩家位于此点，只要自己无失误，则必胜。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巴什博奕的有关结论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2786082"/>
          </a:xfrm>
        </p:spPr>
        <p:txBody>
          <a:bodyPr>
            <a:normAutofit/>
          </a:bodyPr>
          <a:lstStyle/>
          <a:p>
            <a:pPr marL="171450" indent="-514350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所有终结点都是必败点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（在游戏中，轮到谁取牌，当还剩</a:t>
            </a:r>
            <a:r>
              <a:rPr kumimoji="1" lang="en-US" altLang="zh-CN" sz="2800" b="1" dirty="0" smtClean="0">
                <a:latin typeface="宋体" pitchFamily="2" charset="-122"/>
              </a:rPr>
              <a:t>0</a:t>
            </a:r>
            <a:r>
              <a:rPr kumimoji="1" lang="zh-CN" altLang="en-US" sz="2800" b="1" dirty="0" smtClean="0">
                <a:latin typeface="宋体" pitchFamily="2" charset="-122"/>
              </a:rPr>
              <a:t>张牌的时候，必输，因为无牌可取）；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marL="171450" indent="-514350" fontAlgn="base">
              <a:lnSpc>
                <a:spcPct val="90000"/>
              </a:lnSpc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所有一步</a:t>
            </a:r>
            <a:r>
              <a:rPr kumimoji="1" lang="zh-CN" altLang="en-US" sz="2800" b="1" dirty="0" smtClean="0">
                <a:latin typeface="宋体" pitchFamily="2" charset="-122"/>
              </a:rPr>
              <a:t>能走到必败点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的就是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点；</a:t>
            </a:r>
          </a:p>
          <a:p>
            <a:pPr marL="171450" indent="-514350" fontAlgn="base">
              <a:lnSpc>
                <a:spcPct val="90000"/>
              </a:lnSpc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通过一步</a:t>
            </a:r>
            <a:r>
              <a:rPr kumimoji="1" lang="zh-CN" altLang="en-US" sz="2800" b="1" dirty="0" smtClean="0">
                <a:latin typeface="宋体" pitchFamily="2" charset="-122"/>
              </a:rPr>
              <a:t>操作只能到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点的就是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点；</a:t>
            </a:r>
          </a:p>
          <a:p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3857628"/>
          <a:ext cx="7562217" cy="15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i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巴什博奕（</a:t>
            </a:r>
            <a:r>
              <a:rPr lang="en-US" altLang="zh-CN" sz="4000" b="1" dirty="0" smtClean="0"/>
              <a:t>Bash Game</a:t>
            </a:r>
            <a:r>
              <a:rPr lang="zh-CN" altLang="en-US" sz="4000" b="1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dirty="0" smtClean="0">
                <a:latin typeface="宋体" pitchFamily="2" charset="-122"/>
              </a:rPr>
              <a:t>小小扩展：有一个决策集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中的元素是正整数。游戏的规则：与前面简单取牌游戏类似，只是现在每次可以取的牌数必须是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中的元素。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r>
              <a:rPr kumimoji="1" lang="zh-CN" altLang="en-US" sz="2400" b="1" dirty="0" smtClean="0">
                <a:latin typeface="宋体" pitchFamily="2" charset="-122"/>
              </a:rPr>
              <a:t>例如：</a:t>
            </a:r>
            <a:r>
              <a:rPr kumimoji="1" lang="en-US" altLang="zh-CN" sz="2400" b="1" dirty="0" smtClean="0">
                <a:latin typeface="宋体" pitchFamily="2" charset="-122"/>
              </a:rPr>
              <a:t>S ={1, 3, 4}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en-US" altLang="zh-CN" sz="2400" b="1" dirty="0" smtClean="0">
                <a:latin typeface="宋体" pitchFamily="2" charset="-122"/>
              </a:rPr>
              <a:t>P/N</a:t>
            </a:r>
            <a:r>
              <a:rPr kumimoji="1" lang="zh-CN" altLang="en-US" sz="2400" b="1" dirty="0" smtClean="0">
                <a:latin typeface="宋体" pitchFamily="2" charset="-122"/>
              </a:rPr>
              <a:t>点如下表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571876"/>
          <a:ext cx="8196295" cy="113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500063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结论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 ={1, 3, 4}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，只要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每次取牌后留下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7k+2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张牌，那么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必赢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/>
              <a:t>例：</a:t>
            </a:r>
            <a:r>
              <a:rPr lang="en-US" altLang="zh-CN" sz="4000" b="1" dirty="0" smtClean="0"/>
              <a:t>Good Luck in CET-4 Everybody!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r>
              <a:rPr kumimoji="1" lang="en-US" altLang="zh-CN" sz="1800" b="1" dirty="0" smtClean="0">
                <a:latin typeface="宋体" pitchFamily="2" charset="-122"/>
              </a:rPr>
              <a:t>HDU 1847</a:t>
            </a: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问题描述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   </a:t>
            </a:r>
            <a:r>
              <a:rPr kumimoji="1" lang="zh-CN" altLang="en-US" sz="1800" b="1" dirty="0" smtClean="0">
                <a:latin typeface="宋体" pitchFamily="2" charset="-122"/>
              </a:rPr>
              <a:t>作为计算机学院的学生，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和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zh-CN" altLang="en-US" sz="1800" b="1" dirty="0" smtClean="0">
                <a:latin typeface="宋体" pitchFamily="2" charset="-122"/>
              </a:rPr>
              <a:t>打牌的时候可没忘记专业，她们打牌的规则是这样的：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1</a:t>
            </a:r>
            <a:r>
              <a:rPr kumimoji="1" lang="zh-CN" altLang="en-US" sz="1800" b="1" dirty="0" smtClean="0">
                <a:latin typeface="宋体" pitchFamily="2" charset="-122"/>
              </a:rPr>
              <a:t>、总共</a:t>
            </a:r>
            <a:r>
              <a:rPr kumimoji="1" lang="en-US" altLang="zh-CN" sz="1800" b="1" dirty="0" smtClean="0">
                <a:latin typeface="宋体" pitchFamily="2" charset="-122"/>
              </a:rPr>
              <a:t>n</a:t>
            </a:r>
            <a:r>
              <a:rPr kumimoji="1" lang="zh-CN" altLang="en-US" sz="1800" b="1" dirty="0" smtClean="0">
                <a:latin typeface="宋体" pitchFamily="2" charset="-122"/>
              </a:rPr>
              <a:t>张牌</a:t>
            </a:r>
            <a:r>
              <a:rPr kumimoji="1" lang="en-US" altLang="zh-CN" sz="1800" b="1" dirty="0" smtClean="0">
                <a:latin typeface="宋体" pitchFamily="2" charset="-122"/>
              </a:rPr>
              <a:t>;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、双方轮流抓牌；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3</a:t>
            </a:r>
            <a:r>
              <a:rPr kumimoji="1" lang="zh-CN" altLang="en-US" sz="1800" b="1" dirty="0" smtClean="0">
                <a:latin typeface="宋体" pitchFamily="2" charset="-122"/>
              </a:rPr>
              <a:t>、每人每次抓牌的个数只能是</a:t>
            </a: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的幂次（即：</a:t>
            </a:r>
            <a:r>
              <a:rPr kumimoji="1" lang="en-US" altLang="zh-CN" sz="1800" b="1" dirty="0" smtClean="0">
                <a:latin typeface="宋体" pitchFamily="2" charset="-122"/>
              </a:rPr>
              <a:t>1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4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8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16…</a:t>
            </a:r>
            <a:r>
              <a:rPr kumimoji="1" lang="zh-CN" altLang="en-US" sz="1800" b="1" dirty="0" smtClean="0">
                <a:latin typeface="宋体" pitchFamily="2" charset="-122"/>
              </a:rPr>
              <a:t>）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4</a:t>
            </a:r>
            <a:r>
              <a:rPr kumimoji="1" lang="zh-CN" altLang="en-US" sz="1800" b="1" dirty="0" smtClean="0">
                <a:latin typeface="宋体" pitchFamily="2" charset="-122"/>
              </a:rPr>
              <a:t>、抓完牌，胜负结果也出来了：最后抓完牌的人为胜者；</a:t>
            </a: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假设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和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zh-CN" altLang="en-US" sz="1800" b="1" dirty="0" smtClean="0">
                <a:latin typeface="宋体" pitchFamily="2" charset="-122"/>
              </a:rPr>
              <a:t>都是足够聪明，并且每次都是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先抓牌，请问谁能赢呢？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输入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 输入数据包含多个测试用例，每个测试用例占一行，包含一个整数</a:t>
            </a:r>
            <a:r>
              <a:rPr kumimoji="1" lang="en-US" altLang="zh-CN" sz="1800" b="1" dirty="0" smtClean="0">
                <a:latin typeface="宋体" pitchFamily="2" charset="-122"/>
              </a:rPr>
              <a:t>n</a:t>
            </a:r>
            <a:r>
              <a:rPr kumimoji="1" lang="zh-CN" altLang="en-US" sz="1800" b="1" dirty="0" smtClean="0">
                <a:latin typeface="宋体" pitchFamily="2" charset="-122"/>
              </a:rPr>
              <a:t>（</a:t>
            </a:r>
            <a:r>
              <a:rPr kumimoji="1" lang="en-US" altLang="zh-CN" sz="1800" b="1" dirty="0" smtClean="0">
                <a:latin typeface="宋体" pitchFamily="2" charset="-122"/>
              </a:rPr>
              <a:t>1&lt;=n&lt;=1000</a:t>
            </a:r>
            <a:r>
              <a:rPr kumimoji="1" lang="zh-CN" altLang="en-US" sz="1800" b="1" dirty="0" smtClean="0">
                <a:latin typeface="宋体" pitchFamily="2" charset="-122"/>
              </a:rPr>
              <a:t>）。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输出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如果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能赢，请输出“</a:t>
            </a:r>
            <a:r>
              <a:rPr kumimoji="1" lang="en-US" altLang="zh-CN" sz="1800" b="1" dirty="0" smtClean="0">
                <a:latin typeface="宋体" pitchFamily="2" charset="-122"/>
              </a:rPr>
              <a:t>Kiki”</a:t>
            </a:r>
            <a:r>
              <a:rPr kumimoji="1" lang="zh-CN" altLang="en-US" sz="1800" b="1" dirty="0" smtClean="0">
                <a:latin typeface="宋体" pitchFamily="2" charset="-122"/>
              </a:rPr>
              <a:t>，否则请输出“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en-US" altLang="zh-CN" sz="1800" b="1" dirty="0" smtClean="0">
                <a:latin typeface="宋体" pitchFamily="2" charset="-122"/>
              </a:rPr>
              <a:t>”</a:t>
            </a:r>
            <a:r>
              <a:rPr kumimoji="1" lang="zh-CN" altLang="en-US" sz="1800" b="1" dirty="0" smtClean="0">
                <a:latin typeface="宋体" pitchFamily="2" charset="-122"/>
              </a:rPr>
              <a:t>，每个实例的输出占一行。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寻找</a:t>
            </a:r>
            <a:r>
              <a:rPr lang="en-US" altLang="zh-CN" sz="2400" b="1" dirty="0" smtClean="0"/>
              <a:t>P/N</a:t>
            </a:r>
            <a:r>
              <a:rPr lang="zh-CN" altLang="en-US" sz="2400" b="1" dirty="0" smtClean="0"/>
              <a:t>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由于规定只能去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的幂次，那么只要你留给对手的牌数为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的倍数时，那么你就必赢。因为留下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的倍数时，对手有两种情况：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、要么取剩下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，给你胜利，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、要么对手取了一点点儿，轮到你时，你就又可以构造一个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的倍数了。   所以无论哪种情况，当你留给对手为</a:t>
            </a:r>
            <a:r>
              <a:rPr lang="en-US" altLang="zh-CN" sz="2400" b="1" dirty="0" smtClean="0"/>
              <a:t>3N</a:t>
            </a:r>
            <a:r>
              <a:rPr lang="zh-CN" altLang="en-US" sz="2400" b="1" dirty="0" smtClean="0"/>
              <a:t>的时候，你必胜。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500438"/>
          <a:ext cx="819629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4043362" cy="4911741"/>
          </a:xfrm>
          <a:ln w="25400">
            <a:solidFill>
              <a:srgbClr val="FF990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#include&lt;iostream&gt;</a:t>
            </a:r>
          </a:p>
          <a:p>
            <a:pPr>
              <a:buNone/>
            </a:pPr>
            <a:r>
              <a:rPr lang="zh-CN" altLang="en-US" sz="2400" b="1" dirty="0" smtClean="0"/>
              <a:t>#include&lt;string.h&gt;</a:t>
            </a:r>
          </a:p>
          <a:p>
            <a:pPr>
              <a:buNone/>
            </a:pPr>
            <a:r>
              <a:rPr lang="zh-CN" altLang="en-US" sz="2400" b="1" dirty="0" smtClean="0"/>
              <a:t>using namespace std;</a:t>
            </a:r>
          </a:p>
          <a:p>
            <a:pPr>
              <a:buNone/>
            </a:pPr>
            <a:r>
              <a:rPr lang="zh-CN" altLang="en-US" sz="2400" b="1" dirty="0" smtClean="0"/>
              <a:t>const int MAXN=1010;</a:t>
            </a:r>
          </a:p>
          <a:p>
            <a:pPr>
              <a:buNone/>
            </a:pPr>
            <a:r>
              <a:rPr lang="zh-CN" altLang="en-US" sz="2400" b="1" dirty="0" smtClean="0"/>
              <a:t>bool ff[MAXN];</a:t>
            </a:r>
          </a:p>
          <a:p>
            <a:pPr>
              <a:buNone/>
            </a:pPr>
            <a:r>
              <a:rPr lang="zh-CN" altLang="en-US" sz="2400" b="1" dirty="0" smtClean="0"/>
              <a:t>void init(){</a:t>
            </a:r>
          </a:p>
          <a:p>
            <a:pPr>
              <a:buNone/>
            </a:pPr>
            <a:r>
              <a:rPr lang="zh-CN" altLang="en-US" sz="2400" b="1" dirty="0" smtClean="0"/>
              <a:t>    memset(ff,false,sizeof(ff));</a:t>
            </a:r>
          </a:p>
          <a:p>
            <a:pPr>
              <a:buNone/>
            </a:pPr>
            <a:r>
              <a:rPr lang="zh-CN" altLang="en-US" sz="2400" b="1" dirty="0" smtClean="0"/>
              <a:t>    for(int i=0;i&lt;MAXN;i++)</a:t>
            </a:r>
          </a:p>
          <a:p>
            <a:pPr>
              <a:buNone/>
            </a:pPr>
            <a:r>
              <a:rPr lang="zh-CN" altLang="en-US" sz="2400" b="1" dirty="0" smtClean="0"/>
              <a:t>      if(ff[i]==false)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//必败点</a:t>
            </a:r>
            <a:r>
              <a:rPr lang="en-US" altLang="zh-CN" sz="2400" b="1" dirty="0" smtClean="0"/>
              <a:t>P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int temp=1;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while(i+temp&lt;MAXN){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00562" y="1214422"/>
            <a:ext cx="4500594" cy="4911741"/>
          </a:xfrm>
          <a:prstGeom prst="rect">
            <a:avLst/>
          </a:prstGeom>
          <a:ln w="25400">
            <a:solidFill>
              <a:srgbClr val="FF99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ff[i+temp]=true;</a:t>
            </a:r>
            <a:r>
              <a:rPr lang="en-US" altLang="zh-CN" sz="2400" b="1" dirty="0" smtClean="0"/>
              <a:t>//N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    temp&lt;&lt;=1;</a:t>
            </a:r>
          </a:p>
          <a:p>
            <a:pPr>
              <a:buNone/>
            </a:pPr>
            <a:r>
              <a:rPr lang="zh-CN" altLang="en-US" sz="2400" b="1" dirty="0" smtClean="0"/>
              <a:t>        }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}</a:t>
            </a:r>
          </a:p>
          <a:p>
            <a:pPr>
              <a:buNone/>
            </a:pPr>
            <a:r>
              <a:rPr lang="zh-CN" altLang="en-US" sz="2400" b="1" dirty="0" smtClean="0"/>
              <a:t>}</a:t>
            </a:r>
          </a:p>
          <a:p>
            <a:r>
              <a:rPr lang="zh-CN" altLang="en-US" sz="2400" b="1" dirty="0" smtClean="0"/>
              <a:t>int main(){</a:t>
            </a:r>
          </a:p>
          <a:p>
            <a:r>
              <a:rPr lang="zh-CN" altLang="en-US" sz="2400" b="1" dirty="0" smtClean="0"/>
              <a:t>    int n;</a:t>
            </a:r>
          </a:p>
          <a:p>
            <a:r>
              <a:rPr lang="zh-CN" altLang="en-US" sz="2400" b="1" dirty="0" smtClean="0"/>
              <a:t>    while(scanf(“%d”,&amp;n)!=EOF){</a:t>
            </a:r>
          </a:p>
          <a:p>
            <a:r>
              <a:rPr lang="zh-CN" altLang="en-US" sz="2400" b="1" dirty="0" smtClean="0"/>
              <a:t>        if(ff[n])printf("Kiki\n");</a:t>
            </a:r>
          </a:p>
          <a:p>
            <a:r>
              <a:rPr lang="zh-CN" altLang="en-US" sz="2400" b="1" dirty="0" smtClean="0"/>
              <a:t>        else printf("Cici\n");</a:t>
            </a:r>
          </a:p>
          <a:p>
            <a:r>
              <a:rPr lang="zh-CN" altLang="en-US" sz="2400" b="1" dirty="0" smtClean="0"/>
              <a:t>    }</a:t>
            </a:r>
          </a:p>
          <a:p>
            <a:r>
              <a:rPr lang="zh-CN" altLang="en-US" sz="2400" b="1" dirty="0" smtClean="0"/>
              <a:t>    return 0;</a:t>
            </a:r>
          </a:p>
          <a:p>
            <a:r>
              <a:rPr lang="zh-CN" altLang="en-US" sz="2400" b="1" dirty="0" smtClean="0"/>
              <a:t>}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3169</Words>
  <PresentationFormat>全屏显示(4:3)</PresentationFormat>
  <Paragraphs>522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有趣的博弈</vt:lpstr>
      <vt:lpstr>1、一个简单的取牌游戏</vt:lpstr>
      <vt:lpstr>一般情况</vt:lpstr>
      <vt:lpstr>2、巴什博奕</vt:lpstr>
      <vt:lpstr>巴什博奕的有关结论</vt:lpstr>
      <vt:lpstr>巴什博奕（Bash Game）</vt:lpstr>
      <vt:lpstr>例：Good Luck in CET-4 Everybody!</vt:lpstr>
      <vt:lpstr>分析</vt:lpstr>
      <vt:lpstr>代码</vt:lpstr>
      <vt:lpstr>更简单的代码</vt:lpstr>
      <vt:lpstr>3、尼姆博奕</vt:lpstr>
      <vt:lpstr>P/N点分析</vt:lpstr>
      <vt:lpstr>有用的结论</vt:lpstr>
      <vt:lpstr>例 Being a Good Boy in Spring Festival</vt:lpstr>
      <vt:lpstr>代码</vt:lpstr>
      <vt:lpstr>例 取石子游戏</vt:lpstr>
      <vt:lpstr>P/N点分析</vt:lpstr>
      <vt:lpstr>必败点性质</vt:lpstr>
      <vt:lpstr>必败点性质</vt:lpstr>
      <vt:lpstr>分析</vt:lpstr>
      <vt:lpstr>代码</vt:lpstr>
      <vt:lpstr>4、S-G函数</vt:lpstr>
      <vt:lpstr>“最小不属于”运算</vt:lpstr>
      <vt:lpstr>取牌游戏中的sg函数</vt:lpstr>
      <vt:lpstr>SG值的重要性</vt:lpstr>
      <vt:lpstr>sg(x)函数的求解程序</vt:lpstr>
      <vt:lpstr>HDU 1847主程序</vt:lpstr>
      <vt:lpstr>5、归并石子-线形</vt:lpstr>
      <vt:lpstr>6、归并石子-圆形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有趣的博弈</dc:title>
  <cp:lastModifiedBy>微软用户</cp:lastModifiedBy>
  <cp:revision>38</cp:revision>
  <dcterms:modified xsi:type="dcterms:W3CDTF">2016-01-11T09:54:27Z</dcterms:modified>
</cp:coreProperties>
</file>