
<file path=[Content_Types].xml><?xml version="1.0" encoding="utf-8"?>
<Types xmlns="http://schemas.openxmlformats.org/package/2006/content-types">
  <Default Extension="jpeg" ContentType="image/jpeg"/>
  <Default Extension="JPG" ContentType="image/jpeg"/>
  <Default Extension="php"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412245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410178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9440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818329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6150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311967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1716304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44445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333065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B1FF5-0CD8-4D1E-8397-33FA8B5E16E6}" type="datetimeFigureOut">
              <a:rPr lang="en-IN" smtClean="0"/>
              <a:t>09-11-2019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428466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B1FF5-0CD8-4D1E-8397-33FA8B5E16E6}"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6459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B1FF5-0CD8-4D1E-8397-33FA8B5E16E6}" type="datetimeFigureOut">
              <a:rPr lang="en-IN" smtClean="0"/>
              <a:t>09-11-2019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283381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B1FF5-0CD8-4D1E-8397-33FA8B5E16E6}" type="datetimeFigureOut">
              <a:rPr lang="en-IN" smtClean="0"/>
              <a:t>09-11-2019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396720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B1FF5-0CD8-4D1E-8397-33FA8B5E16E6}" type="datetimeFigureOut">
              <a:rPr lang="en-IN" smtClean="0"/>
              <a:t>09-11-2019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18612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AB1FF5-0CD8-4D1E-8397-33FA8B5E16E6}"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912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B1FF5-0CD8-4D1E-8397-33FA8B5E16E6}" type="datetimeFigureOut">
              <a:rPr lang="en-IN" smtClean="0"/>
              <a:t>09-11-2019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EA218-E60C-481E-AB90-FAD7F31447C1}" type="slidenum">
              <a:rPr lang="en-IN" smtClean="0"/>
              <a:t>‹#›</a:t>
            </a:fld>
            <a:endParaRPr lang="en-IN"/>
          </a:p>
        </p:txBody>
      </p:sp>
    </p:spTree>
    <p:extLst>
      <p:ext uri="{BB962C8B-B14F-4D97-AF65-F5344CB8AC3E}">
        <p14:creationId xmlns:p14="http://schemas.microsoft.com/office/powerpoint/2010/main" val="250191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AB1FF5-0CD8-4D1E-8397-33FA8B5E16E6}" type="datetimeFigureOut">
              <a:rPr lang="en-IN" smtClean="0"/>
              <a:t>09-11-2019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AEA218-E60C-481E-AB90-FAD7F31447C1}" type="slidenum">
              <a:rPr lang="en-IN" smtClean="0"/>
              <a:t>‹#›</a:t>
            </a:fld>
            <a:endParaRPr lang="en-IN"/>
          </a:p>
        </p:txBody>
      </p:sp>
    </p:spTree>
    <p:extLst>
      <p:ext uri="{BB962C8B-B14F-4D97-AF65-F5344CB8AC3E}">
        <p14:creationId xmlns:p14="http://schemas.microsoft.com/office/powerpoint/2010/main" val="4146141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cultureindevelopment.nl/News/Heritage%20Asia/513/Theft_of_Chandigarh_master_plans_and_drawings" TargetMode="External"/><Relationship Id="rId2" Type="http://schemas.openxmlformats.org/officeDocument/2006/relationships/image" Target="../media/image1.php"/><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ikitravel.org/en/Chandigarh"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sandeepachetan/15450419965" TargetMode="External"/><Relationship Id="rId7" Type="http://schemas.openxmlformats.org/officeDocument/2006/relationships/hyperlink" Target="https://creativecommons.org/licenses/by-nc-nd/3.0/"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andigarh"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ultureindevelopment.nl/News/Heritage%20Asia/513/Theft_of_Chandigarh_master_plans_and_drawings" TargetMode="External"/><Relationship Id="rId2" Type="http://schemas.openxmlformats.org/officeDocument/2006/relationships/image" Target="../media/image1.php"/><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Field_hockey_in_Indi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ditimathurkumar.com/2017/05/reasons-to-visit-chandigarh-a-well-planned-city-in-india.html"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5553-A1E0-45D7-91F2-402188345C68}"/>
              </a:ext>
            </a:extLst>
          </p:cNvPr>
          <p:cNvSpPr>
            <a:spLocks noGrp="1"/>
          </p:cNvSpPr>
          <p:nvPr>
            <p:ph type="ctrTitle"/>
          </p:nvPr>
        </p:nvSpPr>
        <p:spPr>
          <a:xfrm>
            <a:off x="1507067" y="2404534"/>
            <a:ext cx="7504853" cy="1646302"/>
          </a:xfrm>
        </p:spPr>
        <p:txBody>
          <a:bodyPr/>
          <a:lstStyle/>
          <a:p>
            <a:r>
              <a:rPr lang="en-IN" dirty="0"/>
              <a:t>Segmentation and Clustering of Chandigarh City</a:t>
            </a:r>
            <a:br>
              <a:rPr lang="en-IN" dirty="0"/>
            </a:br>
            <a:endParaRPr lang="en-IN" dirty="0"/>
          </a:p>
        </p:txBody>
      </p:sp>
      <p:sp>
        <p:nvSpPr>
          <p:cNvPr id="3" name="Subtitle 2">
            <a:extLst>
              <a:ext uri="{FF2B5EF4-FFF2-40B4-BE49-F238E27FC236}">
                <a16:creationId xmlns:a16="http://schemas.microsoft.com/office/drawing/2014/main" id="{F1CC75EB-3F5E-4E76-BF80-FCBF53460343}"/>
              </a:ext>
            </a:extLst>
          </p:cNvPr>
          <p:cNvSpPr>
            <a:spLocks noGrp="1"/>
          </p:cNvSpPr>
          <p:nvPr>
            <p:ph type="subTitle" idx="1"/>
          </p:nvPr>
        </p:nvSpPr>
        <p:spPr/>
        <p:txBody>
          <a:bodyPr/>
          <a:lstStyle/>
          <a:p>
            <a:r>
              <a:rPr lang="en-IN" dirty="0"/>
              <a:t>Battle of the </a:t>
            </a:r>
            <a:r>
              <a:rPr lang="en-IN" dirty="0" err="1"/>
              <a:t>Neighborhoods</a:t>
            </a:r>
            <a:endParaRPr lang="en-IN" dirty="0"/>
          </a:p>
        </p:txBody>
      </p:sp>
    </p:spTree>
    <p:extLst>
      <p:ext uri="{BB962C8B-B14F-4D97-AF65-F5344CB8AC3E}">
        <p14:creationId xmlns:p14="http://schemas.microsoft.com/office/powerpoint/2010/main" val="415185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a:extLst>
              <a:ext uri="{FF2B5EF4-FFF2-40B4-BE49-F238E27FC236}">
                <a16:creationId xmlns:a16="http://schemas.microsoft.com/office/drawing/2014/main" id="{D5D408BE-039E-49FE-A593-9359F7AF7A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626" r="3737"/>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Rectangle 2">
            <a:extLst>
              <a:ext uri="{FF2B5EF4-FFF2-40B4-BE49-F238E27FC236}">
                <a16:creationId xmlns:a16="http://schemas.microsoft.com/office/drawing/2014/main" id="{C5A57EA6-FB67-46BA-BD66-7C1D755F3095}"/>
              </a:ext>
            </a:extLst>
          </p:cNvPr>
          <p:cNvSpPr/>
          <p:nvPr/>
        </p:nvSpPr>
        <p:spPr>
          <a:xfrm>
            <a:off x="677333" y="609600"/>
            <a:ext cx="3851123" cy="1320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300">
                <a:solidFill>
                  <a:schemeClr val="accent1"/>
                </a:solidFill>
                <a:latin typeface="+mj-lt"/>
                <a:ea typeface="+mj-ea"/>
                <a:cs typeface="+mj-cs"/>
              </a:rPr>
              <a:t>A.BACKGROUND &amp; Problem Statement OF THE CITY UNDER ANALYSIS </a:t>
            </a:r>
          </a:p>
        </p:txBody>
      </p:sp>
      <p:sp>
        <p:nvSpPr>
          <p:cNvPr id="4" name="Rectangle 3">
            <a:extLst>
              <a:ext uri="{FF2B5EF4-FFF2-40B4-BE49-F238E27FC236}">
                <a16:creationId xmlns:a16="http://schemas.microsoft.com/office/drawing/2014/main" id="{5CD58A1B-B07D-44CD-8CF7-C28A1FA483BE}"/>
              </a:ext>
            </a:extLst>
          </p:cNvPr>
          <p:cNvSpPr/>
          <p:nvPr/>
        </p:nvSpPr>
        <p:spPr>
          <a:xfrm>
            <a:off x="722889" y="1741026"/>
            <a:ext cx="4454829" cy="4415934"/>
          </a:xfrm>
          <a:prstGeom prst="rect">
            <a:avLst/>
          </a:prstGeom>
        </p:spPr>
        <p:txBody>
          <a:bodyPr vert="horz" lIns="91440" tIns="45720" rIns="91440" bIns="45720" rtlCol="0">
            <a:normAutofit fontScale="85000" lnSpcReduction="10000"/>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Chandigarh is a city and a union territory in India that serves as the capital of the two </a:t>
            </a:r>
            <a:r>
              <a:rPr lang="en-US" dirty="0" err="1">
                <a:solidFill>
                  <a:schemeClr val="tx1">
                    <a:lumMod val="75000"/>
                    <a:lumOff val="25000"/>
                  </a:schemeClr>
                </a:solidFill>
              </a:rPr>
              <a:t>neighbouring</a:t>
            </a:r>
            <a:r>
              <a:rPr lang="en-US" dirty="0">
                <a:solidFill>
                  <a:schemeClr val="tx1">
                    <a:lumMod val="75000"/>
                    <a:lumOff val="25000"/>
                  </a:schemeClr>
                </a:solidFill>
              </a:rPr>
              <a:t> states of Punjab and Haryana. The city is unique as it is not a part of either of the two states but is governed directly by the Union Government, which administers all such territories in the country. </a:t>
            </a:r>
          </a:p>
          <a:p>
            <a:pPr>
              <a:spcBef>
                <a:spcPts val="1000"/>
              </a:spcBef>
              <a:buClr>
                <a:schemeClr val="accent1"/>
              </a:buClr>
              <a:buSzPct val="80000"/>
              <a:buFont typeface="Wingdings 3" charset="2"/>
              <a:buChar char=""/>
            </a:pPr>
            <a:r>
              <a:rPr lang="en-US" b="1" dirty="0">
                <a:solidFill>
                  <a:schemeClr val="tx1">
                    <a:lumMod val="75000"/>
                    <a:lumOff val="25000"/>
                  </a:schemeClr>
                </a:solidFill>
              </a:rPr>
              <a:t> Problem Statement</a:t>
            </a:r>
            <a:r>
              <a:rPr lang="en-US" dirty="0">
                <a:solidFill>
                  <a:schemeClr val="tx1">
                    <a:lumMod val="75000"/>
                    <a:lumOff val="25000"/>
                  </a:schemeClr>
                </a:solidFill>
              </a:rPr>
              <a:t>:</a:t>
            </a:r>
          </a:p>
          <a:p>
            <a:pPr>
              <a:spcBef>
                <a:spcPts val="1000"/>
              </a:spcBef>
              <a:buClr>
                <a:schemeClr val="accent1"/>
              </a:buClr>
              <a:buSzPct val="80000"/>
            </a:pPr>
            <a:r>
              <a:rPr lang="en-US" dirty="0">
                <a:solidFill>
                  <a:schemeClr val="tx1">
                    <a:lumMod val="75000"/>
                    <a:lumOff val="25000"/>
                  </a:schemeClr>
                </a:solidFill>
              </a:rPr>
              <a:t>The People moving into Chandigarh would better insights of what to expect from the City in terms of quality of life and what Neighborhoods they could choose to live in</a:t>
            </a:r>
          </a:p>
          <a:p>
            <a:pPr>
              <a:spcBef>
                <a:spcPts val="1000"/>
              </a:spcBef>
              <a:buClr>
                <a:schemeClr val="accent1"/>
              </a:buClr>
              <a:buSzPct val="80000"/>
            </a:pPr>
            <a:endParaRPr lang="en-US" dirty="0">
              <a:solidFill>
                <a:schemeClr val="tx1">
                  <a:lumMod val="75000"/>
                  <a:lumOff val="25000"/>
                </a:schemeClr>
              </a:solidFill>
            </a:endParaRPr>
          </a:p>
          <a:p>
            <a:pPr>
              <a:spcBef>
                <a:spcPts val="1000"/>
              </a:spcBef>
              <a:buClr>
                <a:schemeClr val="accent1"/>
              </a:buClr>
              <a:buSzPct val="80000"/>
            </a:pPr>
            <a:r>
              <a:rPr lang="en-US" dirty="0">
                <a:solidFill>
                  <a:schemeClr val="tx1">
                    <a:lumMod val="75000"/>
                    <a:lumOff val="25000"/>
                  </a:schemeClr>
                </a:solidFill>
              </a:rPr>
              <a:t>Target Audience: Any body who is looking to relocate to the City Beautiful</a:t>
            </a:r>
          </a:p>
          <a:p>
            <a:pPr>
              <a:spcBef>
                <a:spcPts val="1000"/>
              </a:spcBef>
              <a:buClr>
                <a:schemeClr val="accent1"/>
              </a:buClr>
              <a:buSzPct val="80000"/>
            </a:pPr>
            <a:r>
              <a:rPr lang="en-US" dirty="0">
                <a:solidFill>
                  <a:schemeClr val="tx1">
                    <a:lumMod val="75000"/>
                    <a:lumOff val="25000"/>
                  </a:schemeClr>
                </a:solidFill>
              </a:rPr>
              <a:t>  </a:t>
            </a:r>
          </a:p>
          <a:p>
            <a:pPr>
              <a:spcBef>
                <a:spcPts val="1000"/>
              </a:spcBef>
              <a:buClr>
                <a:schemeClr val="accent1"/>
              </a:buClr>
              <a:buSzPct val="80000"/>
            </a:pPr>
            <a:r>
              <a:rPr lang="en-US" dirty="0">
                <a:solidFill>
                  <a:schemeClr val="tx1">
                    <a:lumMod val="75000"/>
                    <a:lumOff val="25000"/>
                  </a:schemeClr>
                </a:solidFill>
              </a:rPr>
              <a:t>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cxnSp>
        <p:nvCxnSpPr>
          <p:cNvPr id="24" name="Straight Connector 2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C12BF04-5FCA-40D4-88CA-3F371C32EF34}"/>
              </a:ext>
            </a:extLst>
          </p:cNvPr>
          <p:cNvSpPr txBox="1"/>
          <p:nvPr/>
        </p:nvSpPr>
        <p:spPr>
          <a:xfrm>
            <a:off x="9505047" y="6657945"/>
            <a:ext cx="2686953"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www.cultureindevelopment.nl/News/Heritage%20Asia/513/Theft_of_Chandigarh_master_plans_and_drawings">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60444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1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Rectangle 2">
            <a:extLst>
              <a:ext uri="{FF2B5EF4-FFF2-40B4-BE49-F238E27FC236}">
                <a16:creationId xmlns:a16="http://schemas.microsoft.com/office/drawing/2014/main" id="{A32F7DCF-2274-49F3-8591-D8F0AA599712}"/>
              </a:ext>
            </a:extLst>
          </p:cNvPr>
          <p:cNvSpPr/>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accent1"/>
                </a:solidFill>
                <a:latin typeface="+mj-lt"/>
                <a:ea typeface="+mj-ea"/>
                <a:cs typeface="+mj-cs"/>
              </a:rPr>
              <a:t>Data acquisition and cleaning</a:t>
            </a:r>
          </a:p>
        </p:txBody>
      </p:sp>
      <p:sp>
        <p:nvSpPr>
          <p:cNvPr id="4" name="Rectangle 3">
            <a:extLst>
              <a:ext uri="{FF2B5EF4-FFF2-40B4-BE49-F238E27FC236}">
                <a16:creationId xmlns:a16="http://schemas.microsoft.com/office/drawing/2014/main" id="{CCA3184F-8EA2-4814-A040-F0843AD48506}"/>
              </a:ext>
            </a:extLst>
          </p:cNvPr>
          <p:cNvSpPr/>
          <p:nvPr/>
        </p:nvSpPr>
        <p:spPr>
          <a:xfrm>
            <a:off x="6336287" y="2160589"/>
            <a:ext cx="2934714" cy="3880773"/>
          </a:xfrm>
          <a:prstGeom prst="rect">
            <a:avLst/>
          </a:prstGeom>
        </p:spPr>
        <p:txBody>
          <a:bodyPr vert="horz" lIns="91440" tIns="45720" rIns="91440" bIns="45720" rtlCol="0">
            <a:normAutofit/>
          </a:bodyPr>
          <a:lstStyle/>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‘pageocode’ has been used for getting the ‘GPS coordinates’, ‘region name’ and municipality name from postal codes</a:t>
            </a:r>
          </a:p>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The City Consists of 28 Regions and 12 column types</a:t>
            </a:r>
          </a:p>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The Data had to be cleansed for non available fields and a sub Dataframe was created to get most relevant columns for analysis</a:t>
            </a:r>
          </a:p>
          <a:p>
            <a:pPr marL="342900" indent="-342900">
              <a:lnSpc>
                <a:spcPct val="90000"/>
              </a:lnSpc>
              <a:spcBef>
                <a:spcPts val="1000"/>
              </a:spcBef>
              <a:buClr>
                <a:schemeClr val="accent1"/>
              </a:buClr>
              <a:buSzPct val="80000"/>
              <a:buFont typeface="Wingdings 3" charset="2"/>
              <a:buChar char=""/>
            </a:pPr>
            <a:r>
              <a:rPr lang="en-US" sz="1400">
                <a:solidFill>
                  <a:schemeClr val="tx1">
                    <a:lumMod val="75000"/>
                    <a:lumOff val="25000"/>
                  </a:schemeClr>
                </a:solidFill>
              </a:rPr>
              <a:t>Unique Neighborhoods were superimposed on the Chandigarh map</a:t>
            </a:r>
          </a:p>
          <a:p>
            <a:pPr marL="342900" indent="-342900">
              <a:lnSpc>
                <a:spcPct val="90000"/>
              </a:lnSpc>
              <a:spcBef>
                <a:spcPts val="1000"/>
              </a:spcBef>
              <a:buClr>
                <a:schemeClr val="accent1"/>
              </a:buClr>
              <a:buSzPct val="80000"/>
              <a:buFont typeface="Wingdings 3" charset="2"/>
              <a:buChar char=""/>
            </a:pPr>
            <a:endParaRPr lang="en-US" sz="1400">
              <a:solidFill>
                <a:schemeClr val="tx1">
                  <a:lumMod val="75000"/>
                  <a:lumOff val="25000"/>
                </a:schemeClr>
              </a:solidFill>
            </a:endParaRPr>
          </a:p>
        </p:txBody>
      </p:sp>
      <p:pic>
        <p:nvPicPr>
          <p:cNvPr id="6" name="Picture 5">
            <a:extLst>
              <a:ext uri="{FF2B5EF4-FFF2-40B4-BE49-F238E27FC236}">
                <a16:creationId xmlns:a16="http://schemas.microsoft.com/office/drawing/2014/main" id="{81CB9134-07EA-4E32-8E6D-D6E34834F6B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89" r="5482" b="1"/>
          <a:stretch/>
        </p:blipFill>
        <p:spPr>
          <a:xfrm>
            <a:off x="677334" y="2159331"/>
            <a:ext cx="5423429" cy="3882362"/>
          </a:xfrm>
          <a:prstGeom prst="rect">
            <a:avLst/>
          </a:prstGeom>
        </p:spPr>
      </p:pic>
      <p:sp>
        <p:nvSpPr>
          <p:cNvPr id="7" name="TextBox 6">
            <a:extLst>
              <a:ext uri="{FF2B5EF4-FFF2-40B4-BE49-F238E27FC236}">
                <a16:creationId xmlns:a16="http://schemas.microsoft.com/office/drawing/2014/main" id="{0FD0DC49-FA29-4B6D-8770-F6E964E1BB77}"/>
              </a:ext>
            </a:extLst>
          </p:cNvPr>
          <p:cNvSpPr txBox="1"/>
          <p:nvPr/>
        </p:nvSpPr>
        <p:spPr>
          <a:xfrm>
            <a:off x="3574109" y="5841638"/>
            <a:ext cx="252665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wikitravel.org/en/Chandigarh">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372060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EA3DE74-31A6-48AD-8C0A-E33A679BA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AFFDDEBC-790E-43B4-8282-92702E0A89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3F624CC-585A-4177-8E95-77462EA61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B18999F3-4745-477E-B6DA-E5B0BCD53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B780C728-EC47-4108-8DC4-B5ACDAD0B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5535F23-07A0-49FD-BF88-208C0FBEE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944D95CD-2ADB-4E41-AFD2-5ED06FD6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36509339-BF07-4ED1-B1DA-74D2D956F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317DACF-CCA7-442B-B867-2CF567E4B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7E917ACA-0CB0-4A07-9594-33E63B91B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21DF86A2-1E2E-48FD-8EF7-F9D6744FA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015E3E78-BF51-4607-86CE-A0299B88F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8930576-6453-40A6-AD0D-37765407A165}"/>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209" r="26108" b="-1"/>
          <a:stretch/>
        </p:blipFill>
        <p:spPr>
          <a:xfrm>
            <a:off x="20" y="10"/>
            <a:ext cx="7259971" cy="6856105"/>
          </a:xfrm>
          <a:custGeom>
            <a:avLst/>
            <a:gdLst>
              <a:gd name="connsiteX0" fmla="*/ 0 w 7259991"/>
              <a:gd name="connsiteY0" fmla="*/ 0 h 6856115"/>
              <a:gd name="connsiteX1" fmla="*/ 5841644 w 7259991"/>
              <a:gd name="connsiteY1" fmla="*/ 0 h 6856115"/>
              <a:gd name="connsiteX2" fmla="*/ 7253976 w 7259991"/>
              <a:gd name="connsiteY2" fmla="*/ 4479990 h 6856115"/>
              <a:gd name="connsiteX3" fmla="*/ 7259991 w 7259991"/>
              <a:gd name="connsiteY3" fmla="*/ 4484422 h 6856115"/>
              <a:gd name="connsiteX4" fmla="*/ 5514446 w 7259991"/>
              <a:gd name="connsiteY4" fmla="*/ 6852824 h 6856115"/>
              <a:gd name="connsiteX5" fmla="*/ 6776547 w 7259991"/>
              <a:gd name="connsiteY5" fmla="*/ 6852824 h 6856115"/>
              <a:gd name="connsiteX6" fmla="*/ 6776547 w 7259991"/>
              <a:gd name="connsiteY6" fmla="*/ 6856115 h 6856115"/>
              <a:gd name="connsiteX7" fmla="*/ 0 w 7259991"/>
              <a:gd name="connsiteY7" fmla="*/ 6856115 h 68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9991" h="6856115">
                <a:moveTo>
                  <a:pt x="0" y="0"/>
                </a:moveTo>
                <a:lnTo>
                  <a:pt x="5841644" y="0"/>
                </a:lnTo>
                <a:lnTo>
                  <a:pt x="7253976" y="4479990"/>
                </a:lnTo>
                <a:lnTo>
                  <a:pt x="7259991" y="4484422"/>
                </a:lnTo>
                <a:lnTo>
                  <a:pt x="5514446" y="6852824"/>
                </a:lnTo>
                <a:lnTo>
                  <a:pt x="6776547" y="6852824"/>
                </a:lnTo>
                <a:lnTo>
                  <a:pt x="6776547" y="6856115"/>
                </a:lnTo>
                <a:lnTo>
                  <a:pt x="0" y="6856115"/>
                </a:lnTo>
                <a:close/>
              </a:path>
            </a:pathLst>
          </a:custGeom>
        </p:spPr>
      </p:pic>
      <p:sp>
        <p:nvSpPr>
          <p:cNvPr id="2" name="Rectangle 1">
            <a:extLst>
              <a:ext uri="{FF2B5EF4-FFF2-40B4-BE49-F238E27FC236}">
                <a16:creationId xmlns:a16="http://schemas.microsoft.com/office/drawing/2014/main" id="{FDB09280-5F5B-4808-B2C8-2CAD834C997F}"/>
              </a:ext>
            </a:extLst>
          </p:cNvPr>
          <p:cNvSpPr/>
          <p:nvPr/>
        </p:nvSpPr>
        <p:spPr>
          <a:xfrm>
            <a:off x="467724" y="2404534"/>
            <a:ext cx="5669280" cy="1646302"/>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800">
                <a:solidFill>
                  <a:srgbClr val="FFFFFF"/>
                </a:solidFill>
                <a:latin typeface="+mj-lt"/>
                <a:ea typeface="+mj-ea"/>
                <a:cs typeface="+mj-cs"/>
              </a:rPr>
              <a:t>Explore Neighbourhoods &amp; Venues in Chandigarh </a:t>
            </a:r>
          </a:p>
        </p:txBody>
      </p:sp>
      <p:pic>
        <p:nvPicPr>
          <p:cNvPr id="4" name="Picture 3">
            <a:extLst>
              <a:ext uri="{FF2B5EF4-FFF2-40B4-BE49-F238E27FC236}">
                <a16:creationId xmlns:a16="http://schemas.microsoft.com/office/drawing/2014/main" id="{699D3C68-4103-4864-980B-9E53A661EE65}"/>
              </a:ext>
            </a:extLst>
          </p:cNvPr>
          <p:cNvPicPr>
            <a:picLocks noChangeAspect="1"/>
          </p:cNvPicPr>
          <p:nvPr/>
        </p:nvPicPr>
        <p:blipFill rotWithShape="1">
          <a:blip r:embed="rId4">
            <a:extLst>
              <a:ext uri="{28A0092B-C50C-407E-A947-70E740481C1C}">
                <a14:useLocalDpi xmlns:a14="http://schemas.microsoft.com/office/drawing/2010/main" val="0"/>
              </a:ext>
            </a:extLst>
          </a:blip>
          <a:srcRect t="5020" r="-2" b="27836"/>
          <a:stretch/>
        </p:blipFill>
        <p:spPr>
          <a:xfrm>
            <a:off x="5883879" y="10"/>
            <a:ext cx="6304947" cy="2285990"/>
          </a:xfrm>
          <a:custGeom>
            <a:avLst/>
            <a:gdLst>
              <a:gd name="connsiteX0" fmla="*/ 0 w 6304947"/>
              <a:gd name="connsiteY0" fmla="*/ 0 h 2286000"/>
              <a:gd name="connsiteX1" fmla="*/ 6304947 w 6304947"/>
              <a:gd name="connsiteY1" fmla="*/ 0 h 2286000"/>
              <a:gd name="connsiteX2" fmla="*/ 6304947 w 6304947"/>
              <a:gd name="connsiteY2" fmla="*/ 2286000 h 2286000"/>
              <a:gd name="connsiteX3" fmla="*/ 720670 w 6304947"/>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6304947" h="2286000">
                <a:moveTo>
                  <a:pt x="0" y="0"/>
                </a:moveTo>
                <a:lnTo>
                  <a:pt x="6304947" y="0"/>
                </a:lnTo>
                <a:lnTo>
                  <a:pt x="6304947" y="2286000"/>
                </a:lnTo>
                <a:lnTo>
                  <a:pt x="720670" y="2286000"/>
                </a:lnTo>
                <a:close/>
              </a:path>
            </a:pathLst>
          </a:custGeom>
        </p:spPr>
      </p:pic>
      <p:sp>
        <p:nvSpPr>
          <p:cNvPr id="32" name="Isosceles Triangle 31">
            <a:extLst>
              <a:ext uri="{FF2B5EF4-FFF2-40B4-BE49-F238E27FC236}">
                <a16:creationId xmlns:a16="http://schemas.microsoft.com/office/drawing/2014/main" id="{AFCFD6D8-B11A-4FF8-AA6D-F63F472A2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967B54A7-8E1E-45B1-8069-DA5E5CB57E86}"/>
              </a:ext>
            </a:extLst>
          </p:cNvPr>
          <p:cNvPicPr>
            <a:picLocks noChangeAspect="1"/>
          </p:cNvPicPr>
          <p:nvPr/>
        </p:nvPicPr>
        <p:blipFill rotWithShape="1">
          <a:blip r:embed="rId5">
            <a:extLst>
              <a:ext uri="{28A0092B-C50C-407E-A947-70E740481C1C}">
                <a14:useLocalDpi xmlns:a14="http://schemas.microsoft.com/office/drawing/2010/main" val="0"/>
              </a:ext>
            </a:extLst>
          </a:blip>
          <a:srcRect r="2" b="12903"/>
          <a:stretch/>
        </p:blipFill>
        <p:spPr>
          <a:xfrm>
            <a:off x="6604548" y="2286000"/>
            <a:ext cx="5584275" cy="2286000"/>
          </a:xfrm>
          <a:custGeom>
            <a:avLst/>
            <a:gdLst>
              <a:gd name="connsiteX0" fmla="*/ 0 w 5584275"/>
              <a:gd name="connsiteY0" fmla="*/ 0 h 2286000"/>
              <a:gd name="connsiteX1" fmla="*/ 5584275 w 5584275"/>
              <a:gd name="connsiteY1" fmla="*/ 0 h 2286000"/>
              <a:gd name="connsiteX2" fmla="*/ 5584275 w 5584275"/>
              <a:gd name="connsiteY2" fmla="*/ 2286000 h 2286000"/>
              <a:gd name="connsiteX3" fmla="*/ 626046 w 5584275"/>
              <a:gd name="connsiteY3" fmla="*/ 2286000 h 2286000"/>
              <a:gd name="connsiteX4" fmla="*/ 692258 w 5584275"/>
              <a:gd name="connsiteY4" fmla="*/ 2195876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4275" h="2286000">
                <a:moveTo>
                  <a:pt x="0" y="0"/>
                </a:moveTo>
                <a:lnTo>
                  <a:pt x="5584275" y="0"/>
                </a:lnTo>
                <a:lnTo>
                  <a:pt x="5584275" y="2286000"/>
                </a:lnTo>
                <a:lnTo>
                  <a:pt x="626046" y="2286000"/>
                </a:lnTo>
                <a:lnTo>
                  <a:pt x="692258" y="2195876"/>
                </a:lnTo>
                <a:close/>
              </a:path>
            </a:pathLst>
          </a:custGeom>
        </p:spPr>
      </p:pic>
      <p:pic>
        <p:nvPicPr>
          <p:cNvPr id="6" name="Picture 5">
            <a:extLst>
              <a:ext uri="{FF2B5EF4-FFF2-40B4-BE49-F238E27FC236}">
                <a16:creationId xmlns:a16="http://schemas.microsoft.com/office/drawing/2014/main" id="{BA934740-DA17-4EB0-9906-AC58CF41AF22}"/>
              </a:ext>
            </a:extLst>
          </p:cNvPr>
          <p:cNvPicPr>
            <a:picLocks noChangeAspect="1"/>
          </p:cNvPicPr>
          <p:nvPr/>
        </p:nvPicPr>
        <p:blipFill rotWithShape="1">
          <a:blip r:embed="rId6">
            <a:extLst>
              <a:ext uri="{28A0092B-C50C-407E-A947-70E740481C1C}">
                <a14:useLocalDpi xmlns:a14="http://schemas.microsoft.com/office/drawing/2010/main" val="0"/>
              </a:ext>
            </a:extLst>
          </a:blip>
          <a:srcRect t="1665" r="-1" b="29142"/>
          <a:stretch/>
        </p:blipFill>
        <p:spPr>
          <a:xfrm>
            <a:off x="5551112" y="4572000"/>
            <a:ext cx="6640888" cy="2286000"/>
          </a:xfrm>
          <a:custGeom>
            <a:avLst/>
            <a:gdLst>
              <a:gd name="connsiteX0" fmla="*/ 1679482 w 6640888"/>
              <a:gd name="connsiteY0" fmla="*/ 0 h 2286000"/>
              <a:gd name="connsiteX1" fmla="*/ 6640888 w 6640888"/>
              <a:gd name="connsiteY1" fmla="*/ 0 h 2286000"/>
              <a:gd name="connsiteX2" fmla="*/ 6640888 w 6640888"/>
              <a:gd name="connsiteY2" fmla="*/ 2286000 h 2286000"/>
              <a:gd name="connsiteX3" fmla="*/ 0 w 66408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6640888" h="2286000">
                <a:moveTo>
                  <a:pt x="1679482" y="0"/>
                </a:moveTo>
                <a:lnTo>
                  <a:pt x="6640888" y="0"/>
                </a:lnTo>
                <a:lnTo>
                  <a:pt x="6640888" y="2286000"/>
                </a:lnTo>
                <a:lnTo>
                  <a:pt x="0" y="2286000"/>
                </a:lnTo>
                <a:close/>
              </a:path>
            </a:pathLst>
          </a:custGeom>
        </p:spPr>
      </p:pic>
      <p:sp>
        <p:nvSpPr>
          <p:cNvPr id="34" name="Rectangle 29">
            <a:extLst>
              <a:ext uri="{FF2B5EF4-FFF2-40B4-BE49-F238E27FC236}">
                <a16:creationId xmlns:a16="http://schemas.microsoft.com/office/drawing/2014/main" id="{99CDFA5B-0593-4946-8B2B-61B888895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5BC01963-BAEA-42F8-A0A1-D5323FDF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EB60E152-277A-4689-827B-214A55B3D5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993689F-A4B8-43C0-ADED-5E8C083DCA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9A55474B-4D9C-4A4D-AC41-524963CDB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TextBox 12">
            <a:extLst>
              <a:ext uri="{FF2B5EF4-FFF2-40B4-BE49-F238E27FC236}">
                <a16:creationId xmlns:a16="http://schemas.microsoft.com/office/drawing/2014/main" id="{2F087014-4DED-431D-B5FA-9E9E0249AADC}"/>
              </a:ext>
            </a:extLst>
          </p:cNvPr>
          <p:cNvSpPr txBox="1"/>
          <p:nvPr/>
        </p:nvSpPr>
        <p:spPr>
          <a:xfrm>
            <a:off x="9505046" y="6657945"/>
            <a:ext cx="268695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sandeepachetan/15450419965">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7"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17277475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08EB6-7035-4ED5-ABEB-1A69FDEA974A}"/>
              </a:ext>
            </a:extLst>
          </p:cNvPr>
          <p:cNvSpPr txBox="1"/>
          <p:nvPr/>
        </p:nvSpPr>
        <p:spPr>
          <a:xfrm>
            <a:off x="203200" y="264160"/>
            <a:ext cx="10192214" cy="400110"/>
          </a:xfrm>
          <a:prstGeom prst="rect">
            <a:avLst/>
          </a:prstGeom>
          <a:noFill/>
        </p:spPr>
        <p:txBody>
          <a:bodyPr wrap="none" rtlCol="0">
            <a:spAutoFit/>
          </a:bodyPr>
          <a:lstStyle/>
          <a:p>
            <a:r>
              <a:rPr lang="en-IN" sz="2000" dirty="0"/>
              <a:t>Clustering of Neighbourhoods using K-Squares Method (Unsupervised Machine Learning)</a:t>
            </a:r>
          </a:p>
        </p:txBody>
      </p:sp>
      <p:pic>
        <p:nvPicPr>
          <p:cNvPr id="4" name="Picture 3">
            <a:extLst>
              <a:ext uri="{FF2B5EF4-FFF2-40B4-BE49-F238E27FC236}">
                <a16:creationId xmlns:a16="http://schemas.microsoft.com/office/drawing/2014/main" id="{A548F038-AEE4-47C8-ABA6-A009950F7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83" y="767147"/>
            <a:ext cx="7353300" cy="4184650"/>
          </a:xfrm>
          <a:prstGeom prst="rect">
            <a:avLst/>
          </a:prstGeom>
        </p:spPr>
      </p:pic>
      <p:sp>
        <p:nvSpPr>
          <p:cNvPr id="5" name="Rectangle 4">
            <a:extLst>
              <a:ext uri="{FF2B5EF4-FFF2-40B4-BE49-F238E27FC236}">
                <a16:creationId xmlns:a16="http://schemas.microsoft.com/office/drawing/2014/main" id="{98ADD742-7300-4976-9966-535F0C1F618B}"/>
              </a:ext>
            </a:extLst>
          </p:cNvPr>
          <p:cNvSpPr/>
          <p:nvPr/>
        </p:nvSpPr>
        <p:spPr>
          <a:xfrm>
            <a:off x="356870" y="4342676"/>
            <a:ext cx="8360410" cy="923330"/>
          </a:xfrm>
          <a:prstGeom prst="rect">
            <a:avLst/>
          </a:prstGeom>
        </p:spPr>
        <p:txBody>
          <a:bodyPr wrap="square">
            <a:spAutoFit/>
          </a:bodyPr>
          <a:lstStyle/>
          <a:p>
            <a:endParaRPr lang="en-IN" dirty="0"/>
          </a:p>
          <a:p>
            <a:r>
              <a:rPr lang="en-IN" dirty="0"/>
              <a:t> </a:t>
            </a:r>
          </a:p>
          <a:p>
            <a:r>
              <a:rPr lang="en-IN" dirty="0"/>
              <a:t>Key: Yellow- Cluster3, Red :Cluster0, Sky Blue: Cluster2 , Violet: Cluster1</a:t>
            </a:r>
          </a:p>
        </p:txBody>
      </p:sp>
      <p:sp>
        <p:nvSpPr>
          <p:cNvPr id="8" name="TextBox 7">
            <a:extLst>
              <a:ext uri="{FF2B5EF4-FFF2-40B4-BE49-F238E27FC236}">
                <a16:creationId xmlns:a16="http://schemas.microsoft.com/office/drawing/2014/main" id="{97D66A8A-91D9-47C8-B317-98F2C77D3A94}"/>
              </a:ext>
            </a:extLst>
          </p:cNvPr>
          <p:cNvSpPr txBox="1"/>
          <p:nvPr/>
        </p:nvSpPr>
        <p:spPr>
          <a:xfrm>
            <a:off x="2952750" y="6858000"/>
            <a:ext cx="6286500" cy="230832"/>
          </a:xfrm>
          <a:prstGeom prst="rect">
            <a:avLst/>
          </a:prstGeom>
          <a:noFill/>
        </p:spPr>
        <p:txBody>
          <a:bodyPr wrap="square" rtlCol="0">
            <a:spAutoFit/>
          </a:bodyPr>
          <a:lstStyle/>
          <a:p>
            <a:r>
              <a:rPr lang="en-IN" sz="900">
                <a:hlinkClick r:id="rId3" tooltip="https://en.wikipedia.org/wiki/Chandigarh"/>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18328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E12F29B-AEB2-4DCC-ADF0-2E3D4A8337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358" y="-673198"/>
            <a:ext cx="7382767" cy="7517676"/>
          </a:xfrm>
          <a:prstGeom prst="rect">
            <a:avLst/>
          </a:prstGeom>
        </p:spPr>
      </p:pic>
      <p:sp>
        <p:nvSpPr>
          <p:cNvPr id="18" name="TextBox 17">
            <a:extLst>
              <a:ext uri="{FF2B5EF4-FFF2-40B4-BE49-F238E27FC236}">
                <a16:creationId xmlns:a16="http://schemas.microsoft.com/office/drawing/2014/main" id="{B9EFBF3C-1834-4846-933B-AA92A9824E95}"/>
              </a:ext>
            </a:extLst>
          </p:cNvPr>
          <p:cNvSpPr txBox="1"/>
          <p:nvPr/>
        </p:nvSpPr>
        <p:spPr>
          <a:xfrm>
            <a:off x="4703388" y="5494441"/>
            <a:ext cx="4406550" cy="238330"/>
          </a:xfrm>
          <a:prstGeom prst="rect">
            <a:avLst/>
          </a:prstGeom>
          <a:noFill/>
        </p:spPr>
        <p:txBody>
          <a:bodyPr wrap="square" rtlCol="0">
            <a:spAutoFit/>
          </a:bodyPr>
          <a:lstStyle/>
          <a:p>
            <a:r>
              <a:rPr lang="en-IN" sz="900" dirty="0">
                <a:hlinkClick r:id="rId3" tooltip="http://www.cultureindevelopment.nl/News/Heritage%20Asia/513/Theft_of_Chandigarh_master_plans_and_drawings"/>
              </a:rPr>
              <a:t>This Photo</a:t>
            </a:r>
            <a:r>
              <a:rPr lang="en-IN" sz="900" dirty="0"/>
              <a:t> by Unknown Author is licensed under</a:t>
            </a:r>
          </a:p>
        </p:txBody>
      </p:sp>
      <p:sp>
        <p:nvSpPr>
          <p:cNvPr id="2" name="Rectangle 1">
            <a:extLst>
              <a:ext uri="{FF2B5EF4-FFF2-40B4-BE49-F238E27FC236}">
                <a16:creationId xmlns:a16="http://schemas.microsoft.com/office/drawing/2014/main" id="{6A55EC70-4475-4C59-B791-30A2E50638AA}"/>
              </a:ext>
            </a:extLst>
          </p:cNvPr>
          <p:cNvSpPr/>
          <p:nvPr/>
        </p:nvSpPr>
        <p:spPr>
          <a:xfrm>
            <a:off x="124031" y="672306"/>
            <a:ext cx="4671327" cy="6186309"/>
          </a:xfrm>
          <a:prstGeom prst="rect">
            <a:avLst/>
          </a:prstGeom>
        </p:spPr>
        <p:txBody>
          <a:bodyPr wrap="square">
            <a:spAutoFit/>
          </a:bodyPr>
          <a:lstStyle/>
          <a:p>
            <a:r>
              <a:rPr lang="en-IN" sz="1100" b="1" dirty="0"/>
              <a:t>1: Cluster0 </a:t>
            </a:r>
            <a:r>
              <a:rPr lang="en-IN" sz="1100" dirty="0"/>
              <a:t>– </a:t>
            </a:r>
            <a:r>
              <a:rPr lang="en-IN" sz="1100" b="1" dirty="0"/>
              <a:t>is primarily areas on the outer skirts of Chandigarh </a:t>
            </a:r>
            <a:r>
              <a:rPr lang="en-IN" sz="1100" dirty="0"/>
              <a:t>with minimal metropolitan facilities except for Sector 10 and Sector 12 (Having Punjab Engineering College). The outer skirts have manufacturing units. There are about 15 medium to large industries including two in the public sector. In addition, Chandigarh has over 2,500 units registered under small-scale sector. The important industries are paper manufacturing, basic metals and alloys, and machinery. Other industries are relating to food products, sanitary ware, auto parts, machine tools, pharmaceuticals, and electrical appliances. </a:t>
            </a:r>
          </a:p>
          <a:p>
            <a:endParaRPr lang="en-IN" sz="1100" dirty="0"/>
          </a:p>
          <a:p>
            <a:r>
              <a:rPr lang="en-IN" sz="1100" b="1" dirty="0"/>
              <a:t>2:Cluster1- Contains </a:t>
            </a:r>
          </a:p>
          <a:p>
            <a:endParaRPr lang="en-IN" sz="1100" b="1" dirty="0"/>
          </a:p>
          <a:p>
            <a:pPr marL="171450" indent="-171450">
              <a:buFont typeface="Arial" panose="020B0604020202020204" pitchFamily="34" charset="0"/>
              <a:buChar char="•"/>
            </a:pPr>
            <a:r>
              <a:rPr lang="en-IN" sz="1100" dirty="0"/>
              <a:t>Four major trade promotion organisations have their offices in Chandigarh. </a:t>
            </a:r>
          </a:p>
          <a:p>
            <a:pPr marL="171450" indent="-171450">
              <a:buFont typeface="Arial" panose="020B0604020202020204" pitchFamily="34" charset="0"/>
              <a:buChar char="•"/>
            </a:pPr>
            <a:r>
              <a:rPr lang="en-IN" sz="1100" dirty="0"/>
              <a:t>Chandigarh IT Park (also known as Rajiv Gandhi Chandigarh Technology Park) </a:t>
            </a:r>
          </a:p>
          <a:p>
            <a:pPr marL="171450" indent="-171450">
              <a:buFont typeface="Arial" panose="020B0604020202020204" pitchFamily="34" charset="0"/>
              <a:buChar char="•"/>
            </a:pPr>
            <a:r>
              <a:rPr lang="en-IN" sz="1100" dirty="0"/>
              <a:t>There are numerous educational institutions in Chandigarh. </a:t>
            </a:r>
          </a:p>
          <a:p>
            <a:pPr marL="171450" indent="-171450">
              <a:buFont typeface="Arial" panose="020B0604020202020204" pitchFamily="34" charset="0"/>
              <a:buChar char="•"/>
            </a:pPr>
            <a:r>
              <a:rPr lang="en-IN" sz="1100" dirty="0"/>
              <a:t>These range from privately and publicly operated schools to colleges and the Panjab University.</a:t>
            </a:r>
          </a:p>
          <a:p>
            <a:pPr marL="171450" indent="-171450">
              <a:buFont typeface="Arial" panose="020B0604020202020204" pitchFamily="34" charset="0"/>
              <a:buChar char="•"/>
            </a:pPr>
            <a:r>
              <a:rPr lang="en-IN" sz="1100" dirty="0"/>
              <a:t> Other Institutions are Post Graduate Institute of Medical Education and Research (PGIMER), Government Medical College and Hospital, Punjab Engineering College Deemed University, Government College for Men, Government College for Women, DAV College, MCM DAV College for Women, Goswami Ganesh Dutta </a:t>
            </a:r>
            <a:r>
              <a:rPr lang="en-IN" sz="1100" dirty="0" err="1"/>
              <a:t>Sanatan</a:t>
            </a:r>
            <a:r>
              <a:rPr lang="en-IN" sz="1100" dirty="0"/>
              <a:t> Dharma College Sector-32, Government Homeopathic College, Ayurvedic College, Government Polytechnical College, Government Home Science College, </a:t>
            </a:r>
            <a:r>
              <a:rPr lang="en-IN" sz="1100" dirty="0" err="1"/>
              <a:t>Dr.</a:t>
            </a:r>
            <a:r>
              <a:rPr lang="en-IN" sz="1100" dirty="0"/>
              <a:t> Ambedkar Institute of Hotel management, Khalsa College Sec- 26, National Institute of Technical Teachers Training and Research (NITTTR) Sec-26, Government College of Commerce and Business Administration (GCCBA) Sec-50 etc. </a:t>
            </a:r>
          </a:p>
          <a:p>
            <a:pPr marL="171450" indent="-171450">
              <a:buFont typeface="Arial" panose="020B0604020202020204" pitchFamily="34" charset="0"/>
              <a:buChar char="•"/>
            </a:pPr>
            <a:r>
              <a:rPr lang="en-IN" sz="1100" dirty="0"/>
              <a:t>According to Chandigarh administration's department of education, there are a total of 115 government schools in Chandigarh</a:t>
            </a:r>
          </a:p>
          <a:p>
            <a:endParaRPr lang="en-IN" sz="1100" dirty="0"/>
          </a:p>
          <a:p>
            <a:r>
              <a:rPr lang="en-US" sz="1100" dirty="0"/>
              <a:t>3. </a:t>
            </a:r>
            <a:r>
              <a:rPr lang="en-US" sz="1100" b="1" dirty="0"/>
              <a:t>Cluster 3 &amp; Cluster 2 </a:t>
            </a:r>
            <a:r>
              <a:rPr lang="en-US" sz="1100" dirty="0"/>
              <a:t>have a mix of Government offices and schools </a:t>
            </a:r>
            <a:endParaRPr lang="en-IN" sz="1100" dirty="0"/>
          </a:p>
          <a:p>
            <a:r>
              <a:rPr lang="en-IN" sz="1100" dirty="0"/>
              <a:t> </a:t>
            </a:r>
          </a:p>
        </p:txBody>
      </p:sp>
      <p:sp>
        <p:nvSpPr>
          <p:cNvPr id="3" name="TextBox 2">
            <a:extLst>
              <a:ext uri="{FF2B5EF4-FFF2-40B4-BE49-F238E27FC236}">
                <a16:creationId xmlns:a16="http://schemas.microsoft.com/office/drawing/2014/main" id="{950BC404-2324-40D9-BEA6-6C4B9172C18C}"/>
              </a:ext>
            </a:extLst>
          </p:cNvPr>
          <p:cNvSpPr txBox="1"/>
          <p:nvPr/>
        </p:nvSpPr>
        <p:spPr>
          <a:xfrm>
            <a:off x="279399" y="82200"/>
            <a:ext cx="2847254" cy="461665"/>
          </a:xfrm>
          <a:prstGeom prst="rect">
            <a:avLst/>
          </a:prstGeom>
          <a:noFill/>
        </p:spPr>
        <p:txBody>
          <a:bodyPr wrap="none" rtlCol="0">
            <a:spAutoFit/>
          </a:bodyPr>
          <a:lstStyle/>
          <a:p>
            <a:r>
              <a:rPr lang="en-IN" sz="2400" dirty="0"/>
              <a:t>Analysis of Clusters</a:t>
            </a:r>
          </a:p>
        </p:txBody>
      </p:sp>
      <p:sp>
        <p:nvSpPr>
          <p:cNvPr id="4" name="Rectangle: Rounded Corners 3">
            <a:extLst>
              <a:ext uri="{FF2B5EF4-FFF2-40B4-BE49-F238E27FC236}">
                <a16:creationId xmlns:a16="http://schemas.microsoft.com/office/drawing/2014/main" id="{4B793D97-4B20-45B4-B032-D5B80AD2DF8D}"/>
              </a:ext>
            </a:extLst>
          </p:cNvPr>
          <p:cNvSpPr/>
          <p:nvPr/>
        </p:nvSpPr>
        <p:spPr>
          <a:xfrm>
            <a:off x="4859867" y="1193135"/>
            <a:ext cx="1667934" cy="1109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a:p>
            <a:pPr algn="ctr"/>
            <a:endParaRPr lang="en-IN" sz="1200" dirty="0"/>
          </a:p>
          <a:p>
            <a:pPr algn="ctr"/>
            <a:endParaRPr lang="en-IN" sz="1200" dirty="0"/>
          </a:p>
          <a:p>
            <a:pPr algn="ctr"/>
            <a:r>
              <a:rPr lang="en-IN" sz="1200" dirty="0"/>
              <a:t>Electronics Store</a:t>
            </a:r>
          </a:p>
          <a:p>
            <a:pPr algn="ctr"/>
            <a:r>
              <a:rPr lang="en-IN" sz="1200" dirty="0" err="1"/>
              <a:t>Sandwhich</a:t>
            </a:r>
            <a:r>
              <a:rPr lang="en-IN" sz="1200" dirty="0"/>
              <a:t> Place</a:t>
            </a:r>
          </a:p>
          <a:p>
            <a:pPr algn="ctr"/>
            <a:r>
              <a:rPr lang="en-IN" sz="1200" dirty="0"/>
              <a:t>Pizza Place </a:t>
            </a:r>
          </a:p>
          <a:p>
            <a:pPr algn="ctr"/>
            <a:r>
              <a:rPr lang="en-IN" sz="1200" dirty="0"/>
              <a:t>Pharmacy</a:t>
            </a:r>
          </a:p>
          <a:p>
            <a:pPr algn="ctr"/>
            <a:r>
              <a:rPr lang="en-IN" sz="1200" dirty="0" err="1"/>
              <a:t>Misc</a:t>
            </a:r>
            <a:r>
              <a:rPr lang="en-IN" sz="1200" dirty="0"/>
              <a:t> Shops</a:t>
            </a:r>
          </a:p>
          <a:p>
            <a:pPr algn="ctr"/>
            <a:endParaRPr lang="en-IN" sz="1200" dirty="0"/>
          </a:p>
          <a:p>
            <a:pPr algn="ctr"/>
            <a:endParaRPr lang="en-IN" sz="1200" dirty="0"/>
          </a:p>
          <a:p>
            <a:pPr algn="ctr"/>
            <a:endParaRPr lang="en-IN" sz="1200" dirty="0"/>
          </a:p>
        </p:txBody>
      </p:sp>
      <p:sp>
        <p:nvSpPr>
          <p:cNvPr id="5" name="Rectangle: Rounded Corners 4">
            <a:extLst>
              <a:ext uri="{FF2B5EF4-FFF2-40B4-BE49-F238E27FC236}">
                <a16:creationId xmlns:a16="http://schemas.microsoft.com/office/drawing/2014/main" id="{4803B019-477E-4716-ADD8-61E55B21B6D0}"/>
              </a:ext>
            </a:extLst>
          </p:cNvPr>
          <p:cNvSpPr/>
          <p:nvPr/>
        </p:nvSpPr>
        <p:spPr>
          <a:xfrm>
            <a:off x="4859867" y="2602136"/>
            <a:ext cx="1667934" cy="1969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Sandwhich</a:t>
            </a:r>
            <a:r>
              <a:rPr lang="en-IN" sz="1400" dirty="0"/>
              <a:t> Place</a:t>
            </a:r>
          </a:p>
          <a:p>
            <a:pPr algn="ctr"/>
            <a:r>
              <a:rPr lang="en-IN" sz="1400" dirty="0"/>
              <a:t>Pizza Place </a:t>
            </a:r>
          </a:p>
          <a:p>
            <a:pPr algn="ctr"/>
            <a:r>
              <a:rPr lang="en-IN" sz="1400" dirty="0"/>
              <a:t>GYMN</a:t>
            </a:r>
          </a:p>
          <a:p>
            <a:pPr algn="ctr"/>
            <a:r>
              <a:rPr lang="en-IN" sz="1400" dirty="0"/>
              <a:t>Arcade</a:t>
            </a:r>
          </a:p>
          <a:p>
            <a:pPr algn="ctr"/>
            <a:r>
              <a:rPr lang="en-IN" sz="1400" dirty="0"/>
              <a:t>Pharmacy</a:t>
            </a:r>
          </a:p>
          <a:p>
            <a:pPr algn="ctr"/>
            <a:r>
              <a:rPr lang="en-IN" sz="1400" dirty="0" err="1"/>
              <a:t>Misc</a:t>
            </a:r>
            <a:r>
              <a:rPr lang="en-IN" sz="1400" dirty="0"/>
              <a:t> Shops</a:t>
            </a:r>
          </a:p>
        </p:txBody>
      </p:sp>
      <p:sp>
        <p:nvSpPr>
          <p:cNvPr id="6" name="Rectangle: Rounded Corners 5">
            <a:extLst>
              <a:ext uri="{FF2B5EF4-FFF2-40B4-BE49-F238E27FC236}">
                <a16:creationId xmlns:a16="http://schemas.microsoft.com/office/drawing/2014/main" id="{1107B9E0-EB1E-44B4-B2F7-A46574C57314}"/>
              </a:ext>
            </a:extLst>
          </p:cNvPr>
          <p:cNvSpPr/>
          <p:nvPr/>
        </p:nvSpPr>
        <p:spPr>
          <a:xfrm>
            <a:off x="4859867" y="4863401"/>
            <a:ext cx="1667934" cy="767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Misc</a:t>
            </a:r>
            <a:r>
              <a:rPr lang="en-IN" sz="1400" dirty="0"/>
              <a:t> Shops</a:t>
            </a:r>
          </a:p>
          <a:p>
            <a:pPr algn="ctr"/>
            <a:r>
              <a:rPr lang="en-IN" sz="1400" dirty="0"/>
              <a:t>Café</a:t>
            </a:r>
          </a:p>
          <a:p>
            <a:pPr algn="ctr"/>
            <a:r>
              <a:rPr lang="en-IN" sz="1400" dirty="0"/>
              <a:t>ATM</a:t>
            </a:r>
          </a:p>
        </p:txBody>
      </p:sp>
      <p:sp>
        <p:nvSpPr>
          <p:cNvPr id="7" name="Arrow: Right 6">
            <a:extLst>
              <a:ext uri="{FF2B5EF4-FFF2-40B4-BE49-F238E27FC236}">
                <a16:creationId xmlns:a16="http://schemas.microsoft.com/office/drawing/2014/main" id="{75B87C73-6290-49F0-B4BA-4418E95736CF}"/>
              </a:ext>
            </a:extLst>
          </p:cNvPr>
          <p:cNvSpPr/>
          <p:nvPr/>
        </p:nvSpPr>
        <p:spPr>
          <a:xfrm>
            <a:off x="6434667" y="1701800"/>
            <a:ext cx="6350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CDE3AC67-AFF4-495D-AFC5-4D1A287A3159}"/>
              </a:ext>
            </a:extLst>
          </p:cNvPr>
          <p:cNvSpPr/>
          <p:nvPr/>
        </p:nvSpPr>
        <p:spPr>
          <a:xfrm>
            <a:off x="6358467" y="3384200"/>
            <a:ext cx="6350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53C165BF-6672-4D96-B874-3C552D59BBC7}"/>
              </a:ext>
            </a:extLst>
          </p:cNvPr>
          <p:cNvSpPr/>
          <p:nvPr/>
        </p:nvSpPr>
        <p:spPr>
          <a:xfrm>
            <a:off x="6358467" y="5038733"/>
            <a:ext cx="6350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9FCE08-859E-4D83-8B57-65AA14F24285}"/>
              </a:ext>
            </a:extLst>
          </p:cNvPr>
          <p:cNvSpPr txBox="1"/>
          <p:nvPr/>
        </p:nvSpPr>
        <p:spPr>
          <a:xfrm>
            <a:off x="6993467" y="2498733"/>
            <a:ext cx="2066591" cy="2031325"/>
          </a:xfrm>
          <a:prstGeom prst="rect">
            <a:avLst/>
          </a:prstGeom>
          <a:solidFill>
            <a:schemeClr val="tx1"/>
          </a:solidFill>
        </p:spPr>
        <p:txBody>
          <a:bodyPr wrap="none" rtlCol="0">
            <a:spAutoFit/>
          </a:bodyPr>
          <a:lstStyle/>
          <a:p>
            <a:r>
              <a:rPr lang="en-IN" dirty="0">
                <a:solidFill>
                  <a:srgbClr val="FF0000"/>
                </a:solidFill>
              </a:rPr>
              <a:t>Young College</a:t>
            </a:r>
          </a:p>
          <a:p>
            <a:r>
              <a:rPr lang="en-IN" dirty="0">
                <a:solidFill>
                  <a:srgbClr val="FF0000"/>
                </a:solidFill>
              </a:rPr>
              <a:t>/IT Sector</a:t>
            </a:r>
          </a:p>
          <a:p>
            <a:r>
              <a:rPr lang="en-IN" dirty="0">
                <a:solidFill>
                  <a:srgbClr val="FF0000"/>
                </a:solidFill>
              </a:rPr>
              <a:t>Population that is</a:t>
            </a:r>
          </a:p>
          <a:p>
            <a:r>
              <a:rPr lang="en-IN" dirty="0">
                <a:solidFill>
                  <a:srgbClr val="FF0000"/>
                </a:solidFill>
              </a:rPr>
              <a:t>Fond of fast food</a:t>
            </a:r>
          </a:p>
          <a:p>
            <a:r>
              <a:rPr lang="en-IN" dirty="0">
                <a:solidFill>
                  <a:srgbClr val="FF0000"/>
                </a:solidFill>
              </a:rPr>
              <a:t>And also health</a:t>
            </a:r>
          </a:p>
          <a:p>
            <a:r>
              <a:rPr lang="en-IN" dirty="0">
                <a:solidFill>
                  <a:srgbClr val="FF0000"/>
                </a:solidFill>
              </a:rPr>
              <a:t>Conscious fond of </a:t>
            </a:r>
          </a:p>
          <a:p>
            <a:r>
              <a:rPr lang="en-IN" dirty="0" err="1">
                <a:solidFill>
                  <a:srgbClr val="FF0000"/>
                </a:solidFill>
              </a:rPr>
              <a:t>Gymns</a:t>
            </a:r>
            <a:endParaRPr lang="en-IN" dirty="0">
              <a:solidFill>
                <a:srgbClr val="FF0000"/>
              </a:solidFill>
            </a:endParaRPr>
          </a:p>
        </p:txBody>
      </p:sp>
      <p:sp>
        <p:nvSpPr>
          <p:cNvPr id="11" name="TextBox 10">
            <a:extLst>
              <a:ext uri="{FF2B5EF4-FFF2-40B4-BE49-F238E27FC236}">
                <a16:creationId xmlns:a16="http://schemas.microsoft.com/office/drawing/2014/main" id="{A0B4259D-AACC-44B7-9736-F96749C0E1D1}"/>
              </a:ext>
            </a:extLst>
          </p:cNvPr>
          <p:cNvSpPr txBox="1"/>
          <p:nvPr/>
        </p:nvSpPr>
        <p:spPr>
          <a:xfrm>
            <a:off x="6993467" y="4996791"/>
            <a:ext cx="1945148" cy="369332"/>
          </a:xfrm>
          <a:prstGeom prst="rect">
            <a:avLst/>
          </a:prstGeom>
          <a:solidFill>
            <a:schemeClr val="tx1"/>
          </a:solidFill>
          <a:ln>
            <a:solidFill>
              <a:schemeClr val="tx1"/>
            </a:solidFill>
          </a:ln>
        </p:spPr>
        <p:txBody>
          <a:bodyPr wrap="none" rtlCol="0">
            <a:spAutoFit/>
          </a:bodyPr>
          <a:lstStyle/>
          <a:p>
            <a:r>
              <a:rPr lang="en-IN" dirty="0">
                <a:solidFill>
                  <a:srgbClr val="FF0000"/>
                </a:solidFill>
              </a:rPr>
              <a:t>Mixed Population</a:t>
            </a:r>
          </a:p>
        </p:txBody>
      </p:sp>
      <p:sp>
        <p:nvSpPr>
          <p:cNvPr id="12" name="TextBox 11">
            <a:extLst>
              <a:ext uri="{FF2B5EF4-FFF2-40B4-BE49-F238E27FC236}">
                <a16:creationId xmlns:a16="http://schemas.microsoft.com/office/drawing/2014/main" id="{DBC4B0B1-5D94-484F-899E-B03089269C9A}"/>
              </a:ext>
            </a:extLst>
          </p:cNvPr>
          <p:cNvSpPr txBox="1"/>
          <p:nvPr/>
        </p:nvSpPr>
        <p:spPr>
          <a:xfrm>
            <a:off x="7069667" y="1662668"/>
            <a:ext cx="1965603" cy="646331"/>
          </a:xfrm>
          <a:prstGeom prst="rect">
            <a:avLst/>
          </a:prstGeom>
          <a:solidFill>
            <a:schemeClr val="tx1"/>
          </a:solidFill>
        </p:spPr>
        <p:txBody>
          <a:bodyPr wrap="none" rtlCol="0">
            <a:spAutoFit/>
          </a:bodyPr>
          <a:lstStyle/>
          <a:p>
            <a:r>
              <a:rPr lang="en-IN" dirty="0">
                <a:solidFill>
                  <a:srgbClr val="FF0000"/>
                </a:solidFill>
              </a:rPr>
              <a:t>Primarily</a:t>
            </a:r>
          </a:p>
          <a:p>
            <a:r>
              <a:rPr lang="en-IN" dirty="0">
                <a:solidFill>
                  <a:srgbClr val="FF0000"/>
                </a:solidFill>
              </a:rPr>
              <a:t>Non Metro Crowd</a:t>
            </a:r>
          </a:p>
        </p:txBody>
      </p:sp>
      <p:sp>
        <p:nvSpPr>
          <p:cNvPr id="15" name="TextBox 14">
            <a:extLst>
              <a:ext uri="{FF2B5EF4-FFF2-40B4-BE49-F238E27FC236}">
                <a16:creationId xmlns:a16="http://schemas.microsoft.com/office/drawing/2014/main" id="{B2C52D28-DA1F-4F6C-B86F-5B92CFB9E1EE}"/>
              </a:ext>
            </a:extLst>
          </p:cNvPr>
          <p:cNvSpPr txBox="1"/>
          <p:nvPr/>
        </p:nvSpPr>
        <p:spPr>
          <a:xfrm>
            <a:off x="800099" y="6817779"/>
            <a:ext cx="6752168" cy="230832"/>
          </a:xfrm>
          <a:prstGeom prst="rect">
            <a:avLst/>
          </a:prstGeom>
          <a:noFill/>
        </p:spPr>
        <p:txBody>
          <a:bodyPr wrap="square" rtlCol="0">
            <a:spAutoFit/>
          </a:bodyPr>
          <a:lstStyle/>
          <a:p>
            <a:r>
              <a:rPr lang="en-IN" sz="900">
                <a:hlinkClick r:id="rId4" tooltip="https://en.wikipedia.org/wiki/Field_hockey_in_India"/>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234786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E7FA06B6-C5D2-4ED0-A74D-7714A0CD35D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59" r="12846" b="2"/>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Rectangle 2">
            <a:extLst>
              <a:ext uri="{FF2B5EF4-FFF2-40B4-BE49-F238E27FC236}">
                <a16:creationId xmlns:a16="http://schemas.microsoft.com/office/drawing/2014/main" id="{4947FA85-E5B1-499B-9669-18B5A5101505}"/>
              </a:ext>
            </a:extLst>
          </p:cNvPr>
          <p:cNvSpPr/>
          <p:nvPr/>
        </p:nvSpPr>
        <p:spPr>
          <a:xfrm>
            <a:off x="677333" y="609600"/>
            <a:ext cx="4351867" cy="1320800"/>
          </a:xfrm>
          <a:prstGeom prst="rect">
            <a:avLst/>
          </a:prstGeom>
        </p:spPr>
        <p:txBody>
          <a:bodyPr vert="horz" lIns="91440" tIns="45720" rIns="91440" bIns="45720" rtlCol="0" anchor="t">
            <a:normAutofit/>
          </a:bodyPr>
          <a:lstStyle/>
          <a:p>
            <a:pPr>
              <a:spcBef>
                <a:spcPct val="0"/>
              </a:spcBef>
              <a:spcAft>
                <a:spcPts val="600"/>
              </a:spcAft>
            </a:pPr>
            <a:r>
              <a:rPr lang="en-US" sz="3600" dirty="0">
                <a:solidFill>
                  <a:schemeClr val="accent1"/>
                </a:solidFill>
                <a:latin typeface="+mj-lt"/>
                <a:ea typeface="+mj-ea"/>
                <a:cs typeface="+mj-cs"/>
              </a:rPr>
              <a:t>Recommendations</a:t>
            </a:r>
          </a:p>
        </p:txBody>
      </p:sp>
      <p:sp>
        <p:nvSpPr>
          <p:cNvPr id="2" name="Rectangle 1">
            <a:extLst>
              <a:ext uri="{FF2B5EF4-FFF2-40B4-BE49-F238E27FC236}">
                <a16:creationId xmlns:a16="http://schemas.microsoft.com/office/drawing/2014/main" id="{9F829634-7F49-4681-9C3A-EA3672741600}"/>
              </a:ext>
            </a:extLst>
          </p:cNvPr>
          <p:cNvSpPr/>
          <p:nvPr/>
        </p:nvSpPr>
        <p:spPr>
          <a:xfrm>
            <a:off x="717675" y="1341189"/>
            <a:ext cx="3860799" cy="4497356"/>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quality of living in the City is very high. With good living facilities and good mix of Shopping facilities/ Educational institutes/Gym facilities with well spread network of quick bite joints catering to the young college population…Cluster1 </a:t>
            </a:r>
          </a:p>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Also a very good city for retired population with well spread network of hospitals/ Parks and pharmacies. </a:t>
            </a:r>
          </a:p>
          <a:p>
            <a:pPr>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This report offers a comprehensive view of Chandigarh City giving a fairly good insights of what People moving into the City could expect </a:t>
            </a:r>
          </a:p>
        </p:txBody>
      </p:sp>
      <p:cxnSp>
        <p:nvCxnSpPr>
          <p:cNvPr id="34" name="Straight Connector 2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42A3A28-1336-4140-9554-6488F4303F32}"/>
              </a:ext>
            </a:extLst>
          </p:cNvPr>
          <p:cNvSpPr txBox="1"/>
          <p:nvPr/>
        </p:nvSpPr>
        <p:spPr>
          <a:xfrm>
            <a:off x="9649317" y="6657945"/>
            <a:ext cx="2542683"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aditimathurkumar.com/2017/05/reasons-to-visit-chandigarh-a-well-planned-city-in-india.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IN" sz="700">
              <a:solidFill>
                <a:srgbClr val="FFFFFF"/>
              </a:solidFill>
            </a:endParaRPr>
          </a:p>
        </p:txBody>
      </p:sp>
    </p:spTree>
    <p:extLst>
      <p:ext uri="{BB962C8B-B14F-4D97-AF65-F5344CB8AC3E}">
        <p14:creationId xmlns:p14="http://schemas.microsoft.com/office/powerpoint/2010/main" val="38413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69</TotalTime>
  <Words>734</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Segmentation and Clustering of Chandigarh City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and Clustering of Chandigarh City </dc:title>
  <dc:creator>GAURAV KOHLI</dc:creator>
  <cp:lastModifiedBy>GAURAV KOHLI</cp:lastModifiedBy>
  <cp:revision>9</cp:revision>
  <dcterms:created xsi:type="dcterms:W3CDTF">2019-11-09T13:28:27Z</dcterms:created>
  <dcterms:modified xsi:type="dcterms:W3CDTF">2019-11-09T14:37:29Z</dcterms:modified>
</cp:coreProperties>
</file>