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29D6-328C-44C9-A81B-9E50B67B3F56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D6D8-1B2D-4AE8-BF0B-9E199544F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57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29D6-328C-44C9-A81B-9E50B67B3F56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D6D8-1B2D-4AE8-BF0B-9E199544F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7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29D6-328C-44C9-A81B-9E50B67B3F56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D6D8-1B2D-4AE8-BF0B-9E199544F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48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29D6-328C-44C9-A81B-9E50B67B3F56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D6D8-1B2D-4AE8-BF0B-9E199544F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10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29D6-328C-44C9-A81B-9E50B67B3F56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D6D8-1B2D-4AE8-BF0B-9E199544F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1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29D6-328C-44C9-A81B-9E50B67B3F56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D6D8-1B2D-4AE8-BF0B-9E199544F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6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29D6-328C-44C9-A81B-9E50B67B3F56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D6D8-1B2D-4AE8-BF0B-9E199544F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2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29D6-328C-44C9-A81B-9E50B67B3F56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D6D8-1B2D-4AE8-BF0B-9E199544F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94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29D6-328C-44C9-A81B-9E50B67B3F56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D6D8-1B2D-4AE8-BF0B-9E199544F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45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29D6-328C-44C9-A81B-9E50B67B3F56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D6D8-1B2D-4AE8-BF0B-9E199544F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16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29D6-328C-44C9-A81B-9E50B67B3F56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D6D8-1B2D-4AE8-BF0B-9E199544F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51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729D6-328C-44C9-A81B-9E50B67B3F56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BD6D8-1B2D-4AE8-BF0B-9E199544F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739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isia.or.kr/industry_support/ransomware_respond_support_lis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err="1" smtClean="0"/>
              <a:t>랜섬웨어</a:t>
            </a:r>
            <a:r>
              <a:rPr lang="ko-KR" altLang="en-US" b="1" dirty="0" smtClean="0"/>
              <a:t> 솔루션 제품소개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356698"/>
            <a:ext cx="9144000" cy="393313"/>
          </a:xfrm>
        </p:spPr>
        <p:txBody>
          <a:bodyPr>
            <a:normAutofit lnSpcReduction="10000"/>
          </a:bodyPr>
          <a:lstStyle/>
          <a:p>
            <a:pPr algn="r"/>
            <a:r>
              <a:rPr lang="ko-KR" altLang="en-US" dirty="0" smtClean="0"/>
              <a:t>강원 </a:t>
            </a:r>
            <a:r>
              <a:rPr lang="en-US" altLang="ko-KR" dirty="0" smtClean="0"/>
              <a:t>_</a:t>
            </a:r>
            <a:r>
              <a:rPr lang="ko-KR" altLang="en-US" dirty="0" smtClean="0"/>
              <a:t>김준연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323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smtClean="0"/>
              <a:t>SOL2) 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랜섬웨어</a:t>
            </a:r>
            <a:r>
              <a:rPr lang="ko-KR" altLang="en-US" b="1" dirty="0" smtClean="0">
                <a:solidFill>
                  <a:srgbClr val="FF0000"/>
                </a:solidFill>
              </a:rPr>
              <a:t> 탐지 </a:t>
            </a:r>
            <a:r>
              <a:rPr lang="en-US" altLang="ko-KR" b="1" dirty="0" smtClean="0">
                <a:solidFill>
                  <a:srgbClr val="FF0000"/>
                </a:solidFill>
              </a:rPr>
              <a:t>&amp; </a:t>
            </a:r>
            <a:r>
              <a:rPr lang="ko-KR" altLang="en-US" b="1" dirty="0" smtClean="0">
                <a:solidFill>
                  <a:srgbClr val="FF0000"/>
                </a:solidFill>
              </a:rPr>
              <a:t>차단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34173"/>
            <a:ext cx="10515600" cy="271429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실시간 분석으로 </a:t>
            </a:r>
            <a:r>
              <a:rPr lang="ko-KR" altLang="en-US" dirty="0" err="1" smtClean="0"/>
              <a:t>랜섬웨어를</a:t>
            </a:r>
            <a:r>
              <a:rPr lang="ko-KR" altLang="en-US" dirty="0" smtClean="0"/>
              <a:t> 탐지하고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사용자 시스템으로 접근하지 못하도록 차단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이와 같은 모니터링을 통해 보안에 최적화 된 안정된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PC </a:t>
            </a:r>
            <a:r>
              <a:rPr lang="ko-KR" altLang="en-US" dirty="0" smtClean="0"/>
              <a:t>환경을 제공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130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ADT</a:t>
            </a:r>
            <a:r>
              <a:rPr lang="ko-KR" altLang="en-US" b="1" dirty="0" err="1" smtClean="0"/>
              <a:t>캡스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[</a:t>
            </a:r>
            <a:r>
              <a:rPr lang="ko-KR" altLang="en-US" b="1" dirty="0" smtClean="0"/>
              <a:t>사이버가드 </a:t>
            </a:r>
            <a:r>
              <a:rPr lang="ko-KR" altLang="en-US" b="1" dirty="0" err="1" smtClean="0"/>
              <a:t>안티</a:t>
            </a:r>
            <a:r>
              <a:rPr lang="en-US" altLang="ko-KR" b="1" dirty="0" smtClean="0"/>
              <a:t>-</a:t>
            </a:r>
            <a:r>
              <a:rPr lang="ko-KR" altLang="en-US" b="1" dirty="0" err="1" smtClean="0"/>
              <a:t>랜섬</a:t>
            </a:r>
            <a:r>
              <a:rPr lang="en-US" altLang="ko-KR" b="1" dirty="0" smtClean="0"/>
              <a:t>]</a:t>
            </a:r>
            <a:r>
              <a:rPr lang="ko-KR" altLang="en-US" dirty="0" smtClean="0"/>
              <a:t>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: </a:t>
            </a:r>
            <a:r>
              <a:rPr lang="ko-KR" altLang="en-US" dirty="0" err="1" smtClean="0"/>
              <a:t>랜섬웨어</a:t>
            </a:r>
            <a:r>
              <a:rPr lang="ko-KR" altLang="en-US" dirty="0" smtClean="0"/>
              <a:t> 탐지 및 차단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주요 데이터 백업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0" y="5286375"/>
            <a:ext cx="32385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4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마크애니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[</a:t>
            </a:r>
            <a:r>
              <a:rPr lang="en-US" altLang="ko-KR" b="1" dirty="0" err="1" smtClean="0"/>
              <a:t>ReaQta</a:t>
            </a:r>
            <a:r>
              <a:rPr lang="en-US" altLang="ko-KR" b="1" dirty="0" smtClean="0"/>
              <a:t> Hive]</a:t>
            </a:r>
            <a:r>
              <a:rPr lang="en-US" altLang="ko-KR" dirty="0" smtClean="0"/>
              <a:t> SW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: Endpoint </a:t>
            </a:r>
            <a:r>
              <a:rPr lang="ko-KR" altLang="en-US" dirty="0" smtClean="0"/>
              <a:t>공격 자동 탐지 및 대응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시스템을 각종 바이러스로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보호하고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랜섬웨어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스파이웨어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애드웨어</a:t>
            </a:r>
            <a:r>
              <a:rPr lang="en-US" altLang="ko-KR" dirty="0"/>
              <a:t> </a:t>
            </a:r>
            <a:r>
              <a:rPr lang="ko-KR" altLang="en-US" dirty="0" smtClean="0"/>
              <a:t>등에 대해 탐지하고 차단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#</a:t>
            </a:r>
            <a:r>
              <a:rPr lang="en-US" altLang="ko-KR" dirty="0" err="1" smtClean="0"/>
              <a:t>EndPoint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네트워크로 연결된 모든 기기들 사이에서의 종점</a:t>
            </a:r>
            <a:r>
              <a:rPr lang="en-US" altLang="ko-KR" dirty="0" smtClean="0"/>
              <a:t>, </a:t>
            </a:r>
          </a:p>
          <a:p>
            <a:pPr marL="0" indent="0">
              <a:buNone/>
            </a:pPr>
            <a:r>
              <a:rPr lang="ko-KR" altLang="en-US" dirty="0" smtClean="0"/>
              <a:t>즉 전자기기를 의미</a:t>
            </a:r>
            <a:r>
              <a:rPr lang="en-US" altLang="ko-KR" dirty="0" smtClean="0"/>
              <a:t>.)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892" y="5867262"/>
            <a:ext cx="2029108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0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베일리테크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[</a:t>
            </a:r>
            <a:r>
              <a:rPr lang="en-US" altLang="ko-KR" b="1" dirty="0" err="1" smtClean="0"/>
              <a:t>RansomEye</a:t>
            </a:r>
            <a:r>
              <a:rPr lang="en-US" altLang="ko-KR" b="1" dirty="0" smtClean="0"/>
              <a:t>]</a:t>
            </a:r>
            <a:r>
              <a:rPr lang="en-US" altLang="ko-KR" dirty="0" smtClean="0"/>
              <a:t> SW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: </a:t>
            </a:r>
            <a:r>
              <a:rPr lang="ko-KR" altLang="en-US" dirty="0" err="1" smtClean="0"/>
              <a:t>신변종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랜섬웨어</a:t>
            </a:r>
            <a:r>
              <a:rPr lang="ko-KR" altLang="en-US" dirty="0" smtClean="0"/>
              <a:t> 탐지</a:t>
            </a:r>
            <a:r>
              <a:rPr lang="en-US" altLang="ko-KR" dirty="0" smtClean="0"/>
              <a:t>/</a:t>
            </a:r>
            <a:r>
              <a:rPr lang="ko-KR" altLang="en-US" dirty="0" smtClean="0"/>
              <a:t>차단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인공지능 기반 </a:t>
            </a:r>
            <a:r>
              <a:rPr lang="ko-KR" altLang="en-US" dirty="0" err="1" smtClean="0"/>
              <a:t>랜섬웨어</a:t>
            </a:r>
            <a:r>
              <a:rPr lang="ko-KR" altLang="en-US" dirty="0" smtClean="0"/>
              <a:t> 감염파일 자동 복구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997" y="5792715"/>
            <a:ext cx="1991003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1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시큐브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b="1" dirty="0" smtClean="0"/>
              <a:t>[</a:t>
            </a:r>
            <a:r>
              <a:rPr lang="en-US" altLang="ko-KR" b="1" dirty="0" err="1" smtClean="0"/>
              <a:t>rGRIFFIN</a:t>
            </a:r>
            <a:r>
              <a:rPr lang="en-US" altLang="ko-KR" b="1" dirty="0" smtClean="0"/>
              <a:t>]</a:t>
            </a:r>
            <a:r>
              <a:rPr lang="en-US" altLang="ko-KR" dirty="0" smtClean="0"/>
              <a:t> SW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멀티프로세서 </a:t>
            </a:r>
            <a:r>
              <a:rPr lang="ko-KR" altLang="en-US" dirty="0" err="1" smtClean="0"/>
              <a:t>클러스터링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랜섬웨어</a:t>
            </a:r>
            <a:r>
              <a:rPr lang="ko-KR" altLang="en-US" dirty="0" smtClean="0"/>
              <a:t> 실시간 모니터링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파일 </a:t>
            </a:r>
            <a:r>
              <a:rPr lang="ko-KR" altLang="en-US" dirty="0" err="1" smtClean="0"/>
              <a:t>위변조</a:t>
            </a:r>
            <a:r>
              <a:rPr lang="ko-KR" altLang="en-US" dirty="0" smtClean="0"/>
              <a:t> 발생시 자동백업 수행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지정 백업기능 제공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MBR </a:t>
            </a:r>
            <a:r>
              <a:rPr lang="ko-KR" altLang="en-US" dirty="0" smtClean="0"/>
              <a:t>변조 방지 및 차단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다수 서버 제어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 상태 및 현황 모니터링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#MBR</a:t>
            </a:r>
          </a:p>
          <a:p>
            <a:pPr marL="0" indent="0">
              <a:buNone/>
            </a:pPr>
            <a:r>
              <a:rPr lang="ko-KR" altLang="en-US" dirty="0" smtClean="0"/>
              <a:t>하드디스크 </a:t>
            </a:r>
            <a:r>
              <a:rPr lang="ko-KR" altLang="en-US" dirty="0" err="1" smtClean="0"/>
              <a:t>맨앞에</a:t>
            </a:r>
            <a:r>
              <a:rPr lang="ko-KR" altLang="en-US" dirty="0" smtClean="0"/>
              <a:t> 기록되어 있는 시스템 기동 영역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이 부분의 프로그램에 의해 운영체제</a:t>
            </a:r>
            <a:r>
              <a:rPr lang="en-US" altLang="ko-KR" dirty="0" smtClean="0"/>
              <a:t>(Windows)</a:t>
            </a:r>
            <a:r>
              <a:rPr lang="ko-KR" altLang="en-US" dirty="0" smtClean="0"/>
              <a:t>가 기동됨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만약 이 정보가 </a:t>
            </a:r>
            <a:r>
              <a:rPr lang="ko-KR" altLang="en-US" dirty="0" err="1" smtClean="0"/>
              <a:t>침해당하면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PC </a:t>
            </a:r>
            <a:r>
              <a:rPr lang="ko-KR" altLang="en-US" dirty="0" smtClean="0"/>
              <a:t>기동 불가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0" y="4876800"/>
            <a:ext cx="26797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5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세이퍼</a:t>
            </a:r>
            <a:r>
              <a:rPr lang="ko-KR" altLang="en-US" b="1" dirty="0" smtClean="0"/>
              <a:t> 존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[</a:t>
            </a:r>
            <a:r>
              <a:rPr lang="ko-KR" altLang="en-US" b="1" dirty="0" err="1" smtClean="0"/>
              <a:t>앤드포인트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안티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랜섬웨어</a:t>
            </a:r>
            <a:r>
              <a:rPr lang="ko-KR" altLang="en-US" b="1" dirty="0" smtClean="0"/>
              <a:t> 방화벽</a:t>
            </a:r>
            <a:r>
              <a:rPr lang="en-US" altLang="ko-KR" b="1" dirty="0" smtClean="0"/>
              <a:t>] </a:t>
            </a:r>
            <a:r>
              <a:rPr lang="en-US" altLang="ko-KR" dirty="0" smtClean="0"/>
              <a:t>(PC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,</a:t>
            </a:r>
            <a:r>
              <a:rPr lang="ko-KR" altLang="en-US" dirty="0" smtClean="0"/>
              <a:t>서버용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시스템을 </a:t>
            </a:r>
            <a:r>
              <a:rPr lang="en-US" altLang="ko-KR" dirty="0" smtClean="0"/>
              <a:t>Lock </a:t>
            </a:r>
            <a:r>
              <a:rPr lang="ko-KR" altLang="en-US" dirty="0" smtClean="0"/>
              <a:t>하거나 데이터를 암호화해 사용할 수 없도록 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+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금전을 요구하는 악성 프로그램 차단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방어하여 시스템 보호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+</a:t>
            </a:r>
          </a:p>
          <a:p>
            <a:pPr marL="0" indent="0">
              <a:buNone/>
            </a:pPr>
            <a:r>
              <a:rPr lang="ko-KR" altLang="en-US" dirty="0" smtClean="0"/>
              <a:t> 백업용 보안 </a:t>
            </a:r>
            <a:r>
              <a:rPr lang="en-US" altLang="ko-KR" dirty="0" smtClean="0"/>
              <a:t>USB </a:t>
            </a:r>
            <a:r>
              <a:rPr lang="ko-KR" altLang="en-US" dirty="0" smtClean="0"/>
              <a:t>제공 </a:t>
            </a:r>
            <a:r>
              <a:rPr lang="en-US" altLang="ko-KR" dirty="0" smtClean="0"/>
              <a:t>(1TB)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418" y="5810104"/>
            <a:ext cx="2019582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이노티움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105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[Ransom Cruncher]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랜섬웨어</a:t>
            </a:r>
            <a:r>
              <a:rPr lang="ko-KR" altLang="en-US" dirty="0" smtClean="0"/>
              <a:t> 사전 탐지 및 차단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행위기반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상황인식</a:t>
            </a:r>
            <a:r>
              <a:rPr lang="en-US" altLang="ko-KR" dirty="0" smtClean="0"/>
              <a:t>/ SW </a:t>
            </a:r>
            <a:r>
              <a:rPr lang="ko-KR" altLang="en-US" dirty="0" smtClean="0"/>
              <a:t>인증 기반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 smtClean="0"/>
              <a:t>[</a:t>
            </a:r>
            <a:r>
              <a:rPr lang="en-US" altLang="ko-KR" b="1" dirty="0" err="1" smtClean="0"/>
              <a:t>innoMark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SecureHome</a:t>
            </a:r>
            <a:r>
              <a:rPr lang="en-US" altLang="ko-KR" b="1" dirty="0" smtClean="0"/>
              <a:t>]</a:t>
            </a:r>
            <a:r>
              <a:rPr lang="en-US" altLang="ko-KR" dirty="0" smtClean="0"/>
              <a:t> SW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재택근무시</a:t>
            </a:r>
            <a:r>
              <a:rPr lang="ko-KR" altLang="en-US" dirty="0" smtClean="0"/>
              <a:t> 재택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에서 사내 업무</a:t>
            </a:r>
            <a:r>
              <a:rPr lang="en-US" altLang="ko-KR" dirty="0" smtClean="0"/>
              <a:t>PC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랜섬웨어</a:t>
            </a:r>
            <a:r>
              <a:rPr lang="ko-KR" altLang="en-US" dirty="0" smtClean="0"/>
              <a:t> 침투 방어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900" y="5511984"/>
            <a:ext cx="2705100" cy="134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6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시큐어링크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[</a:t>
            </a:r>
            <a:r>
              <a:rPr lang="ko-KR" altLang="en-US" b="1" dirty="0" err="1" smtClean="0"/>
              <a:t>랜섬키퍼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라이트</a:t>
            </a:r>
            <a:r>
              <a:rPr lang="en-US" altLang="ko-KR" b="1" dirty="0" smtClean="0"/>
              <a:t>]</a:t>
            </a:r>
            <a:r>
              <a:rPr lang="ko-KR" altLang="en-US" b="1" dirty="0" smtClean="0"/>
              <a:t>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신규 변종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복합변종 악성코드 차단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윈도우 및 신뢰 프로세스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감염차단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종합적인 파일 변화감지 판단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0" y="3829050"/>
            <a:ext cx="32385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1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지란지교시큐리티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b="1" dirty="0" smtClean="0"/>
              <a:t>[</a:t>
            </a:r>
            <a:r>
              <a:rPr lang="ko-KR" altLang="en-US" b="1" dirty="0" smtClean="0"/>
              <a:t>파일론</a:t>
            </a:r>
            <a:r>
              <a:rPr lang="en-US" altLang="ko-KR" b="1" dirty="0" smtClean="0"/>
              <a:t>]</a:t>
            </a:r>
          </a:p>
          <a:p>
            <a:pPr marL="0" indent="0">
              <a:buNone/>
            </a:pPr>
            <a:r>
              <a:rPr lang="en-US" altLang="ko-KR" dirty="0" smtClean="0"/>
              <a:t>: </a:t>
            </a:r>
            <a:r>
              <a:rPr lang="ko-KR" altLang="en-US" dirty="0" err="1" smtClean="0"/>
              <a:t>랜섬웨어</a:t>
            </a:r>
            <a:r>
              <a:rPr lang="ko-KR" altLang="en-US" dirty="0" smtClean="0"/>
              <a:t> 침입탐지 및 차단을 위한 네트워크 보안운영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관리를 위해 전문인력으로 부터 </a:t>
            </a:r>
            <a:r>
              <a:rPr lang="ko-KR" altLang="en-US" dirty="0" err="1" smtClean="0"/>
              <a:t>매니지드를</a:t>
            </a:r>
            <a:r>
              <a:rPr lang="ko-KR" altLang="en-US" dirty="0" smtClean="0"/>
              <a:t> 제공 받음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smtClean="0"/>
              <a:t>[</a:t>
            </a:r>
            <a:r>
              <a:rPr lang="ko-KR" altLang="en-US" b="1" dirty="0" err="1" smtClean="0"/>
              <a:t>세니톡스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EP]</a:t>
            </a:r>
          </a:p>
          <a:p>
            <a:pPr marL="0" indent="0">
              <a:buNone/>
            </a:pPr>
            <a:r>
              <a:rPr lang="en-US" altLang="ko-KR" dirty="0" smtClean="0"/>
              <a:t>: </a:t>
            </a:r>
            <a:r>
              <a:rPr lang="ko-KR" altLang="en-US" dirty="0" err="1" smtClean="0"/>
              <a:t>문서형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랜섬웨어</a:t>
            </a:r>
            <a:r>
              <a:rPr lang="ko-KR" altLang="en-US" dirty="0" smtClean="0"/>
              <a:t> 유입차단을 위해 파일의 위험요소 차단</a:t>
            </a:r>
            <a:r>
              <a:rPr lang="en-US" altLang="ko-KR" dirty="0" smtClean="0"/>
              <a:t>(</a:t>
            </a:r>
            <a:r>
              <a:rPr lang="ko-KR" altLang="en-US" dirty="0" smtClean="0"/>
              <a:t>무해화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smtClean="0"/>
              <a:t>[</a:t>
            </a:r>
            <a:r>
              <a:rPr lang="ko-KR" altLang="en-US" b="1" dirty="0" smtClean="0"/>
              <a:t>오피스 키퍼 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메신저</a:t>
            </a:r>
            <a:r>
              <a:rPr lang="en-US" altLang="ko-KR" b="1" dirty="0" smtClean="0"/>
              <a:t>]</a:t>
            </a:r>
          </a:p>
          <a:p>
            <a:pPr marL="0" indent="0"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웹사이트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소프트웨어 실행 차단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PC </a:t>
            </a:r>
            <a:r>
              <a:rPr lang="ko-KR" altLang="en-US" dirty="0" smtClean="0"/>
              <a:t>취약점 점검 </a:t>
            </a:r>
            <a:r>
              <a:rPr lang="en-US" altLang="ko-KR" dirty="0" smtClean="0"/>
              <a:t>, USB &amp; </a:t>
            </a:r>
            <a:r>
              <a:rPr lang="ko-KR" altLang="en-US" dirty="0" smtClean="0"/>
              <a:t>파일첨부 차단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사내보안 메신저 및 암호화 통신 제공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파일다운로드 금지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0" y="0"/>
            <a:ext cx="32385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9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트루컷시큐리티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[</a:t>
            </a:r>
            <a:r>
              <a:rPr lang="ko-KR" altLang="en-US" b="1" dirty="0" err="1" smtClean="0"/>
              <a:t>트루이피</a:t>
            </a:r>
            <a:r>
              <a:rPr lang="ko-KR" altLang="en-US" b="1" dirty="0" smtClean="0"/>
              <a:t> 업무</a:t>
            </a:r>
            <a:r>
              <a:rPr lang="en-US" altLang="ko-KR" b="1" dirty="0" smtClean="0"/>
              <a:t>PC </a:t>
            </a:r>
            <a:r>
              <a:rPr lang="ko-KR" altLang="en-US" b="1" dirty="0" smtClean="0"/>
              <a:t>통합보안</a:t>
            </a:r>
            <a:r>
              <a:rPr lang="en-US" altLang="ko-KR" b="1" dirty="0" smtClean="0"/>
              <a:t>]</a:t>
            </a:r>
          </a:p>
          <a:p>
            <a:pPr marL="0" indent="0">
              <a:buNone/>
            </a:pPr>
            <a:r>
              <a:rPr lang="en-US" altLang="ko-KR" dirty="0" smtClean="0"/>
              <a:t>: </a:t>
            </a:r>
            <a:r>
              <a:rPr lang="ko-KR" altLang="en-US" dirty="0" err="1" smtClean="0"/>
              <a:t>랜섬웨어</a:t>
            </a:r>
            <a:r>
              <a:rPr lang="ko-KR" altLang="en-US" dirty="0" smtClean="0"/>
              <a:t> 방어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업무 </a:t>
            </a:r>
            <a:r>
              <a:rPr lang="en-US" altLang="ko-KR" dirty="0" smtClean="0"/>
              <a:t>PC </a:t>
            </a:r>
            <a:r>
              <a:rPr lang="ko-KR" altLang="en-US" dirty="0" smtClean="0"/>
              <a:t>통합보안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자료유출 방지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자동 백업 지원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0" y="5419725"/>
            <a:ext cx="32385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44379"/>
            <a:ext cx="10515600" cy="904625"/>
          </a:xfrm>
        </p:spPr>
        <p:txBody>
          <a:bodyPr/>
          <a:lstStyle/>
          <a:p>
            <a:pPr algn="ctr"/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9346" y="876009"/>
            <a:ext cx="10515600" cy="58089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0. </a:t>
            </a:r>
            <a:r>
              <a:rPr lang="ko-KR" altLang="en-US" dirty="0" err="1" smtClean="0"/>
              <a:t>랜섬웨어란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err="1" smtClean="0"/>
              <a:t>랜섬웨어</a:t>
            </a:r>
            <a:r>
              <a:rPr lang="ko-KR" altLang="en-US" dirty="0" smtClean="0"/>
              <a:t> 솔루션 종류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①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모의훈련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② </a:t>
            </a:r>
            <a:r>
              <a:rPr lang="ko-KR" altLang="en-US" dirty="0" err="1" smtClean="0"/>
              <a:t>랜섬웨어</a:t>
            </a:r>
            <a:r>
              <a:rPr lang="ko-KR" altLang="en-US" dirty="0" smtClean="0"/>
              <a:t> 탐지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차단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③ 데이터 백업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복구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보안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모의훈련 솔루션 제공 회사 및 제품 소개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(</a:t>
            </a:r>
            <a:r>
              <a:rPr lang="ko-KR" altLang="en-US" dirty="0" err="1" smtClean="0"/>
              <a:t>기원테크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이글아이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지란지교시큐리티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err="1" smtClean="0"/>
              <a:t>랜섬웨어</a:t>
            </a:r>
            <a:r>
              <a:rPr lang="ko-KR" altLang="en-US" dirty="0" smtClean="0"/>
              <a:t> 탐지</a:t>
            </a:r>
            <a:r>
              <a:rPr lang="en-US" altLang="ko-KR" dirty="0" smtClean="0"/>
              <a:t>/</a:t>
            </a:r>
            <a:r>
              <a:rPr lang="ko-KR" altLang="en-US" dirty="0" smtClean="0"/>
              <a:t>차단 </a:t>
            </a:r>
            <a:r>
              <a:rPr lang="ko-KR" altLang="en-US" dirty="0" smtClean="0"/>
              <a:t>솔루션 제공 회사 및 제품 소개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(ADT </a:t>
            </a:r>
            <a:r>
              <a:rPr lang="ko-KR" altLang="en-US" dirty="0" err="1" smtClean="0"/>
              <a:t>캡스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마크애니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베일리테크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시큐브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err="1" smtClean="0"/>
              <a:t>세이퍼존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이노티움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시큐어링크</a:t>
            </a:r>
            <a:r>
              <a:rPr lang="en-US" altLang="ko-KR" dirty="0" smtClean="0"/>
              <a:t>, </a:t>
            </a:r>
          </a:p>
          <a:p>
            <a:pPr marL="0" indent="0">
              <a:buNone/>
            </a:pPr>
            <a:r>
              <a:rPr lang="ko-KR" altLang="en-US" dirty="0" err="1" smtClean="0"/>
              <a:t>지란지교시큐리티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트루컷시큐리티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안랩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모니터랩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데이터 백업</a:t>
            </a:r>
            <a:r>
              <a:rPr lang="en-US" altLang="ko-KR" dirty="0" smtClean="0"/>
              <a:t>/</a:t>
            </a:r>
            <a:r>
              <a:rPr lang="ko-KR" altLang="en-US" dirty="0" smtClean="0"/>
              <a:t>복구 </a:t>
            </a:r>
            <a:r>
              <a:rPr lang="ko-KR" altLang="en-US" dirty="0" smtClean="0"/>
              <a:t>솔루션 제공 회사 및 제품 소개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이노티움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두루안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솔루션 신청 방법 안</a:t>
            </a:r>
            <a:r>
              <a:rPr lang="ko-KR" altLang="en-US" dirty="0" smtClean="0"/>
              <a:t>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049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 smtClean="0"/>
              <a:t>AhnLab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구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안철수연구소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 smtClean="0"/>
              <a:t>[</a:t>
            </a:r>
            <a:r>
              <a:rPr lang="en-US" altLang="ko-KR" b="1" dirty="0" err="1" smtClean="0"/>
              <a:t>AhnLab</a:t>
            </a:r>
            <a:r>
              <a:rPr lang="en-US" altLang="ko-KR" b="1" dirty="0" smtClean="0"/>
              <a:t> V3 Office Security – PC </a:t>
            </a:r>
            <a:r>
              <a:rPr lang="ko-KR" altLang="en-US" b="1" dirty="0" smtClean="0"/>
              <a:t>관리</a:t>
            </a:r>
            <a:r>
              <a:rPr lang="en-US" altLang="ko-KR" b="1" dirty="0" smtClean="0"/>
              <a:t>]</a:t>
            </a:r>
          </a:p>
          <a:p>
            <a:pPr marL="0" indent="0">
              <a:buNone/>
            </a:pPr>
            <a:r>
              <a:rPr lang="en-US" altLang="ko-KR" dirty="0" smtClean="0"/>
              <a:t>: </a:t>
            </a:r>
            <a:r>
              <a:rPr lang="ko-KR" altLang="en-US" dirty="0" err="1" smtClean="0"/>
              <a:t>신변종</a:t>
            </a:r>
            <a:r>
              <a:rPr lang="ko-KR" altLang="en-US" dirty="0" smtClean="0"/>
              <a:t> 위협 </a:t>
            </a:r>
            <a:r>
              <a:rPr lang="en-US" altLang="ko-KR" dirty="0" smtClean="0"/>
              <a:t>Malware </a:t>
            </a:r>
            <a:r>
              <a:rPr lang="ko-KR" altLang="en-US" dirty="0" smtClean="0"/>
              <a:t>대응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공격 차단 및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최적화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최신 위험에 대한 실시간 업데이트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 smtClean="0"/>
              <a:t>[</a:t>
            </a:r>
            <a:r>
              <a:rPr lang="en-US" altLang="ko-KR" b="1" dirty="0" err="1" smtClean="0"/>
              <a:t>AhnLab</a:t>
            </a:r>
            <a:r>
              <a:rPr lang="en-US" altLang="ko-KR" b="1" dirty="0" smtClean="0"/>
              <a:t> V3 Server Security – </a:t>
            </a:r>
            <a:r>
              <a:rPr lang="en-US" altLang="ko-KR" b="1" dirty="0" smtClean="0"/>
              <a:t>Server </a:t>
            </a:r>
            <a:r>
              <a:rPr lang="ko-KR" altLang="en-US" b="1" dirty="0" smtClean="0"/>
              <a:t>관리</a:t>
            </a:r>
            <a:r>
              <a:rPr lang="en-US" altLang="ko-KR" b="1" dirty="0" smtClean="0"/>
              <a:t>]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위험 발생시 관리자에게 메일 알림 발송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업데이트 예약 기능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검사 예외 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보안 현황에 관한 통계 리포트 제공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 smtClean="0"/>
              <a:t>[</a:t>
            </a:r>
            <a:r>
              <a:rPr lang="en-US" altLang="ko-KR" b="1" dirty="0" err="1" smtClean="0"/>
              <a:t>AhnLab</a:t>
            </a:r>
            <a:r>
              <a:rPr lang="en-US" altLang="ko-KR" b="1" dirty="0" smtClean="0"/>
              <a:t> V3 Office Security </a:t>
            </a:r>
            <a:r>
              <a:rPr lang="en-US" altLang="ko-KR" b="1" dirty="0" err="1" smtClean="0"/>
              <a:t>Assement</a:t>
            </a:r>
            <a:r>
              <a:rPr lang="en-US" altLang="ko-KR" b="1" dirty="0" smtClean="0"/>
              <a:t> – </a:t>
            </a:r>
            <a:r>
              <a:rPr lang="ko-KR" altLang="en-US" b="1" dirty="0" smtClean="0"/>
              <a:t>보안시스템 평가</a:t>
            </a:r>
            <a:r>
              <a:rPr lang="en-US" altLang="ko-KR" b="1" dirty="0" smtClean="0"/>
              <a:t>]</a:t>
            </a:r>
          </a:p>
          <a:p>
            <a:pPr marL="0" indent="0"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보안 점검결과 점수화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중소기업 취약점 </a:t>
            </a:r>
            <a:r>
              <a:rPr lang="en-US" altLang="ko-KR" dirty="0" smtClean="0"/>
              <a:t>44</a:t>
            </a:r>
            <a:r>
              <a:rPr lang="ko-KR" altLang="en-US" dirty="0" smtClean="0"/>
              <a:t>개 점검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운영체제 보안패치 점검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통합관리기능 제공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5636" r="-1961"/>
          <a:stretch/>
        </p:blipFill>
        <p:spPr>
          <a:xfrm>
            <a:off x="8978900" y="5375275"/>
            <a:ext cx="3302000" cy="148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5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모니터랩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[AIONCLOUD SWG]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악성코드를 배포하는 유해사이트 접근 차단하여 </a:t>
            </a:r>
            <a:r>
              <a:rPr lang="ko-KR" altLang="en-US" dirty="0" err="1" smtClean="0"/>
              <a:t>랜섬웨어</a:t>
            </a:r>
            <a:r>
              <a:rPr lang="ko-KR" altLang="en-US" dirty="0" smtClean="0"/>
              <a:t> 예방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+</a:t>
            </a:r>
          </a:p>
          <a:p>
            <a:pPr marL="0" indent="0">
              <a:buNone/>
            </a:pPr>
            <a:r>
              <a:rPr lang="ko-KR" altLang="en-US" dirty="0" err="1" smtClean="0"/>
              <a:t>비업무</a:t>
            </a:r>
            <a:r>
              <a:rPr lang="ko-KR" altLang="en-US" dirty="0" smtClean="0"/>
              <a:t> 사이트 차단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업무생산성을 높임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49" r="1372" b="56129"/>
          <a:stretch/>
        </p:blipFill>
        <p:spPr>
          <a:xfrm>
            <a:off x="8997950" y="5778500"/>
            <a:ext cx="319405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3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7212"/>
          </a:xfrm>
        </p:spPr>
        <p:txBody>
          <a:bodyPr/>
          <a:lstStyle/>
          <a:p>
            <a:pPr algn="ctr"/>
            <a:r>
              <a:rPr lang="en-US" altLang="ko-KR" b="1" dirty="0" smtClean="0"/>
              <a:t>SOL3) </a:t>
            </a:r>
            <a:r>
              <a:rPr lang="ko-KR" altLang="en-US" b="1" dirty="0" smtClean="0">
                <a:solidFill>
                  <a:srgbClr val="FF0000"/>
                </a:solidFill>
              </a:rPr>
              <a:t>데이터 백업 </a:t>
            </a:r>
            <a:r>
              <a:rPr lang="en-US" altLang="ko-KR" b="1" dirty="0" smtClean="0">
                <a:solidFill>
                  <a:srgbClr val="FF0000"/>
                </a:solidFill>
              </a:rPr>
              <a:t>&amp; </a:t>
            </a:r>
            <a:r>
              <a:rPr lang="ko-KR" altLang="en-US" b="1" dirty="0" smtClean="0">
                <a:solidFill>
                  <a:srgbClr val="FF0000"/>
                </a:solidFill>
              </a:rPr>
              <a:t>복구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혹여나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랜섬웨어에</a:t>
            </a:r>
            <a:r>
              <a:rPr lang="ko-KR" altLang="en-US" dirty="0" smtClean="0"/>
              <a:t> 감염 되었을 경우를 대비하여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랜섬웨어</a:t>
            </a:r>
            <a:r>
              <a:rPr lang="ko-KR" altLang="en-US" dirty="0" smtClean="0"/>
              <a:t> 감염 전 상태로 </a:t>
            </a:r>
            <a:r>
              <a:rPr lang="en-US" altLang="ko-KR" dirty="0" smtClean="0"/>
              <a:t>100% </a:t>
            </a:r>
            <a:r>
              <a:rPr lang="ko-KR" altLang="en-US" dirty="0" smtClean="0"/>
              <a:t>복구가 가능한 기능 지원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백업 시기를 자동으로 설정할 수 </a:t>
            </a:r>
            <a:r>
              <a:rPr lang="ko-KR" altLang="en-US" dirty="0" err="1" smtClean="0"/>
              <a:t>있게하여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랜섬웨어로</a:t>
            </a:r>
            <a:r>
              <a:rPr lang="ko-KR" altLang="en-US" dirty="0" smtClean="0"/>
              <a:t> 인해 파일들이 </a:t>
            </a:r>
            <a:r>
              <a:rPr lang="en-US" altLang="ko-KR" dirty="0" smtClean="0"/>
              <a:t>Lock </a:t>
            </a:r>
            <a:r>
              <a:rPr lang="ko-KR" altLang="en-US" dirty="0" smtClean="0"/>
              <a:t>되는 공격에 미리 대비한다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743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이노티움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[Lizard Backup SW]</a:t>
            </a:r>
          </a:p>
          <a:p>
            <a:pPr marL="0" indent="0">
              <a:buNone/>
            </a:pPr>
            <a:r>
              <a:rPr lang="en-US" altLang="ko-KR" dirty="0" smtClean="0"/>
              <a:t>: </a:t>
            </a:r>
            <a:r>
              <a:rPr lang="ko-KR" altLang="en-US" dirty="0" err="1" smtClean="0"/>
              <a:t>랜섬웨어</a:t>
            </a:r>
            <a:r>
              <a:rPr lang="ko-KR" altLang="en-US" dirty="0" smtClean="0"/>
              <a:t> 대응 보안백업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실시간 암호 백업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프로세스 제어 기능 제공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050" y="5876788"/>
            <a:ext cx="1971950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9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두루안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[</a:t>
            </a:r>
            <a:r>
              <a:rPr lang="en-US" altLang="ko-KR" b="1" dirty="0" err="1" smtClean="0"/>
              <a:t>ShadowBackup</a:t>
            </a:r>
            <a:r>
              <a:rPr lang="en-US" altLang="ko-KR" b="1" dirty="0" smtClean="0"/>
              <a:t> SW]</a:t>
            </a:r>
          </a:p>
          <a:p>
            <a:pPr marL="0" indent="0">
              <a:buNone/>
            </a:pPr>
            <a:r>
              <a:rPr lang="ko-KR" altLang="en-US" dirty="0" smtClean="0"/>
              <a:t>자동백업기능 제공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증분백업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원하는 시점 복구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기능 제공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필터링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필요 데이터만 백업하여 리소스절약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기능 제공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네트워크 폴더를 협업 폴더로 활용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랜섬웨어</a:t>
            </a:r>
            <a:r>
              <a:rPr lang="ko-KR" altLang="en-US" dirty="0" smtClean="0"/>
              <a:t> 차단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조직도 기반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전송 지원 되는 메신저 기능 제공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362" y="6176963"/>
            <a:ext cx="2749638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u="sng" dirty="0" smtClean="0">
                <a:solidFill>
                  <a:srgbClr val="FF0000"/>
                </a:solidFill>
              </a:rPr>
              <a:t>Solution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신청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hlinkClick r:id="rId2"/>
              </a:rPr>
              <a:t>https://www.kisia.or.kr/industry_support/ransomware_respond_support_list/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접속 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Google </a:t>
            </a:r>
            <a:r>
              <a:rPr lang="ko-KR" altLang="en-US" dirty="0" smtClean="0"/>
              <a:t>설문지 작성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신청기업명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소재지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담당자 성명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직급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신청제품명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제품신청규모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개인정보 수집 및 이용동의 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제출 클릭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946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5866" y="2969031"/>
            <a:ext cx="10515600" cy="48262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4000" b="1" dirty="0" smtClean="0"/>
              <a:t>The Earliest time is When you think it’s too Late.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445582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900" b="1" dirty="0" err="1" smtClean="0"/>
              <a:t>랜섬웨어</a:t>
            </a:r>
            <a:r>
              <a:rPr lang="en-US" altLang="ko-KR" sz="3900" b="1" dirty="0" smtClean="0"/>
              <a:t/>
            </a:r>
            <a:br>
              <a:rPr lang="en-US" altLang="ko-KR" sz="3900" b="1" dirty="0" smtClean="0"/>
            </a:br>
            <a:r>
              <a:rPr lang="en-US" altLang="ko-KR" sz="3900" b="1" dirty="0" smtClean="0"/>
              <a:t>(</a:t>
            </a:r>
            <a:r>
              <a:rPr lang="ko-KR" altLang="en-US" sz="3900" b="1" dirty="0" smtClean="0"/>
              <a:t>몸값 </a:t>
            </a:r>
            <a:r>
              <a:rPr lang="en-US" altLang="ko-KR" sz="3900" b="1" dirty="0" smtClean="0"/>
              <a:t>Ransom + </a:t>
            </a:r>
            <a:r>
              <a:rPr lang="ko-KR" altLang="en-US" sz="3900" b="1" dirty="0" smtClean="0"/>
              <a:t>소프트웨어</a:t>
            </a:r>
            <a:r>
              <a:rPr lang="en-US" altLang="ko-KR" sz="3900" b="1" dirty="0" smtClean="0"/>
              <a:t>Software)</a:t>
            </a:r>
            <a:endParaRPr lang="ko-KR" altLang="en-US" sz="39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컴퓨터 시스템을 감염시켜 접근을 제한하고 일종의 몸값을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요구하는 악성 소프트웨어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사용자 동의 없이 시스템에 설치 되어 무단으로 사용자의 파일을 모두 암호화하여 인질로 잡고 금전</a:t>
            </a:r>
            <a:r>
              <a:rPr lang="en-US" altLang="ko-KR" dirty="0" smtClean="0"/>
              <a:t>(or </a:t>
            </a:r>
            <a:r>
              <a:rPr lang="ko-KR" altLang="en-US" dirty="0" smtClean="0"/>
              <a:t>비트코인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요구함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일반적인 </a:t>
            </a:r>
            <a:r>
              <a:rPr lang="en-US" altLang="ko-KR" dirty="0" smtClean="0"/>
              <a:t>PC </a:t>
            </a:r>
            <a:r>
              <a:rPr lang="ko-KR" altLang="en-US" dirty="0" smtClean="0"/>
              <a:t>뿐만 아니라 서버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등 현존하는 거의 모든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운영체제에서 발생할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96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72218"/>
            <a:ext cx="10515600" cy="757822"/>
          </a:xfrm>
        </p:spPr>
        <p:txBody>
          <a:bodyPr/>
          <a:lstStyle/>
          <a:p>
            <a:r>
              <a:rPr lang="en-US" altLang="ko-KR" b="1" dirty="0" smtClean="0"/>
              <a:t>How to Attack?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66537" y="1572126"/>
            <a:ext cx="10515600" cy="330467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b="1" dirty="0" smtClean="0">
                <a:solidFill>
                  <a:srgbClr val="FF0000"/>
                </a:solidFill>
              </a:rPr>
              <a:t>Download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랜섬웨어</a:t>
            </a:r>
            <a:r>
              <a:rPr lang="ko-KR" altLang="en-US" dirty="0" smtClean="0"/>
              <a:t> 다운로드 유도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…)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b="1" dirty="0" smtClean="0">
                <a:solidFill>
                  <a:srgbClr val="FF0000"/>
                </a:solidFill>
              </a:rPr>
              <a:t>Web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Broswer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 브라우저 </a:t>
            </a:r>
            <a:r>
              <a:rPr lang="en-US" altLang="ko-KR" dirty="0" smtClean="0"/>
              <a:t>Copy </a:t>
            </a:r>
            <a:r>
              <a:rPr lang="ko-KR" altLang="en-US" dirty="0" smtClean="0"/>
              <a:t>후 개인정보 탈취</a:t>
            </a:r>
            <a:r>
              <a:rPr lang="en-US" altLang="ko-KR" dirty="0" smtClean="0"/>
              <a:t>)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b="1" dirty="0" smtClean="0">
                <a:solidFill>
                  <a:srgbClr val="FF0000"/>
                </a:solidFill>
              </a:rPr>
              <a:t>Targeting Server &amp; Bit locking </a:t>
            </a:r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서버로 침투하여 시스템 암호화 후 금전</a:t>
            </a:r>
            <a:r>
              <a:rPr lang="en-US" altLang="ko-KR" dirty="0" smtClean="0"/>
              <a:t>, Bitcoin </a:t>
            </a:r>
            <a:r>
              <a:rPr lang="ko-KR" altLang="en-US" dirty="0" smtClean="0"/>
              <a:t>요구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71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Don’t Be Late!!!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주로 </a:t>
            </a:r>
            <a:r>
              <a:rPr lang="ko-KR" altLang="en-US" dirty="0" err="1" smtClean="0"/>
              <a:t>랜섬웨어에</a:t>
            </a:r>
            <a:r>
              <a:rPr lang="ko-KR" altLang="en-US" dirty="0" smtClean="0"/>
              <a:t> 감염되어 보안회사에게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후속조치 의뢰를 하는 경우가 대부분임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사전에 미리 보안 대응프로세스를 갖추어서 </a:t>
            </a:r>
            <a:r>
              <a:rPr lang="ko-KR" altLang="en-US" dirty="0" err="1" smtClean="0"/>
              <a:t>랜섬웨어</a:t>
            </a:r>
            <a:r>
              <a:rPr lang="ko-KR" altLang="en-US" dirty="0" smtClean="0"/>
              <a:t> 공격을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사전에 예방할 수 있도록 해야 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뿐만 아니라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감염이 되었더라도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어떻게 피해를 최소화하고</a:t>
            </a:r>
            <a:r>
              <a:rPr lang="en-US" altLang="ko-KR" dirty="0" smtClean="0"/>
              <a:t>, </a:t>
            </a:r>
          </a:p>
          <a:p>
            <a:pPr marL="0" indent="0">
              <a:buNone/>
            </a:pPr>
            <a:r>
              <a:rPr lang="ko-KR" altLang="en-US" dirty="0" smtClean="0"/>
              <a:t>대응해 나갈지도 가이드를 제공해 주어야 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결론 </a:t>
            </a:r>
            <a:r>
              <a:rPr lang="en-US" altLang="ko-KR" dirty="0" smtClean="0"/>
              <a:t>= </a:t>
            </a:r>
            <a:r>
              <a:rPr lang="ko-KR" altLang="en-US" dirty="0" err="1" smtClean="0">
                <a:solidFill>
                  <a:srgbClr val="FF0000"/>
                </a:solidFill>
              </a:rPr>
              <a:t>랜섬웨어</a:t>
            </a:r>
            <a:r>
              <a:rPr lang="ko-KR" altLang="en-US" dirty="0" smtClean="0">
                <a:solidFill>
                  <a:srgbClr val="FF0000"/>
                </a:solidFill>
              </a:rPr>
              <a:t> 솔루션으로 공격에 미리 </a:t>
            </a:r>
            <a:r>
              <a:rPr lang="ko-KR" altLang="en-US" dirty="0" err="1" smtClean="0">
                <a:solidFill>
                  <a:srgbClr val="FF0000"/>
                </a:solidFill>
              </a:rPr>
              <a:t>대비하는것이</a:t>
            </a:r>
            <a:r>
              <a:rPr lang="ko-KR" altLang="en-US" dirty="0" smtClean="0">
                <a:solidFill>
                  <a:srgbClr val="FF0000"/>
                </a:solidFill>
              </a:rPr>
              <a:t> 중요함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3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smtClean="0"/>
              <a:t>SOL1)  </a:t>
            </a:r>
            <a:r>
              <a:rPr lang="ko-KR" altLang="en-US" b="1" dirty="0" smtClean="0">
                <a:solidFill>
                  <a:srgbClr val="FF0000"/>
                </a:solidFill>
              </a:rPr>
              <a:t>모의훈련 </a:t>
            </a:r>
            <a:r>
              <a:rPr lang="en-US" altLang="ko-KR" b="1" dirty="0" smtClean="0">
                <a:solidFill>
                  <a:srgbClr val="FF0000"/>
                </a:solidFill>
              </a:rPr>
              <a:t>&amp; </a:t>
            </a:r>
            <a:r>
              <a:rPr lang="ko-KR" altLang="en-US" b="1" dirty="0" smtClean="0">
                <a:solidFill>
                  <a:srgbClr val="FF0000"/>
                </a:solidFill>
              </a:rPr>
              <a:t>트레이닝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114383"/>
            <a:ext cx="10515600" cy="248970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내부 시스템에 임의로 </a:t>
            </a:r>
            <a:r>
              <a:rPr lang="ko-KR" altLang="en-US" dirty="0" err="1" smtClean="0"/>
              <a:t>랜섬웨어를</a:t>
            </a:r>
            <a:r>
              <a:rPr lang="ko-KR" altLang="en-US" dirty="0" smtClean="0"/>
              <a:t> 보내어 보안 의식 확인 및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경각심을 재고 시켜 </a:t>
            </a:r>
            <a:r>
              <a:rPr lang="ko-KR" altLang="en-US" dirty="0" err="1" smtClean="0"/>
              <a:t>랜섬웨어</a:t>
            </a:r>
            <a:r>
              <a:rPr lang="ko-KR" altLang="en-US" dirty="0" smtClean="0"/>
              <a:t> 피해를 예방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임직원을 대상으로 악성 소프트웨어인 </a:t>
            </a:r>
            <a:r>
              <a:rPr lang="ko-KR" altLang="en-US" dirty="0" err="1" smtClean="0"/>
              <a:t>랜섬웨어</a:t>
            </a:r>
            <a:r>
              <a:rPr lang="ko-KR" altLang="en-US" dirty="0" smtClean="0"/>
              <a:t> 모의 훈련서비스 제공함으로써 각종 보안 공격에 대비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5424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기원테크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[</a:t>
            </a:r>
            <a:r>
              <a:rPr lang="ko-KR" altLang="en-US" b="1" dirty="0" smtClean="0"/>
              <a:t>악성메일 모의훈련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온라인</a:t>
            </a:r>
            <a:r>
              <a:rPr lang="en-US" altLang="ko-KR" b="1" dirty="0" smtClean="0"/>
              <a:t>)]</a:t>
            </a:r>
          </a:p>
          <a:p>
            <a:pPr marL="0" indent="0">
              <a:buNone/>
            </a:pPr>
            <a:r>
              <a:rPr lang="en-US" altLang="ko-KR" dirty="0" smtClean="0"/>
              <a:t>: </a:t>
            </a:r>
            <a:r>
              <a:rPr lang="ko-KR" altLang="en-US" dirty="0" err="1" smtClean="0"/>
              <a:t>피싱</a:t>
            </a:r>
            <a:r>
              <a:rPr lang="ko-KR" altLang="en-US" dirty="0" smtClean="0"/>
              <a:t> 메일을 임직원들에게 보내어 임직원들의 보안 의식 확인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및 경각심을 재고 시켜 피해를 예방 </a:t>
            </a:r>
            <a:r>
              <a:rPr lang="en-US" altLang="ko-KR" b="1" dirty="0" smtClean="0"/>
              <a:t>(1</a:t>
            </a:r>
            <a:r>
              <a:rPr lang="ko-KR" altLang="en-US" b="1" dirty="0" smtClean="0"/>
              <a:t>회 무상지원</a:t>
            </a:r>
            <a:r>
              <a:rPr lang="en-US" altLang="ko-KR" b="1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smtClean="0"/>
              <a:t>[</a:t>
            </a:r>
            <a:r>
              <a:rPr lang="ko-KR" altLang="en-US" b="1" dirty="0" smtClean="0"/>
              <a:t>리시브가드 </a:t>
            </a:r>
            <a:r>
              <a:rPr lang="en-US" altLang="ko-KR" b="1" dirty="0" smtClean="0"/>
              <a:t>SW ]</a:t>
            </a:r>
          </a:p>
          <a:p>
            <a:pPr marL="0" indent="0"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송수신 메일 전구간 보안 지원</a:t>
            </a:r>
            <a:r>
              <a:rPr lang="en-US" altLang="ko-KR" dirty="0" smtClean="0"/>
              <a:t>, </a:t>
            </a:r>
          </a:p>
          <a:p>
            <a:pPr marL="0" indent="0">
              <a:buNone/>
            </a:pPr>
            <a:r>
              <a:rPr lang="ko-KR" altLang="en-US" dirty="0" smtClean="0"/>
              <a:t>사기 메일 검출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신종 악성코드 검출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290" y="4890294"/>
            <a:ext cx="3170710" cy="196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9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이글아이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이메일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랜섬웨어</a:t>
            </a:r>
            <a:r>
              <a:rPr lang="ko-KR" altLang="en-US" dirty="0" smtClean="0"/>
              <a:t> 방화벽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서버형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클라우드형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: </a:t>
            </a:r>
            <a:r>
              <a:rPr lang="ko-KR" altLang="en-US" dirty="0" err="1" smtClean="0"/>
              <a:t>랜섬웨어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웜</a:t>
            </a:r>
            <a:r>
              <a:rPr lang="en-US" altLang="ko-KR" dirty="0" smtClean="0"/>
              <a:t>,</a:t>
            </a:r>
            <a:r>
              <a:rPr lang="ko-KR" altLang="en-US" dirty="0" smtClean="0"/>
              <a:t> 바이러스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스팸</a:t>
            </a:r>
            <a:r>
              <a:rPr lang="ko-KR" altLang="en-US" dirty="0" smtClean="0"/>
              <a:t> 또는 신종 악성코드에 대한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탐지 및 차단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365" y="5876788"/>
            <a:ext cx="2038635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1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지란지교시큐리티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[</a:t>
            </a:r>
            <a:r>
              <a:rPr lang="ko-KR" altLang="en-US" b="1" dirty="0" err="1" smtClean="0"/>
              <a:t>머드픽스</a:t>
            </a:r>
            <a:r>
              <a:rPr lang="ko-KR" altLang="en-US" b="1" dirty="0" smtClean="0"/>
              <a:t> 모의훈련</a:t>
            </a:r>
            <a:r>
              <a:rPr lang="en-US" altLang="ko-KR" b="1" dirty="0" smtClean="0"/>
              <a:t>]</a:t>
            </a:r>
          </a:p>
          <a:p>
            <a:pPr marL="0" indent="0">
              <a:buNone/>
            </a:pPr>
            <a:r>
              <a:rPr lang="en-US" altLang="ko-KR" dirty="0" smtClean="0"/>
              <a:t>: </a:t>
            </a:r>
            <a:r>
              <a:rPr lang="ko-KR" altLang="en-US" dirty="0" err="1" smtClean="0"/>
              <a:t>랜섬웨어를</a:t>
            </a:r>
            <a:r>
              <a:rPr lang="ko-KR" altLang="en-US" dirty="0" smtClean="0"/>
              <a:t> 포함한 악성 메일 공격에 대비하는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임직원 대상 악성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모의훈련 </a:t>
            </a:r>
            <a:r>
              <a:rPr lang="en-US" altLang="ko-KR" dirty="0" smtClean="0"/>
              <a:t>(1</a:t>
            </a:r>
            <a:r>
              <a:rPr lang="ko-KR" altLang="en-US" dirty="0" smtClean="0"/>
              <a:t>회 무상지원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0" y="5286375"/>
            <a:ext cx="32385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1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181</TotalTime>
  <Words>901</Words>
  <Application>Microsoft Office PowerPoint</Application>
  <PresentationFormat>와이드스크린</PresentationFormat>
  <Paragraphs>180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Calibri</vt:lpstr>
      <vt:lpstr>Calibri Light</vt:lpstr>
      <vt:lpstr>Office Theme</vt:lpstr>
      <vt:lpstr>랜섬웨어 솔루션 제품소개</vt:lpstr>
      <vt:lpstr>목차</vt:lpstr>
      <vt:lpstr>랜섬웨어 (몸값 Ransom + 소프트웨어Software)</vt:lpstr>
      <vt:lpstr>How to Attack?</vt:lpstr>
      <vt:lpstr>Don’t Be Late!!!</vt:lpstr>
      <vt:lpstr>SOL1)  모의훈련 &amp; 트레이닝</vt:lpstr>
      <vt:lpstr>기원테크</vt:lpstr>
      <vt:lpstr>이글아이</vt:lpstr>
      <vt:lpstr>지란지교시큐리티</vt:lpstr>
      <vt:lpstr>SOL2)  랜섬웨어 탐지 &amp; 차단</vt:lpstr>
      <vt:lpstr>ADT캡스</vt:lpstr>
      <vt:lpstr>마크애니</vt:lpstr>
      <vt:lpstr>베일리테크</vt:lpstr>
      <vt:lpstr>시큐브</vt:lpstr>
      <vt:lpstr>세이퍼 존</vt:lpstr>
      <vt:lpstr>이노티움</vt:lpstr>
      <vt:lpstr>시큐어링크</vt:lpstr>
      <vt:lpstr>지란지교시큐리티</vt:lpstr>
      <vt:lpstr>트루컷시큐리티</vt:lpstr>
      <vt:lpstr>AhnLab(구, 안철수연구소)</vt:lpstr>
      <vt:lpstr>모니터랩</vt:lpstr>
      <vt:lpstr>SOL3) 데이터 백업 &amp; 복구</vt:lpstr>
      <vt:lpstr>이노티움</vt:lpstr>
      <vt:lpstr>두루안</vt:lpstr>
      <vt:lpstr>Solution 신청 방법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랜섬웨어 솔루션 제품소개</dc:title>
  <dc:creator>Admin</dc:creator>
  <cp:lastModifiedBy>Admin</cp:lastModifiedBy>
  <cp:revision>20</cp:revision>
  <dcterms:created xsi:type="dcterms:W3CDTF">2021-10-22T05:21:41Z</dcterms:created>
  <dcterms:modified xsi:type="dcterms:W3CDTF">2021-10-22T08:23:23Z</dcterms:modified>
</cp:coreProperties>
</file>