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0" r:id="rId1"/>
  </p:sldMasterIdLst>
  <p:notesMasterIdLst>
    <p:notesMasterId r:id="rId2"/>
  </p:notesMasterIdLst>
  <p:sldIdLst>
    <p:sldId id="256" r:id="rId3"/>
    <p:sldId id="266" r:id="rId4"/>
    <p:sldId id="277" r:id="rId5"/>
    <p:sldId id="258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098" autoAdjust="0"/>
    <p:restoredTop sz="83295" autoAdjust="0"/>
  </p:normalViewPr>
  <p:slideViewPr>
    <p:cSldViewPr snapToGrid="0">
      <p:cViewPr varScale="1">
        <p:scale>
          <a:sx n="100" d="100"/>
          <a:sy n="100" d="100"/>
        </p:scale>
        <p:origin x="1506" y="7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중소기업 비율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DCF6-4DD9-8E3D-127557ADB1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5명 미만</c:v>
                </c:pt>
                <c:pt idx="1">
                  <c:v>5명 이상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</c:v>
                </c:pt>
                <c:pt idx="1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CF6-4DD9-8E3D-127557ADB1C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F83E2-52A3-472C-8D42-9D296122258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5C52785-32A5-4982-95CB-EB1D2EDD97C3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>
              <a:latin typeface="바탕" panose="02030600000101010101" pitchFamily="18" charset="-127"/>
              <a:ea typeface="바탕" panose="02030600000101010101" pitchFamily="18" charset="-127"/>
            </a:rPr>
            <a:t>Ⅰ</a:t>
          </a:r>
          <a:endParaRPr lang="ko-KR" altLang="en-US" dirty="0"/>
        </a:p>
      </dgm:t>
    </dgm:pt>
    <dgm:pt modelId="{27BDA59A-CDE1-409B-B4BB-79BB855DA9C8}" type="parTrans" cxnId="{B241F537-C6E8-4814-BD8F-FD7F2F7C67B1}">
      <dgm:prSet/>
      <dgm:spPr/>
      <dgm:t>
        <a:bodyPr/>
        <a:lstStyle/>
        <a:p>
          <a:pPr latinLnBrk="1"/>
          <a:endParaRPr lang="ko-KR" altLang="en-US"/>
        </a:p>
      </dgm:t>
    </dgm:pt>
    <dgm:pt modelId="{D8344DDF-4F6E-4B4A-BE3E-B5169CBB4D0B}" type="sibTrans" cxnId="{B241F537-C6E8-4814-BD8F-FD7F2F7C67B1}">
      <dgm:prSet/>
      <dgm:spPr/>
      <dgm:t>
        <a:bodyPr/>
        <a:lstStyle/>
        <a:p>
          <a:pPr latinLnBrk="1"/>
          <a:endParaRPr lang="ko-KR" altLang="en-US"/>
        </a:p>
      </dgm:t>
    </dgm:pt>
    <dgm:pt modelId="{CF174437-72B6-49F2-94EE-D507A6E75006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>
              <a:latin typeface="바탕" panose="02030600000101010101" pitchFamily="18" charset="-127"/>
              <a:ea typeface="바탕" panose="02030600000101010101" pitchFamily="18" charset="-127"/>
            </a:rPr>
            <a:t>Ⅲ</a:t>
          </a:r>
          <a:endParaRPr lang="ko-KR" altLang="en-US" dirty="0"/>
        </a:p>
      </dgm:t>
    </dgm:pt>
    <dgm:pt modelId="{FE41833B-15CC-4919-9352-16D93778AB2E}" type="sibTrans" cxnId="{5DA0456D-6D1C-4818-BE7E-FB30F5DE0977}">
      <dgm:prSet/>
      <dgm:spPr/>
      <dgm:t>
        <a:bodyPr/>
        <a:lstStyle/>
        <a:p>
          <a:pPr latinLnBrk="1"/>
          <a:endParaRPr lang="ko-KR" altLang="en-US"/>
        </a:p>
      </dgm:t>
    </dgm:pt>
    <dgm:pt modelId="{2A32404F-0A4E-415A-AA77-A9A108BABD8A}" type="parTrans" cxnId="{5DA0456D-6D1C-4818-BE7E-FB30F5DE0977}">
      <dgm:prSet/>
      <dgm:spPr/>
      <dgm:t>
        <a:bodyPr/>
        <a:lstStyle/>
        <a:p>
          <a:pPr latinLnBrk="1"/>
          <a:endParaRPr lang="ko-KR" altLang="en-US"/>
        </a:p>
      </dgm:t>
    </dgm:pt>
    <dgm:pt modelId="{EFD2EEA7-CD7C-4572-87A1-CB1F82F73A89}">
      <dgm:prSet custT="1"/>
      <dgm:spPr/>
      <dgm:t>
        <a:bodyPr/>
        <a:lstStyle/>
        <a:p>
          <a:pPr latinLnBrk="1"/>
          <a:r>
            <a:rPr lang="en-US" altLang="ko-KR" sz="2000" dirty="0"/>
            <a:t>1 ~ 7 </a:t>
          </a:r>
          <a:r>
            <a:rPr lang="ko-KR" altLang="en-US" sz="2000" dirty="0"/>
            <a:t>주차 업무 보고</a:t>
          </a:r>
        </a:p>
      </dgm:t>
    </dgm:pt>
    <dgm:pt modelId="{F3F2AED0-31B4-4BF1-828C-3076938E4F2E}" type="parTrans" cxnId="{967E03D0-C553-49D2-A9E4-6253E2C54213}">
      <dgm:prSet/>
      <dgm:spPr/>
      <dgm:t>
        <a:bodyPr/>
        <a:lstStyle/>
        <a:p>
          <a:pPr latinLnBrk="1"/>
          <a:endParaRPr lang="ko-KR" altLang="en-US"/>
        </a:p>
      </dgm:t>
    </dgm:pt>
    <dgm:pt modelId="{974A279B-725D-4B42-A5CD-E714E3DE08B2}" type="sibTrans" cxnId="{967E03D0-C553-49D2-A9E4-6253E2C54213}">
      <dgm:prSet/>
      <dgm:spPr/>
      <dgm:t>
        <a:bodyPr/>
        <a:lstStyle/>
        <a:p>
          <a:pPr latinLnBrk="1"/>
          <a:endParaRPr lang="ko-KR" altLang="en-US"/>
        </a:p>
      </dgm:t>
    </dgm:pt>
    <dgm:pt modelId="{0D301BA1-BE4D-47E1-9787-A9F241A747B6}">
      <dgm:prSet custT="1"/>
      <dgm:spPr/>
      <dgm:t>
        <a:bodyPr/>
        <a:lstStyle/>
        <a:p>
          <a:pPr latinLnBrk="1"/>
          <a:r>
            <a:rPr lang="ko-KR" altLang="en-US" sz="2000" dirty="0"/>
            <a:t>소감 및 아쉬웠던 점</a:t>
          </a:r>
        </a:p>
      </dgm:t>
    </dgm:pt>
    <dgm:pt modelId="{4C0149B0-61E5-4892-80A3-A5B920688394}" type="parTrans" cxnId="{A837814F-36D8-41D0-B1A0-E296480883BE}">
      <dgm:prSet/>
      <dgm:spPr/>
      <dgm:t>
        <a:bodyPr/>
        <a:lstStyle/>
        <a:p>
          <a:pPr latinLnBrk="1"/>
          <a:endParaRPr lang="ko-KR" altLang="en-US"/>
        </a:p>
      </dgm:t>
    </dgm:pt>
    <dgm:pt modelId="{284206F8-FDE9-4C08-854D-D93D41C654A1}" type="sibTrans" cxnId="{A837814F-36D8-41D0-B1A0-E296480883BE}">
      <dgm:prSet/>
      <dgm:spPr/>
      <dgm:t>
        <a:bodyPr/>
        <a:lstStyle/>
        <a:p>
          <a:pPr latinLnBrk="1"/>
          <a:endParaRPr lang="ko-KR" altLang="en-US"/>
        </a:p>
      </dgm:t>
    </dgm:pt>
    <dgm:pt modelId="{CCE407D6-DC74-4387-B0D8-8F5AA9277A50}">
      <dgm:prSet phldrT="[텍스트]"/>
      <dgm:spPr>
        <a:solidFill>
          <a:schemeClr val="accent1"/>
        </a:solidFill>
      </dgm:spPr>
      <dgm:t>
        <a:bodyPr/>
        <a:lstStyle/>
        <a:p>
          <a:pPr latinLnBrk="1"/>
          <a:r>
            <a:rPr lang="en-US" altLang="ko-KR" dirty="0">
              <a:latin typeface="바탕" panose="02030600000101010101" pitchFamily="18" charset="-127"/>
              <a:ea typeface="바탕" panose="02030600000101010101" pitchFamily="18" charset="-127"/>
            </a:rPr>
            <a:t>Ⅱ</a:t>
          </a:r>
          <a:endParaRPr lang="ko-KR" altLang="en-US" dirty="0"/>
        </a:p>
      </dgm:t>
    </dgm:pt>
    <dgm:pt modelId="{A01F9849-2504-4D9D-8EA5-BF96C3F73606}" type="sibTrans" cxnId="{19AFA64D-B7E5-47BE-AA6B-756ABFE2A824}">
      <dgm:prSet/>
      <dgm:spPr/>
      <dgm:t>
        <a:bodyPr/>
        <a:lstStyle/>
        <a:p>
          <a:pPr latinLnBrk="1"/>
          <a:endParaRPr lang="ko-KR" altLang="en-US"/>
        </a:p>
      </dgm:t>
    </dgm:pt>
    <dgm:pt modelId="{3E53FB9D-F5E7-4F5D-8F78-D5B42E79D55C}" type="parTrans" cxnId="{19AFA64D-B7E5-47BE-AA6B-756ABFE2A824}">
      <dgm:prSet/>
      <dgm:spPr/>
      <dgm:t>
        <a:bodyPr/>
        <a:lstStyle/>
        <a:p>
          <a:pPr latinLnBrk="1"/>
          <a:endParaRPr lang="ko-KR" altLang="en-US"/>
        </a:p>
      </dgm:t>
    </dgm:pt>
    <dgm:pt modelId="{46DB5C17-299E-426D-B5A4-3EEBF7CD35D5}">
      <dgm:prSet custT="1"/>
      <dgm:spPr/>
      <dgm:t>
        <a:bodyPr/>
        <a:lstStyle/>
        <a:p>
          <a:pPr latinLnBrk="1"/>
          <a:r>
            <a:rPr lang="ko-KR" altLang="en-US" sz="2000" dirty="0"/>
            <a:t>실무 전 교육</a:t>
          </a:r>
        </a:p>
      </dgm:t>
    </dgm:pt>
    <dgm:pt modelId="{BC6A27B3-43E0-4EA2-80B5-6F09AEC9F90F}" type="sibTrans" cxnId="{307FF45C-5F8B-4656-B80E-0998E4697F9B}">
      <dgm:prSet/>
      <dgm:spPr/>
      <dgm:t>
        <a:bodyPr/>
        <a:lstStyle/>
        <a:p>
          <a:pPr latinLnBrk="1"/>
          <a:endParaRPr lang="ko-KR" altLang="en-US"/>
        </a:p>
      </dgm:t>
    </dgm:pt>
    <dgm:pt modelId="{23A3F26E-3FCE-44BC-855B-D08A5BE4672F}" type="parTrans" cxnId="{307FF45C-5F8B-4656-B80E-0998E4697F9B}">
      <dgm:prSet/>
      <dgm:spPr/>
      <dgm:t>
        <a:bodyPr/>
        <a:lstStyle/>
        <a:p>
          <a:pPr latinLnBrk="1"/>
          <a:endParaRPr lang="ko-KR" altLang="en-US"/>
        </a:p>
      </dgm:t>
    </dgm:pt>
    <dgm:pt modelId="{BDA03B35-F2C2-4B75-B959-9E3230D9A0A1}" type="pres">
      <dgm:prSet presAssocID="{710F83E2-52A3-472C-8D42-9D296122258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674143-495E-43D0-8655-F015748EB14D}" type="pres">
      <dgm:prSet presAssocID="{35C52785-32A5-4982-95CB-EB1D2EDD97C3}" presName="composite" presStyleCnt="0"/>
      <dgm:spPr/>
    </dgm:pt>
    <dgm:pt modelId="{1973800D-EDCD-4BF2-93AD-1B231099C4F0}" type="pres">
      <dgm:prSet presAssocID="{35C52785-32A5-4982-95CB-EB1D2EDD97C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1F57EF-A740-41B5-A0A6-9DD83581543B}" type="pres">
      <dgm:prSet presAssocID="{35C52785-32A5-4982-95CB-EB1D2EDD97C3}" presName="descendantText" presStyleLbl="alignAcc1" presStyleIdx="0" presStyleCnt="3" custLinFactNeighborX="-26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680251-82F5-4A30-9145-E93CB2E42F7C}" type="pres">
      <dgm:prSet presAssocID="{D8344DDF-4F6E-4B4A-BE3E-B5169CBB4D0B}" presName="sp" presStyleCnt="0"/>
      <dgm:spPr/>
    </dgm:pt>
    <dgm:pt modelId="{2C6F355D-9240-469B-B7DE-230AE04FDDAA}" type="pres">
      <dgm:prSet presAssocID="{CCE407D6-DC74-4387-B0D8-8F5AA9277A50}" presName="composite" presStyleCnt="0"/>
      <dgm:spPr/>
    </dgm:pt>
    <dgm:pt modelId="{D63FC46D-4045-4D33-9833-9AF44DE1BAED}" type="pres">
      <dgm:prSet presAssocID="{CCE407D6-DC74-4387-B0D8-8F5AA9277A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07BCA8-4EAB-4636-BF0A-159E893C32E0}" type="pres">
      <dgm:prSet presAssocID="{CCE407D6-DC74-4387-B0D8-8F5AA9277A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587CFC-07BD-487F-8E61-DBCA249A9C31}" type="pres">
      <dgm:prSet presAssocID="{A01F9849-2504-4D9D-8EA5-BF96C3F73606}" presName="sp" presStyleCnt="0"/>
      <dgm:spPr/>
    </dgm:pt>
    <dgm:pt modelId="{B72B2ABC-0DB1-496D-B368-B7881B91B2ED}" type="pres">
      <dgm:prSet presAssocID="{CF174437-72B6-49F2-94EE-D507A6E75006}" presName="composite" presStyleCnt="0"/>
      <dgm:spPr/>
    </dgm:pt>
    <dgm:pt modelId="{22A94EA8-4AF8-4E03-A140-EB37890366FB}" type="pres">
      <dgm:prSet presAssocID="{CF174437-72B6-49F2-94EE-D507A6E7500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685770-F47F-425B-96A2-342CA4D2213C}" type="pres">
      <dgm:prSet presAssocID="{CF174437-72B6-49F2-94EE-D507A6E7500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C8446E3-3BFC-4A8E-A37A-163F846DB151}" type="presOf" srcId="{710F83E2-52A3-472C-8D42-9D296122258B}" destId="{BDA03B35-F2C2-4B75-B959-9E3230D9A0A1}" srcOrd="0" destOrd="0" presId="urn:microsoft.com/office/officeart/2005/8/layout/chevron2"/>
    <dgm:cxn modelId="{4D79C107-8C40-4770-93DA-7110720B609B}" type="presOf" srcId="{CCE407D6-DC74-4387-B0D8-8F5AA9277A50}" destId="{D63FC46D-4045-4D33-9833-9AF44DE1BAED}" srcOrd="0" destOrd="0" presId="urn:microsoft.com/office/officeart/2005/8/layout/chevron2"/>
    <dgm:cxn modelId="{EFF1D534-9A8C-4388-8F32-4D92D905DD7E}" type="presOf" srcId="{35C52785-32A5-4982-95CB-EB1D2EDD97C3}" destId="{1973800D-EDCD-4BF2-93AD-1B231099C4F0}" srcOrd="0" destOrd="0" presId="urn:microsoft.com/office/officeart/2005/8/layout/chevron2"/>
    <dgm:cxn modelId="{7A461B77-E4BB-45AE-AF26-501C4FB9A756}" type="presOf" srcId="{0D301BA1-BE4D-47E1-9787-A9F241A747B6}" destId="{E2685770-F47F-425B-96A2-342CA4D2213C}" srcOrd="0" destOrd="0" presId="urn:microsoft.com/office/officeart/2005/8/layout/chevron2"/>
    <dgm:cxn modelId="{E920F25A-7F1D-47C6-AC54-53AB0EACB098}" type="presOf" srcId="{46DB5C17-299E-426D-B5A4-3EEBF7CD35D5}" destId="{1A1F57EF-A740-41B5-A0A6-9DD83581543B}" srcOrd="0" destOrd="0" presId="urn:microsoft.com/office/officeart/2005/8/layout/chevron2"/>
    <dgm:cxn modelId="{967E03D0-C553-49D2-A9E4-6253E2C54213}" srcId="{CCE407D6-DC74-4387-B0D8-8F5AA9277A50}" destId="{EFD2EEA7-CD7C-4572-87A1-CB1F82F73A89}" srcOrd="0" destOrd="0" parTransId="{F3F2AED0-31B4-4BF1-828C-3076938E4F2E}" sibTransId="{974A279B-725D-4B42-A5CD-E714E3DE08B2}"/>
    <dgm:cxn modelId="{307FF45C-5F8B-4656-B80E-0998E4697F9B}" srcId="{35C52785-32A5-4982-95CB-EB1D2EDD97C3}" destId="{46DB5C17-299E-426D-B5A4-3EEBF7CD35D5}" srcOrd="0" destOrd="0" parTransId="{23A3F26E-3FCE-44BC-855B-D08A5BE4672F}" sibTransId="{BC6A27B3-43E0-4EA2-80B5-6F09AEC9F90F}"/>
    <dgm:cxn modelId="{19AFA64D-B7E5-47BE-AA6B-756ABFE2A824}" srcId="{710F83E2-52A3-472C-8D42-9D296122258B}" destId="{CCE407D6-DC74-4387-B0D8-8F5AA9277A50}" srcOrd="1" destOrd="0" parTransId="{3E53FB9D-F5E7-4F5D-8F78-D5B42E79D55C}" sibTransId="{A01F9849-2504-4D9D-8EA5-BF96C3F73606}"/>
    <dgm:cxn modelId="{A837814F-36D8-41D0-B1A0-E296480883BE}" srcId="{CF174437-72B6-49F2-94EE-D507A6E75006}" destId="{0D301BA1-BE4D-47E1-9787-A9F241A747B6}" srcOrd="0" destOrd="0" parTransId="{4C0149B0-61E5-4892-80A3-A5B920688394}" sibTransId="{284206F8-FDE9-4C08-854D-D93D41C654A1}"/>
    <dgm:cxn modelId="{740C30BE-3141-4DAD-B445-144C8CA66BB8}" type="presOf" srcId="{EFD2EEA7-CD7C-4572-87A1-CB1F82F73A89}" destId="{AF07BCA8-4EAB-4636-BF0A-159E893C32E0}" srcOrd="0" destOrd="0" presId="urn:microsoft.com/office/officeart/2005/8/layout/chevron2"/>
    <dgm:cxn modelId="{B241F537-C6E8-4814-BD8F-FD7F2F7C67B1}" srcId="{710F83E2-52A3-472C-8D42-9D296122258B}" destId="{35C52785-32A5-4982-95CB-EB1D2EDD97C3}" srcOrd="0" destOrd="0" parTransId="{27BDA59A-CDE1-409B-B4BB-79BB855DA9C8}" sibTransId="{D8344DDF-4F6E-4B4A-BE3E-B5169CBB4D0B}"/>
    <dgm:cxn modelId="{CFDA2DDF-4113-4903-994C-8C1F34B8F711}" type="presOf" srcId="{CF174437-72B6-49F2-94EE-D507A6E75006}" destId="{22A94EA8-4AF8-4E03-A140-EB37890366FB}" srcOrd="0" destOrd="0" presId="urn:microsoft.com/office/officeart/2005/8/layout/chevron2"/>
    <dgm:cxn modelId="{5DA0456D-6D1C-4818-BE7E-FB30F5DE0977}" srcId="{710F83E2-52A3-472C-8D42-9D296122258B}" destId="{CF174437-72B6-49F2-94EE-D507A6E75006}" srcOrd="2" destOrd="0" parTransId="{2A32404F-0A4E-415A-AA77-A9A108BABD8A}" sibTransId="{FE41833B-15CC-4919-9352-16D93778AB2E}"/>
    <dgm:cxn modelId="{D8440C00-86CF-4366-8969-5ABEA50B4F97}" type="presParOf" srcId="{BDA03B35-F2C2-4B75-B959-9E3230D9A0A1}" destId="{0B674143-495E-43D0-8655-F015748EB14D}" srcOrd="0" destOrd="0" presId="urn:microsoft.com/office/officeart/2005/8/layout/chevron2"/>
    <dgm:cxn modelId="{6C2DF60F-CCD2-4E87-AF40-E39B63E81DDC}" type="presParOf" srcId="{0B674143-495E-43D0-8655-F015748EB14D}" destId="{1973800D-EDCD-4BF2-93AD-1B231099C4F0}" srcOrd="0" destOrd="0" presId="urn:microsoft.com/office/officeart/2005/8/layout/chevron2"/>
    <dgm:cxn modelId="{CE01A985-5730-4D48-A4D2-2DD42B9C3E05}" type="presParOf" srcId="{0B674143-495E-43D0-8655-F015748EB14D}" destId="{1A1F57EF-A740-41B5-A0A6-9DD83581543B}" srcOrd="1" destOrd="0" presId="urn:microsoft.com/office/officeart/2005/8/layout/chevron2"/>
    <dgm:cxn modelId="{01F22B0B-BC2C-421E-9CD8-90C6F2FCA38E}" type="presParOf" srcId="{BDA03B35-F2C2-4B75-B959-9E3230D9A0A1}" destId="{BB680251-82F5-4A30-9145-E93CB2E42F7C}" srcOrd="1" destOrd="0" presId="urn:microsoft.com/office/officeart/2005/8/layout/chevron2"/>
    <dgm:cxn modelId="{9D80AEAE-8A0E-4720-82D6-ECB5FCF204CE}" type="presParOf" srcId="{BDA03B35-F2C2-4B75-B959-9E3230D9A0A1}" destId="{2C6F355D-9240-469B-B7DE-230AE04FDDAA}" srcOrd="2" destOrd="0" presId="urn:microsoft.com/office/officeart/2005/8/layout/chevron2"/>
    <dgm:cxn modelId="{F0F56F9F-7419-4F39-88FD-2C586D695FD9}" type="presParOf" srcId="{2C6F355D-9240-469B-B7DE-230AE04FDDAA}" destId="{D63FC46D-4045-4D33-9833-9AF44DE1BAED}" srcOrd="0" destOrd="0" presId="urn:microsoft.com/office/officeart/2005/8/layout/chevron2"/>
    <dgm:cxn modelId="{FFD9819D-552B-4BB9-9CB4-2969299776A0}" type="presParOf" srcId="{2C6F355D-9240-469B-B7DE-230AE04FDDAA}" destId="{AF07BCA8-4EAB-4636-BF0A-159E893C32E0}" srcOrd="1" destOrd="0" presId="urn:microsoft.com/office/officeart/2005/8/layout/chevron2"/>
    <dgm:cxn modelId="{969DB1B0-9D01-4D18-9517-FADA42E632B5}" type="presParOf" srcId="{BDA03B35-F2C2-4B75-B959-9E3230D9A0A1}" destId="{A8587CFC-07BD-487F-8E61-DBCA249A9C31}" srcOrd="3" destOrd="0" presId="urn:microsoft.com/office/officeart/2005/8/layout/chevron2"/>
    <dgm:cxn modelId="{9D0A29EB-1712-4B4B-9F3E-6EE9ADE13769}" type="presParOf" srcId="{BDA03B35-F2C2-4B75-B959-9E3230D9A0A1}" destId="{B72B2ABC-0DB1-496D-B368-B7881B91B2ED}" srcOrd="4" destOrd="0" presId="urn:microsoft.com/office/officeart/2005/8/layout/chevron2"/>
    <dgm:cxn modelId="{423DEA8F-0BF2-4D26-A8DB-6DBD35FB5E12}" type="presParOf" srcId="{B72B2ABC-0DB1-496D-B368-B7881B91B2ED}" destId="{22A94EA8-4AF8-4E03-A140-EB37890366FB}" srcOrd="0" destOrd="0" presId="urn:microsoft.com/office/officeart/2005/8/layout/chevron2"/>
    <dgm:cxn modelId="{54983923-B420-4BAC-B9AE-538A721390A8}" type="presParOf" srcId="{B72B2ABC-0DB1-496D-B368-B7881B91B2ED}" destId="{E2685770-F47F-425B-96A2-342CA4D221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92BD2-0F82-4715-8859-38F653DE853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D7489C9-88C2-411D-9D65-DE0B1F2B63B9}" type="pres">
      <dgm:prSet presAssocID="{5E392BD2-0F82-4715-8859-38F653DE85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25DAD5E-9474-4D83-9EDE-3DBB8E932A9F}" type="presOf" srcId="{5E392BD2-0F82-4715-8859-38F653DE8530}" destId="{1D7489C9-88C2-411D-9D65-DE0B1F2B63B9}" srcOrd="0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3800D-EDCD-4BF2-93AD-1B231099C4F0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>
              <a:latin typeface="바탕" panose="02030600000101010101" pitchFamily="18" charset="-127"/>
              <a:ea typeface="바탕" panose="02030600000101010101" pitchFamily="18" charset="-127"/>
            </a:rPr>
            <a:t>Ⅰ</a:t>
          </a:r>
          <a:endParaRPr lang="ko-KR" altLang="en-US" sz="2900" kern="1200" dirty="0"/>
        </a:p>
      </dsp:txBody>
      <dsp:txXfrm rot="-5400000">
        <a:off x="0" y="554579"/>
        <a:ext cx="1105044" cy="473590"/>
      </dsp:txXfrm>
    </dsp:sp>
    <dsp:sp modelId="{1A1F57EF-A740-41B5-A0A6-9DD83581543B}">
      <dsp:nvSpPr>
        <dsp:cNvPr id="0" name=""/>
        <dsp:cNvSpPr/>
      </dsp:nvSpPr>
      <dsp:spPr>
        <a:xfrm rot="5400000">
          <a:off x="5272610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/>
            <a:t>실무 전 교육</a:t>
          </a:r>
        </a:p>
      </dsp:txBody>
      <dsp:txXfrm rot="-5400000">
        <a:off x="1080389" y="52149"/>
        <a:ext cx="9360464" cy="925930"/>
      </dsp:txXfrm>
    </dsp:sp>
    <dsp:sp modelId="{D63FC46D-4045-4D33-9833-9AF44DE1BAED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>
              <a:latin typeface="바탕" panose="02030600000101010101" pitchFamily="18" charset="-127"/>
              <a:ea typeface="바탕" panose="02030600000101010101" pitchFamily="18" charset="-127"/>
            </a:rPr>
            <a:t>Ⅱ</a:t>
          </a:r>
          <a:endParaRPr lang="ko-KR" altLang="en-US" sz="2900" kern="1200" dirty="0"/>
        </a:p>
      </dsp:txBody>
      <dsp:txXfrm rot="-5400000">
        <a:off x="0" y="1938873"/>
        <a:ext cx="1105044" cy="473590"/>
      </dsp:txXfrm>
    </dsp:sp>
    <dsp:sp modelId="{AF07BCA8-4EAB-4636-BF0A-159E893C32E0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/>
            <a:t>1 ~ 7 </a:t>
          </a:r>
          <a:r>
            <a:rPr lang="ko-KR" altLang="en-US" sz="2000" kern="1200" dirty="0"/>
            <a:t>주차 업무 보고</a:t>
          </a:r>
        </a:p>
      </dsp:txBody>
      <dsp:txXfrm rot="-5400000">
        <a:off x="1105044" y="1436443"/>
        <a:ext cx="9360464" cy="925930"/>
      </dsp:txXfrm>
    </dsp:sp>
    <dsp:sp modelId="{22A94EA8-4AF8-4E03-A140-EB37890366FB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900" kern="1200" dirty="0">
              <a:latin typeface="바탕" panose="02030600000101010101" pitchFamily="18" charset="-127"/>
              <a:ea typeface="바탕" panose="02030600000101010101" pitchFamily="18" charset="-127"/>
            </a:rPr>
            <a:t>Ⅲ</a:t>
          </a:r>
          <a:endParaRPr lang="ko-KR" altLang="en-US" sz="2900" kern="1200" dirty="0"/>
        </a:p>
      </dsp:txBody>
      <dsp:txXfrm rot="-5400000">
        <a:off x="0" y="3323167"/>
        <a:ext cx="1105044" cy="473590"/>
      </dsp:txXfrm>
    </dsp:sp>
    <dsp:sp modelId="{E2685770-F47F-425B-96A2-342CA4D2213C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/>
            <a:t>소감 및 아쉬웠던 점</a:t>
          </a:r>
        </a:p>
      </dsp:txBody>
      <dsp:txXfrm rot="-5400000">
        <a:off x="1105044" y="2820736"/>
        <a:ext cx="9360464" cy="92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3DB40F1-E219-4FED-AD58-BCD06BD85DD1}" type="datetime1">
              <a:rPr lang="ko-KR" altLang="en-US"/>
              <a:pPr lvl="0">
                <a:defRPr/>
              </a:pPr>
              <a:t>2022-01-15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0A938FA-485B-4999-9B68-AF094FAAAF8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</a:t>
            </a:r>
            <a:r>
              <a:rPr lang="ko-KR" altLang="en-US"/>
              <a:t>주간의 실무 업무 보고</a:t>
            </a:r>
            <a:r>
              <a:rPr lang="ko-KR" altLang="en-US" baseline="0"/>
              <a:t> 및 소감 발표 시작하겠습니다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0A938FA-485B-4999-9B68-AF094FAAAF80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목차로는 실무 전 교육</a:t>
            </a:r>
            <a:r>
              <a:rPr lang="en-US" altLang="ko-KR"/>
              <a:t>, 1~7 </a:t>
            </a:r>
            <a:r>
              <a:rPr lang="ko-KR" altLang="en-US"/>
              <a:t>주차 업무 보고</a:t>
            </a:r>
            <a:r>
              <a:rPr lang="en-US" altLang="ko-KR"/>
              <a:t>,</a:t>
            </a:r>
            <a:r>
              <a:rPr lang="en-US" altLang="ko-KR" baseline="0"/>
              <a:t> </a:t>
            </a:r>
            <a:r>
              <a:rPr lang="ko-KR" altLang="en-US" baseline="0"/>
              <a:t>소감 및 아쉬웠던 점 이 되겠습니다</a:t>
            </a:r>
            <a:r>
              <a:rPr lang="en-US" altLang="ko-KR" baseline="0"/>
              <a:t>.</a:t>
            </a:r>
            <a:endParaRPr lang="en-US" altLang="ko-KR" baseline="0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0A938FA-485B-4999-9B68-AF094FAAAF80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센터에 배정 받기 전</a:t>
            </a:r>
            <a:r>
              <a:rPr lang="en-US" altLang="ko-KR"/>
              <a:t>10</a:t>
            </a:r>
            <a:r>
              <a:rPr lang="ko-KR" altLang="en-US"/>
              <a:t>일간의 교육을 받았고 교육으로는 이런게 있었습니다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0A938FA-485B-4999-9B68-AF094FAAAF80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1~2</a:t>
            </a:r>
            <a:r>
              <a:rPr lang="ko-KR" altLang="en-US"/>
              <a:t>주차는 업무 목표는 강원도의 중소기업 비율은 약 </a:t>
            </a:r>
            <a:r>
              <a:rPr lang="en-US" altLang="ko-KR"/>
              <a:t>20.5</a:t>
            </a:r>
            <a:r>
              <a:rPr lang="ko-KR" altLang="en-US"/>
              <a:t>만개소중 </a:t>
            </a:r>
            <a:r>
              <a:rPr lang="en-US" altLang="ko-KR"/>
              <a:t>5</a:t>
            </a:r>
            <a:r>
              <a:rPr lang="ko-KR" altLang="en-US"/>
              <a:t>명 미만이 </a:t>
            </a:r>
            <a:r>
              <a:rPr lang="en-US" altLang="ko-KR"/>
              <a:t>95%</a:t>
            </a:r>
            <a:r>
              <a:rPr lang="ko-KR" altLang="en-US"/>
              <a:t>였고</a:t>
            </a:r>
            <a:r>
              <a:rPr lang="en-US" altLang="ko-KR"/>
              <a:t>, </a:t>
            </a:r>
            <a:r>
              <a:rPr lang="ko-KR" altLang="en-US"/>
              <a:t>각 지역 주요산업은 이렇게 이렇게 였고 강원도 전체적으로 보면 강원지역 </a:t>
            </a:r>
            <a:r>
              <a:rPr lang="en-US" altLang="ko-KR"/>
              <a:t>70%</a:t>
            </a:r>
            <a:r>
              <a:rPr lang="ko-KR" altLang="en-US"/>
              <a:t>는 제조업이였습니다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0A938FA-485B-4999-9B68-AF094FAAAF80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저희가 고안한 홍보자료 계획안은 </a:t>
            </a:r>
            <a:r>
              <a:rPr lang="en-US" altLang="ko-KR"/>
              <a:t>ppt</a:t>
            </a:r>
            <a:r>
              <a:rPr lang="ko-KR" altLang="en-US"/>
              <a:t>를 이용한 피해현황과 그에 맞는 솔루션들 설명</a:t>
            </a:r>
            <a:r>
              <a:rPr lang="en-US" altLang="ko-KR"/>
              <a:t>, 2</a:t>
            </a:r>
            <a:r>
              <a:rPr lang="ko-KR" altLang="en-US"/>
              <a:t>안으로 포스터로 만들어 사업을 한눈에 알아볼 수 있게 </a:t>
            </a:r>
            <a:r>
              <a:rPr lang="en-US" altLang="ko-KR"/>
              <a:t>3</a:t>
            </a:r>
            <a:r>
              <a:rPr lang="ko-KR" altLang="en-US"/>
              <a:t>안은 카드뉴스로 짧은 컷</a:t>
            </a:r>
            <a:r>
              <a:rPr lang="ko-KR" altLang="en-US" baseline="0"/>
              <a:t> 수로 각 솔류션들을 담은 브로슈어가있었습니다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0A938FA-485B-4999-9B68-AF094FAAAF80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피드백으로 계획안이 너무 많다고하여 </a:t>
            </a:r>
            <a:r>
              <a:rPr lang="en-US" altLang="ko-KR"/>
              <a:t>4</a:t>
            </a:r>
            <a:r>
              <a:rPr lang="ko-KR" altLang="en-US"/>
              <a:t>개안중 </a:t>
            </a:r>
            <a:r>
              <a:rPr lang="en-US" altLang="ko-KR"/>
              <a:t>1</a:t>
            </a:r>
            <a:r>
              <a:rPr lang="ko-KR" altLang="en-US"/>
              <a:t>개안 카드뉴스만을 각 솔루션별로 카드뉴스를 제작하여 </a:t>
            </a:r>
            <a:r>
              <a:rPr lang="en-US" altLang="ko-KR"/>
              <a:t>16</a:t>
            </a:r>
            <a:r>
              <a:rPr lang="ko-KR" altLang="en-US"/>
              <a:t>개의 카드뉴스가 나왔습니다</a:t>
            </a:r>
            <a:r>
              <a:rPr lang="en-US" altLang="ko-KR"/>
              <a:t>. </a:t>
            </a:r>
            <a:r>
              <a:rPr lang="ko-KR" altLang="en-US"/>
              <a:t>그후 홍보대상 이메일을 수집하여서 약 </a:t>
            </a:r>
            <a:r>
              <a:rPr lang="en-US" altLang="ko-KR"/>
              <a:t>196</a:t>
            </a:r>
            <a:r>
              <a:rPr lang="ko-KR" altLang="en-US" baseline="0"/>
              <a:t>개 기업에게 협회 홍보물과 저희가 만든 카드뉴스를 볼수 있는 홈페이지 링크를 첨부하여 메일 보냈고 현재 수료식에 있을 홍보자료 발표를 준비하고있습니다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0A938FA-485B-4999-9B68-AF094FAAAF80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E6F8-F28B-48CF-A7B1-D202F8A2A61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801C-6C15-4036-99CF-25C412CE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31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E6F8-F28B-48CF-A7B1-D202F8A2A61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801C-6C15-4036-99CF-25C412CE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37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E6F8-F28B-48CF-A7B1-D202F8A2A61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801C-6C15-4036-99CF-25C412CE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8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0066"/>
            <a:ext cx="10515600" cy="1325563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E6F8-F28B-48CF-A7B1-D202F8A2A61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801C-6C15-4036-99CF-25C412CE114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0" y="971549"/>
            <a:ext cx="12192000" cy="1632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E6F8-F28B-48CF-A7B1-D202F8A2A61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801C-6C15-4036-99CF-25C412CE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9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E6F8-F28B-48CF-A7B1-D202F8A2A61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801C-6C15-4036-99CF-25C412CE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2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E6F8-F28B-48CF-A7B1-D202F8A2A61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801C-6C15-4036-99CF-25C412CE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4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E6F8-F28B-48CF-A7B1-D202F8A2A61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801C-6C15-4036-99CF-25C412CE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1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E6F8-F28B-48CF-A7B1-D202F8A2A61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801C-6C15-4036-99CF-25C412CE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60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E6F8-F28B-48CF-A7B1-D202F8A2A61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801C-6C15-4036-99CF-25C412CE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E6F8-F28B-48CF-A7B1-D202F8A2A61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801C-6C15-4036-99CF-25C412CE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12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E6F8-F28B-48CF-A7B1-D202F8A2A612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B801C-6C15-4036-99CF-25C412CE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1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diagramData" Target="../diagrams/data1.xml"  /><Relationship Id="rId4" Type="http://schemas.openxmlformats.org/officeDocument/2006/relationships/diagramLayout" Target="../diagrams/layout1.xml"  /><Relationship Id="rId5" Type="http://schemas.openxmlformats.org/officeDocument/2006/relationships/diagramQuickStyle" Target="../diagrams/quickStyle1.xml"  /><Relationship Id="rId6" Type="http://schemas.openxmlformats.org/officeDocument/2006/relationships/diagramColors" Target="../diagrams/colors1.xml"  /><Relationship Id="rId7" Type="http://schemas.microsoft.com/office/2007/relationships/diagramDrawing" Target="../diagrams/drawing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diagramData" Target="../diagrams/data2.xml"  /><Relationship Id="rId4" Type="http://schemas.openxmlformats.org/officeDocument/2006/relationships/diagramLayout" Target="../diagrams/layout2.xml"  /><Relationship Id="rId5" Type="http://schemas.openxmlformats.org/officeDocument/2006/relationships/diagramQuickStyle" Target="../diagrams/quickStyle2.xml"  /><Relationship Id="rId6" Type="http://schemas.openxmlformats.org/officeDocument/2006/relationships/diagramColors" Target="../diagrams/colors2.xml"  /><Relationship Id="rId7" Type="http://schemas.microsoft.com/office/2007/relationships/diagramDrawing" Target="../diagrams/drawing2.xml"  /><Relationship Id="rId8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Relationship Id="rId4" Type="http://schemas.openxmlformats.org/officeDocument/2006/relationships/chart" Target="../charts/char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76200" y="1477963"/>
            <a:ext cx="122682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업무 보고 및 소감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4347104"/>
            <a:ext cx="9144000" cy="1655762"/>
          </a:xfrm>
        </p:spPr>
        <p:txBody>
          <a:bodyPr/>
          <a:lstStyle/>
          <a:p>
            <a:r>
              <a:rPr lang="en-US" altLang="ko-KR" dirty="0"/>
              <a:t>KISIA </a:t>
            </a:r>
            <a:r>
              <a:rPr lang="ko-KR" altLang="en-US" dirty="0"/>
              <a:t>강원 지역 인턴 이유석</a:t>
            </a:r>
          </a:p>
        </p:txBody>
      </p:sp>
    </p:spTree>
    <p:extLst>
      <p:ext uri="{BB962C8B-B14F-4D97-AF65-F5344CB8AC3E}">
        <p14:creationId xmlns:p14="http://schemas.microsoft.com/office/powerpoint/2010/main" val="35733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2343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173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z="3600" dirty="0"/>
              <a:t>실무 전 교육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279315"/>
              </p:ext>
            </p:extLst>
          </p:nvPr>
        </p:nvGraphicFramePr>
        <p:xfrm>
          <a:off x="263265" y="10963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2CD8122-F39E-45BC-961E-89C6BB807817}"/>
              </a:ext>
            </a:extLst>
          </p:cNvPr>
          <p:cNvSpPr txBox="1"/>
          <p:nvPr/>
        </p:nvSpPr>
        <p:spPr>
          <a:xfrm>
            <a:off x="795442" y="1794185"/>
            <a:ext cx="4878078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800" dirty="0" err="1"/>
              <a:t>랜섬웨어</a:t>
            </a:r>
            <a:r>
              <a:rPr lang="ko-KR" altLang="en-US" sz="1800" dirty="0"/>
              <a:t> 대응 가이드라인</a:t>
            </a:r>
            <a:endParaRPr lang="en-US" altLang="ko-KR" sz="1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800" dirty="0"/>
              <a:t>정보보호법</a:t>
            </a:r>
            <a:r>
              <a:rPr lang="en-US" altLang="ko-KR" sz="1800" dirty="0"/>
              <a:t>&amp;</a:t>
            </a:r>
            <a:r>
              <a:rPr lang="ko-KR" altLang="en-US" sz="1800" dirty="0"/>
              <a:t>제도</a:t>
            </a:r>
            <a:endParaRPr lang="en-US" altLang="ko-KR" sz="1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800" dirty="0"/>
              <a:t>네트워크 보안</a:t>
            </a:r>
            <a:endParaRPr lang="en-US" altLang="ko-KR" sz="1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800" dirty="0"/>
              <a:t>시스템 보안</a:t>
            </a:r>
            <a:endParaRPr lang="en-US" altLang="ko-KR" sz="1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800" dirty="0"/>
              <a:t>악성코드 분석 및 실무</a:t>
            </a:r>
            <a:endParaRPr lang="en-US" altLang="ko-KR" sz="1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800" dirty="0"/>
              <a:t>모의 해킹 실무</a:t>
            </a:r>
            <a:endParaRPr lang="en-US" altLang="ko-KR" sz="1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800" dirty="0" err="1"/>
              <a:t>랜섬웨어</a:t>
            </a:r>
            <a:r>
              <a:rPr lang="ko-KR" altLang="en-US" sz="1800" dirty="0"/>
              <a:t> 솔루션 안내 및 설치 교육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="" xmlns:a16="http://schemas.microsoft.com/office/drawing/2014/main" id="{5CCD3632-434C-4C34-9A22-299391CABB7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" r="4991"/>
          <a:stretch/>
        </p:blipFill>
        <p:spPr>
          <a:xfrm>
            <a:off x="6518481" y="1215497"/>
            <a:ext cx="5410254" cy="51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46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1~2 </a:t>
            </a:r>
            <a:r>
              <a:rPr lang="ko-KR" altLang="en-US" sz="3200" dirty="0"/>
              <a:t>주차 업무 내용</a:t>
            </a:r>
            <a:br>
              <a:rPr lang="ko-KR" altLang="en-US" sz="3200" dirty="0"/>
            </a:b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E1FB9F3-114A-4FF2-8DA7-7228B37D4DBC}"/>
              </a:ext>
            </a:extLst>
          </p:cNvPr>
          <p:cNvSpPr txBox="1"/>
          <p:nvPr/>
        </p:nvSpPr>
        <p:spPr>
          <a:xfrm>
            <a:off x="396814" y="1311216"/>
            <a:ext cx="5699185" cy="2782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업무 목표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 err="1"/>
              <a:t>랜섬</a:t>
            </a:r>
            <a:r>
              <a:rPr lang="ko-KR" altLang="en-US" dirty="0"/>
              <a:t> </a:t>
            </a:r>
            <a:r>
              <a:rPr lang="ko-KR" altLang="en-US" dirty="0" err="1"/>
              <a:t>웨어</a:t>
            </a:r>
            <a:r>
              <a:rPr lang="ko-KR" altLang="en-US" dirty="0"/>
              <a:t> 솔루션체계에</a:t>
            </a:r>
            <a:r>
              <a:rPr lang="en-US" altLang="ko-KR" dirty="0"/>
              <a:t> </a:t>
            </a:r>
            <a:r>
              <a:rPr lang="ko-KR" altLang="en-US" dirty="0"/>
              <a:t>대한 설명 메일로 작성하기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각 지역별 산업특성과 중소기업 비중 조사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협회 사이트에서 홍보자료 확인 후</a:t>
            </a:r>
            <a:r>
              <a:rPr lang="en-US" altLang="ko-KR" dirty="0"/>
              <a:t>, </a:t>
            </a:r>
            <a:r>
              <a:rPr lang="ko-KR" altLang="en-US" dirty="0"/>
              <a:t>보완 내역 제시 및 유사사업 홍보자료 수집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68EC0E24-5DA3-42CE-B827-3638F59B7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12" y="1410230"/>
            <a:ext cx="2264974" cy="2693639"/>
          </a:xfrm>
          <a:prstGeom prst="rect">
            <a:avLst/>
          </a:prstGeom>
        </p:spPr>
      </p:pic>
      <p:graphicFrame>
        <p:nvGraphicFramePr>
          <p:cNvPr id="14" name="차트 13">
            <a:extLst>
              <a:ext uri="{FF2B5EF4-FFF2-40B4-BE49-F238E27FC236}">
                <a16:creationId xmlns="" xmlns:a16="http://schemas.microsoft.com/office/drawing/2014/main" id="{61C38424-9A91-4DC2-8151-3E3D3BAF8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176201"/>
              </p:ext>
            </p:extLst>
          </p:nvPr>
        </p:nvGraphicFramePr>
        <p:xfrm>
          <a:off x="7534123" y="1311216"/>
          <a:ext cx="5699185" cy="3024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4611F85-9F97-440A-A3B8-EE26F0DFA881}"/>
              </a:ext>
            </a:extLst>
          </p:cNvPr>
          <p:cNvSpPr txBox="1"/>
          <p:nvPr/>
        </p:nvSpPr>
        <p:spPr>
          <a:xfrm>
            <a:off x="9555038" y="4215294"/>
            <a:ext cx="1727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</a:t>
            </a:r>
            <a:r>
              <a:rPr lang="ko-KR" altLang="en-US" sz="1000" dirty="0"/>
              <a:t>강원지방통계지청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AA2B294-2BC1-4CEF-9F11-2814A95A41C7}"/>
              </a:ext>
            </a:extLst>
          </p:cNvPr>
          <p:cNvSpPr txBox="1"/>
          <p:nvPr/>
        </p:nvSpPr>
        <p:spPr>
          <a:xfrm>
            <a:off x="6787660" y="4215294"/>
            <a:ext cx="2356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거점 특성화 사업</a:t>
            </a:r>
          </a:p>
        </p:txBody>
      </p:sp>
    </p:spTree>
    <p:extLst>
      <p:ext uri="{BB962C8B-B14F-4D97-AF65-F5344CB8AC3E}">
        <p14:creationId xmlns:p14="http://schemas.microsoft.com/office/powerpoint/2010/main" val="27598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46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3~4 </a:t>
            </a:r>
            <a:r>
              <a:rPr lang="ko-KR" altLang="en-US" sz="3200" dirty="0"/>
              <a:t>주차 업무 내용</a:t>
            </a:r>
            <a:br>
              <a:rPr lang="ko-KR" altLang="en-US" sz="3200" dirty="0"/>
            </a:b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E1FB9F3-114A-4FF2-8DA7-7228B37D4DBC}"/>
              </a:ext>
            </a:extLst>
          </p:cNvPr>
          <p:cNvSpPr txBox="1"/>
          <p:nvPr/>
        </p:nvSpPr>
        <p:spPr>
          <a:xfrm>
            <a:off x="396814" y="1311216"/>
            <a:ext cx="5699185" cy="222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업무 목표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유관 사업 홍보자료 중 적합한 홍보자료 선정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사업 설명자료 계획안 만들기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계획안 대로 홍보자료 작성하기</a:t>
            </a: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492608" y="1410230"/>
            <a:ext cx="6530728" cy="4297715"/>
            <a:chOff x="5426705" y="1310230"/>
            <a:chExt cx="6530728" cy="429771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705" y="1311216"/>
              <a:ext cx="3461797" cy="192006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705" y="3246774"/>
              <a:ext cx="3461797" cy="236117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5696" y="1310230"/>
              <a:ext cx="3071737" cy="13520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501" y="2635793"/>
              <a:ext cx="3066125" cy="2972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2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46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5~7 </a:t>
            </a:r>
            <a:r>
              <a:rPr lang="ko-KR" altLang="en-US" sz="3200" dirty="0"/>
              <a:t>주차 업무 내용</a:t>
            </a:r>
            <a:br>
              <a:rPr lang="ko-KR" altLang="en-US" sz="3200" dirty="0"/>
            </a:b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E1FB9F3-114A-4FF2-8DA7-7228B37D4DBC}"/>
              </a:ext>
            </a:extLst>
          </p:cNvPr>
          <p:cNvSpPr txBox="1"/>
          <p:nvPr/>
        </p:nvSpPr>
        <p:spPr>
          <a:xfrm>
            <a:off x="396814" y="1311216"/>
            <a:ext cx="56991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업무 목표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각 홍보자료 지역특화 내용이 들어가게 수정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홍보대상 </a:t>
            </a:r>
            <a:r>
              <a:rPr lang="ko-KR" altLang="en-US" dirty="0" err="1"/>
              <a:t>이메일</a:t>
            </a:r>
            <a:r>
              <a:rPr lang="ko-KR" altLang="en-US" dirty="0"/>
              <a:t> </a:t>
            </a:r>
            <a:r>
              <a:rPr lang="ko-KR" altLang="en-US" dirty="0" err="1" smtClean="0"/>
              <a:t>리스트업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196</a:t>
            </a:r>
            <a:r>
              <a:rPr lang="ko-KR" altLang="en-US" dirty="0" smtClean="0"/>
              <a:t>개 기업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홍보자료 바탕으로 메일 보내기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홍보자료 협회 홈페이지 업로드 요청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유관기관 협조 요청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업무 마무리 및 </a:t>
            </a:r>
            <a:r>
              <a:rPr lang="ko-KR" altLang="en-US" dirty="0" err="1"/>
              <a:t>수료식</a:t>
            </a:r>
            <a:r>
              <a:rPr lang="ko-KR" altLang="en-US" dirty="0"/>
              <a:t> 발표 준비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88D6F53C-13A1-4FC4-9C93-20483E7FB0CA}"/>
              </a:ext>
            </a:extLst>
          </p:cNvPr>
          <p:cNvGrpSpPr/>
          <p:nvPr/>
        </p:nvGrpSpPr>
        <p:grpSpPr>
          <a:xfrm>
            <a:off x="6640862" y="1611746"/>
            <a:ext cx="4554359" cy="3845670"/>
            <a:chOff x="6728178" y="770475"/>
            <a:chExt cx="4413911" cy="3063395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="" xmlns:a16="http://schemas.microsoft.com/office/drawing/2014/main" id="{B51EFD40-4D3A-431D-B40C-D8BAC0F5B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178" y="770475"/>
              <a:ext cx="3035444" cy="305780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="" xmlns:a16="http://schemas.microsoft.com/office/drawing/2014/main" id="{D3B50650-DD86-454D-98CE-8B162BA9C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9523" y="770475"/>
              <a:ext cx="1492566" cy="3063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9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466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소감 및 아쉬웠던 점</a:t>
            </a:r>
            <a:br>
              <a:rPr lang="ko-KR" altLang="en-US" sz="3200" dirty="0"/>
            </a:br>
            <a:endParaRPr lang="ko-KR" altLang="en-US" sz="3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="" xmlns:a16="http://schemas.microsoft.com/office/drawing/2014/main" id="{190FC0E2-411F-4945-ADF8-9B160F3A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243" y="1660882"/>
            <a:ext cx="4048344" cy="35362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좋았던 점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보안에 대해 넓은 시야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다양한 각종 정보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C6A11110-B81E-4BF2-A3B0-F912971614BD}"/>
              </a:ext>
            </a:extLst>
          </p:cNvPr>
          <p:cNvSpPr txBox="1">
            <a:spLocks/>
          </p:cNvSpPr>
          <p:nvPr/>
        </p:nvSpPr>
        <p:spPr>
          <a:xfrm>
            <a:off x="6574607" y="1660882"/>
            <a:ext cx="4516720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아쉬웠던 점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업무 일정 </a:t>
            </a:r>
            <a:r>
              <a:rPr lang="en-US" altLang="ko-KR" sz="2400" dirty="0"/>
              <a:t>&amp; </a:t>
            </a:r>
            <a:r>
              <a:rPr lang="ko-KR" altLang="en-US" sz="2400" dirty="0"/>
              <a:t>부족한 관리자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전문적인 지식을 사용한 업무를 체험하지 못한 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458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76200" y="1477963"/>
            <a:ext cx="122682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150</ep:Words>
  <ep:PresentationFormat>와이드스크린</ep:PresentationFormat>
  <ep:Paragraphs>39</ep:Paragraphs>
  <ep:Slides>8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업무 보고 및 소감</vt:lpstr>
      <vt:lpstr>목차</vt:lpstr>
      <vt:lpstr>실무 전 교육</vt:lpstr>
      <vt:lpstr>1~2 주차 업무 내용</vt:lpstr>
      <vt:lpstr>3~4 주차 업무 내용</vt:lpstr>
      <vt:lpstr>5~7 주차 업무 내용</vt:lpstr>
      <vt:lpstr>소감 및 아쉬웠던 점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2021-10-21T08:04:18.000</dcterms:created>
  <dc:creator>Admin</dc:creator>
  <cp:lastModifiedBy>yeon8</cp:lastModifiedBy>
  <dcterms:modified xsi:type="dcterms:W3CDTF">2022-01-15T00:46:09.483</dcterms:modified>
  <cp:revision>27</cp:revision>
  <dc:title>제품소개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