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64" r:id="rId3"/>
    <p:sldId id="257" r:id="rId4"/>
    <p:sldId id="258" r:id="rId5"/>
    <p:sldId id="259" r:id="rId6"/>
    <p:sldId id="260" r:id="rId7"/>
    <p:sldId id="261" r:id="rId8"/>
    <p:sldId id="262"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263" r:id="rId25"/>
    <p:sldId id="322" r:id="rId26"/>
    <p:sldId id="323" r:id="rId27"/>
    <p:sldId id="324" r:id="rId28"/>
    <p:sldId id="325" r:id="rId29"/>
    <p:sldId id="326" r:id="rId30"/>
    <p:sldId id="327" r:id="rId31"/>
    <p:sldId id="328" r:id="rId32"/>
    <p:sldId id="329" r:id="rId33"/>
    <p:sldId id="330" r:id="rId34"/>
    <p:sldId id="33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9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9"/>
    <p:restoredTop sz="83643"/>
  </p:normalViewPr>
  <p:slideViewPr>
    <p:cSldViewPr snapToGrid="0" snapToObjects="1">
      <p:cViewPr varScale="1">
        <p:scale>
          <a:sx n="84" d="100"/>
          <a:sy n="84" d="100"/>
        </p:scale>
        <p:origin x="19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7290E-4EA6-194C-A3F5-FF1AE5D1B8D1}" type="datetimeFigureOut">
              <a:rPr kumimoji="1" lang="zh-CN" altLang="en-US" smtClean="0"/>
              <a:t>2019/9/14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D70468-566C-5A41-AADA-DF2DE5693E09}" type="slidenum">
              <a:rPr kumimoji="1" lang="zh-CN" altLang="en-US" smtClean="0"/>
              <a:t>‹#›</a:t>
            </a:fld>
            <a:endParaRPr kumimoji="1" lang="zh-CN" altLang="en-US"/>
          </a:p>
        </p:txBody>
      </p:sp>
    </p:spTree>
    <p:extLst>
      <p:ext uri="{BB962C8B-B14F-4D97-AF65-F5344CB8AC3E}">
        <p14:creationId xmlns:p14="http://schemas.microsoft.com/office/powerpoint/2010/main" val="4248055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D70468-566C-5A41-AADA-DF2DE5693E09}" type="slidenum">
              <a:rPr kumimoji="1" lang="zh-CN" altLang="en-US" smtClean="0"/>
              <a:t>3</a:t>
            </a:fld>
            <a:endParaRPr kumimoji="1" lang="zh-CN" altLang="en-US"/>
          </a:p>
        </p:txBody>
      </p:sp>
    </p:spTree>
    <p:extLst>
      <p:ext uri="{BB962C8B-B14F-4D97-AF65-F5344CB8AC3E}">
        <p14:creationId xmlns:p14="http://schemas.microsoft.com/office/powerpoint/2010/main" val="2810171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约束函数 此问题中无需</a:t>
            </a:r>
            <a:endParaRPr kumimoji="1" lang="en-US" altLang="zh-CN" dirty="0"/>
          </a:p>
          <a:p>
            <a:r>
              <a:rPr kumimoji="1" lang="zh-CN" altLang="en-US" dirty="0"/>
              <a:t>限制函数 </a:t>
            </a:r>
            <a:r>
              <a:rPr kumimoji="1" lang="en-US" altLang="zh-CN" dirty="0"/>
              <a:t>for</a:t>
            </a:r>
            <a:r>
              <a:rPr kumimoji="1" lang="zh-CN" altLang="en-US" dirty="0"/>
              <a:t>（）</a:t>
            </a:r>
          </a:p>
        </p:txBody>
      </p:sp>
      <p:sp>
        <p:nvSpPr>
          <p:cNvPr id="4" name="灯片编号占位符 3"/>
          <p:cNvSpPr>
            <a:spLocks noGrp="1"/>
          </p:cNvSpPr>
          <p:nvPr>
            <p:ph type="sldNum" sz="quarter" idx="5"/>
          </p:nvPr>
        </p:nvSpPr>
        <p:spPr/>
        <p:txBody>
          <a:bodyPr/>
          <a:lstStyle/>
          <a:p>
            <a:fld id="{88D70468-566C-5A41-AADA-DF2DE5693E09}" type="slidenum">
              <a:rPr kumimoji="1" lang="zh-CN" altLang="en-US" smtClean="0"/>
              <a:t>30</a:t>
            </a:fld>
            <a:endParaRPr kumimoji="1" lang="zh-CN" altLang="en-US"/>
          </a:p>
        </p:txBody>
      </p:sp>
    </p:spTree>
    <p:extLst>
      <p:ext uri="{BB962C8B-B14F-4D97-AF65-F5344CB8AC3E}">
        <p14:creationId xmlns:p14="http://schemas.microsoft.com/office/powerpoint/2010/main" val="215041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D70468-566C-5A41-AADA-DF2DE5693E09}" type="slidenum">
              <a:rPr kumimoji="1" lang="zh-CN" altLang="en-US" smtClean="0"/>
              <a:t>6</a:t>
            </a:fld>
            <a:endParaRPr kumimoji="1" lang="zh-CN" altLang="en-US"/>
          </a:p>
        </p:txBody>
      </p:sp>
    </p:spTree>
    <p:extLst>
      <p:ext uri="{BB962C8B-B14F-4D97-AF65-F5344CB8AC3E}">
        <p14:creationId xmlns:p14="http://schemas.microsoft.com/office/powerpoint/2010/main" val="724896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D70468-566C-5A41-AADA-DF2DE5693E09}" type="slidenum">
              <a:rPr kumimoji="1" lang="zh-CN" altLang="en-US" smtClean="0"/>
              <a:t>8</a:t>
            </a:fld>
            <a:endParaRPr kumimoji="1" lang="zh-CN" altLang="en-US"/>
          </a:p>
        </p:txBody>
      </p:sp>
    </p:spTree>
    <p:extLst>
      <p:ext uri="{BB962C8B-B14F-4D97-AF65-F5344CB8AC3E}">
        <p14:creationId xmlns:p14="http://schemas.microsoft.com/office/powerpoint/2010/main" val="1450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F4CE6F-555E-D24C-84F8-62771F31A561}"/>
              </a:ext>
            </a:extLst>
          </p:cNvPr>
          <p:cNvSpPr>
            <a:spLocks noGrp="1" noChangeArrowheads="1"/>
          </p:cNvSpPr>
          <p:nvPr>
            <p:ph type="sldNum" sz="quarter" idx="5"/>
          </p:nvPr>
        </p:nvSpPr>
        <p:spPr>
          <a:ln/>
        </p:spPr>
        <p:txBody>
          <a:bodyPr/>
          <a:lstStyle/>
          <a:p>
            <a:fld id="{8CEE67D2-B8DA-A44F-A7B3-5FFBF9792E39}" type="slidenum">
              <a:rPr lang="en-US" altLang="zh-CN"/>
              <a:pPr/>
              <a:t>9</a:t>
            </a:fld>
            <a:endParaRPr lang="en-US" altLang="zh-CN"/>
          </a:p>
        </p:txBody>
      </p:sp>
      <p:sp>
        <p:nvSpPr>
          <p:cNvPr id="28674" name="Rectangle 2">
            <a:extLst>
              <a:ext uri="{FF2B5EF4-FFF2-40B4-BE49-F238E27FC236}">
                <a16:creationId xmlns:a16="http://schemas.microsoft.com/office/drawing/2014/main" id="{F17034DD-727D-7C4E-827A-5B8BBEA093D8}"/>
              </a:ext>
            </a:extLst>
          </p:cNvPr>
          <p:cNvSpPr>
            <a:spLocks noRot="1" noChangeArrowheads="1" noTextEdit="1"/>
          </p:cNvSpPr>
          <p:nvPr>
            <p:ph type="sldImg"/>
          </p:nvPr>
        </p:nvSpPr>
        <p:spPr>
          <a:ln/>
        </p:spPr>
      </p:sp>
      <p:sp>
        <p:nvSpPr>
          <p:cNvPr id="28675" name="Rectangle 3">
            <a:extLst>
              <a:ext uri="{FF2B5EF4-FFF2-40B4-BE49-F238E27FC236}">
                <a16:creationId xmlns:a16="http://schemas.microsoft.com/office/drawing/2014/main" id="{112A7936-3748-2649-9A54-D374BD66FEC2}"/>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2134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DA92CB-880D-1F46-A1FC-F2187CAF3984}"/>
              </a:ext>
            </a:extLst>
          </p:cNvPr>
          <p:cNvSpPr>
            <a:spLocks noGrp="1" noChangeArrowheads="1"/>
          </p:cNvSpPr>
          <p:nvPr>
            <p:ph type="sldNum" sz="quarter" idx="5"/>
          </p:nvPr>
        </p:nvSpPr>
        <p:spPr>
          <a:ln/>
        </p:spPr>
        <p:txBody>
          <a:bodyPr/>
          <a:lstStyle/>
          <a:p>
            <a:fld id="{E986396B-5664-AD42-AF79-51CBC41983C0}" type="slidenum">
              <a:rPr lang="en-US" altLang="zh-CN"/>
              <a:pPr/>
              <a:t>10</a:t>
            </a:fld>
            <a:endParaRPr lang="en-US" altLang="zh-CN"/>
          </a:p>
        </p:txBody>
      </p:sp>
      <p:sp>
        <p:nvSpPr>
          <p:cNvPr id="29698" name="Rectangle 2">
            <a:extLst>
              <a:ext uri="{FF2B5EF4-FFF2-40B4-BE49-F238E27FC236}">
                <a16:creationId xmlns:a16="http://schemas.microsoft.com/office/drawing/2014/main" id="{3FD54C66-0B0F-D34A-B73A-B331F389381A}"/>
              </a:ext>
            </a:extLst>
          </p:cNvPr>
          <p:cNvSpPr>
            <a:spLocks noRot="1" noChangeArrowheads="1" noTextEdit="1"/>
          </p:cNvSpPr>
          <p:nvPr>
            <p:ph type="sldImg"/>
          </p:nvPr>
        </p:nvSpPr>
        <p:spPr>
          <a:ln/>
        </p:spPr>
      </p:sp>
      <p:sp>
        <p:nvSpPr>
          <p:cNvPr id="29699" name="Rectangle 3">
            <a:extLst>
              <a:ext uri="{FF2B5EF4-FFF2-40B4-BE49-F238E27FC236}">
                <a16:creationId xmlns:a16="http://schemas.microsoft.com/office/drawing/2014/main" id="{C2AF0AD7-FFCC-3C48-9C15-631E1A2CFFD2}"/>
              </a:ext>
            </a:extLst>
          </p:cNvPr>
          <p:cNvSpPr>
            <a:spLocks noGrp="1" noChangeArrowheads="1"/>
          </p:cNvSpPr>
          <p:nvPr>
            <p:ph type="body" idx="1"/>
          </p:nvPr>
        </p:nvSpPr>
        <p:spPr/>
        <p:txBody>
          <a:bodyPr/>
          <a:lstStyle/>
          <a:p>
            <a:r>
              <a:rPr lang="zh-CN" altLang="en-US" dirty="0"/>
              <a:t>填表</a:t>
            </a:r>
            <a:endParaRPr lang="zh-CN" altLang="zh-CN" dirty="0"/>
          </a:p>
        </p:txBody>
      </p:sp>
    </p:spTree>
    <p:extLst>
      <p:ext uri="{BB962C8B-B14F-4D97-AF65-F5344CB8AC3E}">
        <p14:creationId xmlns:p14="http://schemas.microsoft.com/office/powerpoint/2010/main" val="1096791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填表</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solidFill>
                  <a:schemeClr val="tx1"/>
                </a:solidFill>
                <a:ea typeface="楷体_GB2312" pitchFamily="49" charset="-122"/>
              </a:rPr>
              <a:t>备忘录方法的控制结构与直接递归方法的控制结构相同，区别在于备忘录方法为每个解过的子问题建立了备忘录以备需要时查看，避免了相同子问题的重复求解。</a:t>
            </a:r>
          </a:p>
          <a:p>
            <a:endParaRPr kumimoji="1" lang="zh-CN" altLang="en-US" dirty="0"/>
          </a:p>
        </p:txBody>
      </p:sp>
      <p:sp>
        <p:nvSpPr>
          <p:cNvPr id="4" name="灯片编号占位符 3"/>
          <p:cNvSpPr>
            <a:spLocks noGrp="1"/>
          </p:cNvSpPr>
          <p:nvPr>
            <p:ph type="sldNum" sz="quarter" idx="5"/>
          </p:nvPr>
        </p:nvSpPr>
        <p:spPr/>
        <p:txBody>
          <a:bodyPr/>
          <a:lstStyle/>
          <a:p>
            <a:fld id="{88D70468-566C-5A41-AADA-DF2DE5693E09}" type="slidenum">
              <a:rPr kumimoji="1" lang="zh-CN" altLang="en-US" smtClean="0"/>
              <a:t>16</a:t>
            </a:fld>
            <a:endParaRPr kumimoji="1" lang="zh-CN" altLang="en-US"/>
          </a:p>
        </p:txBody>
      </p:sp>
    </p:spTree>
    <p:extLst>
      <p:ext uri="{BB962C8B-B14F-4D97-AF65-F5344CB8AC3E}">
        <p14:creationId xmlns:p14="http://schemas.microsoft.com/office/powerpoint/2010/main" val="1119440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斐波那契数列</a:t>
            </a:r>
          </a:p>
        </p:txBody>
      </p:sp>
      <p:sp>
        <p:nvSpPr>
          <p:cNvPr id="4" name="灯片编号占位符 3"/>
          <p:cNvSpPr>
            <a:spLocks noGrp="1"/>
          </p:cNvSpPr>
          <p:nvPr>
            <p:ph type="sldNum" sz="quarter" idx="5"/>
          </p:nvPr>
        </p:nvSpPr>
        <p:spPr/>
        <p:txBody>
          <a:bodyPr/>
          <a:lstStyle/>
          <a:p>
            <a:fld id="{88D70468-566C-5A41-AADA-DF2DE5693E09}" type="slidenum">
              <a:rPr kumimoji="1" lang="zh-CN" altLang="en-US" smtClean="0"/>
              <a:t>18</a:t>
            </a:fld>
            <a:endParaRPr kumimoji="1" lang="zh-CN" altLang="en-US"/>
          </a:p>
        </p:txBody>
      </p:sp>
    </p:spTree>
    <p:extLst>
      <p:ext uri="{BB962C8B-B14F-4D97-AF65-F5344CB8AC3E}">
        <p14:creationId xmlns:p14="http://schemas.microsoft.com/office/powerpoint/2010/main" val="4190795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不要求是连续的</a:t>
            </a:r>
          </a:p>
        </p:txBody>
      </p:sp>
      <p:sp>
        <p:nvSpPr>
          <p:cNvPr id="4" name="灯片编号占位符 3"/>
          <p:cNvSpPr>
            <a:spLocks noGrp="1"/>
          </p:cNvSpPr>
          <p:nvPr>
            <p:ph type="sldNum" sz="quarter" idx="5"/>
          </p:nvPr>
        </p:nvSpPr>
        <p:spPr/>
        <p:txBody>
          <a:bodyPr/>
          <a:lstStyle/>
          <a:p>
            <a:fld id="{88D70468-566C-5A41-AADA-DF2DE5693E09}" type="slidenum">
              <a:rPr kumimoji="1" lang="zh-CN" altLang="en-US" smtClean="0"/>
              <a:t>19</a:t>
            </a:fld>
            <a:endParaRPr kumimoji="1" lang="zh-CN" altLang="en-US"/>
          </a:p>
        </p:txBody>
      </p:sp>
    </p:spTree>
    <p:extLst>
      <p:ext uri="{BB962C8B-B14F-4D97-AF65-F5344CB8AC3E}">
        <p14:creationId xmlns:p14="http://schemas.microsoft.com/office/powerpoint/2010/main" val="1195840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dirty="0">
                <a:solidFill>
                  <a:schemeClr val="tx1"/>
                </a:solidFill>
                <a:effectLst/>
                <a:latin typeface="+mn-lt"/>
                <a:ea typeface="+mn-ea"/>
                <a:cs typeface="+mn-cs"/>
              </a:rPr>
              <a:t>Maximum Subarray</a:t>
            </a:r>
            <a:r>
              <a:rPr lang="zh-CN" altLang="en-US" sz="1200" b="1" i="0" u="none" strike="noStrike" kern="1200" dirty="0">
                <a:solidFill>
                  <a:schemeClr val="tx1"/>
                </a:solidFill>
                <a:effectLst/>
                <a:latin typeface="+mn-lt"/>
                <a:ea typeface="+mn-ea"/>
                <a:cs typeface="+mn-cs"/>
              </a:rPr>
              <a:t> （</a:t>
            </a:r>
            <a:r>
              <a:rPr lang="en-US" altLang="zh-CN" sz="1200" b="1" i="0" u="none" strike="noStrike" kern="1200" dirty="0">
                <a:solidFill>
                  <a:schemeClr val="tx1"/>
                </a:solidFill>
                <a:effectLst/>
                <a:latin typeface="+mn-lt"/>
                <a:ea typeface="+mn-ea"/>
                <a:cs typeface="+mn-cs"/>
              </a:rPr>
              <a:t>D&amp;C</a:t>
            </a:r>
            <a:r>
              <a:rPr lang="zh-CN" altLang="en-US" sz="1200" b="1" i="0" u="none" strike="noStrike" kern="1200" dirty="0">
                <a:solidFill>
                  <a:schemeClr val="tx1"/>
                </a:solidFill>
                <a:effectLst/>
                <a:latin typeface="+mn-lt"/>
                <a:ea typeface="+mn-ea"/>
                <a:cs typeface="+mn-cs"/>
              </a:rPr>
              <a:t>）</a:t>
            </a:r>
            <a:endParaRPr kumimoji="1" lang="zh-CN" altLang="en-US" dirty="0"/>
          </a:p>
        </p:txBody>
      </p:sp>
      <p:sp>
        <p:nvSpPr>
          <p:cNvPr id="4" name="灯片编号占位符 3"/>
          <p:cNvSpPr>
            <a:spLocks noGrp="1"/>
          </p:cNvSpPr>
          <p:nvPr>
            <p:ph type="sldNum" sz="quarter" idx="5"/>
          </p:nvPr>
        </p:nvSpPr>
        <p:spPr/>
        <p:txBody>
          <a:bodyPr/>
          <a:lstStyle/>
          <a:p>
            <a:fld id="{88D70468-566C-5A41-AADA-DF2DE5693E09}" type="slidenum">
              <a:rPr kumimoji="1" lang="zh-CN" altLang="en-US" smtClean="0"/>
              <a:t>24</a:t>
            </a:fld>
            <a:endParaRPr kumimoji="1" lang="zh-CN" altLang="en-US"/>
          </a:p>
        </p:txBody>
      </p:sp>
    </p:spTree>
    <p:extLst>
      <p:ext uri="{BB962C8B-B14F-4D97-AF65-F5344CB8AC3E}">
        <p14:creationId xmlns:p14="http://schemas.microsoft.com/office/powerpoint/2010/main" val="407037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841B2-CD67-3445-B522-9BAAAC6A870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8E004A9-579A-BE42-908C-C3EFBF07DD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A9FCEBC-A9FA-1B43-AD98-390A0CD00222}"/>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5" name="页脚占位符 4">
            <a:extLst>
              <a:ext uri="{FF2B5EF4-FFF2-40B4-BE49-F238E27FC236}">
                <a16:creationId xmlns:a16="http://schemas.microsoft.com/office/drawing/2014/main" id="{B30EA739-040D-C541-81F6-A07411EB7EF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B0DDC7-C8C2-6249-8C3B-231F9D42678C}"/>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259197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B3725-9C3F-F140-A36C-B7E39F4BD74C}"/>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B9E3376-BFDB-6243-9A9A-3D301698522A}"/>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1720336-6B1F-2A4A-A7FD-351A88F3BAB8}"/>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5" name="页脚占位符 4">
            <a:extLst>
              <a:ext uri="{FF2B5EF4-FFF2-40B4-BE49-F238E27FC236}">
                <a16:creationId xmlns:a16="http://schemas.microsoft.com/office/drawing/2014/main" id="{E4BA0453-ECBA-0546-A567-5726275AD72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0926117-1E2B-5E4F-8BBE-0764DEC01E48}"/>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889435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F6FC9D-BC0F-0B4D-B0B6-909156473A8B}"/>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C5B13E3-A8EB-E94B-800F-3E1576869466}"/>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1FF35217-B3A0-AA4A-9C83-4401C48F78E6}"/>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5" name="页脚占位符 4">
            <a:extLst>
              <a:ext uri="{FF2B5EF4-FFF2-40B4-BE49-F238E27FC236}">
                <a16:creationId xmlns:a16="http://schemas.microsoft.com/office/drawing/2014/main" id="{E5F9B131-183E-A146-9580-2B1EAA565BA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8604F3-7F19-404E-BBCF-DB5F6FD41D50}"/>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4201898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C27D7-E132-2E47-9269-62451F7E70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75330B63-86AC-D543-964C-E742DDF2768A}"/>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07EE1C23-685D-2E45-A3FA-7E8DDECF28CC}"/>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5" name="页脚占位符 4">
            <a:extLst>
              <a:ext uri="{FF2B5EF4-FFF2-40B4-BE49-F238E27FC236}">
                <a16:creationId xmlns:a16="http://schemas.microsoft.com/office/drawing/2014/main" id="{CE161073-24E7-2B4B-8777-BD876929CE2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261ED1E-B40A-1544-B85C-7DFBD5E21710}"/>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364035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3A064-7896-8648-832D-070365FB751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DF64958-5B0C-004E-AAF2-A339FEABA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E3A5BAB7-A281-704C-A308-40EBE448362D}"/>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5" name="页脚占位符 4">
            <a:extLst>
              <a:ext uri="{FF2B5EF4-FFF2-40B4-BE49-F238E27FC236}">
                <a16:creationId xmlns:a16="http://schemas.microsoft.com/office/drawing/2014/main" id="{EB6F769F-B05D-4A47-9EF8-1E890B5B573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BAA66F9-B7A2-504A-A2D1-6647D109D182}"/>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458338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B589F-7329-0544-BBDF-492E87E85BD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11BD6B8-90DC-0140-A8C1-624088FC083A}"/>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1C418D9-18B0-0148-90E3-C77AC5DA5C5C}"/>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2CA76BF-FC24-DE4C-BF77-1578525EEF74}"/>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6" name="页脚占位符 5">
            <a:extLst>
              <a:ext uri="{FF2B5EF4-FFF2-40B4-BE49-F238E27FC236}">
                <a16:creationId xmlns:a16="http://schemas.microsoft.com/office/drawing/2014/main" id="{C26C8388-8FEE-134F-BA37-E76E7363B89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07A4444-F648-144D-A2B5-40E456BF5F80}"/>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255566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DC657F-3F43-2246-B803-13AC2424B8B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DE33FC8-7AD4-6E41-A29A-6B819C7AF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E1EC764E-7A83-E841-BD56-41BC8343C301}"/>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74916178-2EB4-B740-8A31-7A65139B14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0A148C4C-8820-3D43-8457-01ED9B7D777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A19D094-E25F-2D47-8882-E74C8C61C661}"/>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8" name="页脚占位符 7">
            <a:extLst>
              <a:ext uri="{FF2B5EF4-FFF2-40B4-BE49-F238E27FC236}">
                <a16:creationId xmlns:a16="http://schemas.microsoft.com/office/drawing/2014/main" id="{6DDA063C-3957-5444-8091-CFB0F6626DB6}"/>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8C0A6EC-5781-C942-BD46-63DF7D56709B}"/>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3959625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6B85D-E8A1-394C-B8F7-4F9E56CF707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F1A064BD-2C15-BF4A-BF69-337E32E2579D}"/>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4" name="页脚占位符 3">
            <a:extLst>
              <a:ext uri="{FF2B5EF4-FFF2-40B4-BE49-F238E27FC236}">
                <a16:creationId xmlns:a16="http://schemas.microsoft.com/office/drawing/2014/main" id="{FC45D68D-44EB-C64A-AC37-D74C402F96A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84A599BF-2F2F-5844-A949-8E5632C2E241}"/>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428446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499909-1983-9846-9801-32B5A1BA0B28}"/>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3" name="页脚占位符 2">
            <a:extLst>
              <a:ext uri="{FF2B5EF4-FFF2-40B4-BE49-F238E27FC236}">
                <a16:creationId xmlns:a16="http://schemas.microsoft.com/office/drawing/2014/main" id="{B2EE8B17-05C2-3745-BA1D-8F7F79FC2D8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C7C0397-6B82-264B-9D30-76277486F538}"/>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359890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654C0-2BF2-7540-B2A0-3D38C7B6B20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C4830BD-C0AA-2241-AD10-4AF0D2FBD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0B162D86-A28C-CD44-84E5-1B61790E5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C3A1AEE7-165E-3D4F-9AB4-E5C65B5EDAEA}"/>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6" name="页脚占位符 5">
            <a:extLst>
              <a:ext uri="{FF2B5EF4-FFF2-40B4-BE49-F238E27FC236}">
                <a16:creationId xmlns:a16="http://schemas.microsoft.com/office/drawing/2014/main" id="{2EB48F0A-65D3-184D-A4CF-680DEB7DF94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A89A288-0F7C-F94A-BC52-DE435DC48EB9}"/>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335319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D90AA-B346-AE49-A048-6029F126B9B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FB80AFA-A9D6-1D40-8B5D-AB448D990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8DE0821-276A-1D47-9054-69B6CE616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6B5F0AB4-8AA4-4944-A32F-29287A6186A9}"/>
              </a:ext>
            </a:extLst>
          </p:cNvPr>
          <p:cNvSpPr>
            <a:spLocks noGrp="1"/>
          </p:cNvSpPr>
          <p:nvPr>
            <p:ph type="dt" sz="half" idx="10"/>
          </p:nvPr>
        </p:nvSpPr>
        <p:spPr/>
        <p:txBody>
          <a:bodyPr/>
          <a:lstStyle/>
          <a:p>
            <a:fld id="{2E06BD27-DE39-2649-B81A-D4FAC6A40F07}" type="datetimeFigureOut">
              <a:rPr kumimoji="1" lang="zh-CN" altLang="en-US" smtClean="0"/>
              <a:t>2019/9/14</a:t>
            </a:fld>
            <a:endParaRPr kumimoji="1" lang="zh-CN" altLang="en-US"/>
          </a:p>
        </p:txBody>
      </p:sp>
      <p:sp>
        <p:nvSpPr>
          <p:cNvPr id="6" name="页脚占位符 5">
            <a:extLst>
              <a:ext uri="{FF2B5EF4-FFF2-40B4-BE49-F238E27FC236}">
                <a16:creationId xmlns:a16="http://schemas.microsoft.com/office/drawing/2014/main" id="{164526E5-8284-514F-9D2A-9AFD53AB7C9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E0CB6CC-A922-D247-8467-DC898E46E245}"/>
              </a:ext>
            </a:extLst>
          </p:cNvPr>
          <p:cNvSpPr>
            <a:spLocks noGrp="1"/>
          </p:cNvSpPr>
          <p:nvPr>
            <p:ph type="sldNum" sz="quarter" idx="12"/>
          </p:nvPr>
        </p:nvSpPr>
        <p:spPr/>
        <p:txBody>
          <a:body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31745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C2525C-9377-B747-9865-30C52B4F8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C53C44E-A82E-DF44-9299-3ECA7D76D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6D51FE5-7E77-C94E-9B1E-A8125DC30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6BD27-DE39-2649-B81A-D4FAC6A40F07}" type="datetimeFigureOut">
              <a:rPr kumimoji="1" lang="zh-CN" altLang="en-US" smtClean="0"/>
              <a:t>2019/9/14</a:t>
            </a:fld>
            <a:endParaRPr kumimoji="1" lang="zh-CN" altLang="en-US"/>
          </a:p>
        </p:txBody>
      </p:sp>
      <p:sp>
        <p:nvSpPr>
          <p:cNvPr id="5" name="页脚占位符 4">
            <a:extLst>
              <a:ext uri="{FF2B5EF4-FFF2-40B4-BE49-F238E27FC236}">
                <a16:creationId xmlns:a16="http://schemas.microsoft.com/office/drawing/2014/main" id="{FCD8B8D2-5799-C740-8333-2CA08F67A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5A67B9D0-15CB-EE42-9FA2-04364FE02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8E52C-5FDC-3646-81D8-7605EB26A7E5}" type="slidenum">
              <a:rPr kumimoji="1" lang="zh-CN" altLang="en-US" smtClean="0"/>
              <a:t>‹#›</a:t>
            </a:fld>
            <a:endParaRPr kumimoji="1" lang="zh-CN" altLang="en-US"/>
          </a:p>
        </p:txBody>
      </p:sp>
    </p:spTree>
    <p:extLst>
      <p:ext uri="{BB962C8B-B14F-4D97-AF65-F5344CB8AC3E}">
        <p14:creationId xmlns:p14="http://schemas.microsoft.com/office/powerpoint/2010/main" val="4072384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hackerearth.com/zh/practice/algorithms/dynamic-programming/introduction-to-dynamic-programming-1/practice-problem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sualgo.net/en/sort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62B61-277A-0546-92CA-C19B3BB53B64}"/>
              </a:ext>
            </a:extLst>
          </p:cNvPr>
          <p:cNvSpPr>
            <a:spLocks noGrp="1"/>
          </p:cNvSpPr>
          <p:nvPr>
            <p:ph type="ctrTitle"/>
          </p:nvPr>
        </p:nvSpPr>
        <p:spPr/>
        <p:txBody>
          <a:bodyPr/>
          <a:lstStyle/>
          <a:p>
            <a:r>
              <a:rPr kumimoji="1" lang="zh-CN" altLang="en-US" dirty="0"/>
              <a:t>算法串讲</a:t>
            </a:r>
          </a:p>
        </p:txBody>
      </p:sp>
      <p:sp>
        <p:nvSpPr>
          <p:cNvPr id="3" name="副标题 2">
            <a:extLst>
              <a:ext uri="{FF2B5EF4-FFF2-40B4-BE49-F238E27FC236}">
                <a16:creationId xmlns:a16="http://schemas.microsoft.com/office/drawing/2014/main" id="{B2E4D0C2-2C22-E546-B131-FC5394DAF03B}"/>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030293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216A3C5-2D41-2742-B09F-47FCE2AD4A69}"/>
              </a:ext>
            </a:extLst>
          </p:cNvPr>
          <p:cNvSpPr>
            <a:spLocks noChangeArrowheads="1"/>
          </p:cNvSpPr>
          <p:nvPr/>
        </p:nvSpPr>
        <p:spPr bwMode="auto">
          <a:xfrm>
            <a:off x="644762" y="1354287"/>
            <a:ext cx="11105278" cy="4479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r>
              <a:rPr lang="zh-CN" altLang="en-US" sz="2400" dirty="0">
                <a:latin typeface="楷体_GB2312" pitchFamily="49" charset="-122"/>
                <a:ea typeface="楷体_GB2312" pitchFamily="49" charset="-122"/>
              </a:rPr>
              <a:t>但是经分解得到的子问题往往不是互相独立的。不同子问题的数目常常只有多项式量级。在用分治法求解时，有些子问题被重复计算了许多次。</a:t>
            </a:r>
          </a:p>
        </p:txBody>
      </p:sp>
      <p:sp>
        <p:nvSpPr>
          <p:cNvPr id="9219" name="Rectangle 3">
            <a:extLst>
              <a:ext uri="{FF2B5EF4-FFF2-40B4-BE49-F238E27FC236}">
                <a16:creationId xmlns:a16="http://schemas.microsoft.com/office/drawing/2014/main" id="{2EF9BADE-CA7E-B343-89C1-0E6253BE30A2}"/>
              </a:ext>
            </a:extLst>
          </p:cNvPr>
          <p:cNvSpPr>
            <a:spLocks noChangeArrowheads="1"/>
          </p:cNvSpPr>
          <p:nvPr/>
        </p:nvSpPr>
        <p:spPr bwMode="auto">
          <a:xfrm>
            <a:off x="746418" y="32511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4400" b="1">
                <a:solidFill>
                  <a:srgbClr val="663300"/>
                </a:solidFill>
                <a:latin typeface="Times New Roman" panose="02020603050405020304" pitchFamily="18" charset="0"/>
                <a:ea typeface="宋体" panose="02010600030101010101" pitchFamily="2" charset="-122"/>
              </a:defRPr>
            </a:lvl1pPr>
            <a:lvl2pPr>
              <a:defRPr kumimoji="1" sz="4400" b="1">
                <a:solidFill>
                  <a:srgbClr val="663300"/>
                </a:solidFill>
                <a:latin typeface="Times New Roman" panose="02020603050405020304" pitchFamily="18" charset="0"/>
                <a:ea typeface="宋体" panose="02010600030101010101" pitchFamily="2" charset="-122"/>
              </a:defRPr>
            </a:lvl2pPr>
            <a:lvl3pPr>
              <a:defRPr kumimoji="1" sz="4400" b="1">
                <a:solidFill>
                  <a:srgbClr val="663300"/>
                </a:solidFill>
                <a:latin typeface="Times New Roman" panose="02020603050405020304" pitchFamily="18" charset="0"/>
                <a:ea typeface="宋体" panose="02010600030101010101" pitchFamily="2" charset="-122"/>
              </a:defRPr>
            </a:lvl3pPr>
            <a:lvl4pPr>
              <a:defRPr kumimoji="1" sz="4400" b="1">
                <a:solidFill>
                  <a:srgbClr val="663300"/>
                </a:solidFill>
                <a:latin typeface="Times New Roman" panose="02020603050405020304" pitchFamily="18" charset="0"/>
                <a:ea typeface="宋体" panose="02010600030101010101" pitchFamily="2" charset="-122"/>
              </a:defRPr>
            </a:lvl4pPr>
            <a:lvl5pPr>
              <a:defRPr kumimoji="1" sz="4400" b="1">
                <a:solidFill>
                  <a:srgbClr val="663300"/>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b="1">
                <a:solidFill>
                  <a:srgbClr val="663300"/>
                </a:solidFill>
                <a:latin typeface="Times New Roman" panose="02020603050405020304" pitchFamily="18" charset="0"/>
                <a:ea typeface="宋体" panose="02010600030101010101" pitchFamily="2" charset="-122"/>
              </a:defRPr>
            </a:lvl9pPr>
          </a:lstStyle>
          <a:p>
            <a:r>
              <a:rPr lang="en-US" altLang="zh-CN" b="0" dirty="0">
                <a:solidFill>
                  <a:schemeClr val="tx1"/>
                </a:solidFill>
                <a:effectLst>
                  <a:outerShdw blurRad="38100" dist="38100" dir="2700000" algn="tl">
                    <a:srgbClr val="C0C0C0"/>
                  </a:outerShdw>
                </a:effectLst>
                <a:latin typeface="+mn-lt"/>
                <a:ea typeface="黑体" panose="02010609060101010101" pitchFamily="49" charset="-122"/>
              </a:rPr>
              <a:t>2.1</a:t>
            </a:r>
            <a:r>
              <a:rPr lang="zh-CN" altLang="en-US" b="0" dirty="0">
                <a:solidFill>
                  <a:schemeClr val="tx1"/>
                </a:solidFill>
                <a:effectLst>
                  <a:outerShdw blurRad="38100" dist="38100" dir="2700000" algn="tl">
                    <a:srgbClr val="C0C0C0"/>
                  </a:outerShdw>
                </a:effectLst>
                <a:latin typeface="+mn-lt"/>
                <a:ea typeface="黑体" panose="02010609060101010101" pitchFamily="49" charset="-122"/>
              </a:rPr>
              <a:t> 算法总体思想</a:t>
            </a:r>
          </a:p>
        </p:txBody>
      </p:sp>
      <p:grpSp>
        <p:nvGrpSpPr>
          <p:cNvPr id="9220" name="Group 4">
            <a:extLst>
              <a:ext uri="{FF2B5EF4-FFF2-40B4-BE49-F238E27FC236}">
                <a16:creationId xmlns:a16="http://schemas.microsoft.com/office/drawing/2014/main" id="{7FF9423C-C2B6-9A4F-8E3B-6D3E3AB947BA}"/>
              </a:ext>
            </a:extLst>
          </p:cNvPr>
          <p:cNvGrpSpPr>
            <a:grpSpLocks/>
          </p:cNvGrpSpPr>
          <p:nvPr/>
        </p:nvGrpSpPr>
        <p:grpSpPr bwMode="auto">
          <a:xfrm>
            <a:off x="1012826" y="2970849"/>
            <a:ext cx="9563734" cy="3506151"/>
            <a:chOff x="158" y="2025"/>
            <a:chExt cx="5602" cy="2029"/>
          </a:xfrm>
          <a:solidFill>
            <a:schemeClr val="accent6">
              <a:lumMod val="40000"/>
              <a:lumOff val="60000"/>
            </a:schemeClr>
          </a:solidFill>
        </p:grpSpPr>
        <p:sp>
          <p:nvSpPr>
            <p:cNvPr id="9221" name="Oval 5">
              <a:extLst>
                <a:ext uri="{FF2B5EF4-FFF2-40B4-BE49-F238E27FC236}">
                  <a16:creationId xmlns:a16="http://schemas.microsoft.com/office/drawing/2014/main" id="{B9722DF8-8F12-A140-94BC-A8FE0A510D2F}"/>
                </a:ext>
              </a:extLst>
            </p:cNvPr>
            <p:cNvSpPr>
              <a:spLocks noChangeArrowheads="1"/>
            </p:cNvSpPr>
            <p:nvPr/>
          </p:nvSpPr>
          <p:spPr bwMode="auto">
            <a:xfrm>
              <a:off x="2699" y="2205"/>
              <a:ext cx="504" cy="384"/>
            </a:xfrm>
            <a:prstGeom prst="ellipse">
              <a:avLst/>
            </a:prstGeom>
            <a:grp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000">
                  <a:latin typeface="Arial Rounded MT Bold" panose="020F0704030504030204" pitchFamily="34" charset="0"/>
                  <a:ea typeface="宋体" panose="02010600030101010101" pitchFamily="2" charset="-122"/>
                </a:rPr>
                <a:t>n</a:t>
              </a:r>
            </a:p>
          </p:txBody>
        </p:sp>
        <p:cxnSp>
          <p:nvCxnSpPr>
            <p:cNvPr id="9222" name="AutoShape 6">
              <a:extLst>
                <a:ext uri="{FF2B5EF4-FFF2-40B4-BE49-F238E27FC236}">
                  <a16:creationId xmlns:a16="http://schemas.microsoft.com/office/drawing/2014/main" id="{05DB5BCA-30E2-CC4D-B491-7FCB7E2AD568}"/>
                </a:ext>
              </a:extLst>
            </p:cNvPr>
            <p:cNvCxnSpPr>
              <a:cxnSpLocks noChangeShapeType="1"/>
              <a:stCxn id="9221" idx="4"/>
            </p:cNvCxnSpPr>
            <p:nvPr/>
          </p:nvCxnSpPr>
          <p:spPr bwMode="auto">
            <a:xfrm>
              <a:off x="2951" y="2595"/>
              <a:ext cx="2281" cy="512"/>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23" name="AutoShape 7">
              <a:extLst>
                <a:ext uri="{FF2B5EF4-FFF2-40B4-BE49-F238E27FC236}">
                  <a16:creationId xmlns:a16="http://schemas.microsoft.com/office/drawing/2014/main" id="{B0341D53-C653-6547-BFC7-669B6F1A068B}"/>
                </a:ext>
              </a:extLst>
            </p:cNvPr>
            <p:cNvCxnSpPr>
              <a:cxnSpLocks noChangeShapeType="1"/>
              <a:stCxn id="9221" idx="4"/>
            </p:cNvCxnSpPr>
            <p:nvPr/>
          </p:nvCxnSpPr>
          <p:spPr bwMode="auto">
            <a:xfrm flipH="1">
              <a:off x="798" y="2595"/>
              <a:ext cx="2153" cy="48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24" name="AutoShape 8">
              <a:extLst>
                <a:ext uri="{FF2B5EF4-FFF2-40B4-BE49-F238E27FC236}">
                  <a16:creationId xmlns:a16="http://schemas.microsoft.com/office/drawing/2014/main" id="{F4A31C8E-A035-AC4F-87B4-BFE821337FCA}"/>
                </a:ext>
              </a:extLst>
            </p:cNvPr>
            <p:cNvCxnSpPr>
              <a:cxnSpLocks noChangeShapeType="1"/>
              <a:stCxn id="9221" idx="4"/>
            </p:cNvCxnSpPr>
            <p:nvPr/>
          </p:nvCxnSpPr>
          <p:spPr bwMode="auto">
            <a:xfrm flipH="1">
              <a:off x="2276" y="2595"/>
              <a:ext cx="675" cy="512"/>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25" name="AutoShape 9">
              <a:extLst>
                <a:ext uri="{FF2B5EF4-FFF2-40B4-BE49-F238E27FC236}">
                  <a16:creationId xmlns:a16="http://schemas.microsoft.com/office/drawing/2014/main" id="{4BE198B4-5F79-D742-93AD-A1A5D9A2C1DA}"/>
                </a:ext>
              </a:extLst>
            </p:cNvPr>
            <p:cNvCxnSpPr>
              <a:cxnSpLocks noChangeShapeType="1"/>
              <a:stCxn id="9221" idx="4"/>
            </p:cNvCxnSpPr>
            <p:nvPr/>
          </p:nvCxnSpPr>
          <p:spPr bwMode="auto">
            <a:xfrm>
              <a:off x="2951" y="2595"/>
              <a:ext cx="803" cy="512"/>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26" name="AutoShape 10">
              <a:extLst>
                <a:ext uri="{FF2B5EF4-FFF2-40B4-BE49-F238E27FC236}">
                  <a16:creationId xmlns:a16="http://schemas.microsoft.com/office/drawing/2014/main" id="{F3175CC4-0141-EA4B-BA35-3F82195A0AF1}"/>
                </a:ext>
              </a:extLst>
            </p:cNvPr>
            <p:cNvSpPr>
              <a:spLocks noChangeArrowheads="1"/>
            </p:cNvSpPr>
            <p:nvPr/>
          </p:nvSpPr>
          <p:spPr bwMode="auto">
            <a:xfrm>
              <a:off x="384" y="2025"/>
              <a:ext cx="816" cy="672"/>
            </a:xfrm>
            <a:prstGeom prst="triangle">
              <a:avLst>
                <a:gd name="adj" fmla="val 50000"/>
              </a:avLst>
            </a:prstGeom>
            <a:gr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000">
                  <a:latin typeface="Arial Rounded MT Bold" panose="020F0704030504030204" pitchFamily="34" charset="0"/>
                  <a:ea typeface="宋体" panose="02010600030101010101" pitchFamily="2" charset="-122"/>
                </a:rPr>
                <a:t>T(n)</a:t>
              </a:r>
            </a:p>
          </p:txBody>
        </p:sp>
        <p:sp>
          <p:nvSpPr>
            <p:cNvPr id="9227" name="Text Box 11">
              <a:extLst>
                <a:ext uri="{FF2B5EF4-FFF2-40B4-BE49-F238E27FC236}">
                  <a16:creationId xmlns:a16="http://schemas.microsoft.com/office/drawing/2014/main" id="{D97A4DD7-8C3C-3D47-9B88-2A955A42840A}"/>
                </a:ext>
              </a:extLst>
            </p:cNvPr>
            <p:cNvSpPr txBox="1">
              <a:spLocks noChangeArrowheads="1"/>
            </p:cNvSpPr>
            <p:nvPr/>
          </p:nvSpPr>
          <p:spPr bwMode="auto">
            <a:xfrm>
              <a:off x="1824" y="2236"/>
              <a:ext cx="672" cy="232"/>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2000">
                  <a:latin typeface="Arial Rounded MT Bold" panose="020F0704030504030204" pitchFamily="34" charset="0"/>
                  <a:ea typeface="宋体" panose="02010600030101010101" pitchFamily="2" charset="-122"/>
                </a:rPr>
                <a:t>=</a:t>
              </a:r>
            </a:p>
          </p:txBody>
        </p:sp>
        <p:grpSp>
          <p:nvGrpSpPr>
            <p:cNvPr id="9228" name="Group 12">
              <a:extLst>
                <a:ext uri="{FF2B5EF4-FFF2-40B4-BE49-F238E27FC236}">
                  <a16:creationId xmlns:a16="http://schemas.microsoft.com/office/drawing/2014/main" id="{58221351-AD35-E947-8231-70B129E467B0}"/>
                </a:ext>
              </a:extLst>
            </p:cNvPr>
            <p:cNvGrpSpPr>
              <a:grpSpLocks/>
            </p:cNvGrpSpPr>
            <p:nvPr/>
          </p:nvGrpSpPr>
          <p:grpSpPr bwMode="auto">
            <a:xfrm>
              <a:off x="158" y="3158"/>
              <a:ext cx="1248" cy="896"/>
              <a:chOff x="96" y="1296"/>
              <a:chExt cx="1488" cy="1104"/>
            </a:xfrm>
            <a:grpFill/>
          </p:grpSpPr>
          <p:sp>
            <p:nvSpPr>
              <p:cNvPr id="9229" name="Oval 13">
                <a:extLst>
                  <a:ext uri="{FF2B5EF4-FFF2-40B4-BE49-F238E27FC236}">
                    <a16:creationId xmlns:a16="http://schemas.microsoft.com/office/drawing/2014/main" id="{02D93C49-0690-684B-870C-D58063E81310}"/>
                  </a:ext>
                </a:extLst>
              </p:cNvPr>
              <p:cNvSpPr>
                <a:spLocks noChangeArrowheads="1"/>
              </p:cNvSpPr>
              <p:nvPr/>
            </p:nvSpPr>
            <p:spPr bwMode="auto">
              <a:xfrm>
                <a:off x="624" y="1296"/>
                <a:ext cx="504" cy="384"/>
              </a:xfrm>
              <a:prstGeom prst="ellipse">
                <a:avLst/>
              </a:prstGeom>
              <a:grp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a:latin typeface="Arial Rounded MT Bold" panose="020F0704030504030204" pitchFamily="34" charset="0"/>
                    <a:ea typeface="宋体" panose="02010600030101010101" pitchFamily="2" charset="-122"/>
                  </a:rPr>
                  <a:t>n/2</a:t>
                </a:r>
              </a:p>
            </p:txBody>
          </p:sp>
          <p:cxnSp>
            <p:nvCxnSpPr>
              <p:cNvPr id="9230" name="AutoShape 14">
                <a:extLst>
                  <a:ext uri="{FF2B5EF4-FFF2-40B4-BE49-F238E27FC236}">
                    <a16:creationId xmlns:a16="http://schemas.microsoft.com/office/drawing/2014/main" id="{272166D9-7934-D249-AED6-28CA5329898D}"/>
                  </a:ext>
                </a:extLst>
              </p:cNvPr>
              <p:cNvCxnSpPr>
                <a:cxnSpLocks noChangeShapeType="1"/>
                <a:stCxn id="9229" idx="4"/>
                <a:endCxn id="9237" idx="0"/>
              </p:cNvCxnSpPr>
              <p:nvPr/>
            </p:nvCxnSpPr>
            <p:spPr bwMode="auto">
              <a:xfrm>
                <a:off x="876" y="1686"/>
                <a:ext cx="576"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1" name="AutoShape 15">
                <a:extLst>
                  <a:ext uri="{FF2B5EF4-FFF2-40B4-BE49-F238E27FC236}">
                    <a16:creationId xmlns:a16="http://schemas.microsoft.com/office/drawing/2014/main" id="{2B1C9A97-6283-B545-8866-7D5ABF603A38}"/>
                  </a:ext>
                </a:extLst>
              </p:cNvPr>
              <p:cNvCxnSpPr>
                <a:cxnSpLocks noChangeShapeType="1"/>
                <a:stCxn id="9229" idx="4"/>
                <a:endCxn id="9234" idx="0"/>
              </p:cNvCxnSpPr>
              <p:nvPr/>
            </p:nvCxnSpPr>
            <p:spPr bwMode="auto">
              <a:xfrm flipH="1">
                <a:off x="228" y="1686"/>
                <a:ext cx="64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2" name="AutoShape 16">
                <a:extLst>
                  <a:ext uri="{FF2B5EF4-FFF2-40B4-BE49-F238E27FC236}">
                    <a16:creationId xmlns:a16="http://schemas.microsoft.com/office/drawing/2014/main" id="{A6895DD7-3AB7-F144-9A51-7C725877DA68}"/>
                  </a:ext>
                </a:extLst>
              </p:cNvPr>
              <p:cNvCxnSpPr>
                <a:cxnSpLocks noChangeShapeType="1"/>
                <a:stCxn id="9229" idx="4"/>
                <a:endCxn id="9235" idx="0"/>
              </p:cNvCxnSpPr>
              <p:nvPr/>
            </p:nvCxnSpPr>
            <p:spPr bwMode="auto">
              <a:xfrm flipH="1">
                <a:off x="636" y="1686"/>
                <a:ext cx="240"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33" name="AutoShape 17">
                <a:extLst>
                  <a:ext uri="{FF2B5EF4-FFF2-40B4-BE49-F238E27FC236}">
                    <a16:creationId xmlns:a16="http://schemas.microsoft.com/office/drawing/2014/main" id="{CD0D8059-817F-8C47-83B3-A4667C13544B}"/>
                  </a:ext>
                </a:extLst>
              </p:cNvPr>
              <p:cNvCxnSpPr>
                <a:cxnSpLocks noChangeShapeType="1"/>
                <a:stCxn id="9229" idx="4"/>
                <a:endCxn id="9236" idx="0"/>
              </p:cNvCxnSpPr>
              <p:nvPr/>
            </p:nvCxnSpPr>
            <p:spPr bwMode="auto">
              <a:xfrm>
                <a:off x="876" y="1686"/>
                <a:ext cx="16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34" name="AutoShape 18">
                <a:extLst>
                  <a:ext uri="{FF2B5EF4-FFF2-40B4-BE49-F238E27FC236}">
                    <a16:creationId xmlns:a16="http://schemas.microsoft.com/office/drawing/2014/main" id="{BC932D19-71C6-4E43-990F-47164FC83616}"/>
                  </a:ext>
                </a:extLst>
              </p:cNvPr>
              <p:cNvSpPr>
                <a:spLocks noChangeArrowheads="1"/>
              </p:cNvSpPr>
              <p:nvPr/>
            </p:nvSpPr>
            <p:spPr bwMode="auto">
              <a:xfrm>
                <a:off x="96"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35" name="AutoShape 19">
                <a:extLst>
                  <a:ext uri="{FF2B5EF4-FFF2-40B4-BE49-F238E27FC236}">
                    <a16:creationId xmlns:a16="http://schemas.microsoft.com/office/drawing/2014/main" id="{120425AA-8840-024C-A5E2-E82B5E457D89}"/>
                  </a:ext>
                </a:extLst>
              </p:cNvPr>
              <p:cNvSpPr>
                <a:spLocks noChangeArrowheads="1"/>
              </p:cNvSpPr>
              <p:nvPr/>
            </p:nvSpPr>
            <p:spPr bwMode="auto">
              <a:xfrm>
                <a:off x="504"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36" name="AutoShape 20">
                <a:extLst>
                  <a:ext uri="{FF2B5EF4-FFF2-40B4-BE49-F238E27FC236}">
                    <a16:creationId xmlns:a16="http://schemas.microsoft.com/office/drawing/2014/main" id="{516F076C-D60F-FD4D-852C-FD2A633F599F}"/>
                  </a:ext>
                </a:extLst>
              </p:cNvPr>
              <p:cNvSpPr>
                <a:spLocks noChangeArrowheads="1"/>
              </p:cNvSpPr>
              <p:nvPr/>
            </p:nvSpPr>
            <p:spPr bwMode="auto">
              <a:xfrm>
                <a:off x="912"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37" name="AutoShape 21">
                <a:extLst>
                  <a:ext uri="{FF2B5EF4-FFF2-40B4-BE49-F238E27FC236}">
                    <a16:creationId xmlns:a16="http://schemas.microsoft.com/office/drawing/2014/main" id="{AAA463F5-24CD-5541-BD64-372FE48FBBE3}"/>
                  </a:ext>
                </a:extLst>
              </p:cNvPr>
              <p:cNvSpPr>
                <a:spLocks noChangeArrowheads="1"/>
              </p:cNvSpPr>
              <p:nvPr/>
            </p:nvSpPr>
            <p:spPr bwMode="auto">
              <a:xfrm>
                <a:off x="1320"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grpSp>
        <p:grpSp>
          <p:nvGrpSpPr>
            <p:cNvPr id="9238" name="Group 22">
              <a:extLst>
                <a:ext uri="{FF2B5EF4-FFF2-40B4-BE49-F238E27FC236}">
                  <a16:creationId xmlns:a16="http://schemas.microsoft.com/office/drawing/2014/main" id="{AF658FB0-30B2-8148-8647-00ED45218B5B}"/>
                </a:ext>
              </a:extLst>
            </p:cNvPr>
            <p:cNvGrpSpPr>
              <a:grpSpLocks/>
            </p:cNvGrpSpPr>
            <p:nvPr/>
          </p:nvGrpSpPr>
          <p:grpSpPr bwMode="auto">
            <a:xfrm>
              <a:off x="1655" y="3158"/>
              <a:ext cx="1248" cy="896"/>
              <a:chOff x="96" y="1296"/>
              <a:chExt cx="1488" cy="1104"/>
            </a:xfrm>
            <a:grpFill/>
          </p:grpSpPr>
          <p:sp>
            <p:nvSpPr>
              <p:cNvPr id="9239" name="Oval 23">
                <a:extLst>
                  <a:ext uri="{FF2B5EF4-FFF2-40B4-BE49-F238E27FC236}">
                    <a16:creationId xmlns:a16="http://schemas.microsoft.com/office/drawing/2014/main" id="{65E7F613-5C5D-B745-805B-465482CE121F}"/>
                  </a:ext>
                </a:extLst>
              </p:cNvPr>
              <p:cNvSpPr>
                <a:spLocks noChangeArrowheads="1"/>
              </p:cNvSpPr>
              <p:nvPr/>
            </p:nvSpPr>
            <p:spPr bwMode="auto">
              <a:xfrm>
                <a:off x="624" y="1296"/>
                <a:ext cx="504" cy="384"/>
              </a:xfrm>
              <a:prstGeom prst="ellipse">
                <a:avLst/>
              </a:prstGeom>
              <a:grp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a:latin typeface="Arial Rounded MT Bold" panose="020F0704030504030204" pitchFamily="34" charset="0"/>
                    <a:ea typeface="宋体" panose="02010600030101010101" pitchFamily="2" charset="-122"/>
                  </a:rPr>
                  <a:t>n/2</a:t>
                </a:r>
              </a:p>
            </p:txBody>
          </p:sp>
          <p:cxnSp>
            <p:nvCxnSpPr>
              <p:cNvPr id="9240" name="AutoShape 24">
                <a:extLst>
                  <a:ext uri="{FF2B5EF4-FFF2-40B4-BE49-F238E27FC236}">
                    <a16:creationId xmlns:a16="http://schemas.microsoft.com/office/drawing/2014/main" id="{2FC4AFBD-30CE-3545-8552-90B67202DBD0}"/>
                  </a:ext>
                </a:extLst>
              </p:cNvPr>
              <p:cNvCxnSpPr>
                <a:cxnSpLocks noChangeShapeType="1"/>
                <a:stCxn id="9239" idx="4"/>
                <a:endCxn id="9247" idx="0"/>
              </p:cNvCxnSpPr>
              <p:nvPr/>
            </p:nvCxnSpPr>
            <p:spPr bwMode="auto">
              <a:xfrm>
                <a:off x="876" y="1686"/>
                <a:ext cx="576"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1" name="AutoShape 25">
                <a:extLst>
                  <a:ext uri="{FF2B5EF4-FFF2-40B4-BE49-F238E27FC236}">
                    <a16:creationId xmlns:a16="http://schemas.microsoft.com/office/drawing/2014/main" id="{00CDD83E-D999-7F45-AE97-DAA5BE224BEC}"/>
                  </a:ext>
                </a:extLst>
              </p:cNvPr>
              <p:cNvCxnSpPr>
                <a:cxnSpLocks noChangeShapeType="1"/>
                <a:stCxn id="9239" idx="4"/>
                <a:endCxn id="9244" idx="0"/>
              </p:cNvCxnSpPr>
              <p:nvPr/>
            </p:nvCxnSpPr>
            <p:spPr bwMode="auto">
              <a:xfrm flipH="1">
                <a:off x="228" y="1686"/>
                <a:ext cx="64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2" name="AutoShape 26">
                <a:extLst>
                  <a:ext uri="{FF2B5EF4-FFF2-40B4-BE49-F238E27FC236}">
                    <a16:creationId xmlns:a16="http://schemas.microsoft.com/office/drawing/2014/main" id="{05E58BF6-2B04-2C47-B914-365B09A06D65}"/>
                  </a:ext>
                </a:extLst>
              </p:cNvPr>
              <p:cNvCxnSpPr>
                <a:cxnSpLocks noChangeShapeType="1"/>
                <a:stCxn id="9239" idx="4"/>
                <a:endCxn id="9245" idx="0"/>
              </p:cNvCxnSpPr>
              <p:nvPr/>
            </p:nvCxnSpPr>
            <p:spPr bwMode="auto">
              <a:xfrm flipH="1">
                <a:off x="636" y="1686"/>
                <a:ext cx="240"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43" name="AutoShape 27">
                <a:extLst>
                  <a:ext uri="{FF2B5EF4-FFF2-40B4-BE49-F238E27FC236}">
                    <a16:creationId xmlns:a16="http://schemas.microsoft.com/office/drawing/2014/main" id="{CBAB9635-8F17-6040-8ECA-E0CDA45DE488}"/>
                  </a:ext>
                </a:extLst>
              </p:cNvPr>
              <p:cNvCxnSpPr>
                <a:cxnSpLocks noChangeShapeType="1"/>
                <a:stCxn id="9239" idx="4"/>
                <a:endCxn id="9246" idx="0"/>
              </p:cNvCxnSpPr>
              <p:nvPr/>
            </p:nvCxnSpPr>
            <p:spPr bwMode="auto">
              <a:xfrm>
                <a:off x="876" y="1686"/>
                <a:ext cx="16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44" name="AutoShape 28">
                <a:extLst>
                  <a:ext uri="{FF2B5EF4-FFF2-40B4-BE49-F238E27FC236}">
                    <a16:creationId xmlns:a16="http://schemas.microsoft.com/office/drawing/2014/main" id="{E5FFBC65-5BE9-FB47-9E9E-1B6312135649}"/>
                  </a:ext>
                </a:extLst>
              </p:cNvPr>
              <p:cNvSpPr>
                <a:spLocks noChangeArrowheads="1"/>
              </p:cNvSpPr>
              <p:nvPr/>
            </p:nvSpPr>
            <p:spPr bwMode="auto">
              <a:xfrm>
                <a:off x="96"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45" name="AutoShape 29">
                <a:extLst>
                  <a:ext uri="{FF2B5EF4-FFF2-40B4-BE49-F238E27FC236}">
                    <a16:creationId xmlns:a16="http://schemas.microsoft.com/office/drawing/2014/main" id="{2731E0D0-7E3D-E641-9333-BF558EC72F0E}"/>
                  </a:ext>
                </a:extLst>
              </p:cNvPr>
              <p:cNvSpPr>
                <a:spLocks noChangeArrowheads="1"/>
              </p:cNvSpPr>
              <p:nvPr/>
            </p:nvSpPr>
            <p:spPr bwMode="auto">
              <a:xfrm>
                <a:off x="504"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46" name="AutoShape 30">
                <a:extLst>
                  <a:ext uri="{FF2B5EF4-FFF2-40B4-BE49-F238E27FC236}">
                    <a16:creationId xmlns:a16="http://schemas.microsoft.com/office/drawing/2014/main" id="{FBA1E268-324A-504D-AFCC-26BC7488A959}"/>
                  </a:ext>
                </a:extLst>
              </p:cNvPr>
              <p:cNvSpPr>
                <a:spLocks noChangeArrowheads="1"/>
              </p:cNvSpPr>
              <p:nvPr/>
            </p:nvSpPr>
            <p:spPr bwMode="auto">
              <a:xfrm>
                <a:off x="912"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47" name="AutoShape 31">
                <a:extLst>
                  <a:ext uri="{FF2B5EF4-FFF2-40B4-BE49-F238E27FC236}">
                    <a16:creationId xmlns:a16="http://schemas.microsoft.com/office/drawing/2014/main" id="{816D9BC6-D269-434A-8127-E974D9A17BEA}"/>
                  </a:ext>
                </a:extLst>
              </p:cNvPr>
              <p:cNvSpPr>
                <a:spLocks noChangeArrowheads="1"/>
              </p:cNvSpPr>
              <p:nvPr/>
            </p:nvSpPr>
            <p:spPr bwMode="auto">
              <a:xfrm>
                <a:off x="1320"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grpSp>
        <p:grpSp>
          <p:nvGrpSpPr>
            <p:cNvPr id="9248" name="Group 32">
              <a:extLst>
                <a:ext uri="{FF2B5EF4-FFF2-40B4-BE49-F238E27FC236}">
                  <a16:creationId xmlns:a16="http://schemas.microsoft.com/office/drawing/2014/main" id="{C2CD3202-3DA2-1643-9BFA-7B2D9DD8A651}"/>
                </a:ext>
              </a:extLst>
            </p:cNvPr>
            <p:cNvGrpSpPr>
              <a:grpSpLocks/>
            </p:cNvGrpSpPr>
            <p:nvPr/>
          </p:nvGrpSpPr>
          <p:grpSpPr bwMode="auto">
            <a:xfrm>
              <a:off x="3107" y="3158"/>
              <a:ext cx="1248" cy="896"/>
              <a:chOff x="96" y="1296"/>
              <a:chExt cx="1488" cy="1104"/>
            </a:xfrm>
            <a:grpFill/>
          </p:grpSpPr>
          <p:sp>
            <p:nvSpPr>
              <p:cNvPr id="9249" name="Oval 33">
                <a:extLst>
                  <a:ext uri="{FF2B5EF4-FFF2-40B4-BE49-F238E27FC236}">
                    <a16:creationId xmlns:a16="http://schemas.microsoft.com/office/drawing/2014/main" id="{E2465791-4CC7-F24F-BE65-4806AC4A97D0}"/>
                  </a:ext>
                </a:extLst>
              </p:cNvPr>
              <p:cNvSpPr>
                <a:spLocks noChangeArrowheads="1"/>
              </p:cNvSpPr>
              <p:nvPr/>
            </p:nvSpPr>
            <p:spPr bwMode="auto">
              <a:xfrm>
                <a:off x="624" y="1296"/>
                <a:ext cx="504" cy="384"/>
              </a:xfrm>
              <a:prstGeom prst="ellipse">
                <a:avLst/>
              </a:prstGeom>
              <a:grp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a:latin typeface="Arial Rounded MT Bold" panose="020F0704030504030204" pitchFamily="34" charset="0"/>
                    <a:ea typeface="宋体" panose="02010600030101010101" pitchFamily="2" charset="-122"/>
                  </a:rPr>
                  <a:t>n/2</a:t>
                </a:r>
              </a:p>
            </p:txBody>
          </p:sp>
          <p:cxnSp>
            <p:nvCxnSpPr>
              <p:cNvPr id="9250" name="AutoShape 34">
                <a:extLst>
                  <a:ext uri="{FF2B5EF4-FFF2-40B4-BE49-F238E27FC236}">
                    <a16:creationId xmlns:a16="http://schemas.microsoft.com/office/drawing/2014/main" id="{145594F1-8053-C242-8378-1D2F8BCBC732}"/>
                  </a:ext>
                </a:extLst>
              </p:cNvPr>
              <p:cNvCxnSpPr>
                <a:cxnSpLocks noChangeShapeType="1"/>
                <a:stCxn id="9249" idx="4"/>
                <a:endCxn id="9257" idx="0"/>
              </p:cNvCxnSpPr>
              <p:nvPr/>
            </p:nvCxnSpPr>
            <p:spPr bwMode="auto">
              <a:xfrm>
                <a:off x="876" y="1686"/>
                <a:ext cx="576"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1" name="AutoShape 35">
                <a:extLst>
                  <a:ext uri="{FF2B5EF4-FFF2-40B4-BE49-F238E27FC236}">
                    <a16:creationId xmlns:a16="http://schemas.microsoft.com/office/drawing/2014/main" id="{DAD90CF8-96D6-A441-909A-ABDC30C45357}"/>
                  </a:ext>
                </a:extLst>
              </p:cNvPr>
              <p:cNvCxnSpPr>
                <a:cxnSpLocks noChangeShapeType="1"/>
                <a:stCxn id="9249" idx="4"/>
                <a:endCxn id="9254" idx="0"/>
              </p:cNvCxnSpPr>
              <p:nvPr/>
            </p:nvCxnSpPr>
            <p:spPr bwMode="auto">
              <a:xfrm flipH="1">
                <a:off x="228" y="1686"/>
                <a:ext cx="64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2" name="AutoShape 36">
                <a:extLst>
                  <a:ext uri="{FF2B5EF4-FFF2-40B4-BE49-F238E27FC236}">
                    <a16:creationId xmlns:a16="http://schemas.microsoft.com/office/drawing/2014/main" id="{7B37FEBB-03E5-F043-B82D-7CA28F7ADBB4}"/>
                  </a:ext>
                </a:extLst>
              </p:cNvPr>
              <p:cNvCxnSpPr>
                <a:cxnSpLocks noChangeShapeType="1"/>
                <a:stCxn id="9249" idx="4"/>
                <a:endCxn id="9255" idx="0"/>
              </p:cNvCxnSpPr>
              <p:nvPr/>
            </p:nvCxnSpPr>
            <p:spPr bwMode="auto">
              <a:xfrm flipH="1">
                <a:off x="636" y="1686"/>
                <a:ext cx="240"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53" name="AutoShape 37">
                <a:extLst>
                  <a:ext uri="{FF2B5EF4-FFF2-40B4-BE49-F238E27FC236}">
                    <a16:creationId xmlns:a16="http://schemas.microsoft.com/office/drawing/2014/main" id="{3EBF6A10-0EC8-644E-84DF-DEAA92E9803A}"/>
                  </a:ext>
                </a:extLst>
              </p:cNvPr>
              <p:cNvCxnSpPr>
                <a:cxnSpLocks noChangeShapeType="1"/>
                <a:stCxn id="9249" idx="4"/>
                <a:endCxn id="9256" idx="0"/>
              </p:cNvCxnSpPr>
              <p:nvPr/>
            </p:nvCxnSpPr>
            <p:spPr bwMode="auto">
              <a:xfrm>
                <a:off x="876" y="1686"/>
                <a:ext cx="16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54" name="AutoShape 38">
                <a:extLst>
                  <a:ext uri="{FF2B5EF4-FFF2-40B4-BE49-F238E27FC236}">
                    <a16:creationId xmlns:a16="http://schemas.microsoft.com/office/drawing/2014/main" id="{2A5172FA-D2E7-A949-811C-1A1CD3380B62}"/>
                  </a:ext>
                </a:extLst>
              </p:cNvPr>
              <p:cNvSpPr>
                <a:spLocks noChangeArrowheads="1"/>
              </p:cNvSpPr>
              <p:nvPr/>
            </p:nvSpPr>
            <p:spPr bwMode="auto">
              <a:xfrm>
                <a:off x="96"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55" name="AutoShape 39">
                <a:extLst>
                  <a:ext uri="{FF2B5EF4-FFF2-40B4-BE49-F238E27FC236}">
                    <a16:creationId xmlns:a16="http://schemas.microsoft.com/office/drawing/2014/main" id="{E6CE6A55-9222-F54E-A68C-DB0CDFB11F25}"/>
                  </a:ext>
                </a:extLst>
              </p:cNvPr>
              <p:cNvSpPr>
                <a:spLocks noChangeArrowheads="1"/>
              </p:cNvSpPr>
              <p:nvPr/>
            </p:nvSpPr>
            <p:spPr bwMode="auto">
              <a:xfrm>
                <a:off x="504"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56" name="AutoShape 40">
                <a:extLst>
                  <a:ext uri="{FF2B5EF4-FFF2-40B4-BE49-F238E27FC236}">
                    <a16:creationId xmlns:a16="http://schemas.microsoft.com/office/drawing/2014/main" id="{650C40CD-997A-AD4B-BA1A-31B0808E4089}"/>
                  </a:ext>
                </a:extLst>
              </p:cNvPr>
              <p:cNvSpPr>
                <a:spLocks noChangeArrowheads="1"/>
              </p:cNvSpPr>
              <p:nvPr/>
            </p:nvSpPr>
            <p:spPr bwMode="auto">
              <a:xfrm>
                <a:off x="912"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57" name="AutoShape 41">
                <a:extLst>
                  <a:ext uri="{FF2B5EF4-FFF2-40B4-BE49-F238E27FC236}">
                    <a16:creationId xmlns:a16="http://schemas.microsoft.com/office/drawing/2014/main" id="{30B2D6F2-0B4E-6341-8A9F-56097BB8AA7C}"/>
                  </a:ext>
                </a:extLst>
              </p:cNvPr>
              <p:cNvSpPr>
                <a:spLocks noChangeArrowheads="1"/>
              </p:cNvSpPr>
              <p:nvPr/>
            </p:nvSpPr>
            <p:spPr bwMode="auto">
              <a:xfrm>
                <a:off x="1320"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grpSp>
        <p:grpSp>
          <p:nvGrpSpPr>
            <p:cNvPr id="9258" name="Group 42">
              <a:extLst>
                <a:ext uri="{FF2B5EF4-FFF2-40B4-BE49-F238E27FC236}">
                  <a16:creationId xmlns:a16="http://schemas.microsoft.com/office/drawing/2014/main" id="{A8F67545-5BCB-864A-938B-644ED2EE0467}"/>
                </a:ext>
              </a:extLst>
            </p:cNvPr>
            <p:cNvGrpSpPr>
              <a:grpSpLocks/>
            </p:cNvGrpSpPr>
            <p:nvPr/>
          </p:nvGrpSpPr>
          <p:grpSpPr bwMode="auto">
            <a:xfrm>
              <a:off x="4512" y="3158"/>
              <a:ext cx="1248" cy="896"/>
              <a:chOff x="96" y="1296"/>
              <a:chExt cx="1488" cy="1104"/>
            </a:xfrm>
            <a:grpFill/>
          </p:grpSpPr>
          <p:sp>
            <p:nvSpPr>
              <p:cNvPr id="9259" name="Oval 43">
                <a:extLst>
                  <a:ext uri="{FF2B5EF4-FFF2-40B4-BE49-F238E27FC236}">
                    <a16:creationId xmlns:a16="http://schemas.microsoft.com/office/drawing/2014/main" id="{BD774C24-0509-3440-9968-4DB906B72C44}"/>
                  </a:ext>
                </a:extLst>
              </p:cNvPr>
              <p:cNvSpPr>
                <a:spLocks noChangeArrowheads="1"/>
              </p:cNvSpPr>
              <p:nvPr/>
            </p:nvSpPr>
            <p:spPr bwMode="auto">
              <a:xfrm>
                <a:off x="624" y="1296"/>
                <a:ext cx="504" cy="384"/>
              </a:xfrm>
              <a:prstGeom prst="ellipse">
                <a:avLst/>
              </a:prstGeom>
              <a:grp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a:latin typeface="Arial Rounded MT Bold" panose="020F0704030504030204" pitchFamily="34" charset="0"/>
                    <a:ea typeface="宋体" panose="02010600030101010101" pitchFamily="2" charset="-122"/>
                  </a:rPr>
                  <a:t>n/2</a:t>
                </a:r>
              </a:p>
            </p:txBody>
          </p:sp>
          <p:cxnSp>
            <p:nvCxnSpPr>
              <p:cNvPr id="9260" name="AutoShape 44">
                <a:extLst>
                  <a:ext uri="{FF2B5EF4-FFF2-40B4-BE49-F238E27FC236}">
                    <a16:creationId xmlns:a16="http://schemas.microsoft.com/office/drawing/2014/main" id="{996281EA-6D00-2045-BD5A-A072C8F8BCC1}"/>
                  </a:ext>
                </a:extLst>
              </p:cNvPr>
              <p:cNvCxnSpPr>
                <a:cxnSpLocks noChangeShapeType="1"/>
                <a:stCxn id="9259" idx="4"/>
                <a:endCxn id="9267" idx="0"/>
              </p:cNvCxnSpPr>
              <p:nvPr/>
            </p:nvCxnSpPr>
            <p:spPr bwMode="auto">
              <a:xfrm>
                <a:off x="876" y="1686"/>
                <a:ext cx="576"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61" name="AutoShape 45">
                <a:extLst>
                  <a:ext uri="{FF2B5EF4-FFF2-40B4-BE49-F238E27FC236}">
                    <a16:creationId xmlns:a16="http://schemas.microsoft.com/office/drawing/2014/main" id="{CDCE20F7-D919-2F4A-99BD-19B6A76AB1CB}"/>
                  </a:ext>
                </a:extLst>
              </p:cNvPr>
              <p:cNvCxnSpPr>
                <a:cxnSpLocks noChangeShapeType="1"/>
                <a:stCxn id="9259" idx="4"/>
                <a:endCxn id="9264" idx="0"/>
              </p:cNvCxnSpPr>
              <p:nvPr/>
            </p:nvCxnSpPr>
            <p:spPr bwMode="auto">
              <a:xfrm flipH="1">
                <a:off x="228" y="1686"/>
                <a:ext cx="64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62" name="AutoShape 46">
                <a:extLst>
                  <a:ext uri="{FF2B5EF4-FFF2-40B4-BE49-F238E27FC236}">
                    <a16:creationId xmlns:a16="http://schemas.microsoft.com/office/drawing/2014/main" id="{3E7300CA-A1D4-EE40-A595-4F02427408AC}"/>
                  </a:ext>
                </a:extLst>
              </p:cNvPr>
              <p:cNvCxnSpPr>
                <a:cxnSpLocks noChangeShapeType="1"/>
                <a:stCxn id="9259" idx="4"/>
                <a:endCxn id="9265" idx="0"/>
              </p:cNvCxnSpPr>
              <p:nvPr/>
            </p:nvCxnSpPr>
            <p:spPr bwMode="auto">
              <a:xfrm flipH="1">
                <a:off x="636" y="1686"/>
                <a:ext cx="240"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263" name="AutoShape 47">
                <a:extLst>
                  <a:ext uri="{FF2B5EF4-FFF2-40B4-BE49-F238E27FC236}">
                    <a16:creationId xmlns:a16="http://schemas.microsoft.com/office/drawing/2014/main" id="{A19ED8F7-5E08-C944-B432-4A55A6F52B00}"/>
                  </a:ext>
                </a:extLst>
              </p:cNvPr>
              <p:cNvCxnSpPr>
                <a:cxnSpLocks noChangeShapeType="1"/>
                <a:stCxn id="9259" idx="4"/>
                <a:endCxn id="9266" idx="0"/>
              </p:cNvCxnSpPr>
              <p:nvPr/>
            </p:nvCxnSpPr>
            <p:spPr bwMode="auto">
              <a:xfrm>
                <a:off x="876" y="1686"/>
                <a:ext cx="168" cy="50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264" name="AutoShape 48">
                <a:extLst>
                  <a:ext uri="{FF2B5EF4-FFF2-40B4-BE49-F238E27FC236}">
                    <a16:creationId xmlns:a16="http://schemas.microsoft.com/office/drawing/2014/main" id="{D2B32449-9C6C-7547-AE1F-D4AF3D970AB5}"/>
                  </a:ext>
                </a:extLst>
              </p:cNvPr>
              <p:cNvSpPr>
                <a:spLocks noChangeArrowheads="1"/>
              </p:cNvSpPr>
              <p:nvPr/>
            </p:nvSpPr>
            <p:spPr bwMode="auto">
              <a:xfrm>
                <a:off x="96"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65" name="AutoShape 49">
                <a:extLst>
                  <a:ext uri="{FF2B5EF4-FFF2-40B4-BE49-F238E27FC236}">
                    <a16:creationId xmlns:a16="http://schemas.microsoft.com/office/drawing/2014/main" id="{3F9EB3D8-C8C8-8744-A32C-27D777029C5D}"/>
                  </a:ext>
                </a:extLst>
              </p:cNvPr>
              <p:cNvSpPr>
                <a:spLocks noChangeArrowheads="1"/>
              </p:cNvSpPr>
              <p:nvPr/>
            </p:nvSpPr>
            <p:spPr bwMode="auto">
              <a:xfrm>
                <a:off x="504"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66" name="AutoShape 50">
                <a:extLst>
                  <a:ext uri="{FF2B5EF4-FFF2-40B4-BE49-F238E27FC236}">
                    <a16:creationId xmlns:a16="http://schemas.microsoft.com/office/drawing/2014/main" id="{BC40D52E-3BA3-554F-A037-E0B898BD9581}"/>
                  </a:ext>
                </a:extLst>
              </p:cNvPr>
              <p:cNvSpPr>
                <a:spLocks noChangeArrowheads="1"/>
              </p:cNvSpPr>
              <p:nvPr/>
            </p:nvSpPr>
            <p:spPr bwMode="auto">
              <a:xfrm>
                <a:off x="912"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sp>
            <p:nvSpPr>
              <p:cNvPr id="9267" name="AutoShape 51">
                <a:extLst>
                  <a:ext uri="{FF2B5EF4-FFF2-40B4-BE49-F238E27FC236}">
                    <a16:creationId xmlns:a16="http://schemas.microsoft.com/office/drawing/2014/main" id="{B7DBD8E0-CE58-9D4B-9E06-B91F827745F3}"/>
                  </a:ext>
                </a:extLst>
              </p:cNvPr>
              <p:cNvSpPr>
                <a:spLocks noChangeArrowheads="1"/>
              </p:cNvSpPr>
              <p:nvPr/>
            </p:nvSpPr>
            <p:spPr bwMode="auto">
              <a:xfrm>
                <a:off x="1320" y="2192"/>
                <a:ext cx="264" cy="20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1100" b="1">
                    <a:latin typeface="Arial Rounded MT Bold" panose="020F0704030504030204" pitchFamily="34" charset="0"/>
                    <a:ea typeface="宋体" panose="02010600030101010101" pitchFamily="2" charset="-122"/>
                  </a:rPr>
                  <a:t>T(n/4)</a:t>
                </a:r>
              </a:p>
            </p:txBody>
          </p:sp>
        </p:grpSp>
      </p:grpSp>
    </p:spTree>
    <p:extLst>
      <p:ext uri="{BB962C8B-B14F-4D97-AF65-F5344CB8AC3E}">
        <p14:creationId xmlns:p14="http://schemas.microsoft.com/office/powerpoint/2010/main" val="87339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0FDF3-335C-6F46-B31E-960C985C279E}"/>
              </a:ext>
            </a:extLst>
          </p:cNvPr>
          <p:cNvSpPr>
            <a:spLocks noGrp="1"/>
          </p:cNvSpPr>
          <p:nvPr>
            <p:ph type="title"/>
          </p:nvPr>
        </p:nvSpPr>
        <p:spPr/>
        <p:txBody>
          <a:bodyPr/>
          <a:lstStyle/>
          <a:p>
            <a:r>
              <a:rPr kumimoji="1" lang="en-US" altLang="zh-CN" b="1" dirty="0"/>
              <a:t>2.1</a:t>
            </a:r>
            <a:r>
              <a:rPr kumimoji="1" lang="zh-CN" altLang="en-US" b="1" dirty="0"/>
              <a:t> 算法总体思想 </a:t>
            </a:r>
          </a:p>
        </p:txBody>
      </p:sp>
      <p:sp>
        <p:nvSpPr>
          <p:cNvPr id="3" name="内容占位符 2">
            <a:extLst>
              <a:ext uri="{FF2B5EF4-FFF2-40B4-BE49-F238E27FC236}">
                <a16:creationId xmlns:a16="http://schemas.microsoft.com/office/drawing/2014/main" id="{F9F2BC98-B6C3-5842-BA19-FB6F2CFFB6ED}"/>
              </a:ext>
            </a:extLst>
          </p:cNvPr>
          <p:cNvSpPr>
            <a:spLocks noGrp="1"/>
          </p:cNvSpPr>
          <p:nvPr>
            <p:ph idx="1"/>
          </p:nvPr>
        </p:nvSpPr>
        <p:spPr/>
        <p:txBody>
          <a:bodyPr/>
          <a:lstStyle/>
          <a:p>
            <a:r>
              <a:rPr lang="zh-CN" altLang="en-US" dirty="0">
                <a:latin typeface="楷体_GB2312" pitchFamily="49" charset="-122"/>
                <a:ea typeface="楷体_GB2312" pitchFamily="49" charset="-122"/>
              </a:rPr>
              <a:t>如果能够保存已解决的子问题的答案，而在需要时再找出已求得的答案，就可以</a:t>
            </a:r>
            <a:r>
              <a:rPr lang="zh-CN" altLang="en-US" b="1" dirty="0">
                <a:latin typeface="楷体_GB2312" pitchFamily="49" charset="-122"/>
                <a:ea typeface="楷体_GB2312" pitchFamily="49" charset="-122"/>
              </a:rPr>
              <a:t>避免大量重复计算，从而得到多项式时间算法</a:t>
            </a:r>
            <a:r>
              <a:rPr lang="zh-CN" altLang="en-US" dirty="0">
                <a:latin typeface="楷体_GB2312" pitchFamily="49" charset="-122"/>
                <a:ea typeface="楷体_GB2312" pitchFamily="49" charset="-122"/>
              </a:rPr>
              <a:t>。</a:t>
            </a:r>
          </a:p>
          <a:p>
            <a:endParaRPr kumimoji="1" lang="zh-CN" altLang="en-US" dirty="0"/>
          </a:p>
        </p:txBody>
      </p:sp>
      <p:sp>
        <p:nvSpPr>
          <p:cNvPr id="4" name="Text Box 43">
            <a:extLst>
              <a:ext uri="{FF2B5EF4-FFF2-40B4-BE49-F238E27FC236}">
                <a16:creationId xmlns:a16="http://schemas.microsoft.com/office/drawing/2014/main" id="{9CDFC0F1-7FA9-DF40-A7C8-4D3F4BA9280D}"/>
              </a:ext>
            </a:extLst>
          </p:cNvPr>
          <p:cNvSpPr txBox="1">
            <a:spLocks noChangeArrowheads="1"/>
          </p:cNvSpPr>
          <p:nvPr/>
        </p:nvSpPr>
        <p:spPr bwMode="auto">
          <a:xfrm>
            <a:off x="3252470" y="3378200"/>
            <a:ext cx="8353425" cy="3875088"/>
          </a:xfrm>
          <a:prstGeom prst="rect">
            <a:avLst/>
          </a:prstGeom>
          <a:solidFill>
            <a:schemeClr val="bg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endParaRPr lang="en-US" altLang="zh-CN" sz="2800" b="1" dirty="0">
              <a:solidFill>
                <a:srgbClr val="FF0000"/>
              </a:solidFill>
              <a:effectLst>
                <a:outerShdw blurRad="38100" dist="38100" dir="2700000" algn="tl">
                  <a:srgbClr val="C0C0C0"/>
                </a:outerShdw>
              </a:effectLst>
              <a:latin typeface="Verdana" panose="020B0604030504040204" pitchFamily="34" charset="0"/>
              <a:ea typeface="楷体_GB2312" pitchFamily="49" charset="-122"/>
            </a:endParaRPr>
          </a:p>
          <a:p>
            <a:pPr algn="l"/>
            <a:endParaRPr lang="en-US" altLang="zh-CN" sz="2800" b="1" dirty="0">
              <a:solidFill>
                <a:srgbClr val="FF0000"/>
              </a:solidFill>
              <a:effectLst>
                <a:outerShdw blurRad="38100" dist="38100" dir="2700000" algn="tl">
                  <a:srgbClr val="C0C0C0"/>
                </a:outerShdw>
              </a:effectLst>
              <a:latin typeface="Verdana" panose="020B0604030504040204" pitchFamily="34" charset="0"/>
              <a:ea typeface="楷体_GB2312" pitchFamily="49" charset="-122"/>
            </a:endParaRPr>
          </a:p>
          <a:p>
            <a:pPr algn="l"/>
            <a:r>
              <a:rPr lang="en-US" altLang="zh-CN" sz="2800" b="1" dirty="0">
                <a:solidFill>
                  <a:srgbClr val="FF0000"/>
                </a:solidFill>
                <a:effectLst>
                  <a:outerShdw blurRad="38100" dist="38100" dir="2700000" algn="tl">
                    <a:srgbClr val="C0C0C0"/>
                  </a:outerShdw>
                </a:effectLst>
                <a:latin typeface="Verdana" panose="020B0604030504040204" pitchFamily="34" charset="0"/>
                <a:ea typeface="楷体_GB2312" pitchFamily="49" charset="-122"/>
              </a:rPr>
              <a:t>Those who cannot remember the past are doomed to repeat it. </a:t>
            </a:r>
          </a:p>
          <a:p>
            <a:pPr algn="r"/>
            <a:r>
              <a:rPr lang="en-US" altLang="zh-CN" b="1" dirty="0">
                <a:effectLst>
                  <a:outerShdw blurRad="38100" dist="38100" dir="2700000" algn="tl">
                    <a:srgbClr val="C0C0C0"/>
                  </a:outerShdw>
                </a:effectLst>
                <a:ea typeface="楷体_GB2312" pitchFamily="49" charset="-122"/>
              </a:rPr>
              <a:t>-----George Santayana, </a:t>
            </a:r>
          </a:p>
          <a:p>
            <a:pPr algn="r"/>
            <a:r>
              <a:rPr lang="en-US" altLang="zh-CN" b="1" dirty="0">
                <a:effectLst>
                  <a:outerShdw blurRad="38100" dist="38100" dir="2700000" algn="tl">
                    <a:srgbClr val="C0C0C0"/>
                  </a:outerShdw>
                </a:effectLst>
                <a:ea typeface="楷体_GB2312" pitchFamily="49" charset="-122"/>
              </a:rPr>
              <a:t>The life of Reason</a:t>
            </a:r>
            <a:r>
              <a:rPr lang="en-US" altLang="zh-CN" b="1" dirty="0">
                <a:effectLst>
                  <a:outerShdw blurRad="38100" dist="38100" dir="2700000" algn="tl">
                    <a:srgbClr val="C0C0C0"/>
                  </a:outerShdw>
                </a:effectLst>
              </a:rPr>
              <a:t>, </a:t>
            </a:r>
          </a:p>
          <a:p>
            <a:pPr algn="r"/>
            <a:r>
              <a:rPr lang="en-US" altLang="zh-CN" b="1" dirty="0">
                <a:effectLst>
                  <a:outerShdw blurRad="38100" dist="38100" dir="2700000" algn="tl">
                    <a:srgbClr val="C0C0C0"/>
                  </a:outerShdw>
                </a:effectLst>
              </a:rPr>
              <a:t>Book I: Introduction and </a:t>
            </a:r>
          </a:p>
          <a:p>
            <a:pPr algn="r"/>
            <a:r>
              <a:rPr lang="en-US" altLang="zh-CN" b="1" dirty="0">
                <a:effectLst>
                  <a:outerShdw blurRad="38100" dist="38100" dir="2700000" algn="tl">
                    <a:srgbClr val="C0C0C0"/>
                  </a:outerShdw>
                </a:effectLst>
              </a:rPr>
              <a:t>Reason in Common </a:t>
            </a:r>
          </a:p>
          <a:p>
            <a:pPr algn="r"/>
            <a:r>
              <a:rPr lang="en-US" altLang="zh-CN" b="1" dirty="0">
                <a:effectLst>
                  <a:outerShdw blurRad="38100" dist="38100" dir="2700000" algn="tl">
                    <a:srgbClr val="C0C0C0"/>
                  </a:outerShdw>
                </a:effectLst>
              </a:rPr>
              <a:t>Sense (1905)</a:t>
            </a:r>
          </a:p>
          <a:p>
            <a:pPr algn="r"/>
            <a:endParaRPr lang="en-US" altLang="zh-CN" b="1" dirty="0">
              <a:effectLst>
                <a:outerShdw blurRad="38100" dist="38100" dir="2700000" algn="tl">
                  <a:srgbClr val="C0C0C0"/>
                </a:outerShdw>
              </a:effectLst>
              <a:ea typeface="楷体_GB2312" pitchFamily="49" charset="-122"/>
            </a:endParaRPr>
          </a:p>
          <a:p>
            <a:pPr algn="l"/>
            <a:endParaRPr lang="en-US" altLang="zh-CN" sz="2800" b="1" dirty="0">
              <a:solidFill>
                <a:srgbClr val="FF0000"/>
              </a:solidFill>
              <a:effectLst>
                <a:outerShdw blurRad="38100" dist="38100" dir="2700000" algn="tl">
                  <a:srgbClr val="C0C0C0"/>
                </a:outerShdw>
              </a:effectLst>
              <a:latin typeface="Verdana" panose="020B0604030504040204" pitchFamily="34" charset="0"/>
              <a:ea typeface="楷体_GB2312" pitchFamily="49" charset="-122"/>
            </a:endParaRPr>
          </a:p>
        </p:txBody>
      </p:sp>
    </p:spTree>
    <p:extLst>
      <p:ext uri="{BB962C8B-B14F-4D97-AF65-F5344CB8AC3E}">
        <p14:creationId xmlns:p14="http://schemas.microsoft.com/office/powerpoint/2010/main" val="151562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1784E8-42C0-2847-8A44-9F599DEB1308}"/>
              </a:ext>
            </a:extLst>
          </p:cNvPr>
          <p:cNvSpPr>
            <a:spLocks noGrp="1"/>
          </p:cNvSpPr>
          <p:nvPr>
            <p:ph type="title"/>
          </p:nvPr>
        </p:nvSpPr>
        <p:spPr/>
        <p:txBody>
          <a:bodyPr/>
          <a:lstStyle/>
          <a:p>
            <a:r>
              <a:rPr kumimoji="1" lang="en-US" altLang="zh-CN" dirty="0"/>
              <a:t>2.2</a:t>
            </a:r>
            <a:r>
              <a:rPr kumimoji="1" lang="zh-CN" altLang="en-US" dirty="0"/>
              <a:t> 动态规划基本步骤</a:t>
            </a:r>
          </a:p>
        </p:txBody>
      </p:sp>
      <p:sp>
        <p:nvSpPr>
          <p:cNvPr id="3" name="内容占位符 2">
            <a:extLst>
              <a:ext uri="{FF2B5EF4-FFF2-40B4-BE49-F238E27FC236}">
                <a16:creationId xmlns:a16="http://schemas.microsoft.com/office/drawing/2014/main" id="{96482669-CA6E-5641-9D1E-91BD4927336A}"/>
              </a:ext>
            </a:extLst>
          </p:cNvPr>
          <p:cNvSpPr>
            <a:spLocks noGrp="1"/>
          </p:cNvSpPr>
          <p:nvPr>
            <p:ph idx="1"/>
          </p:nvPr>
        </p:nvSpPr>
        <p:spPr/>
        <p:txBody>
          <a:bodyPr>
            <a:normAutofit/>
          </a:bodyPr>
          <a:lstStyle/>
          <a:p>
            <a:pPr marL="514350" indent="-514350">
              <a:buFont typeface="+mj-lt"/>
              <a:buAutoNum type="arabicPeriod"/>
            </a:pPr>
            <a:r>
              <a:rPr kumimoji="1" lang="zh-CN" altLang="en-US" sz="3200" dirty="0"/>
              <a:t>找出最优解性质，并刻画其结构特征</a:t>
            </a:r>
            <a:endParaRPr kumimoji="1" lang="en-US" altLang="zh-CN" sz="3200" dirty="0"/>
          </a:p>
          <a:p>
            <a:pPr marL="514350" indent="-514350">
              <a:buFont typeface="+mj-lt"/>
              <a:buAutoNum type="arabicPeriod"/>
            </a:pPr>
            <a:r>
              <a:rPr kumimoji="1" lang="zh-CN" altLang="en-US" sz="3200" dirty="0"/>
              <a:t>递归地定义最优值</a:t>
            </a:r>
            <a:endParaRPr kumimoji="1" lang="en-US" altLang="zh-CN" sz="3200" dirty="0"/>
          </a:p>
          <a:p>
            <a:pPr marL="514350" indent="-514350">
              <a:buFont typeface="+mj-lt"/>
              <a:buAutoNum type="arabicPeriod"/>
            </a:pPr>
            <a:r>
              <a:rPr kumimoji="1" lang="zh-CN" altLang="en-US" sz="3200" dirty="0"/>
              <a:t>以自底向上的方式计算出最优值</a:t>
            </a:r>
            <a:endParaRPr kumimoji="1" lang="en-US" altLang="zh-CN" sz="3200" dirty="0"/>
          </a:p>
          <a:p>
            <a:pPr marL="514350" indent="-514350">
              <a:buFont typeface="+mj-lt"/>
              <a:buAutoNum type="arabicPeriod"/>
            </a:pPr>
            <a:r>
              <a:rPr kumimoji="1" lang="zh-CN" altLang="en-US" sz="3200" dirty="0"/>
              <a:t>根据计算最优值时得到的信息，构造最优解</a:t>
            </a:r>
            <a:endParaRPr kumimoji="1" lang="en-US" altLang="zh-CN" sz="3200" dirty="0"/>
          </a:p>
          <a:p>
            <a:pPr marL="514350" indent="-514350">
              <a:buFont typeface="+mj-lt"/>
              <a:buAutoNum type="arabicPeriod"/>
            </a:pPr>
            <a:endParaRPr kumimoji="1" lang="zh-CN" altLang="en-US" sz="3200" dirty="0"/>
          </a:p>
        </p:txBody>
      </p:sp>
      <p:grpSp>
        <p:nvGrpSpPr>
          <p:cNvPr id="4" name="组合 114">
            <a:extLst>
              <a:ext uri="{FF2B5EF4-FFF2-40B4-BE49-F238E27FC236}">
                <a16:creationId xmlns:a16="http://schemas.microsoft.com/office/drawing/2014/main" id="{EBE5695A-EC8B-4949-864E-B95F3C3BF750}"/>
              </a:ext>
            </a:extLst>
          </p:cNvPr>
          <p:cNvGrpSpPr>
            <a:grpSpLocks/>
          </p:cNvGrpSpPr>
          <p:nvPr/>
        </p:nvGrpSpPr>
        <p:grpSpPr bwMode="auto">
          <a:xfrm>
            <a:off x="10212166" y="6858000"/>
            <a:ext cx="865187" cy="865187"/>
            <a:chOff x="0" y="0"/>
            <a:chExt cx="1368425" cy="1368425"/>
          </a:xfrm>
        </p:grpSpPr>
        <p:sp>
          <p:nvSpPr>
            <p:cNvPr id="5" name="Freeform 39">
              <a:extLst>
                <a:ext uri="{FF2B5EF4-FFF2-40B4-BE49-F238E27FC236}">
                  <a16:creationId xmlns:a16="http://schemas.microsoft.com/office/drawing/2014/main" id="{7CD98E73-8E91-7A48-A93C-316FC14CEA7F}"/>
                </a:ext>
              </a:extLst>
            </p:cNvPr>
            <p:cNvSpPr>
              <a:spLocks noChangeArrowheads="1"/>
            </p:cNvSpPr>
            <p:nvPr/>
          </p:nvSpPr>
          <p:spPr bwMode="auto">
            <a:xfrm flipH="1">
              <a:off x="0" y="0"/>
              <a:ext cx="1368425" cy="1368425"/>
            </a:xfrm>
            <a:custGeom>
              <a:avLst/>
              <a:gdLst>
                <a:gd name="T0" fmla="*/ 1368425 w 528"/>
                <a:gd name="T1" fmla="*/ 1264756 h 528"/>
                <a:gd name="T2" fmla="*/ 1264756 w 528"/>
                <a:gd name="T3" fmla="*/ 1368425 h 528"/>
                <a:gd name="T4" fmla="*/ 103669 w 528"/>
                <a:gd name="T5" fmla="*/ 1368425 h 528"/>
                <a:gd name="T6" fmla="*/ 0 w 528"/>
                <a:gd name="T7" fmla="*/ 1264756 h 528"/>
                <a:gd name="T8" fmla="*/ 0 w 528"/>
                <a:gd name="T9" fmla="*/ 103669 h 528"/>
                <a:gd name="T10" fmla="*/ 103669 w 528"/>
                <a:gd name="T11" fmla="*/ 0 h 528"/>
                <a:gd name="T12" fmla="*/ 1264756 w 528"/>
                <a:gd name="T13" fmla="*/ 0 h 528"/>
                <a:gd name="T14" fmla="*/ 1368425 w 528"/>
                <a:gd name="T15" fmla="*/ 103669 h 528"/>
                <a:gd name="T16" fmla="*/ 1368425 w 528"/>
                <a:gd name="T17" fmla="*/ 1264756 h 5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
                <a:gd name="T28" fmla="*/ 0 h 528"/>
                <a:gd name="T29" fmla="*/ 528 w 528"/>
                <a:gd name="T30" fmla="*/ 528 h 5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99B25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latin typeface="Calibri" panose="020F0502020204030204" pitchFamily="34" charset="0"/>
                <a:sym typeface="Calibri" panose="020F0502020204030204" pitchFamily="34" charset="0"/>
              </a:endParaRPr>
            </a:p>
          </p:txBody>
        </p:sp>
        <p:sp>
          <p:nvSpPr>
            <p:cNvPr id="6" name="Freeform 40">
              <a:extLst>
                <a:ext uri="{FF2B5EF4-FFF2-40B4-BE49-F238E27FC236}">
                  <a16:creationId xmlns:a16="http://schemas.microsoft.com/office/drawing/2014/main" id="{59BAEA5E-B66C-A147-9D97-929605D214AD}"/>
                </a:ext>
              </a:extLst>
            </p:cNvPr>
            <p:cNvSpPr>
              <a:spLocks noChangeArrowheads="1"/>
            </p:cNvSpPr>
            <p:nvPr/>
          </p:nvSpPr>
          <p:spPr bwMode="auto">
            <a:xfrm flipH="1">
              <a:off x="417512" y="401637"/>
              <a:ext cx="950913" cy="966788"/>
            </a:xfrm>
            <a:custGeom>
              <a:avLst/>
              <a:gdLst>
                <a:gd name="T0" fmla="*/ 468979 w 367"/>
                <a:gd name="T1" fmla="*/ 0 h 373"/>
                <a:gd name="T2" fmla="*/ 0 w 367"/>
                <a:gd name="T3" fmla="*/ 466546 h 373"/>
                <a:gd name="T4" fmla="*/ 0 w 367"/>
                <a:gd name="T5" fmla="*/ 863111 h 373"/>
                <a:gd name="T6" fmla="*/ 103642 w 367"/>
                <a:gd name="T7" fmla="*/ 966788 h 373"/>
                <a:gd name="T8" fmla="*/ 435295 w 367"/>
                <a:gd name="T9" fmla="*/ 966788 h 373"/>
                <a:gd name="T10" fmla="*/ 950913 w 367"/>
                <a:gd name="T11" fmla="*/ 450995 h 373"/>
                <a:gd name="T12" fmla="*/ 906865 w 367"/>
                <a:gd name="T13" fmla="*/ 41471 h 373"/>
                <a:gd name="T14" fmla="*/ 468979 w 367"/>
                <a:gd name="T15" fmla="*/ 0 h 373"/>
                <a:gd name="T16" fmla="*/ 0 60000 65536"/>
                <a:gd name="T17" fmla="*/ 0 60000 65536"/>
                <a:gd name="T18" fmla="*/ 0 60000 65536"/>
                <a:gd name="T19" fmla="*/ 0 60000 65536"/>
                <a:gd name="T20" fmla="*/ 0 60000 65536"/>
                <a:gd name="T21" fmla="*/ 0 60000 65536"/>
                <a:gd name="T22" fmla="*/ 0 60000 65536"/>
                <a:gd name="T23" fmla="*/ 0 60000 65536"/>
                <a:gd name="T24" fmla="*/ 0 w 367"/>
                <a:gd name="T25" fmla="*/ 0 h 373"/>
                <a:gd name="T26" fmla="*/ 367 w 367"/>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7" h="373">
                  <a:moveTo>
                    <a:pt x="181" y="0"/>
                  </a:moveTo>
                  <a:cubicBezTo>
                    <a:pt x="0" y="180"/>
                    <a:pt x="0" y="180"/>
                    <a:pt x="0" y="180"/>
                  </a:cubicBezTo>
                  <a:cubicBezTo>
                    <a:pt x="0" y="333"/>
                    <a:pt x="0" y="333"/>
                    <a:pt x="0" y="333"/>
                  </a:cubicBezTo>
                  <a:cubicBezTo>
                    <a:pt x="0" y="355"/>
                    <a:pt x="18" y="373"/>
                    <a:pt x="40" y="373"/>
                  </a:cubicBezTo>
                  <a:cubicBezTo>
                    <a:pt x="168" y="373"/>
                    <a:pt x="168" y="373"/>
                    <a:pt x="168" y="373"/>
                  </a:cubicBezTo>
                  <a:cubicBezTo>
                    <a:pt x="367" y="174"/>
                    <a:pt x="367" y="174"/>
                    <a:pt x="367" y="174"/>
                  </a:cubicBezTo>
                  <a:cubicBezTo>
                    <a:pt x="350" y="16"/>
                    <a:pt x="350" y="16"/>
                    <a:pt x="350" y="16"/>
                  </a:cubicBezTo>
                  <a:cubicBezTo>
                    <a:pt x="181" y="0"/>
                    <a:pt x="181" y="0"/>
                    <a:pt x="181" y="0"/>
                  </a:cubicBezTo>
                </a:path>
              </a:pathLst>
            </a:custGeom>
            <a:solidFill>
              <a:srgbClr val="738748"/>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latin typeface="Calibri" panose="020F0502020204030204" pitchFamily="34" charset="0"/>
                <a:sym typeface="Calibri" panose="020F0502020204030204" pitchFamily="34" charset="0"/>
              </a:endParaRPr>
            </a:p>
          </p:txBody>
        </p:sp>
        <p:sp>
          <p:nvSpPr>
            <p:cNvPr id="7" name="Freeform 41">
              <a:extLst>
                <a:ext uri="{FF2B5EF4-FFF2-40B4-BE49-F238E27FC236}">
                  <a16:creationId xmlns:a16="http://schemas.microsoft.com/office/drawing/2014/main" id="{85267458-1616-8642-ADAC-6CB0FFA71204}"/>
                </a:ext>
              </a:extLst>
            </p:cNvPr>
            <p:cNvSpPr>
              <a:spLocks noEditPoints="1" noChangeArrowheads="1"/>
            </p:cNvSpPr>
            <p:nvPr/>
          </p:nvSpPr>
          <p:spPr bwMode="auto">
            <a:xfrm>
              <a:off x="341312" y="311150"/>
              <a:ext cx="663575" cy="663575"/>
            </a:xfrm>
            <a:custGeom>
              <a:avLst/>
              <a:gdLst>
                <a:gd name="T0" fmla="*/ 331788 w 256"/>
                <a:gd name="T1" fmla="*/ 0 h 256"/>
                <a:gd name="T2" fmla="*/ 0 w 256"/>
                <a:gd name="T3" fmla="*/ 331788 h 256"/>
                <a:gd name="T4" fmla="*/ 331788 w 256"/>
                <a:gd name="T5" fmla="*/ 663575 h 256"/>
                <a:gd name="T6" fmla="*/ 663575 w 256"/>
                <a:gd name="T7" fmla="*/ 331788 h 256"/>
                <a:gd name="T8" fmla="*/ 331788 w 256"/>
                <a:gd name="T9" fmla="*/ 0 h 256"/>
                <a:gd name="T10" fmla="*/ 349932 w 256"/>
                <a:gd name="T11" fmla="*/ 518418 h 256"/>
                <a:gd name="T12" fmla="*/ 308459 w 256"/>
                <a:gd name="T13" fmla="*/ 518418 h 256"/>
                <a:gd name="T14" fmla="*/ 290314 w 256"/>
                <a:gd name="T15" fmla="*/ 497681 h 256"/>
                <a:gd name="T16" fmla="*/ 287722 w 256"/>
                <a:gd name="T17" fmla="*/ 456208 h 256"/>
                <a:gd name="T18" fmla="*/ 308459 w 256"/>
                <a:gd name="T19" fmla="*/ 435471 h 256"/>
                <a:gd name="T20" fmla="*/ 349932 w 256"/>
                <a:gd name="T21" fmla="*/ 435471 h 256"/>
                <a:gd name="T22" fmla="*/ 370669 w 256"/>
                <a:gd name="T23" fmla="*/ 456208 h 256"/>
                <a:gd name="T24" fmla="*/ 373261 w 256"/>
                <a:gd name="T25" fmla="*/ 497681 h 256"/>
                <a:gd name="T26" fmla="*/ 349932 w 256"/>
                <a:gd name="T27" fmla="*/ 518418 h 256"/>
                <a:gd name="T28" fmla="*/ 440655 w 256"/>
                <a:gd name="T29" fmla="*/ 282538 h 256"/>
                <a:gd name="T30" fmla="*/ 399182 w 256"/>
                <a:gd name="T31" fmla="*/ 324011 h 256"/>
                <a:gd name="T32" fmla="*/ 375853 w 256"/>
                <a:gd name="T33" fmla="*/ 342156 h 256"/>
                <a:gd name="T34" fmla="*/ 373261 w 256"/>
                <a:gd name="T35" fmla="*/ 349932 h 256"/>
                <a:gd name="T36" fmla="*/ 370669 w 256"/>
                <a:gd name="T37" fmla="*/ 373261 h 256"/>
                <a:gd name="T38" fmla="*/ 349932 w 256"/>
                <a:gd name="T39" fmla="*/ 393998 h 256"/>
                <a:gd name="T40" fmla="*/ 311051 w 256"/>
                <a:gd name="T41" fmla="*/ 393998 h 256"/>
                <a:gd name="T42" fmla="*/ 290314 w 256"/>
                <a:gd name="T43" fmla="*/ 373261 h 256"/>
                <a:gd name="T44" fmla="*/ 290314 w 256"/>
                <a:gd name="T45" fmla="*/ 362893 h 256"/>
                <a:gd name="T46" fmla="*/ 298090 w 256"/>
                <a:gd name="T47" fmla="*/ 321419 h 256"/>
                <a:gd name="T48" fmla="*/ 318827 w 256"/>
                <a:gd name="T49" fmla="*/ 292906 h 256"/>
                <a:gd name="T50" fmla="*/ 347340 w 256"/>
                <a:gd name="T51" fmla="*/ 269577 h 256"/>
                <a:gd name="T52" fmla="*/ 370669 w 256"/>
                <a:gd name="T53" fmla="*/ 248841 h 256"/>
                <a:gd name="T54" fmla="*/ 373261 w 256"/>
                <a:gd name="T55" fmla="*/ 241064 h 256"/>
                <a:gd name="T56" fmla="*/ 362893 w 256"/>
                <a:gd name="T57" fmla="*/ 222920 h 256"/>
                <a:gd name="T58" fmla="*/ 331788 w 256"/>
                <a:gd name="T59" fmla="*/ 215143 h 256"/>
                <a:gd name="T60" fmla="*/ 303274 w 256"/>
                <a:gd name="T61" fmla="*/ 222920 h 256"/>
                <a:gd name="T62" fmla="*/ 287722 w 256"/>
                <a:gd name="T63" fmla="*/ 251433 h 256"/>
                <a:gd name="T64" fmla="*/ 266985 w 256"/>
                <a:gd name="T65" fmla="*/ 269577 h 256"/>
                <a:gd name="T66" fmla="*/ 266985 w 256"/>
                <a:gd name="T67" fmla="*/ 269577 h 256"/>
                <a:gd name="T68" fmla="*/ 225512 w 256"/>
                <a:gd name="T69" fmla="*/ 264393 h 256"/>
                <a:gd name="T70" fmla="*/ 209959 w 256"/>
                <a:gd name="T71" fmla="*/ 256617 h 256"/>
                <a:gd name="T72" fmla="*/ 207367 w 256"/>
                <a:gd name="T73" fmla="*/ 241064 h 256"/>
                <a:gd name="T74" fmla="*/ 246248 w 256"/>
                <a:gd name="T75" fmla="*/ 171078 h 256"/>
                <a:gd name="T76" fmla="*/ 331788 w 256"/>
                <a:gd name="T77" fmla="*/ 145157 h 256"/>
                <a:gd name="T78" fmla="*/ 419919 w 256"/>
                <a:gd name="T79" fmla="*/ 171078 h 256"/>
                <a:gd name="T80" fmla="*/ 456208 w 256"/>
                <a:gd name="T81" fmla="*/ 238472 h 256"/>
                <a:gd name="T82" fmla="*/ 440655 w 256"/>
                <a:gd name="T83" fmla="*/ 282538 h 25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6"/>
                <a:gd name="T127" fmla="*/ 0 h 256"/>
                <a:gd name="T128" fmla="*/ 256 w 256"/>
                <a:gd name="T129" fmla="*/ 256 h 25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6" h="256">
                  <a:moveTo>
                    <a:pt x="128" y="0"/>
                  </a:moveTo>
                  <a:cubicBezTo>
                    <a:pt x="57" y="0"/>
                    <a:pt x="0" y="57"/>
                    <a:pt x="0" y="128"/>
                  </a:cubicBezTo>
                  <a:cubicBezTo>
                    <a:pt x="0" y="199"/>
                    <a:pt x="57" y="256"/>
                    <a:pt x="128" y="256"/>
                  </a:cubicBezTo>
                  <a:cubicBezTo>
                    <a:pt x="199" y="256"/>
                    <a:pt x="256" y="199"/>
                    <a:pt x="256" y="128"/>
                  </a:cubicBezTo>
                  <a:cubicBezTo>
                    <a:pt x="256" y="57"/>
                    <a:pt x="199" y="0"/>
                    <a:pt x="128" y="0"/>
                  </a:cubicBezTo>
                  <a:close/>
                  <a:moveTo>
                    <a:pt x="135" y="200"/>
                  </a:moveTo>
                  <a:cubicBezTo>
                    <a:pt x="119" y="200"/>
                    <a:pt x="119" y="200"/>
                    <a:pt x="119" y="200"/>
                  </a:cubicBezTo>
                  <a:cubicBezTo>
                    <a:pt x="115" y="200"/>
                    <a:pt x="112" y="196"/>
                    <a:pt x="112" y="192"/>
                  </a:cubicBezTo>
                  <a:cubicBezTo>
                    <a:pt x="111" y="176"/>
                    <a:pt x="111" y="176"/>
                    <a:pt x="111" y="176"/>
                  </a:cubicBezTo>
                  <a:cubicBezTo>
                    <a:pt x="111" y="171"/>
                    <a:pt x="115" y="168"/>
                    <a:pt x="119" y="168"/>
                  </a:cubicBezTo>
                  <a:cubicBezTo>
                    <a:pt x="135" y="168"/>
                    <a:pt x="135" y="168"/>
                    <a:pt x="135" y="168"/>
                  </a:cubicBezTo>
                  <a:cubicBezTo>
                    <a:pt x="140" y="168"/>
                    <a:pt x="143" y="172"/>
                    <a:pt x="143" y="176"/>
                  </a:cubicBezTo>
                  <a:cubicBezTo>
                    <a:pt x="144" y="192"/>
                    <a:pt x="144" y="192"/>
                    <a:pt x="144" y="192"/>
                  </a:cubicBezTo>
                  <a:cubicBezTo>
                    <a:pt x="144" y="196"/>
                    <a:pt x="140" y="200"/>
                    <a:pt x="135" y="200"/>
                  </a:cubicBezTo>
                  <a:close/>
                  <a:moveTo>
                    <a:pt x="170" y="109"/>
                  </a:moveTo>
                  <a:cubicBezTo>
                    <a:pt x="167" y="114"/>
                    <a:pt x="162" y="119"/>
                    <a:pt x="154" y="125"/>
                  </a:cubicBezTo>
                  <a:cubicBezTo>
                    <a:pt x="148" y="130"/>
                    <a:pt x="146" y="132"/>
                    <a:pt x="145" y="132"/>
                  </a:cubicBezTo>
                  <a:cubicBezTo>
                    <a:pt x="145" y="133"/>
                    <a:pt x="144" y="134"/>
                    <a:pt x="144" y="135"/>
                  </a:cubicBezTo>
                  <a:cubicBezTo>
                    <a:pt x="143" y="136"/>
                    <a:pt x="143" y="138"/>
                    <a:pt x="143" y="144"/>
                  </a:cubicBezTo>
                  <a:cubicBezTo>
                    <a:pt x="143" y="149"/>
                    <a:pt x="139" y="152"/>
                    <a:pt x="135" y="152"/>
                  </a:cubicBezTo>
                  <a:cubicBezTo>
                    <a:pt x="120" y="152"/>
                    <a:pt x="120" y="152"/>
                    <a:pt x="120" y="152"/>
                  </a:cubicBezTo>
                  <a:cubicBezTo>
                    <a:pt x="116" y="152"/>
                    <a:pt x="112" y="149"/>
                    <a:pt x="112" y="144"/>
                  </a:cubicBezTo>
                  <a:cubicBezTo>
                    <a:pt x="112" y="140"/>
                    <a:pt x="112" y="140"/>
                    <a:pt x="112" y="140"/>
                  </a:cubicBezTo>
                  <a:cubicBezTo>
                    <a:pt x="112" y="134"/>
                    <a:pt x="113" y="129"/>
                    <a:pt x="115" y="124"/>
                  </a:cubicBezTo>
                  <a:cubicBezTo>
                    <a:pt x="117" y="120"/>
                    <a:pt x="119" y="117"/>
                    <a:pt x="123" y="113"/>
                  </a:cubicBezTo>
                  <a:cubicBezTo>
                    <a:pt x="125" y="111"/>
                    <a:pt x="129" y="108"/>
                    <a:pt x="134" y="104"/>
                  </a:cubicBezTo>
                  <a:cubicBezTo>
                    <a:pt x="141" y="99"/>
                    <a:pt x="142" y="97"/>
                    <a:pt x="143" y="96"/>
                  </a:cubicBezTo>
                  <a:cubicBezTo>
                    <a:pt x="144" y="95"/>
                    <a:pt x="144" y="94"/>
                    <a:pt x="144" y="93"/>
                  </a:cubicBezTo>
                  <a:cubicBezTo>
                    <a:pt x="144" y="92"/>
                    <a:pt x="143" y="89"/>
                    <a:pt x="140" y="86"/>
                  </a:cubicBezTo>
                  <a:cubicBezTo>
                    <a:pt x="137" y="84"/>
                    <a:pt x="132" y="83"/>
                    <a:pt x="128" y="83"/>
                  </a:cubicBezTo>
                  <a:cubicBezTo>
                    <a:pt x="124" y="83"/>
                    <a:pt x="120" y="84"/>
                    <a:pt x="117" y="86"/>
                  </a:cubicBezTo>
                  <a:cubicBezTo>
                    <a:pt x="114" y="88"/>
                    <a:pt x="112" y="92"/>
                    <a:pt x="111" y="97"/>
                  </a:cubicBezTo>
                  <a:cubicBezTo>
                    <a:pt x="111" y="101"/>
                    <a:pt x="107" y="104"/>
                    <a:pt x="103" y="104"/>
                  </a:cubicBezTo>
                  <a:cubicBezTo>
                    <a:pt x="103" y="104"/>
                    <a:pt x="103" y="104"/>
                    <a:pt x="103" y="104"/>
                  </a:cubicBezTo>
                  <a:cubicBezTo>
                    <a:pt x="87" y="102"/>
                    <a:pt x="87" y="102"/>
                    <a:pt x="87" y="102"/>
                  </a:cubicBezTo>
                  <a:cubicBezTo>
                    <a:pt x="85" y="102"/>
                    <a:pt x="83" y="101"/>
                    <a:pt x="81" y="99"/>
                  </a:cubicBezTo>
                  <a:cubicBezTo>
                    <a:pt x="80" y="97"/>
                    <a:pt x="79" y="95"/>
                    <a:pt x="80" y="93"/>
                  </a:cubicBezTo>
                  <a:cubicBezTo>
                    <a:pt x="82" y="81"/>
                    <a:pt x="87" y="72"/>
                    <a:pt x="95" y="66"/>
                  </a:cubicBezTo>
                  <a:cubicBezTo>
                    <a:pt x="104" y="59"/>
                    <a:pt x="115" y="56"/>
                    <a:pt x="128" y="56"/>
                  </a:cubicBezTo>
                  <a:cubicBezTo>
                    <a:pt x="142" y="56"/>
                    <a:pt x="153" y="60"/>
                    <a:pt x="162" y="66"/>
                  </a:cubicBezTo>
                  <a:cubicBezTo>
                    <a:pt x="171" y="73"/>
                    <a:pt x="176" y="82"/>
                    <a:pt x="176" y="92"/>
                  </a:cubicBezTo>
                  <a:cubicBezTo>
                    <a:pt x="176" y="99"/>
                    <a:pt x="174" y="104"/>
                    <a:pt x="170" y="109"/>
                  </a:cubicBezTo>
                  <a:close/>
                </a:path>
              </a:pathLst>
            </a:cu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b="1" i="1">
                <a:solidFill>
                  <a:srgbClr val="000000"/>
                </a:solidFill>
                <a:latin typeface="Calibri" panose="020F0502020204030204" pitchFamily="34" charset="0"/>
                <a:sym typeface="Calibri" panose="020F0502020204030204" pitchFamily="34" charset="0"/>
              </a:endParaRPr>
            </a:p>
          </p:txBody>
        </p:sp>
      </p:grpSp>
      <p:pic>
        <p:nvPicPr>
          <p:cNvPr id="8" name="Shape 183">
            <a:extLst>
              <a:ext uri="{FF2B5EF4-FFF2-40B4-BE49-F238E27FC236}">
                <a16:creationId xmlns:a16="http://schemas.microsoft.com/office/drawing/2014/main" id="{DF658DE6-57F8-C248-A92F-A67A500E038A}"/>
              </a:ext>
            </a:extLst>
          </p:cNvPr>
          <p:cNvPicPr preferRelativeResize="0"/>
          <p:nvPr/>
        </p:nvPicPr>
        <p:blipFill rotWithShape="1">
          <a:blip r:embed="rId2">
            <a:alphaModFix/>
          </a:blip>
          <a:srcRect/>
          <a:stretch/>
        </p:blipFill>
        <p:spPr>
          <a:xfrm>
            <a:off x="9406164" y="4856209"/>
            <a:ext cx="1370581" cy="1107515"/>
          </a:xfrm>
          <a:prstGeom prst="rect">
            <a:avLst/>
          </a:prstGeom>
          <a:noFill/>
          <a:ln>
            <a:noFill/>
          </a:ln>
        </p:spPr>
      </p:pic>
    </p:spTree>
    <p:extLst>
      <p:ext uri="{BB962C8B-B14F-4D97-AF65-F5344CB8AC3E}">
        <p14:creationId xmlns:p14="http://schemas.microsoft.com/office/powerpoint/2010/main" val="56311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E04EF1-F38D-BE44-B240-3D1C473279DC}"/>
              </a:ext>
            </a:extLst>
          </p:cNvPr>
          <p:cNvSpPr>
            <a:spLocks noGrp="1"/>
          </p:cNvSpPr>
          <p:nvPr>
            <p:ph type="title"/>
          </p:nvPr>
        </p:nvSpPr>
        <p:spPr/>
        <p:txBody>
          <a:bodyPr/>
          <a:lstStyle/>
          <a:p>
            <a:r>
              <a:rPr kumimoji="1" lang="en-US" altLang="zh-CN" dirty="0"/>
              <a:t>2.3</a:t>
            </a:r>
            <a:r>
              <a:rPr kumimoji="1" lang="zh-CN" altLang="en-US" dirty="0"/>
              <a:t> 举个简单的例子</a:t>
            </a:r>
          </a:p>
        </p:txBody>
      </p:sp>
      <p:sp>
        <p:nvSpPr>
          <p:cNvPr id="3" name="内容占位符 2">
            <a:extLst>
              <a:ext uri="{FF2B5EF4-FFF2-40B4-BE49-F238E27FC236}">
                <a16:creationId xmlns:a16="http://schemas.microsoft.com/office/drawing/2014/main" id="{042FF170-B1EE-4643-B87C-FF372D39F84D}"/>
              </a:ext>
            </a:extLst>
          </p:cNvPr>
          <p:cNvSpPr>
            <a:spLocks noGrp="1"/>
          </p:cNvSpPr>
          <p:nvPr>
            <p:ph idx="1"/>
          </p:nvPr>
        </p:nvSpPr>
        <p:spPr/>
        <p:txBody>
          <a:bodyPr>
            <a:normAutofit lnSpcReduction="10000"/>
          </a:bodyPr>
          <a:lstStyle/>
          <a:p>
            <a:r>
              <a:rPr kumimoji="1" lang="zh-CN" altLang="en-US" dirty="0"/>
              <a:t>假如有一个女侠，要在某个晚上去一条街上行窃。但是这条街安装了门禁，如果两个紧邻的房子同时被盗就会触发警报。</a:t>
            </a:r>
            <a:endParaRPr kumimoji="1" lang="en-US" altLang="zh-CN" dirty="0"/>
          </a:p>
          <a:p>
            <a:r>
              <a:rPr kumimoji="1" lang="zh-CN" altLang="en-US" dirty="0"/>
              <a:t>给一个数组，包含了一串非负整数，表示每个房子里的资产。帮女侠计算出她可以获得的最多的钱数，前提是别让她触发报警。</a:t>
            </a:r>
            <a:endParaRPr kumimoji="1" lang="en-US" altLang="zh-CN" dirty="0"/>
          </a:p>
          <a:p>
            <a:endParaRPr kumimoji="1" lang="en-US" altLang="zh-CN" dirty="0"/>
          </a:p>
          <a:p>
            <a:r>
              <a:rPr lang="en-US" altLang="zh-CN" b="1" dirty="0">
                <a:effectLst/>
              </a:rPr>
              <a:t>Input:</a:t>
            </a:r>
            <a:r>
              <a:rPr lang="en-US" altLang="zh-CN" dirty="0"/>
              <a:t> [2,7,9,3,1] </a:t>
            </a:r>
          </a:p>
          <a:p>
            <a:r>
              <a:rPr lang="en-US" altLang="zh-CN" b="1" dirty="0">
                <a:effectLst/>
              </a:rPr>
              <a:t>Output:</a:t>
            </a:r>
            <a:r>
              <a:rPr lang="en-US" altLang="zh-CN" dirty="0"/>
              <a:t> 12 </a:t>
            </a:r>
          </a:p>
          <a:p>
            <a:r>
              <a:rPr lang="en-US" altLang="zh-CN" b="1" dirty="0">
                <a:effectLst/>
              </a:rPr>
              <a:t>Explanation:</a:t>
            </a:r>
            <a:r>
              <a:rPr lang="en-US" altLang="zh-CN" dirty="0"/>
              <a:t> Rob house 1 (money = 2), rob house 3 (money = 9) and rob house 5 (money = 1).   Total amount she can rob = 2 + 9 + 1 = 12.</a:t>
            </a:r>
            <a:endParaRPr kumimoji="1" lang="zh-CN" altLang="en-US" dirty="0"/>
          </a:p>
        </p:txBody>
      </p:sp>
    </p:spTree>
    <p:extLst>
      <p:ext uri="{BB962C8B-B14F-4D97-AF65-F5344CB8AC3E}">
        <p14:creationId xmlns:p14="http://schemas.microsoft.com/office/powerpoint/2010/main" val="300126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57BC5-CB68-3C4D-9491-B664A918B774}"/>
              </a:ext>
            </a:extLst>
          </p:cNvPr>
          <p:cNvSpPr>
            <a:spLocks noGrp="1"/>
          </p:cNvSpPr>
          <p:nvPr>
            <p:ph type="title"/>
          </p:nvPr>
        </p:nvSpPr>
        <p:spPr/>
        <p:txBody>
          <a:bodyPr/>
          <a:lstStyle/>
          <a:p>
            <a:r>
              <a:rPr kumimoji="1" lang="en-US" altLang="zh-CN" dirty="0"/>
              <a:t>1.</a:t>
            </a:r>
            <a:r>
              <a:rPr kumimoji="1" lang="zh-CN" altLang="en-US" dirty="0"/>
              <a:t> 找出最优解性质，并刻画其结构特征</a:t>
            </a:r>
          </a:p>
        </p:txBody>
      </p:sp>
      <p:sp>
        <p:nvSpPr>
          <p:cNvPr id="3" name="内容占位符 2">
            <a:extLst>
              <a:ext uri="{FF2B5EF4-FFF2-40B4-BE49-F238E27FC236}">
                <a16:creationId xmlns:a16="http://schemas.microsoft.com/office/drawing/2014/main" id="{EC662287-D777-7E41-9EF5-BDD9131BB4F4}"/>
              </a:ext>
            </a:extLst>
          </p:cNvPr>
          <p:cNvSpPr>
            <a:spLocks noGrp="1"/>
          </p:cNvSpPr>
          <p:nvPr>
            <p:ph idx="1"/>
          </p:nvPr>
        </p:nvSpPr>
        <p:spPr/>
        <p:txBody>
          <a:bodyPr/>
          <a:lstStyle/>
          <a:p>
            <a:r>
              <a:rPr kumimoji="1" lang="zh-CN" altLang="en-US" dirty="0"/>
              <a:t>假设从开始到第</a:t>
            </a:r>
            <a:r>
              <a:rPr kumimoji="1" lang="en-US" altLang="zh-CN" dirty="0" err="1"/>
              <a:t>i</a:t>
            </a:r>
            <a:r>
              <a:rPr kumimoji="1" lang="zh-CN" altLang="en-US" dirty="0"/>
              <a:t>个房子最多能获得</a:t>
            </a:r>
            <a:r>
              <a:rPr kumimoji="1" lang="en-US" altLang="zh-CN" dirty="0"/>
              <a:t>rob(</a:t>
            </a:r>
            <a:r>
              <a:rPr kumimoji="1" lang="en-US" altLang="zh-CN" dirty="0" err="1"/>
              <a:t>i</a:t>
            </a:r>
            <a:r>
              <a:rPr kumimoji="1" lang="en-US" altLang="zh-CN" dirty="0"/>
              <a:t>)</a:t>
            </a:r>
          </a:p>
          <a:p>
            <a:r>
              <a:rPr kumimoji="1" lang="zh-CN" altLang="en-US" dirty="0"/>
              <a:t> 女侠每进入一间房子的时候有两个选择，</a:t>
            </a:r>
            <a:endParaRPr kumimoji="1" lang="en-US" altLang="zh-CN" dirty="0"/>
          </a:p>
          <a:p>
            <a:pPr lvl="1"/>
            <a:r>
              <a:rPr kumimoji="1" lang="en-US" altLang="zh-CN" dirty="0"/>
              <a:t>a</a:t>
            </a:r>
            <a:r>
              <a:rPr kumimoji="1" lang="zh-CN" altLang="en-US" dirty="0"/>
              <a:t>）洗劫这间房子</a:t>
            </a:r>
            <a:endParaRPr kumimoji="1" lang="en-US" altLang="zh-CN" dirty="0"/>
          </a:p>
          <a:p>
            <a:pPr lvl="1"/>
            <a:r>
              <a:rPr kumimoji="1" lang="en-US" altLang="zh-CN" dirty="0"/>
              <a:t>B</a:t>
            </a:r>
            <a:r>
              <a:rPr kumimoji="1" lang="zh-CN" altLang="en-US" dirty="0"/>
              <a:t>）不进去这间房子</a:t>
            </a:r>
            <a:endParaRPr kumimoji="1" lang="en-US" altLang="zh-CN" dirty="0"/>
          </a:p>
          <a:p>
            <a:pPr lvl="1"/>
            <a:endParaRPr kumimoji="1" lang="en-US" altLang="zh-CN" dirty="0"/>
          </a:p>
          <a:p>
            <a:pPr marL="457200" lvl="1" indent="0">
              <a:buNone/>
            </a:pPr>
            <a:r>
              <a:rPr kumimoji="1" lang="en-US" altLang="zh-CN" sz="3200" dirty="0"/>
              <a:t>Rob(</a:t>
            </a:r>
            <a:r>
              <a:rPr kumimoji="1" lang="en-US" altLang="zh-CN" sz="3200" dirty="0" err="1"/>
              <a:t>i</a:t>
            </a:r>
            <a:r>
              <a:rPr kumimoji="1" lang="en-US" altLang="zh-CN" sz="3200" dirty="0"/>
              <a:t>) = max( </a:t>
            </a:r>
            <a:r>
              <a:rPr kumimoji="1" lang="en-US" altLang="zh-CN" sz="3200" u="sng" dirty="0">
                <a:solidFill>
                  <a:srgbClr val="0070C0"/>
                </a:solidFill>
              </a:rPr>
              <a:t>rob(</a:t>
            </a:r>
            <a:r>
              <a:rPr kumimoji="1" lang="en-US" altLang="zh-CN" sz="3200" u="sng" dirty="0" err="1">
                <a:solidFill>
                  <a:srgbClr val="0070C0"/>
                </a:solidFill>
              </a:rPr>
              <a:t>i</a:t>
            </a:r>
            <a:r>
              <a:rPr kumimoji="1" lang="en-US" altLang="zh-CN" sz="3200" u="sng" dirty="0">
                <a:solidFill>
                  <a:srgbClr val="0070C0"/>
                </a:solidFill>
              </a:rPr>
              <a:t> - 2) + </a:t>
            </a:r>
            <a:r>
              <a:rPr kumimoji="1" lang="zh-CN" altLang="en-US" sz="3200" u="sng" dirty="0">
                <a:solidFill>
                  <a:srgbClr val="0070C0"/>
                </a:solidFill>
              </a:rPr>
              <a:t>当前房子的资产</a:t>
            </a:r>
            <a:r>
              <a:rPr kumimoji="1" lang="zh-CN" altLang="en-US" sz="3200" dirty="0"/>
              <a:t>， </a:t>
            </a:r>
            <a:r>
              <a:rPr kumimoji="1" lang="en-US" altLang="zh-CN" sz="3200" u="sng" dirty="0">
                <a:solidFill>
                  <a:srgbClr val="FF0000"/>
                </a:solidFill>
              </a:rPr>
              <a:t>rob(</a:t>
            </a:r>
            <a:r>
              <a:rPr kumimoji="1" lang="en-US" altLang="zh-CN" sz="3200" u="sng" dirty="0" err="1">
                <a:solidFill>
                  <a:srgbClr val="FF0000"/>
                </a:solidFill>
              </a:rPr>
              <a:t>i</a:t>
            </a:r>
            <a:r>
              <a:rPr kumimoji="1" lang="en-US" altLang="zh-CN" sz="3200" u="sng" dirty="0">
                <a:solidFill>
                  <a:srgbClr val="FF0000"/>
                </a:solidFill>
              </a:rPr>
              <a:t> - 1)</a:t>
            </a:r>
            <a:r>
              <a:rPr kumimoji="1" lang="en-US" altLang="zh-CN" sz="3200" dirty="0"/>
              <a:t>)</a:t>
            </a:r>
          </a:p>
          <a:p>
            <a:pPr marL="457200" lvl="1" indent="0">
              <a:buNone/>
            </a:pPr>
            <a:r>
              <a:rPr kumimoji="1" lang="zh-CN" altLang="en-US" sz="3200" dirty="0"/>
              <a:t>最优解是</a:t>
            </a:r>
            <a:r>
              <a:rPr kumimoji="1" lang="en-US" altLang="zh-CN" sz="3200" dirty="0"/>
              <a:t>Rob</a:t>
            </a:r>
            <a:r>
              <a:rPr kumimoji="1" lang="zh-CN" altLang="en-US" sz="3200" dirty="0"/>
              <a:t>（</a:t>
            </a:r>
            <a:r>
              <a:rPr kumimoji="1" lang="en-US" altLang="zh-CN" sz="3200" dirty="0"/>
              <a:t>N</a:t>
            </a:r>
            <a:r>
              <a:rPr kumimoji="1" lang="zh-CN" altLang="en-US" sz="3200" dirty="0"/>
              <a:t>）</a:t>
            </a:r>
            <a:endParaRPr kumimoji="1" lang="en-US" altLang="zh-CN" sz="3200" dirty="0"/>
          </a:p>
          <a:p>
            <a:endParaRPr kumimoji="1" lang="zh-CN" altLang="en-US" dirty="0"/>
          </a:p>
        </p:txBody>
      </p:sp>
    </p:spTree>
    <p:extLst>
      <p:ext uri="{BB962C8B-B14F-4D97-AF65-F5344CB8AC3E}">
        <p14:creationId xmlns:p14="http://schemas.microsoft.com/office/powerpoint/2010/main" val="202302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47AD0C-2205-E94D-8C73-C6A9B7E54CA0}"/>
              </a:ext>
            </a:extLst>
          </p:cNvPr>
          <p:cNvSpPr>
            <a:spLocks noGrp="1"/>
          </p:cNvSpPr>
          <p:nvPr>
            <p:ph type="title"/>
          </p:nvPr>
        </p:nvSpPr>
        <p:spPr/>
        <p:txBody>
          <a:bodyPr/>
          <a:lstStyle/>
          <a:p>
            <a:r>
              <a:rPr kumimoji="1" lang="en-US" altLang="zh-CN" dirty="0"/>
              <a:t>2.</a:t>
            </a:r>
            <a:r>
              <a:rPr kumimoji="1" lang="zh-CN" altLang="en-US" dirty="0"/>
              <a:t>递归地定义最优值</a:t>
            </a:r>
          </a:p>
        </p:txBody>
      </p:sp>
      <p:pic>
        <p:nvPicPr>
          <p:cNvPr id="4" name="内容占位符 3">
            <a:extLst>
              <a:ext uri="{FF2B5EF4-FFF2-40B4-BE49-F238E27FC236}">
                <a16:creationId xmlns:a16="http://schemas.microsoft.com/office/drawing/2014/main" id="{61F3D7D2-4558-9E4D-BEDD-8A39BC7FB79F}"/>
              </a:ext>
            </a:extLst>
          </p:cNvPr>
          <p:cNvPicPr>
            <a:picLocks noGrp="1" noChangeAspect="1"/>
          </p:cNvPicPr>
          <p:nvPr>
            <p:ph idx="1"/>
          </p:nvPr>
        </p:nvPicPr>
        <p:blipFill>
          <a:blip r:embed="rId2"/>
          <a:stretch>
            <a:fillRect/>
          </a:stretch>
        </p:blipFill>
        <p:spPr>
          <a:xfrm>
            <a:off x="838200" y="2025968"/>
            <a:ext cx="10271205" cy="2881312"/>
          </a:xfrm>
          <a:prstGeom prst="rect">
            <a:avLst/>
          </a:prstGeom>
        </p:spPr>
      </p:pic>
      <p:sp>
        <p:nvSpPr>
          <p:cNvPr id="6" name="文本框 5">
            <a:extLst>
              <a:ext uri="{FF2B5EF4-FFF2-40B4-BE49-F238E27FC236}">
                <a16:creationId xmlns:a16="http://schemas.microsoft.com/office/drawing/2014/main" id="{3E941CDD-194B-9240-8AA9-80CFCEAEEB4C}"/>
              </a:ext>
            </a:extLst>
          </p:cNvPr>
          <p:cNvSpPr txBox="1"/>
          <p:nvPr/>
        </p:nvSpPr>
        <p:spPr>
          <a:xfrm>
            <a:off x="1005840" y="5242560"/>
            <a:ext cx="10020692" cy="461665"/>
          </a:xfrm>
          <a:prstGeom prst="rect">
            <a:avLst/>
          </a:prstGeom>
          <a:noFill/>
        </p:spPr>
        <p:txBody>
          <a:bodyPr wrap="none" rtlCol="0">
            <a:spAutoFit/>
          </a:bodyPr>
          <a:lstStyle/>
          <a:p>
            <a:r>
              <a:rPr kumimoji="1" lang="zh-CN" altLang="en-US" sz="2400" dirty="0"/>
              <a:t>但是这</a:t>
            </a:r>
            <a:r>
              <a:rPr kumimoji="1" lang="zh-CN" altLang="en-US" sz="2000" dirty="0"/>
              <a:t>样子</a:t>
            </a:r>
            <a:r>
              <a:rPr kumimoji="1" lang="zh-CN" altLang="en-US" sz="2400" dirty="0"/>
              <a:t>，每一个</a:t>
            </a:r>
            <a:r>
              <a:rPr kumimoji="1" lang="en-US" altLang="zh-CN" sz="2400" dirty="0"/>
              <a:t>rob(</a:t>
            </a:r>
            <a:r>
              <a:rPr kumimoji="1" lang="en-US" altLang="zh-CN" sz="2400" dirty="0" err="1"/>
              <a:t>i</a:t>
            </a:r>
            <a:r>
              <a:rPr kumimoji="1" lang="en-US" altLang="zh-CN" sz="2400" dirty="0"/>
              <a:t>)</a:t>
            </a:r>
            <a:r>
              <a:rPr kumimoji="1" lang="zh-CN" altLang="en-US" sz="2400" dirty="0"/>
              <a:t>都会</a:t>
            </a:r>
            <a:r>
              <a:rPr kumimoji="1" lang="zh-CN" altLang="en-US" sz="2400" b="1" dirty="0"/>
              <a:t>需要重复计算多次</a:t>
            </a:r>
            <a:r>
              <a:rPr kumimoji="1" lang="zh-CN" altLang="en-US" sz="2400" dirty="0"/>
              <a:t>，失去了动态规划的意义</a:t>
            </a:r>
            <a:endParaRPr kumimoji="1" lang="en-US" altLang="zh-CN" sz="2400" dirty="0"/>
          </a:p>
        </p:txBody>
      </p:sp>
    </p:spTree>
    <p:extLst>
      <p:ext uri="{BB962C8B-B14F-4D97-AF65-F5344CB8AC3E}">
        <p14:creationId xmlns:p14="http://schemas.microsoft.com/office/powerpoint/2010/main" val="3518359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09922-8E5D-5B4A-A4F7-F45373AA1ED7}"/>
              </a:ext>
            </a:extLst>
          </p:cNvPr>
          <p:cNvSpPr>
            <a:spLocks noGrp="1"/>
          </p:cNvSpPr>
          <p:nvPr>
            <p:ph type="title"/>
          </p:nvPr>
        </p:nvSpPr>
        <p:spPr>
          <a:xfrm>
            <a:off x="716280" y="3889"/>
            <a:ext cx="10515600" cy="1325563"/>
          </a:xfrm>
        </p:spPr>
        <p:txBody>
          <a:bodyPr/>
          <a:lstStyle/>
          <a:p>
            <a:r>
              <a:rPr kumimoji="1" lang="en-US" altLang="zh-CN" dirty="0"/>
              <a:t>2.</a:t>
            </a:r>
            <a:r>
              <a:rPr kumimoji="1" lang="zh-CN" altLang="en-US" dirty="0"/>
              <a:t>递归地定义最优值</a:t>
            </a:r>
            <a:r>
              <a:rPr kumimoji="1" lang="en-US" altLang="zh-CN" dirty="0"/>
              <a:t> </a:t>
            </a:r>
            <a:r>
              <a:rPr kumimoji="1" lang="zh-CN" altLang="en-US" dirty="0"/>
              <a:t>引入一张“备忘录”</a:t>
            </a:r>
          </a:p>
        </p:txBody>
      </p:sp>
      <p:pic>
        <p:nvPicPr>
          <p:cNvPr id="5" name="内容占位符 4">
            <a:extLst>
              <a:ext uri="{FF2B5EF4-FFF2-40B4-BE49-F238E27FC236}">
                <a16:creationId xmlns:a16="http://schemas.microsoft.com/office/drawing/2014/main" id="{EACE3A76-E396-9E42-8743-11EA0523B03D}"/>
              </a:ext>
            </a:extLst>
          </p:cNvPr>
          <p:cNvPicPr>
            <a:picLocks noGrp="1" noChangeAspect="1"/>
          </p:cNvPicPr>
          <p:nvPr>
            <p:ph idx="1"/>
          </p:nvPr>
        </p:nvPicPr>
        <p:blipFill>
          <a:blip r:embed="rId3"/>
          <a:stretch>
            <a:fillRect/>
          </a:stretch>
        </p:blipFill>
        <p:spPr>
          <a:xfrm>
            <a:off x="1069340" y="1329452"/>
            <a:ext cx="9321800" cy="4343400"/>
          </a:xfrm>
          <a:prstGeom prst="rect">
            <a:avLst/>
          </a:prstGeom>
        </p:spPr>
      </p:pic>
      <p:sp>
        <p:nvSpPr>
          <p:cNvPr id="7" name="文本框 6">
            <a:extLst>
              <a:ext uri="{FF2B5EF4-FFF2-40B4-BE49-F238E27FC236}">
                <a16:creationId xmlns:a16="http://schemas.microsoft.com/office/drawing/2014/main" id="{426077B4-3A02-B946-AB5C-AA7D82156D6D}"/>
              </a:ext>
            </a:extLst>
          </p:cNvPr>
          <p:cNvSpPr txBox="1"/>
          <p:nvPr/>
        </p:nvSpPr>
        <p:spPr>
          <a:xfrm>
            <a:off x="1069340" y="5960626"/>
            <a:ext cx="10102446" cy="400110"/>
          </a:xfrm>
          <a:prstGeom prst="rect">
            <a:avLst/>
          </a:prstGeom>
          <a:noFill/>
        </p:spPr>
        <p:txBody>
          <a:bodyPr wrap="none" rtlCol="0">
            <a:spAutoFit/>
          </a:bodyPr>
          <a:lstStyle/>
          <a:p>
            <a:r>
              <a:rPr kumimoji="1" lang="zh-CN" altLang="en-US" sz="2000" dirty="0"/>
              <a:t>我们把中间信息都存到</a:t>
            </a:r>
            <a:r>
              <a:rPr kumimoji="1" lang="en-US" altLang="zh-CN" sz="2000" dirty="0"/>
              <a:t>memo</a:t>
            </a:r>
            <a:r>
              <a:rPr kumimoji="1" lang="zh-CN" altLang="en-US" sz="2000" dirty="0"/>
              <a:t>中，这样避免了每次都要重复计算，时间复杂度降到了</a:t>
            </a:r>
            <a:r>
              <a:rPr kumimoji="1" lang="en-US" altLang="zh-CN" sz="2000" dirty="0"/>
              <a:t>O(n)</a:t>
            </a:r>
            <a:endParaRPr kumimoji="1" lang="zh-CN" altLang="en-US" sz="2000" dirty="0"/>
          </a:p>
        </p:txBody>
      </p:sp>
    </p:spTree>
    <p:extLst>
      <p:ext uri="{BB962C8B-B14F-4D97-AF65-F5344CB8AC3E}">
        <p14:creationId xmlns:p14="http://schemas.microsoft.com/office/powerpoint/2010/main" val="2516506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62623D-DB78-CD43-AAF1-F32C9714D19E}"/>
              </a:ext>
            </a:extLst>
          </p:cNvPr>
          <p:cNvSpPr>
            <a:spLocks noGrp="1"/>
          </p:cNvSpPr>
          <p:nvPr>
            <p:ph type="title"/>
          </p:nvPr>
        </p:nvSpPr>
        <p:spPr>
          <a:xfrm>
            <a:off x="838200" y="441325"/>
            <a:ext cx="10515600" cy="1325563"/>
          </a:xfrm>
        </p:spPr>
        <p:txBody>
          <a:bodyPr>
            <a:normAutofit fontScale="90000"/>
          </a:bodyPr>
          <a:lstStyle/>
          <a:p>
            <a:r>
              <a:rPr kumimoji="1" lang="en-US" altLang="zh-CN" dirty="0"/>
              <a:t>3.</a:t>
            </a:r>
            <a:r>
              <a:rPr kumimoji="1" lang="zh-CN" altLang="en-US" dirty="0"/>
              <a:t>以自底向上的方式计算出最优值（迭代）</a:t>
            </a:r>
            <a:br>
              <a:rPr kumimoji="1" lang="en-US" altLang="zh-CN" dirty="0"/>
            </a:br>
            <a:r>
              <a:rPr kumimoji="1" lang="en-US" altLang="zh-CN" dirty="0"/>
              <a:t>4.</a:t>
            </a:r>
            <a:r>
              <a:rPr kumimoji="1" lang="zh-CN" altLang="en-US" dirty="0"/>
              <a:t>根据计算最优值时得到的信息，构造最优解</a:t>
            </a:r>
            <a:br>
              <a:rPr kumimoji="1" lang="en-US" altLang="zh-CN" dirty="0"/>
            </a:br>
            <a:endParaRPr kumimoji="1" lang="zh-CN" altLang="en-US" dirty="0"/>
          </a:p>
        </p:txBody>
      </p:sp>
      <p:pic>
        <p:nvPicPr>
          <p:cNvPr id="4" name="内容占位符 3">
            <a:extLst>
              <a:ext uri="{FF2B5EF4-FFF2-40B4-BE49-F238E27FC236}">
                <a16:creationId xmlns:a16="http://schemas.microsoft.com/office/drawing/2014/main" id="{1FCBB8C1-5845-0741-A6E1-E6D642CFCC2E}"/>
              </a:ext>
            </a:extLst>
          </p:cNvPr>
          <p:cNvPicPr>
            <a:picLocks noGrp="1" noChangeAspect="1"/>
          </p:cNvPicPr>
          <p:nvPr>
            <p:ph idx="1"/>
          </p:nvPr>
        </p:nvPicPr>
        <p:blipFill>
          <a:blip r:embed="rId2"/>
          <a:stretch>
            <a:fillRect/>
          </a:stretch>
        </p:blipFill>
        <p:spPr>
          <a:xfrm>
            <a:off x="838200" y="1766888"/>
            <a:ext cx="10075914" cy="3749992"/>
          </a:xfrm>
          <a:prstGeom prst="rect">
            <a:avLst/>
          </a:prstGeom>
        </p:spPr>
      </p:pic>
    </p:spTree>
    <p:extLst>
      <p:ext uri="{BB962C8B-B14F-4D97-AF65-F5344CB8AC3E}">
        <p14:creationId xmlns:p14="http://schemas.microsoft.com/office/powerpoint/2010/main" val="352665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3F8E0-8D41-274A-B096-99FDA849BDAD}"/>
              </a:ext>
            </a:extLst>
          </p:cNvPr>
          <p:cNvSpPr>
            <a:spLocks noGrp="1"/>
          </p:cNvSpPr>
          <p:nvPr>
            <p:ph type="title"/>
          </p:nvPr>
        </p:nvSpPr>
        <p:spPr/>
        <p:txBody>
          <a:bodyPr/>
          <a:lstStyle/>
          <a:p>
            <a:r>
              <a:rPr kumimoji="1" lang="zh-CN" altLang="en-US" dirty="0">
                <a:solidFill>
                  <a:srgbClr val="FFB989"/>
                </a:solidFill>
              </a:rPr>
              <a:t>优化，减少变量数</a:t>
            </a:r>
          </a:p>
        </p:txBody>
      </p:sp>
      <p:pic>
        <p:nvPicPr>
          <p:cNvPr id="4" name="内容占位符 3">
            <a:extLst>
              <a:ext uri="{FF2B5EF4-FFF2-40B4-BE49-F238E27FC236}">
                <a16:creationId xmlns:a16="http://schemas.microsoft.com/office/drawing/2014/main" id="{D24DEE25-8077-A549-8887-AD010881C735}"/>
              </a:ext>
            </a:extLst>
          </p:cNvPr>
          <p:cNvPicPr>
            <a:picLocks noGrp="1" noChangeAspect="1"/>
          </p:cNvPicPr>
          <p:nvPr>
            <p:ph idx="1"/>
          </p:nvPr>
        </p:nvPicPr>
        <p:blipFill>
          <a:blip r:embed="rId3"/>
          <a:stretch>
            <a:fillRect/>
          </a:stretch>
        </p:blipFill>
        <p:spPr>
          <a:xfrm>
            <a:off x="1000760" y="1555274"/>
            <a:ext cx="8926680" cy="4388326"/>
          </a:xfrm>
          <a:prstGeom prst="rect">
            <a:avLst/>
          </a:prstGeom>
        </p:spPr>
      </p:pic>
    </p:spTree>
    <p:extLst>
      <p:ext uri="{BB962C8B-B14F-4D97-AF65-F5344CB8AC3E}">
        <p14:creationId xmlns:p14="http://schemas.microsoft.com/office/powerpoint/2010/main" val="3348000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CA476-BE13-B644-89BC-CDD4323475A3}"/>
              </a:ext>
            </a:extLst>
          </p:cNvPr>
          <p:cNvSpPr>
            <a:spLocks noGrp="1"/>
          </p:cNvSpPr>
          <p:nvPr>
            <p:ph type="title"/>
          </p:nvPr>
        </p:nvSpPr>
        <p:spPr/>
        <p:txBody>
          <a:bodyPr/>
          <a:lstStyle/>
          <a:p>
            <a:r>
              <a:rPr kumimoji="1" lang="zh-CN" altLang="en-US" dirty="0"/>
              <a:t>让我们再举个例子</a:t>
            </a:r>
          </a:p>
        </p:txBody>
      </p:sp>
      <p:sp>
        <p:nvSpPr>
          <p:cNvPr id="3" name="内容占位符 2">
            <a:extLst>
              <a:ext uri="{FF2B5EF4-FFF2-40B4-BE49-F238E27FC236}">
                <a16:creationId xmlns:a16="http://schemas.microsoft.com/office/drawing/2014/main" id="{20E0A67A-ADCA-FC42-9CC6-E07B464FF6ED}"/>
              </a:ext>
            </a:extLst>
          </p:cNvPr>
          <p:cNvSpPr>
            <a:spLocks noGrp="1"/>
          </p:cNvSpPr>
          <p:nvPr>
            <p:ph idx="1"/>
          </p:nvPr>
        </p:nvSpPr>
        <p:spPr/>
        <p:txBody>
          <a:bodyPr>
            <a:normAutofit fontScale="85000" lnSpcReduction="10000"/>
          </a:bodyPr>
          <a:lstStyle/>
          <a:p>
            <a:r>
              <a:rPr kumimoji="1" lang="zh-CN" altLang="en-US" sz="3800" b="1" dirty="0"/>
              <a:t>最长公共子序列</a:t>
            </a:r>
            <a:endParaRPr kumimoji="1" lang="en-US" altLang="zh-CN" sz="3800" b="1" dirty="0"/>
          </a:p>
          <a:p>
            <a:pPr>
              <a:lnSpc>
                <a:spcPct val="150000"/>
              </a:lnSpc>
              <a:spcBef>
                <a:spcPct val="0"/>
              </a:spcBef>
              <a:buClr>
                <a:schemeClr val="accent2"/>
              </a:buClr>
            </a:pPr>
            <a:r>
              <a:rPr lang="zh-CN" altLang="en-US" dirty="0">
                <a:ea typeface="楷体_GB2312" pitchFamily="49" charset="-122"/>
              </a:rPr>
              <a:t>若给定序列</a:t>
            </a:r>
            <a:r>
              <a:rPr lang="en-US" altLang="zh-CN" dirty="0">
                <a:ea typeface="楷体_GB2312" pitchFamily="49" charset="-122"/>
              </a:rPr>
              <a:t>X={x</a:t>
            </a:r>
            <a:r>
              <a:rPr lang="en-US" altLang="zh-CN" baseline="-25000" dirty="0">
                <a:ea typeface="楷体_GB2312" pitchFamily="49" charset="-122"/>
              </a:rPr>
              <a:t>1</a:t>
            </a:r>
            <a:r>
              <a:rPr lang="en-US" altLang="zh-CN" dirty="0">
                <a:ea typeface="楷体_GB2312" pitchFamily="49" charset="-122"/>
              </a:rPr>
              <a:t>,x</a:t>
            </a:r>
            <a:r>
              <a:rPr lang="en-US" altLang="zh-CN" baseline="-25000" dirty="0">
                <a:ea typeface="楷体_GB2312" pitchFamily="49" charset="-122"/>
              </a:rPr>
              <a:t>2</a:t>
            </a:r>
            <a:r>
              <a:rPr lang="en-US" altLang="zh-CN" dirty="0">
                <a:ea typeface="楷体_GB2312" pitchFamily="49" charset="-122"/>
              </a:rPr>
              <a:t>,…,</a:t>
            </a:r>
            <a:r>
              <a:rPr lang="en-US" altLang="zh-CN" dirty="0" err="1">
                <a:ea typeface="楷体_GB2312" pitchFamily="49" charset="-122"/>
              </a:rPr>
              <a:t>x</a:t>
            </a:r>
            <a:r>
              <a:rPr lang="en-US" altLang="zh-CN" baseline="-25000" dirty="0" err="1">
                <a:ea typeface="楷体_GB2312" pitchFamily="49" charset="-122"/>
              </a:rPr>
              <a:t>m</a:t>
            </a:r>
            <a:r>
              <a:rPr lang="en-US" altLang="zh-CN" dirty="0">
                <a:ea typeface="楷体_GB2312" pitchFamily="49" charset="-122"/>
              </a:rPr>
              <a:t>}</a:t>
            </a:r>
            <a:r>
              <a:rPr lang="zh-CN" altLang="en-US" dirty="0">
                <a:ea typeface="楷体_GB2312" pitchFamily="49" charset="-122"/>
              </a:rPr>
              <a:t>，则另一序列</a:t>
            </a:r>
            <a:r>
              <a:rPr lang="en-US" altLang="zh-CN" dirty="0">
                <a:ea typeface="楷体_GB2312" pitchFamily="49" charset="-122"/>
              </a:rPr>
              <a:t>Z={z</a:t>
            </a:r>
            <a:r>
              <a:rPr lang="en-US" altLang="zh-CN" baseline="-25000" dirty="0">
                <a:ea typeface="楷体_GB2312" pitchFamily="49" charset="-122"/>
              </a:rPr>
              <a:t>1</a:t>
            </a:r>
            <a:r>
              <a:rPr lang="en-US" altLang="zh-CN" dirty="0">
                <a:ea typeface="楷体_GB2312" pitchFamily="49" charset="-122"/>
              </a:rPr>
              <a:t>,z</a:t>
            </a:r>
            <a:r>
              <a:rPr lang="en-US" altLang="zh-CN" baseline="-25000" dirty="0">
                <a:ea typeface="楷体_GB2312" pitchFamily="49" charset="-122"/>
              </a:rPr>
              <a:t>2</a:t>
            </a:r>
            <a:r>
              <a:rPr lang="en-US" altLang="zh-CN" dirty="0">
                <a:ea typeface="楷体_GB2312" pitchFamily="49" charset="-122"/>
              </a:rPr>
              <a:t>,…,</a:t>
            </a:r>
            <a:r>
              <a:rPr lang="en-US" altLang="zh-CN" dirty="0" err="1">
                <a:ea typeface="楷体_GB2312" pitchFamily="49" charset="-122"/>
              </a:rPr>
              <a:t>z</a:t>
            </a:r>
            <a:r>
              <a:rPr lang="en-US" altLang="zh-CN" baseline="-25000" dirty="0" err="1">
                <a:ea typeface="楷体_GB2312" pitchFamily="49" charset="-122"/>
              </a:rPr>
              <a:t>k</a:t>
            </a:r>
            <a:r>
              <a:rPr lang="en-US" altLang="zh-CN" dirty="0">
                <a:ea typeface="楷体_GB2312" pitchFamily="49" charset="-122"/>
              </a:rPr>
              <a:t>}</a:t>
            </a:r>
            <a:r>
              <a:rPr lang="zh-CN" altLang="en-US" dirty="0">
                <a:ea typeface="楷体_GB2312" pitchFamily="49" charset="-122"/>
              </a:rPr>
              <a:t>，是</a:t>
            </a:r>
            <a:r>
              <a:rPr lang="en-US" altLang="zh-CN" dirty="0">
                <a:ea typeface="楷体_GB2312" pitchFamily="49" charset="-122"/>
              </a:rPr>
              <a:t>X</a:t>
            </a:r>
            <a:r>
              <a:rPr lang="zh-CN" altLang="en-US" dirty="0">
                <a:ea typeface="楷体_GB2312" pitchFamily="49" charset="-122"/>
              </a:rPr>
              <a:t>的子序列是指存在一个严格递增下标序列</a:t>
            </a:r>
            <a:r>
              <a:rPr lang="en-US" altLang="zh-CN" dirty="0">
                <a:ea typeface="楷体_GB2312" pitchFamily="49" charset="-122"/>
              </a:rPr>
              <a:t>{i</a:t>
            </a:r>
            <a:r>
              <a:rPr lang="en-US" altLang="zh-CN" baseline="-25000" dirty="0">
                <a:ea typeface="楷体_GB2312" pitchFamily="49" charset="-122"/>
              </a:rPr>
              <a:t>1</a:t>
            </a:r>
            <a:r>
              <a:rPr lang="en-US" altLang="zh-CN" dirty="0">
                <a:ea typeface="楷体_GB2312" pitchFamily="49" charset="-122"/>
              </a:rPr>
              <a:t>,i</a:t>
            </a:r>
            <a:r>
              <a:rPr lang="en-US" altLang="zh-CN" baseline="-25000" dirty="0">
                <a:ea typeface="楷体_GB2312" pitchFamily="49" charset="-122"/>
              </a:rPr>
              <a:t>2</a:t>
            </a:r>
            <a:r>
              <a:rPr lang="en-US" altLang="zh-CN" dirty="0">
                <a:ea typeface="楷体_GB2312" pitchFamily="49" charset="-122"/>
              </a:rPr>
              <a:t>,…,</a:t>
            </a:r>
            <a:r>
              <a:rPr lang="en-US" altLang="zh-CN" dirty="0" err="1">
                <a:ea typeface="楷体_GB2312" pitchFamily="49" charset="-122"/>
              </a:rPr>
              <a:t>i</a:t>
            </a:r>
            <a:r>
              <a:rPr lang="en-US" altLang="zh-CN" baseline="-25000" dirty="0" err="1">
                <a:ea typeface="楷体_GB2312" pitchFamily="49" charset="-122"/>
              </a:rPr>
              <a:t>k</a:t>
            </a:r>
            <a:r>
              <a:rPr lang="en-US" altLang="zh-CN" dirty="0">
                <a:ea typeface="楷体_GB2312" pitchFamily="49" charset="-122"/>
              </a:rPr>
              <a:t>}</a:t>
            </a:r>
            <a:r>
              <a:rPr lang="zh-CN" altLang="en-US" dirty="0">
                <a:ea typeface="楷体_GB2312" pitchFamily="49" charset="-122"/>
              </a:rPr>
              <a:t>使得对于所有</a:t>
            </a:r>
            <a:r>
              <a:rPr lang="en-US" altLang="zh-CN" dirty="0">
                <a:ea typeface="楷体_GB2312" pitchFamily="49" charset="-122"/>
              </a:rPr>
              <a:t>j=1,2,…,k</a:t>
            </a:r>
            <a:r>
              <a:rPr lang="zh-CN" altLang="en-US" dirty="0">
                <a:ea typeface="楷体_GB2312" pitchFamily="49" charset="-122"/>
              </a:rPr>
              <a:t>有：</a:t>
            </a:r>
            <a:r>
              <a:rPr lang="en-US" altLang="zh-CN" dirty="0" err="1">
                <a:ea typeface="楷体_GB2312" pitchFamily="49" charset="-122"/>
              </a:rPr>
              <a:t>z</a:t>
            </a:r>
            <a:r>
              <a:rPr lang="en-US" altLang="zh-CN" baseline="-25000" dirty="0" err="1">
                <a:ea typeface="楷体_GB2312" pitchFamily="49" charset="-122"/>
              </a:rPr>
              <a:t>j</a:t>
            </a:r>
            <a:r>
              <a:rPr lang="en-US" altLang="zh-CN" dirty="0">
                <a:ea typeface="楷体_GB2312" pitchFamily="49" charset="-122"/>
              </a:rPr>
              <a:t>=</a:t>
            </a:r>
            <a:r>
              <a:rPr lang="en-US" altLang="zh-CN" dirty="0" err="1">
                <a:ea typeface="楷体_GB2312" pitchFamily="49" charset="-122"/>
              </a:rPr>
              <a:t>x</a:t>
            </a:r>
            <a:r>
              <a:rPr lang="en-US" altLang="zh-CN" baseline="-25000" dirty="0" err="1">
                <a:ea typeface="楷体_GB2312" pitchFamily="49" charset="-122"/>
              </a:rPr>
              <a:t>i</a:t>
            </a:r>
            <a:r>
              <a:rPr lang="en-US" altLang="zh-CN" baseline="-50000" dirty="0" err="1">
                <a:ea typeface="楷体_GB2312" pitchFamily="49" charset="-122"/>
              </a:rPr>
              <a:t>j</a:t>
            </a:r>
            <a:r>
              <a:rPr lang="zh-CN" altLang="en-US" dirty="0">
                <a:ea typeface="楷体_GB2312" pitchFamily="49" charset="-122"/>
              </a:rPr>
              <a:t>。例如，序列</a:t>
            </a:r>
            <a:r>
              <a:rPr lang="en-US" altLang="zh-CN" dirty="0">
                <a:ea typeface="楷体_GB2312" pitchFamily="49" charset="-122"/>
              </a:rPr>
              <a:t>Z={B</a:t>
            </a:r>
            <a:r>
              <a:rPr lang="zh-CN" altLang="en-US" dirty="0">
                <a:ea typeface="楷体_GB2312" pitchFamily="49" charset="-122"/>
              </a:rPr>
              <a:t>，</a:t>
            </a:r>
            <a:r>
              <a:rPr lang="en-US" altLang="zh-CN" dirty="0">
                <a:ea typeface="楷体_GB2312" pitchFamily="49" charset="-122"/>
              </a:rPr>
              <a:t>C</a:t>
            </a:r>
            <a:r>
              <a:rPr lang="zh-CN" altLang="en-US" dirty="0">
                <a:ea typeface="楷体_GB2312" pitchFamily="49" charset="-122"/>
              </a:rPr>
              <a:t>，</a:t>
            </a:r>
            <a:r>
              <a:rPr lang="en-US" altLang="zh-CN" dirty="0">
                <a:ea typeface="楷体_GB2312" pitchFamily="49" charset="-122"/>
              </a:rPr>
              <a:t>D</a:t>
            </a:r>
            <a:r>
              <a:rPr lang="zh-CN" altLang="en-US" dirty="0">
                <a:ea typeface="楷体_GB2312" pitchFamily="49" charset="-122"/>
              </a:rPr>
              <a:t>，</a:t>
            </a:r>
            <a:r>
              <a:rPr lang="en-US" altLang="zh-CN" dirty="0">
                <a:ea typeface="楷体_GB2312" pitchFamily="49" charset="-122"/>
              </a:rPr>
              <a:t>B}</a:t>
            </a:r>
            <a:r>
              <a:rPr lang="zh-CN" altLang="en-US" dirty="0">
                <a:ea typeface="楷体_GB2312" pitchFamily="49" charset="-122"/>
              </a:rPr>
              <a:t>是序列</a:t>
            </a:r>
            <a:r>
              <a:rPr lang="en-US" altLang="zh-CN" dirty="0">
                <a:ea typeface="楷体_GB2312" pitchFamily="49" charset="-122"/>
              </a:rPr>
              <a:t>X={A</a:t>
            </a:r>
            <a:r>
              <a:rPr lang="zh-CN" altLang="en-US" dirty="0">
                <a:ea typeface="楷体_GB2312" pitchFamily="49" charset="-122"/>
              </a:rPr>
              <a:t>，</a:t>
            </a:r>
            <a:r>
              <a:rPr lang="en-US" altLang="zh-CN" dirty="0">
                <a:ea typeface="楷体_GB2312" pitchFamily="49" charset="-122"/>
              </a:rPr>
              <a:t>B</a:t>
            </a:r>
            <a:r>
              <a:rPr lang="zh-CN" altLang="en-US" dirty="0">
                <a:ea typeface="楷体_GB2312" pitchFamily="49" charset="-122"/>
              </a:rPr>
              <a:t>，</a:t>
            </a:r>
            <a:r>
              <a:rPr lang="en-US" altLang="zh-CN" dirty="0">
                <a:ea typeface="楷体_GB2312" pitchFamily="49" charset="-122"/>
              </a:rPr>
              <a:t>C</a:t>
            </a:r>
            <a:r>
              <a:rPr lang="zh-CN" altLang="en-US" dirty="0">
                <a:ea typeface="楷体_GB2312" pitchFamily="49" charset="-122"/>
              </a:rPr>
              <a:t>，</a:t>
            </a:r>
            <a:r>
              <a:rPr lang="en-US" altLang="zh-CN" dirty="0">
                <a:ea typeface="楷体_GB2312" pitchFamily="49" charset="-122"/>
              </a:rPr>
              <a:t>B</a:t>
            </a:r>
            <a:r>
              <a:rPr lang="zh-CN" altLang="en-US" dirty="0">
                <a:ea typeface="楷体_GB2312" pitchFamily="49" charset="-122"/>
              </a:rPr>
              <a:t>，</a:t>
            </a:r>
            <a:r>
              <a:rPr lang="en-US" altLang="zh-CN" dirty="0">
                <a:ea typeface="楷体_GB2312" pitchFamily="49" charset="-122"/>
              </a:rPr>
              <a:t>D</a:t>
            </a:r>
            <a:r>
              <a:rPr lang="zh-CN" altLang="en-US" dirty="0">
                <a:ea typeface="楷体_GB2312" pitchFamily="49" charset="-122"/>
              </a:rPr>
              <a:t>，</a:t>
            </a:r>
            <a:r>
              <a:rPr lang="en-US" altLang="zh-CN" dirty="0">
                <a:ea typeface="楷体_GB2312" pitchFamily="49" charset="-122"/>
              </a:rPr>
              <a:t>A</a:t>
            </a:r>
            <a:r>
              <a:rPr lang="zh-CN" altLang="en-US" dirty="0">
                <a:ea typeface="楷体_GB2312" pitchFamily="49" charset="-122"/>
              </a:rPr>
              <a:t>，</a:t>
            </a:r>
            <a:r>
              <a:rPr lang="en-US" altLang="zh-CN" dirty="0">
                <a:ea typeface="楷体_GB2312" pitchFamily="49" charset="-122"/>
              </a:rPr>
              <a:t>B}</a:t>
            </a:r>
            <a:r>
              <a:rPr lang="zh-CN" altLang="en-US" dirty="0">
                <a:ea typeface="楷体_GB2312" pitchFamily="49" charset="-122"/>
              </a:rPr>
              <a:t>的子序列，相应的递增下标序列为</a:t>
            </a:r>
            <a:r>
              <a:rPr lang="en-US" altLang="zh-CN" dirty="0">
                <a:ea typeface="楷体_GB2312" pitchFamily="49" charset="-122"/>
              </a:rPr>
              <a:t>{2</a:t>
            </a:r>
            <a:r>
              <a:rPr lang="zh-CN" altLang="en-US" dirty="0">
                <a:ea typeface="楷体_GB2312" pitchFamily="49" charset="-122"/>
              </a:rPr>
              <a:t>，</a:t>
            </a:r>
            <a:r>
              <a:rPr lang="en-US" altLang="zh-CN" dirty="0">
                <a:ea typeface="楷体_GB2312" pitchFamily="49" charset="-122"/>
              </a:rPr>
              <a:t>3</a:t>
            </a:r>
            <a:r>
              <a:rPr lang="zh-CN" altLang="en-US" dirty="0">
                <a:ea typeface="楷体_GB2312" pitchFamily="49" charset="-122"/>
              </a:rPr>
              <a:t>，</a:t>
            </a:r>
            <a:r>
              <a:rPr lang="en-US" altLang="zh-CN" dirty="0">
                <a:ea typeface="楷体_GB2312" pitchFamily="49" charset="-122"/>
              </a:rPr>
              <a:t>5</a:t>
            </a:r>
            <a:r>
              <a:rPr lang="zh-CN" altLang="en-US" dirty="0">
                <a:ea typeface="楷体_GB2312" pitchFamily="49" charset="-122"/>
              </a:rPr>
              <a:t>，</a:t>
            </a:r>
            <a:r>
              <a:rPr lang="en-US" altLang="zh-CN" dirty="0">
                <a:ea typeface="楷体_GB2312" pitchFamily="49" charset="-122"/>
              </a:rPr>
              <a:t>7}</a:t>
            </a:r>
            <a:r>
              <a:rPr lang="zh-CN" altLang="en-US" dirty="0">
                <a:ea typeface="楷体_GB2312" pitchFamily="49" charset="-122"/>
              </a:rPr>
              <a:t>。</a:t>
            </a:r>
          </a:p>
          <a:p>
            <a:pPr>
              <a:lnSpc>
                <a:spcPct val="150000"/>
              </a:lnSpc>
              <a:spcBef>
                <a:spcPct val="0"/>
              </a:spcBef>
              <a:buClr>
                <a:schemeClr val="accent2"/>
              </a:buClr>
            </a:pPr>
            <a:r>
              <a:rPr lang="zh-CN" altLang="en-US" dirty="0">
                <a:ea typeface="楷体_GB2312" pitchFamily="49" charset="-122"/>
              </a:rPr>
              <a:t>给定</a:t>
            </a:r>
            <a:r>
              <a:rPr lang="en-US" altLang="zh-CN" dirty="0">
                <a:ea typeface="楷体_GB2312" pitchFamily="49" charset="-122"/>
              </a:rPr>
              <a:t>2</a:t>
            </a:r>
            <a:r>
              <a:rPr lang="zh-CN" altLang="en-US" dirty="0">
                <a:ea typeface="楷体_GB2312" pitchFamily="49" charset="-122"/>
              </a:rPr>
              <a:t>个序列</a:t>
            </a:r>
            <a:r>
              <a:rPr lang="en-US" altLang="zh-CN" dirty="0">
                <a:ea typeface="楷体_GB2312" pitchFamily="49" charset="-122"/>
              </a:rPr>
              <a:t>X</a:t>
            </a:r>
            <a:r>
              <a:rPr lang="zh-CN" altLang="en-US" dirty="0">
                <a:ea typeface="楷体_GB2312" pitchFamily="49" charset="-122"/>
              </a:rPr>
              <a:t>和</a:t>
            </a:r>
            <a:r>
              <a:rPr lang="en-US" altLang="zh-CN" dirty="0">
                <a:ea typeface="楷体_GB2312" pitchFamily="49" charset="-122"/>
              </a:rPr>
              <a:t>Y</a:t>
            </a:r>
            <a:r>
              <a:rPr lang="zh-CN" altLang="en-US" dirty="0">
                <a:ea typeface="楷体_GB2312" pitchFamily="49" charset="-122"/>
              </a:rPr>
              <a:t>，当另一序列</a:t>
            </a:r>
            <a:r>
              <a:rPr lang="en-US" altLang="zh-CN" dirty="0">
                <a:ea typeface="楷体_GB2312" pitchFamily="49" charset="-122"/>
              </a:rPr>
              <a:t>Z</a:t>
            </a:r>
            <a:r>
              <a:rPr lang="zh-CN" altLang="en-US" dirty="0">
                <a:ea typeface="楷体_GB2312" pitchFamily="49" charset="-122"/>
              </a:rPr>
              <a:t>既是</a:t>
            </a:r>
            <a:r>
              <a:rPr lang="en-US" altLang="zh-CN" dirty="0">
                <a:ea typeface="楷体_GB2312" pitchFamily="49" charset="-122"/>
              </a:rPr>
              <a:t>X</a:t>
            </a:r>
            <a:r>
              <a:rPr lang="zh-CN" altLang="en-US" dirty="0">
                <a:ea typeface="楷体_GB2312" pitchFamily="49" charset="-122"/>
              </a:rPr>
              <a:t>的子序列又是</a:t>
            </a:r>
            <a:r>
              <a:rPr lang="en-US" altLang="zh-CN" dirty="0">
                <a:ea typeface="楷体_GB2312" pitchFamily="49" charset="-122"/>
              </a:rPr>
              <a:t>Y</a:t>
            </a:r>
            <a:r>
              <a:rPr lang="zh-CN" altLang="en-US" dirty="0">
                <a:ea typeface="楷体_GB2312" pitchFamily="49" charset="-122"/>
              </a:rPr>
              <a:t>的子序列时，称</a:t>
            </a:r>
            <a:r>
              <a:rPr lang="en-US" altLang="zh-CN" dirty="0">
                <a:ea typeface="楷体_GB2312" pitchFamily="49" charset="-122"/>
              </a:rPr>
              <a:t>Z</a:t>
            </a:r>
            <a:r>
              <a:rPr lang="zh-CN" altLang="en-US" dirty="0">
                <a:ea typeface="楷体_GB2312" pitchFamily="49" charset="-122"/>
              </a:rPr>
              <a:t>是序列</a:t>
            </a:r>
            <a:r>
              <a:rPr lang="en-US" altLang="zh-CN" dirty="0">
                <a:ea typeface="楷体_GB2312" pitchFamily="49" charset="-122"/>
              </a:rPr>
              <a:t>X</a:t>
            </a:r>
            <a:r>
              <a:rPr lang="zh-CN" altLang="en-US" dirty="0">
                <a:ea typeface="楷体_GB2312" pitchFamily="49" charset="-122"/>
              </a:rPr>
              <a:t>和</a:t>
            </a:r>
            <a:r>
              <a:rPr lang="en-US" altLang="zh-CN" dirty="0">
                <a:ea typeface="楷体_GB2312" pitchFamily="49" charset="-122"/>
              </a:rPr>
              <a:t>Y</a:t>
            </a:r>
            <a:r>
              <a:rPr lang="zh-CN" altLang="en-US" dirty="0">
                <a:ea typeface="楷体_GB2312" pitchFamily="49" charset="-122"/>
              </a:rPr>
              <a:t>的</a:t>
            </a:r>
            <a:r>
              <a:rPr lang="zh-CN" altLang="en-US" b="1" dirty="0">
                <a:ea typeface="黑体" panose="02010609060101010101" pitchFamily="49" charset="-122"/>
              </a:rPr>
              <a:t>公共子序列</a:t>
            </a:r>
            <a:r>
              <a:rPr lang="zh-CN" altLang="en-US" dirty="0">
                <a:ea typeface="楷体_GB2312" pitchFamily="49" charset="-122"/>
              </a:rPr>
              <a:t>。</a:t>
            </a:r>
          </a:p>
          <a:p>
            <a:pPr>
              <a:lnSpc>
                <a:spcPct val="150000"/>
              </a:lnSpc>
              <a:spcBef>
                <a:spcPct val="0"/>
              </a:spcBef>
              <a:buClr>
                <a:schemeClr val="accent2"/>
              </a:buClr>
            </a:pPr>
            <a:r>
              <a:rPr lang="zh-CN" altLang="en-US" dirty="0">
                <a:latin typeface="黑体" panose="02010609060101010101" pitchFamily="49" charset="-122"/>
                <a:ea typeface="黑体" panose="02010609060101010101" pitchFamily="49" charset="-122"/>
              </a:rPr>
              <a:t>给定</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个序列</a:t>
            </a:r>
            <a:r>
              <a:rPr lang="en-US" altLang="zh-CN" dirty="0">
                <a:latin typeface="黑体" panose="02010609060101010101" pitchFamily="49" charset="-122"/>
                <a:ea typeface="黑体" panose="02010609060101010101" pitchFamily="49" charset="-122"/>
              </a:rPr>
              <a:t>X={x</a:t>
            </a:r>
            <a:r>
              <a:rPr lang="en-US" altLang="zh-CN" baseline="-25000" dirty="0">
                <a:latin typeface="黑体" panose="02010609060101010101" pitchFamily="49" charset="-122"/>
                <a:ea typeface="黑体" panose="02010609060101010101" pitchFamily="49" charset="-122"/>
              </a:rPr>
              <a:t>1</a:t>
            </a:r>
            <a:r>
              <a:rPr lang="en-US" altLang="zh-CN" dirty="0">
                <a:latin typeface="黑体" panose="02010609060101010101" pitchFamily="49" charset="-122"/>
                <a:ea typeface="黑体" panose="02010609060101010101" pitchFamily="49" charset="-122"/>
              </a:rPr>
              <a:t>,x</a:t>
            </a:r>
            <a:r>
              <a:rPr lang="en-US" altLang="zh-CN" baseline="-25000" dirty="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a:t>
            </a:r>
            <a:r>
              <a:rPr lang="en-US" altLang="zh-CN" dirty="0">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en-US" altLang="zh-CN" dirty="0" err="1">
                <a:latin typeface="黑体" panose="02010609060101010101" pitchFamily="49" charset="-122"/>
                <a:ea typeface="黑体" panose="02010609060101010101" pitchFamily="49" charset="-122"/>
              </a:rPr>
              <a:t>x</a:t>
            </a:r>
            <a:r>
              <a:rPr lang="en-US" altLang="zh-CN" baseline="-25000" dirty="0" err="1">
                <a:latin typeface="黑体" panose="02010609060101010101" pitchFamily="49" charset="-122"/>
                <a:ea typeface="黑体" panose="02010609060101010101" pitchFamily="49" charset="-122"/>
              </a:rPr>
              <a:t>m</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Y={y</a:t>
            </a:r>
            <a:r>
              <a:rPr lang="en-US" altLang="zh-CN" baseline="-25000" dirty="0">
                <a:latin typeface="黑体" panose="02010609060101010101" pitchFamily="49" charset="-122"/>
                <a:ea typeface="黑体" panose="02010609060101010101" pitchFamily="49" charset="-122"/>
              </a:rPr>
              <a:t>1</a:t>
            </a:r>
            <a:r>
              <a:rPr lang="en-US" altLang="zh-CN" dirty="0">
                <a:latin typeface="黑体" panose="02010609060101010101" pitchFamily="49" charset="-122"/>
                <a:ea typeface="黑体" panose="02010609060101010101" pitchFamily="49" charset="-122"/>
              </a:rPr>
              <a:t>,y</a:t>
            </a:r>
            <a:r>
              <a:rPr lang="en-US" altLang="zh-CN" baseline="-25000" dirty="0">
                <a:latin typeface="黑体" panose="02010609060101010101" pitchFamily="49" charset="-122"/>
                <a:ea typeface="黑体" panose="02010609060101010101" pitchFamily="49" charset="-122"/>
              </a:rPr>
              <a:t>2</a:t>
            </a:r>
            <a:r>
              <a:rPr lang="en-US" altLang="zh-CN" dirty="0">
                <a:latin typeface="黑体" panose="02010609060101010101" pitchFamily="49" charset="-122"/>
                <a:ea typeface="黑体" panose="02010609060101010101" pitchFamily="49" charset="-122"/>
              </a:rPr>
              <a:t>,</a:t>
            </a:r>
            <a:r>
              <a:rPr lang="en-US" altLang="zh-CN" dirty="0">
                <a:ea typeface="黑体" panose="02010609060101010101" pitchFamily="49" charset="-122"/>
              </a:rPr>
              <a:t>…</a:t>
            </a:r>
            <a:r>
              <a:rPr lang="en-US" altLang="zh-CN" dirty="0">
                <a:latin typeface="黑体" panose="02010609060101010101" pitchFamily="49" charset="-122"/>
                <a:ea typeface="黑体" panose="02010609060101010101" pitchFamily="49" charset="-122"/>
              </a:rPr>
              <a:t>,</a:t>
            </a:r>
            <a:r>
              <a:rPr lang="en-US" altLang="zh-CN" dirty="0" err="1">
                <a:latin typeface="黑体" panose="02010609060101010101" pitchFamily="49" charset="-122"/>
                <a:ea typeface="黑体" panose="02010609060101010101" pitchFamily="49" charset="-122"/>
              </a:rPr>
              <a:t>y</a:t>
            </a:r>
            <a:r>
              <a:rPr lang="en-US" altLang="zh-CN" baseline="-25000" dirty="0" err="1">
                <a:latin typeface="黑体" panose="02010609060101010101" pitchFamily="49" charset="-122"/>
                <a:ea typeface="黑体" panose="02010609060101010101" pitchFamily="49" charset="-122"/>
              </a:rPr>
              <a:t>n</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，找出</a:t>
            </a:r>
            <a:r>
              <a:rPr lang="en-US" altLang="zh-CN"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Y</a:t>
            </a:r>
            <a:r>
              <a:rPr lang="zh-CN" altLang="en-US" dirty="0">
                <a:latin typeface="黑体" panose="02010609060101010101" pitchFamily="49" charset="-122"/>
                <a:ea typeface="黑体" panose="02010609060101010101" pitchFamily="49" charset="-122"/>
              </a:rPr>
              <a:t>的最长公共子序列。</a:t>
            </a:r>
            <a:r>
              <a:rPr lang="zh-CN" altLang="en-US" dirty="0">
                <a:ea typeface="楷体_GB2312" pitchFamily="49" charset="-122"/>
              </a:rPr>
              <a:t> </a:t>
            </a:r>
          </a:p>
          <a:p>
            <a:endParaRPr kumimoji="1" lang="zh-CN" altLang="en-US" dirty="0"/>
          </a:p>
        </p:txBody>
      </p:sp>
    </p:spTree>
    <p:extLst>
      <p:ext uri="{BB962C8B-B14F-4D97-AF65-F5344CB8AC3E}">
        <p14:creationId xmlns:p14="http://schemas.microsoft.com/office/powerpoint/2010/main" val="123435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8F71C-EFF1-1F49-BCE6-8678D77472F9}"/>
              </a:ext>
            </a:extLst>
          </p:cNvPr>
          <p:cNvSpPr>
            <a:spLocks noGrp="1"/>
          </p:cNvSpPr>
          <p:nvPr>
            <p:ph type="title"/>
          </p:nvPr>
        </p:nvSpPr>
        <p:spPr/>
        <p:txBody>
          <a:bodyPr/>
          <a:lstStyle/>
          <a:p>
            <a:r>
              <a:rPr kumimoji="1" lang="zh-CN" altLang="en-US" dirty="0"/>
              <a:t>分治算法</a:t>
            </a:r>
          </a:p>
        </p:txBody>
      </p:sp>
      <p:sp>
        <p:nvSpPr>
          <p:cNvPr id="3" name="内容占位符 2">
            <a:extLst>
              <a:ext uri="{FF2B5EF4-FFF2-40B4-BE49-F238E27FC236}">
                <a16:creationId xmlns:a16="http://schemas.microsoft.com/office/drawing/2014/main" id="{9F0A62B8-AD46-C941-B73F-D181E7834A4A}"/>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734915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0B051-0ED8-B14E-8EAA-3E9CA139EDC6}"/>
              </a:ext>
            </a:extLst>
          </p:cNvPr>
          <p:cNvSpPr>
            <a:spLocks noGrp="1"/>
          </p:cNvSpPr>
          <p:nvPr>
            <p:ph type="title"/>
          </p:nvPr>
        </p:nvSpPr>
        <p:spPr>
          <a:xfrm>
            <a:off x="838200" y="365125"/>
            <a:ext cx="10515600" cy="1052195"/>
          </a:xfrm>
        </p:spPr>
        <p:txBody>
          <a:bodyPr/>
          <a:lstStyle/>
          <a:p>
            <a:r>
              <a:rPr kumimoji="1" lang="zh-CN" altLang="en-US" dirty="0"/>
              <a:t>最长公共子序列的结构</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EAA5A2DE-713D-7B4D-9322-4456A7776936}"/>
              </a:ext>
            </a:extLst>
          </p:cNvPr>
          <p:cNvSpPr>
            <a:spLocks noGrp="1"/>
          </p:cNvSpPr>
          <p:nvPr>
            <p:ph idx="1"/>
          </p:nvPr>
        </p:nvSpPr>
        <p:spPr>
          <a:xfrm>
            <a:off x="838200" y="1417320"/>
            <a:ext cx="10515600" cy="4759643"/>
          </a:xfrm>
        </p:spPr>
        <p:txBody>
          <a:bodyPr/>
          <a:lstStyle/>
          <a:p>
            <a:r>
              <a:rPr lang="zh-CN" altLang="en-US" dirty="0">
                <a:ea typeface="楷体_GB2312" pitchFamily="49" charset="-122"/>
              </a:rPr>
              <a:t>设序列</a:t>
            </a:r>
            <a:r>
              <a:rPr lang="en-US" altLang="zh-CN" dirty="0">
                <a:ea typeface="楷体_GB2312" pitchFamily="49" charset="-122"/>
              </a:rPr>
              <a:t>X={x</a:t>
            </a:r>
            <a:r>
              <a:rPr lang="en-US" altLang="zh-CN" baseline="-25000" dirty="0">
                <a:ea typeface="楷体_GB2312" pitchFamily="49" charset="-122"/>
              </a:rPr>
              <a:t>1</a:t>
            </a:r>
            <a:r>
              <a:rPr lang="en-US" altLang="zh-CN" dirty="0">
                <a:ea typeface="楷体_GB2312" pitchFamily="49" charset="-122"/>
              </a:rPr>
              <a:t>,x</a:t>
            </a:r>
            <a:r>
              <a:rPr lang="en-US" altLang="zh-CN" baseline="-25000" dirty="0">
                <a:ea typeface="楷体_GB2312" pitchFamily="49" charset="-122"/>
              </a:rPr>
              <a:t>2</a:t>
            </a:r>
            <a:r>
              <a:rPr lang="en-US" altLang="zh-CN" dirty="0">
                <a:ea typeface="楷体_GB2312" pitchFamily="49" charset="-122"/>
              </a:rPr>
              <a:t>,…,</a:t>
            </a:r>
            <a:r>
              <a:rPr lang="en-US" altLang="zh-CN" dirty="0" err="1">
                <a:ea typeface="楷体_GB2312" pitchFamily="49" charset="-122"/>
              </a:rPr>
              <a:t>x</a:t>
            </a:r>
            <a:r>
              <a:rPr lang="en-US" altLang="zh-CN" baseline="-25000" dirty="0" err="1">
                <a:ea typeface="楷体_GB2312" pitchFamily="49" charset="-122"/>
              </a:rPr>
              <a:t>m</a:t>
            </a:r>
            <a:r>
              <a:rPr lang="en-US" altLang="zh-CN" dirty="0">
                <a:ea typeface="楷体_GB2312" pitchFamily="49" charset="-122"/>
              </a:rPr>
              <a:t>}</a:t>
            </a:r>
            <a:r>
              <a:rPr lang="zh-CN" altLang="en-US" dirty="0">
                <a:ea typeface="楷体_GB2312" pitchFamily="49" charset="-122"/>
              </a:rPr>
              <a:t>和</a:t>
            </a:r>
            <a:r>
              <a:rPr lang="en-US" altLang="zh-CN" dirty="0">
                <a:ea typeface="楷体_GB2312" pitchFamily="49" charset="-122"/>
              </a:rPr>
              <a:t>Y={y</a:t>
            </a:r>
            <a:r>
              <a:rPr lang="en-US" altLang="zh-CN" baseline="-25000" dirty="0">
                <a:ea typeface="楷体_GB2312" pitchFamily="49" charset="-122"/>
              </a:rPr>
              <a:t>1</a:t>
            </a:r>
            <a:r>
              <a:rPr lang="en-US" altLang="zh-CN" dirty="0">
                <a:ea typeface="楷体_GB2312" pitchFamily="49" charset="-122"/>
              </a:rPr>
              <a:t>,y</a:t>
            </a:r>
            <a:r>
              <a:rPr lang="en-US" altLang="zh-CN" baseline="-25000" dirty="0">
                <a:ea typeface="楷体_GB2312" pitchFamily="49" charset="-122"/>
              </a:rPr>
              <a:t>2</a:t>
            </a:r>
            <a:r>
              <a:rPr lang="en-US" altLang="zh-CN" dirty="0">
                <a:ea typeface="楷体_GB2312" pitchFamily="49" charset="-122"/>
              </a:rPr>
              <a:t>,…,</a:t>
            </a:r>
            <a:r>
              <a:rPr lang="en-US" altLang="zh-CN" dirty="0" err="1">
                <a:ea typeface="楷体_GB2312" pitchFamily="49" charset="-122"/>
              </a:rPr>
              <a:t>y</a:t>
            </a:r>
            <a:r>
              <a:rPr lang="en-US" altLang="zh-CN" baseline="-25000" dirty="0" err="1">
                <a:ea typeface="楷体_GB2312" pitchFamily="49" charset="-122"/>
              </a:rPr>
              <a:t>n</a:t>
            </a:r>
            <a:r>
              <a:rPr lang="en-US" altLang="zh-CN" dirty="0">
                <a:ea typeface="楷体_GB2312" pitchFamily="49" charset="-122"/>
              </a:rPr>
              <a:t>}</a:t>
            </a:r>
            <a:r>
              <a:rPr lang="zh-CN" altLang="en-US" dirty="0">
                <a:ea typeface="楷体_GB2312" pitchFamily="49" charset="-122"/>
              </a:rPr>
              <a:t>的最长公共子序列为</a:t>
            </a:r>
            <a:r>
              <a:rPr lang="en-US" altLang="zh-CN" dirty="0">
                <a:ea typeface="楷体_GB2312" pitchFamily="49" charset="-122"/>
              </a:rPr>
              <a:t>Z={z</a:t>
            </a:r>
            <a:r>
              <a:rPr lang="en-US" altLang="zh-CN" baseline="-25000" dirty="0">
                <a:ea typeface="楷体_GB2312" pitchFamily="49" charset="-122"/>
              </a:rPr>
              <a:t>1</a:t>
            </a:r>
            <a:r>
              <a:rPr lang="en-US" altLang="zh-CN" dirty="0">
                <a:ea typeface="楷体_GB2312" pitchFamily="49" charset="-122"/>
              </a:rPr>
              <a:t>,z</a:t>
            </a:r>
            <a:r>
              <a:rPr lang="en-US" altLang="zh-CN" baseline="-25000" dirty="0">
                <a:ea typeface="楷体_GB2312" pitchFamily="49" charset="-122"/>
              </a:rPr>
              <a:t>2</a:t>
            </a:r>
            <a:r>
              <a:rPr lang="en-US" altLang="zh-CN" dirty="0">
                <a:ea typeface="楷体_GB2312" pitchFamily="49" charset="-122"/>
              </a:rPr>
              <a:t>,…,</a:t>
            </a:r>
            <a:r>
              <a:rPr lang="en-US" altLang="zh-CN" dirty="0" err="1">
                <a:ea typeface="楷体_GB2312" pitchFamily="49" charset="-122"/>
              </a:rPr>
              <a:t>z</a:t>
            </a:r>
            <a:r>
              <a:rPr lang="en-US" altLang="zh-CN" baseline="-25000" dirty="0" err="1">
                <a:ea typeface="楷体_GB2312" pitchFamily="49" charset="-122"/>
              </a:rPr>
              <a:t>k</a:t>
            </a:r>
            <a:r>
              <a:rPr lang="en-US" altLang="zh-CN" dirty="0">
                <a:ea typeface="楷体_GB2312" pitchFamily="49" charset="-122"/>
              </a:rPr>
              <a:t>} </a:t>
            </a:r>
            <a:r>
              <a:rPr lang="zh-CN" altLang="en-US" dirty="0">
                <a:ea typeface="楷体_GB2312" pitchFamily="49" charset="-122"/>
              </a:rPr>
              <a:t>，则</a:t>
            </a:r>
          </a:p>
          <a:p>
            <a:r>
              <a:rPr lang="en-US" altLang="zh-CN" dirty="0">
                <a:ea typeface="楷体_GB2312" pitchFamily="49" charset="-122"/>
              </a:rPr>
              <a:t>(1)</a:t>
            </a:r>
            <a:r>
              <a:rPr lang="zh-CN" altLang="en-US" dirty="0">
                <a:ea typeface="楷体_GB2312" pitchFamily="49" charset="-122"/>
              </a:rPr>
              <a:t>若</a:t>
            </a:r>
            <a:r>
              <a:rPr lang="en-US" altLang="zh-CN" dirty="0" err="1">
                <a:ea typeface="楷体_GB2312" pitchFamily="49" charset="-122"/>
              </a:rPr>
              <a:t>x</a:t>
            </a:r>
            <a:r>
              <a:rPr lang="en-US" altLang="zh-CN" baseline="-25000" dirty="0" err="1">
                <a:ea typeface="楷体_GB2312" pitchFamily="49" charset="-122"/>
              </a:rPr>
              <a:t>m</a:t>
            </a:r>
            <a:r>
              <a:rPr lang="en-US" altLang="zh-CN" dirty="0">
                <a:ea typeface="楷体_GB2312" pitchFamily="49" charset="-122"/>
              </a:rPr>
              <a:t>=</a:t>
            </a:r>
            <a:r>
              <a:rPr lang="en-US" altLang="zh-CN" dirty="0" err="1">
                <a:ea typeface="楷体_GB2312" pitchFamily="49" charset="-122"/>
              </a:rPr>
              <a:t>y</a:t>
            </a:r>
            <a:r>
              <a:rPr lang="en-US" altLang="zh-CN" baseline="-25000" dirty="0" err="1">
                <a:ea typeface="楷体_GB2312" pitchFamily="49" charset="-122"/>
              </a:rPr>
              <a:t>n</a:t>
            </a:r>
            <a:r>
              <a:rPr lang="zh-CN" altLang="en-US" dirty="0">
                <a:ea typeface="楷体_GB2312" pitchFamily="49" charset="-122"/>
              </a:rPr>
              <a:t>，则</a:t>
            </a:r>
            <a:r>
              <a:rPr lang="en-US" altLang="zh-CN" dirty="0" err="1">
                <a:ea typeface="楷体_GB2312" pitchFamily="49" charset="-122"/>
              </a:rPr>
              <a:t>z</a:t>
            </a:r>
            <a:r>
              <a:rPr lang="en-US" altLang="zh-CN" baseline="-25000" dirty="0" err="1">
                <a:ea typeface="楷体_GB2312" pitchFamily="49" charset="-122"/>
              </a:rPr>
              <a:t>k</a:t>
            </a:r>
            <a:r>
              <a:rPr lang="en-US" altLang="zh-CN" dirty="0">
                <a:ea typeface="楷体_GB2312" pitchFamily="49" charset="-122"/>
              </a:rPr>
              <a:t>=</a:t>
            </a:r>
            <a:r>
              <a:rPr lang="en-US" altLang="zh-CN" dirty="0" err="1">
                <a:ea typeface="楷体_GB2312" pitchFamily="49" charset="-122"/>
              </a:rPr>
              <a:t>x</a:t>
            </a:r>
            <a:r>
              <a:rPr lang="en-US" altLang="zh-CN" baseline="-25000" dirty="0" err="1">
                <a:ea typeface="楷体_GB2312" pitchFamily="49" charset="-122"/>
              </a:rPr>
              <a:t>m</a:t>
            </a:r>
            <a:r>
              <a:rPr lang="en-US" altLang="zh-CN" dirty="0">
                <a:ea typeface="楷体_GB2312" pitchFamily="49" charset="-122"/>
              </a:rPr>
              <a:t>=</a:t>
            </a:r>
            <a:r>
              <a:rPr lang="en-US" altLang="zh-CN" dirty="0" err="1">
                <a:ea typeface="楷体_GB2312" pitchFamily="49" charset="-122"/>
              </a:rPr>
              <a:t>y</a:t>
            </a:r>
            <a:r>
              <a:rPr lang="en-US" altLang="zh-CN" baseline="-25000" dirty="0" err="1">
                <a:ea typeface="楷体_GB2312" pitchFamily="49" charset="-122"/>
              </a:rPr>
              <a:t>n</a:t>
            </a:r>
            <a:r>
              <a:rPr lang="zh-CN" altLang="en-US" dirty="0">
                <a:ea typeface="楷体_GB2312" pitchFamily="49" charset="-122"/>
              </a:rPr>
              <a:t>，且</a:t>
            </a:r>
            <a:r>
              <a:rPr lang="en-US" altLang="zh-CN" dirty="0">
                <a:ea typeface="楷体_GB2312" pitchFamily="49" charset="-122"/>
              </a:rPr>
              <a:t>z</a:t>
            </a:r>
            <a:r>
              <a:rPr lang="en-US" altLang="zh-CN" baseline="-25000" dirty="0">
                <a:ea typeface="楷体_GB2312" pitchFamily="49" charset="-122"/>
              </a:rPr>
              <a:t>k-1</a:t>
            </a:r>
            <a:r>
              <a:rPr lang="zh-CN" altLang="en-US" dirty="0">
                <a:ea typeface="楷体_GB2312" pitchFamily="49" charset="-122"/>
              </a:rPr>
              <a:t>是</a:t>
            </a:r>
            <a:r>
              <a:rPr lang="en-US" altLang="zh-CN" dirty="0">
                <a:ea typeface="楷体_GB2312" pitchFamily="49" charset="-122"/>
              </a:rPr>
              <a:t>x</a:t>
            </a:r>
            <a:r>
              <a:rPr lang="en-US" altLang="zh-CN" baseline="-25000" dirty="0">
                <a:ea typeface="楷体_GB2312" pitchFamily="49" charset="-122"/>
              </a:rPr>
              <a:t>m-1</a:t>
            </a:r>
            <a:r>
              <a:rPr lang="zh-CN" altLang="en-US" dirty="0">
                <a:ea typeface="楷体_GB2312" pitchFamily="49" charset="-122"/>
              </a:rPr>
              <a:t>和</a:t>
            </a:r>
            <a:r>
              <a:rPr lang="en-US" altLang="zh-CN" dirty="0">
                <a:ea typeface="楷体_GB2312" pitchFamily="49" charset="-122"/>
              </a:rPr>
              <a:t>y</a:t>
            </a:r>
            <a:r>
              <a:rPr lang="en-US" altLang="zh-CN" baseline="-25000" dirty="0">
                <a:ea typeface="楷体_GB2312" pitchFamily="49" charset="-122"/>
              </a:rPr>
              <a:t>n-1</a:t>
            </a:r>
            <a:r>
              <a:rPr lang="zh-CN" altLang="en-US" dirty="0">
                <a:ea typeface="楷体_GB2312" pitchFamily="49" charset="-122"/>
              </a:rPr>
              <a:t>的最长公共子序列。</a:t>
            </a:r>
          </a:p>
          <a:p>
            <a:r>
              <a:rPr lang="en-US" altLang="zh-CN" dirty="0">
                <a:ea typeface="楷体_GB2312" pitchFamily="49" charset="-122"/>
              </a:rPr>
              <a:t>(2)</a:t>
            </a:r>
            <a:r>
              <a:rPr lang="zh-CN" altLang="en-US" dirty="0">
                <a:ea typeface="楷体_GB2312" pitchFamily="49" charset="-122"/>
              </a:rPr>
              <a:t>若</a:t>
            </a:r>
            <a:r>
              <a:rPr lang="en-US" altLang="zh-CN" dirty="0" err="1">
                <a:ea typeface="楷体_GB2312" pitchFamily="49" charset="-122"/>
              </a:rPr>
              <a:t>x</a:t>
            </a:r>
            <a:r>
              <a:rPr lang="en-US" altLang="zh-CN" baseline="-25000" dirty="0" err="1">
                <a:ea typeface="楷体_GB2312" pitchFamily="49" charset="-122"/>
              </a:rPr>
              <a:t>m</a:t>
            </a:r>
            <a:r>
              <a:rPr lang="en-US" altLang="zh-CN" dirty="0" err="1">
                <a:ea typeface="楷体_GB2312" pitchFamily="49" charset="-122"/>
              </a:rPr>
              <a:t>≠y</a:t>
            </a:r>
            <a:r>
              <a:rPr lang="en-US" altLang="zh-CN" baseline="-25000" dirty="0" err="1">
                <a:ea typeface="楷体_GB2312" pitchFamily="49" charset="-122"/>
              </a:rPr>
              <a:t>n</a:t>
            </a:r>
            <a:r>
              <a:rPr lang="zh-CN" altLang="en-US" baseline="-25000" dirty="0">
                <a:ea typeface="楷体_GB2312" pitchFamily="49" charset="-122"/>
              </a:rPr>
              <a:t>，</a:t>
            </a:r>
            <a:r>
              <a:rPr lang="zh-CN" altLang="en-US" dirty="0">
                <a:ea typeface="楷体_GB2312" pitchFamily="49" charset="-122"/>
              </a:rPr>
              <a:t>且</a:t>
            </a:r>
            <a:r>
              <a:rPr lang="en-US" altLang="zh-CN" dirty="0" err="1">
                <a:ea typeface="楷体_GB2312" pitchFamily="49" charset="-122"/>
              </a:rPr>
              <a:t>z</a:t>
            </a:r>
            <a:r>
              <a:rPr lang="en-US" altLang="zh-CN" baseline="-25000" dirty="0" err="1">
                <a:ea typeface="楷体_GB2312" pitchFamily="49" charset="-122"/>
              </a:rPr>
              <a:t>k</a:t>
            </a:r>
            <a:r>
              <a:rPr lang="en-US" altLang="zh-CN" dirty="0" err="1">
                <a:ea typeface="楷体_GB2312" pitchFamily="49" charset="-122"/>
              </a:rPr>
              <a:t>≠x</a:t>
            </a:r>
            <a:r>
              <a:rPr lang="en-US" altLang="zh-CN" baseline="-25000" dirty="0" err="1">
                <a:ea typeface="楷体_GB2312" pitchFamily="49" charset="-122"/>
              </a:rPr>
              <a:t>m</a:t>
            </a:r>
            <a:r>
              <a:rPr lang="zh-CN" altLang="en-US" dirty="0">
                <a:ea typeface="楷体_GB2312" pitchFamily="49" charset="-122"/>
              </a:rPr>
              <a:t>，则</a:t>
            </a:r>
            <a:r>
              <a:rPr lang="en-US" altLang="zh-CN" dirty="0">
                <a:ea typeface="楷体_GB2312" pitchFamily="49" charset="-122"/>
              </a:rPr>
              <a:t>Z</a:t>
            </a:r>
            <a:r>
              <a:rPr lang="zh-CN" altLang="en-US" dirty="0">
                <a:ea typeface="楷体_GB2312" pitchFamily="49" charset="-122"/>
              </a:rPr>
              <a:t>是</a:t>
            </a:r>
            <a:r>
              <a:rPr lang="en-US" altLang="zh-CN" dirty="0">
                <a:ea typeface="楷体_GB2312" pitchFamily="49" charset="-122"/>
              </a:rPr>
              <a:t>x</a:t>
            </a:r>
            <a:r>
              <a:rPr lang="en-US" altLang="zh-CN" baseline="-25000" dirty="0">
                <a:ea typeface="楷体_GB2312" pitchFamily="49" charset="-122"/>
              </a:rPr>
              <a:t>m-1</a:t>
            </a:r>
            <a:r>
              <a:rPr lang="zh-CN" altLang="en-US" dirty="0">
                <a:ea typeface="楷体_GB2312" pitchFamily="49" charset="-122"/>
              </a:rPr>
              <a:t>和</a:t>
            </a:r>
            <a:r>
              <a:rPr lang="en-US" altLang="zh-CN" dirty="0">
                <a:ea typeface="楷体_GB2312" pitchFamily="49" charset="-122"/>
              </a:rPr>
              <a:t>Y</a:t>
            </a:r>
            <a:r>
              <a:rPr lang="zh-CN" altLang="en-US" dirty="0">
                <a:ea typeface="楷体_GB2312" pitchFamily="49" charset="-122"/>
              </a:rPr>
              <a:t>的最长公共子序列。</a:t>
            </a:r>
          </a:p>
          <a:p>
            <a:r>
              <a:rPr lang="en-US" altLang="zh-CN" dirty="0">
                <a:ea typeface="楷体_GB2312" pitchFamily="49" charset="-122"/>
              </a:rPr>
              <a:t>(3)</a:t>
            </a:r>
            <a:r>
              <a:rPr lang="zh-CN" altLang="en-US" dirty="0">
                <a:ea typeface="楷体_GB2312" pitchFamily="49" charset="-122"/>
              </a:rPr>
              <a:t>若</a:t>
            </a:r>
            <a:r>
              <a:rPr lang="en-US" altLang="zh-CN" dirty="0" err="1">
                <a:ea typeface="楷体_GB2312" pitchFamily="49" charset="-122"/>
              </a:rPr>
              <a:t>x</a:t>
            </a:r>
            <a:r>
              <a:rPr lang="en-US" altLang="zh-CN" baseline="-25000" dirty="0" err="1">
                <a:ea typeface="楷体_GB2312" pitchFamily="49" charset="-122"/>
              </a:rPr>
              <a:t>m</a:t>
            </a:r>
            <a:r>
              <a:rPr lang="en-US" altLang="zh-CN" dirty="0" err="1">
                <a:ea typeface="楷体_GB2312" pitchFamily="49" charset="-122"/>
              </a:rPr>
              <a:t>≠y</a:t>
            </a:r>
            <a:r>
              <a:rPr lang="en-US" altLang="zh-CN" baseline="-25000" dirty="0" err="1">
                <a:ea typeface="楷体_GB2312" pitchFamily="49" charset="-122"/>
              </a:rPr>
              <a:t>n</a:t>
            </a:r>
            <a:r>
              <a:rPr lang="zh-CN" altLang="en-US" baseline="-25000" dirty="0">
                <a:ea typeface="楷体_GB2312" pitchFamily="49" charset="-122"/>
              </a:rPr>
              <a:t>，</a:t>
            </a:r>
            <a:r>
              <a:rPr lang="zh-CN" altLang="en-US" dirty="0">
                <a:ea typeface="楷体_GB2312" pitchFamily="49" charset="-122"/>
              </a:rPr>
              <a:t>且</a:t>
            </a:r>
            <a:r>
              <a:rPr lang="en-US" altLang="zh-CN" dirty="0" err="1">
                <a:ea typeface="楷体_GB2312" pitchFamily="49" charset="-122"/>
              </a:rPr>
              <a:t>z</a:t>
            </a:r>
            <a:r>
              <a:rPr lang="en-US" altLang="zh-CN" baseline="-25000" dirty="0" err="1">
                <a:ea typeface="楷体_GB2312" pitchFamily="49" charset="-122"/>
              </a:rPr>
              <a:t>k</a:t>
            </a:r>
            <a:r>
              <a:rPr lang="en-US" altLang="zh-CN" dirty="0" err="1">
                <a:ea typeface="楷体_GB2312" pitchFamily="49" charset="-122"/>
              </a:rPr>
              <a:t>≠y</a:t>
            </a:r>
            <a:r>
              <a:rPr lang="en-US" altLang="zh-CN" baseline="-25000" dirty="0" err="1">
                <a:ea typeface="楷体_GB2312" pitchFamily="49" charset="-122"/>
              </a:rPr>
              <a:t>n</a:t>
            </a:r>
            <a:r>
              <a:rPr lang="zh-CN" altLang="en-US" dirty="0">
                <a:ea typeface="楷体_GB2312" pitchFamily="49" charset="-122"/>
              </a:rPr>
              <a:t>，则</a:t>
            </a:r>
            <a:r>
              <a:rPr lang="en-US" altLang="zh-CN" dirty="0">
                <a:ea typeface="楷体_GB2312" pitchFamily="49" charset="-122"/>
              </a:rPr>
              <a:t>Z</a:t>
            </a:r>
            <a:r>
              <a:rPr lang="zh-CN" altLang="en-US" dirty="0">
                <a:ea typeface="楷体_GB2312" pitchFamily="49" charset="-122"/>
              </a:rPr>
              <a:t>是</a:t>
            </a:r>
            <a:r>
              <a:rPr lang="en-US" altLang="zh-CN" dirty="0">
                <a:ea typeface="楷体_GB2312" pitchFamily="49" charset="-122"/>
              </a:rPr>
              <a:t>X</a:t>
            </a:r>
            <a:r>
              <a:rPr lang="zh-CN" altLang="en-US" dirty="0">
                <a:ea typeface="楷体_GB2312" pitchFamily="49" charset="-122"/>
              </a:rPr>
              <a:t>和</a:t>
            </a:r>
            <a:r>
              <a:rPr lang="en-US" altLang="zh-CN" dirty="0">
                <a:ea typeface="楷体_GB2312" pitchFamily="49" charset="-122"/>
              </a:rPr>
              <a:t>y</a:t>
            </a:r>
            <a:r>
              <a:rPr lang="en-US" altLang="zh-CN" baseline="-25000" dirty="0">
                <a:ea typeface="楷体_GB2312" pitchFamily="49" charset="-122"/>
              </a:rPr>
              <a:t>n-1</a:t>
            </a:r>
            <a:r>
              <a:rPr lang="zh-CN" altLang="en-US" dirty="0">
                <a:ea typeface="楷体_GB2312" pitchFamily="49" charset="-122"/>
              </a:rPr>
              <a:t>的最长公共子序列。</a:t>
            </a:r>
          </a:p>
          <a:p>
            <a:endParaRPr kumimoji="1" lang="en-US" altLang="zh-CN" dirty="0"/>
          </a:p>
          <a:p>
            <a:r>
              <a:rPr kumimoji="1" lang="zh-CN" altLang="en-US" dirty="0">
                <a:solidFill>
                  <a:srgbClr val="FF0000"/>
                </a:solidFill>
                <a:ea typeface="楷体_GB2312" pitchFamily="49" charset="-122"/>
              </a:rPr>
              <a:t>由此可见，</a:t>
            </a:r>
            <a:r>
              <a:rPr kumimoji="1" lang="en-US" altLang="zh-CN" dirty="0">
                <a:solidFill>
                  <a:srgbClr val="FF0000"/>
                </a:solidFill>
                <a:ea typeface="楷体_GB2312" pitchFamily="49" charset="-122"/>
              </a:rPr>
              <a:t>2</a:t>
            </a:r>
            <a:r>
              <a:rPr kumimoji="1" lang="zh-CN" altLang="en-US" dirty="0">
                <a:solidFill>
                  <a:srgbClr val="FF0000"/>
                </a:solidFill>
                <a:ea typeface="楷体_GB2312" pitchFamily="49" charset="-122"/>
              </a:rPr>
              <a:t>个序列的最长公共子序列包含了这</a:t>
            </a:r>
            <a:r>
              <a:rPr kumimoji="1" lang="en-US" altLang="zh-CN" dirty="0">
                <a:solidFill>
                  <a:srgbClr val="FF0000"/>
                </a:solidFill>
                <a:ea typeface="楷体_GB2312" pitchFamily="49" charset="-122"/>
              </a:rPr>
              <a:t>2</a:t>
            </a:r>
            <a:r>
              <a:rPr kumimoji="1" lang="zh-CN" altLang="en-US" dirty="0">
                <a:solidFill>
                  <a:srgbClr val="FF0000"/>
                </a:solidFill>
                <a:ea typeface="楷体_GB2312" pitchFamily="49" charset="-122"/>
              </a:rPr>
              <a:t>个序列的前缀的最长公共子序列。因此，最长公共子序列问题具有</a:t>
            </a:r>
            <a:r>
              <a:rPr kumimoji="1" lang="zh-CN" altLang="en-US" b="1" dirty="0">
                <a:solidFill>
                  <a:srgbClr val="FF0000"/>
                </a:solidFill>
                <a:ea typeface="黑体" panose="02010609060101010101" pitchFamily="49" charset="-122"/>
              </a:rPr>
              <a:t>最优子结构性质</a:t>
            </a:r>
            <a:r>
              <a:rPr kumimoji="1" lang="zh-CN" altLang="en-US" dirty="0">
                <a:solidFill>
                  <a:srgbClr val="FF0000"/>
                </a:solidFill>
                <a:ea typeface="楷体_GB2312" pitchFamily="49" charset="-122"/>
              </a:rPr>
              <a:t>。 </a:t>
            </a:r>
          </a:p>
          <a:p>
            <a:endParaRPr kumimoji="1" lang="zh-CN" altLang="en-US" dirty="0"/>
          </a:p>
        </p:txBody>
      </p:sp>
    </p:spTree>
    <p:extLst>
      <p:ext uri="{BB962C8B-B14F-4D97-AF65-F5344CB8AC3E}">
        <p14:creationId xmlns:p14="http://schemas.microsoft.com/office/powerpoint/2010/main" val="145961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74119-8D4C-CE49-B8DF-D523BDE78879}"/>
              </a:ext>
            </a:extLst>
          </p:cNvPr>
          <p:cNvSpPr>
            <a:spLocks noGrp="1"/>
          </p:cNvSpPr>
          <p:nvPr>
            <p:ph type="title"/>
          </p:nvPr>
        </p:nvSpPr>
        <p:spPr/>
        <p:txBody>
          <a:bodyPr/>
          <a:lstStyle/>
          <a:p>
            <a:r>
              <a:rPr kumimoji="1" lang="zh-CN" altLang="en-US" dirty="0"/>
              <a:t>子序列的递归结构</a:t>
            </a:r>
          </a:p>
        </p:txBody>
      </p:sp>
      <p:sp>
        <p:nvSpPr>
          <p:cNvPr id="3" name="内容占位符 2">
            <a:extLst>
              <a:ext uri="{FF2B5EF4-FFF2-40B4-BE49-F238E27FC236}">
                <a16:creationId xmlns:a16="http://schemas.microsoft.com/office/drawing/2014/main" id="{5B9DB396-5DFE-E940-A030-8A5EEC0AAB40}"/>
              </a:ext>
            </a:extLst>
          </p:cNvPr>
          <p:cNvSpPr>
            <a:spLocks noGrp="1"/>
          </p:cNvSpPr>
          <p:nvPr>
            <p:ph idx="1"/>
          </p:nvPr>
        </p:nvSpPr>
        <p:spPr/>
        <p:txBody>
          <a:bodyPr/>
          <a:lstStyle/>
          <a:p>
            <a:pPr>
              <a:lnSpc>
                <a:spcPct val="120000"/>
              </a:lnSpc>
            </a:pPr>
            <a:r>
              <a:rPr lang="zh-CN" altLang="en-US" dirty="0">
                <a:ea typeface="楷体_GB2312" pitchFamily="49" charset="-122"/>
              </a:rPr>
              <a:t>由最长公共子序列问题的最优子结构性质建立子问题最优值的递归关系。用</a:t>
            </a:r>
            <a:r>
              <a:rPr lang="en-US" altLang="zh-CN" dirty="0">
                <a:ea typeface="楷体_GB2312" pitchFamily="49" charset="-122"/>
              </a:rPr>
              <a:t>c</a:t>
            </a:r>
            <a:r>
              <a:rPr lang="en-US" altLang="zh-CN" dirty="0">
                <a:solidFill>
                  <a:srgbClr val="FF0000"/>
                </a:solidFill>
                <a:ea typeface="楷体_GB2312" pitchFamily="49" charset="-122"/>
              </a:rPr>
              <a:t>[</a:t>
            </a:r>
            <a:r>
              <a:rPr lang="en-US" altLang="zh-CN" dirty="0" err="1">
                <a:solidFill>
                  <a:srgbClr val="FF0000"/>
                </a:solidFill>
                <a:ea typeface="楷体_GB2312" pitchFamily="49" charset="-122"/>
              </a:rPr>
              <a:t>i</a:t>
            </a:r>
            <a:r>
              <a:rPr lang="en-US" altLang="zh-CN" dirty="0">
                <a:solidFill>
                  <a:srgbClr val="FF0000"/>
                </a:solidFill>
                <a:ea typeface="楷体_GB2312" pitchFamily="49" charset="-122"/>
              </a:rPr>
              <a:t>][j]</a:t>
            </a:r>
            <a:r>
              <a:rPr lang="zh-CN" altLang="en-US" dirty="0">
                <a:solidFill>
                  <a:srgbClr val="FF0000"/>
                </a:solidFill>
                <a:ea typeface="楷体_GB2312" pitchFamily="49" charset="-122"/>
              </a:rPr>
              <a:t>记录序列和的最长公共子序列的长度</a:t>
            </a:r>
            <a:r>
              <a:rPr lang="zh-CN" altLang="en-US" dirty="0">
                <a:ea typeface="楷体_GB2312" pitchFamily="49" charset="-122"/>
              </a:rPr>
              <a:t>。其中， </a:t>
            </a:r>
            <a:r>
              <a:rPr lang="en-US" altLang="zh-CN" dirty="0">
                <a:ea typeface="楷体_GB2312" pitchFamily="49" charset="-122"/>
              </a:rPr>
              <a:t>X</a:t>
            </a:r>
            <a:r>
              <a:rPr lang="en-US" altLang="zh-CN" baseline="-25000" dirty="0">
                <a:ea typeface="楷体_GB2312" pitchFamily="49" charset="-122"/>
              </a:rPr>
              <a:t>i</a:t>
            </a:r>
            <a:r>
              <a:rPr lang="en-US" altLang="zh-CN" dirty="0">
                <a:ea typeface="楷体_GB2312" pitchFamily="49" charset="-122"/>
              </a:rPr>
              <a:t>={x</a:t>
            </a:r>
            <a:r>
              <a:rPr lang="en-US" altLang="zh-CN" baseline="-25000" dirty="0">
                <a:ea typeface="楷体_GB2312" pitchFamily="49" charset="-122"/>
              </a:rPr>
              <a:t>1</a:t>
            </a:r>
            <a:r>
              <a:rPr lang="en-US" altLang="zh-CN" dirty="0">
                <a:ea typeface="楷体_GB2312" pitchFamily="49" charset="-122"/>
              </a:rPr>
              <a:t>,x</a:t>
            </a:r>
            <a:r>
              <a:rPr lang="en-US" altLang="zh-CN" baseline="-25000" dirty="0">
                <a:ea typeface="楷体_GB2312" pitchFamily="49" charset="-122"/>
              </a:rPr>
              <a:t>2</a:t>
            </a:r>
            <a:r>
              <a:rPr lang="en-US" altLang="zh-CN" dirty="0">
                <a:ea typeface="楷体_GB2312" pitchFamily="49" charset="-122"/>
              </a:rPr>
              <a:t>,…,x</a:t>
            </a:r>
            <a:r>
              <a:rPr lang="en-US" altLang="zh-CN" baseline="-25000" dirty="0">
                <a:ea typeface="楷体_GB2312" pitchFamily="49" charset="-122"/>
              </a:rPr>
              <a:t>i</a:t>
            </a:r>
            <a:r>
              <a:rPr lang="en-US" altLang="zh-CN" dirty="0">
                <a:ea typeface="楷体_GB2312" pitchFamily="49" charset="-122"/>
              </a:rPr>
              <a:t>}</a:t>
            </a:r>
            <a:r>
              <a:rPr lang="zh-CN" altLang="en-US" dirty="0">
                <a:ea typeface="楷体_GB2312" pitchFamily="49" charset="-122"/>
              </a:rPr>
              <a:t>；</a:t>
            </a:r>
            <a:r>
              <a:rPr lang="en-US" altLang="zh-CN" dirty="0" err="1">
                <a:ea typeface="楷体_GB2312" pitchFamily="49" charset="-122"/>
              </a:rPr>
              <a:t>Yj</a:t>
            </a:r>
            <a:r>
              <a:rPr lang="en-US" altLang="zh-CN" dirty="0">
                <a:ea typeface="楷体_GB2312" pitchFamily="49" charset="-122"/>
              </a:rPr>
              <a:t>={y</a:t>
            </a:r>
            <a:r>
              <a:rPr lang="en-US" altLang="zh-CN" baseline="-25000" dirty="0">
                <a:ea typeface="楷体_GB2312" pitchFamily="49" charset="-122"/>
              </a:rPr>
              <a:t>1</a:t>
            </a:r>
            <a:r>
              <a:rPr lang="en-US" altLang="zh-CN" dirty="0">
                <a:ea typeface="楷体_GB2312" pitchFamily="49" charset="-122"/>
              </a:rPr>
              <a:t>,y</a:t>
            </a:r>
            <a:r>
              <a:rPr lang="en-US" altLang="zh-CN" baseline="-25000" dirty="0">
                <a:ea typeface="楷体_GB2312" pitchFamily="49" charset="-122"/>
              </a:rPr>
              <a:t>2</a:t>
            </a:r>
            <a:r>
              <a:rPr lang="en-US" altLang="zh-CN" dirty="0">
                <a:ea typeface="楷体_GB2312" pitchFamily="49" charset="-122"/>
              </a:rPr>
              <a:t>,…,</a:t>
            </a:r>
            <a:r>
              <a:rPr lang="en-US" altLang="zh-CN" dirty="0" err="1">
                <a:ea typeface="楷体_GB2312" pitchFamily="49" charset="-122"/>
              </a:rPr>
              <a:t>y</a:t>
            </a:r>
            <a:r>
              <a:rPr lang="en-US" altLang="zh-CN" baseline="-25000" dirty="0" err="1">
                <a:ea typeface="楷体_GB2312" pitchFamily="49" charset="-122"/>
              </a:rPr>
              <a:t>j</a:t>
            </a:r>
            <a:r>
              <a:rPr lang="en-US" altLang="zh-CN" dirty="0">
                <a:ea typeface="楷体_GB2312" pitchFamily="49" charset="-122"/>
              </a:rPr>
              <a:t>}</a:t>
            </a:r>
            <a:r>
              <a:rPr lang="zh-CN" altLang="en-US" dirty="0">
                <a:ea typeface="楷体_GB2312" pitchFamily="49" charset="-122"/>
              </a:rPr>
              <a:t>。当</a:t>
            </a:r>
            <a:r>
              <a:rPr lang="en-US" altLang="zh-CN" dirty="0" err="1">
                <a:ea typeface="楷体_GB2312" pitchFamily="49" charset="-122"/>
              </a:rPr>
              <a:t>i</a:t>
            </a:r>
            <a:r>
              <a:rPr lang="en-US" altLang="zh-CN" dirty="0">
                <a:ea typeface="楷体_GB2312" pitchFamily="49" charset="-122"/>
              </a:rPr>
              <a:t>=0</a:t>
            </a:r>
            <a:r>
              <a:rPr lang="zh-CN" altLang="en-US" dirty="0">
                <a:ea typeface="楷体_GB2312" pitchFamily="49" charset="-122"/>
              </a:rPr>
              <a:t>或</a:t>
            </a:r>
            <a:r>
              <a:rPr lang="en-US" altLang="zh-CN" dirty="0">
                <a:ea typeface="楷体_GB2312" pitchFamily="49" charset="-122"/>
              </a:rPr>
              <a:t>j=0</a:t>
            </a:r>
            <a:r>
              <a:rPr lang="zh-CN" altLang="en-US" dirty="0">
                <a:ea typeface="楷体_GB2312" pitchFamily="49" charset="-122"/>
              </a:rPr>
              <a:t>时，空序列是</a:t>
            </a:r>
            <a:r>
              <a:rPr lang="en-US" altLang="zh-CN" dirty="0">
                <a:ea typeface="楷体_GB2312" pitchFamily="49" charset="-122"/>
              </a:rPr>
              <a:t>X</a:t>
            </a:r>
            <a:r>
              <a:rPr lang="en-US" altLang="zh-CN" baseline="-25000" dirty="0">
                <a:ea typeface="楷体_GB2312" pitchFamily="49" charset="-122"/>
              </a:rPr>
              <a:t>i</a:t>
            </a:r>
            <a:r>
              <a:rPr lang="zh-CN" altLang="en-US" dirty="0">
                <a:ea typeface="楷体_GB2312" pitchFamily="49" charset="-122"/>
              </a:rPr>
              <a:t>和</a:t>
            </a:r>
            <a:r>
              <a:rPr lang="en-US" altLang="zh-CN" dirty="0" err="1">
                <a:ea typeface="楷体_GB2312" pitchFamily="49" charset="-122"/>
              </a:rPr>
              <a:t>Y</a:t>
            </a:r>
            <a:r>
              <a:rPr lang="en-US" altLang="zh-CN" baseline="-25000" dirty="0" err="1">
                <a:ea typeface="楷体_GB2312" pitchFamily="49" charset="-122"/>
              </a:rPr>
              <a:t>j</a:t>
            </a:r>
            <a:r>
              <a:rPr lang="zh-CN" altLang="en-US" dirty="0">
                <a:ea typeface="楷体_GB2312" pitchFamily="49" charset="-122"/>
              </a:rPr>
              <a:t>的最长公共子序列。故此时</a:t>
            </a:r>
            <a:r>
              <a:rPr lang="en-US" altLang="zh-CN" dirty="0">
                <a:ea typeface="楷体_GB2312" pitchFamily="49" charset="-122"/>
              </a:rPr>
              <a:t>C[</a:t>
            </a:r>
            <a:r>
              <a:rPr lang="en-US" altLang="zh-CN" dirty="0" err="1">
                <a:ea typeface="楷体_GB2312" pitchFamily="49" charset="-122"/>
              </a:rPr>
              <a:t>i</a:t>
            </a:r>
            <a:r>
              <a:rPr lang="en-US" altLang="zh-CN" dirty="0">
                <a:ea typeface="楷体_GB2312" pitchFamily="49" charset="-122"/>
              </a:rPr>
              <a:t>][j]=0</a:t>
            </a:r>
            <a:r>
              <a:rPr lang="zh-CN" altLang="en-US" dirty="0">
                <a:ea typeface="楷体_GB2312" pitchFamily="49" charset="-122"/>
              </a:rPr>
              <a:t>。其他情况下，由最优子结构性质可建立递归关系如下：</a:t>
            </a:r>
          </a:p>
          <a:p>
            <a:endParaRPr kumimoji="1" lang="zh-CN" altLang="en-US" dirty="0"/>
          </a:p>
        </p:txBody>
      </p:sp>
      <p:graphicFrame>
        <p:nvGraphicFramePr>
          <p:cNvPr id="4" name="Object 5">
            <a:extLst>
              <a:ext uri="{FF2B5EF4-FFF2-40B4-BE49-F238E27FC236}">
                <a16:creationId xmlns:a16="http://schemas.microsoft.com/office/drawing/2014/main" id="{E0D11202-0CFF-8746-97E9-6507546F5154}"/>
              </a:ext>
            </a:extLst>
          </p:cNvPr>
          <p:cNvGraphicFramePr>
            <a:graphicFrameLocks noChangeAspect="1"/>
          </p:cNvGraphicFramePr>
          <p:nvPr>
            <p:extLst>
              <p:ext uri="{D42A27DB-BD31-4B8C-83A1-F6EECF244321}">
                <p14:modId xmlns:p14="http://schemas.microsoft.com/office/powerpoint/2010/main" val="4226608661"/>
              </p:ext>
            </p:extLst>
          </p:nvPr>
        </p:nvGraphicFramePr>
        <p:xfrm>
          <a:off x="1614488" y="4666615"/>
          <a:ext cx="8027987" cy="1736725"/>
        </p:xfrm>
        <a:graphic>
          <a:graphicData uri="http://schemas.openxmlformats.org/presentationml/2006/ole">
            <mc:AlternateContent xmlns:mc="http://schemas.openxmlformats.org/markup-compatibility/2006">
              <mc:Choice xmlns:v="urn:schemas-microsoft-com:vml" Requires="v">
                <p:oleObj spid="_x0000_s7172" name="公式" r:id="rId3" imgW="78117700" imgH="16967200" progId="Equation.3">
                  <p:embed/>
                </p:oleObj>
              </mc:Choice>
              <mc:Fallback>
                <p:oleObj name="公式" r:id="rId3" imgW="78117700" imgH="16967200" progId="Equation.3">
                  <p:embed/>
                  <p:pic>
                    <p:nvPicPr>
                      <p:cNvPr id="25605" name="Object 5">
                        <a:extLst>
                          <a:ext uri="{FF2B5EF4-FFF2-40B4-BE49-F238E27FC236}">
                            <a16:creationId xmlns:a16="http://schemas.microsoft.com/office/drawing/2014/main" id="{E24B939F-3970-254E-B000-23F94D7FE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4488" y="4666615"/>
                        <a:ext cx="8027987"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698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1FDDD-CF63-3A4A-AD24-D93940FD76A4}"/>
              </a:ext>
            </a:extLst>
          </p:cNvPr>
          <p:cNvSpPr>
            <a:spLocks noGrp="1"/>
          </p:cNvSpPr>
          <p:nvPr>
            <p:ph type="title"/>
          </p:nvPr>
        </p:nvSpPr>
        <p:spPr/>
        <p:txBody>
          <a:bodyPr/>
          <a:lstStyle/>
          <a:p>
            <a:r>
              <a:rPr kumimoji="1" lang="zh-CN" altLang="en-US" dirty="0"/>
              <a:t>计算最优值</a:t>
            </a:r>
          </a:p>
        </p:txBody>
      </p:sp>
      <p:sp>
        <p:nvSpPr>
          <p:cNvPr id="3" name="内容占位符 2">
            <a:extLst>
              <a:ext uri="{FF2B5EF4-FFF2-40B4-BE49-F238E27FC236}">
                <a16:creationId xmlns:a16="http://schemas.microsoft.com/office/drawing/2014/main" id="{3DAF6B52-AC13-6F44-AC51-B294A1A892AF}"/>
              </a:ext>
            </a:extLst>
          </p:cNvPr>
          <p:cNvSpPr>
            <a:spLocks noGrp="1"/>
          </p:cNvSpPr>
          <p:nvPr>
            <p:ph idx="1"/>
          </p:nvPr>
        </p:nvSpPr>
        <p:spPr/>
        <p:txBody>
          <a:bodyPr/>
          <a:lstStyle/>
          <a:p>
            <a:pPr>
              <a:lnSpc>
                <a:spcPct val="150000"/>
              </a:lnSpc>
            </a:pPr>
            <a:r>
              <a:rPr lang="zh-CN" altLang="en-US" dirty="0">
                <a:ea typeface="楷体_GB2312" pitchFamily="49" charset="-122"/>
              </a:rPr>
              <a:t>直接利用递归式容易写出计算</a:t>
            </a:r>
            <a:r>
              <a:rPr lang="en-US" altLang="zh-CN" dirty="0">
                <a:ea typeface="楷体_GB2312" pitchFamily="49" charset="-122"/>
              </a:rPr>
              <a:t>c[</a:t>
            </a:r>
            <a:r>
              <a:rPr lang="en-US" altLang="zh-CN" dirty="0" err="1">
                <a:ea typeface="楷体_GB2312" pitchFamily="49" charset="-122"/>
              </a:rPr>
              <a:t>i</a:t>
            </a:r>
            <a:r>
              <a:rPr lang="en-US" altLang="zh-CN" dirty="0">
                <a:ea typeface="楷体_GB2312" pitchFamily="49" charset="-122"/>
              </a:rPr>
              <a:t>][j]</a:t>
            </a:r>
            <a:r>
              <a:rPr lang="zh-CN" altLang="en-US" dirty="0">
                <a:ea typeface="楷体_GB2312" pitchFamily="49" charset="-122"/>
              </a:rPr>
              <a:t>的递归算法，但其计算时间是随着输入长度指数增长的。由于在所考虑的子问题空间中，总共有</a:t>
            </a:r>
            <a:r>
              <a:rPr lang="en-US" altLang="zh-CN" dirty="0" err="1">
                <a:ea typeface="楷体_GB2312" pitchFamily="49" charset="-122"/>
              </a:rPr>
              <a:t>θ</a:t>
            </a:r>
            <a:r>
              <a:rPr lang="en-US" altLang="zh-CN" dirty="0">
                <a:ea typeface="楷体_GB2312" pitchFamily="49" charset="-122"/>
              </a:rPr>
              <a:t>(</a:t>
            </a:r>
            <a:r>
              <a:rPr lang="en-US" altLang="zh-CN" dirty="0" err="1">
                <a:ea typeface="楷体_GB2312" pitchFamily="49" charset="-122"/>
              </a:rPr>
              <a:t>mn</a:t>
            </a:r>
            <a:r>
              <a:rPr lang="en-US" altLang="zh-CN" dirty="0">
                <a:ea typeface="楷体_GB2312" pitchFamily="49" charset="-122"/>
              </a:rPr>
              <a:t>)</a:t>
            </a:r>
            <a:r>
              <a:rPr lang="zh-CN" altLang="en-US" dirty="0">
                <a:ea typeface="楷体_GB2312" pitchFamily="49" charset="-122"/>
              </a:rPr>
              <a:t>个不同的子问题，因此，用动态规划算法自底向上地计算最优值能提高算法的效率。</a:t>
            </a:r>
            <a:r>
              <a:rPr lang="zh-CN" altLang="en-US" sz="2400" dirty="0">
                <a:ea typeface="楷体_GB2312" pitchFamily="49" charset="-122"/>
              </a:rPr>
              <a:t> </a:t>
            </a:r>
          </a:p>
          <a:p>
            <a:endParaRPr kumimoji="1" lang="zh-CN" altLang="en-US" dirty="0"/>
          </a:p>
        </p:txBody>
      </p:sp>
    </p:spTree>
    <p:extLst>
      <p:ext uri="{BB962C8B-B14F-4D97-AF65-F5344CB8AC3E}">
        <p14:creationId xmlns:p14="http://schemas.microsoft.com/office/powerpoint/2010/main" val="799322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F37A2-D7C0-7647-9D24-DBBE3A78B001}"/>
              </a:ext>
            </a:extLst>
          </p:cNvPr>
          <p:cNvSpPr>
            <a:spLocks noGrp="1"/>
          </p:cNvSpPr>
          <p:nvPr>
            <p:ph type="title"/>
          </p:nvPr>
        </p:nvSpPr>
        <p:spPr/>
        <p:txBody>
          <a:bodyPr/>
          <a:lstStyle/>
          <a:p>
            <a:r>
              <a:rPr kumimoji="1" lang="zh-CN" altLang="en-US" dirty="0"/>
              <a:t>其它经典的动态规划问题</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95353571-7017-E244-A3ED-16FD1D4DF7DD}"/>
              </a:ext>
            </a:extLst>
          </p:cNvPr>
          <p:cNvSpPr>
            <a:spLocks noGrp="1"/>
          </p:cNvSpPr>
          <p:nvPr>
            <p:ph idx="1"/>
          </p:nvPr>
        </p:nvSpPr>
        <p:spPr/>
        <p:txBody>
          <a:bodyPr/>
          <a:lstStyle/>
          <a:p>
            <a:r>
              <a:rPr kumimoji="1" lang="zh-CN" altLang="en-US" dirty="0"/>
              <a:t>背包问题</a:t>
            </a:r>
            <a:endParaRPr kumimoji="1" lang="en-US" altLang="zh-CN" dirty="0"/>
          </a:p>
          <a:p>
            <a:r>
              <a:rPr kumimoji="1" lang="zh-CN" altLang="en-US" dirty="0"/>
              <a:t>防卫导弹</a:t>
            </a:r>
            <a:endParaRPr kumimoji="1" lang="en-US" altLang="zh-CN" dirty="0"/>
          </a:p>
          <a:p>
            <a:endParaRPr kumimoji="1" lang="en-US" altLang="zh-CN" dirty="0"/>
          </a:p>
          <a:p>
            <a:r>
              <a:rPr kumimoji="1" lang="en-US" altLang="zh-CN" dirty="0">
                <a:hlinkClick r:id="rId2"/>
              </a:rPr>
              <a:t>https://www.hackerearth.com/zh/practice/algorithms/dynamic-programming/introduction-to-dynamic-programming-1/practice-problems/</a:t>
            </a:r>
            <a:r>
              <a:rPr kumimoji="1" lang="zh-CN" altLang="en-US" dirty="0"/>
              <a:t> </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1269208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56E66-BAC6-C94D-82CC-B3A5F763DB44}"/>
              </a:ext>
            </a:extLst>
          </p:cNvPr>
          <p:cNvSpPr>
            <a:spLocks noGrp="1"/>
          </p:cNvSpPr>
          <p:nvPr>
            <p:ph type="title"/>
          </p:nvPr>
        </p:nvSpPr>
        <p:spPr/>
        <p:txBody>
          <a:bodyPr/>
          <a:lstStyle/>
          <a:p>
            <a:r>
              <a:rPr kumimoji="1" lang="zh-CN" altLang="en-US" dirty="0"/>
              <a:t>举一反三</a:t>
            </a:r>
          </a:p>
        </p:txBody>
      </p:sp>
      <p:sp>
        <p:nvSpPr>
          <p:cNvPr id="3" name="内容占位符 2">
            <a:extLst>
              <a:ext uri="{FF2B5EF4-FFF2-40B4-BE49-F238E27FC236}">
                <a16:creationId xmlns:a16="http://schemas.microsoft.com/office/drawing/2014/main" id="{A6E19D97-B32A-C840-9E4E-7CAA698EB87D}"/>
              </a:ext>
            </a:extLst>
          </p:cNvPr>
          <p:cNvSpPr>
            <a:spLocks noGrp="1"/>
          </p:cNvSpPr>
          <p:nvPr>
            <p:ph idx="1"/>
          </p:nvPr>
        </p:nvSpPr>
        <p:spPr/>
        <p:txBody>
          <a:bodyPr/>
          <a:lstStyle/>
          <a:p>
            <a:pPr marL="0" indent="0">
              <a:buNone/>
            </a:pPr>
            <a:r>
              <a:rPr kumimoji="1" lang="zh-CN" altLang="en-US" dirty="0"/>
              <a:t>最大子序列</a:t>
            </a:r>
            <a:endParaRPr kumimoji="1" lang="en-US" altLang="zh-CN" dirty="0"/>
          </a:p>
          <a:p>
            <a:pPr marL="0" indent="0">
              <a:buNone/>
            </a:pPr>
            <a:r>
              <a:rPr kumimoji="1" lang="zh-CN" altLang="en-US" dirty="0"/>
              <a:t>给定一个整数数组，找出一个连续的子序列（至少包含一个数字），这个子序列的和是最大的并且返回最大和的值。</a:t>
            </a:r>
            <a:endParaRPr kumimoji="1" lang="en-US" altLang="zh-CN" dirty="0"/>
          </a:p>
          <a:p>
            <a:pPr marL="0" indent="0">
              <a:buNone/>
            </a:pPr>
            <a:endParaRPr kumimoji="1" lang="en-US" altLang="zh-CN" dirty="0"/>
          </a:p>
          <a:p>
            <a:pPr marL="0" indent="0">
              <a:buNone/>
            </a:pPr>
            <a:r>
              <a:rPr kumimoji="1" lang="zh-CN" altLang="en-US" dirty="0"/>
              <a:t>例子：</a:t>
            </a:r>
            <a:endParaRPr kumimoji="1" lang="en-US" altLang="zh-CN" dirty="0"/>
          </a:p>
          <a:p>
            <a:pPr marL="0" indent="0">
              <a:buNone/>
            </a:pPr>
            <a:r>
              <a:rPr lang="en-US" altLang="zh-CN" b="1" dirty="0">
                <a:effectLst/>
              </a:rPr>
              <a:t>Input:</a:t>
            </a:r>
            <a:r>
              <a:rPr lang="en-US" altLang="zh-CN" dirty="0"/>
              <a:t> [-2,1,-3,4,-1,2,1,-5,4], </a:t>
            </a:r>
          </a:p>
          <a:p>
            <a:pPr marL="0" indent="0">
              <a:buNone/>
            </a:pPr>
            <a:r>
              <a:rPr lang="en-US" altLang="zh-CN" b="1" dirty="0">
                <a:effectLst/>
              </a:rPr>
              <a:t>Output:</a:t>
            </a:r>
            <a:r>
              <a:rPr lang="en-US" altLang="zh-CN" dirty="0"/>
              <a:t> 6 </a:t>
            </a:r>
          </a:p>
          <a:p>
            <a:pPr marL="0" indent="0">
              <a:buNone/>
            </a:pPr>
            <a:r>
              <a:rPr lang="en-US" altLang="zh-CN" b="1" dirty="0">
                <a:effectLst/>
              </a:rPr>
              <a:t>Explanation:</a:t>
            </a:r>
            <a:r>
              <a:rPr lang="en-US" altLang="zh-CN" dirty="0"/>
              <a:t> [4,-1,2,1]</a:t>
            </a:r>
            <a:r>
              <a:rPr lang="zh-CN" altLang="en-US" dirty="0"/>
              <a:t>，</a:t>
            </a:r>
            <a:r>
              <a:rPr lang="en-US" altLang="zh-CN" dirty="0"/>
              <a:t> </a:t>
            </a:r>
            <a:r>
              <a:rPr lang="zh-CN" altLang="en-US" dirty="0"/>
              <a:t>最大和</a:t>
            </a:r>
            <a:r>
              <a:rPr lang="en-US" altLang="zh-CN" dirty="0"/>
              <a:t>= 6.</a:t>
            </a:r>
            <a:endParaRPr kumimoji="1" lang="zh-CN" altLang="en-US" dirty="0"/>
          </a:p>
        </p:txBody>
      </p:sp>
    </p:spTree>
    <p:extLst>
      <p:ext uri="{BB962C8B-B14F-4D97-AF65-F5344CB8AC3E}">
        <p14:creationId xmlns:p14="http://schemas.microsoft.com/office/powerpoint/2010/main" val="237977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9D111-BB75-2442-93B9-40D2899859DB}"/>
              </a:ext>
            </a:extLst>
          </p:cNvPr>
          <p:cNvSpPr>
            <a:spLocks noGrp="1"/>
          </p:cNvSpPr>
          <p:nvPr>
            <p:ph type="title"/>
          </p:nvPr>
        </p:nvSpPr>
        <p:spPr/>
        <p:txBody>
          <a:bodyPr/>
          <a:lstStyle/>
          <a:p>
            <a:r>
              <a:rPr kumimoji="1" lang="en-US" altLang="zh-CN" dirty="0"/>
              <a:t>3.</a:t>
            </a:r>
            <a:r>
              <a:rPr kumimoji="1" lang="zh-CN" altLang="en-US" dirty="0"/>
              <a:t>回溯算法</a:t>
            </a:r>
          </a:p>
        </p:txBody>
      </p:sp>
      <p:sp>
        <p:nvSpPr>
          <p:cNvPr id="3" name="内容占位符 2">
            <a:extLst>
              <a:ext uri="{FF2B5EF4-FFF2-40B4-BE49-F238E27FC236}">
                <a16:creationId xmlns:a16="http://schemas.microsoft.com/office/drawing/2014/main" id="{0975FD65-AC0B-F74B-AD60-CEDDFE47BBAE}"/>
              </a:ext>
            </a:extLst>
          </p:cNvPr>
          <p:cNvSpPr>
            <a:spLocks noGrp="1"/>
          </p:cNvSpPr>
          <p:nvPr>
            <p:ph idx="1"/>
          </p:nvPr>
        </p:nvSpPr>
        <p:spPr/>
        <p:txBody>
          <a:bodyPr/>
          <a:lstStyle/>
          <a:p>
            <a:r>
              <a:rPr kumimoji="1" lang="zh-CN" altLang="en-US" sz="3200" dirty="0"/>
              <a:t>对于有些最优解问题，没有任何的理论也无法采用精确的数学公式来帮助我们找到最优解，我们只能用穷举算法。在这里我们介绍一种系统化的穷举搜索技术，称为回溯技术。</a:t>
            </a:r>
          </a:p>
          <a:p>
            <a:r>
              <a:rPr kumimoji="1" lang="zh-CN" altLang="en-US" sz="3200" dirty="0"/>
              <a:t>比如给定一串数字，输出其所有全排列</a:t>
            </a:r>
            <a:endParaRPr kumimoji="1" lang="zh-CN" altLang="en-US" dirty="0"/>
          </a:p>
        </p:txBody>
      </p:sp>
    </p:spTree>
    <p:extLst>
      <p:ext uri="{BB962C8B-B14F-4D97-AF65-F5344CB8AC3E}">
        <p14:creationId xmlns:p14="http://schemas.microsoft.com/office/powerpoint/2010/main" val="3519426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17CA66-2C6A-004B-A227-F5D56AEB01E8}"/>
              </a:ext>
            </a:extLst>
          </p:cNvPr>
          <p:cNvSpPr>
            <a:spLocks noGrp="1"/>
          </p:cNvSpPr>
          <p:nvPr>
            <p:ph type="title"/>
          </p:nvPr>
        </p:nvSpPr>
        <p:spPr/>
        <p:txBody>
          <a:bodyPr/>
          <a:lstStyle/>
          <a:p>
            <a:r>
              <a:rPr kumimoji="1" lang="en-US" altLang="zh-CN" dirty="0"/>
              <a:t>3.1</a:t>
            </a:r>
            <a:r>
              <a:rPr kumimoji="1" lang="zh-CN" altLang="en-US" dirty="0"/>
              <a:t> 回溯的基本思想</a:t>
            </a:r>
          </a:p>
        </p:txBody>
      </p:sp>
      <p:sp>
        <p:nvSpPr>
          <p:cNvPr id="3" name="内容占位符 2">
            <a:extLst>
              <a:ext uri="{FF2B5EF4-FFF2-40B4-BE49-F238E27FC236}">
                <a16:creationId xmlns:a16="http://schemas.microsoft.com/office/drawing/2014/main" id="{34EF324F-F3AA-9C4F-80E9-FE698E160E75}"/>
              </a:ext>
            </a:extLst>
          </p:cNvPr>
          <p:cNvSpPr>
            <a:spLocks noGrp="1"/>
          </p:cNvSpPr>
          <p:nvPr>
            <p:ph idx="1"/>
          </p:nvPr>
        </p:nvSpPr>
        <p:spPr/>
        <p:txBody>
          <a:bodyPr/>
          <a:lstStyle/>
          <a:p>
            <a:r>
              <a:rPr lang="zh-CN" altLang="en-US" dirty="0">
                <a:latin typeface="+mn-ea"/>
              </a:rPr>
              <a:t>在通常的情况下，我们使用递归方式来实现回溯技术，也就是在每一个分叉点进行递归尝试。在回溯是通常采用栈来记录回溯过程，使用栈可使穷举过程能回溯到所要的位置，并继续在指定层次上往下穷举所有可能的解。</a:t>
            </a:r>
          </a:p>
          <a:p>
            <a:r>
              <a:rPr lang="zh-CN" altLang="en-US" dirty="0">
                <a:latin typeface="+mn-ea"/>
              </a:rPr>
              <a:t>回溯法在问题的解空间树中，按深度优先策略，从根结点出发搜索解空间树。算法搜索至解空间树的任意一点时，先判断该结点是否包含问题的解。如果肯定不包含，则跳过对该结点为根的子树的搜索，逐层向其祖先结点回溯；否则，进入该子树，继续按深度优先策略搜索。</a:t>
            </a:r>
            <a:endParaRPr lang="en-US" altLang="zh-CN" dirty="0">
              <a:latin typeface="+mn-ea"/>
            </a:endParaRPr>
          </a:p>
          <a:p>
            <a:endParaRPr lang="ja-JP" altLang="en-US">
              <a:latin typeface="+mn-ea"/>
            </a:endParaRPr>
          </a:p>
          <a:p>
            <a:endParaRPr kumimoji="1" lang="zh-CN" altLang="en-US" dirty="0">
              <a:latin typeface="+mn-ea"/>
            </a:endParaRPr>
          </a:p>
        </p:txBody>
      </p:sp>
    </p:spTree>
    <p:extLst>
      <p:ext uri="{BB962C8B-B14F-4D97-AF65-F5344CB8AC3E}">
        <p14:creationId xmlns:p14="http://schemas.microsoft.com/office/powerpoint/2010/main" val="4196534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9B94B6-E9F2-534F-892C-1939E861BBDE}"/>
              </a:ext>
            </a:extLst>
          </p:cNvPr>
          <p:cNvSpPr>
            <a:spLocks noGrp="1"/>
          </p:cNvSpPr>
          <p:nvPr>
            <p:ph type="title"/>
          </p:nvPr>
        </p:nvSpPr>
        <p:spPr/>
        <p:txBody>
          <a:bodyPr/>
          <a:lstStyle/>
          <a:p>
            <a:r>
              <a:rPr kumimoji="1" lang="en-US" altLang="zh-CN" dirty="0"/>
              <a:t>3.1</a:t>
            </a:r>
            <a:r>
              <a:rPr kumimoji="1" lang="zh-CN" altLang="en-US" dirty="0"/>
              <a:t> 回溯法基本思想</a:t>
            </a:r>
          </a:p>
        </p:txBody>
      </p:sp>
      <p:sp>
        <p:nvSpPr>
          <p:cNvPr id="3" name="内容占位符 2">
            <a:extLst>
              <a:ext uri="{FF2B5EF4-FFF2-40B4-BE49-F238E27FC236}">
                <a16:creationId xmlns:a16="http://schemas.microsoft.com/office/drawing/2014/main" id="{4E21FD88-6632-BE43-8E73-66571380E667}"/>
              </a:ext>
            </a:extLst>
          </p:cNvPr>
          <p:cNvSpPr>
            <a:spLocks noGrp="1"/>
          </p:cNvSpPr>
          <p:nvPr>
            <p:ph idx="1"/>
          </p:nvPr>
        </p:nvSpPr>
        <p:spPr/>
        <p:txBody>
          <a:bodyPr/>
          <a:lstStyle/>
          <a:p>
            <a:pPr>
              <a:spcBef>
                <a:spcPct val="0"/>
              </a:spcBef>
              <a:buFontTx/>
              <a:buNone/>
            </a:pPr>
            <a:r>
              <a:rPr lang="en-US" altLang="zh-CN" dirty="0">
                <a:latin typeface="+mn-ea"/>
              </a:rPr>
              <a:t>(1)</a:t>
            </a:r>
            <a:r>
              <a:rPr lang="zh-CN" altLang="en-US" dirty="0">
                <a:latin typeface="+mn-ea"/>
              </a:rPr>
              <a:t>针对所给问题，定义问题的解空间；</a:t>
            </a:r>
          </a:p>
          <a:p>
            <a:pPr>
              <a:spcBef>
                <a:spcPct val="0"/>
              </a:spcBef>
              <a:buFontTx/>
              <a:buNone/>
            </a:pPr>
            <a:r>
              <a:rPr lang="en-US" altLang="zh-CN" dirty="0">
                <a:latin typeface="+mn-ea"/>
              </a:rPr>
              <a:t>(2)</a:t>
            </a:r>
            <a:r>
              <a:rPr lang="zh-CN" altLang="en-US" dirty="0">
                <a:latin typeface="+mn-ea"/>
              </a:rPr>
              <a:t>确定易于搜索的解空间结构；</a:t>
            </a:r>
          </a:p>
          <a:p>
            <a:pPr>
              <a:spcBef>
                <a:spcPct val="0"/>
              </a:spcBef>
              <a:buFontTx/>
              <a:buNone/>
            </a:pPr>
            <a:r>
              <a:rPr lang="en-US" altLang="zh-CN" dirty="0">
                <a:latin typeface="+mn-ea"/>
              </a:rPr>
              <a:t>(3)</a:t>
            </a:r>
            <a:r>
              <a:rPr lang="zh-CN" altLang="en-US" dirty="0">
                <a:latin typeface="+mn-ea"/>
              </a:rPr>
              <a:t>以深度优先方式搜索解空间，并在搜索过程中用剪枝函数避免无效搜索。</a:t>
            </a:r>
          </a:p>
          <a:p>
            <a:pPr marL="0" lvl="0" indent="0" fontAlgn="base">
              <a:lnSpc>
                <a:spcPct val="100000"/>
              </a:lnSpc>
              <a:spcBef>
                <a:spcPct val="0"/>
              </a:spcBef>
              <a:spcAft>
                <a:spcPct val="0"/>
              </a:spcAft>
              <a:buNone/>
            </a:pPr>
            <a:endParaRPr lang="en-US" altLang="zh-CN" dirty="0">
              <a:solidFill>
                <a:srgbClr val="000000"/>
              </a:solidFill>
              <a:latin typeface="Arial" panose="020B0604020202020204" pitchFamily="34" charset="0"/>
              <a:ea typeface="楷体_GB2312" pitchFamily="49" charset="-122"/>
            </a:endParaRPr>
          </a:p>
          <a:p>
            <a:pPr marL="0" lvl="0" indent="0" fontAlgn="base">
              <a:lnSpc>
                <a:spcPct val="100000"/>
              </a:lnSpc>
              <a:spcBef>
                <a:spcPct val="0"/>
              </a:spcBef>
              <a:spcAft>
                <a:spcPct val="0"/>
              </a:spcAft>
              <a:buNone/>
            </a:pPr>
            <a:r>
              <a:rPr lang="zh-CN" altLang="en-US" dirty="0">
                <a:solidFill>
                  <a:srgbClr val="000000"/>
                </a:solidFill>
                <a:latin typeface="Arial" panose="020B0604020202020204" pitchFamily="34" charset="0"/>
                <a:ea typeface="楷体_GB2312" pitchFamily="49" charset="-122"/>
              </a:rPr>
              <a:t>常用剪枝函数：</a:t>
            </a:r>
          </a:p>
          <a:p>
            <a:pPr marL="0" lvl="0" indent="0" fontAlgn="base">
              <a:lnSpc>
                <a:spcPct val="100000"/>
              </a:lnSpc>
              <a:spcBef>
                <a:spcPct val="0"/>
              </a:spcBef>
              <a:spcAft>
                <a:spcPct val="0"/>
              </a:spcAft>
              <a:buNone/>
            </a:pPr>
            <a:r>
              <a:rPr lang="zh-CN" altLang="en-US" dirty="0">
                <a:solidFill>
                  <a:srgbClr val="000000"/>
                </a:solidFill>
                <a:latin typeface="Arial" panose="020B0604020202020204" pitchFamily="34" charset="0"/>
                <a:ea typeface="楷体_GB2312" pitchFamily="49" charset="-122"/>
              </a:rPr>
              <a:t>用约束函数在扩展结点处剪去不满足约束的子树；</a:t>
            </a:r>
          </a:p>
          <a:p>
            <a:pPr marL="0" lvl="0" indent="0" fontAlgn="base">
              <a:lnSpc>
                <a:spcPct val="100000"/>
              </a:lnSpc>
              <a:spcBef>
                <a:spcPct val="0"/>
              </a:spcBef>
              <a:spcAft>
                <a:spcPct val="0"/>
              </a:spcAft>
              <a:buNone/>
            </a:pPr>
            <a:r>
              <a:rPr lang="zh-CN" altLang="en-US" dirty="0">
                <a:solidFill>
                  <a:srgbClr val="000000"/>
                </a:solidFill>
                <a:latin typeface="Arial" panose="020B0604020202020204" pitchFamily="34" charset="0"/>
                <a:ea typeface="楷体_GB2312" pitchFamily="49" charset="-122"/>
              </a:rPr>
              <a:t>用限界函数剪去得不到最优解的子树。</a:t>
            </a:r>
            <a:endParaRPr lang="zh-CN" altLang="en-US" sz="2400" dirty="0">
              <a:solidFill>
                <a:srgbClr val="000000"/>
              </a:solidFill>
              <a:latin typeface="Arial" panose="020B0604020202020204" pitchFamily="34" charset="0"/>
              <a:ea typeface="楷体_GB2312" pitchFamily="49" charset="-122"/>
            </a:endParaRPr>
          </a:p>
          <a:p>
            <a:endParaRPr kumimoji="1" lang="zh-CN" altLang="en-US" dirty="0"/>
          </a:p>
        </p:txBody>
      </p:sp>
    </p:spTree>
    <p:extLst>
      <p:ext uri="{BB962C8B-B14F-4D97-AF65-F5344CB8AC3E}">
        <p14:creationId xmlns:p14="http://schemas.microsoft.com/office/powerpoint/2010/main" val="504777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AC161-CAE0-5744-9B6B-A446F572D6AE}"/>
              </a:ext>
            </a:extLst>
          </p:cNvPr>
          <p:cNvSpPr>
            <a:spLocks noGrp="1"/>
          </p:cNvSpPr>
          <p:nvPr>
            <p:ph type="title"/>
          </p:nvPr>
        </p:nvSpPr>
        <p:spPr/>
        <p:txBody>
          <a:bodyPr/>
          <a:lstStyle/>
          <a:p>
            <a:r>
              <a:rPr kumimoji="1" lang="en-US" altLang="zh-CN" dirty="0"/>
              <a:t>3.2</a:t>
            </a:r>
            <a:r>
              <a:rPr kumimoji="1" lang="zh-CN" altLang="en-US" dirty="0"/>
              <a:t> 回溯法伪代码模</a:t>
            </a:r>
          </a:p>
        </p:txBody>
      </p:sp>
      <p:sp>
        <p:nvSpPr>
          <p:cNvPr id="3" name="内容占位符 2">
            <a:extLst>
              <a:ext uri="{FF2B5EF4-FFF2-40B4-BE49-F238E27FC236}">
                <a16:creationId xmlns:a16="http://schemas.microsoft.com/office/drawing/2014/main" id="{761786AA-CE64-494A-944B-64FEDC2F0FF0}"/>
              </a:ext>
            </a:extLst>
          </p:cNvPr>
          <p:cNvSpPr>
            <a:spLocks noGrp="1"/>
          </p:cNvSpPr>
          <p:nvPr>
            <p:ph idx="1"/>
          </p:nvPr>
        </p:nvSpPr>
        <p:spPr/>
        <p:txBody>
          <a:bodyPr/>
          <a:lstStyle/>
          <a:p>
            <a:r>
              <a:rPr lang="en-US" altLang="zh-CN" dirty="0"/>
              <a:t>Proc search(</a:t>
            </a:r>
            <a:r>
              <a:rPr lang="zh-CN" altLang="en-US" dirty="0"/>
              <a:t>当前状态</a:t>
            </a:r>
            <a:r>
              <a:rPr lang="en-US" altLang="zh-CN" dirty="0"/>
              <a:t>)</a:t>
            </a:r>
            <a:r>
              <a:rPr lang="zh-CN" altLang="en-US" dirty="0"/>
              <a:t>；</a:t>
            </a:r>
          </a:p>
          <a:p>
            <a:r>
              <a:rPr lang="en-US" altLang="zh-CN" dirty="0"/>
              <a:t>Begin</a:t>
            </a:r>
          </a:p>
          <a:p>
            <a:r>
              <a:rPr lang="en-US" altLang="zh-CN" dirty="0"/>
              <a:t>If </a:t>
            </a:r>
            <a:r>
              <a:rPr lang="zh-CN" altLang="en-US" dirty="0"/>
              <a:t>当前状态等于目标状态 </a:t>
            </a:r>
            <a:r>
              <a:rPr lang="en-US" altLang="zh-CN" dirty="0"/>
              <a:t>then exit</a:t>
            </a:r>
            <a:r>
              <a:rPr lang="zh-CN" altLang="en-US" dirty="0"/>
              <a:t>；</a:t>
            </a:r>
          </a:p>
          <a:p>
            <a:r>
              <a:rPr lang="zh-CN" altLang="en-US" dirty="0"/>
              <a:t>        </a:t>
            </a:r>
            <a:r>
              <a:rPr lang="en-US" altLang="zh-CN" dirty="0"/>
              <a:t>for </a:t>
            </a:r>
            <a:r>
              <a:rPr lang="zh-CN" altLang="en-US" dirty="0"/>
              <a:t>对所有可能的新状态</a:t>
            </a:r>
          </a:p>
          <a:p>
            <a:r>
              <a:rPr lang="zh-CN" altLang="en-US" dirty="0"/>
              <a:t>              </a:t>
            </a:r>
            <a:r>
              <a:rPr lang="en-US" altLang="zh-CN" dirty="0"/>
              <a:t>search(</a:t>
            </a:r>
            <a:r>
              <a:rPr lang="zh-CN" altLang="en-US" dirty="0"/>
              <a:t>新状态</a:t>
            </a:r>
            <a:r>
              <a:rPr lang="en-US" altLang="zh-CN" dirty="0"/>
              <a:t>);</a:t>
            </a:r>
          </a:p>
          <a:p>
            <a:r>
              <a:rPr lang="en-US" altLang="zh-CN" dirty="0"/>
              <a:t>End;</a:t>
            </a:r>
          </a:p>
          <a:p>
            <a:endParaRPr kumimoji="1" lang="zh-CN" altLang="en-US" dirty="0"/>
          </a:p>
        </p:txBody>
      </p:sp>
    </p:spTree>
    <p:extLst>
      <p:ext uri="{BB962C8B-B14F-4D97-AF65-F5344CB8AC3E}">
        <p14:creationId xmlns:p14="http://schemas.microsoft.com/office/powerpoint/2010/main" val="2804480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62153-6692-AF45-969E-58F4FC31CCAF}"/>
              </a:ext>
            </a:extLst>
          </p:cNvPr>
          <p:cNvSpPr>
            <a:spLocks noGrp="1"/>
          </p:cNvSpPr>
          <p:nvPr>
            <p:ph type="title"/>
          </p:nvPr>
        </p:nvSpPr>
        <p:spPr/>
        <p:txBody>
          <a:bodyPr/>
          <a:lstStyle/>
          <a:p>
            <a:r>
              <a:rPr kumimoji="1" lang="en-US" altLang="zh-CN" dirty="0"/>
              <a:t>3.3</a:t>
            </a:r>
            <a:r>
              <a:rPr kumimoji="1" lang="zh-CN" altLang="en-US" dirty="0"/>
              <a:t> </a:t>
            </a:r>
            <a:r>
              <a:rPr kumimoji="1" lang="en-US" altLang="zh-CN" dirty="0"/>
              <a:t>Subsets</a:t>
            </a:r>
            <a:r>
              <a:rPr kumimoji="1" lang="zh-CN" altLang="en-US" dirty="0"/>
              <a:t> 子集合</a:t>
            </a:r>
          </a:p>
        </p:txBody>
      </p:sp>
      <p:sp>
        <p:nvSpPr>
          <p:cNvPr id="3" name="内容占位符 2">
            <a:extLst>
              <a:ext uri="{FF2B5EF4-FFF2-40B4-BE49-F238E27FC236}">
                <a16:creationId xmlns:a16="http://schemas.microsoft.com/office/drawing/2014/main" id="{F0628B8F-3CC0-7A4E-9311-2AC35B7CCE0E}"/>
              </a:ext>
            </a:extLst>
          </p:cNvPr>
          <p:cNvSpPr>
            <a:spLocks noGrp="1"/>
          </p:cNvSpPr>
          <p:nvPr>
            <p:ph idx="1"/>
          </p:nvPr>
        </p:nvSpPr>
        <p:spPr/>
        <p:txBody>
          <a:bodyPr/>
          <a:lstStyle/>
          <a:p>
            <a:r>
              <a:rPr kumimoji="1" lang="zh-CN" altLang="en-US" dirty="0"/>
              <a:t>问题：给定一个整数集合（数字不重复），返回所有可能的子集合。</a:t>
            </a:r>
            <a:endParaRPr kumimoji="1" lang="en-US" altLang="zh-CN" dirty="0"/>
          </a:p>
          <a:p>
            <a:endParaRPr kumimoji="1" lang="en-US" altLang="zh-CN" dirty="0"/>
          </a:p>
          <a:p>
            <a:r>
              <a:rPr lang="en-US" altLang="zh-CN" b="1" dirty="0">
                <a:effectLst/>
              </a:rPr>
              <a:t>Input:</a:t>
            </a:r>
            <a:r>
              <a:rPr lang="en-US" altLang="zh-CN" dirty="0"/>
              <a:t> </a:t>
            </a:r>
            <a:r>
              <a:rPr lang="en-US" altLang="zh-CN" dirty="0" err="1"/>
              <a:t>nums</a:t>
            </a:r>
            <a:r>
              <a:rPr lang="en-US" altLang="zh-CN" dirty="0"/>
              <a:t> = [1,2,3] </a:t>
            </a:r>
          </a:p>
          <a:p>
            <a:r>
              <a:rPr lang="en-US" altLang="zh-CN" b="1" dirty="0">
                <a:effectLst/>
              </a:rPr>
              <a:t>Output:</a:t>
            </a:r>
            <a:r>
              <a:rPr lang="en-US" altLang="zh-CN" dirty="0"/>
              <a:t> [ [3],   [1],   [2],   [1,2,3],   [1,3],   [2,3],   [1,2],   [] ]</a:t>
            </a:r>
            <a:endParaRPr kumimoji="1" lang="zh-CN" altLang="en-US" dirty="0"/>
          </a:p>
        </p:txBody>
      </p:sp>
    </p:spTree>
    <p:extLst>
      <p:ext uri="{BB962C8B-B14F-4D97-AF65-F5344CB8AC3E}">
        <p14:creationId xmlns:p14="http://schemas.microsoft.com/office/powerpoint/2010/main" val="1986543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E1CC7-A3B2-7F49-A684-C0EB6F852A44}"/>
              </a:ext>
            </a:extLst>
          </p:cNvPr>
          <p:cNvSpPr>
            <a:spLocks noGrp="1"/>
          </p:cNvSpPr>
          <p:nvPr>
            <p:ph type="title"/>
          </p:nvPr>
        </p:nvSpPr>
        <p:spPr/>
        <p:txBody>
          <a:bodyPr/>
          <a:lstStyle/>
          <a:p>
            <a:r>
              <a:rPr kumimoji="1" lang="en-US" altLang="zh-CN" dirty="0"/>
              <a:t>1.</a:t>
            </a:r>
            <a:r>
              <a:rPr kumimoji="1" lang="zh-CN" altLang="en-US" dirty="0"/>
              <a:t>快速排序</a:t>
            </a:r>
          </a:p>
        </p:txBody>
      </p:sp>
      <p:sp>
        <p:nvSpPr>
          <p:cNvPr id="3" name="内容占位符 2">
            <a:extLst>
              <a:ext uri="{FF2B5EF4-FFF2-40B4-BE49-F238E27FC236}">
                <a16:creationId xmlns:a16="http://schemas.microsoft.com/office/drawing/2014/main" id="{41389C3D-DF10-9C4A-9E3B-14BB417E3EA7}"/>
              </a:ext>
            </a:extLst>
          </p:cNvPr>
          <p:cNvSpPr>
            <a:spLocks noGrp="1"/>
          </p:cNvSpPr>
          <p:nvPr>
            <p:ph idx="1"/>
          </p:nvPr>
        </p:nvSpPr>
        <p:spPr/>
        <p:txBody>
          <a:bodyPr/>
          <a:lstStyle/>
          <a:p>
            <a:r>
              <a:rPr kumimoji="1" lang="zh-CN" altLang="en-US" dirty="0"/>
              <a:t>时间复杂度</a:t>
            </a:r>
            <a:r>
              <a:rPr kumimoji="1" lang="en-US" altLang="zh-CN" dirty="0"/>
              <a:t>O</a:t>
            </a:r>
            <a:r>
              <a:rPr kumimoji="1" lang="zh-CN" altLang="en-US" dirty="0"/>
              <a:t>（</a:t>
            </a:r>
            <a:r>
              <a:rPr kumimoji="1" lang="en-US" altLang="zh-CN" dirty="0" err="1"/>
              <a:t>NlgN</a:t>
            </a:r>
            <a:r>
              <a:rPr kumimoji="1" lang="zh-CN" altLang="en-US" dirty="0"/>
              <a:t>）</a:t>
            </a:r>
            <a:endParaRPr kumimoji="1" lang="en-US" altLang="zh-CN" dirty="0"/>
          </a:p>
          <a:p>
            <a:r>
              <a:rPr kumimoji="1" lang="zh-CN" altLang="en-US" dirty="0"/>
              <a:t>原地排序</a:t>
            </a:r>
            <a:endParaRPr kumimoji="1" lang="en-US" altLang="zh-CN" dirty="0"/>
          </a:p>
          <a:p>
            <a:r>
              <a:rPr kumimoji="1" lang="zh-CN" altLang="en-US" dirty="0"/>
              <a:t>内循环比大多数排序算法都小</a:t>
            </a:r>
            <a:endParaRPr kumimoji="1" lang="en-US" altLang="zh-CN" dirty="0"/>
          </a:p>
          <a:p>
            <a:r>
              <a:rPr kumimoji="1" lang="en-US" altLang="zh-CN" dirty="0"/>
              <a:t>Cache</a:t>
            </a:r>
            <a:r>
              <a:rPr kumimoji="1" lang="zh-CN" altLang="en-US" dirty="0"/>
              <a:t>利用率好</a:t>
            </a:r>
            <a:endParaRPr kumimoji="1" lang="en-US" altLang="zh-CN" dirty="0"/>
          </a:p>
          <a:p>
            <a:endParaRPr kumimoji="1" lang="zh-CN" altLang="en-US" dirty="0"/>
          </a:p>
        </p:txBody>
      </p:sp>
    </p:spTree>
    <p:extLst>
      <p:ext uri="{BB962C8B-B14F-4D97-AF65-F5344CB8AC3E}">
        <p14:creationId xmlns:p14="http://schemas.microsoft.com/office/powerpoint/2010/main" val="2646104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87325-746A-AA4E-8E75-1C725EF90888}"/>
              </a:ext>
            </a:extLst>
          </p:cNvPr>
          <p:cNvSpPr>
            <a:spLocks noGrp="1"/>
          </p:cNvSpPr>
          <p:nvPr>
            <p:ph type="title"/>
          </p:nvPr>
        </p:nvSpPr>
        <p:spPr>
          <a:xfrm>
            <a:off x="929640" y="-86995"/>
            <a:ext cx="10515600" cy="1325563"/>
          </a:xfrm>
        </p:spPr>
        <p:txBody>
          <a:bodyPr/>
          <a:lstStyle/>
          <a:p>
            <a:r>
              <a:rPr kumimoji="1" lang="en-US" altLang="zh-CN" dirty="0"/>
              <a:t>Subset</a:t>
            </a:r>
            <a:r>
              <a:rPr kumimoji="1" lang="zh-CN" altLang="en-US" dirty="0"/>
              <a:t> 问题</a:t>
            </a:r>
          </a:p>
        </p:txBody>
      </p:sp>
      <p:pic>
        <p:nvPicPr>
          <p:cNvPr id="4" name="内容占位符 3">
            <a:extLst>
              <a:ext uri="{FF2B5EF4-FFF2-40B4-BE49-F238E27FC236}">
                <a16:creationId xmlns:a16="http://schemas.microsoft.com/office/drawing/2014/main" id="{4681096B-5230-9B4E-9BBE-D9F2D5EA7056}"/>
              </a:ext>
            </a:extLst>
          </p:cNvPr>
          <p:cNvPicPr>
            <a:picLocks noGrp="1" noChangeAspect="1"/>
          </p:cNvPicPr>
          <p:nvPr>
            <p:ph idx="1"/>
          </p:nvPr>
        </p:nvPicPr>
        <p:blipFill>
          <a:blip r:embed="rId3"/>
          <a:stretch>
            <a:fillRect/>
          </a:stretch>
        </p:blipFill>
        <p:spPr>
          <a:xfrm>
            <a:off x="737870" y="954564"/>
            <a:ext cx="7659370" cy="4810724"/>
          </a:xfrm>
          <a:prstGeom prst="rect">
            <a:avLst/>
          </a:prstGeom>
        </p:spPr>
      </p:pic>
      <p:sp>
        <p:nvSpPr>
          <p:cNvPr id="6" name="文本框 5">
            <a:extLst>
              <a:ext uri="{FF2B5EF4-FFF2-40B4-BE49-F238E27FC236}">
                <a16:creationId xmlns:a16="http://schemas.microsoft.com/office/drawing/2014/main" id="{455130B3-C57D-E744-A1C5-60E6E7326520}"/>
              </a:ext>
            </a:extLst>
          </p:cNvPr>
          <p:cNvSpPr txBox="1"/>
          <p:nvPr/>
        </p:nvSpPr>
        <p:spPr>
          <a:xfrm>
            <a:off x="522823" y="6004560"/>
            <a:ext cx="8390438" cy="400110"/>
          </a:xfrm>
          <a:prstGeom prst="rect">
            <a:avLst/>
          </a:prstGeom>
          <a:noFill/>
        </p:spPr>
        <p:txBody>
          <a:bodyPr wrap="none" rtlCol="0">
            <a:spAutoFit/>
          </a:bodyPr>
          <a:lstStyle/>
          <a:p>
            <a:r>
              <a:rPr kumimoji="1" lang="zh-CN" altLang="en-US" sz="2000" dirty="0"/>
              <a:t>用</a:t>
            </a:r>
            <a:r>
              <a:rPr kumimoji="1" lang="en-US" altLang="zh-CN" sz="2000" dirty="0"/>
              <a:t>list</a:t>
            </a:r>
            <a:r>
              <a:rPr kumimoji="1" lang="zh-CN" altLang="en-US" sz="2000" dirty="0"/>
              <a:t>保存结果，用 </a:t>
            </a:r>
            <a:r>
              <a:rPr kumimoji="1" lang="en-US" altLang="zh-CN" sz="2000" dirty="0" err="1"/>
              <a:t>tempList</a:t>
            </a:r>
            <a:r>
              <a:rPr kumimoji="1" lang="zh-CN" altLang="en-US" sz="2000" dirty="0"/>
              <a:t>保存结果中的一个值，</a:t>
            </a:r>
            <a:r>
              <a:rPr kumimoji="1" lang="en-US" altLang="zh-CN" sz="2000" dirty="0"/>
              <a:t>start</a:t>
            </a:r>
            <a:r>
              <a:rPr kumimoji="1" lang="zh-CN" altLang="en-US" sz="2000" dirty="0"/>
              <a:t>代表了搜索的深度</a:t>
            </a:r>
            <a:endParaRPr kumimoji="1" lang="en-US" altLang="zh-CN" sz="2000" dirty="0"/>
          </a:p>
        </p:txBody>
      </p:sp>
    </p:spTree>
    <p:extLst>
      <p:ext uri="{BB962C8B-B14F-4D97-AF65-F5344CB8AC3E}">
        <p14:creationId xmlns:p14="http://schemas.microsoft.com/office/powerpoint/2010/main" val="1191733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3C0A2-2D33-7A43-BA3F-6A2CB83C0125}"/>
              </a:ext>
            </a:extLst>
          </p:cNvPr>
          <p:cNvSpPr>
            <a:spLocks noGrp="1"/>
          </p:cNvSpPr>
          <p:nvPr>
            <p:ph type="title"/>
          </p:nvPr>
        </p:nvSpPr>
        <p:spPr/>
        <p:txBody>
          <a:bodyPr/>
          <a:lstStyle/>
          <a:p>
            <a:endParaRPr kumimoji="1" lang="zh-CN" altLang="en-US"/>
          </a:p>
        </p:txBody>
      </p:sp>
      <p:pic>
        <p:nvPicPr>
          <p:cNvPr id="4" name="内容占位符 3">
            <a:extLst>
              <a:ext uri="{FF2B5EF4-FFF2-40B4-BE49-F238E27FC236}">
                <a16:creationId xmlns:a16="http://schemas.microsoft.com/office/drawing/2014/main" id="{FC5C6B84-10B1-C749-85FD-0B0D9D51226A}"/>
              </a:ext>
            </a:extLst>
          </p:cNvPr>
          <p:cNvPicPr>
            <a:picLocks noGrp="1" noChangeAspect="1"/>
          </p:cNvPicPr>
          <p:nvPr>
            <p:ph idx="1"/>
          </p:nvPr>
        </p:nvPicPr>
        <p:blipFill>
          <a:blip r:embed="rId2"/>
          <a:stretch>
            <a:fillRect/>
          </a:stretch>
        </p:blipFill>
        <p:spPr>
          <a:xfrm>
            <a:off x="838200" y="692626"/>
            <a:ext cx="9542637" cy="4717574"/>
          </a:xfrm>
          <a:prstGeom prst="rect">
            <a:avLst/>
          </a:prstGeom>
        </p:spPr>
      </p:pic>
    </p:spTree>
    <p:extLst>
      <p:ext uri="{BB962C8B-B14F-4D97-AF65-F5344CB8AC3E}">
        <p14:creationId xmlns:p14="http://schemas.microsoft.com/office/powerpoint/2010/main" val="4186313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4B3E8-8A84-5841-B035-2035196ADF86}"/>
              </a:ext>
            </a:extLst>
          </p:cNvPr>
          <p:cNvSpPr>
            <a:spLocks noGrp="1"/>
          </p:cNvSpPr>
          <p:nvPr>
            <p:ph type="title"/>
          </p:nvPr>
        </p:nvSpPr>
        <p:spPr/>
        <p:txBody>
          <a:bodyPr/>
          <a:lstStyle/>
          <a:p>
            <a:r>
              <a:rPr kumimoji="1" lang="en-US" altLang="zh-CN" dirty="0"/>
              <a:t>3.3</a:t>
            </a:r>
            <a:r>
              <a:rPr kumimoji="1" lang="zh-CN" altLang="en-US" dirty="0"/>
              <a:t> 全排列问题</a:t>
            </a:r>
          </a:p>
        </p:txBody>
      </p:sp>
      <p:sp>
        <p:nvSpPr>
          <p:cNvPr id="3" name="内容占位符 2">
            <a:extLst>
              <a:ext uri="{FF2B5EF4-FFF2-40B4-BE49-F238E27FC236}">
                <a16:creationId xmlns:a16="http://schemas.microsoft.com/office/drawing/2014/main" id="{40474E33-07C3-F04B-AA52-F7450BF6242D}"/>
              </a:ext>
            </a:extLst>
          </p:cNvPr>
          <p:cNvSpPr>
            <a:spLocks noGrp="1"/>
          </p:cNvSpPr>
          <p:nvPr>
            <p:ph idx="1"/>
          </p:nvPr>
        </p:nvSpPr>
        <p:spPr/>
        <p:txBody>
          <a:bodyPr/>
          <a:lstStyle/>
          <a:p>
            <a:r>
              <a:rPr kumimoji="1" lang="zh-CN" altLang="en-US" dirty="0"/>
              <a:t>问题：给定一个整数集合（数字不重复），返回这些数字全部的排列。</a:t>
            </a:r>
            <a:endParaRPr kumimoji="1" lang="en-US" altLang="zh-CN" dirty="0"/>
          </a:p>
          <a:p>
            <a:endParaRPr kumimoji="1" lang="en-US" altLang="zh-CN" dirty="0"/>
          </a:p>
          <a:p>
            <a:r>
              <a:rPr lang="en-US" altLang="zh-CN" b="1" dirty="0">
                <a:effectLst/>
              </a:rPr>
              <a:t>Input:</a:t>
            </a:r>
            <a:r>
              <a:rPr lang="en-US" altLang="zh-CN" dirty="0"/>
              <a:t> [1,2,3] </a:t>
            </a:r>
          </a:p>
          <a:p>
            <a:r>
              <a:rPr lang="en-US" altLang="zh-CN" b="1" dirty="0">
                <a:effectLst/>
              </a:rPr>
              <a:t>Output:</a:t>
            </a:r>
            <a:r>
              <a:rPr lang="en-US" altLang="zh-CN" dirty="0"/>
              <a:t> [ [1,2,3], [1,3,2], [2,1,3], [2,3,1], [3,1,2], [3,2,1] ]</a:t>
            </a:r>
            <a:endParaRPr kumimoji="1" lang="zh-CN" altLang="en-US" dirty="0"/>
          </a:p>
        </p:txBody>
      </p:sp>
    </p:spTree>
    <p:extLst>
      <p:ext uri="{BB962C8B-B14F-4D97-AF65-F5344CB8AC3E}">
        <p14:creationId xmlns:p14="http://schemas.microsoft.com/office/powerpoint/2010/main" val="746289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31BFD-3874-3941-B604-D41368303752}"/>
              </a:ext>
            </a:extLst>
          </p:cNvPr>
          <p:cNvSpPr>
            <a:spLocks noGrp="1"/>
          </p:cNvSpPr>
          <p:nvPr>
            <p:ph type="title"/>
          </p:nvPr>
        </p:nvSpPr>
        <p:spPr>
          <a:xfrm>
            <a:off x="838200" y="0"/>
            <a:ext cx="10515600" cy="1325563"/>
          </a:xfrm>
        </p:spPr>
        <p:txBody>
          <a:bodyPr/>
          <a:lstStyle/>
          <a:p>
            <a:r>
              <a:rPr kumimoji="1" lang="zh-CN" altLang="en-US" dirty="0"/>
              <a:t>全排列问题</a:t>
            </a:r>
          </a:p>
        </p:txBody>
      </p:sp>
      <p:pic>
        <p:nvPicPr>
          <p:cNvPr id="4" name="内容占位符 3">
            <a:extLst>
              <a:ext uri="{FF2B5EF4-FFF2-40B4-BE49-F238E27FC236}">
                <a16:creationId xmlns:a16="http://schemas.microsoft.com/office/drawing/2014/main" id="{1DAE8398-D3ED-6046-85E1-96902C640DA1}"/>
              </a:ext>
            </a:extLst>
          </p:cNvPr>
          <p:cNvPicPr>
            <a:picLocks noGrp="1" noChangeAspect="1"/>
          </p:cNvPicPr>
          <p:nvPr>
            <p:ph idx="1"/>
          </p:nvPr>
        </p:nvPicPr>
        <p:blipFill>
          <a:blip r:embed="rId2"/>
          <a:stretch>
            <a:fillRect/>
          </a:stretch>
        </p:blipFill>
        <p:spPr>
          <a:xfrm>
            <a:off x="838200" y="1610292"/>
            <a:ext cx="10515600" cy="4281942"/>
          </a:xfrm>
          <a:prstGeom prst="rect">
            <a:avLst/>
          </a:prstGeom>
        </p:spPr>
      </p:pic>
    </p:spTree>
    <p:extLst>
      <p:ext uri="{BB962C8B-B14F-4D97-AF65-F5344CB8AC3E}">
        <p14:creationId xmlns:p14="http://schemas.microsoft.com/office/powerpoint/2010/main" val="1854762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81E1E-C5E1-4647-8419-1F7F12F56050}"/>
              </a:ext>
            </a:extLst>
          </p:cNvPr>
          <p:cNvSpPr>
            <a:spLocks noGrp="1"/>
          </p:cNvSpPr>
          <p:nvPr>
            <p:ph type="title"/>
          </p:nvPr>
        </p:nvSpPr>
        <p:spPr/>
        <p:txBody>
          <a:bodyPr/>
          <a:lstStyle/>
          <a:p>
            <a:r>
              <a:rPr kumimoji="1" lang="zh-CN" altLang="en-US" dirty="0"/>
              <a:t>回溯相关的问题</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FD7DD70E-B4EF-8C4A-8CA0-421CDA60FF61}"/>
              </a:ext>
            </a:extLst>
          </p:cNvPr>
          <p:cNvSpPr>
            <a:spLocks noGrp="1"/>
          </p:cNvSpPr>
          <p:nvPr>
            <p:ph idx="1"/>
          </p:nvPr>
        </p:nvSpPr>
        <p:spPr/>
        <p:txBody>
          <a:bodyPr/>
          <a:lstStyle/>
          <a:p>
            <a:r>
              <a:rPr kumimoji="1" lang="zh-CN" altLang="en-US" dirty="0"/>
              <a:t>八皇后问题</a:t>
            </a:r>
            <a:endParaRPr kumimoji="1" lang="en-US" altLang="zh-CN" dirty="0"/>
          </a:p>
          <a:p>
            <a:r>
              <a:rPr kumimoji="1" lang="zh-CN" altLang="en-US" dirty="0"/>
              <a:t>迷宫问题</a:t>
            </a:r>
            <a:endParaRPr kumimoji="1" lang="en-US" altLang="zh-CN" dirty="0"/>
          </a:p>
          <a:p>
            <a:r>
              <a:rPr kumimoji="1" lang="zh-CN" altLang="en-US" dirty="0"/>
              <a:t>素数环问题</a:t>
            </a:r>
          </a:p>
        </p:txBody>
      </p:sp>
    </p:spTree>
    <p:extLst>
      <p:ext uri="{BB962C8B-B14F-4D97-AF65-F5344CB8AC3E}">
        <p14:creationId xmlns:p14="http://schemas.microsoft.com/office/powerpoint/2010/main" val="194435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F7187-D03A-F247-A44A-D0A7807EEA5A}"/>
              </a:ext>
            </a:extLst>
          </p:cNvPr>
          <p:cNvSpPr>
            <a:spLocks noGrp="1"/>
          </p:cNvSpPr>
          <p:nvPr>
            <p:ph type="title"/>
          </p:nvPr>
        </p:nvSpPr>
        <p:spPr/>
        <p:txBody>
          <a:bodyPr/>
          <a:lstStyle/>
          <a:p>
            <a:r>
              <a:rPr kumimoji="1" lang="en-US" altLang="zh-CN" dirty="0"/>
              <a:t>1.1</a:t>
            </a:r>
            <a:r>
              <a:rPr kumimoji="1" lang="zh-CN" altLang="en-US" dirty="0"/>
              <a:t> 基本算法示意</a:t>
            </a:r>
          </a:p>
        </p:txBody>
      </p:sp>
      <p:sp>
        <p:nvSpPr>
          <p:cNvPr id="3" name="内容占位符 2">
            <a:extLst>
              <a:ext uri="{FF2B5EF4-FFF2-40B4-BE49-F238E27FC236}">
                <a16:creationId xmlns:a16="http://schemas.microsoft.com/office/drawing/2014/main" id="{25E09C99-C06C-2E41-B156-D002B4572328}"/>
              </a:ext>
            </a:extLst>
          </p:cNvPr>
          <p:cNvSpPr>
            <a:spLocks noGrp="1"/>
          </p:cNvSpPr>
          <p:nvPr>
            <p:ph idx="1"/>
          </p:nvPr>
        </p:nvSpPr>
        <p:spPr/>
        <p:txBody>
          <a:bodyPr/>
          <a:lstStyle/>
          <a:p>
            <a:r>
              <a:rPr kumimoji="1" lang="zh-CN" altLang="en-US" dirty="0"/>
              <a:t>输入    </a:t>
            </a:r>
            <a:r>
              <a:rPr kumimoji="1" lang="en-US" altLang="zh-CN" dirty="0"/>
              <a:t>5</a:t>
            </a:r>
            <a:r>
              <a:rPr kumimoji="1" lang="zh-CN" altLang="en-US" dirty="0"/>
              <a:t>  </a:t>
            </a:r>
            <a:r>
              <a:rPr kumimoji="1" lang="en-US" altLang="zh-CN" dirty="0"/>
              <a:t>9</a:t>
            </a:r>
            <a:r>
              <a:rPr kumimoji="1" lang="zh-CN" altLang="en-US" dirty="0"/>
              <a:t>  </a:t>
            </a:r>
            <a:r>
              <a:rPr kumimoji="1" lang="en-US" altLang="zh-CN" dirty="0"/>
              <a:t>2</a:t>
            </a:r>
            <a:r>
              <a:rPr kumimoji="1" lang="zh-CN" altLang="en-US" dirty="0"/>
              <a:t>  </a:t>
            </a:r>
            <a:r>
              <a:rPr kumimoji="1" lang="en-US" altLang="zh-CN" dirty="0"/>
              <a:t>4</a:t>
            </a:r>
            <a:r>
              <a:rPr kumimoji="1" lang="zh-CN" altLang="en-US" dirty="0"/>
              <a:t>  </a:t>
            </a:r>
            <a:r>
              <a:rPr kumimoji="1" lang="en-US" altLang="zh-CN" dirty="0"/>
              <a:t>8</a:t>
            </a:r>
            <a:r>
              <a:rPr kumimoji="1" lang="zh-CN" altLang="en-US" dirty="0"/>
              <a:t>  </a:t>
            </a:r>
            <a:r>
              <a:rPr kumimoji="1" lang="en-US" altLang="zh-CN" dirty="0"/>
              <a:t>7</a:t>
            </a:r>
            <a:r>
              <a:rPr kumimoji="1" lang="zh-CN" altLang="en-US" dirty="0"/>
              <a:t>  </a:t>
            </a:r>
            <a:r>
              <a:rPr kumimoji="1" lang="en-US" altLang="zh-CN" dirty="0"/>
              <a:t>1</a:t>
            </a:r>
            <a:r>
              <a:rPr kumimoji="1" lang="zh-CN" altLang="en-US" dirty="0"/>
              <a:t>  </a:t>
            </a:r>
            <a:r>
              <a:rPr kumimoji="1" lang="en-US" altLang="zh-CN" dirty="0"/>
              <a:t>3</a:t>
            </a:r>
            <a:r>
              <a:rPr kumimoji="1" lang="zh-CN" altLang="en-US" dirty="0"/>
              <a:t>  </a:t>
            </a:r>
            <a:r>
              <a:rPr kumimoji="1" lang="en-US" altLang="zh-CN" dirty="0"/>
              <a:t>6</a:t>
            </a:r>
            <a:r>
              <a:rPr kumimoji="1" lang="zh-CN" altLang="en-US" dirty="0"/>
              <a:t>  </a:t>
            </a:r>
            <a:endParaRPr kumimoji="1" lang="en-US" altLang="zh-CN" dirty="0"/>
          </a:p>
          <a:p>
            <a:endParaRPr kumimoji="1" lang="en-US" altLang="zh-CN" dirty="0"/>
          </a:p>
          <a:p>
            <a:r>
              <a:rPr kumimoji="1" lang="zh-CN" altLang="en-US" dirty="0"/>
              <a:t>切分    </a:t>
            </a:r>
            <a:r>
              <a:rPr kumimoji="1" lang="en-US" altLang="zh-CN" u="sng" dirty="0"/>
              <a:t>2</a:t>
            </a:r>
            <a:r>
              <a:rPr kumimoji="1" lang="zh-CN" altLang="en-US" u="sng" dirty="0"/>
              <a:t>  </a:t>
            </a:r>
            <a:r>
              <a:rPr kumimoji="1" lang="en-US" altLang="zh-CN" u="sng" dirty="0"/>
              <a:t>4</a:t>
            </a:r>
            <a:r>
              <a:rPr kumimoji="1" lang="zh-CN" altLang="en-US" u="sng" dirty="0"/>
              <a:t>  </a:t>
            </a:r>
            <a:r>
              <a:rPr kumimoji="1" lang="en-US" altLang="zh-CN" u="sng" dirty="0"/>
              <a:t>1</a:t>
            </a:r>
            <a:r>
              <a:rPr kumimoji="1" lang="zh-CN" altLang="en-US" u="sng" dirty="0"/>
              <a:t>  </a:t>
            </a:r>
            <a:r>
              <a:rPr kumimoji="1" lang="en-US" altLang="zh-CN" u="sng" dirty="0"/>
              <a:t>3</a:t>
            </a:r>
            <a:r>
              <a:rPr kumimoji="1" lang="zh-CN" altLang="en-US" u="sng" dirty="0"/>
              <a:t>  </a:t>
            </a:r>
            <a:r>
              <a:rPr kumimoji="1" lang="zh-CN" altLang="en-US" dirty="0"/>
              <a:t>  </a:t>
            </a:r>
            <a:r>
              <a:rPr kumimoji="1" lang="en-US" altLang="zh-CN" b="1" dirty="0">
                <a:solidFill>
                  <a:srgbClr val="FF0000"/>
                </a:solidFill>
              </a:rPr>
              <a:t>5</a:t>
            </a:r>
            <a:r>
              <a:rPr kumimoji="1" lang="zh-CN" altLang="en-US" b="1" dirty="0">
                <a:solidFill>
                  <a:srgbClr val="FF0000"/>
                </a:solidFill>
              </a:rPr>
              <a:t> </a:t>
            </a:r>
            <a:r>
              <a:rPr kumimoji="1" lang="zh-CN" altLang="en-US" dirty="0"/>
              <a:t>  </a:t>
            </a:r>
            <a:r>
              <a:rPr kumimoji="1" lang="en-US" altLang="zh-CN" u="sng" dirty="0"/>
              <a:t>9</a:t>
            </a:r>
            <a:r>
              <a:rPr kumimoji="1" lang="zh-CN" altLang="en-US" u="sng" dirty="0"/>
              <a:t>  </a:t>
            </a:r>
            <a:r>
              <a:rPr kumimoji="1" lang="en-US" altLang="zh-CN" u="sng" dirty="0"/>
              <a:t>8</a:t>
            </a:r>
            <a:r>
              <a:rPr kumimoji="1" lang="zh-CN" altLang="en-US" u="sng" dirty="0"/>
              <a:t>  </a:t>
            </a:r>
            <a:r>
              <a:rPr kumimoji="1" lang="en-US" altLang="zh-CN" u="sng" dirty="0"/>
              <a:t>7</a:t>
            </a:r>
            <a:r>
              <a:rPr kumimoji="1" lang="zh-CN" altLang="en-US" u="sng" dirty="0"/>
              <a:t>  </a:t>
            </a:r>
            <a:r>
              <a:rPr kumimoji="1" lang="en-US" altLang="zh-CN" u="sng" dirty="0"/>
              <a:t>6</a:t>
            </a:r>
          </a:p>
          <a:p>
            <a:endParaRPr kumimoji="1" lang="en-US" altLang="zh-CN" u="sng" dirty="0"/>
          </a:p>
          <a:p>
            <a:r>
              <a:rPr kumimoji="1" lang="zh-CN" altLang="en-US" dirty="0"/>
              <a:t>排序左半部分  </a:t>
            </a:r>
            <a:r>
              <a:rPr kumimoji="1" lang="en-US" altLang="zh-CN" dirty="0"/>
              <a:t>1</a:t>
            </a:r>
            <a:r>
              <a:rPr kumimoji="1" lang="zh-CN" altLang="en-US" dirty="0"/>
              <a:t>  </a:t>
            </a:r>
            <a:r>
              <a:rPr kumimoji="1" lang="en-US" altLang="zh-CN" dirty="0"/>
              <a:t>2</a:t>
            </a:r>
            <a:r>
              <a:rPr kumimoji="1" lang="zh-CN" altLang="en-US" dirty="0"/>
              <a:t>  </a:t>
            </a:r>
            <a:r>
              <a:rPr kumimoji="1" lang="en-US" altLang="zh-CN" dirty="0"/>
              <a:t>3</a:t>
            </a:r>
            <a:r>
              <a:rPr kumimoji="1" lang="zh-CN" altLang="en-US" dirty="0"/>
              <a:t>  </a:t>
            </a:r>
            <a:r>
              <a:rPr kumimoji="1" lang="en-US" altLang="zh-CN" dirty="0"/>
              <a:t>4</a:t>
            </a:r>
            <a:r>
              <a:rPr kumimoji="1" lang="zh-CN" altLang="en-US" dirty="0"/>
              <a:t>  </a:t>
            </a:r>
            <a:r>
              <a:rPr kumimoji="1" lang="en-US" altLang="zh-CN" b="1" dirty="0">
                <a:solidFill>
                  <a:schemeClr val="bg2">
                    <a:lumMod val="90000"/>
                  </a:schemeClr>
                </a:solidFill>
              </a:rPr>
              <a:t>5</a:t>
            </a:r>
            <a:r>
              <a:rPr kumimoji="1" lang="zh-CN" altLang="en-US" dirty="0">
                <a:solidFill>
                  <a:schemeClr val="bg2">
                    <a:lumMod val="90000"/>
                  </a:schemeClr>
                </a:solidFill>
              </a:rPr>
              <a:t>  </a:t>
            </a:r>
            <a:r>
              <a:rPr kumimoji="1" lang="en-US" altLang="zh-CN" dirty="0">
                <a:solidFill>
                  <a:schemeClr val="bg2">
                    <a:lumMod val="90000"/>
                  </a:schemeClr>
                </a:solidFill>
              </a:rPr>
              <a:t>9</a:t>
            </a:r>
            <a:r>
              <a:rPr kumimoji="1" lang="zh-CN" altLang="en-US" dirty="0">
                <a:solidFill>
                  <a:schemeClr val="bg2">
                    <a:lumMod val="90000"/>
                  </a:schemeClr>
                </a:solidFill>
              </a:rPr>
              <a:t>  </a:t>
            </a:r>
            <a:r>
              <a:rPr kumimoji="1" lang="en-US" altLang="zh-CN" dirty="0">
                <a:solidFill>
                  <a:schemeClr val="bg2">
                    <a:lumMod val="90000"/>
                  </a:schemeClr>
                </a:solidFill>
              </a:rPr>
              <a:t>8</a:t>
            </a:r>
            <a:r>
              <a:rPr kumimoji="1" lang="zh-CN" altLang="en-US" dirty="0">
                <a:solidFill>
                  <a:schemeClr val="bg2">
                    <a:lumMod val="90000"/>
                  </a:schemeClr>
                </a:solidFill>
              </a:rPr>
              <a:t>  </a:t>
            </a:r>
            <a:r>
              <a:rPr kumimoji="1" lang="en-US" altLang="zh-CN" dirty="0">
                <a:solidFill>
                  <a:schemeClr val="bg2">
                    <a:lumMod val="90000"/>
                  </a:schemeClr>
                </a:solidFill>
              </a:rPr>
              <a:t>7</a:t>
            </a:r>
            <a:r>
              <a:rPr kumimoji="1" lang="zh-CN" altLang="en-US" dirty="0">
                <a:solidFill>
                  <a:schemeClr val="bg2">
                    <a:lumMod val="90000"/>
                  </a:schemeClr>
                </a:solidFill>
              </a:rPr>
              <a:t>  </a:t>
            </a:r>
            <a:r>
              <a:rPr kumimoji="1" lang="en-US" altLang="zh-CN" dirty="0">
                <a:solidFill>
                  <a:schemeClr val="bg2">
                    <a:lumMod val="90000"/>
                  </a:schemeClr>
                </a:solidFill>
              </a:rPr>
              <a:t>6</a:t>
            </a:r>
          </a:p>
          <a:p>
            <a:r>
              <a:rPr kumimoji="1" lang="zh-CN" altLang="en-US" dirty="0"/>
              <a:t>排序右半部分  </a:t>
            </a:r>
            <a:r>
              <a:rPr kumimoji="1" lang="en-US" altLang="zh-CN" dirty="0">
                <a:solidFill>
                  <a:schemeClr val="bg2">
                    <a:lumMod val="90000"/>
                  </a:schemeClr>
                </a:solidFill>
              </a:rPr>
              <a:t>1</a:t>
            </a:r>
            <a:r>
              <a:rPr kumimoji="1" lang="zh-CN" altLang="en-US" dirty="0">
                <a:solidFill>
                  <a:schemeClr val="bg2">
                    <a:lumMod val="90000"/>
                  </a:schemeClr>
                </a:solidFill>
              </a:rPr>
              <a:t>  </a:t>
            </a:r>
            <a:r>
              <a:rPr kumimoji="1" lang="en-US" altLang="zh-CN" dirty="0">
                <a:solidFill>
                  <a:schemeClr val="bg2">
                    <a:lumMod val="90000"/>
                  </a:schemeClr>
                </a:solidFill>
              </a:rPr>
              <a:t>2</a:t>
            </a:r>
            <a:r>
              <a:rPr kumimoji="1" lang="zh-CN" altLang="en-US" dirty="0">
                <a:solidFill>
                  <a:schemeClr val="bg2">
                    <a:lumMod val="90000"/>
                  </a:schemeClr>
                </a:solidFill>
              </a:rPr>
              <a:t>  </a:t>
            </a:r>
            <a:r>
              <a:rPr kumimoji="1" lang="en-US" altLang="zh-CN" dirty="0">
                <a:solidFill>
                  <a:schemeClr val="bg2">
                    <a:lumMod val="90000"/>
                  </a:schemeClr>
                </a:solidFill>
              </a:rPr>
              <a:t>3</a:t>
            </a:r>
            <a:r>
              <a:rPr kumimoji="1" lang="zh-CN" altLang="en-US" dirty="0">
                <a:solidFill>
                  <a:schemeClr val="bg2">
                    <a:lumMod val="90000"/>
                  </a:schemeClr>
                </a:solidFill>
              </a:rPr>
              <a:t>  </a:t>
            </a:r>
            <a:r>
              <a:rPr kumimoji="1" lang="en-US" altLang="zh-CN" dirty="0">
                <a:solidFill>
                  <a:schemeClr val="bg2">
                    <a:lumMod val="90000"/>
                  </a:schemeClr>
                </a:solidFill>
              </a:rPr>
              <a:t>4</a:t>
            </a:r>
            <a:r>
              <a:rPr kumimoji="1" lang="zh-CN" altLang="en-US" dirty="0">
                <a:solidFill>
                  <a:schemeClr val="bg2">
                    <a:lumMod val="90000"/>
                  </a:schemeClr>
                </a:solidFill>
              </a:rPr>
              <a:t>  </a:t>
            </a:r>
            <a:r>
              <a:rPr kumimoji="1" lang="en-US" altLang="zh-CN" b="1" dirty="0">
                <a:solidFill>
                  <a:schemeClr val="bg2">
                    <a:lumMod val="90000"/>
                  </a:schemeClr>
                </a:solidFill>
              </a:rPr>
              <a:t>5</a:t>
            </a:r>
            <a:r>
              <a:rPr kumimoji="1" lang="zh-CN" altLang="en-US" dirty="0">
                <a:solidFill>
                  <a:schemeClr val="bg2">
                    <a:lumMod val="90000"/>
                  </a:schemeClr>
                </a:solidFill>
              </a:rPr>
              <a:t>  </a:t>
            </a:r>
            <a:r>
              <a:rPr kumimoji="1" lang="en-US" altLang="zh-CN" dirty="0"/>
              <a:t>6</a:t>
            </a:r>
            <a:r>
              <a:rPr kumimoji="1" lang="zh-CN" altLang="en-US" dirty="0"/>
              <a:t>  </a:t>
            </a:r>
            <a:r>
              <a:rPr kumimoji="1" lang="en-US" altLang="zh-CN" dirty="0"/>
              <a:t>7</a:t>
            </a:r>
            <a:r>
              <a:rPr kumimoji="1" lang="zh-CN" altLang="en-US" dirty="0"/>
              <a:t>  </a:t>
            </a:r>
            <a:r>
              <a:rPr kumimoji="1" lang="en-US" altLang="zh-CN" dirty="0"/>
              <a:t>8</a:t>
            </a:r>
            <a:r>
              <a:rPr kumimoji="1" lang="zh-CN" altLang="en-US" dirty="0"/>
              <a:t>  </a:t>
            </a:r>
            <a:r>
              <a:rPr kumimoji="1" lang="en-US" altLang="zh-CN" dirty="0"/>
              <a:t>9</a:t>
            </a:r>
          </a:p>
          <a:p>
            <a:r>
              <a:rPr kumimoji="1" lang="zh-CN" altLang="en-US" dirty="0"/>
              <a:t>结果                 </a:t>
            </a:r>
            <a:r>
              <a:rPr kumimoji="1" lang="en-US" altLang="zh-CN" dirty="0"/>
              <a:t>1</a:t>
            </a:r>
            <a:r>
              <a:rPr kumimoji="1" lang="zh-CN" altLang="en-US" dirty="0"/>
              <a:t>  </a:t>
            </a:r>
            <a:r>
              <a:rPr kumimoji="1" lang="en-US" altLang="zh-CN" dirty="0"/>
              <a:t>2</a:t>
            </a:r>
            <a:r>
              <a:rPr kumimoji="1" lang="zh-CN" altLang="en-US" dirty="0"/>
              <a:t>  </a:t>
            </a:r>
            <a:r>
              <a:rPr kumimoji="1" lang="en-US" altLang="zh-CN" dirty="0"/>
              <a:t>3</a:t>
            </a:r>
            <a:r>
              <a:rPr kumimoji="1" lang="zh-CN" altLang="en-US" dirty="0"/>
              <a:t>  </a:t>
            </a:r>
            <a:r>
              <a:rPr kumimoji="1" lang="en-US" altLang="zh-CN" dirty="0"/>
              <a:t>4</a:t>
            </a:r>
            <a:r>
              <a:rPr kumimoji="1" lang="zh-CN" altLang="en-US" dirty="0"/>
              <a:t>  </a:t>
            </a:r>
            <a:r>
              <a:rPr kumimoji="1" lang="en-US" altLang="zh-CN" dirty="0"/>
              <a:t>5</a:t>
            </a:r>
            <a:r>
              <a:rPr kumimoji="1" lang="zh-CN" altLang="en-US" dirty="0"/>
              <a:t>  </a:t>
            </a:r>
            <a:r>
              <a:rPr kumimoji="1" lang="en-US" altLang="zh-CN" dirty="0"/>
              <a:t>6</a:t>
            </a:r>
            <a:r>
              <a:rPr kumimoji="1" lang="zh-CN" altLang="en-US" dirty="0"/>
              <a:t>  </a:t>
            </a:r>
            <a:r>
              <a:rPr kumimoji="1" lang="en-US" altLang="zh-CN" dirty="0"/>
              <a:t>7</a:t>
            </a:r>
            <a:r>
              <a:rPr kumimoji="1" lang="zh-CN" altLang="en-US" dirty="0"/>
              <a:t>  </a:t>
            </a:r>
            <a:r>
              <a:rPr kumimoji="1" lang="en-US" altLang="zh-CN" dirty="0"/>
              <a:t>8</a:t>
            </a:r>
            <a:r>
              <a:rPr kumimoji="1" lang="zh-CN" altLang="en-US" dirty="0"/>
              <a:t>  </a:t>
            </a:r>
            <a:r>
              <a:rPr kumimoji="1" lang="en-US" altLang="zh-CN" dirty="0"/>
              <a:t>9</a:t>
            </a:r>
          </a:p>
          <a:p>
            <a:endParaRPr kumimoji="1" lang="en-US" altLang="zh-CN" dirty="0"/>
          </a:p>
          <a:p>
            <a:endParaRPr kumimoji="1" lang="en-US" altLang="zh-CN" dirty="0"/>
          </a:p>
        </p:txBody>
      </p:sp>
      <p:cxnSp>
        <p:nvCxnSpPr>
          <p:cNvPr id="6" name="直线箭头连接符 5">
            <a:extLst>
              <a:ext uri="{FF2B5EF4-FFF2-40B4-BE49-F238E27FC236}">
                <a16:creationId xmlns:a16="http://schemas.microsoft.com/office/drawing/2014/main" id="{D731F1EC-E0D4-5E49-B73A-70ACC04F42DB}"/>
              </a:ext>
            </a:extLst>
          </p:cNvPr>
          <p:cNvCxnSpPr/>
          <p:nvPr/>
        </p:nvCxnSpPr>
        <p:spPr>
          <a:xfrm>
            <a:off x="2479964" y="2230582"/>
            <a:ext cx="1371600" cy="6650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8119876-1A00-9B49-A6A2-773ADBE33D2B}"/>
              </a:ext>
            </a:extLst>
          </p:cNvPr>
          <p:cNvSpPr txBox="1"/>
          <p:nvPr/>
        </p:nvSpPr>
        <p:spPr>
          <a:xfrm>
            <a:off x="3117273" y="2286000"/>
            <a:ext cx="1136072" cy="369332"/>
          </a:xfrm>
          <a:prstGeom prst="rect">
            <a:avLst/>
          </a:prstGeom>
          <a:noFill/>
        </p:spPr>
        <p:txBody>
          <a:bodyPr wrap="square" rtlCol="0">
            <a:spAutoFit/>
          </a:bodyPr>
          <a:lstStyle/>
          <a:p>
            <a:r>
              <a:rPr kumimoji="1" lang="zh-CN" altLang="en-US" dirty="0"/>
              <a:t>切分元素</a:t>
            </a:r>
          </a:p>
        </p:txBody>
      </p:sp>
    </p:spTree>
    <p:extLst>
      <p:ext uri="{BB962C8B-B14F-4D97-AF65-F5344CB8AC3E}">
        <p14:creationId xmlns:p14="http://schemas.microsoft.com/office/powerpoint/2010/main" val="307370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2A47C-BE13-2042-9980-D0131494F23A}"/>
              </a:ext>
            </a:extLst>
          </p:cNvPr>
          <p:cNvSpPr>
            <a:spLocks noGrp="1"/>
          </p:cNvSpPr>
          <p:nvPr>
            <p:ph type="title"/>
          </p:nvPr>
        </p:nvSpPr>
        <p:spPr/>
        <p:txBody>
          <a:bodyPr/>
          <a:lstStyle/>
          <a:p>
            <a:r>
              <a:rPr kumimoji="1" lang="en-US" altLang="zh-CN" dirty="0"/>
              <a:t>1.2</a:t>
            </a:r>
            <a:r>
              <a:rPr kumimoji="1" lang="zh-CN" altLang="en-US" dirty="0"/>
              <a:t> 切分思路</a:t>
            </a:r>
          </a:p>
        </p:txBody>
      </p:sp>
      <p:sp>
        <p:nvSpPr>
          <p:cNvPr id="3" name="内容占位符 2">
            <a:extLst>
              <a:ext uri="{FF2B5EF4-FFF2-40B4-BE49-F238E27FC236}">
                <a16:creationId xmlns:a16="http://schemas.microsoft.com/office/drawing/2014/main" id="{C75CE301-04A8-494F-92C1-424E72DA608C}"/>
              </a:ext>
            </a:extLst>
          </p:cNvPr>
          <p:cNvSpPr>
            <a:spLocks noGrp="1"/>
          </p:cNvSpPr>
          <p:nvPr>
            <p:ph idx="1"/>
          </p:nvPr>
        </p:nvSpPr>
        <p:spPr>
          <a:xfrm>
            <a:off x="838200" y="1825625"/>
            <a:ext cx="10515600" cy="4351338"/>
          </a:xfrm>
        </p:spPr>
        <p:txBody>
          <a:bodyPr/>
          <a:lstStyle/>
          <a:p>
            <a:r>
              <a:rPr kumimoji="1" lang="zh-CN" altLang="en-US" dirty="0"/>
              <a:t>切分的目的</a:t>
            </a:r>
            <a:endParaRPr kumimoji="1" lang="en-US" altLang="zh-CN" dirty="0"/>
          </a:p>
          <a:p>
            <a:pPr marL="914400" lvl="1" indent="-457200">
              <a:buFont typeface="+mj-lt"/>
              <a:buAutoNum type="arabicPeriod"/>
            </a:pPr>
            <a:r>
              <a:rPr kumimoji="1" lang="zh-CN" altLang="en-US" dirty="0"/>
              <a:t>对于某个</a:t>
            </a:r>
            <a:r>
              <a:rPr kumimoji="1" lang="en-US" altLang="zh-CN" dirty="0"/>
              <a:t>j</a:t>
            </a:r>
            <a:r>
              <a:rPr kumimoji="1" lang="zh-CN" altLang="en-US" dirty="0"/>
              <a:t>， </a:t>
            </a:r>
            <a:r>
              <a:rPr kumimoji="1" lang="en-US" altLang="zh-CN" dirty="0"/>
              <a:t>a[j]</a:t>
            </a:r>
            <a:r>
              <a:rPr kumimoji="1" lang="zh-CN" altLang="en-US" dirty="0"/>
              <a:t>的位置已经排定</a:t>
            </a:r>
            <a:endParaRPr kumimoji="1" lang="en-US" altLang="zh-CN" dirty="0"/>
          </a:p>
          <a:p>
            <a:pPr marL="914400" lvl="1" indent="-457200">
              <a:buFont typeface="+mj-lt"/>
              <a:buAutoNum type="arabicPeriod"/>
            </a:pPr>
            <a:r>
              <a:rPr kumimoji="1" lang="en-US" altLang="zh-CN" dirty="0"/>
              <a:t>a[j] </a:t>
            </a:r>
            <a:r>
              <a:rPr kumimoji="1" lang="zh-CN" altLang="en-US" dirty="0"/>
              <a:t>前面的元素都不大于它</a:t>
            </a:r>
            <a:endParaRPr kumimoji="1" lang="en-US" altLang="zh-CN" dirty="0"/>
          </a:p>
          <a:p>
            <a:pPr marL="914400" lvl="1" indent="-457200">
              <a:buFont typeface="+mj-lt"/>
              <a:buAutoNum type="arabicPeriod"/>
            </a:pPr>
            <a:r>
              <a:rPr kumimoji="1" lang="en-US" altLang="zh-CN" dirty="0"/>
              <a:t>a[j]</a:t>
            </a:r>
            <a:r>
              <a:rPr kumimoji="1" lang="zh-CN" altLang="en-US" dirty="0"/>
              <a:t> 后面的元素都不小于它</a:t>
            </a:r>
          </a:p>
        </p:txBody>
      </p:sp>
      <p:sp>
        <p:nvSpPr>
          <p:cNvPr id="4" name="矩形 3">
            <a:extLst>
              <a:ext uri="{FF2B5EF4-FFF2-40B4-BE49-F238E27FC236}">
                <a16:creationId xmlns:a16="http://schemas.microsoft.com/office/drawing/2014/main" id="{8F524215-8D16-724A-89D4-0B776B89BD6D}"/>
              </a:ext>
            </a:extLst>
          </p:cNvPr>
          <p:cNvSpPr/>
          <p:nvPr/>
        </p:nvSpPr>
        <p:spPr>
          <a:xfrm>
            <a:off x="1798320" y="3947954"/>
            <a:ext cx="7010400" cy="44196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a:p>
        </p:txBody>
      </p:sp>
      <p:sp>
        <p:nvSpPr>
          <p:cNvPr id="5" name="矩形 4">
            <a:extLst>
              <a:ext uri="{FF2B5EF4-FFF2-40B4-BE49-F238E27FC236}">
                <a16:creationId xmlns:a16="http://schemas.microsoft.com/office/drawing/2014/main" id="{EF475095-27E3-9A48-B655-2A3B6975CBBF}"/>
              </a:ext>
            </a:extLst>
          </p:cNvPr>
          <p:cNvSpPr/>
          <p:nvPr/>
        </p:nvSpPr>
        <p:spPr>
          <a:xfrm>
            <a:off x="1783080" y="4865764"/>
            <a:ext cx="7010400" cy="4419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B14D254E-8B52-1941-8D2A-8C9A05361161}"/>
              </a:ext>
            </a:extLst>
          </p:cNvPr>
          <p:cNvSpPr/>
          <p:nvPr/>
        </p:nvSpPr>
        <p:spPr>
          <a:xfrm>
            <a:off x="1783080" y="5824772"/>
            <a:ext cx="7010400" cy="4419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a:extLst>
              <a:ext uri="{FF2B5EF4-FFF2-40B4-BE49-F238E27FC236}">
                <a16:creationId xmlns:a16="http://schemas.microsoft.com/office/drawing/2014/main" id="{84C83FA0-2ECB-3144-B412-F83A9DDA0B08}"/>
              </a:ext>
            </a:extLst>
          </p:cNvPr>
          <p:cNvSpPr/>
          <p:nvPr/>
        </p:nvSpPr>
        <p:spPr>
          <a:xfrm>
            <a:off x="1798320" y="3968790"/>
            <a:ext cx="441960" cy="421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X</a:t>
            </a:r>
            <a:endParaRPr kumimoji="1" lang="zh-CN" altLang="en-US" dirty="0"/>
          </a:p>
        </p:txBody>
      </p:sp>
      <p:sp>
        <p:nvSpPr>
          <p:cNvPr id="8" name="文本框 7">
            <a:extLst>
              <a:ext uri="{FF2B5EF4-FFF2-40B4-BE49-F238E27FC236}">
                <a16:creationId xmlns:a16="http://schemas.microsoft.com/office/drawing/2014/main" id="{1730609C-13B0-9A43-9132-8262DE531E61}"/>
              </a:ext>
            </a:extLst>
          </p:cNvPr>
          <p:cNvSpPr txBox="1"/>
          <p:nvPr/>
        </p:nvSpPr>
        <p:spPr>
          <a:xfrm>
            <a:off x="1798320" y="4410748"/>
            <a:ext cx="441960" cy="369332"/>
          </a:xfrm>
          <a:prstGeom prst="rect">
            <a:avLst/>
          </a:prstGeom>
          <a:noFill/>
        </p:spPr>
        <p:txBody>
          <a:bodyPr wrap="square" rtlCol="0">
            <a:spAutoFit/>
          </a:bodyPr>
          <a:lstStyle/>
          <a:p>
            <a:r>
              <a:rPr kumimoji="1" lang="en-US" altLang="zh-CN" b="1" dirty="0">
                <a:latin typeface="Comic Sans MS" panose="030F0902030302020204" pitchFamily="66" charset="0"/>
                <a:ea typeface="STHupo" panose="02010800040101010101" pitchFamily="2" charset="-122"/>
              </a:rPr>
              <a:t>lo</a:t>
            </a:r>
            <a:endParaRPr kumimoji="1" lang="zh-CN" altLang="en-US" b="1" dirty="0">
              <a:latin typeface="Comic Sans MS" panose="030F0902030302020204" pitchFamily="66" charset="0"/>
              <a:ea typeface="STHupo" panose="02010800040101010101" pitchFamily="2" charset="-122"/>
            </a:endParaRPr>
          </a:p>
        </p:txBody>
      </p:sp>
      <p:sp>
        <p:nvSpPr>
          <p:cNvPr id="9" name="文本框 8">
            <a:extLst>
              <a:ext uri="{FF2B5EF4-FFF2-40B4-BE49-F238E27FC236}">
                <a16:creationId xmlns:a16="http://schemas.microsoft.com/office/drawing/2014/main" id="{F3C8C707-41E7-DC42-AEA3-B9BD51EF1482}"/>
              </a:ext>
            </a:extLst>
          </p:cNvPr>
          <p:cNvSpPr txBox="1"/>
          <p:nvPr/>
        </p:nvSpPr>
        <p:spPr>
          <a:xfrm>
            <a:off x="8366760" y="4434286"/>
            <a:ext cx="441960" cy="369332"/>
          </a:xfrm>
          <a:prstGeom prst="rect">
            <a:avLst/>
          </a:prstGeom>
          <a:noFill/>
        </p:spPr>
        <p:txBody>
          <a:bodyPr wrap="square" rtlCol="0">
            <a:spAutoFit/>
          </a:bodyPr>
          <a:lstStyle/>
          <a:p>
            <a:r>
              <a:rPr kumimoji="1" lang="en-US" altLang="zh-CN" b="1" dirty="0">
                <a:latin typeface="Comic Sans MS" panose="030F0902030302020204" pitchFamily="66" charset="0"/>
                <a:ea typeface="STHupo" panose="02010800040101010101" pitchFamily="2" charset="-122"/>
              </a:rPr>
              <a:t>hi</a:t>
            </a:r>
            <a:endParaRPr kumimoji="1" lang="zh-CN" altLang="en-US" b="1" dirty="0">
              <a:latin typeface="Comic Sans MS" panose="030F0902030302020204" pitchFamily="66" charset="0"/>
              <a:ea typeface="STHupo" panose="02010800040101010101" pitchFamily="2" charset="-122"/>
            </a:endParaRPr>
          </a:p>
        </p:txBody>
      </p:sp>
      <p:sp>
        <p:nvSpPr>
          <p:cNvPr id="10" name="矩形 9">
            <a:extLst>
              <a:ext uri="{FF2B5EF4-FFF2-40B4-BE49-F238E27FC236}">
                <a16:creationId xmlns:a16="http://schemas.microsoft.com/office/drawing/2014/main" id="{FC772F56-378B-9B4D-A602-0615B487177B}"/>
              </a:ext>
            </a:extLst>
          </p:cNvPr>
          <p:cNvSpPr/>
          <p:nvPr/>
        </p:nvSpPr>
        <p:spPr>
          <a:xfrm>
            <a:off x="1783080" y="4876182"/>
            <a:ext cx="441960" cy="421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X</a:t>
            </a:r>
            <a:endParaRPr kumimoji="1" lang="zh-CN" altLang="en-US" dirty="0"/>
          </a:p>
        </p:txBody>
      </p:sp>
      <p:cxnSp>
        <p:nvCxnSpPr>
          <p:cNvPr id="12" name="直线连接符 11">
            <a:extLst>
              <a:ext uri="{FF2B5EF4-FFF2-40B4-BE49-F238E27FC236}">
                <a16:creationId xmlns:a16="http://schemas.microsoft.com/office/drawing/2014/main" id="{983A8BA2-3717-F84A-9A2B-09CB869B61D9}"/>
              </a:ext>
            </a:extLst>
          </p:cNvPr>
          <p:cNvCxnSpPr/>
          <p:nvPr/>
        </p:nvCxnSpPr>
        <p:spPr>
          <a:xfrm>
            <a:off x="4175760" y="4886601"/>
            <a:ext cx="0" cy="421123"/>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3" name="直线连接符 12">
            <a:extLst>
              <a:ext uri="{FF2B5EF4-FFF2-40B4-BE49-F238E27FC236}">
                <a16:creationId xmlns:a16="http://schemas.microsoft.com/office/drawing/2014/main" id="{A02C110B-E269-7042-9436-5F7A3C4DD83C}"/>
              </a:ext>
            </a:extLst>
          </p:cNvPr>
          <p:cNvCxnSpPr/>
          <p:nvPr/>
        </p:nvCxnSpPr>
        <p:spPr>
          <a:xfrm>
            <a:off x="6004560" y="4886601"/>
            <a:ext cx="0" cy="421123"/>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C358F8E-120D-934E-B57D-224C96D2C14E}"/>
              </a:ext>
            </a:extLst>
          </p:cNvPr>
          <p:cNvSpPr txBox="1"/>
          <p:nvPr/>
        </p:nvSpPr>
        <p:spPr>
          <a:xfrm>
            <a:off x="4145280" y="5328875"/>
            <a:ext cx="441960" cy="369332"/>
          </a:xfrm>
          <a:prstGeom prst="rect">
            <a:avLst/>
          </a:prstGeom>
          <a:noFill/>
        </p:spPr>
        <p:txBody>
          <a:bodyPr wrap="square" rtlCol="0">
            <a:spAutoFit/>
          </a:bodyPr>
          <a:lstStyle/>
          <a:p>
            <a:r>
              <a:rPr kumimoji="1" lang="en-US" altLang="zh-CN" b="1" dirty="0" err="1">
                <a:latin typeface="Comic Sans MS" panose="030F0902030302020204" pitchFamily="66" charset="0"/>
                <a:ea typeface="STHupo" panose="02010800040101010101" pitchFamily="2" charset="-122"/>
              </a:rPr>
              <a:t>i</a:t>
            </a:r>
            <a:endParaRPr kumimoji="1" lang="zh-CN" altLang="en-US" b="1" dirty="0">
              <a:latin typeface="Comic Sans MS" panose="030F0902030302020204" pitchFamily="66" charset="0"/>
              <a:ea typeface="STHupo" panose="02010800040101010101" pitchFamily="2" charset="-122"/>
            </a:endParaRPr>
          </a:p>
        </p:txBody>
      </p:sp>
      <p:sp>
        <p:nvSpPr>
          <p:cNvPr id="15" name="文本框 14">
            <a:extLst>
              <a:ext uri="{FF2B5EF4-FFF2-40B4-BE49-F238E27FC236}">
                <a16:creationId xmlns:a16="http://schemas.microsoft.com/office/drawing/2014/main" id="{15113C2D-8786-F243-81C5-1F2F5E89BD33}"/>
              </a:ext>
            </a:extLst>
          </p:cNvPr>
          <p:cNvSpPr txBox="1"/>
          <p:nvPr/>
        </p:nvSpPr>
        <p:spPr>
          <a:xfrm>
            <a:off x="5783580" y="5314826"/>
            <a:ext cx="441960" cy="369332"/>
          </a:xfrm>
          <a:prstGeom prst="rect">
            <a:avLst/>
          </a:prstGeom>
          <a:noFill/>
        </p:spPr>
        <p:txBody>
          <a:bodyPr wrap="square" rtlCol="0">
            <a:spAutoFit/>
          </a:bodyPr>
          <a:lstStyle/>
          <a:p>
            <a:r>
              <a:rPr kumimoji="1" lang="en-US" altLang="zh-CN" b="1" dirty="0">
                <a:latin typeface="Comic Sans MS" panose="030F0902030302020204" pitchFamily="66" charset="0"/>
                <a:ea typeface="STHupo" panose="02010800040101010101" pitchFamily="2" charset="-122"/>
              </a:rPr>
              <a:t>j</a:t>
            </a:r>
            <a:endParaRPr kumimoji="1" lang="zh-CN" altLang="en-US" b="1" dirty="0">
              <a:latin typeface="Comic Sans MS" panose="030F0902030302020204" pitchFamily="66" charset="0"/>
              <a:ea typeface="STHupo" panose="02010800040101010101" pitchFamily="2" charset="-122"/>
            </a:endParaRPr>
          </a:p>
        </p:txBody>
      </p:sp>
      <p:sp>
        <p:nvSpPr>
          <p:cNvPr id="16" name="文本框 15">
            <a:extLst>
              <a:ext uri="{FF2B5EF4-FFF2-40B4-BE49-F238E27FC236}">
                <a16:creationId xmlns:a16="http://schemas.microsoft.com/office/drawing/2014/main" id="{7AEE490E-0F9D-3245-B1A5-845BF7FB6A80}"/>
              </a:ext>
            </a:extLst>
          </p:cNvPr>
          <p:cNvSpPr txBox="1"/>
          <p:nvPr/>
        </p:nvSpPr>
        <p:spPr>
          <a:xfrm>
            <a:off x="2678431" y="4921366"/>
            <a:ext cx="1074419" cy="369332"/>
          </a:xfrm>
          <a:prstGeom prst="rect">
            <a:avLst/>
          </a:prstGeom>
          <a:noFill/>
        </p:spPr>
        <p:txBody>
          <a:bodyPr wrap="square" rtlCol="0">
            <a:spAutoFit/>
          </a:bodyPr>
          <a:lstStyle/>
          <a:p>
            <a:r>
              <a:rPr kumimoji="1" lang="en-US" altLang="zh-CN" b="1" dirty="0">
                <a:latin typeface="Comic Sans MS" panose="030F0902030302020204" pitchFamily="66" charset="0"/>
                <a:ea typeface="STHupo" panose="02010800040101010101" pitchFamily="2" charset="-122"/>
              </a:rPr>
              <a:t>&lt;= x</a:t>
            </a:r>
            <a:endParaRPr kumimoji="1" lang="zh-CN" altLang="en-US" b="1" dirty="0">
              <a:latin typeface="Comic Sans MS" panose="030F0902030302020204" pitchFamily="66" charset="0"/>
              <a:ea typeface="STHupo" panose="02010800040101010101" pitchFamily="2" charset="-122"/>
            </a:endParaRPr>
          </a:p>
        </p:txBody>
      </p:sp>
      <p:sp>
        <p:nvSpPr>
          <p:cNvPr id="17" name="文本框 16">
            <a:extLst>
              <a:ext uri="{FF2B5EF4-FFF2-40B4-BE49-F238E27FC236}">
                <a16:creationId xmlns:a16="http://schemas.microsoft.com/office/drawing/2014/main" id="{BD8A9F89-DD72-1B47-B883-3C4A1AED54AD}"/>
              </a:ext>
            </a:extLst>
          </p:cNvPr>
          <p:cNvSpPr txBox="1"/>
          <p:nvPr/>
        </p:nvSpPr>
        <p:spPr>
          <a:xfrm>
            <a:off x="6941821" y="4886601"/>
            <a:ext cx="1074419" cy="369332"/>
          </a:xfrm>
          <a:prstGeom prst="rect">
            <a:avLst/>
          </a:prstGeom>
          <a:noFill/>
        </p:spPr>
        <p:txBody>
          <a:bodyPr wrap="square" rtlCol="0">
            <a:spAutoFit/>
          </a:bodyPr>
          <a:lstStyle/>
          <a:p>
            <a:r>
              <a:rPr kumimoji="1" lang="en-US" altLang="zh-CN" b="1" dirty="0">
                <a:latin typeface="Comic Sans MS" panose="030F0902030302020204" pitchFamily="66" charset="0"/>
                <a:ea typeface="STHupo" panose="02010800040101010101" pitchFamily="2" charset="-122"/>
              </a:rPr>
              <a:t>&gt;= x</a:t>
            </a:r>
            <a:endParaRPr kumimoji="1" lang="zh-CN" altLang="en-US" b="1" dirty="0">
              <a:latin typeface="Comic Sans MS" panose="030F0902030302020204" pitchFamily="66" charset="0"/>
              <a:ea typeface="STHupo" panose="02010800040101010101" pitchFamily="2" charset="-122"/>
            </a:endParaRPr>
          </a:p>
        </p:txBody>
      </p:sp>
      <p:sp>
        <p:nvSpPr>
          <p:cNvPr id="19" name="文本框 18">
            <a:extLst>
              <a:ext uri="{FF2B5EF4-FFF2-40B4-BE49-F238E27FC236}">
                <a16:creationId xmlns:a16="http://schemas.microsoft.com/office/drawing/2014/main" id="{293ACEA7-9164-E54D-9328-0DE1AD3527E9}"/>
              </a:ext>
            </a:extLst>
          </p:cNvPr>
          <p:cNvSpPr txBox="1"/>
          <p:nvPr/>
        </p:nvSpPr>
        <p:spPr>
          <a:xfrm>
            <a:off x="1798320" y="6384484"/>
            <a:ext cx="441960" cy="369332"/>
          </a:xfrm>
          <a:prstGeom prst="rect">
            <a:avLst/>
          </a:prstGeom>
          <a:noFill/>
        </p:spPr>
        <p:txBody>
          <a:bodyPr wrap="square" rtlCol="0">
            <a:spAutoFit/>
          </a:bodyPr>
          <a:lstStyle/>
          <a:p>
            <a:r>
              <a:rPr kumimoji="1" lang="en-US" altLang="zh-CN" b="1" dirty="0">
                <a:latin typeface="Comic Sans MS" panose="030F0902030302020204" pitchFamily="66" charset="0"/>
                <a:ea typeface="STHupo" panose="02010800040101010101" pitchFamily="2" charset="-122"/>
              </a:rPr>
              <a:t>lo</a:t>
            </a:r>
            <a:endParaRPr kumimoji="1" lang="zh-CN" altLang="en-US" b="1" dirty="0">
              <a:latin typeface="Comic Sans MS" panose="030F0902030302020204" pitchFamily="66" charset="0"/>
              <a:ea typeface="STHupo" panose="02010800040101010101" pitchFamily="2" charset="-122"/>
            </a:endParaRPr>
          </a:p>
        </p:txBody>
      </p:sp>
      <p:sp>
        <p:nvSpPr>
          <p:cNvPr id="20" name="文本框 19">
            <a:extLst>
              <a:ext uri="{FF2B5EF4-FFF2-40B4-BE49-F238E27FC236}">
                <a16:creationId xmlns:a16="http://schemas.microsoft.com/office/drawing/2014/main" id="{D8260484-C802-734F-9DD7-FEAAF10C60D1}"/>
              </a:ext>
            </a:extLst>
          </p:cNvPr>
          <p:cNvSpPr txBox="1"/>
          <p:nvPr/>
        </p:nvSpPr>
        <p:spPr>
          <a:xfrm>
            <a:off x="8351520" y="6291306"/>
            <a:ext cx="441960" cy="369332"/>
          </a:xfrm>
          <a:prstGeom prst="rect">
            <a:avLst/>
          </a:prstGeom>
          <a:noFill/>
        </p:spPr>
        <p:txBody>
          <a:bodyPr wrap="square" rtlCol="0">
            <a:spAutoFit/>
          </a:bodyPr>
          <a:lstStyle/>
          <a:p>
            <a:r>
              <a:rPr kumimoji="1" lang="en-US" altLang="zh-CN" b="1" dirty="0">
                <a:latin typeface="Comic Sans MS" panose="030F0902030302020204" pitchFamily="66" charset="0"/>
                <a:ea typeface="STHupo" panose="02010800040101010101" pitchFamily="2" charset="-122"/>
              </a:rPr>
              <a:t>hi</a:t>
            </a:r>
            <a:endParaRPr kumimoji="1" lang="zh-CN" altLang="en-US" b="1" dirty="0">
              <a:latin typeface="Comic Sans MS" panose="030F0902030302020204" pitchFamily="66" charset="0"/>
              <a:ea typeface="STHupo" panose="02010800040101010101" pitchFamily="2" charset="-122"/>
            </a:endParaRPr>
          </a:p>
        </p:txBody>
      </p:sp>
      <p:sp>
        <p:nvSpPr>
          <p:cNvPr id="21" name="矩形 20">
            <a:extLst>
              <a:ext uri="{FF2B5EF4-FFF2-40B4-BE49-F238E27FC236}">
                <a16:creationId xmlns:a16="http://schemas.microsoft.com/office/drawing/2014/main" id="{2B7276CB-4CBB-ED4D-BB30-0438E4949D8B}"/>
              </a:ext>
            </a:extLst>
          </p:cNvPr>
          <p:cNvSpPr/>
          <p:nvPr/>
        </p:nvSpPr>
        <p:spPr>
          <a:xfrm>
            <a:off x="4918711" y="5835190"/>
            <a:ext cx="441960" cy="421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X</a:t>
            </a:r>
            <a:endParaRPr kumimoji="1" lang="zh-CN" altLang="en-US" dirty="0"/>
          </a:p>
        </p:txBody>
      </p:sp>
      <p:sp>
        <p:nvSpPr>
          <p:cNvPr id="22" name="文本框 21">
            <a:extLst>
              <a:ext uri="{FF2B5EF4-FFF2-40B4-BE49-F238E27FC236}">
                <a16:creationId xmlns:a16="http://schemas.microsoft.com/office/drawing/2014/main" id="{FAFF21B8-0975-1746-A98D-4E418496E610}"/>
              </a:ext>
            </a:extLst>
          </p:cNvPr>
          <p:cNvSpPr txBox="1"/>
          <p:nvPr/>
        </p:nvSpPr>
        <p:spPr>
          <a:xfrm>
            <a:off x="2792731" y="5897519"/>
            <a:ext cx="1074419" cy="369332"/>
          </a:xfrm>
          <a:prstGeom prst="rect">
            <a:avLst/>
          </a:prstGeom>
          <a:noFill/>
        </p:spPr>
        <p:txBody>
          <a:bodyPr wrap="square" rtlCol="0">
            <a:spAutoFit/>
          </a:bodyPr>
          <a:lstStyle/>
          <a:p>
            <a:r>
              <a:rPr kumimoji="1" lang="en-US" altLang="zh-CN" b="1" dirty="0">
                <a:latin typeface="Comic Sans MS" panose="030F0902030302020204" pitchFamily="66" charset="0"/>
                <a:ea typeface="STHupo" panose="02010800040101010101" pitchFamily="2" charset="-122"/>
              </a:rPr>
              <a:t>&lt;= x</a:t>
            </a:r>
            <a:endParaRPr kumimoji="1" lang="zh-CN" altLang="en-US" b="1" dirty="0">
              <a:latin typeface="Comic Sans MS" panose="030F0902030302020204" pitchFamily="66" charset="0"/>
              <a:ea typeface="STHupo" panose="02010800040101010101" pitchFamily="2" charset="-122"/>
            </a:endParaRPr>
          </a:p>
        </p:txBody>
      </p:sp>
      <p:sp>
        <p:nvSpPr>
          <p:cNvPr id="23" name="文本框 22">
            <a:extLst>
              <a:ext uri="{FF2B5EF4-FFF2-40B4-BE49-F238E27FC236}">
                <a16:creationId xmlns:a16="http://schemas.microsoft.com/office/drawing/2014/main" id="{91BA9DEB-B09B-5B42-A79B-F144D451A9AA}"/>
              </a:ext>
            </a:extLst>
          </p:cNvPr>
          <p:cNvSpPr txBox="1"/>
          <p:nvPr/>
        </p:nvSpPr>
        <p:spPr>
          <a:xfrm>
            <a:off x="6549391" y="5878926"/>
            <a:ext cx="1074419" cy="369332"/>
          </a:xfrm>
          <a:prstGeom prst="rect">
            <a:avLst/>
          </a:prstGeom>
          <a:noFill/>
        </p:spPr>
        <p:txBody>
          <a:bodyPr wrap="square" rtlCol="0">
            <a:spAutoFit/>
          </a:bodyPr>
          <a:lstStyle/>
          <a:p>
            <a:r>
              <a:rPr kumimoji="1" lang="en-US" altLang="zh-CN" b="1" dirty="0">
                <a:latin typeface="Comic Sans MS" panose="030F0902030302020204" pitchFamily="66" charset="0"/>
                <a:ea typeface="STHupo" panose="02010800040101010101" pitchFamily="2" charset="-122"/>
              </a:rPr>
              <a:t>&gt;= x</a:t>
            </a:r>
            <a:endParaRPr kumimoji="1" lang="zh-CN" altLang="en-US" b="1" dirty="0">
              <a:latin typeface="Comic Sans MS" panose="030F0902030302020204" pitchFamily="66" charset="0"/>
              <a:ea typeface="STHupo" panose="02010800040101010101" pitchFamily="2" charset="-122"/>
            </a:endParaRPr>
          </a:p>
        </p:txBody>
      </p:sp>
      <p:sp>
        <p:nvSpPr>
          <p:cNvPr id="24" name="文本框 23">
            <a:extLst>
              <a:ext uri="{FF2B5EF4-FFF2-40B4-BE49-F238E27FC236}">
                <a16:creationId xmlns:a16="http://schemas.microsoft.com/office/drawing/2014/main" id="{1670E982-ABA7-3443-9C3A-E2A3F2B2E14C}"/>
              </a:ext>
            </a:extLst>
          </p:cNvPr>
          <p:cNvSpPr txBox="1"/>
          <p:nvPr/>
        </p:nvSpPr>
        <p:spPr>
          <a:xfrm>
            <a:off x="708661" y="3968790"/>
            <a:ext cx="1074419" cy="369332"/>
          </a:xfrm>
          <a:prstGeom prst="rect">
            <a:avLst/>
          </a:prstGeom>
          <a:noFill/>
        </p:spPr>
        <p:txBody>
          <a:bodyPr wrap="square" rtlCol="0">
            <a:spAutoFit/>
          </a:bodyPr>
          <a:lstStyle/>
          <a:p>
            <a:r>
              <a:rPr kumimoji="1" lang="zh-CN" altLang="en-US" dirty="0"/>
              <a:t>切分前</a:t>
            </a:r>
          </a:p>
        </p:txBody>
      </p:sp>
      <p:sp>
        <p:nvSpPr>
          <p:cNvPr id="25" name="文本框 24">
            <a:extLst>
              <a:ext uri="{FF2B5EF4-FFF2-40B4-BE49-F238E27FC236}">
                <a16:creationId xmlns:a16="http://schemas.microsoft.com/office/drawing/2014/main" id="{C47FA96B-0D2D-9F4F-A071-A139992D9B3E}"/>
              </a:ext>
            </a:extLst>
          </p:cNvPr>
          <p:cNvSpPr txBox="1"/>
          <p:nvPr/>
        </p:nvSpPr>
        <p:spPr>
          <a:xfrm>
            <a:off x="708661" y="4945494"/>
            <a:ext cx="1074419" cy="369332"/>
          </a:xfrm>
          <a:prstGeom prst="rect">
            <a:avLst/>
          </a:prstGeom>
          <a:noFill/>
        </p:spPr>
        <p:txBody>
          <a:bodyPr wrap="square" rtlCol="0">
            <a:spAutoFit/>
          </a:bodyPr>
          <a:lstStyle/>
          <a:p>
            <a:r>
              <a:rPr kumimoji="1" lang="zh-CN" altLang="en-US" dirty="0"/>
              <a:t>切分中</a:t>
            </a:r>
          </a:p>
        </p:txBody>
      </p:sp>
      <p:sp>
        <p:nvSpPr>
          <p:cNvPr id="26" name="文本框 25">
            <a:extLst>
              <a:ext uri="{FF2B5EF4-FFF2-40B4-BE49-F238E27FC236}">
                <a16:creationId xmlns:a16="http://schemas.microsoft.com/office/drawing/2014/main" id="{2429F1FC-57E3-3847-BF6B-8A3609B14162}"/>
              </a:ext>
            </a:extLst>
          </p:cNvPr>
          <p:cNvSpPr txBox="1"/>
          <p:nvPr/>
        </p:nvSpPr>
        <p:spPr>
          <a:xfrm>
            <a:off x="723901" y="5915096"/>
            <a:ext cx="1074419" cy="369332"/>
          </a:xfrm>
          <a:prstGeom prst="rect">
            <a:avLst/>
          </a:prstGeom>
          <a:noFill/>
        </p:spPr>
        <p:txBody>
          <a:bodyPr wrap="square" rtlCol="0">
            <a:spAutoFit/>
          </a:bodyPr>
          <a:lstStyle/>
          <a:p>
            <a:r>
              <a:rPr kumimoji="1" lang="zh-CN" altLang="en-US" dirty="0"/>
              <a:t>切分后</a:t>
            </a:r>
          </a:p>
        </p:txBody>
      </p:sp>
    </p:spTree>
    <p:extLst>
      <p:ext uri="{BB962C8B-B14F-4D97-AF65-F5344CB8AC3E}">
        <p14:creationId xmlns:p14="http://schemas.microsoft.com/office/powerpoint/2010/main" val="425411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09183E-247B-FC4B-BA1B-B90994AB4A95}"/>
              </a:ext>
            </a:extLst>
          </p:cNvPr>
          <p:cNvSpPr>
            <a:spLocks noGrp="1"/>
          </p:cNvSpPr>
          <p:nvPr>
            <p:ph type="title"/>
          </p:nvPr>
        </p:nvSpPr>
        <p:spPr/>
        <p:txBody>
          <a:bodyPr/>
          <a:lstStyle/>
          <a:p>
            <a:r>
              <a:rPr kumimoji="1" lang="zh-CN" altLang="en-US" dirty="0"/>
              <a:t>快速排序 实现</a:t>
            </a:r>
          </a:p>
        </p:txBody>
      </p:sp>
      <p:pic>
        <p:nvPicPr>
          <p:cNvPr id="4" name="内容占位符 3">
            <a:extLst>
              <a:ext uri="{FF2B5EF4-FFF2-40B4-BE49-F238E27FC236}">
                <a16:creationId xmlns:a16="http://schemas.microsoft.com/office/drawing/2014/main" id="{35764355-F8C5-8C4A-B0F9-9D75B0C52587}"/>
              </a:ext>
            </a:extLst>
          </p:cNvPr>
          <p:cNvPicPr>
            <a:picLocks noGrp="1" noChangeAspect="1"/>
          </p:cNvPicPr>
          <p:nvPr>
            <p:ph idx="1"/>
          </p:nvPr>
        </p:nvPicPr>
        <p:blipFill>
          <a:blip r:embed="rId3"/>
          <a:stretch>
            <a:fillRect/>
          </a:stretch>
        </p:blipFill>
        <p:spPr>
          <a:xfrm>
            <a:off x="838200" y="1824514"/>
            <a:ext cx="9451590" cy="3585686"/>
          </a:xfrm>
          <a:prstGeom prst="rect">
            <a:avLst/>
          </a:prstGeom>
        </p:spPr>
      </p:pic>
    </p:spTree>
    <p:extLst>
      <p:ext uri="{BB962C8B-B14F-4D97-AF65-F5344CB8AC3E}">
        <p14:creationId xmlns:p14="http://schemas.microsoft.com/office/powerpoint/2010/main" val="94685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27E63-6F67-9641-B128-9119F8E14959}"/>
              </a:ext>
            </a:extLst>
          </p:cNvPr>
          <p:cNvSpPr>
            <a:spLocks noGrp="1"/>
          </p:cNvSpPr>
          <p:nvPr>
            <p:ph type="title"/>
          </p:nvPr>
        </p:nvSpPr>
        <p:spPr/>
        <p:txBody>
          <a:bodyPr/>
          <a:lstStyle/>
          <a:p>
            <a:r>
              <a:rPr kumimoji="1" lang="zh-CN" altLang="en-US" dirty="0"/>
              <a:t>快速排序 实现</a:t>
            </a:r>
          </a:p>
        </p:txBody>
      </p:sp>
      <p:pic>
        <p:nvPicPr>
          <p:cNvPr id="7" name="内容占位符 6">
            <a:extLst>
              <a:ext uri="{FF2B5EF4-FFF2-40B4-BE49-F238E27FC236}">
                <a16:creationId xmlns:a16="http://schemas.microsoft.com/office/drawing/2014/main" id="{1E446D66-7368-4F4E-8EC6-B868E76136D6}"/>
              </a:ext>
            </a:extLst>
          </p:cNvPr>
          <p:cNvPicPr>
            <a:picLocks noGrp="1" noChangeAspect="1"/>
          </p:cNvPicPr>
          <p:nvPr>
            <p:ph idx="1"/>
          </p:nvPr>
        </p:nvPicPr>
        <p:blipFill>
          <a:blip r:embed="rId2"/>
          <a:stretch>
            <a:fillRect/>
          </a:stretch>
        </p:blipFill>
        <p:spPr>
          <a:xfrm>
            <a:off x="951230" y="1690688"/>
            <a:ext cx="8523338" cy="4054792"/>
          </a:xfrm>
          <a:prstGeom prst="rect">
            <a:avLst/>
          </a:prstGeom>
        </p:spPr>
      </p:pic>
    </p:spTree>
    <p:extLst>
      <p:ext uri="{BB962C8B-B14F-4D97-AF65-F5344CB8AC3E}">
        <p14:creationId xmlns:p14="http://schemas.microsoft.com/office/powerpoint/2010/main" val="1183591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731BC-7A82-7242-ADFD-2FD9A5E63FB0}"/>
              </a:ext>
            </a:extLst>
          </p:cNvPr>
          <p:cNvSpPr>
            <a:spLocks noGrp="1"/>
          </p:cNvSpPr>
          <p:nvPr>
            <p:ph type="title"/>
          </p:nvPr>
        </p:nvSpPr>
        <p:spPr/>
        <p:txBody>
          <a:bodyPr/>
          <a:lstStyle/>
          <a:p>
            <a:r>
              <a:rPr kumimoji="1" lang="zh-CN" altLang="en-US" dirty="0"/>
              <a:t>参考资料</a:t>
            </a:r>
            <a:r>
              <a:rPr kumimoji="1" lang="en-US" altLang="zh-CN" dirty="0"/>
              <a:t>	</a:t>
            </a:r>
            <a:endParaRPr kumimoji="1" lang="zh-CN" altLang="en-US" dirty="0"/>
          </a:p>
        </p:txBody>
      </p:sp>
      <p:sp>
        <p:nvSpPr>
          <p:cNvPr id="3" name="内容占位符 2">
            <a:extLst>
              <a:ext uri="{FF2B5EF4-FFF2-40B4-BE49-F238E27FC236}">
                <a16:creationId xmlns:a16="http://schemas.microsoft.com/office/drawing/2014/main" id="{CD1A4CBD-3A7B-A14D-A765-BFCF01B5FA7F}"/>
              </a:ext>
            </a:extLst>
          </p:cNvPr>
          <p:cNvSpPr>
            <a:spLocks noGrp="1"/>
          </p:cNvSpPr>
          <p:nvPr>
            <p:ph idx="1"/>
          </p:nvPr>
        </p:nvSpPr>
        <p:spPr/>
        <p:txBody>
          <a:bodyPr/>
          <a:lstStyle/>
          <a:p>
            <a:r>
              <a:rPr kumimoji="1" lang="en-US" altLang="zh-CN" dirty="0"/>
              <a:t>《</a:t>
            </a:r>
            <a:r>
              <a:rPr kumimoji="1" lang="zh-CN" altLang="en-US" dirty="0"/>
              <a:t>算法导论</a:t>
            </a:r>
            <a:r>
              <a:rPr kumimoji="1" lang="en-US" altLang="zh-CN" dirty="0"/>
              <a:t>》</a:t>
            </a:r>
          </a:p>
          <a:p>
            <a:r>
              <a:rPr kumimoji="1" lang="zh-CN" altLang="en-US" dirty="0"/>
              <a:t>  </a:t>
            </a:r>
            <a:r>
              <a:rPr kumimoji="1" lang="en-US" altLang="zh-CN" dirty="0">
                <a:hlinkClick r:id="rId3"/>
              </a:rPr>
              <a:t>https://visualgo.net/en/sorting</a:t>
            </a:r>
            <a:endParaRPr kumimoji="1" lang="en-US" altLang="zh-CN" dirty="0"/>
          </a:p>
          <a:p>
            <a:endParaRPr kumimoji="1" lang="zh-CN" altLang="en-US" dirty="0"/>
          </a:p>
        </p:txBody>
      </p:sp>
      <p:pic>
        <p:nvPicPr>
          <p:cNvPr id="5" name="图片 4">
            <a:extLst>
              <a:ext uri="{FF2B5EF4-FFF2-40B4-BE49-F238E27FC236}">
                <a16:creationId xmlns:a16="http://schemas.microsoft.com/office/drawing/2014/main" id="{72D15578-4C96-9A46-8D4C-832925575606}"/>
              </a:ext>
            </a:extLst>
          </p:cNvPr>
          <p:cNvPicPr>
            <a:picLocks noChangeAspect="1"/>
          </p:cNvPicPr>
          <p:nvPr/>
        </p:nvPicPr>
        <p:blipFill>
          <a:blip r:embed="rId4"/>
          <a:stretch>
            <a:fillRect/>
          </a:stretch>
        </p:blipFill>
        <p:spPr>
          <a:xfrm>
            <a:off x="981710" y="2808223"/>
            <a:ext cx="9884410" cy="4049777"/>
          </a:xfrm>
          <a:prstGeom prst="rect">
            <a:avLst/>
          </a:prstGeom>
        </p:spPr>
      </p:pic>
    </p:spTree>
    <p:extLst>
      <p:ext uri="{BB962C8B-B14F-4D97-AF65-F5344CB8AC3E}">
        <p14:creationId xmlns:p14="http://schemas.microsoft.com/office/powerpoint/2010/main" val="138766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775CA7B-A751-DB4F-8E0B-7AA4332633A5}"/>
              </a:ext>
            </a:extLst>
          </p:cNvPr>
          <p:cNvSpPr>
            <a:spLocks noGrp="1" noChangeArrowheads="1"/>
          </p:cNvSpPr>
          <p:nvPr>
            <p:ph type="title"/>
          </p:nvPr>
        </p:nvSpPr>
        <p:spPr/>
        <p:txBody>
          <a:bodyPr/>
          <a:lstStyle/>
          <a:p>
            <a:r>
              <a:rPr lang="en-US" altLang="zh-CN" dirty="0">
                <a:effectLst>
                  <a:outerShdw blurRad="38100" dist="38100" dir="2700000" algn="tl">
                    <a:srgbClr val="C0C0C0"/>
                  </a:outerShdw>
                </a:effectLst>
                <a:latin typeface="+mn-lt"/>
                <a:ea typeface="黑体" panose="02010609060101010101" pitchFamily="49" charset="-122"/>
              </a:rPr>
              <a:t>2.</a:t>
            </a:r>
            <a:r>
              <a:rPr lang="zh-CN" altLang="en-US" dirty="0">
                <a:effectLst>
                  <a:outerShdw blurRad="38100" dist="38100" dir="2700000" algn="tl">
                    <a:srgbClr val="C0C0C0"/>
                  </a:outerShdw>
                </a:effectLst>
                <a:latin typeface="+mn-lt"/>
                <a:ea typeface="黑体" panose="02010609060101010101" pitchFamily="49" charset="-122"/>
              </a:rPr>
              <a:t>动态规划</a:t>
            </a:r>
          </a:p>
        </p:txBody>
      </p:sp>
      <p:sp>
        <p:nvSpPr>
          <p:cNvPr id="8195" name="Rectangle 3">
            <a:extLst>
              <a:ext uri="{FF2B5EF4-FFF2-40B4-BE49-F238E27FC236}">
                <a16:creationId xmlns:a16="http://schemas.microsoft.com/office/drawing/2014/main" id="{1A832643-A7B3-654E-890E-18B7DA328C11}"/>
              </a:ext>
            </a:extLst>
          </p:cNvPr>
          <p:cNvSpPr>
            <a:spLocks noChangeArrowheads="1"/>
          </p:cNvSpPr>
          <p:nvPr/>
        </p:nvSpPr>
        <p:spPr bwMode="auto">
          <a:xfrm>
            <a:off x="731522" y="1563688"/>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r>
              <a:rPr lang="zh-CN" altLang="en-US" sz="2400" dirty="0">
                <a:latin typeface="楷体_GB2312" pitchFamily="49" charset="-122"/>
                <a:ea typeface="楷体_GB2312" pitchFamily="49" charset="-122"/>
              </a:rPr>
              <a:t>动态规划算法与分治法类似，其基本思想也是将待求解问题分解成若干个子问题</a:t>
            </a:r>
          </a:p>
        </p:txBody>
      </p:sp>
      <p:grpSp>
        <p:nvGrpSpPr>
          <p:cNvPr id="8196" name="Group 4">
            <a:extLst>
              <a:ext uri="{FF2B5EF4-FFF2-40B4-BE49-F238E27FC236}">
                <a16:creationId xmlns:a16="http://schemas.microsoft.com/office/drawing/2014/main" id="{49BF61D5-33D3-8641-9F3F-1C19A1FC10A6}"/>
              </a:ext>
            </a:extLst>
          </p:cNvPr>
          <p:cNvGrpSpPr>
            <a:grpSpLocks/>
          </p:cNvGrpSpPr>
          <p:nvPr/>
        </p:nvGrpSpPr>
        <p:grpSpPr bwMode="auto">
          <a:xfrm>
            <a:off x="960120" y="3017520"/>
            <a:ext cx="9631681" cy="3412808"/>
            <a:chOff x="270" y="2025"/>
            <a:chExt cx="5490" cy="2016"/>
          </a:xfrm>
          <a:solidFill>
            <a:schemeClr val="accent6">
              <a:lumMod val="40000"/>
              <a:lumOff val="60000"/>
            </a:schemeClr>
          </a:solidFill>
        </p:grpSpPr>
        <p:sp>
          <p:nvSpPr>
            <p:cNvPr id="8197" name="Oval 5">
              <a:extLst>
                <a:ext uri="{FF2B5EF4-FFF2-40B4-BE49-F238E27FC236}">
                  <a16:creationId xmlns:a16="http://schemas.microsoft.com/office/drawing/2014/main" id="{855F442E-103C-0448-8818-621E17B24E97}"/>
                </a:ext>
              </a:extLst>
            </p:cNvPr>
            <p:cNvSpPr>
              <a:spLocks noChangeArrowheads="1"/>
            </p:cNvSpPr>
            <p:nvPr/>
          </p:nvSpPr>
          <p:spPr bwMode="auto">
            <a:xfrm>
              <a:off x="2699" y="2205"/>
              <a:ext cx="504" cy="384"/>
            </a:xfrm>
            <a:prstGeom prst="ellipse">
              <a:avLst/>
            </a:prstGeom>
            <a:grp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3200">
                  <a:latin typeface="Arial Rounded MT Bold" panose="020F0704030504030204" pitchFamily="34" charset="0"/>
                  <a:ea typeface="宋体" panose="02010600030101010101" pitchFamily="2" charset="-122"/>
                </a:rPr>
                <a:t>n</a:t>
              </a:r>
            </a:p>
          </p:txBody>
        </p:sp>
        <p:cxnSp>
          <p:nvCxnSpPr>
            <p:cNvPr id="8198" name="AutoShape 6">
              <a:extLst>
                <a:ext uri="{FF2B5EF4-FFF2-40B4-BE49-F238E27FC236}">
                  <a16:creationId xmlns:a16="http://schemas.microsoft.com/office/drawing/2014/main" id="{2007D808-39E5-DE49-8CA7-1137ED88A20C}"/>
                </a:ext>
              </a:extLst>
            </p:cNvPr>
            <p:cNvCxnSpPr>
              <a:cxnSpLocks noChangeShapeType="1"/>
              <a:stCxn id="8197" idx="4"/>
              <a:endCxn id="8205" idx="0"/>
            </p:cNvCxnSpPr>
            <p:nvPr/>
          </p:nvCxnSpPr>
          <p:spPr bwMode="auto">
            <a:xfrm>
              <a:off x="2951" y="2595"/>
              <a:ext cx="2281" cy="512"/>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99" name="AutoShape 7">
              <a:extLst>
                <a:ext uri="{FF2B5EF4-FFF2-40B4-BE49-F238E27FC236}">
                  <a16:creationId xmlns:a16="http://schemas.microsoft.com/office/drawing/2014/main" id="{41380FCF-D5E0-1540-8108-977FB3156D74}"/>
                </a:ext>
              </a:extLst>
            </p:cNvPr>
            <p:cNvCxnSpPr>
              <a:cxnSpLocks noChangeShapeType="1"/>
              <a:stCxn id="8197" idx="4"/>
              <a:endCxn id="8202" idx="0"/>
            </p:cNvCxnSpPr>
            <p:nvPr/>
          </p:nvCxnSpPr>
          <p:spPr bwMode="auto">
            <a:xfrm flipH="1">
              <a:off x="798" y="2595"/>
              <a:ext cx="2153" cy="480"/>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00" name="AutoShape 8">
              <a:extLst>
                <a:ext uri="{FF2B5EF4-FFF2-40B4-BE49-F238E27FC236}">
                  <a16:creationId xmlns:a16="http://schemas.microsoft.com/office/drawing/2014/main" id="{7633240F-2DDE-9C4A-A4AB-6B5241AAE976}"/>
                </a:ext>
              </a:extLst>
            </p:cNvPr>
            <p:cNvCxnSpPr>
              <a:cxnSpLocks noChangeShapeType="1"/>
              <a:stCxn id="8197" idx="4"/>
              <a:endCxn id="8203" idx="0"/>
            </p:cNvCxnSpPr>
            <p:nvPr/>
          </p:nvCxnSpPr>
          <p:spPr bwMode="auto">
            <a:xfrm flipH="1">
              <a:off x="2276" y="2595"/>
              <a:ext cx="675" cy="512"/>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01" name="AutoShape 9">
              <a:extLst>
                <a:ext uri="{FF2B5EF4-FFF2-40B4-BE49-F238E27FC236}">
                  <a16:creationId xmlns:a16="http://schemas.microsoft.com/office/drawing/2014/main" id="{FAFDBABA-09C0-024C-8A36-D24639738847}"/>
                </a:ext>
              </a:extLst>
            </p:cNvPr>
            <p:cNvCxnSpPr>
              <a:cxnSpLocks noChangeShapeType="1"/>
              <a:stCxn id="8197" idx="4"/>
              <a:endCxn id="8204" idx="0"/>
            </p:cNvCxnSpPr>
            <p:nvPr/>
          </p:nvCxnSpPr>
          <p:spPr bwMode="auto">
            <a:xfrm>
              <a:off x="2951" y="2595"/>
              <a:ext cx="803" cy="512"/>
            </a:xfrm>
            <a:prstGeom prst="straightConnector1">
              <a:avLst/>
            </a:prstGeom>
            <a:grp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02" name="AutoShape 10">
              <a:extLst>
                <a:ext uri="{FF2B5EF4-FFF2-40B4-BE49-F238E27FC236}">
                  <a16:creationId xmlns:a16="http://schemas.microsoft.com/office/drawing/2014/main" id="{4FCDE82F-FF61-D248-9472-D4203F41AD8E}"/>
                </a:ext>
              </a:extLst>
            </p:cNvPr>
            <p:cNvSpPr>
              <a:spLocks noChangeArrowheads="1"/>
            </p:cNvSpPr>
            <p:nvPr/>
          </p:nvSpPr>
          <p:spPr bwMode="auto">
            <a:xfrm>
              <a:off x="270" y="3081"/>
              <a:ext cx="1056" cy="92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800" b="1">
                  <a:latin typeface="Arial Rounded MT Bold" panose="020F0704030504030204" pitchFamily="34" charset="0"/>
                  <a:ea typeface="宋体" panose="02010600030101010101" pitchFamily="2" charset="-122"/>
                </a:rPr>
                <a:t>T(n/2)</a:t>
              </a:r>
            </a:p>
          </p:txBody>
        </p:sp>
        <p:sp>
          <p:nvSpPr>
            <p:cNvPr id="8203" name="AutoShape 11">
              <a:extLst>
                <a:ext uri="{FF2B5EF4-FFF2-40B4-BE49-F238E27FC236}">
                  <a16:creationId xmlns:a16="http://schemas.microsoft.com/office/drawing/2014/main" id="{0F9BB992-4582-3A4A-8A7C-E6B8E46006D9}"/>
                </a:ext>
              </a:extLst>
            </p:cNvPr>
            <p:cNvSpPr>
              <a:spLocks noChangeArrowheads="1"/>
            </p:cNvSpPr>
            <p:nvPr/>
          </p:nvSpPr>
          <p:spPr bwMode="auto">
            <a:xfrm>
              <a:off x="1748" y="3113"/>
              <a:ext cx="1056" cy="92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800" b="1">
                  <a:latin typeface="Arial Rounded MT Bold" panose="020F0704030504030204" pitchFamily="34" charset="0"/>
                  <a:ea typeface="宋体" panose="02010600030101010101" pitchFamily="2" charset="-122"/>
                </a:rPr>
                <a:t>T(n/2)</a:t>
              </a:r>
            </a:p>
          </p:txBody>
        </p:sp>
        <p:sp>
          <p:nvSpPr>
            <p:cNvPr id="8204" name="AutoShape 12">
              <a:extLst>
                <a:ext uri="{FF2B5EF4-FFF2-40B4-BE49-F238E27FC236}">
                  <a16:creationId xmlns:a16="http://schemas.microsoft.com/office/drawing/2014/main" id="{7B7279D7-5AF2-7F4E-A7C7-4E82EC435CF2}"/>
                </a:ext>
              </a:extLst>
            </p:cNvPr>
            <p:cNvSpPr>
              <a:spLocks noChangeArrowheads="1"/>
            </p:cNvSpPr>
            <p:nvPr/>
          </p:nvSpPr>
          <p:spPr bwMode="auto">
            <a:xfrm>
              <a:off x="3226" y="3113"/>
              <a:ext cx="1056" cy="92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800" b="1">
                  <a:latin typeface="Arial Rounded MT Bold" panose="020F0704030504030204" pitchFamily="34" charset="0"/>
                  <a:ea typeface="宋体" panose="02010600030101010101" pitchFamily="2" charset="-122"/>
                </a:rPr>
                <a:t>T(n/2)</a:t>
              </a:r>
            </a:p>
          </p:txBody>
        </p:sp>
        <p:sp>
          <p:nvSpPr>
            <p:cNvPr id="8205" name="AutoShape 13">
              <a:extLst>
                <a:ext uri="{FF2B5EF4-FFF2-40B4-BE49-F238E27FC236}">
                  <a16:creationId xmlns:a16="http://schemas.microsoft.com/office/drawing/2014/main" id="{70297F37-83B6-CE4D-A2B7-1AD3625D5CD9}"/>
                </a:ext>
              </a:extLst>
            </p:cNvPr>
            <p:cNvSpPr>
              <a:spLocks noChangeArrowheads="1"/>
            </p:cNvSpPr>
            <p:nvPr/>
          </p:nvSpPr>
          <p:spPr bwMode="auto">
            <a:xfrm>
              <a:off x="4704" y="3113"/>
              <a:ext cx="1056" cy="928"/>
            </a:xfrm>
            <a:prstGeom prst="triangle">
              <a:avLst>
                <a:gd name="adj" fmla="val 50000"/>
              </a:avLst>
            </a:prstGeom>
            <a:grp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2800" b="1">
                  <a:latin typeface="Arial Rounded MT Bold" panose="020F0704030504030204" pitchFamily="34" charset="0"/>
                  <a:ea typeface="宋体" panose="02010600030101010101" pitchFamily="2" charset="-122"/>
                </a:rPr>
                <a:t>T(n/2)</a:t>
              </a:r>
            </a:p>
          </p:txBody>
        </p:sp>
        <p:sp>
          <p:nvSpPr>
            <p:cNvPr id="8206" name="AutoShape 14">
              <a:extLst>
                <a:ext uri="{FF2B5EF4-FFF2-40B4-BE49-F238E27FC236}">
                  <a16:creationId xmlns:a16="http://schemas.microsoft.com/office/drawing/2014/main" id="{117A5E7D-FACA-2549-AFE4-8E18D62C60E7}"/>
                </a:ext>
              </a:extLst>
            </p:cNvPr>
            <p:cNvSpPr>
              <a:spLocks noChangeArrowheads="1"/>
            </p:cNvSpPr>
            <p:nvPr/>
          </p:nvSpPr>
          <p:spPr bwMode="auto">
            <a:xfrm>
              <a:off x="384" y="2025"/>
              <a:ext cx="816" cy="672"/>
            </a:xfrm>
            <a:prstGeom prst="triangle">
              <a:avLst>
                <a:gd name="adj" fmla="val 50000"/>
              </a:avLst>
            </a:prstGeom>
            <a:grp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0" hangingPunct="0"/>
              <a:r>
                <a:rPr lang="en-US" altLang="zh-CN" sz="3200" dirty="0">
                  <a:latin typeface="Arial Rounded MT Bold" panose="020F0704030504030204" pitchFamily="34" charset="0"/>
                  <a:ea typeface="宋体" panose="02010600030101010101" pitchFamily="2" charset="-122"/>
                </a:rPr>
                <a:t>T(n)</a:t>
              </a:r>
            </a:p>
          </p:txBody>
        </p:sp>
        <p:sp>
          <p:nvSpPr>
            <p:cNvPr id="8207" name="Text Box 15">
              <a:extLst>
                <a:ext uri="{FF2B5EF4-FFF2-40B4-BE49-F238E27FC236}">
                  <a16:creationId xmlns:a16="http://schemas.microsoft.com/office/drawing/2014/main" id="{9814D8D6-AE44-0A43-AEA2-94FB701F88BB}"/>
                </a:ext>
              </a:extLst>
            </p:cNvPr>
            <p:cNvSpPr txBox="1">
              <a:spLocks noChangeArrowheads="1"/>
            </p:cNvSpPr>
            <p:nvPr/>
          </p:nvSpPr>
          <p:spPr bwMode="auto">
            <a:xfrm>
              <a:off x="1824" y="2236"/>
              <a:ext cx="672" cy="365"/>
            </a:xfrm>
            <a:prstGeom prst="rect">
              <a:avLst/>
            </a:prstGeom>
            <a:gr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zh-CN" sz="3200">
                  <a:latin typeface="Arial Rounded MT Bold" panose="020F0704030504030204" pitchFamily="34" charset="0"/>
                  <a:ea typeface="宋体" panose="02010600030101010101" pitchFamily="2" charset="-122"/>
                </a:rPr>
                <a:t>=</a:t>
              </a:r>
            </a:p>
          </p:txBody>
        </p:sp>
      </p:grpSp>
    </p:spTree>
    <p:extLst>
      <p:ext uri="{BB962C8B-B14F-4D97-AF65-F5344CB8AC3E}">
        <p14:creationId xmlns:p14="http://schemas.microsoft.com/office/powerpoint/2010/main" val="17047724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1471</TotalTime>
  <Words>2021</Words>
  <Application>Microsoft Macintosh PowerPoint</Application>
  <PresentationFormat>宽屏</PresentationFormat>
  <Paragraphs>197</Paragraphs>
  <Slides>34</Slides>
  <Notes>10</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48" baseType="lpstr">
      <vt:lpstr>等线</vt:lpstr>
      <vt:lpstr>等线 Light</vt:lpstr>
      <vt:lpstr>黑体</vt:lpstr>
      <vt:lpstr>STHupo</vt:lpstr>
      <vt:lpstr>楷体_GB2312</vt:lpstr>
      <vt:lpstr>宋体</vt:lpstr>
      <vt:lpstr>游ゴシック</vt:lpstr>
      <vt:lpstr>Arial</vt:lpstr>
      <vt:lpstr>Arial Rounded MT Bold</vt:lpstr>
      <vt:lpstr>Calibri</vt:lpstr>
      <vt:lpstr>Comic Sans MS</vt:lpstr>
      <vt:lpstr>Verdana</vt:lpstr>
      <vt:lpstr>Office 主题​​</vt:lpstr>
      <vt:lpstr>Microsoft 公式 3.0</vt:lpstr>
      <vt:lpstr>算法串讲</vt:lpstr>
      <vt:lpstr>分治算法</vt:lpstr>
      <vt:lpstr>1.快速排序</vt:lpstr>
      <vt:lpstr>1.1 基本算法示意</vt:lpstr>
      <vt:lpstr>1.2 切分思路</vt:lpstr>
      <vt:lpstr>快速排序 实现</vt:lpstr>
      <vt:lpstr>快速排序 实现</vt:lpstr>
      <vt:lpstr>参考资料 </vt:lpstr>
      <vt:lpstr>2.动态规划</vt:lpstr>
      <vt:lpstr>PowerPoint 演示文稿</vt:lpstr>
      <vt:lpstr>2.1 算法总体思想 </vt:lpstr>
      <vt:lpstr>2.2 动态规划基本步骤</vt:lpstr>
      <vt:lpstr>2.3 举个简单的例子</vt:lpstr>
      <vt:lpstr>1. 找出最优解性质，并刻画其结构特征</vt:lpstr>
      <vt:lpstr>2.递归地定义最优值</vt:lpstr>
      <vt:lpstr>2.递归地定义最优值 引入一张“备忘录”</vt:lpstr>
      <vt:lpstr>3.以自底向上的方式计算出最优值（迭代） 4.根据计算最优值时得到的信息，构造最优解 </vt:lpstr>
      <vt:lpstr>优化，减少变量数</vt:lpstr>
      <vt:lpstr>让我们再举个例子</vt:lpstr>
      <vt:lpstr>最长公共子序列的结构 </vt:lpstr>
      <vt:lpstr>子序列的递归结构</vt:lpstr>
      <vt:lpstr>计算最优值</vt:lpstr>
      <vt:lpstr>其它经典的动态规划问题 </vt:lpstr>
      <vt:lpstr>举一反三</vt:lpstr>
      <vt:lpstr>3.回溯算法</vt:lpstr>
      <vt:lpstr>3.1 回溯的基本思想</vt:lpstr>
      <vt:lpstr>3.1 回溯法基本思想</vt:lpstr>
      <vt:lpstr>3.2 回溯法伪代码模</vt:lpstr>
      <vt:lpstr>3.3 Subsets 子集合</vt:lpstr>
      <vt:lpstr>Subset 问题</vt:lpstr>
      <vt:lpstr>PowerPoint 演示文稿</vt:lpstr>
      <vt:lpstr>3.3 全排列问题</vt:lpstr>
      <vt:lpstr>全排列问题</vt:lpstr>
      <vt:lpstr>回溯相关的问题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算法串讲</dc:title>
  <dc:creator>Ruining Chen</dc:creator>
  <cp:lastModifiedBy>Ruining Chen</cp:lastModifiedBy>
  <cp:revision>29</cp:revision>
  <dcterms:created xsi:type="dcterms:W3CDTF">2019-09-14T14:03:34Z</dcterms:created>
  <dcterms:modified xsi:type="dcterms:W3CDTF">2019-09-15T14:35:31Z</dcterms:modified>
</cp:coreProperties>
</file>