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Introduction to Three Js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3200" b="1"/>
              <a:t>Google Developers Student Club, DBIT, Kurla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320"/>
            <a:ext cx="10515600" cy="1325563"/>
          </a:xfrm>
        </p:spPr>
        <p:txBody>
          <a:bodyPr/>
          <a:p>
            <a:r>
              <a:rPr lang="en-IN" altLang="en-US"/>
              <a:t>                             </a:t>
            </a:r>
            <a:r>
              <a:rPr lang="en-IN" altLang="en-US" b="1"/>
              <a:t> The Renderer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90" y="1691005"/>
            <a:ext cx="5181600" cy="5090160"/>
          </a:xfrm>
        </p:spPr>
        <p:txBody>
          <a:bodyPr/>
          <a:p>
            <a:pPr marL="0" indent="0">
              <a:buNone/>
            </a:pPr>
            <a:r>
              <a:rPr lang="en-US" sz="3600"/>
              <a:t>In Three.js, the renderer is responsible for taking the 3D scene and rendering it onto a 2D canvas or the HTML page. The renderer interacts with the WebGL API to achieve hardware-accelerated 3D graphics in the browser</a:t>
            </a:r>
            <a:endParaRPr lang="en-US" sz="3600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181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413385"/>
            <a:ext cx="11580495" cy="6574790"/>
          </a:xfrm>
        </p:spPr>
        <p:txBody>
          <a:bodyPr>
            <a:normAutofit lnSpcReduction="20000"/>
          </a:bodyPr>
          <a:p>
            <a:r>
              <a:rPr lang="en-IN" altLang="en-US" sz="3200" b="1" u="sng"/>
              <a:t>Creating a renderer</a:t>
            </a:r>
            <a:endParaRPr lang="en-IN" altLang="en-US" sz="3200" b="1" u="sng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const renderer = new THREE.WebGLRenderer();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This creates a WebGLRenderer instance, which is the most common renderer in Three.js. It utilizes WebGL for efficient hardware-accelerated rendering.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 sz="3600" b="1" u="sng"/>
          </a:p>
          <a:p>
            <a:r>
              <a:rPr lang="en-IN" altLang="en-US" sz="3200" b="1" u="sng"/>
              <a:t>Setting the Size</a:t>
            </a:r>
            <a:endParaRPr lang="en-IN" altLang="en-US" sz="3200" b="1" u="sng"/>
          </a:p>
          <a:p>
            <a:pPr marL="0" indent="0">
              <a:buNone/>
            </a:pPr>
            <a:r>
              <a:rPr lang="en-IN" altLang="en-US" sz="3100" b="1">
                <a:sym typeface="+mn-ea"/>
              </a:rPr>
              <a:t>renderer.setSize(window.innerWidth, window.innerHeight);</a:t>
            </a:r>
            <a:endParaRPr lang="en-IN" altLang="en-US" sz="3100" b="1"/>
          </a:p>
          <a:p>
            <a:pPr marL="0" indent="0">
              <a:buNone/>
            </a:pPr>
            <a:r>
              <a:rPr lang="en-IN" altLang="en-US" sz="3100">
                <a:sym typeface="+mn-ea"/>
              </a:rPr>
              <a:t>Set the size of the renderer to match the size of the window or the container where you want to display the 3D scene.</a:t>
            </a:r>
            <a:endParaRPr lang="en-IN" altLang="en-US" sz="3100">
              <a:sym typeface="+mn-ea"/>
            </a:endParaRPr>
          </a:p>
          <a:p>
            <a:pPr marL="0" indent="0">
              <a:buNone/>
            </a:pPr>
            <a:endParaRPr lang="en-IN" altLang="en-US" sz="3200" b="1" u="sng"/>
          </a:p>
          <a:p>
            <a:r>
              <a:rPr lang="en-IN" altLang="en-US" sz="3200" b="1" u="sng"/>
              <a:t>Adding the renderer to the DOM</a:t>
            </a:r>
            <a:endParaRPr lang="en-IN" altLang="en-US"/>
          </a:p>
          <a:p>
            <a:pPr marL="0" indent="0">
              <a:lnSpc>
                <a:spcPct val="80000"/>
              </a:lnSpc>
              <a:buNone/>
            </a:pPr>
            <a:r>
              <a:rPr lang="en-IN" altLang="en-US" b="1"/>
              <a:t>document.body.appendChild(renderer.domElement);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Append the renderer's DOM element to the document body or another HTML element.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170815"/>
            <a:ext cx="10515600" cy="567055"/>
          </a:xfrm>
        </p:spPr>
        <p:txBody>
          <a:bodyPr>
            <a:normAutofit fontScale="90000"/>
          </a:bodyPr>
          <a:p>
            <a:r>
              <a:rPr lang="en-IN" altLang="en-US"/>
              <a:t>                    Rendering the Scenes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23010"/>
            <a:ext cx="6864985" cy="5741670"/>
          </a:xfrm>
        </p:spPr>
        <p:txBody>
          <a:bodyPr>
            <a:normAutofit fontScale="25000"/>
          </a:bodyPr>
          <a:p>
            <a:endParaRPr lang="en-US"/>
          </a:p>
          <a:p>
            <a:pPr marL="0" indent="0">
              <a:buNone/>
            </a:pPr>
            <a:r>
              <a:rPr lang="en-US" sz="6400"/>
              <a:t>function animate(){        </a:t>
            </a:r>
            <a:endParaRPr lang="en-US" sz="6400"/>
          </a:p>
          <a:p>
            <a:pPr marL="0" indent="0">
              <a:buNone/>
            </a:pPr>
            <a:r>
              <a:rPr lang="en-IN" altLang="en-US" sz="6400"/>
              <a:t>   </a:t>
            </a:r>
            <a:r>
              <a:rPr lang="en-IN" altLang="en-US" sz="6400" b="1"/>
              <a:t> // Code for all the required Animations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         </a:t>
            </a:r>
            <a:endParaRPr lang="en-US" sz="6400"/>
          </a:p>
          <a:p>
            <a:pPr marL="0" indent="0">
              <a:buNone/>
            </a:pPr>
            <a:r>
              <a:rPr lang="en-IN" altLang="en-US" sz="6400"/>
              <a:t>     </a:t>
            </a:r>
            <a:r>
              <a:rPr lang="en-US" sz="6400"/>
              <a:t>renderer.render(scene,camera) 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}</a:t>
            </a:r>
            <a:endParaRPr lang="en-US" sz="6400"/>
          </a:p>
          <a:p>
            <a:pPr marL="0" indent="0">
              <a:buNone/>
            </a:pPr>
            <a:endParaRPr lang="en-US" sz="6400"/>
          </a:p>
          <a:p>
            <a:pPr marL="0" indent="0">
              <a:buNone/>
            </a:pPr>
            <a:r>
              <a:rPr lang="en-IN" altLang="en-US" sz="6400" b="1"/>
              <a:t>// Running the Animations in a Loop</a:t>
            </a:r>
            <a:endParaRPr lang="en-US" sz="6400" b="1"/>
          </a:p>
          <a:p>
            <a:pPr marL="0" indent="0">
              <a:buNone/>
            </a:pPr>
            <a:r>
              <a:rPr lang="en-US" sz="6400"/>
              <a:t>renderer.setAnimationLoop(animate)                                 </a:t>
            </a:r>
            <a:endParaRPr lang="en-US" sz="6400"/>
          </a:p>
          <a:p>
            <a:pPr marL="0" indent="0">
              <a:buNone/>
            </a:pPr>
            <a:endParaRPr lang="en-IN" altLang="en-US" sz="6400"/>
          </a:p>
          <a:p>
            <a:pPr marL="0" indent="0">
              <a:buNone/>
            </a:pPr>
            <a:r>
              <a:rPr lang="en-IN" altLang="en-US" sz="6400" b="1"/>
              <a:t>// Making the Scene Responsive on all Devices</a:t>
            </a:r>
            <a:endParaRPr lang="en-US" sz="6400" b="1"/>
          </a:p>
          <a:p>
            <a:pPr marL="0" indent="0">
              <a:buNone/>
            </a:pPr>
            <a:r>
              <a:rPr lang="en-US" sz="6400"/>
              <a:t>window.addEventListener('resize',function(){                      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camera.aspect = window.innerWidth / this.window.innerHeight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camera.updateProjectionMatrix()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    renderer.setSize(window.innerWidth, window.innerHeight)</a:t>
            </a:r>
            <a:endParaRPr lang="en-US" sz="6400"/>
          </a:p>
          <a:p>
            <a:pPr marL="0" indent="0">
              <a:buNone/>
            </a:pPr>
            <a:r>
              <a:rPr lang="en-US" sz="6400"/>
              <a:t>})</a:t>
            </a:r>
            <a:endParaRPr lang="en-US" sz="6400"/>
          </a:p>
          <a:p>
            <a:endParaRPr lang="en-US"/>
          </a:p>
          <a:p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6850" y="1640840"/>
            <a:ext cx="5445760" cy="4075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570"/>
            <a:ext cx="10515600" cy="910590"/>
          </a:xfrm>
        </p:spPr>
        <p:txBody>
          <a:bodyPr/>
          <a:p>
            <a:r>
              <a:rPr lang="en-IN" altLang="en-US"/>
              <a:t>                         Creating an Object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3490"/>
            <a:ext cx="5181600" cy="4351338"/>
          </a:xfrm>
        </p:spPr>
        <p:txBody>
          <a:bodyPr>
            <a:normAutofit fontScale="50000"/>
          </a:bodyPr>
          <a:p>
            <a:r>
              <a:rPr lang="en-IN" altLang="en-US" sz="4800" b="1"/>
              <a:t>Define the Geometry</a:t>
            </a:r>
            <a:endParaRPr lang="en-IN" altLang="en-US" sz="4800" b="1"/>
          </a:p>
          <a:p>
            <a:pPr marL="0" indent="0">
              <a:buNone/>
            </a:pPr>
            <a:r>
              <a:rPr lang="en-IN" altLang="en-US" sz="3600">
                <a:sym typeface="+mn-ea"/>
              </a:rPr>
              <a:t>    - </a:t>
            </a:r>
            <a:r>
              <a:rPr lang="en-IN" altLang="en-US" sz="3200">
                <a:sym typeface="+mn-ea"/>
              </a:rPr>
              <a:t>Use a predifined three.js object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  - Define your own vertices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  - Use a Modelling tool</a:t>
            </a:r>
            <a:endParaRPr lang="en-IN" altLang="en-US" sz="3200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r>
              <a:rPr lang="en-IN" altLang="en-US" sz="4800" b="1"/>
              <a:t>Define the Material</a:t>
            </a:r>
            <a:endParaRPr lang="en-IN" altLang="en-US" sz="4800" b="1"/>
          </a:p>
          <a:p>
            <a:pPr marL="0" indent="0">
              <a:buNone/>
            </a:pPr>
            <a:r>
              <a:rPr lang="en-IN" altLang="en-US" sz="3000"/>
              <a:t>    </a:t>
            </a:r>
            <a:r>
              <a:rPr lang="en-IN" altLang="en-US" sz="3200"/>
              <a:t>- Basic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  - Lambert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  - Phong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  - Custom</a:t>
            </a:r>
            <a:endParaRPr lang="en-IN" altLang="en-US" sz="3200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 sz="5600" b="1"/>
              <a:t>Create the Mesh</a:t>
            </a:r>
            <a:endParaRPr lang="en-IN" altLang="en-US" sz="5600" b="1"/>
          </a:p>
          <a:p>
            <a:endParaRPr lang="en-IN" altLang="en-US" b="1"/>
          </a:p>
          <a:p>
            <a:r>
              <a:rPr lang="en-IN" altLang="en-US" sz="4800" b="1"/>
              <a:t>Add it to the Scene</a:t>
            </a:r>
            <a:endParaRPr lang="en-IN" altLang="en-US" sz="4800" b="1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108" name="Content Placeholder 107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4515" y="1253490"/>
            <a:ext cx="6257290" cy="515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Content Placeholder 10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Content Placeholder 108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033780"/>
            <a:ext cx="12192635" cy="5824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054100" y="283845"/>
            <a:ext cx="2569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Basic Material</a:t>
            </a:r>
            <a:endParaRPr lang="en-IN" altLang="en-US" sz="2800" b="1"/>
          </a:p>
        </p:txBody>
      </p:sp>
      <p:sp>
        <p:nvSpPr>
          <p:cNvPr id="8" name="Text Box 7"/>
          <p:cNvSpPr txBox="1"/>
          <p:nvPr/>
        </p:nvSpPr>
        <p:spPr>
          <a:xfrm>
            <a:off x="4670425" y="283845"/>
            <a:ext cx="3025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Lambert Material</a:t>
            </a:r>
            <a:endParaRPr lang="en-IN" alt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8983345" y="283845"/>
            <a:ext cx="2895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Phong Material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514985"/>
          </a:xfrm>
        </p:spPr>
        <p:txBody>
          <a:bodyPr>
            <a:normAutofit fontScale="90000"/>
          </a:bodyPr>
          <a:p>
            <a:r>
              <a:rPr lang="en-IN" altLang="en-US"/>
              <a:t>                      </a:t>
            </a:r>
            <a:r>
              <a:rPr lang="en-IN" altLang="en-US" b="1"/>
              <a:t>A basic code for overview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19125"/>
            <a:ext cx="12114530" cy="62395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/>
              <a:t>import * as THREE from 'three' 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// Create a scene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scene = new THREE.Scene();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// Create a camera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camera = new THREE.PerspectiveCamera(75, window.innerWidth / window.innerHeight, 0.1, 1000);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camera.position.z = 5;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// Create a renderer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renderer = new THREE.WebGLRenderer();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renderer.setSize(window.innerWidth, window.innerHeight);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document.body.appendChild(renderer.domElement);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0195" y="314325"/>
            <a:ext cx="11378565" cy="56197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/>
              <a:t>// Create a cube geometry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geometry = new THREE.BoxGeometry();</a:t>
            </a: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// Create a material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material = new THREE.MeshBasicMaterial({ color: 0x00ff00 });</a:t>
            </a: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// Create a mesh by combining the geometry and material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const cube = new THREE.Mesh(geometry, material);</a:t>
            </a: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// Add the mesh to the scene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scene.add(cube);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0195" y="314325"/>
            <a:ext cx="11378565" cy="5619750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en-US" sz="2400" b="1"/>
              <a:t>// Render the scene</a:t>
            </a:r>
            <a:endParaRPr lang="en-US" sz="2400" b="1"/>
          </a:p>
          <a:p>
            <a:pPr marL="0" indent="0" algn="l">
              <a:buNone/>
            </a:pPr>
            <a:r>
              <a:rPr lang="en-US" sz="2400"/>
              <a:t>const animate = function () {</a:t>
            </a:r>
            <a:endParaRPr lang="en-US" sz="2400"/>
          </a:p>
          <a:p>
            <a:pPr marL="0" indent="0" algn="l">
              <a:buNone/>
            </a:pPr>
            <a:r>
              <a:rPr lang="en-IN" altLang="en-US" sz="2400"/>
              <a:t>    </a:t>
            </a:r>
            <a:r>
              <a:rPr lang="en-US" sz="2400"/>
              <a:t>requestAnimationFrame(animate);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 b="1"/>
              <a:t>    // Rotate the cube for animation</a:t>
            </a:r>
            <a:endParaRPr lang="en-US" sz="2400" b="1"/>
          </a:p>
          <a:p>
            <a:pPr marL="0" indent="0" algn="l">
              <a:buNone/>
            </a:pPr>
            <a:r>
              <a:rPr lang="en-US" sz="2400"/>
              <a:t>    cube.rotation.x += 0.01;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cube.rotation.y += 0.01;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    renderer.render(scene, camera);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};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animate();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02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45" y="364490"/>
            <a:ext cx="5841365" cy="2867025"/>
          </a:xfrm>
        </p:spPr>
        <p:txBody>
          <a:bodyPr>
            <a:normAutofit/>
          </a:bodyPr>
          <a:p>
            <a:r>
              <a:rPr lang="en-IN" altLang="en-US">
                <a:solidFill>
                  <a:schemeClr val="tx1"/>
                </a:solidFill>
              </a:rPr>
              <a:t>2D Web development is like creating a shareable document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96545" y="3472180"/>
            <a:ext cx="6009005" cy="290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3D Web development is like creating a shareable movie scene</a:t>
            </a:r>
            <a:endParaRPr lang="en-IN" alt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13575" y="675640"/>
            <a:ext cx="4647565" cy="2369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575" y="3472180"/>
            <a:ext cx="4646930" cy="2907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Content Placeholder 111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                     </a:t>
            </a:r>
            <a:r>
              <a:rPr lang="en-IN" altLang="en-US" b="1"/>
              <a:t>          The Scene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155" y="1825625"/>
            <a:ext cx="5181600" cy="4351338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/>
              <a:t>In Three.js, a Scene is a container that holds all the 3D objects, lights, and cameras that make up your virtual environment. It serves as the space where your 3D world exists.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/>
              <a:t>// Create a scene</a:t>
            </a:r>
            <a:endParaRPr lang="en-US" b="1"/>
          </a:p>
          <a:p>
            <a:pPr marL="0" indent="0">
              <a:lnSpc>
                <a:spcPct val="100000"/>
              </a:lnSpc>
              <a:buNone/>
            </a:pPr>
            <a:r>
              <a:rPr lang="en-US" b="1"/>
              <a:t>const scene = new THREE.Scene();</a:t>
            </a:r>
            <a:endParaRPr lang="en-US" b="1"/>
          </a:p>
        </p:txBody>
      </p:sp>
      <p:pic>
        <p:nvPicPr>
          <p:cNvPr id="105" name="Content Placeholder 104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1825625"/>
            <a:ext cx="628586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800" b="1"/>
              <a:t>A Scene consists of 3 main things</a:t>
            </a:r>
            <a:endParaRPr lang="en-IN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90" y="1825625"/>
            <a:ext cx="5181600" cy="4351338"/>
          </a:xfrm>
        </p:spPr>
        <p:txBody>
          <a:bodyPr>
            <a:noAutofit/>
          </a:bodyPr>
          <a:p>
            <a:r>
              <a:rPr lang="en-IN" altLang="en-US" sz="4000"/>
              <a:t>The Light Source</a:t>
            </a:r>
            <a:endParaRPr lang="en-IN" altLang="en-US" sz="4000"/>
          </a:p>
          <a:p>
            <a:endParaRPr lang="en-IN" altLang="en-US" sz="4000"/>
          </a:p>
          <a:p>
            <a:r>
              <a:rPr lang="en-IN" altLang="en-US" sz="4000"/>
              <a:t>The Camera</a:t>
            </a:r>
            <a:endParaRPr lang="en-IN" altLang="en-US" sz="4000"/>
          </a:p>
          <a:p>
            <a:endParaRPr lang="en-IN" altLang="en-US" sz="4000"/>
          </a:p>
          <a:p>
            <a:r>
              <a:rPr lang="en-IN" altLang="en-US" sz="4000"/>
              <a:t>The Renderer</a:t>
            </a:r>
            <a:endParaRPr lang="en-IN" altLang="en-US" sz="4000"/>
          </a:p>
        </p:txBody>
      </p:sp>
      <p:pic>
        <p:nvPicPr>
          <p:cNvPr id="102" name="Content Placeholder 101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64100" y="1825625"/>
            <a:ext cx="705040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1540"/>
          </a:xfrm>
        </p:spPr>
        <p:txBody>
          <a:bodyPr/>
          <a:p>
            <a:r>
              <a:rPr lang="en-IN" altLang="en-US"/>
              <a:t>                            </a:t>
            </a:r>
            <a:r>
              <a:rPr lang="en-IN" altLang="en-US" b="1"/>
              <a:t>Types of Light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1540"/>
            <a:ext cx="11353800" cy="5966460"/>
          </a:xfrm>
        </p:spPr>
        <p:txBody>
          <a:bodyPr>
            <a:noAutofit/>
          </a:bodyPr>
          <a:p>
            <a:r>
              <a:rPr lang="en-IN" altLang="en-US" sz="3600" b="1" u="sng"/>
              <a:t>Ambient Light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 sz="3600"/>
              <a:t>   </a:t>
            </a:r>
            <a:r>
              <a:rPr lang="en-IN" altLang="en-US" sz="3200"/>
              <a:t>Applies a light globally to every object in the scene</a:t>
            </a:r>
            <a:r>
              <a:rPr lang="en-IN" altLang="en-US" sz="3600"/>
              <a:t>   </a:t>
            </a:r>
            <a:endParaRPr lang="en-IN" altLang="en-US" sz="3600"/>
          </a:p>
          <a:p>
            <a:r>
              <a:rPr lang="en-IN" altLang="en-US" sz="3600" b="1" u="sng"/>
              <a:t>Point Light 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 sz="3200"/>
              <a:t>   Shines light in all directions and lights up anything that is in </a:t>
            </a:r>
            <a:r>
              <a:rPr lang="en-IN" altLang="en-US" sz="3200">
                <a:sym typeface="+mn-ea"/>
              </a:rPr>
              <a:t>range</a:t>
            </a:r>
            <a:endParaRPr lang="en-IN" altLang="en-US" sz="3600"/>
          </a:p>
          <a:p>
            <a:r>
              <a:rPr lang="en-IN" altLang="en-US" sz="3600" b="1" u="sng"/>
              <a:t>Directional Light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Works like a spotlight, in a position and shines in a </a:t>
            </a:r>
            <a:r>
              <a:rPr lang="en-IN" altLang="en-US" sz="3200">
                <a:sym typeface="+mn-ea"/>
              </a:rPr>
              <a:t>direction</a:t>
            </a:r>
            <a:endParaRPr lang="en-IN" altLang="en-US" sz="3200" b="1"/>
          </a:p>
          <a:p>
            <a:r>
              <a:rPr lang="en-IN" altLang="en-US" sz="3600" b="1" u="sng"/>
              <a:t>Spot Light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Emits light in a specific cone-shaped direction</a:t>
            </a:r>
            <a:endParaRPr lang="en-IN" altLang="en-US" sz="3200" b="1"/>
          </a:p>
          <a:p>
            <a:r>
              <a:rPr lang="en-IN" altLang="en-US" sz="3600" b="1" u="sng"/>
              <a:t>Hemisphere Light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 sz="3200"/>
              <a:t> .Useful for creating realistic outdoor lighting</a:t>
            </a:r>
            <a:endParaRPr lang="en-IN" altLang="en-US" sz="3200"/>
          </a:p>
          <a:p>
            <a:pPr marL="0" indent="0">
              <a:buNone/>
            </a:pP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            </a:t>
            </a:r>
            <a:endParaRPr lang="en-I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321945"/>
            <a:ext cx="11080750" cy="6219825"/>
          </a:xfrm>
        </p:spPr>
        <p:txBody>
          <a:bodyPr>
            <a:normAutofit fontScale="90000" lnSpcReduction="20000"/>
          </a:bodyPr>
          <a:p>
            <a:r>
              <a:rPr lang="en-IN" altLang="en-US" sz="3600" b="1"/>
              <a:t>Ambient Light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/>
              <a:t>  </a:t>
            </a:r>
            <a:r>
              <a:rPr lang="en-IN" altLang="en-US" sz="3200"/>
              <a:t>const ambientLight = new THREE.AmbientLight(0x404040); 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scene.add(ambientLight); </a:t>
            </a:r>
            <a:endParaRPr lang="en-IN" altLang="en-US" sz="3200"/>
          </a:p>
          <a:p>
            <a:pPr marL="0" indent="0">
              <a:buNone/>
            </a:pPr>
            <a:endParaRPr lang="en-IN" altLang="en-US" sz="3200"/>
          </a:p>
          <a:p>
            <a:r>
              <a:rPr lang="en-IN" altLang="en-US" sz="3600" b="1"/>
              <a:t>Point Light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 sz="3200"/>
              <a:t>  const pointLight = new THREE.PointLight(0xffffff, 1, 100);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pointLight.position.set(5, 5, 5);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scene.add(pointLight);</a:t>
            </a:r>
            <a:endParaRPr lang="en-IN" altLang="en-US" sz="3200"/>
          </a:p>
          <a:p>
            <a:pPr marL="0" indent="0">
              <a:buNone/>
            </a:pPr>
            <a:endParaRPr lang="en-IN" altLang="en-US" sz="3200"/>
          </a:p>
          <a:p>
            <a:r>
              <a:rPr lang="en-IN" altLang="en-US" sz="3600" b="1"/>
              <a:t>Directional Light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 sz="3200"/>
              <a:t>  const directionalLight = new THREE.DirectionalLight(0xffffff, 0.5);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directionalLight.position.set(0, 1, 0);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 scene.add(directionalLight);</a:t>
            </a:r>
            <a:endParaRPr lang="en-I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1145" y="318770"/>
            <a:ext cx="11776075" cy="6219825"/>
          </a:xfrm>
        </p:spPr>
        <p:txBody>
          <a:bodyPr>
            <a:normAutofit lnSpcReduction="10000"/>
          </a:bodyPr>
          <a:p>
            <a:r>
              <a:rPr lang="en-IN" altLang="en-US" sz="3600" b="1"/>
              <a:t>Spot Light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IN" altLang="en-US" sz="3200">
                <a:sym typeface="+mn-ea"/>
              </a:rPr>
              <a:t>const spotlight = new THREE.SpotLight(0xffffff);  // white</a:t>
            </a:r>
            <a:endParaRPr lang="en-IN" altLang="en-US" sz="3200">
              <a:sym typeface="+mn-ea"/>
            </a:endParaRPr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spotlight.position.set(0, 100, 0);  // position</a:t>
            </a:r>
            <a:endParaRPr lang="en-IN" altLang="en-US" sz="3200">
              <a:sym typeface="+mn-ea"/>
            </a:endParaRPr>
          </a:p>
          <a:p>
            <a:pPr marL="0" indent="0">
              <a:buNone/>
            </a:pPr>
            <a:r>
              <a:rPr lang="en-IN" altLang="en-US" sz="3200">
                <a:sym typeface="+mn-ea"/>
              </a:rPr>
              <a:t>  scene.add(spotlight);</a:t>
            </a:r>
            <a:endParaRPr lang="en-IN" altLang="en-US" sz="3200">
              <a:sym typeface="+mn-ea"/>
            </a:endParaRPr>
          </a:p>
          <a:p>
            <a:pPr marL="0" indent="0">
              <a:buNone/>
            </a:pPr>
            <a:endParaRPr lang="en-IN" altLang="en-US" sz="3200">
              <a:sym typeface="+mn-ea"/>
            </a:endParaRPr>
          </a:p>
          <a:p>
            <a:r>
              <a:rPr lang="en-IN" altLang="en-US" sz="3600" b="1"/>
              <a:t>Hemispheric Light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 sz="3200"/>
              <a:t> const hemiLight = new THREE.HemisphereLight(0xffffff, 0x00ff00, 1);     </a:t>
            </a: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 // Sky color, ground color, intensity</a:t>
            </a:r>
            <a:endParaRPr lang="en-IN" altLang="en-US" sz="3200"/>
          </a:p>
          <a:p>
            <a:pPr marL="0" indent="0">
              <a:buNone/>
            </a:pPr>
            <a:endParaRPr lang="en-IN" altLang="en-US" sz="3200"/>
          </a:p>
          <a:p>
            <a:pPr marL="0" indent="0">
              <a:buNone/>
            </a:pPr>
            <a:r>
              <a:rPr lang="en-IN" altLang="en-US" sz="3200"/>
              <a:t>scene.add(hemiLight);</a:t>
            </a:r>
            <a:endParaRPr lang="en-IN" altLang="en-US" sz="3200"/>
          </a:p>
          <a:p>
            <a:endParaRPr lang="en-I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783590"/>
          </a:xfrm>
        </p:spPr>
        <p:txBody>
          <a:bodyPr/>
          <a:p>
            <a:r>
              <a:rPr lang="en-IN" altLang="en-US"/>
              <a:t>                    </a:t>
            </a:r>
            <a:r>
              <a:rPr lang="en-IN" altLang="en-US" b="1"/>
              <a:t>Most used</a:t>
            </a:r>
            <a:r>
              <a:rPr lang="en-IN" altLang="en-US" b="1"/>
              <a:t> Types of Camera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0" y="953135"/>
            <a:ext cx="11993245" cy="5904865"/>
          </a:xfrm>
        </p:spPr>
        <p:txBody>
          <a:bodyPr>
            <a:normAutofit fontScale="90000" lnSpcReduction="10000"/>
          </a:bodyPr>
          <a:p>
            <a:r>
              <a:rPr lang="en-IN" altLang="en-US" sz="3600" b="1" u="sng"/>
              <a:t>Orthographic Camera</a:t>
            </a:r>
            <a:r>
              <a:rPr lang="en-IN" altLang="en-US" sz="3600" b="1"/>
              <a:t>:</a:t>
            </a:r>
            <a:endParaRPr lang="en-IN" altLang="en-US" sz="3600" b="1"/>
          </a:p>
          <a:p>
            <a:pPr marL="0" indent="0">
              <a:buNone/>
            </a:pPr>
            <a:r>
              <a:rPr lang="en-IN" altLang="en-US"/>
              <a:t>   Unlike the PerspectiveCamera, the OrthographicCamera does not take perspective  into account.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Objects maintain their size regardless of their depth in the scene.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b="1"/>
              <a:t>const camera = new THREE.OrthographicCamera(left, right, top, bottom, near, far);</a:t>
            </a:r>
            <a:endParaRPr lang="en-IN" altLang="en-US" b="1"/>
          </a:p>
          <a:p>
            <a:endParaRPr lang="en-IN" altLang="en-US"/>
          </a:p>
          <a:p>
            <a:r>
              <a:rPr lang="en-IN" altLang="en-US" sz="3600" b="1" u="sng"/>
              <a:t>Perspective Camera:</a:t>
            </a:r>
            <a:endParaRPr lang="en-IN" altLang="en-US" sz="3600" b="1" u="sng"/>
          </a:p>
          <a:p>
            <a:pPr marL="0" indent="0">
              <a:buNone/>
            </a:pPr>
            <a:r>
              <a:rPr lang="en-IN" altLang="en-US"/>
              <a:t>   This is the most common camera type used for 3D scenes.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It mimics the way human eyes perceive the world, with depth and </a:t>
            </a:r>
            <a:r>
              <a:rPr lang="en-IN" altLang="en-US">
                <a:sym typeface="+mn-ea"/>
              </a:rPr>
              <a:t>perspective.</a:t>
            </a:r>
            <a:r>
              <a:rPr lang="en-IN" altLang="en-US"/>
              <a:t>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Objects closer to the camera appear larger, and those farther away appear smaller.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b="1"/>
              <a:t>const camera = new THREE.PerspectiveCamera(fov, aspect, near, far);</a:t>
            </a:r>
            <a:endParaRPr lang="en-I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Content Placeholder 10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4846</Words>
  <Application>WPS Presentation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2D Web development is like creating a shareable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Three Js </dc:title>
  <dc:creator/>
  <cp:lastModifiedBy>gaven</cp:lastModifiedBy>
  <cp:revision>6</cp:revision>
  <dcterms:created xsi:type="dcterms:W3CDTF">2024-01-22T10:06:28Z</dcterms:created>
  <dcterms:modified xsi:type="dcterms:W3CDTF">2024-01-22T11:19:21Z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A8E2CA4AD855497D98AE4931C0F32CDC</vt:lpwstr>
  </property>
  <property fmtid="{D5CDD505-2E9C-101B-9397-08002B2CF9AE}" pid="3" name="KSOProductBuildVer">
    <vt:lpwstr>1033-11.2.0.11225</vt:lpwstr>
  </property>
</Properties>
</file>