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27"/>
  </p:notesMasterIdLst>
  <p:handoutMasterIdLst>
    <p:handoutMasterId r:id="rId128"/>
  </p:handoutMasterIdLst>
  <p:sldIdLst>
    <p:sldId id="256" r:id="rId3"/>
    <p:sldId id="1708" r:id="rId4"/>
    <p:sldId id="257" r:id="rId5"/>
    <p:sldId id="1709" r:id="rId6"/>
    <p:sldId id="1710" r:id="rId7"/>
    <p:sldId id="1507" r:id="rId8"/>
    <p:sldId id="1508" r:id="rId9"/>
    <p:sldId id="258" r:id="rId10"/>
    <p:sldId id="1509" r:id="rId11"/>
    <p:sldId id="259" r:id="rId12"/>
    <p:sldId id="715" r:id="rId13"/>
    <p:sldId id="311" r:id="rId14"/>
    <p:sldId id="1518" r:id="rId15"/>
    <p:sldId id="312" r:id="rId16"/>
    <p:sldId id="716" r:id="rId17"/>
    <p:sldId id="313" r:id="rId18"/>
    <p:sldId id="316" r:id="rId19"/>
    <p:sldId id="260" r:id="rId20"/>
    <p:sldId id="717" r:id="rId21"/>
    <p:sldId id="1510" r:id="rId22"/>
    <p:sldId id="1511" r:id="rId23"/>
    <p:sldId id="1519" r:id="rId24"/>
    <p:sldId id="261" r:id="rId25"/>
    <p:sldId id="718" r:id="rId26"/>
    <p:sldId id="719" r:id="rId27"/>
    <p:sldId id="263" r:id="rId28"/>
    <p:sldId id="264" r:id="rId29"/>
    <p:sldId id="266" r:id="rId30"/>
    <p:sldId id="317" r:id="rId31"/>
    <p:sldId id="318" r:id="rId32"/>
    <p:sldId id="320" r:id="rId33"/>
    <p:sldId id="1512" r:id="rId34"/>
    <p:sldId id="321" r:id="rId35"/>
    <p:sldId id="1711" r:id="rId36"/>
    <p:sldId id="322" r:id="rId37"/>
    <p:sldId id="268" r:id="rId38"/>
    <p:sldId id="269" r:id="rId39"/>
    <p:sldId id="270" r:id="rId40"/>
    <p:sldId id="271" r:id="rId41"/>
    <p:sldId id="1125" r:id="rId42"/>
    <p:sldId id="272" r:id="rId43"/>
    <p:sldId id="274" r:id="rId44"/>
    <p:sldId id="378" r:id="rId45"/>
    <p:sldId id="721" r:id="rId46"/>
    <p:sldId id="1625" r:id="rId47"/>
    <p:sldId id="801" r:id="rId48"/>
    <p:sldId id="326" r:id="rId49"/>
    <p:sldId id="323" r:id="rId50"/>
    <p:sldId id="325" r:id="rId51"/>
    <p:sldId id="802" r:id="rId52"/>
    <p:sldId id="803" r:id="rId53"/>
    <p:sldId id="804" r:id="rId54"/>
    <p:sldId id="805" r:id="rId55"/>
    <p:sldId id="806" r:id="rId56"/>
    <p:sldId id="807" r:id="rId57"/>
    <p:sldId id="1712" r:id="rId58"/>
    <p:sldId id="328" r:id="rId59"/>
    <p:sldId id="1126" r:id="rId60"/>
    <p:sldId id="327" r:id="rId61"/>
    <p:sldId id="277" r:id="rId62"/>
    <p:sldId id="723" r:id="rId63"/>
    <p:sldId id="724" r:id="rId64"/>
    <p:sldId id="725" r:id="rId65"/>
    <p:sldId id="726" r:id="rId66"/>
    <p:sldId id="727" r:id="rId67"/>
    <p:sldId id="728" r:id="rId68"/>
    <p:sldId id="332" r:id="rId69"/>
    <p:sldId id="1127" r:id="rId70"/>
    <p:sldId id="1247" r:id="rId71"/>
    <p:sldId id="330" r:id="rId72"/>
    <p:sldId id="331" r:id="rId73"/>
    <p:sldId id="424" r:id="rId74"/>
    <p:sldId id="868" r:id="rId75"/>
    <p:sldId id="867" r:id="rId76"/>
    <p:sldId id="808" r:id="rId77"/>
    <p:sldId id="809" r:id="rId78"/>
    <p:sldId id="1084" r:id="rId79"/>
    <p:sldId id="814" r:id="rId80"/>
    <p:sldId id="810" r:id="rId81"/>
    <p:sldId id="811" r:id="rId82"/>
    <p:sldId id="970" r:id="rId83"/>
    <p:sldId id="813" r:id="rId84"/>
    <p:sldId id="1429" r:id="rId85"/>
    <p:sldId id="815" r:id="rId86"/>
    <p:sldId id="968" r:id="rId87"/>
    <p:sldId id="1713" r:id="rId88"/>
    <p:sldId id="280" r:id="rId89"/>
    <p:sldId id="337" r:id="rId90"/>
    <p:sldId id="281" r:id="rId91"/>
    <p:sldId id="1204" r:id="rId92"/>
    <p:sldId id="288" r:id="rId93"/>
    <p:sldId id="283" r:id="rId94"/>
    <p:sldId id="284" r:id="rId95"/>
    <p:sldId id="381" r:id="rId96"/>
    <p:sldId id="287" r:id="rId97"/>
    <p:sldId id="289" r:id="rId98"/>
    <p:sldId id="290" r:id="rId99"/>
    <p:sldId id="1231" r:id="rId100"/>
    <p:sldId id="1232" r:id="rId101"/>
    <p:sldId id="291" r:id="rId102"/>
    <p:sldId id="382" r:id="rId103"/>
    <p:sldId id="292" r:id="rId104"/>
    <p:sldId id="340" r:id="rId105"/>
    <p:sldId id="293" r:id="rId106"/>
    <p:sldId id="1516" r:id="rId107"/>
    <p:sldId id="1517" r:id="rId108"/>
    <p:sldId id="295" r:id="rId109"/>
    <p:sldId id="620" r:id="rId110"/>
    <p:sldId id="621" r:id="rId111"/>
    <p:sldId id="1304" r:id="rId112"/>
    <p:sldId id="296" r:id="rId113"/>
    <p:sldId id="298" r:id="rId114"/>
    <p:sldId id="1227" r:id="rId115"/>
    <p:sldId id="1300" r:id="rId116"/>
    <p:sldId id="1700" r:id="rId117"/>
    <p:sldId id="1623" r:id="rId118"/>
    <p:sldId id="1701" r:id="rId119"/>
    <p:sldId id="1702" r:id="rId120"/>
    <p:sldId id="1703" r:id="rId121"/>
    <p:sldId id="1704" r:id="rId122"/>
    <p:sldId id="1705" r:id="rId123"/>
    <p:sldId id="1706" r:id="rId124"/>
    <p:sldId id="1707" r:id="rId125"/>
    <p:sldId id="294" r:id="rId126"/>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83" d="100"/>
          <a:sy n="83" d="100"/>
        </p:scale>
        <p:origin x="800" y="60"/>
      </p:cViewPr>
      <p:guideLst>
        <p:guide orient="horz" pos="1619"/>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t>2/23/2022</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t>‹#›</a:t>
            </a:fld>
            <a:endParaRPr 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2022/2/23</a:t>
            </a:fld>
            <a:endParaRPr lang="zh-CN" altLang="en-US" sz="1200" strike="noStrike" noProof="1">
              <a:latin typeface="Arial" panose="020B0604020202020204" pitchFamily="34" charset="0"/>
              <a:ea typeface="宋体" panose="02010600030101010101" pitchFamily="2" charset="-122"/>
              <a:cs typeface="+mn-ea"/>
            </a:endParaRPr>
          </a:p>
        </p:txBody>
      </p:sp>
      <p:sp>
        <p:nvSpPr>
          <p:cNvPr id="7172" name="Rectangle 4"/>
          <p:cNvSpPr>
            <a:spLocks noGrp="1" noRot="1" noChangeAspect="1"/>
          </p:cNvSpPr>
          <p:nvPr>
            <p:ph type="sldImg"/>
          </p:nvPr>
        </p:nvSpPr>
        <p:spPr>
          <a:xfrm>
            <a:off x="381533" y="685800"/>
            <a:ext cx="6094934" cy="3429000"/>
          </a:xfrm>
          <a:prstGeom prst="rect">
            <a:avLst/>
          </a:prstGeom>
          <a:noFill/>
          <a:ln w="9525">
            <a:noFill/>
          </a:ln>
        </p:spPr>
      </p:sp>
      <p:sp>
        <p:nvSpPr>
          <p:cNvPr id="717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solidFill>
                  <a:schemeClr val="tx1"/>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690A4343-2E08-4A8A-9E87-A104F1B77AA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3BB42285-6206-4E4A-9387-EE3A8D4F1057}"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8FC09C3B-662B-489E-853C-1C89AE97DC73}"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p>
        </p:txBody>
      </p:sp>
      <p:sp>
        <p:nvSpPr>
          <p:cNvPr id="4" name="Date Placeholder 3"/>
          <p:cNvSpPr>
            <a:spLocks noGrp="1"/>
          </p:cNvSpPr>
          <p:nvPr>
            <p:ph type="dt" sz="half" idx="10"/>
          </p:nvPr>
        </p:nvSpPr>
        <p:spPr/>
        <p:txBody>
          <a:bodyPr/>
          <a:lstStyle/>
          <a:p>
            <a:pPr lvl="0" fontAlgn="base"/>
            <a:fld id="{49922E74-6B85-40F1-B66A-D5ABCD5E9E9E}"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00F2874D-B63A-4A67-804A-D3619C5D307E}"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lvl="0" fontAlgn="base"/>
            <a:fld id="{4DC16B2C-6916-4E10-B9F3-0B14267244C5}"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fld id="{B7B99C7E-D3FE-4D39-A6AE-80C7E77FDCB8}"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Date Placeholder 6"/>
          <p:cNvSpPr>
            <a:spLocks noGrp="1"/>
          </p:cNvSpPr>
          <p:nvPr>
            <p:ph type="dt" sz="half" idx="10"/>
          </p:nvPr>
        </p:nvSpPr>
        <p:spPr/>
        <p:txBody>
          <a:bodyPr/>
          <a:lstStyle/>
          <a:p>
            <a:pPr lvl="0" fontAlgn="base"/>
            <a:fld id="{059F7582-CA26-4D10-8CA5-94774D94F191}"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lvl="0" fontAlgn="base"/>
            <a:fld id="{2CB1B5FF-766B-4925-8CF8-58495080C8D1}"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FF3DB3DD-9A69-410D-9682-1724E810186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lvl="0" fontAlgn="base"/>
            <a:fld id="{1D1576CB-365F-45D2-8E90-3E71028F7EEC}"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2CECCC80-152F-48A8-9176-5686DB7DC2F4}"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fld id="{A0563585-95DA-4457-8546-FC4A4A2EB3A0}" type="datetime1">
              <a:rPr lang="zh-CN" altLang="en-US" strike="noStrike" noProof="1" smtClean="0"/>
              <a:t>2022/2/23</a:t>
            </a:fld>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t>‹#›</a:t>
            </a:fld>
            <a:endParaRPr 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F8D15AFA-EA3A-43B1-8E78-709E0BEF8D6E}"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3EE15F4D-0BFB-42D3-900A-0C4E5CEFAEF6}"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62468417-4085-48C5-BAD0-499BC334828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lgn="l">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lgn="l">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2DAB82EC-F6F0-46B1-957B-AD21D2EF93F8}"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1A947EE-84D3-4521-AB48-6DE7F3F69CCB}"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727794"/>
          </a:xfrm>
        </p:spPr>
        <p:txBody>
          <a:bodyPr/>
          <a:lstStyle>
            <a:lvl1pPr algn="ct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44793" y="1175715"/>
            <a:ext cx="3526380" cy="532664"/>
          </a:xfrm>
        </p:spPr>
        <p:txBody>
          <a:bodyPr anchor="ctr" anchorCtr="0">
            <a:normAutofit/>
          </a:bodyPr>
          <a:lstStyle>
            <a:lvl1pPr marL="0" indent="0">
              <a:buNone/>
              <a:defRPr sz="1575" b="0"/>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944793" y="1754098"/>
            <a:ext cx="3526380" cy="2839970"/>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717212" y="1175715"/>
            <a:ext cx="3526381" cy="532664"/>
          </a:xfrm>
        </p:spPr>
        <p:txBody>
          <a:bodyPr vert="horz" lIns="91440" tIns="45720" rIns="91440" bIns="45720" rtlCol="0" anchor="ctr" anchorCtr="0">
            <a:normAutofit/>
          </a:bodyPr>
          <a:lstStyle>
            <a:lvl1pPr marL="128905" indent="-128905">
              <a:buNone/>
              <a:defRPr lang="zh-CN" altLang="en-US" b="0" smtClean="0"/>
            </a:lvl1pPr>
          </a:lstStyle>
          <a:p>
            <a:pPr marL="0" lvl="0" indent="0" fontAlgn="base"/>
            <a:r>
              <a:rPr lang="zh-CN" altLang="en-US" strike="noStrike" noProof="1"/>
              <a:t>单击此处编辑母版文本样式</a:t>
            </a:r>
          </a:p>
        </p:txBody>
      </p:sp>
      <p:sp>
        <p:nvSpPr>
          <p:cNvPr id="6" name="内容占位符 5"/>
          <p:cNvSpPr>
            <a:spLocks noGrp="1"/>
          </p:cNvSpPr>
          <p:nvPr>
            <p:ph sz="quarter" idx="4"/>
          </p:nvPr>
        </p:nvSpPr>
        <p:spPr>
          <a:xfrm>
            <a:off x="4717212" y="1768404"/>
            <a:ext cx="3526381" cy="2825663"/>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350" strike="noStrike" noProof="1"/>
              <a:t>第三级</a:t>
            </a:r>
            <a:endParaRPr lang="zh-CN" altLang="en-US" strike="noStrike" noProof="1"/>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F67B67F6-28D7-4121-ADA7-9105970F47F1}"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C1A73002-2943-4B7C-A10A-B7A810E94E25}"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F2370A71-5EED-44F4-A6CB-B1ACFA484147}"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7B06ED06-BA5F-4611-86C9-331BDABBCB8B}"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95638" cy="1200360"/>
          </a:xfrm>
        </p:spPr>
        <p:txBody>
          <a:bodyPr anchor="t" anchorCtr="0">
            <a:normAutofit/>
          </a:bodyPr>
          <a:lstStyle>
            <a:lvl1pPr>
              <a:defRPr sz="225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4038600" y="342961"/>
            <a:ext cx="4477941"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95638" cy="28591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CF745C77-4AAA-425E-BA2A-CE449583855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6D232460-556B-406F-A0C5-EB61488E8A5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p>
          <a:p>
            <a:pPr lvl="1" indent="-28575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55600AA1-805A-46C5-9DF0-34C808442A5F}" type="datetime1">
              <a:rPr lang="zh-CN" altLang="en-US" strike="noStrike" noProof="1" smtClean="0">
                <a:latin typeface="Arial" panose="020B0604020202020204" pitchFamily="34" charset="0"/>
                <a:ea typeface="宋体" panose="02010600030101010101" pitchFamily="2" charset="-122"/>
                <a:cs typeface="+mn-ea"/>
              </a:rPr>
              <a:t>2022/2/23</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9218" name="标题 5121"/>
          <p:cNvSpPr>
            <a:spLocks noGrp="1"/>
          </p:cNvSpPr>
          <p:nvPr>
            <p:ph type="ctrTitle"/>
          </p:nvPr>
        </p:nvSpPr>
        <p:spPr>
          <a:xfrm>
            <a:off x="1999800" y="1676167"/>
            <a:ext cx="5144400" cy="1791013"/>
          </a:xfrm>
        </p:spPr>
        <p:txBody>
          <a:bodyPr anchor="ctr"/>
          <a:lstStyle/>
          <a:p>
            <a:pPr defTabSz="914400">
              <a:buNone/>
            </a:pPr>
            <a:r>
              <a:rPr lang="zh-CN" altLang="en-US" b="1" kern="1200" baseline="0" dirty="0">
                <a:solidFill>
                  <a:schemeClr val="tx1"/>
                </a:solidFill>
                <a:latin typeface="隶书" panose="02010509060101010101" pitchFamily="1" charset="-122"/>
                <a:ea typeface="+mj-ea"/>
                <a:cs typeface="+mj-cs"/>
              </a:rPr>
              <a:t>第</a:t>
            </a:r>
            <a:r>
              <a:rPr lang="en-US" altLang="zh-CN" b="1" kern="1200" baseline="0" dirty="0">
                <a:solidFill>
                  <a:schemeClr val="tx1"/>
                </a:solidFill>
                <a:latin typeface="隶书" panose="02010509060101010101" pitchFamily="1" charset="-122"/>
                <a:ea typeface="+mj-ea"/>
                <a:cs typeface="+mj-cs"/>
              </a:rPr>
              <a:t>1</a:t>
            </a:r>
            <a:r>
              <a:rPr lang="zh-CN" altLang="en-US" b="1" kern="1200" baseline="0" dirty="0">
                <a:solidFill>
                  <a:schemeClr val="tx1"/>
                </a:solidFill>
                <a:latin typeface="隶书" panose="02010509060101010101" pitchFamily="1" charset="-122"/>
                <a:ea typeface="+mj-ea"/>
                <a:cs typeface="+mj-cs"/>
              </a:rPr>
              <a:t>章　基础知识</a:t>
            </a:r>
            <a:br>
              <a:rPr lang="zh-CN" altLang="en-US" b="1" kern="1200" baseline="0" dirty="0">
                <a:solidFill>
                  <a:schemeClr val="tx1"/>
                </a:solidFill>
                <a:latin typeface="隶书" panose="02010509060101010101" pitchFamily="1" charset="-122"/>
                <a:ea typeface="+mj-ea"/>
                <a:cs typeface="+mj-cs"/>
              </a:rPr>
            </a:br>
            <a:br>
              <a:rPr lang="zh-CN" altLang="en-US" b="1" kern="1200" baseline="0" dirty="0">
                <a:solidFill>
                  <a:schemeClr val="tx1"/>
                </a:solidFill>
                <a:latin typeface="隶书" panose="02010509060101010101" pitchFamily="1" charset="-122"/>
                <a:ea typeface="+mj-ea"/>
                <a:cs typeface="+mj-cs"/>
              </a:rPr>
            </a:br>
            <a:endParaRPr lang="zh-CN" altLang="en-US" sz="2000" b="1" kern="1200" baseline="0" dirty="0">
              <a:solidFill>
                <a:schemeClr val="tx1"/>
              </a:solidFill>
              <a:latin typeface="隶书" panose="02010509060101010101" pitchFamily="1" charset="-122"/>
              <a:ea typeface="+mj-ea"/>
              <a:cs typeface="+mj-cs"/>
            </a:endParaRPr>
          </a:p>
        </p:txBody>
      </p:sp>
      <p:sp>
        <p:nvSpPr>
          <p:cNvPr id="2" name="灯片编号占位符 1">
            <a:extLst>
              <a:ext uri="{FF2B5EF4-FFF2-40B4-BE49-F238E27FC236}">
                <a16:creationId xmlns:a16="http://schemas.microsoft.com/office/drawing/2014/main" id="{7484372D-CC19-4A4D-AF9B-5A0AB837423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a:t>
            </a:fld>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126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sp>
        <p:nvSpPr>
          <p:cNvPr id="12290" name="文本占位符 11266"/>
          <p:cNvSpPr>
            <a:spLocks noGrp="1"/>
          </p:cNvSpPr>
          <p:nvPr>
            <p:ph idx="1"/>
          </p:nvPr>
        </p:nvSpPr>
        <p:spPr>
          <a:xfrm>
            <a:off x="375380" y="1162417"/>
            <a:ext cx="6173280" cy="3395066"/>
          </a:xfrm>
        </p:spPr>
        <p:txBody>
          <a:bodyPr anchor="t"/>
          <a:lstStyle/>
          <a:p>
            <a:pPr defTabSz="914400">
              <a:lnSpc>
                <a:spcPct val="80000"/>
              </a:lnSpc>
              <a:spcBef>
                <a:spcPts val="1200"/>
              </a:spcBef>
              <a:spcAft>
                <a:spcPts val="600"/>
              </a:spcAft>
              <a:buSzPct val="90000"/>
              <a:buFont typeface="Wingdings" panose="05000000000000000000" charset="0"/>
              <a:buChar char="§"/>
            </a:pPr>
            <a:r>
              <a:rPr lang="zh-CN" altLang="en-US" sz="1800" dirty="0"/>
              <a:t>几个重要网址</a:t>
            </a:r>
          </a:p>
          <a:p>
            <a:pPr defTabSz="914400">
              <a:lnSpc>
                <a:spcPct val="80000"/>
              </a:lnSpc>
              <a:spcBef>
                <a:spcPts val="1200"/>
              </a:spcBef>
              <a:spcAft>
                <a:spcPts val="600"/>
              </a:spcAft>
              <a:buSzPct val="90000"/>
              <a:buFont typeface="Wingdings" panose="05000000000000000000" charset="0"/>
              <a:buChar char="Ø"/>
            </a:pPr>
            <a:r>
              <a:rPr lang="en-US" altLang="zh-CN" sz="1600" dirty="0"/>
              <a:t>https://www.python.org/</a:t>
            </a:r>
          </a:p>
          <a:p>
            <a:pPr defTabSz="914400">
              <a:lnSpc>
                <a:spcPct val="80000"/>
              </a:lnSpc>
              <a:spcBef>
                <a:spcPts val="1200"/>
              </a:spcBef>
              <a:spcAft>
                <a:spcPts val="600"/>
              </a:spcAft>
              <a:buSzPct val="90000"/>
              <a:buFont typeface="Wingdings" panose="05000000000000000000" charset="0"/>
              <a:buChar char="Ø"/>
            </a:pPr>
            <a:r>
              <a:rPr lang="en-US" altLang="zh-CN" sz="1600" dirty="0"/>
              <a:t>https://www.python.org/doc/</a:t>
            </a:r>
          </a:p>
          <a:p>
            <a:pPr defTabSz="914400">
              <a:lnSpc>
                <a:spcPct val="80000"/>
              </a:lnSpc>
              <a:spcBef>
                <a:spcPts val="1200"/>
              </a:spcBef>
              <a:spcAft>
                <a:spcPts val="600"/>
              </a:spcAft>
              <a:buSzPct val="90000"/>
              <a:buFont typeface="Wingdings" panose="05000000000000000000" charset="0"/>
              <a:buChar char="Ø"/>
            </a:pPr>
            <a:r>
              <a:rPr lang="en-US" altLang="zh-CN" sz="1600" dirty="0"/>
              <a:t>http://bugs.python.org/</a:t>
            </a:r>
          </a:p>
          <a:p>
            <a:pPr defTabSz="914400">
              <a:lnSpc>
                <a:spcPct val="80000"/>
              </a:lnSpc>
              <a:spcBef>
                <a:spcPts val="1200"/>
              </a:spcBef>
              <a:spcAft>
                <a:spcPts val="600"/>
              </a:spcAft>
              <a:buSzPct val="90000"/>
              <a:buFont typeface="Wingdings" panose="05000000000000000000" charset="0"/>
              <a:buChar char="Ø"/>
            </a:pPr>
            <a:r>
              <a:rPr lang="en-US" altLang="zh-CN" sz="1600" dirty="0"/>
              <a:t>https://hackerone.com/python</a:t>
            </a:r>
          </a:p>
          <a:p>
            <a:pPr defTabSz="914400">
              <a:lnSpc>
                <a:spcPct val="80000"/>
              </a:lnSpc>
              <a:spcBef>
                <a:spcPts val="1200"/>
              </a:spcBef>
              <a:spcAft>
                <a:spcPts val="600"/>
              </a:spcAft>
              <a:buSzPct val="90000"/>
              <a:buFont typeface="Wingdings" panose="05000000000000000000" charset="0"/>
              <a:buChar char="Ø"/>
            </a:pPr>
            <a:r>
              <a:rPr lang="en-US" altLang="zh-CN" sz="1600" dirty="0"/>
              <a:t>http://stackoverflow.com/questions/tagged/python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706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rPr>
              <a:t>1.</a:t>
            </a:r>
            <a:r>
              <a:rPr lang="en-US" altLang="zh-CN" kern="1200" baseline="0" dirty="0">
                <a:latin typeface="+mj-lt"/>
                <a:ea typeface="+mj-ea"/>
                <a:cs typeface="+mj-cs"/>
              </a:rPr>
              <a:t>6 Python</a:t>
            </a:r>
            <a:r>
              <a:rPr lang="zh-CN" altLang="en-US" kern="1200" baseline="0" dirty="0">
                <a:latin typeface="+mj-lt"/>
                <a:ea typeface="+mj-ea"/>
                <a:cs typeface="+mj-cs"/>
              </a:rPr>
              <a:t>文件名</a:t>
            </a:r>
          </a:p>
        </p:txBody>
      </p:sp>
      <p:sp>
        <p:nvSpPr>
          <p:cNvPr id="111618" name="文本占位符 70658"/>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源文件，由</a:t>
            </a:r>
            <a:r>
              <a:rPr lang="en-US" altLang="zh-CN" sz="1500">
                <a:latin typeface="宋体" panose="02010600030101010101" pitchFamily="2" charset="-122"/>
              </a:rPr>
              <a:t>Python</a:t>
            </a:r>
            <a:r>
              <a:rPr lang="zh-CN" altLang="en-US" sz="1500">
                <a:latin typeface="宋体" panose="02010600030101010101" pitchFamily="2" charset="-122"/>
              </a:rPr>
              <a:t>解释器负责解释执行。</a:t>
            </a:r>
          </a:p>
          <a:p>
            <a:pPr defTabSz="914400">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.pyw</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源文件，常用于图形界面程序文件。</a:t>
            </a: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.pyc</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字节码文件，无法使用文本编辑器直接查看该类型文件内容，可用于隐藏</a:t>
            </a:r>
            <a:r>
              <a:rPr lang="en-US" altLang="zh-CN" sz="1500">
                <a:latin typeface="宋体" panose="02010600030101010101" pitchFamily="2" charset="-122"/>
              </a:rPr>
              <a:t>Python</a:t>
            </a:r>
            <a:r>
              <a:rPr lang="zh-CN" altLang="en-US" sz="1500">
                <a:latin typeface="宋体" panose="02010600030101010101" pitchFamily="2" charset="-122"/>
              </a:rPr>
              <a:t>源代码和提高运行速度。对于</a:t>
            </a:r>
            <a:r>
              <a:rPr lang="en-US" altLang="zh-CN" sz="1500">
                <a:latin typeface="宋体" panose="02010600030101010101" pitchFamily="2" charset="-122"/>
              </a:rPr>
              <a:t>Python</a:t>
            </a:r>
            <a:r>
              <a:rPr lang="zh-CN" altLang="en-US" sz="1500">
                <a:latin typeface="宋体" panose="02010600030101010101" pitchFamily="2" charset="-122"/>
              </a:rPr>
              <a:t>模块，第一次被导入时将被编译成字节码的形式，并在以后再次导入时优先使用“</a:t>
            </a:r>
            <a:r>
              <a:rPr lang="en-US" altLang="zh-CN" sz="1500">
                <a:latin typeface="宋体" panose="02010600030101010101" pitchFamily="2" charset="-122"/>
              </a:rPr>
              <a:t>.pyc”</a:t>
            </a:r>
            <a:r>
              <a:rPr lang="zh-CN" altLang="en-US" sz="1500">
                <a:latin typeface="宋体" panose="02010600030101010101" pitchFamily="2" charset="-122"/>
              </a:rPr>
              <a:t>文件，以提高模块的加载和运行速度。对于非模块文件，直接执行时并不生成“</a:t>
            </a:r>
            <a:r>
              <a:rPr lang="en-US" altLang="zh-CN" sz="1500">
                <a:latin typeface="宋体" panose="02010600030101010101" pitchFamily="2" charset="-122"/>
              </a:rPr>
              <a:t>.pyc”</a:t>
            </a:r>
            <a:r>
              <a:rPr lang="zh-CN" altLang="en-US" sz="1500">
                <a:latin typeface="宋体" panose="02010600030101010101" pitchFamily="2" charset="-122"/>
              </a:rPr>
              <a:t>文件，但可以使用</a:t>
            </a:r>
            <a:r>
              <a:rPr lang="en-US" altLang="zh-CN" sz="1500">
                <a:latin typeface="宋体" panose="02010600030101010101" pitchFamily="2" charset="-122"/>
              </a:rPr>
              <a:t>py_compile</a:t>
            </a:r>
            <a:r>
              <a:rPr lang="zh-CN" altLang="en-US" sz="1500">
                <a:latin typeface="宋体" panose="02010600030101010101" pitchFamily="2" charset="-122"/>
              </a:rPr>
              <a:t>模块的</a:t>
            </a:r>
            <a:r>
              <a:rPr lang="en-US" altLang="zh-CN" sz="1500">
                <a:latin typeface="宋体" panose="02010600030101010101" pitchFamily="2" charset="-122"/>
              </a:rPr>
              <a:t>compile()</a:t>
            </a:r>
            <a:r>
              <a:rPr lang="zh-CN" altLang="en-US" sz="1500">
                <a:latin typeface="宋体" panose="02010600030101010101" pitchFamily="2" charset="-122"/>
              </a:rPr>
              <a:t>函数进行编译以提高加载和运行速度。另外，</a:t>
            </a:r>
            <a:r>
              <a:rPr lang="en-US" altLang="zh-CN" sz="1500">
                <a:latin typeface="宋体" panose="02010600030101010101" pitchFamily="2" charset="-122"/>
              </a:rPr>
              <a:t>Python</a:t>
            </a:r>
            <a:r>
              <a:rPr lang="zh-CN" altLang="en-US" sz="1500">
                <a:latin typeface="宋体" panose="02010600030101010101" pitchFamily="2" charset="-122"/>
              </a:rPr>
              <a:t>还提供了</a:t>
            </a:r>
            <a:r>
              <a:rPr lang="en-US" altLang="zh-CN" sz="1500">
                <a:latin typeface="宋体" panose="02010600030101010101" pitchFamily="2" charset="-122"/>
              </a:rPr>
              <a:t>compileall</a:t>
            </a:r>
            <a:r>
              <a:rPr lang="zh-CN" altLang="en-US" sz="1500">
                <a:latin typeface="宋体" panose="02010600030101010101" pitchFamily="2" charset="-122"/>
              </a:rPr>
              <a:t>模块，其中包含</a:t>
            </a:r>
            <a:r>
              <a:rPr lang="en-US" altLang="zh-CN" sz="1500">
                <a:latin typeface="宋体" panose="02010600030101010101" pitchFamily="2" charset="-122"/>
              </a:rPr>
              <a:t>compile_dir()</a:t>
            </a:r>
            <a:r>
              <a:rPr lang="zh-CN" altLang="en-US" sz="1500">
                <a:latin typeface="宋体" panose="02010600030101010101" pitchFamily="2" charset="-122"/>
              </a:rPr>
              <a:t>、</a:t>
            </a:r>
            <a:r>
              <a:rPr lang="en-US" altLang="zh-CN" sz="1500">
                <a:latin typeface="宋体" panose="02010600030101010101" pitchFamily="2" charset="-122"/>
              </a:rPr>
              <a:t>compile_file()</a:t>
            </a:r>
            <a:r>
              <a:rPr lang="zh-CN" altLang="en-US" sz="1500">
                <a:latin typeface="宋体" panose="02010600030101010101" pitchFamily="2" charset="-122"/>
              </a:rPr>
              <a:t>和</a:t>
            </a:r>
            <a:r>
              <a:rPr lang="en-US" altLang="zh-CN" sz="1500">
                <a:latin typeface="宋体" panose="02010600030101010101" pitchFamily="2" charset="-122"/>
              </a:rPr>
              <a:t>compile_path()</a:t>
            </a:r>
            <a:r>
              <a:rPr lang="zh-CN" altLang="en-US" sz="1500">
                <a:latin typeface="宋体" panose="02010600030101010101" pitchFamily="2" charset="-122"/>
              </a:rPr>
              <a:t>等方法，用来支持批量</a:t>
            </a:r>
            <a:r>
              <a:rPr lang="en-US" altLang="zh-CN" sz="1500">
                <a:latin typeface="宋体" panose="02010600030101010101" pitchFamily="2" charset="-122"/>
              </a:rPr>
              <a:t>Python</a:t>
            </a:r>
            <a:r>
              <a:rPr lang="zh-CN" altLang="en-US" sz="1500">
                <a:latin typeface="宋体" panose="02010600030101010101" pitchFamily="2" charset="-122"/>
              </a:rPr>
              <a:t>源程序文件的编译。</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sym typeface="Arial" panose="020B0604020202020204" pitchFamily="34" charset="0"/>
              </a:rPr>
              <a:t>1.</a:t>
            </a:r>
            <a:r>
              <a:rPr lang="en-US" altLang="zh-CN" kern="1200" baseline="0" dirty="0">
                <a:latin typeface="+mj-lt"/>
                <a:ea typeface="+mj-ea"/>
                <a:cs typeface="+mj-cs"/>
                <a:sym typeface="Arial" panose="020B0604020202020204" pitchFamily="34" charset="0"/>
              </a:rPr>
              <a:t>6 Python</a:t>
            </a:r>
            <a:r>
              <a:rPr lang="zh-CN" altLang="en-US" kern="1200" baseline="0" dirty="0">
                <a:latin typeface="+mj-lt"/>
                <a:ea typeface="+mj-ea"/>
                <a:cs typeface="+mj-cs"/>
                <a:sym typeface="Arial" panose="020B0604020202020204" pitchFamily="34" charset="0"/>
              </a:rPr>
              <a:t>文件名</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：优化的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字节码文件，同样无法使用文本编辑器直接查看其内容。可以使用“</a:t>
            </a:r>
            <a:r>
              <a:rPr lang="en-US" altLang="zh-CN" sz="1500">
                <a:latin typeface="宋体" panose="02010600030101010101" pitchFamily="2" charset="-122"/>
                <a:sym typeface="Arial" panose="020B0604020202020204" pitchFamily="34" charset="0"/>
              </a:rPr>
              <a:t>python –O -m py_compile file.py”</a:t>
            </a:r>
            <a:r>
              <a:rPr lang="zh-CN" altLang="en-US" sz="1500">
                <a:latin typeface="宋体" panose="02010600030101010101" pitchFamily="2" charset="-122"/>
                <a:sym typeface="Arial" panose="020B0604020202020204" pitchFamily="34" charset="0"/>
              </a:rPr>
              <a:t>或“</a:t>
            </a:r>
            <a:r>
              <a:rPr lang="en-US" altLang="zh-CN" sz="1500">
                <a:latin typeface="宋体" panose="02010600030101010101" pitchFamily="2" charset="-122"/>
                <a:sym typeface="Arial" panose="020B0604020202020204" pitchFamily="34" charset="0"/>
              </a:rPr>
              <a:t>python –OO -m py_compile file.py”</a:t>
            </a:r>
            <a:r>
              <a:rPr lang="zh-CN" altLang="en-US" sz="1500">
                <a:latin typeface="宋体" panose="02010600030101010101" pitchFamily="2" charset="-122"/>
                <a:sym typeface="Arial" panose="020B0604020202020204" pitchFamily="34" charset="0"/>
              </a:rPr>
              <a:t>进行优化编译。</a:t>
            </a:r>
            <a:r>
              <a:rPr lang="en-US" altLang="zh-CN" sz="1500">
                <a:latin typeface="宋体" panose="02010600030101010101" pitchFamily="2" charset="-122"/>
                <a:sym typeface="Arial" panose="020B0604020202020204" pitchFamily="34" charset="0"/>
              </a:rPr>
              <a:t>Python 3.5</a:t>
            </a:r>
            <a:r>
              <a:rPr lang="zh-CN" altLang="en-US" sz="1500">
                <a:latin typeface="宋体" panose="02010600030101010101" pitchFamily="2" charset="-122"/>
                <a:sym typeface="Arial" panose="020B0604020202020204" pitchFamily="34" charset="0"/>
              </a:rPr>
              <a:t>不再支持</a:t>
            </a: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文件。</a:t>
            </a: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.pyd</a:t>
            </a:r>
            <a:r>
              <a:rPr lang="zh-CN" altLang="en-US" sz="1500">
                <a:latin typeface="宋体" panose="02010600030101010101" pitchFamily="2" charset="-122"/>
                <a:sym typeface="Arial" panose="020B0604020202020204" pitchFamily="34" charset="0"/>
              </a:rPr>
              <a:t>：一般是由其他语言编写并编译的二进制文件，常用于实现某些软件工具的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编程接口插件或</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动态链接库。</a:t>
            </a:r>
            <a:endParaRPr lang="zh-CN" altLang="en-US" sz="15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716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p>
        </p:txBody>
      </p:sp>
      <p:sp>
        <p:nvSpPr>
          <p:cNvPr id="71683" name="文本占位符 71682"/>
          <p:cNvSpPr>
            <a:spLocks noGrp="1"/>
          </p:cNvSpPr>
          <p:nvPr>
            <p:ph idx="1"/>
          </p:nvPr>
        </p:nvSpPr>
        <p:spPr/>
        <p:txBody>
          <a:bodyPr/>
          <a:lstStyle/>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每个</a:t>
            </a:r>
            <a:r>
              <a:rPr lang="en-US" altLang="zh-CN" sz="1800" strike="noStrike" noProof="1">
                <a:latin typeface="宋体" panose="02010600030101010101" pitchFamily="2" charset="-122"/>
              </a:rPr>
              <a:t>Python</a:t>
            </a:r>
            <a:r>
              <a:rPr lang="zh-CN" altLang="en-US" sz="1800" strike="noStrike" noProof="1">
                <a:latin typeface="宋体" panose="02010600030101010101" pitchFamily="2" charset="-122"/>
              </a:rPr>
              <a:t>脚本在运行时都有一个“</a:t>
            </a:r>
            <a:r>
              <a:rPr lang="en-US" altLang="zh-CN" sz="1800" strike="noStrike" noProof="1">
                <a:latin typeface="宋体" panose="02010600030101010101" pitchFamily="2" charset="-122"/>
              </a:rPr>
              <a:t>__name__”</a:t>
            </a:r>
            <a:r>
              <a:rPr lang="zh-CN" altLang="en-US" sz="1800" strike="noStrike" noProof="1">
                <a:latin typeface="宋体" panose="02010600030101010101" pitchFamily="2" charset="-122"/>
              </a:rPr>
              <a:t>属性。</a:t>
            </a: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如果脚本作为模块被导入，则其“</a:t>
            </a:r>
            <a:r>
              <a:rPr lang="en-US" altLang="zh-CN" sz="1500" strike="noStrike" noProof="1">
                <a:solidFill>
                  <a:schemeClr val="tx1"/>
                </a:solidFill>
                <a:latin typeface="宋体" panose="02010600030101010101" pitchFamily="2" charset="-122"/>
              </a:rPr>
              <a:t>__name__”</a:t>
            </a:r>
            <a:r>
              <a:rPr lang="zh-CN" altLang="en-US" sz="1500" strike="noStrike" noProof="1">
                <a:solidFill>
                  <a:schemeClr val="tx1"/>
                </a:solidFill>
                <a:latin typeface="宋体" panose="02010600030101010101" pitchFamily="2" charset="-122"/>
              </a:rPr>
              <a:t>属性的值被自动设置为模块名；</a:t>
            </a: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如果脚本独立运行，则其“</a:t>
            </a:r>
            <a:r>
              <a:rPr lang="en-US" altLang="zh-CN" sz="1500" strike="noStrike" noProof="1">
                <a:solidFill>
                  <a:schemeClr val="tx1"/>
                </a:solidFill>
                <a:latin typeface="宋体" panose="02010600030101010101" pitchFamily="2" charset="-122"/>
              </a:rPr>
              <a:t>__name__”</a:t>
            </a:r>
            <a:r>
              <a:rPr lang="zh-CN" altLang="en-US" sz="1500" strike="noStrike" noProof="1">
                <a:solidFill>
                  <a:schemeClr val="tx1"/>
                </a:solidFill>
                <a:latin typeface="宋体" panose="02010600030101010101" pitchFamily="2" charset="-122"/>
              </a:rPr>
              <a:t>属性值被自动设置为“</a:t>
            </a:r>
            <a:r>
              <a:rPr lang="en-US" altLang="zh-CN" sz="1500" strike="noStrike" noProof="1">
                <a:solidFill>
                  <a:schemeClr val="tx1"/>
                </a:solidFill>
                <a:latin typeface="宋体" panose="02010600030101010101" pitchFamily="2" charset="-122"/>
              </a:rPr>
              <a:t>__main__”</a:t>
            </a:r>
            <a:r>
              <a:rPr lang="zh-CN" altLang="en-US" sz="1500" strike="noStrike" noProof="1">
                <a:solidFill>
                  <a:schemeClr val="tx1"/>
                </a:solidFill>
                <a:latin typeface="宋体" panose="02010600030101010101" pitchFamily="2" charset="-122"/>
              </a:rPr>
              <a:t>。</a:t>
            </a:r>
          </a:p>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例如，假设文件</a:t>
            </a:r>
            <a:r>
              <a:rPr lang="en-US" altLang="zh-CN" sz="1800" strike="noStrike" noProof="1">
                <a:latin typeface="宋体" panose="02010600030101010101" pitchFamily="2" charset="-122"/>
              </a:rPr>
              <a:t>nametest.py</a:t>
            </a:r>
            <a:r>
              <a:rPr lang="zh-CN" altLang="en-US" sz="1800" strike="noStrike" noProof="1">
                <a:latin typeface="宋体" panose="02010600030101010101" pitchFamily="2" charset="-122"/>
              </a:rPr>
              <a:t>中只包含下面一行代码：</a:t>
            </a:r>
          </a:p>
          <a:p>
            <a:pPr fontAlgn="base">
              <a:lnSpc>
                <a:spcPct val="80000"/>
              </a:lnSpc>
              <a:buNone/>
            </a:pPr>
            <a:r>
              <a:rPr lang="en-US" altLang="zh-CN" sz="1350" strike="noStrike" noProof="1">
                <a:latin typeface="Consolas" panose="020B0609020204030204" charset="0"/>
              </a:rPr>
              <a:t>print(__name__)</a:t>
            </a:r>
          </a:p>
          <a:p>
            <a:pPr marL="0" indent="0" fontAlgn="base">
              <a:spcBef>
                <a:spcPts val="1200"/>
              </a:spcBef>
              <a:spcAft>
                <a:spcPts val="1200"/>
              </a:spcAft>
              <a:buFont typeface="Wingdings" panose="05000000000000000000" charset="0"/>
              <a:buNone/>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IDLE</a:t>
            </a:r>
            <a:r>
              <a:rPr lang="zh-CN" altLang="en-US" sz="1500" strike="noStrike" noProof="1">
                <a:latin typeface="宋体" panose="02010600030101010101" pitchFamily="2" charset="-122"/>
              </a:rPr>
              <a:t>中直接运行该程序时，或者在命令行提示符环境中运行该程序文件时，运行结果如下：</a:t>
            </a:r>
          </a:p>
          <a:p>
            <a:pPr fontAlgn="base">
              <a:lnSpc>
                <a:spcPct val="80000"/>
              </a:lnSpc>
              <a:buNone/>
            </a:pPr>
            <a:r>
              <a:rPr lang="en-US" altLang="zh-CN" sz="1350" strike="noStrike" noProof="1">
                <a:solidFill>
                  <a:srgbClr val="00B0F0"/>
                </a:solidFill>
                <a:latin typeface="Consolas" panose="020B0609020204030204" charset="0"/>
              </a:rPr>
              <a:t>__main__</a:t>
            </a:r>
          </a:p>
          <a:p>
            <a:pPr marL="0" indent="0" fontAlgn="base">
              <a:lnSpc>
                <a:spcPct val="80000"/>
              </a:lnSpc>
              <a:spcBef>
                <a:spcPts val="600"/>
              </a:spcBef>
              <a:spcAft>
                <a:spcPts val="600"/>
              </a:spcAft>
              <a:buFont typeface="Wingdings" panose="05000000000000000000" charset="0"/>
              <a:buNone/>
            </a:pPr>
            <a:r>
              <a:rPr lang="zh-CN" altLang="en-US" sz="1500" strike="noStrike" noProof="1">
                <a:latin typeface="宋体" panose="02010600030101010101" pitchFamily="2" charset="-122"/>
              </a:rPr>
              <a:t>而将该文件作为模块导入时得到如下执行结果：</a:t>
            </a:r>
          </a:p>
          <a:p>
            <a:pPr fontAlgn="base">
              <a:lnSpc>
                <a:spcPct val="80000"/>
              </a:lnSpc>
              <a:buNone/>
            </a:pPr>
            <a:r>
              <a:rPr lang="en-US" altLang="zh-CN" sz="1350" strike="noStrike" noProof="1">
                <a:latin typeface="Consolas" panose="020B0609020204030204" charset="0"/>
              </a:rPr>
              <a:t>&gt;&gt;&gt; import nametest</a:t>
            </a:r>
          </a:p>
          <a:p>
            <a:pPr fontAlgn="base">
              <a:lnSpc>
                <a:spcPct val="80000"/>
              </a:lnSpc>
              <a:buNone/>
            </a:pPr>
            <a:r>
              <a:rPr lang="en-US" altLang="zh-CN" sz="1350" strike="noStrike" noProof="1">
                <a:solidFill>
                  <a:srgbClr val="00B0F0"/>
                </a:solidFill>
                <a:latin typeface="Consolas" panose="020B0609020204030204" charset="0"/>
              </a:rPr>
              <a:t>nametest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7270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p>
        </p:txBody>
      </p:sp>
      <p:sp>
        <p:nvSpPr>
          <p:cNvPr id="114690" name="文本占位符 72706"/>
          <p:cNvSpPr>
            <a:spLocks noGrp="1"/>
          </p:cNvSpPr>
          <p:nvPr>
            <p:ph idx="1"/>
          </p:nvPr>
        </p:nvSpPr>
        <p:spPr>
          <a:xfrm>
            <a:off x="613064" y="1200360"/>
            <a:ext cx="8229600" cy="3395066"/>
          </a:xfrm>
        </p:spPr>
        <p:txBody>
          <a:bodyPr anchor="t"/>
          <a:lstStyle/>
          <a:p>
            <a:pPr>
              <a:lnSpc>
                <a:spcPct val="150000"/>
              </a:lnSpc>
              <a:buFont typeface="Wingdings" panose="05000000000000000000" charset="0"/>
              <a:buChar char="§"/>
            </a:pPr>
            <a:r>
              <a:rPr lang="zh-CN" altLang="en-US" sz="1800" dirty="0">
                <a:latin typeface="宋体" panose="02010600030101010101" pitchFamily="2" charset="-122"/>
              </a:rPr>
              <a:t>利用“__name__”属性即可控制Python程序的运行方式。例如，编写一个包含大量可被其他程序利用的函数的模块，而不希望该模块可以直接运行，则可以在程序文件中添加以下代码：</a:t>
            </a:r>
          </a:p>
          <a:p>
            <a:pPr>
              <a:spcBef>
                <a:spcPct val="0"/>
              </a:spcBef>
              <a:buNone/>
            </a:pPr>
            <a:r>
              <a:rPr lang="zh-CN" altLang="en-US" sz="1350" dirty="0">
                <a:latin typeface="Consolas" panose="020B0609020204030204" charset="0"/>
              </a:rPr>
              <a:t>if __name__ == '__main__':</a:t>
            </a:r>
          </a:p>
          <a:p>
            <a:pPr>
              <a:spcBef>
                <a:spcPct val="0"/>
              </a:spcBef>
              <a:buNone/>
            </a:pPr>
            <a:r>
              <a:rPr lang="zh-CN" altLang="en-US" sz="1350" dirty="0">
                <a:latin typeface="Consolas" panose="020B0609020204030204" charset="0"/>
              </a:rPr>
              <a:t>    print('Please use me as a module.')</a:t>
            </a:r>
          </a:p>
          <a:p>
            <a:pPr>
              <a:lnSpc>
                <a:spcPct val="150000"/>
              </a:lnSpc>
              <a:spcBef>
                <a:spcPts val="600"/>
              </a:spcBef>
              <a:spcAft>
                <a:spcPts val="600"/>
              </a:spcAft>
              <a:buFont typeface="Wingdings" panose="05000000000000000000" charset="0"/>
              <a:buChar char="§"/>
            </a:pPr>
            <a:r>
              <a:rPr lang="zh-CN" altLang="en-US" sz="1800" dirty="0">
                <a:latin typeface="宋体" panose="02010600030101010101" pitchFamily="2" charset="-122"/>
              </a:rPr>
              <a:t>这样一来，程序直接执行时将会得到提示“Please use me as a module.”，而使用import语句将其作为模块导入后可以使用其中的类、方法、常量或其他成员。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p>
        </p:txBody>
      </p:sp>
      <p:sp>
        <p:nvSpPr>
          <p:cNvPr id="1157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在包的每个目录中都必须包含一个</a:t>
            </a:r>
            <a:r>
              <a:rPr lang="en-US" altLang="zh-CN" sz="1800" dirty="0"/>
              <a:t>__init__.py</a:t>
            </a:r>
            <a:r>
              <a:rPr lang="zh-CN" altLang="en-US" sz="1800" dirty="0"/>
              <a:t>文件，该文件可以是一个空文件，仅用于表示该目录是一个包。</a:t>
            </a:r>
          </a:p>
          <a:p>
            <a:pPr defTabSz="914400">
              <a:lnSpc>
                <a:spcPct val="150000"/>
              </a:lnSpc>
              <a:spcBef>
                <a:spcPts val="600"/>
              </a:spcBef>
              <a:spcAft>
                <a:spcPts val="600"/>
              </a:spcAft>
              <a:buSzPct val="90000"/>
              <a:buFont typeface="Wingdings" panose="05000000000000000000" charset="0"/>
              <a:buChar char="v"/>
            </a:pPr>
            <a:r>
              <a:rPr lang="en-US" altLang="zh-CN" sz="1800" dirty="0"/>
              <a:t>__init__.py</a:t>
            </a:r>
            <a:r>
              <a:rPr lang="zh-CN" altLang="en-US" sz="1800" dirty="0"/>
              <a:t>文件的主要用途是设置</a:t>
            </a:r>
            <a:r>
              <a:rPr lang="en-US" altLang="zh-CN" sz="1800" dirty="0"/>
              <a:t>__all__</a:t>
            </a:r>
            <a:r>
              <a:rPr lang="zh-CN" altLang="en-US" sz="1800" dirty="0"/>
              <a:t>变量以及所包含的包初始化所需的代码。其中</a:t>
            </a:r>
            <a:r>
              <a:rPr lang="en-US" altLang="zh-CN" sz="1800" dirty="0"/>
              <a:t>__all__</a:t>
            </a:r>
            <a:r>
              <a:rPr lang="zh-CN" altLang="en-US" sz="1800" dirty="0"/>
              <a:t>变量中定义的对象可以在使用</a:t>
            </a:r>
            <a:r>
              <a:rPr lang="en-US" altLang="zh-CN" sz="1800" dirty="0"/>
              <a:t>from …import *</a:t>
            </a:r>
            <a:r>
              <a:rPr lang="zh-CN" altLang="en-US" sz="1800" dirty="0"/>
              <a:t>时全部正确导入。</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1.9  Python程序伪编译与打包</a:t>
            </a:r>
          </a:p>
        </p:txBody>
      </p:sp>
      <p:sp>
        <p:nvSpPr>
          <p:cNvPr id="3" name="Content Placeholder 2"/>
          <p:cNvSpPr>
            <a:spLocks noGrp="1"/>
          </p:cNvSpPr>
          <p:nvPr>
            <p:ph idx="1"/>
          </p:nvPr>
        </p:nvSpPr>
        <p:spPr/>
        <p:txBody>
          <a:bodyPr/>
          <a:lstStyle/>
          <a:p>
            <a:r>
              <a:rPr lang="en-US" sz="2000"/>
              <a:t>Python程序伪编译</a:t>
            </a:r>
            <a:endParaRPr lang="en-US"/>
          </a:p>
          <a:p>
            <a:pPr>
              <a:lnSpc>
                <a:spcPct val="150000"/>
              </a:lnSpc>
              <a:spcBef>
                <a:spcPts val="0"/>
              </a:spcBef>
              <a:buFont typeface="Wingdings" panose="05000000000000000000" charset="0"/>
              <a:buChar char="ü"/>
            </a:pPr>
            <a:r>
              <a:rPr lang="en-US" sz="1400"/>
              <a:t>可以使用py_compile模块的compile()函数或compileall模块的compile_file()函数对Python源程序文件进行伪编译得到扩展名为.pyc的字节码以提高加载和运行速度，同时还可以隐藏源代码。</a:t>
            </a:r>
          </a:p>
          <a:p>
            <a:pPr>
              <a:lnSpc>
                <a:spcPct val="150000"/>
              </a:lnSpc>
              <a:spcBef>
                <a:spcPts val="0"/>
              </a:spcBef>
              <a:buFont typeface="Wingdings" panose="05000000000000000000" charset="0"/>
              <a:buChar char="ü"/>
            </a:pPr>
            <a:r>
              <a:rPr lang="en-US" sz="1400"/>
              <a:t>假设有Python程序Stack.py文件，并已导入py_compile，那么可以使用语句py_compile.compile('Stack.py')把Stack.py伪编译为字节码，如果需要优化编译可以使用py_compile.compile('Stack.py', optimize=1)或py_compile.compile('Stack.py', optimize=2)生成不同优化级别的字节码文件。</a:t>
            </a:r>
          </a:p>
          <a:p>
            <a:pPr>
              <a:lnSpc>
                <a:spcPct val="150000"/>
              </a:lnSpc>
              <a:spcBef>
                <a:spcPts val="0"/>
              </a:spcBef>
              <a:buFont typeface="Wingdings" panose="05000000000000000000" charset="0"/>
              <a:buChar char="ü"/>
            </a:pPr>
            <a:r>
              <a:rPr lang="en-US" sz="1400"/>
              <a:t>生成的字节码文件都保存为__pycache__文件夹中。</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1.9  Python程序伪编译与打包</a:t>
            </a:r>
            <a:endParaRPr lang="en-US"/>
          </a:p>
        </p:txBody>
      </p:sp>
      <p:sp>
        <p:nvSpPr>
          <p:cNvPr id="3" name="Content Placeholder 2"/>
          <p:cNvSpPr>
            <a:spLocks noGrp="1"/>
          </p:cNvSpPr>
          <p:nvPr>
            <p:ph idx="1"/>
          </p:nvPr>
        </p:nvSpPr>
        <p:spPr>
          <a:xfrm>
            <a:off x="457200" y="1200150"/>
            <a:ext cx="8540115" cy="3395345"/>
          </a:xfrm>
        </p:spPr>
        <p:txBody>
          <a:bodyPr/>
          <a:lstStyle/>
          <a:p>
            <a:r>
              <a:rPr lang="en-US" sz="2000"/>
              <a:t>Python程序打包</a:t>
            </a:r>
          </a:p>
          <a:p>
            <a:pPr>
              <a:lnSpc>
                <a:spcPct val="150000"/>
              </a:lnSpc>
              <a:spcBef>
                <a:spcPts val="0"/>
              </a:spcBef>
            </a:pPr>
            <a:r>
              <a:rPr lang="en-US" sz="1800"/>
              <a:t>可以把Python程序打包为可执行程序的工具有</a:t>
            </a:r>
            <a:r>
              <a:rPr lang="en-US" sz="1800">
                <a:solidFill>
                  <a:srgbClr val="FF0000"/>
                </a:solidFill>
              </a:rPr>
              <a:t>py2exe</a:t>
            </a:r>
            <a:r>
              <a:rPr lang="en-US" sz="1800"/>
              <a:t>（仅适用于Windows平台）、</a:t>
            </a:r>
            <a:r>
              <a:rPr lang="en-US" sz="1800">
                <a:solidFill>
                  <a:srgbClr val="FF0000"/>
                </a:solidFill>
              </a:rPr>
              <a:t>pyinstaller</a:t>
            </a:r>
            <a:r>
              <a:rPr lang="en-US" sz="1800"/>
              <a:t>、</a:t>
            </a:r>
            <a:r>
              <a:rPr lang="en-US" sz="1800">
                <a:solidFill>
                  <a:srgbClr val="FF0000"/>
                </a:solidFill>
              </a:rPr>
              <a:t>cx_Freeze</a:t>
            </a:r>
            <a:r>
              <a:rPr lang="en-US" sz="1800"/>
              <a:t>等等。</a:t>
            </a:r>
          </a:p>
          <a:p>
            <a:pPr>
              <a:lnSpc>
                <a:spcPct val="150000"/>
              </a:lnSpc>
              <a:spcBef>
                <a:spcPts val="0"/>
              </a:spcBef>
            </a:pPr>
            <a:r>
              <a:rPr lang="en-US" sz="1800"/>
              <a:t>以pyinstaller为例，使用pip工具安装该工具之后在命令提示符环境中使用命令“pyinstaller -F -w kousuan.pyw”或者“python pyinstaller-script.py -F -w kousuan.pyw”即可将Python程序kousuan.pyw及其所有依赖包打包成为当前所用平台上的可执行文件。</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7475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p>
        </p:txBody>
      </p:sp>
      <p:sp>
        <p:nvSpPr>
          <p:cNvPr id="116738" name="文本占位符 74754"/>
          <p:cNvSpPr>
            <a:spLocks noGrp="1"/>
          </p:cNvSpPr>
          <p:nvPr>
            <p:ph idx="1"/>
          </p:nvPr>
        </p:nvSpPr>
        <p:spPr/>
        <p:txBody>
          <a:bodyPr anchor="t"/>
          <a:lstStyle/>
          <a:p>
            <a:pPr defTabSz="914400">
              <a:lnSpc>
                <a:spcPct val="90000"/>
              </a:lnSpc>
              <a:buSzPct val="90000"/>
              <a:buFont typeface="Wingdings" panose="05000000000000000000" charset="0"/>
              <a:buChar char="v"/>
            </a:pPr>
            <a:r>
              <a:rPr lang="zh-CN" altLang="en-US" sz="1800" b="1"/>
              <a:t>例</a:t>
            </a:r>
            <a:r>
              <a:rPr lang="en-US" altLang="zh-CN" sz="1800" b="1"/>
              <a:t>1-1</a:t>
            </a:r>
            <a:r>
              <a:rPr lang="zh-CN" altLang="en-US" sz="1800"/>
              <a:t>  用户输入一个三位自然数，计算并输出其佰位、十位和个位上的数字。</a:t>
            </a: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input('</a:t>
            </a:r>
            <a:r>
              <a:rPr lang="zh-CN" altLang="en-US" sz="1600">
                <a:latin typeface="Consolas" panose="020B0609020204030204" charset="0"/>
                <a:cs typeface="Consolas" panose="020B0609020204030204" charset="0"/>
              </a:rPr>
              <a:t>请输入一个三位数：</a:t>
            </a:r>
            <a:r>
              <a:rPr lang="en-US" altLang="zh-CN" sz="1600">
                <a:latin typeface="Consolas" panose="020B0609020204030204" charset="0"/>
                <a:cs typeface="Consolas" panose="020B0609020204030204" charset="0"/>
              </a:rPr>
              <a:t>')</a:t>
            </a: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int(x)</a:t>
            </a: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a = x // 100</a:t>
            </a: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b = x // 10 % 10</a:t>
            </a: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c = x % 10</a:t>
            </a: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print(a, b, c)</a:t>
            </a:r>
            <a:endParaRPr lang="en-US" altLang="zh-CN" sz="1350">
              <a:latin typeface="Consolas" panose="020B0609020204030204" charset="0"/>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charset="0"/>
              <a:buChar char=""/>
            </a:pPr>
            <a:r>
              <a:rPr lang="zh-CN" altLang="zh-CN" sz="1800"/>
              <a:t>想一想，还有别的办法吗？</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a:latin typeface="+mj-lt"/>
              <a:ea typeface="+mj-ea"/>
              <a:cs typeface="+mj-cs"/>
            </a:endParaRPr>
          </a:p>
        </p:txBody>
      </p:sp>
      <p:sp>
        <p:nvSpPr>
          <p:cNvPr id="117762" name="内容占位符 2"/>
          <p:cNvSpPr>
            <a:spLocks noGrp="1"/>
          </p:cNvSpPr>
          <p:nvPr>
            <p:ph idx="1"/>
          </p:nvPr>
        </p:nvSpPr>
        <p:spPr/>
        <p:txBody>
          <a:bodyPr anchor="t"/>
          <a:lstStyle/>
          <a:p>
            <a:pPr>
              <a:buFont typeface="Wingdings" panose="05000000000000000000" charset="0"/>
              <a:buChar char="§"/>
            </a:pPr>
            <a:r>
              <a:rPr lang="zh-CN" altLang="en-US" sz="1800"/>
              <a:t>还可以这样写</a:t>
            </a:r>
          </a:p>
          <a:p>
            <a:pPr>
              <a:buNone/>
            </a:pPr>
            <a:endParaRPr lang="zh-CN" altLang="en-US" sz="1500"/>
          </a:p>
          <a:p>
            <a:pPr>
              <a:buNone/>
            </a:pPr>
            <a:r>
              <a:rPr lang="zh-CN" altLang="en-US" sz="1600">
                <a:latin typeface="Consolas" panose="020B0609020204030204" charset="0"/>
                <a:cs typeface="Consolas" panose="020B0609020204030204" charset="0"/>
              </a:rPr>
              <a:t>x = input('请输入一个三位数：')</a:t>
            </a:r>
          </a:p>
          <a:p>
            <a:pPr>
              <a:buNone/>
            </a:pPr>
            <a:r>
              <a:rPr lang="zh-CN" altLang="en-US" sz="1600">
                <a:latin typeface="Consolas" panose="020B0609020204030204" charset="0"/>
                <a:cs typeface="Consolas" panose="020B0609020204030204" charset="0"/>
              </a:rPr>
              <a:t>x = int(x)</a:t>
            </a:r>
          </a:p>
          <a:p>
            <a:pPr>
              <a:buNone/>
            </a:pPr>
            <a:r>
              <a:rPr lang="zh-CN" altLang="en-US" sz="1600">
                <a:latin typeface="Consolas" panose="020B0609020204030204" charset="0"/>
                <a:cs typeface="Consolas" panose="020B0609020204030204" charset="0"/>
              </a:rPr>
              <a:t>a, b = divmod(x, 100)</a:t>
            </a:r>
          </a:p>
          <a:p>
            <a:pPr>
              <a:buNone/>
            </a:pPr>
            <a:r>
              <a:rPr lang="zh-CN" altLang="en-US" sz="1600">
                <a:latin typeface="Consolas" panose="020B0609020204030204" charset="0"/>
                <a:cs typeface="Consolas" panose="020B0609020204030204" charset="0"/>
              </a:rPr>
              <a:t>b, c = divmod(b, 10)</a:t>
            </a: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800"/>
          </a:p>
          <a:p>
            <a:pPr>
              <a:buFont typeface="Wingdings" panose="05000000000000000000" charset="0"/>
              <a:buChar char=""/>
            </a:pPr>
            <a:r>
              <a:rPr lang="zh-CN" altLang="en-US" sz="1800"/>
              <a:t>还可以再简单些吗？</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zh-CN" altLang="en-US" kern="1200" baseline="0">
              <a:latin typeface="+mj-lt"/>
              <a:ea typeface="+mj-ea"/>
              <a:cs typeface="+mj-cs"/>
            </a:endParaRPr>
          </a:p>
        </p:txBody>
      </p:sp>
      <p:sp>
        <p:nvSpPr>
          <p:cNvPr id="118786" name="内容占位符 2"/>
          <p:cNvSpPr>
            <a:spLocks noGrp="1"/>
          </p:cNvSpPr>
          <p:nvPr>
            <p:ph idx="1"/>
          </p:nvPr>
        </p:nvSpPr>
        <p:spPr/>
        <p:txBody>
          <a:bodyPr anchor="t"/>
          <a:lstStyle/>
          <a:p>
            <a:pPr>
              <a:buFont typeface="Wingdings" panose="05000000000000000000" charset="0"/>
              <a:buChar char="§"/>
            </a:pPr>
            <a:r>
              <a:rPr lang="zh-CN" altLang="en-US" sz="1800"/>
              <a:t>居然可以这样？</a:t>
            </a:r>
            <a:r>
              <a:rPr lang="en-US" altLang="zh-CN" sz="1800"/>
              <a:t>OMG</a:t>
            </a:r>
          </a:p>
          <a:p>
            <a:pPr>
              <a:buNone/>
            </a:pPr>
            <a:endParaRPr lang="zh-CN" altLang="en-US" sz="1800"/>
          </a:p>
          <a:p>
            <a:pPr>
              <a:buNone/>
            </a:pPr>
            <a:r>
              <a:rPr lang="zh-CN" altLang="en-US" sz="1600">
                <a:latin typeface="Consolas" panose="020B0609020204030204" charset="0"/>
                <a:cs typeface="Consolas" panose="020B0609020204030204" charset="0"/>
              </a:rPr>
              <a:t>x = input('请输入一个三位数：')</a:t>
            </a:r>
          </a:p>
          <a:p>
            <a:pPr>
              <a:buNone/>
            </a:pPr>
            <a:r>
              <a:rPr lang="zh-CN" altLang="en-US" sz="1600">
                <a:latin typeface="Consolas" panose="020B0609020204030204" charset="0"/>
                <a:cs typeface="Consolas" panose="020B0609020204030204" charset="0"/>
              </a:rPr>
              <a:t>a, b, c = map(int, x)</a:t>
            </a: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Font typeface="Wingdings" panose="05000000000000000000" charset="0"/>
              <a:buChar char=""/>
            </a:pPr>
            <a:r>
              <a:rPr lang="zh-CN" altLang="en-US" sz="1800">
                <a:latin typeface="Consolas" panose="020B0609020204030204" charset="0"/>
              </a:rPr>
              <a:t>不限位数怎么办？</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sym typeface="Arial" panose="020B0604020202020204" charset="-122"/>
              </a:rPr>
              <a:t>1.2 Python</a:t>
            </a:r>
            <a:r>
              <a:rPr lang="zh-CN" altLang="en-US" kern="1200" baseline="0">
                <a:latin typeface="+mj-lt"/>
                <a:ea typeface="+mj-ea"/>
                <a:cs typeface="+mj-cs"/>
                <a:sym typeface="Arial" panose="020B0604020202020204" charset="-122"/>
              </a:rPr>
              <a:t>安装与简单使用</a:t>
            </a:r>
            <a:endParaRPr lang="en-US" altLang="en-US" kern="1200" baseline="0">
              <a:latin typeface="+mj-lt"/>
              <a:ea typeface="+mj-ea"/>
              <a:cs typeface="+mj-cs"/>
            </a:endParaRPr>
          </a:p>
        </p:txBody>
      </p:sp>
      <p:sp>
        <p:nvSpPr>
          <p:cNvPr id="13314" name="Content Placeholder 2"/>
          <p:cNvSpPr>
            <a:spLocks noGrp="1"/>
          </p:cNvSpPr>
          <p:nvPr>
            <p:ph idx="1"/>
          </p:nvPr>
        </p:nvSpPr>
        <p:spPr/>
        <p:txBody>
          <a:bodyPr anchor="t"/>
          <a:lstStyle/>
          <a:p>
            <a:pPr defTabSz="914400">
              <a:lnSpc>
                <a:spcPct val="80000"/>
              </a:lnSpc>
              <a:spcBef>
                <a:spcPts val="1200"/>
              </a:spcBef>
              <a:spcAft>
                <a:spcPts val="600"/>
              </a:spcAft>
              <a:buSzPct val="90000"/>
              <a:buFont typeface="Wingdings" panose="05000000000000000000" charset="0"/>
              <a:buChar char="§"/>
            </a:pPr>
            <a:r>
              <a:rPr lang="zh-CN" altLang="en-US" sz="1800" dirty="0"/>
              <a:t>默认编程环境：</a:t>
            </a:r>
            <a:r>
              <a:rPr lang="en-US" altLang="zh-CN" sz="1800" dirty="0">
                <a:solidFill>
                  <a:srgbClr val="FF0000"/>
                </a:solidFill>
              </a:rPr>
              <a:t>IDLE</a:t>
            </a:r>
          </a:p>
          <a:p>
            <a:pPr defTabSz="914400">
              <a:lnSpc>
                <a:spcPct val="80000"/>
              </a:lnSpc>
              <a:spcBef>
                <a:spcPts val="1200"/>
              </a:spcBef>
              <a:spcAft>
                <a:spcPts val="600"/>
              </a:spcAft>
              <a:buSzPct val="90000"/>
              <a:buFont typeface="Wingdings" panose="05000000000000000000" charset="0"/>
              <a:buChar char="§"/>
            </a:pPr>
            <a:r>
              <a:rPr lang="zh-CN" altLang="en-US" sz="1800" dirty="0"/>
              <a:t>其他常用开发环境：</a:t>
            </a: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Eclipse+PyDev</a:t>
            </a: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PyCharm</a:t>
            </a:r>
          </a:p>
          <a:p>
            <a:pPr defTabSz="914400">
              <a:lnSpc>
                <a:spcPct val="80000"/>
              </a:lnSpc>
              <a:spcBef>
                <a:spcPts val="600"/>
              </a:spcBef>
              <a:spcAft>
                <a:spcPts val="600"/>
              </a:spcAft>
              <a:buSzPct val="90000"/>
              <a:buFont typeface="Wingdings" panose="05000000000000000000" charset="0"/>
              <a:buChar char="Ø"/>
            </a:pPr>
            <a:r>
              <a:rPr lang="en-US" altLang="zh-CN" sz="1500" dirty="0"/>
              <a:t>wingIDE</a:t>
            </a: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Eric</a:t>
            </a:r>
          </a:p>
          <a:p>
            <a:pPr defTabSz="914400">
              <a:lnSpc>
                <a:spcPct val="80000"/>
              </a:lnSpc>
              <a:spcBef>
                <a:spcPts val="600"/>
              </a:spcBef>
              <a:spcAft>
                <a:spcPts val="600"/>
              </a:spcAft>
              <a:buSzPct val="90000"/>
              <a:buFont typeface="Wingdings" panose="05000000000000000000" charset="0"/>
              <a:buChar char="Ø"/>
            </a:pPr>
            <a:r>
              <a:rPr lang="en-US" altLang="zh-CN" sz="1500" dirty="0"/>
              <a:t>PythonWin</a:t>
            </a: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Anaconda3</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Jupyter Notebook</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Spyder</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en-US" sz="1500"/>
              <a:t>zwPython</a:t>
            </a:r>
          </a:p>
          <a:p>
            <a:pPr defTabSz="914400">
              <a:lnSpc>
                <a:spcPct val="80000"/>
              </a:lnSpc>
              <a:spcBef>
                <a:spcPts val="600"/>
              </a:spcBef>
              <a:spcAft>
                <a:spcPts val="600"/>
              </a:spcAft>
              <a:buSzPct val="90000"/>
              <a:buFont typeface="Wingdings" panose="05000000000000000000" charset="0"/>
              <a:buChar char="Ø"/>
            </a:pPr>
            <a:r>
              <a:rPr lang="en-US" altLang="en-US" sz="1500">
                <a:solidFill>
                  <a:srgbClr val="FF0000"/>
                </a:solidFill>
              </a:rPr>
              <a:t>VS Code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en-US" altLang="zh-CN" kern="1200" baseline="0">
              <a:latin typeface="+mj-lt"/>
              <a:ea typeface="+mj-ea"/>
              <a:cs typeface="+mj-cs"/>
            </a:endParaRPr>
          </a:p>
        </p:txBody>
      </p:sp>
      <p:sp>
        <p:nvSpPr>
          <p:cNvPr id="119810" name="Content Placeholder 2"/>
          <p:cNvSpPr>
            <a:spLocks noGrp="1"/>
          </p:cNvSpPr>
          <p:nvPr>
            <p:ph idx="1"/>
          </p:nvPr>
        </p:nvSpPr>
        <p:spPr/>
        <p:txBody>
          <a:bodyPr anchor="t"/>
          <a:lstStyle/>
          <a:p>
            <a:pPr>
              <a:buFont typeface="Wingdings" panose="05000000000000000000" charset="0"/>
              <a:buChar char=""/>
            </a:pPr>
            <a:r>
              <a:rPr lang="zh-CN" altLang="en-US" sz="1800"/>
              <a:t>终极解决方案</a:t>
            </a:r>
          </a:p>
          <a:p>
            <a:pPr>
              <a:buNone/>
            </a:pPr>
            <a:endParaRPr lang="zh-CN" altLang="en-US" sz="1500">
              <a:latin typeface="Consolas" panose="020B0609020204030204" charset="0"/>
            </a:endParaRPr>
          </a:p>
          <a:p>
            <a:pPr>
              <a:buNone/>
            </a:pPr>
            <a:r>
              <a:rPr lang="zh-CN" altLang="en-US" sz="1600">
                <a:latin typeface="Consolas" panose="020B0609020204030204" charset="0"/>
              </a:rPr>
              <a:t>x = input('请输入一个</a:t>
            </a:r>
            <a:r>
              <a:rPr lang="en-US" altLang="zh-CN" sz="1600">
                <a:latin typeface="Consolas" panose="020B0609020204030204" charset="0"/>
              </a:rPr>
              <a:t>n</a:t>
            </a:r>
            <a:r>
              <a:rPr lang="zh-CN" altLang="en-US" sz="1600">
                <a:latin typeface="Consolas" panose="020B0609020204030204" charset="0"/>
              </a:rPr>
              <a:t>位自然数：')</a:t>
            </a:r>
          </a:p>
          <a:p>
            <a:pPr>
              <a:buNone/>
            </a:pPr>
            <a:r>
              <a:rPr lang="zh-CN" altLang="en-US" sz="1600">
                <a:latin typeface="Consolas" panose="020B0609020204030204" charset="0"/>
              </a:rPr>
              <a:t>print(</a:t>
            </a:r>
            <a:r>
              <a:rPr lang="en-US" altLang="zh-CN" sz="1600">
                <a:latin typeface="Consolas" panose="020B0609020204030204" charset="0"/>
              </a:rPr>
              <a:t>*</a:t>
            </a:r>
            <a:r>
              <a:rPr lang="zh-CN" altLang="en-US" sz="1600">
                <a:latin typeface="Consolas" panose="020B0609020204030204" charset="0"/>
                <a:sym typeface="Arial" panose="020B0604020202020204" pitchFamily="34" charset="0"/>
              </a:rPr>
              <a:t>map(int, x)</a:t>
            </a:r>
            <a:r>
              <a:rPr lang="zh-CN" altLang="en-US" sz="1600">
                <a:latin typeface="Consolas" panose="020B0609020204030204" charset="0"/>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757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p>
        </p:txBody>
      </p:sp>
      <p:sp>
        <p:nvSpPr>
          <p:cNvPr id="120834" name="文本占位符 75778"/>
          <p:cNvSpPr>
            <a:spLocks noGrp="1"/>
          </p:cNvSpPr>
          <p:nvPr>
            <p:ph idx="1"/>
          </p:nvPr>
        </p:nvSpPr>
        <p:spPr>
          <a:xfrm>
            <a:off x="370205" y="1200150"/>
            <a:ext cx="7437120" cy="3398520"/>
          </a:xfrm>
        </p:spPr>
        <p:txBody>
          <a:bodyPr anchor="t"/>
          <a:lstStyle/>
          <a:p>
            <a:pPr defTabSz="914400">
              <a:buSzPct val="90000"/>
              <a:buFont typeface="Wingdings" panose="05000000000000000000" charset="0"/>
              <a:buChar char="v"/>
            </a:pPr>
            <a:r>
              <a:rPr lang="zh-CN" altLang="en-US" sz="1800" b="1" dirty="0"/>
              <a:t>例</a:t>
            </a:r>
            <a:r>
              <a:rPr lang="en-US" altLang="zh-CN" sz="1800" b="1" dirty="0"/>
              <a:t>1-</a:t>
            </a:r>
            <a:r>
              <a:rPr lang="zh-CN" altLang="en-US" sz="1800" b="1" dirty="0"/>
              <a:t>2</a:t>
            </a:r>
            <a:r>
              <a:rPr lang="zh-CN" altLang="en-US" sz="1800" dirty="0"/>
              <a:t>  已知三角形的两边长及其夹角，求第三边长。</a:t>
            </a:r>
          </a:p>
          <a:p>
            <a:pPr defTabSz="914400">
              <a:buSzPct val="90000"/>
              <a:buFont typeface="Wingdings" panose="05000000000000000000" pitchFamily="2" charset="2"/>
              <a:buNone/>
            </a:pPr>
            <a:endParaRPr lang="en-US" altLang="zh-CN" sz="150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import math</a:t>
            </a: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x = input('输入两边长及夹角（度）：')</a:t>
            </a:r>
          </a:p>
          <a:p>
            <a:pPr defTabSz="914400">
              <a:spcBef>
                <a:spcPct val="0"/>
              </a:spcBef>
              <a:buSzPct val="90000"/>
              <a:buFont typeface="Wingdings" panose="05000000000000000000" pitchFamily="2" charset="2"/>
              <a:buNone/>
            </a:pPr>
            <a:r>
              <a:rPr lang="en-US" altLang="zh-CN" sz="1600" dirty="0">
                <a:latin typeface="Consolas" panose="020B0609020204030204" charset="0"/>
              </a:rPr>
              <a:t>a, b, theta = map(float, x.split())</a:t>
            </a:r>
          </a:p>
          <a:p>
            <a:pPr defTabSz="914400">
              <a:spcBef>
                <a:spcPct val="0"/>
              </a:spcBef>
              <a:buSzPct val="90000"/>
              <a:buFont typeface="Wingdings" panose="05000000000000000000" pitchFamily="2" charset="2"/>
              <a:buNone/>
            </a:pPr>
            <a:r>
              <a:rPr lang="en-US" altLang="zh-CN" sz="1600" dirty="0">
                <a:latin typeface="Consolas" panose="020B0609020204030204" charset="0"/>
              </a:rPr>
              <a:t>c = math.sqrt(a**2 + b**2 - 2*a*b*math.cos(theta*math.pi/180))</a:t>
            </a:r>
          </a:p>
          <a:p>
            <a:pPr defTabSz="914400">
              <a:spcBef>
                <a:spcPct val="0"/>
              </a:spcBef>
              <a:buSzPct val="90000"/>
              <a:buFont typeface="Wingdings" panose="05000000000000000000" pitchFamily="2" charset="2"/>
              <a:buNone/>
            </a:pPr>
            <a:r>
              <a:rPr lang="en-US" altLang="zh-CN" sz="1600" dirty="0">
                <a:latin typeface="Consolas" panose="020B0609020204030204" charset="0"/>
              </a:rPr>
              <a:t>print('c=', c)</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p>
        </p:txBody>
      </p:sp>
      <p:sp>
        <p:nvSpPr>
          <p:cNvPr id="121858" name="文本占位符 76802"/>
          <p:cNvSpPr>
            <a:spLocks noGrp="1"/>
          </p:cNvSpPr>
          <p:nvPr>
            <p:ph idx="1"/>
          </p:nvPr>
        </p:nvSpPr>
        <p:spPr/>
        <p:txBody>
          <a:bodyPr anchor="t"/>
          <a:lstStyle/>
          <a:p>
            <a:pPr defTabSz="914400">
              <a:spcBef>
                <a:spcPct val="0"/>
              </a:spcBef>
              <a:spcAft>
                <a:spcPts val="600"/>
              </a:spcAft>
              <a:buSzPct val="90000"/>
              <a:buFont typeface="Wingdings" panose="05000000000000000000" charset="0"/>
              <a:buChar char="v"/>
            </a:pPr>
            <a:r>
              <a:rPr lang="zh-CN" altLang="en-US" sz="1800" b="1"/>
              <a:t>例</a:t>
            </a:r>
            <a:r>
              <a:rPr lang="en-US" altLang="zh-CN" sz="1800" b="1"/>
              <a:t>1-3</a:t>
            </a:r>
            <a:r>
              <a:rPr lang="zh-CN" altLang="en-US" sz="1800"/>
              <a:t>  任意输入三个英文单词，按字典顺序输出。</a:t>
            </a:r>
          </a:p>
          <a:p>
            <a:pPr defTabSz="914400">
              <a:spcBef>
                <a:spcPct val="0"/>
              </a:spcBef>
              <a:buSzPct val="90000"/>
              <a:buFont typeface="Wingdings" panose="05000000000000000000" pitchFamily="2" charset="2"/>
              <a:buNone/>
            </a:pPr>
            <a:r>
              <a:rPr lang="en-US" altLang="zh-CN" sz="1350">
                <a:latin typeface="Consolas" panose="020B0609020204030204" charset="0"/>
              </a:rPr>
              <a:t>s = input('x,y,z=')</a:t>
            </a:r>
          </a:p>
          <a:p>
            <a:pPr defTabSz="914400">
              <a:spcBef>
                <a:spcPct val="0"/>
              </a:spcBef>
              <a:buSzPct val="90000"/>
              <a:buFont typeface="Wingdings" panose="05000000000000000000" pitchFamily="2" charset="2"/>
              <a:buNone/>
            </a:pPr>
            <a:r>
              <a:rPr lang="en-US" altLang="zh-CN" sz="1350">
                <a:latin typeface="Consolas" panose="020B0609020204030204" charset="0"/>
              </a:rPr>
              <a:t>x, y, z = s.split(',') </a:t>
            </a:r>
          </a:p>
          <a:p>
            <a:pPr defTabSz="914400">
              <a:spcBef>
                <a:spcPct val="0"/>
              </a:spcBef>
              <a:buSzPct val="90000"/>
              <a:buFont typeface="Wingdings" panose="05000000000000000000" pitchFamily="2" charset="2"/>
              <a:buNone/>
            </a:pPr>
            <a:r>
              <a:rPr lang="en-US" altLang="zh-CN" sz="1350">
                <a:latin typeface="Consolas" panose="020B0609020204030204" charset="0"/>
              </a:rPr>
              <a:t>if x &gt; y:</a:t>
            </a:r>
          </a:p>
          <a:p>
            <a:pPr defTabSz="914400">
              <a:spcBef>
                <a:spcPct val="0"/>
              </a:spcBef>
              <a:buSzPct val="90000"/>
              <a:buFont typeface="Wingdings" panose="05000000000000000000" pitchFamily="2" charset="2"/>
              <a:buNone/>
            </a:pPr>
            <a:r>
              <a:rPr lang="en-US" altLang="zh-CN" sz="1350">
                <a:latin typeface="Consolas" panose="020B0609020204030204" charset="0"/>
              </a:rPr>
              <a:t> 	x, y = y, x </a:t>
            </a:r>
          </a:p>
          <a:p>
            <a:pPr defTabSz="914400">
              <a:spcBef>
                <a:spcPct val="0"/>
              </a:spcBef>
              <a:buSzPct val="90000"/>
              <a:buFont typeface="Wingdings" panose="05000000000000000000" pitchFamily="2" charset="2"/>
              <a:buNone/>
            </a:pPr>
            <a:r>
              <a:rPr lang="en-US" altLang="zh-CN" sz="1350">
                <a:latin typeface="Consolas" panose="020B0609020204030204" charset="0"/>
              </a:rPr>
              <a:t>if x &gt; z:</a:t>
            </a:r>
          </a:p>
          <a:p>
            <a:pPr defTabSz="914400">
              <a:spcBef>
                <a:spcPct val="0"/>
              </a:spcBef>
              <a:buSzPct val="90000"/>
              <a:buFont typeface="Wingdings" panose="05000000000000000000" pitchFamily="2" charset="2"/>
              <a:buNone/>
            </a:pPr>
            <a:r>
              <a:rPr lang="en-US" altLang="zh-CN" sz="1350">
                <a:latin typeface="Consolas" panose="020B0609020204030204" charset="0"/>
              </a:rPr>
              <a:t>    x, z = z, x</a:t>
            </a:r>
          </a:p>
          <a:p>
            <a:pPr defTabSz="914400">
              <a:spcBef>
                <a:spcPct val="0"/>
              </a:spcBef>
              <a:buSzPct val="90000"/>
              <a:buFont typeface="Wingdings" panose="05000000000000000000" pitchFamily="2" charset="2"/>
              <a:buNone/>
            </a:pPr>
            <a:r>
              <a:rPr lang="en-US" altLang="zh-CN" sz="1350">
                <a:latin typeface="Consolas" panose="020B0609020204030204" charset="0"/>
              </a:rPr>
              <a:t>if y &gt; z:</a:t>
            </a:r>
          </a:p>
          <a:p>
            <a:pPr defTabSz="914400">
              <a:spcBef>
                <a:spcPct val="0"/>
              </a:spcBef>
              <a:buSzPct val="90000"/>
              <a:buFont typeface="Wingdings" panose="05000000000000000000" pitchFamily="2" charset="2"/>
              <a:buNone/>
            </a:pPr>
            <a:r>
              <a:rPr lang="en-US" altLang="zh-CN" sz="1350">
                <a:latin typeface="Consolas" panose="020B0609020204030204" charset="0"/>
              </a:rPr>
              <a:t>    y, z = z, y</a:t>
            </a:r>
          </a:p>
          <a:p>
            <a:pPr defTabSz="914400">
              <a:spcBef>
                <a:spcPct val="0"/>
              </a:spcBef>
              <a:buSzPct val="90000"/>
              <a:buFont typeface="Wingdings" panose="05000000000000000000" pitchFamily="2" charset="2"/>
              <a:buNone/>
            </a:pPr>
            <a:r>
              <a:rPr lang="en-US" altLang="zh-CN" sz="1350">
                <a:latin typeface="Consolas" panose="020B0609020204030204" charset="0"/>
              </a:rPr>
              <a:t>print(x, y, z)</a:t>
            </a:r>
          </a:p>
          <a:p>
            <a:pPr defTabSz="914400">
              <a:lnSpc>
                <a:spcPct val="80000"/>
              </a:lnSpc>
              <a:spcBef>
                <a:spcPct val="0"/>
              </a:spcBef>
              <a:buSzPct val="90000"/>
              <a:buFont typeface="Wingdings" panose="05000000000000000000" pitchFamily="2" charset="2"/>
              <a:buNone/>
            </a:pPr>
            <a:endParaRPr lang="en-US" altLang="zh-CN" sz="1500">
              <a:latin typeface="Times New Roman" panose="02020603050405020304" pitchFamily="2" charset="0"/>
            </a:endParaRPr>
          </a:p>
          <a:p>
            <a:pPr defTabSz="914400">
              <a:lnSpc>
                <a:spcPct val="80000"/>
              </a:lnSpc>
              <a:spcBef>
                <a:spcPts val="600"/>
              </a:spcBef>
              <a:spcAft>
                <a:spcPts val="600"/>
              </a:spcAft>
              <a:buSzPct val="90000"/>
              <a:buFont typeface="Wingdings" panose="05000000000000000000" charset="0"/>
              <a:buChar char="§"/>
            </a:pPr>
            <a:r>
              <a:rPr lang="zh-CN" altLang="en-US" sz="1800">
                <a:latin typeface="Times New Roman" panose="02020603050405020304" pitchFamily="2" charset="0"/>
              </a:rPr>
              <a:t>或直接写为：</a:t>
            </a: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s = input('x,y,z=')</a:t>
            </a: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x, y, z = sorted(s.split(','))</a:t>
            </a: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print(x, y, z)</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465820" cy="3395345"/>
          </a:xfrm>
        </p:spPr>
        <p:txBody>
          <a:bodyPr/>
          <a:lstStyle/>
          <a:p>
            <a:pPr fontAlgn="base"/>
            <a:r>
              <a:rPr lang="zh-CN" altLang="en-US" sz="1800" b="1" strike="noStrike" noProof="1"/>
              <a:t>例</a:t>
            </a:r>
            <a:r>
              <a:rPr lang="en-US" altLang="zh-CN" sz="1800" b="1" strike="noStrike" noProof="1"/>
              <a:t>1-4</a:t>
            </a:r>
            <a:r>
              <a:rPr lang="en-US" altLang="zh-CN" sz="1800" strike="noStrike" noProof="1"/>
              <a:t>  </a:t>
            </a:r>
            <a:r>
              <a:rPr lang="zh-CN" altLang="en-US" sz="1800" strike="noStrike" noProof="1"/>
              <a:t>计算两点间曼哈顿距离。</a:t>
            </a:r>
          </a:p>
          <a:p>
            <a:pPr marL="0" indent="0" fontAlgn="base">
              <a:buNone/>
            </a:pPr>
            <a:r>
              <a:rPr lang="zh-CN" altLang="en-US" sz="1400" strike="noStrike" noProof="1">
                <a:latin typeface="Consolas" panose="020B0609020204030204" charset="0"/>
                <a:cs typeface="Consolas" panose="020B0609020204030204" charset="0"/>
              </a:rPr>
              <a:t>def manhattanDistance(x, y):</a:t>
            </a:r>
          </a:p>
          <a:p>
            <a:pPr marL="0" indent="0" fontAlgn="base">
              <a:buNone/>
            </a:pPr>
            <a:r>
              <a:rPr lang="en-US" altLang="zh-CN" sz="1400">
                <a:latin typeface="Consolas" panose="020B0609020204030204" charset="0"/>
                <a:cs typeface="Consolas" panose="020B0609020204030204" charset="0"/>
                <a:sym typeface="+mn-ea"/>
              </a:rPr>
              <a:t>    # </a:t>
            </a:r>
            <a:r>
              <a:rPr lang="zh-CN" altLang="en-US" sz="1400">
                <a:latin typeface="Consolas" panose="020B0609020204030204" charset="0"/>
                <a:cs typeface="Consolas" panose="020B0609020204030204" charset="0"/>
                <a:sym typeface="+mn-ea"/>
              </a:rPr>
              <a:t>等价于return sum(map(abs, map(sub, x, y)))</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return sum(map(lambda i, j: abs(i-j), x, y)) </a:t>
            </a:r>
          </a:p>
          <a:p>
            <a:pPr marL="0" indent="0" fontAlgn="base">
              <a:buNone/>
            </a:pPr>
            <a:r>
              <a:rPr lang="zh-CN" altLang="en-US" sz="1400" strike="noStrike" noProof="1">
                <a:latin typeface="Consolas" panose="020B0609020204030204" charset="0"/>
                <a:cs typeface="Consolas" panose="020B0609020204030204" charset="0"/>
              </a:rPr>
              <a:t>print(manhattanDistance([1,2], [3,4]))</a:t>
            </a:r>
          </a:p>
          <a:p>
            <a:pPr marL="0" indent="0" fontAlgn="base">
              <a:buNone/>
            </a:pPr>
            <a:r>
              <a:rPr lang="zh-CN" altLang="en-US" sz="1400" strike="noStrike" noProof="1">
                <a:latin typeface="Consolas" panose="020B0609020204030204" charset="0"/>
                <a:cs typeface="Consolas" panose="020B0609020204030204" charset="0"/>
              </a:rPr>
              <a:t>print(manhattanDistance([1,2,3], [4,5,6]))</a:t>
            </a:r>
          </a:p>
          <a:p>
            <a:pPr marL="0" indent="0" fontAlgn="base">
              <a:buNone/>
            </a:pPr>
            <a:r>
              <a:rPr lang="zh-CN" altLang="en-US" sz="1400" strike="noStrike" noProof="1">
                <a:latin typeface="Consolas" panose="020B0609020204030204" charset="0"/>
                <a:cs typeface="Consolas" panose="020B0609020204030204" charset="0"/>
              </a:rPr>
              <a:t>print(manhattanDistance([1,2,3,4], [5,6,7,8]))</a:t>
            </a:r>
          </a:p>
        </p:txBody>
      </p:sp>
      <p:sp>
        <p:nvSpPr>
          <p:cNvPr id="122882"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p>
        </p:txBody>
      </p:sp>
      <p:pic>
        <p:nvPicPr>
          <p:cNvPr id="122883" name="Picture 3" descr="640[1]"/>
          <p:cNvPicPr>
            <a:picLocks noChangeAspect="1"/>
          </p:cNvPicPr>
          <p:nvPr/>
        </p:nvPicPr>
        <p:blipFill>
          <a:blip r:embed="rId2"/>
          <a:stretch>
            <a:fillRect/>
          </a:stretch>
        </p:blipFill>
        <p:spPr>
          <a:xfrm>
            <a:off x="1665176" y="3160472"/>
            <a:ext cx="1875562" cy="1875563"/>
          </a:xfrm>
          <a:prstGeom prst="rect">
            <a:avLst/>
          </a:prstGeom>
          <a:noFill/>
          <a:ln w="9525">
            <a:noFill/>
          </a:ln>
        </p:spPr>
      </p:pic>
      <p:sp>
        <p:nvSpPr>
          <p:cNvPr id="122884" name="Text Box 4"/>
          <p:cNvSpPr txBox="1"/>
          <p:nvPr/>
        </p:nvSpPr>
        <p:spPr>
          <a:xfrm>
            <a:off x="3914660" y="3091257"/>
            <a:ext cx="3195006" cy="1383665"/>
          </a:xfrm>
          <a:prstGeom prst="rect">
            <a:avLst/>
          </a:prstGeom>
          <a:noFill/>
          <a:ln w="9525">
            <a:noFill/>
          </a:ln>
        </p:spPr>
        <p:txBody>
          <a:bodyPr wrap="square" anchor="t">
            <a:spAutoFit/>
          </a:bodyPr>
          <a:lstStyle/>
          <a:p>
            <a:r>
              <a:rPr lang="en-US" altLang="zh-CN" sz="1400">
                <a:latin typeface="Arial" panose="020B0604020202020204" pitchFamily="34" charset="0"/>
                <a:ea typeface="宋体" panose="02010600030101010101" pitchFamily="2" charset="-122"/>
              </a:rPr>
              <a:t>对于平面上的两个点(x1,y1)和(x2,y2)，曼哈顿距离的定义如下：</a:t>
            </a:r>
          </a:p>
          <a:p>
            <a:endParaRPr lang="en-US" altLang="zh-CN" sz="14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sz="1400">
                <a:latin typeface="Arial" panose="020B0604020202020204" pitchFamily="34" charset="0"/>
                <a:ea typeface="宋体" panose="02010600030101010101" pitchFamily="2" charset="-122"/>
              </a:rPr>
              <a:t>对于空间向量(x1,x2,x3,...,xn)和(y1,y2,y3,...,yn)，曼哈顿距离的定义为：</a:t>
            </a:r>
          </a:p>
        </p:txBody>
      </p:sp>
      <p:pic>
        <p:nvPicPr>
          <p:cNvPr id="122885" name="Picture 5" descr="640[2]"/>
          <p:cNvPicPr>
            <a:picLocks noChangeAspect="1"/>
          </p:cNvPicPr>
          <p:nvPr/>
        </p:nvPicPr>
        <p:blipFill>
          <a:blip r:embed="rId3"/>
          <a:stretch>
            <a:fillRect/>
          </a:stretch>
        </p:blipFill>
        <p:spPr>
          <a:xfrm>
            <a:off x="4433863" y="3592744"/>
            <a:ext cx="1582618" cy="348914"/>
          </a:xfrm>
          <a:prstGeom prst="rect">
            <a:avLst/>
          </a:prstGeom>
          <a:noFill/>
          <a:ln w="9525">
            <a:noFill/>
          </a:ln>
        </p:spPr>
      </p:pic>
      <p:pic>
        <p:nvPicPr>
          <p:cNvPr id="122886" name="Picture 6" descr="640[1]"/>
          <p:cNvPicPr>
            <a:picLocks noChangeAspect="1"/>
          </p:cNvPicPr>
          <p:nvPr/>
        </p:nvPicPr>
        <p:blipFill>
          <a:blip r:embed="rId4"/>
          <a:stretch>
            <a:fillRect/>
          </a:stretch>
        </p:blipFill>
        <p:spPr>
          <a:xfrm>
            <a:off x="4433863" y="4475151"/>
            <a:ext cx="1080086" cy="477525"/>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1.10  Python</a:t>
            </a:r>
            <a:r>
              <a:rPr lang="zh-CN" altLang="en-US" kern="1200" baseline="0">
                <a:latin typeface="+mj-lt"/>
                <a:ea typeface="宋体" panose="02010600030101010101" pitchFamily="2" charset="-122"/>
                <a:cs typeface="+mj-cs"/>
              </a:rPr>
              <a:t>快速入门</a:t>
            </a:r>
          </a:p>
        </p:txBody>
      </p:sp>
      <p:sp>
        <p:nvSpPr>
          <p:cNvPr id="3" name="内容占位符 2"/>
          <p:cNvSpPr>
            <a:spLocks noGrp="1"/>
          </p:cNvSpPr>
          <p:nvPr>
            <p:ph idx="1"/>
          </p:nvPr>
        </p:nvSpPr>
        <p:spPr/>
        <p:txBody>
          <a:bodyPr/>
          <a:lstStyle/>
          <a:p>
            <a:pPr fontAlgn="base"/>
            <a:r>
              <a:rPr lang="zh-CN" altLang="en-US" sz="1800" b="1" strike="noStrike" noProof="1"/>
              <a:t>例</a:t>
            </a:r>
            <a:r>
              <a:rPr lang="en-US" altLang="zh-CN" sz="1800" b="1" strike="noStrike" noProof="1"/>
              <a:t>1-5</a:t>
            </a:r>
            <a:r>
              <a:rPr lang="en-US" altLang="zh-CN" sz="1800" strike="noStrike" noProof="1"/>
              <a:t>  </a:t>
            </a:r>
            <a:r>
              <a:rPr lang="zh-CN" altLang="en-US" sz="1800" strike="noStrike" noProof="1">
                <a:ea typeface="宋体" panose="02010600030101010101" pitchFamily="2" charset="-122"/>
              </a:rPr>
              <a:t>统计一个字符串中所有字符在另一个字符串中出现的总次数。</a:t>
            </a:r>
            <a:endParaRPr lang="zh-CN" altLang="en-US" sz="1500" strike="noStrike" noProof="1">
              <a:ea typeface="宋体" panose="02010600030101010101" pitchFamily="2" charset="-122"/>
            </a:endParaRPr>
          </a:p>
          <a:p>
            <a:pPr fontAlgn="base">
              <a:buFont typeface="Wingdings" panose="05000000000000000000" charset="0"/>
              <a:buChar char="ü"/>
            </a:pPr>
            <a:r>
              <a:rPr lang="zh-CN" altLang="en-US" sz="1500" strike="noStrike" noProof="1">
                <a:latin typeface="Consolas" panose="020B0609020204030204" charset="0"/>
                <a:ea typeface="宋体" panose="02010600030101010101" pitchFamily="2" charset="-122"/>
                <a:cs typeface="Consolas" panose="020B0609020204030204" charset="0"/>
              </a:rPr>
              <a:t>可能的应用：垃圾邮件分类。在大部分垃圾邮件中，为了防止被分类为垃圾邮件，会在一些关键字中间插入类似于【、】、*之类的字符来干扰分词。可以把这个特点作为一个判断依据，如果一封邮件中这样的干扰字符超过一定比例，则认为是垃圾邮件。</a:t>
            </a: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def check(s1, s2):</a:t>
            </a: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    return sum(map(s1.count, s2))</a:t>
            </a:r>
          </a:p>
          <a:p>
            <a:pPr marL="0" indent="0" fontAlgn="base">
              <a:buNone/>
            </a:pP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print(check('这是一个测*#试邮#件，内】含广【告',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1-6</a:t>
            </a:r>
            <a:r>
              <a:rPr lang="en-US" altLang="zh-CN" sz="1800"/>
              <a:t>  </a:t>
            </a:r>
            <a:r>
              <a:rPr lang="zh-CN" altLang="en-US" sz="1800"/>
              <a:t>调整文本顺序，对抗垃圾邮件检测。</a:t>
            </a:r>
          </a:p>
          <a:p>
            <a:pPr marL="0" indent="0">
              <a:spcBef>
                <a:spcPts val="0"/>
              </a:spcBef>
              <a:buNone/>
            </a:pPr>
            <a:r>
              <a:rPr lang="zh-CN" altLang="en-US" sz="1200">
                <a:latin typeface="Consolas" panose="020B0609020204030204" charset="0"/>
                <a:cs typeface="Consolas" panose="020B0609020204030204" charset="0"/>
              </a:rPr>
              <a:t>from jieba import cut</a:t>
            </a: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swap(word):</a:t>
            </a:r>
          </a:p>
          <a:p>
            <a:pPr marL="0" indent="0">
              <a:spcBef>
                <a:spcPts val="0"/>
              </a:spcBef>
              <a:buNone/>
            </a:pPr>
            <a:r>
              <a:rPr lang="zh-CN" altLang="en-US" sz="1200">
                <a:latin typeface="Consolas" panose="020B0609020204030204" charset="0"/>
                <a:cs typeface="Consolas" panose="020B0609020204030204" charset="0"/>
              </a:rPr>
              <a:t>    '''交换长度为2的单词中的两个字顺序'''</a:t>
            </a:r>
          </a:p>
          <a:p>
            <a:pPr marL="0" indent="0">
              <a:spcBef>
                <a:spcPts val="0"/>
              </a:spcBef>
              <a:buNone/>
            </a:pPr>
            <a:r>
              <a:rPr lang="zh-CN" altLang="en-US" sz="1200">
                <a:latin typeface="Consolas" panose="020B0609020204030204" charset="0"/>
                <a:cs typeface="Consolas" panose="020B0609020204030204" charset="0"/>
              </a:rPr>
              <a:t>    if len(word) == 2:</a:t>
            </a:r>
          </a:p>
          <a:p>
            <a:pPr marL="0" indent="0">
              <a:spcBef>
                <a:spcPts val="0"/>
              </a:spcBef>
              <a:buNone/>
            </a:pPr>
            <a:r>
              <a:rPr lang="zh-CN" altLang="en-US" sz="1200">
                <a:latin typeface="Consolas" panose="020B0609020204030204" charset="0"/>
                <a:cs typeface="Consolas" panose="020B0609020204030204" charset="0"/>
              </a:rPr>
              <a:t>        word = word[1]+word[0]</a:t>
            </a:r>
          </a:p>
          <a:p>
            <a:pPr marL="0" indent="0">
              <a:spcBef>
                <a:spcPts val="0"/>
              </a:spcBef>
              <a:buNone/>
            </a:pPr>
            <a:r>
              <a:rPr lang="zh-CN" altLang="en-US" sz="1200">
                <a:latin typeface="Consolas" panose="020B0609020204030204" charset="0"/>
                <a:cs typeface="Consolas" panose="020B0609020204030204" charset="0"/>
              </a:rPr>
              <a:t>    return word</a:t>
            </a: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antiCheck(text):</a:t>
            </a:r>
          </a:p>
          <a:p>
            <a:pPr marL="0" indent="0">
              <a:spcBef>
                <a:spcPts val="0"/>
              </a:spcBef>
              <a:buNone/>
            </a:pPr>
            <a:r>
              <a:rPr lang="zh-CN" altLang="en-US" sz="1200">
                <a:latin typeface="Consolas" panose="020B0609020204030204" charset="0"/>
                <a:cs typeface="Consolas" panose="020B0609020204030204" charset="0"/>
              </a:rPr>
              <a:t>    '''分词，处理长度为2个单词，然后再连接起来'''</a:t>
            </a:r>
          </a:p>
          <a:p>
            <a:pPr marL="0" indent="0">
              <a:spcBef>
                <a:spcPts val="0"/>
              </a:spcBef>
              <a:buNone/>
            </a:pPr>
            <a:r>
              <a:rPr lang="zh-CN" altLang="en-US" sz="1200">
                <a:latin typeface="Consolas" panose="020B0609020204030204" charset="0"/>
                <a:cs typeface="Consolas" panose="020B0609020204030204" charset="0"/>
              </a:rPr>
              <a:t>    words = cut(text)</a:t>
            </a:r>
          </a:p>
          <a:p>
            <a:pPr marL="0" indent="0">
              <a:spcBef>
                <a:spcPts val="0"/>
              </a:spcBef>
              <a:buNone/>
            </a:pPr>
            <a:r>
              <a:rPr lang="zh-CN" altLang="en-US" sz="1200">
                <a:latin typeface="Consolas" panose="020B0609020204030204" charset="0"/>
                <a:cs typeface="Consolas" panose="020B0609020204030204" charset="0"/>
              </a:rPr>
              <a:t>    return ''.join(map(swap, words))</a:t>
            </a: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text = '由于人们阅读时一目十行的特点，有时候个别词语交换'+\</a:t>
            </a:r>
          </a:p>
          <a:p>
            <a:pPr marL="0" indent="0">
              <a:spcBef>
                <a:spcPts val="0"/>
              </a:spcBef>
              <a:buNone/>
            </a:pPr>
            <a:r>
              <a:rPr lang="zh-CN" altLang="en-US" sz="1200">
                <a:latin typeface="Consolas" panose="020B0609020204030204" charset="0"/>
                <a:cs typeface="Consolas" panose="020B0609020204030204" charset="0"/>
              </a:rPr>
              <a:t>       '一下顺序并不影响，甚至无法察觉这种变化。'+\</a:t>
            </a:r>
          </a:p>
          <a:p>
            <a:pPr marL="0" indent="0">
              <a:spcBef>
                <a:spcPts val="0"/>
              </a:spcBef>
              <a:buNone/>
            </a:pPr>
            <a:r>
              <a:rPr lang="zh-CN" altLang="en-US" sz="1200">
                <a:latin typeface="Consolas" panose="020B0609020204030204" charset="0"/>
                <a:cs typeface="Consolas" panose="020B0609020204030204" charset="0"/>
              </a:rPr>
              <a:t>       '更有意思的是，即使发现了顺序的调整，也不影响对内容的理解。'</a:t>
            </a:r>
          </a:p>
          <a:p>
            <a:pPr marL="0" indent="0">
              <a:spcBef>
                <a:spcPts val="0"/>
              </a:spcBef>
              <a:buNone/>
            </a:pPr>
            <a:r>
              <a:rPr lang="zh-CN" altLang="en-US" sz="1200">
                <a:latin typeface="Consolas" panose="020B0609020204030204" charset="0"/>
                <a:cs typeface="Consolas" panose="020B0609020204030204" charset="0"/>
              </a:rPr>
              <a:t>print(antiCheck(text))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1-7  </a:t>
            </a:r>
            <a:r>
              <a:rPr lang="zh-CN" altLang="en-US" sz="1800"/>
              <a:t>计算给定数据的几何平均数，即</a:t>
            </a:r>
            <a:r>
              <a:rPr lang="en-US" altLang="zh-CN" sz="1800"/>
              <a:t>n</a:t>
            </a:r>
            <a:r>
              <a:rPr lang="zh-CN" altLang="en-US" sz="1800"/>
              <a:t>个数字连乘结果的</a:t>
            </a:r>
            <a:r>
              <a:rPr lang="en-US" altLang="zh-CN" sz="1800"/>
              <a:t>n</a:t>
            </a:r>
            <a:r>
              <a:rPr lang="zh-CN" altLang="en-US" sz="1800"/>
              <a:t>次方根。</a:t>
            </a:r>
            <a:endParaRPr lang="zh-CN" altLang="en-US"/>
          </a:p>
          <a:p>
            <a:pPr marL="0" indent="0">
              <a:spcBef>
                <a:spcPts val="0"/>
              </a:spcBef>
              <a:buNone/>
            </a:pPr>
            <a:r>
              <a:rPr lang="zh-CN" altLang="en-US" sz="1600">
                <a:latin typeface="Consolas" panose="020B0609020204030204" charset="0"/>
                <a:cs typeface="Consolas" panose="020B0609020204030204" charset="0"/>
              </a:rPr>
              <a:t>from operator import mul</a:t>
            </a:r>
          </a:p>
          <a:p>
            <a:pPr marL="0" indent="0">
              <a:spcBef>
                <a:spcPts val="0"/>
              </a:spcBef>
              <a:buNone/>
            </a:pPr>
            <a:r>
              <a:rPr lang="zh-CN" altLang="en-US" sz="1600">
                <a:latin typeface="Consolas" panose="020B0609020204030204" charset="0"/>
                <a:cs typeface="Consolas" panose="020B0609020204030204" charset="0"/>
              </a:rPr>
              <a:t>from random import choices</a:t>
            </a:r>
          </a:p>
          <a:p>
            <a:pPr marL="0" indent="0">
              <a:spcBef>
                <a:spcPts val="0"/>
              </a:spcBef>
              <a:buNone/>
            </a:pPr>
            <a:r>
              <a:rPr lang="zh-CN" altLang="en-US" sz="1600">
                <a:latin typeface="Consolas" panose="020B0609020204030204" charset="0"/>
                <a:cs typeface="Consolas" panose="020B0609020204030204" charset="0"/>
              </a:rPr>
              <a:t>from functools import reduce</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data = choices(range(1,100), k=5)</a:t>
            </a:r>
          </a:p>
          <a:p>
            <a:pPr marL="0" indent="0">
              <a:spcBef>
                <a:spcPts val="0"/>
              </a:spcBef>
              <a:buNone/>
            </a:pPr>
            <a:r>
              <a:rPr lang="zh-CN" altLang="en-US" sz="1600">
                <a:latin typeface="Consolas" panose="020B0609020204030204" charset="0"/>
                <a:cs typeface="Consolas" panose="020B0609020204030204" charset="0"/>
              </a:rPr>
              <a:t>result = reduce(mul,data) ** (1/len(data))</a:t>
            </a:r>
          </a:p>
          <a:p>
            <a:pPr marL="0" indent="0">
              <a:spcBef>
                <a:spcPts val="0"/>
              </a:spcBef>
              <a:buNone/>
            </a:pPr>
            <a:r>
              <a:rPr lang="zh-CN" altLang="en-US" sz="1600">
                <a:latin typeface="Consolas" panose="020B0609020204030204" charset="0"/>
                <a:cs typeface="Consolas" panose="020B0609020204030204" charset="0"/>
              </a:rPr>
              <a:t>print(data, result, sep='\n')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1-8</a:t>
            </a:r>
            <a:r>
              <a:rPr lang="en-US" altLang="zh-CN" sz="1800"/>
              <a:t>  </a:t>
            </a:r>
            <a:r>
              <a:rPr lang="zh-CN" altLang="en-US" sz="1800"/>
              <a:t>计算向量的</a:t>
            </a:r>
            <a:r>
              <a:rPr lang="en-US" altLang="zh-CN" sz="1800"/>
              <a:t>L1</a:t>
            </a:r>
            <a:r>
              <a:rPr lang="zh-CN" altLang="en-US" sz="1800"/>
              <a:t>和</a:t>
            </a:r>
            <a:r>
              <a:rPr lang="en-US" altLang="zh-CN" sz="1800"/>
              <a:t>L2</a:t>
            </a:r>
            <a:r>
              <a:rPr lang="zh-CN" altLang="en-US" sz="1800"/>
              <a:t>范数。</a:t>
            </a:r>
          </a:p>
          <a:p>
            <a:pPr marL="0" indent="0">
              <a:spcBef>
                <a:spcPts val="0"/>
              </a:spcBef>
              <a:buNone/>
            </a:pPr>
            <a:r>
              <a:rPr lang="zh-CN" altLang="en-US" sz="1350">
                <a:latin typeface="Consolas" panose="020B0609020204030204" charset="0"/>
                <a:cs typeface="Consolas" panose="020B0609020204030204" charset="0"/>
              </a:rPr>
              <a:t>from random import choices</a:t>
            </a:r>
          </a:p>
          <a:p>
            <a:pPr marL="0" indent="0">
              <a:spcBef>
                <a:spcPts val="0"/>
              </a:spcBef>
              <a:buNone/>
            </a:pPr>
            <a:r>
              <a:rPr lang="zh-CN" altLang="en-US" sz="1350">
                <a:latin typeface="Consolas" panose="020B0609020204030204" charset="0"/>
                <a:cs typeface="Consolas" panose="020B0609020204030204" charset="0"/>
              </a:rPr>
              <a:t>import numpy as np</a:t>
            </a: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vector = choices(range(-50,50), k=10)</a:t>
            </a:r>
          </a:p>
          <a:p>
            <a:pPr marL="0" indent="0">
              <a:spcBef>
                <a:spcPts val="0"/>
              </a:spcBef>
              <a:buNone/>
            </a:pPr>
            <a:r>
              <a:rPr lang="zh-CN" altLang="en-US" sz="1350">
                <a:latin typeface="Consolas" panose="020B0609020204030204" charset="0"/>
                <a:cs typeface="Consolas" panose="020B0609020204030204" charset="0"/>
              </a:rPr>
              <a:t># L1范数，所有分量绝对值之和</a:t>
            </a:r>
          </a:p>
          <a:p>
            <a:pPr marL="0" indent="0">
              <a:spcBef>
                <a:spcPts val="0"/>
              </a:spcBef>
              <a:buNone/>
            </a:pPr>
            <a:r>
              <a:rPr lang="zh-CN" altLang="en-US" sz="1350">
                <a:latin typeface="Consolas" panose="020B0609020204030204" charset="0"/>
                <a:cs typeface="Consolas" panose="020B0609020204030204" charset="0"/>
              </a:rPr>
              <a:t>L1_norm = sum(map(abs, vector))</a:t>
            </a:r>
          </a:p>
          <a:p>
            <a:pPr marL="0" indent="0">
              <a:spcBef>
                <a:spcPts val="0"/>
              </a:spcBef>
              <a:buNone/>
            </a:pPr>
            <a:r>
              <a:rPr lang="zh-CN" altLang="en-US" sz="1350">
                <a:latin typeface="Consolas" panose="020B0609020204030204" charset="0"/>
                <a:cs typeface="Consolas" panose="020B0609020204030204" charset="0"/>
              </a:rPr>
              <a:t># L2范数，所有分量平方和的平方根</a:t>
            </a:r>
          </a:p>
          <a:p>
            <a:pPr marL="0" indent="0">
              <a:spcBef>
                <a:spcPts val="0"/>
              </a:spcBef>
              <a:buNone/>
            </a:pPr>
            <a:r>
              <a:rPr lang="zh-CN" altLang="en-US" sz="1350">
                <a:latin typeface="Consolas" panose="020B0609020204030204" charset="0"/>
                <a:cs typeface="Consolas" panose="020B0609020204030204" charset="0"/>
              </a:rPr>
              <a:t>L2_norm = sum([num**2 for num in vector]) ** 0.5</a:t>
            </a:r>
          </a:p>
          <a:p>
            <a:pPr marL="0" indent="0">
              <a:spcBef>
                <a:spcPts val="0"/>
              </a:spcBef>
              <a:buNone/>
            </a:pPr>
            <a:r>
              <a:rPr lang="zh-CN" altLang="en-US" sz="1350">
                <a:latin typeface="Consolas" panose="020B0609020204030204" charset="0"/>
                <a:cs typeface="Consolas" panose="020B0609020204030204" charset="0"/>
              </a:rPr>
              <a:t>print(vector, L1_norm, L2_norm, sep='\n')</a:t>
            </a:r>
          </a:p>
          <a:p>
            <a:pPr marL="0" indent="0">
              <a:spcBef>
                <a:spcPts val="0"/>
              </a:spcBef>
              <a:buNone/>
            </a:pPr>
            <a:r>
              <a:rPr lang="zh-CN" altLang="en-US" sz="1350">
                <a:latin typeface="Consolas" panose="020B0609020204030204" charset="0"/>
                <a:cs typeface="Consolas" panose="020B0609020204030204" charset="0"/>
              </a:rPr>
              <a:t># 使用扩展库numpy计算向量范数</a:t>
            </a:r>
          </a:p>
          <a:p>
            <a:pPr marL="0" indent="0">
              <a:spcBef>
                <a:spcPts val="0"/>
              </a:spcBef>
              <a:buNone/>
            </a:pPr>
            <a:r>
              <a:rPr lang="zh-CN" altLang="en-US" sz="1350">
                <a:latin typeface="Consolas" panose="020B0609020204030204" charset="0"/>
                <a:cs typeface="Consolas" panose="020B0609020204030204" charset="0"/>
              </a:rPr>
              <a:t>print(np.linalg.norm(vector, 1))</a:t>
            </a:r>
          </a:p>
          <a:p>
            <a:pPr marL="0" indent="0">
              <a:spcBef>
                <a:spcPts val="0"/>
              </a:spcBef>
              <a:buNone/>
            </a:pPr>
            <a:r>
              <a:rPr lang="zh-CN" altLang="en-US" sz="1350">
                <a:latin typeface="Consolas" panose="020B0609020204030204" charset="0"/>
                <a:cs typeface="Consolas" panose="020B0609020204030204" charset="0"/>
              </a:rPr>
              <a:t>print(np.linalg.norm(vector, 2))</a:t>
            </a: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使用内置函数+lambda表达式计算L2范数</a:t>
            </a:r>
          </a:p>
          <a:p>
            <a:pPr marL="0" indent="0">
              <a:spcBef>
                <a:spcPts val="0"/>
              </a:spcBef>
              <a:buNone/>
            </a:pPr>
            <a:r>
              <a:rPr lang="zh-CN" altLang="en-US" sz="1350">
                <a:latin typeface="Consolas" panose="020B0609020204030204" charset="0"/>
                <a:cs typeface="Consolas" panose="020B0609020204030204" charset="0"/>
              </a:rPr>
              <a:t>print(sum(map(lambda num: num**2, vector))**0.5)</a:t>
            </a:r>
          </a:p>
        </p:txBody>
      </p:sp>
      <p:graphicFrame>
        <p:nvGraphicFramePr>
          <p:cNvPr id="4" name="Object -2147482624"/>
          <p:cNvGraphicFramePr>
            <a:graphicFrameLocks noChangeAspect="1"/>
          </p:cNvGraphicFramePr>
          <p:nvPr/>
        </p:nvGraphicFramePr>
        <p:xfrm>
          <a:off x="5367338" y="1084898"/>
          <a:ext cx="2126933" cy="842010"/>
        </p:xfrm>
        <a:graphic>
          <a:graphicData uri="http://schemas.openxmlformats.org/presentationml/2006/ole">
            <mc:AlternateContent xmlns:mc="http://schemas.openxmlformats.org/markup-compatibility/2006">
              <mc:Choice xmlns:v="urn:schemas-microsoft-com:vml" Requires="v">
                <p:oleObj spid="_x0000_s4121" r:id="rId3" imgW="1219200" imgH="482600" progId="Equation.KSEE3">
                  <p:embed/>
                </p:oleObj>
              </mc:Choice>
              <mc:Fallback>
                <p:oleObj r:id="rId3" imgW="1219200" imgH="482600" progId="Equation.KSEE3">
                  <p:embed/>
                  <p:pic>
                    <p:nvPicPr>
                      <p:cNvPr id="0" name="Picture 3075"/>
                      <p:cNvPicPr/>
                      <p:nvPr/>
                    </p:nvPicPr>
                    <p:blipFill>
                      <a:blip r:embed="rId4"/>
                      <a:stretch>
                        <a:fillRect/>
                      </a:stretch>
                    </p:blipFill>
                    <p:spPr>
                      <a:xfrm>
                        <a:off x="5367338" y="1084898"/>
                        <a:ext cx="2126933" cy="842010"/>
                      </a:xfrm>
                      <a:prstGeom prst="rect">
                        <a:avLst/>
                      </a:prstGeom>
                      <a:noFill/>
                      <a:ln w="38100">
                        <a:solidFill>
                          <a:schemeClr val="accent1"/>
                        </a:solidFill>
                        <a:miter/>
                      </a:ln>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1-9</a:t>
            </a:r>
            <a:r>
              <a:rPr lang="en-US" altLang="zh-CN" sz="1800"/>
              <a:t>  </a:t>
            </a:r>
            <a:r>
              <a:rPr lang="zh-CN" altLang="en-US" sz="1800"/>
              <a:t>判断是否对称矩阵。</a:t>
            </a:r>
          </a:p>
          <a:p>
            <a:pPr marL="0" indent="0">
              <a:buNone/>
            </a:pPr>
            <a:r>
              <a:rPr lang="zh-CN" altLang="en-US" sz="1350">
                <a:latin typeface="Consolas" panose="020B0609020204030204" charset="0"/>
                <a:cs typeface="Consolas" panose="020B0609020204030204" charset="0"/>
              </a:rPr>
              <a:t>import numpy as np</a:t>
            </a:r>
          </a:p>
          <a:p>
            <a:pPr marL="0" indent="0">
              <a:buNone/>
            </a:pP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matrix1 = [[1,2,3], [4,5,6], [7,8,9]]</a:t>
            </a:r>
          </a:p>
          <a:p>
            <a:pPr marL="0" indent="0">
              <a:buNone/>
            </a:pPr>
            <a:r>
              <a:rPr lang="zh-CN" altLang="en-US" sz="1350">
                <a:latin typeface="Consolas" panose="020B0609020204030204" charset="0"/>
                <a:cs typeface="Consolas" panose="020B0609020204030204" charset="0"/>
              </a:rPr>
              <a:t>matrix2 = [[1,2,3], [2,3,4], [3,4,5]]</a:t>
            </a: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使用内置函数转置</a:t>
            </a:r>
          </a:p>
          <a:p>
            <a:pPr marL="0" indent="0">
              <a:buNone/>
            </a:pPr>
            <a:r>
              <a:rPr lang="zh-CN" altLang="en-US" sz="1350">
                <a:latin typeface="Consolas" panose="020B0609020204030204" charset="0"/>
                <a:cs typeface="Consolas" panose="020B0609020204030204" charset="0"/>
              </a:rPr>
              <a:t>matrix1_T = list(map(list, zip(*matrix1)))</a:t>
            </a:r>
          </a:p>
          <a:p>
            <a:pPr marL="0" indent="0">
              <a:buNone/>
            </a:pPr>
            <a:r>
              <a:rPr lang="zh-CN" altLang="en-US" sz="1350">
                <a:latin typeface="Consolas" panose="020B0609020204030204" charset="0"/>
                <a:cs typeface="Consolas" panose="020B0609020204030204" charset="0"/>
              </a:rPr>
              <a:t>matrix2_T = list(map(list, zip(*matrix2)))</a:t>
            </a:r>
          </a:p>
          <a:p>
            <a:pPr marL="0" indent="0">
              <a:buNone/>
            </a:pPr>
            <a:r>
              <a:rPr lang="zh-CN" altLang="en-US" sz="1350">
                <a:latin typeface="Consolas" panose="020B0609020204030204" charset="0"/>
                <a:cs typeface="Consolas" panose="020B0609020204030204" charset="0"/>
              </a:rPr>
              <a:t>print(matrix1==matrix1_T, matrix2==matrix2_T)</a:t>
            </a: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使用扩展库</a:t>
            </a:r>
            <a:r>
              <a:rPr lang="en-US" altLang="zh-CN" sz="1350">
                <a:latin typeface="Consolas" panose="020B0609020204030204" charset="0"/>
                <a:cs typeface="Consolas" panose="020B0609020204030204" charset="0"/>
              </a:rPr>
              <a:t>numpy</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print((np.matrix(matrix1) == np.matrix(matrix1).T).all(),</a:t>
            </a:r>
          </a:p>
          <a:p>
            <a:pPr marL="0" indent="0">
              <a:buNone/>
            </a:pPr>
            <a:r>
              <a:rPr lang="zh-CN" altLang="en-US" sz="1350">
                <a:latin typeface="Consolas" panose="020B0609020204030204" charset="0"/>
                <a:cs typeface="Consolas" panose="020B0609020204030204" charset="0"/>
              </a:rPr>
              <a:t>      (np.matrix(matrix2) == np.matrix(matrix2).T).all())</a:t>
            </a:r>
          </a:p>
        </p:txBody>
      </p:sp>
      <p:graphicFrame>
        <p:nvGraphicFramePr>
          <p:cNvPr id="4" name="Object -2147482624"/>
          <p:cNvGraphicFramePr>
            <a:graphicFrameLocks noChangeAspect="1"/>
          </p:cNvGraphicFramePr>
          <p:nvPr/>
        </p:nvGraphicFramePr>
        <p:xfrm>
          <a:off x="6334125" y="1256030"/>
          <a:ext cx="1174750" cy="476250"/>
        </p:xfrm>
        <a:graphic>
          <a:graphicData uri="http://schemas.openxmlformats.org/presentationml/2006/ole">
            <mc:AlternateContent xmlns:mc="http://schemas.openxmlformats.org/markup-compatibility/2006">
              <mc:Choice xmlns:v="urn:schemas-microsoft-com:vml" Requires="v">
                <p:oleObj spid="_x0000_s5145" r:id="rId3" imgW="469900" imgH="190500" progId="Equation.KSEE3">
                  <p:embed/>
                </p:oleObj>
              </mc:Choice>
              <mc:Fallback>
                <p:oleObj r:id="rId3" imgW="469900" imgH="190500" progId="Equation.KSEE3">
                  <p:embed/>
                  <p:pic>
                    <p:nvPicPr>
                      <p:cNvPr id="0" name="Picture 3075"/>
                      <p:cNvPicPr/>
                      <p:nvPr/>
                    </p:nvPicPr>
                    <p:blipFill>
                      <a:blip r:embed="rId4"/>
                      <a:stretch>
                        <a:fillRect/>
                      </a:stretch>
                    </p:blipFill>
                    <p:spPr>
                      <a:xfrm>
                        <a:off x="6334125" y="1256030"/>
                        <a:ext cx="1174750" cy="476250"/>
                      </a:xfrm>
                      <a:prstGeom prst="rect">
                        <a:avLst/>
                      </a:prstGeom>
                      <a:noFill/>
                      <a:ln w="38100">
                        <a:noFill/>
                        <a:miter/>
                      </a:ln>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1.10 Python</a:t>
            </a:r>
            <a:r>
              <a:rPr lang="zh-CN" altLang="en-US"/>
              <a:t>快速入门</a:t>
            </a:r>
          </a:p>
        </p:txBody>
      </p:sp>
      <p:sp>
        <p:nvSpPr>
          <p:cNvPr id="3" name="Content Placeholder 2"/>
          <p:cNvSpPr>
            <a:spLocks noGrp="1"/>
          </p:cNvSpPr>
          <p:nvPr>
            <p:ph idx="1"/>
          </p:nvPr>
        </p:nvSpPr>
        <p:spPr/>
        <p:txBody>
          <a:bodyPr/>
          <a:lstStyle/>
          <a:p>
            <a:r>
              <a:rPr lang="zh-CN" altLang="en-US" sz="1800" b="1"/>
              <a:t>例</a:t>
            </a:r>
            <a:r>
              <a:rPr lang="en-US" altLang="zh-CN" sz="1800" b="1"/>
              <a:t>1-10</a:t>
            </a:r>
            <a:r>
              <a:rPr lang="en-US" altLang="zh-CN" sz="1800"/>
              <a:t>  </a:t>
            </a:r>
            <a:r>
              <a:rPr lang="zh-CN" altLang="en-US" sz="1800"/>
              <a:t>计算矩阵的迹。</a:t>
            </a:r>
          </a:p>
          <a:p>
            <a:pPr marL="0" indent="0">
              <a:buNone/>
            </a:pPr>
            <a:r>
              <a:rPr lang="zh-CN" altLang="en-US" sz="1500">
                <a:latin typeface="Consolas" panose="020B0609020204030204" charset="0"/>
                <a:cs typeface="Consolas" panose="020B0609020204030204" charset="0"/>
              </a:rPr>
              <a:t>import numpy as np</a:t>
            </a: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data = [[1,2,3], [4,5,6], [7,8,9]]</a:t>
            </a: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矩阵的迹定义为方阵对角线元素之和</a:t>
            </a:r>
          </a:p>
          <a:p>
            <a:pPr marL="0" indent="0">
              <a:buNone/>
            </a:pPr>
            <a:r>
              <a:rPr lang="zh-CN" altLang="en-US" sz="1500">
                <a:latin typeface="Consolas" panose="020B0609020204030204" charset="0"/>
                <a:cs typeface="Consolas" panose="020B0609020204030204" charset="0"/>
              </a:rPr>
              <a:t>print(sum([data[i][i] for i in range(len(data))]))</a:t>
            </a: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使用扩展库</a:t>
            </a:r>
            <a:r>
              <a:rPr lang="en-US" altLang="zh-CN" sz="1500">
                <a:latin typeface="Consolas" panose="020B0609020204030204" charset="0"/>
                <a:cs typeface="Consolas" panose="020B0609020204030204" charset="0"/>
              </a:rPr>
              <a:t>numpy</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print(np.trace(data))</a:t>
            </a: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矩阵的迹也等于所有特征值之和</a:t>
            </a:r>
          </a:p>
          <a:p>
            <a:pPr marL="0" indent="0">
              <a:buNone/>
            </a:pPr>
            <a:r>
              <a:rPr lang="zh-CN" altLang="en-US" sz="1500">
                <a:latin typeface="Consolas" panose="020B0609020204030204" charset="0"/>
                <a:cs typeface="Consolas" panose="020B0609020204030204" charset="0"/>
              </a:rPr>
              <a:t>print(sum(np.linalg.eig(data)[0]))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22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sp>
        <p:nvSpPr>
          <p:cNvPr id="14338" name="文本占位符 12290"/>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中，如果使用交互式编程模式，那么直接在提示符“</a:t>
            </a:r>
            <a:r>
              <a:rPr lang="en-US" altLang="zh-CN" sz="1800">
                <a:latin typeface="宋体" panose="02010600030101010101" pitchFamily="2" charset="-122"/>
              </a:rPr>
              <a:t>&gt;&gt;&gt;”</a:t>
            </a:r>
            <a:r>
              <a:rPr lang="zh-CN" altLang="en-US" sz="1800">
                <a:latin typeface="宋体" panose="02010600030101010101" pitchFamily="2" charset="-122"/>
              </a:rPr>
              <a:t>后面输入相应的命令并回车执行即可，如果执行顺利的话，马上就可以看到执行结果，否则会抛出异常。</a:t>
            </a:r>
          </a:p>
          <a:p>
            <a:pPr>
              <a:lnSpc>
                <a:spcPct val="80000"/>
              </a:lnSpc>
              <a:buNone/>
            </a:pPr>
            <a:endParaRPr lang="en-US" altLang="zh-CN" sz="1200">
              <a:latin typeface="宋体" panose="02010600030101010101" pitchFamily="2" charset="-122"/>
            </a:endParaRPr>
          </a:p>
          <a:p>
            <a:pPr>
              <a:lnSpc>
                <a:spcPct val="80000"/>
              </a:lnSpc>
              <a:buNone/>
            </a:pPr>
            <a:r>
              <a:rPr lang="en-US" altLang="zh-CN" sz="1350">
                <a:latin typeface="Consolas" panose="020B0609020204030204" charset="0"/>
              </a:rPr>
              <a:t>&gt;&gt;&gt; 3+5</a:t>
            </a:r>
          </a:p>
          <a:p>
            <a:pPr>
              <a:lnSpc>
                <a:spcPct val="80000"/>
              </a:lnSpc>
              <a:buNone/>
            </a:pPr>
            <a:r>
              <a:rPr lang="en-US" altLang="zh-CN" sz="1350">
                <a:solidFill>
                  <a:srgbClr val="00B0F0"/>
                </a:solidFill>
                <a:latin typeface="Consolas" panose="020B0609020204030204" charset="0"/>
              </a:rPr>
              <a:t>8</a:t>
            </a:r>
          </a:p>
          <a:p>
            <a:pPr>
              <a:lnSpc>
                <a:spcPct val="80000"/>
              </a:lnSpc>
              <a:buNone/>
            </a:pPr>
            <a:r>
              <a:rPr lang="en-US" altLang="zh-CN" sz="1350">
                <a:latin typeface="Consolas" panose="020B0609020204030204" charset="0"/>
              </a:rPr>
              <a:t>&gt;&gt;&gt; import math</a:t>
            </a:r>
          </a:p>
          <a:p>
            <a:pPr>
              <a:lnSpc>
                <a:spcPct val="80000"/>
              </a:lnSpc>
              <a:buNone/>
            </a:pPr>
            <a:r>
              <a:rPr lang="en-US" altLang="zh-CN" sz="1350">
                <a:latin typeface="Consolas" panose="020B0609020204030204" charset="0"/>
              </a:rPr>
              <a:t>&gt;&gt;&gt; math.sqrt(9)</a:t>
            </a:r>
          </a:p>
          <a:p>
            <a:pPr>
              <a:lnSpc>
                <a:spcPct val="80000"/>
              </a:lnSpc>
              <a:buNone/>
            </a:pPr>
            <a:r>
              <a:rPr lang="en-US" altLang="zh-CN" sz="1350">
                <a:solidFill>
                  <a:srgbClr val="00B0F0"/>
                </a:solidFill>
                <a:latin typeface="Consolas" panose="020B0609020204030204" charset="0"/>
              </a:rPr>
              <a:t>3.0</a:t>
            </a:r>
          </a:p>
          <a:p>
            <a:pPr>
              <a:lnSpc>
                <a:spcPct val="80000"/>
              </a:lnSpc>
              <a:buNone/>
            </a:pPr>
            <a:r>
              <a:rPr lang="en-US" altLang="zh-CN" sz="1350">
                <a:latin typeface="Consolas" panose="020B0609020204030204" charset="0"/>
              </a:rPr>
              <a:t>&gt;&gt;&gt; 3*(2+6)</a:t>
            </a:r>
          </a:p>
          <a:p>
            <a:pPr>
              <a:lnSpc>
                <a:spcPct val="80000"/>
              </a:lnSpc>
              <a:buNone/>
            </a:pPr>
            <a:r>
              <a:rPr lang="en-US" altLang="zh-CN" sz="1350">
                <a:solidFill>
                  <a:srgbClr val="00B0F0"/>
                </a:solidFill>
                <a:latin typeface="Consolas" panose="020B0609020204030204" charset="0"/>
              </a:rPr>
              <a:t>24</a:t>
            </a:r>
          </a:p>
          <a:p>
            <a:pPr>
              <a:lnSpc>
                <a:spcPct val="80000"/>
              </a:lnSpc>
              <a:buNone/>
            </a:pPr>
            <a:r>
              <a:rPr lang="en-US" altLang="zh-CN" sz="1350">
                <a:latin typeface="Consolas" panose="020B0609020204030204" charset="0"/>
              </a:rPr>
              <a:t>&gt;&gt;&gt; 2/0</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"&lt;pyshell#18&gt;", line 1, in &lt;module&gt;</a:t>
            </a:r>
          </a:p>
          <a:p>
            <a:pPr>
              <a:lnSpc>
                <a:spcPct val="80000"/>
              </a:lnSpc>
              <a:buNone/>
            </a:pPr>
            <a:r>
              <a:rPr lang="en-US" altLang="zh-CN" sz="1350">
                <a:solidFill>
                  <a:srgbClr val="FF0000"/>
                </a:solidFill>
                <a:latin typeface="Consolas" panose="020B0609020204030204" charset="0"/>
              </a:rPr>
              <a:t>    2/0</a:t>
            </a:r>
          </a:p>
          <a:p>
            <a:pPr>
              <a:lnSpc>
                <a:spcPct val="80000"/>
              </a:lnSpc>
              <a:buNone/>
            </a:pPr>
            <a:r>
              <a:rPr lang="en-US" altLang="zh-CN" sz="1350">
                <a:solidFill>
                  <a:srgbClr val="FF0000"/>
                </a:solidFill>
                <a:latin typeface="Consolas" panose="020B0609020204030204" charset="0"/>
              </a:rPr>
              <a:t>ZeroDivisionError: integer division or modulo by zero</a:t>
            </a:r>
          </a:p>
        </p:txBody>
      </p:sp>
      <p:sp>
        <p:nvSpPr>
          <p:cNvPr id="14339" name="文本框 1"/>
          <p:cNvSpPr txBox="1"/>
          <p:nvPr/>
        </p:nvSpPr>
        <p:spPr>
          <a:xfrm>
            <a:off x="2425700" y="2203450"/>
            <a:ext cx="1920875"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交互模式下每次只能执行一条语句</a:t>
            </a:r>
          </a:p>
        </p:txBody>
      </p:sp>
      <p:cxnSp>
        <p:nvCxnSpPr>
          <p:cNvPr id="3" name="直接箭头连接符 2"/>
          <p:cNvCxnSpPr>
            <a:stCxn id="14339" idx="1"/>
          </p:cNvCxnSpPr>
          <p:nvPr/>
        </p:nvCxnSpPr>
        <p:spPr>
          <a:xfrm flipH="1" flipV="1">
            <a:off x="1263650" y="2353310"/>
            <a:ext cx="1162050" cy="142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1" name="文本框 3"/>
          <p:cNvSpPr txBox="1"/>
          <p:nvPr/>
        </p:nvSpPr>
        <p:spPr>
          <a:xfrm>
            <a:off x="4523740" y="2758440"/>
            <a:ext cx="2165350"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直到再次出现提示符才能输入下一条语句</a:t>
            </a:r>
          </a:p>
        </p:txBody>
      </p:sp>
      <p:cxnSp>
        <p:nvCxnSpPr>
          <p:cNvPr id="5" name="直接箭头连接符 4"/>
          <p:cNvCxnSpPr>
            <a:stCxn id="14341" idx="1"/>
          </p:cNvCxnSpPr>
          <p:nvPr/>
        </p:nvCxnSpPr>
        <p:spPr>
          <a:xfrm flipH="1" flipV="1">
            <a:off x="2077085" y="2931795"/>
            <a:ext cx="2446655" cy="1187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3"/>
          <p:cNvSpPr txBox="1"/>
          <p:nvPr/>
        </p:nvSpPr>
        <p:spPr>
          <a:xfrm>
            <a:off x="5382260" y="3511550"/>
            <a:ext cx="2019935" cy="33718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代码出错，抛出异常</a:t>
            </a:r>
          </a:p>
        </p:txBody>
      </p:sp>
      <p:cxnSp>
        <p:nvCxnSpPr>
          <p:cNvPr id="4" name="直接箭头连接符 4"/>
          <p:cNvCxnSpPr>
            <a:stCxn id="2" idx="1"/>
          </p:cNvCxnSpPr>
          <p:nvPr/>
        </p:nvCxnSpPr>
        <p:spPr>
          <a:xfrm flipH="1">
            <a:off x="1263650" y="3680460"/>
            <a:ext cx="4118610" cy="2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线形标注 3 5"/>
          <p:cNvSpPr/>
          <p:nvPr/>
        </p:nvSpPr>
        <p:spPr>
          <a:xfrm>
            <a:off x="4523740" y="1809750"/>
            <a:ext cx="2576195" cy="393700"/>
          </a:xfrm>
          <a:prstGeom prst="borderCallout3">
            <a:avLst>
              <a:gd name="adj1" fmla="val 48225"/>
              <a:gd name="adj2" fmla="val -369"/>
              <a:gd name="adj3" fmla="val 18750"/>
              <a:gd name="adj4" fmla="val -16667"/>
              <a:gd name="adj5" fmla="val 15000"/>
              <a:gd name="adj6" fmla="val -49026"/>
              <a:gd name="adj7" fmla="val 121612"/>
              <a:gd name="adj8" fmla="val -143554"/>
            </a:avLst>
          </a:prstGeom>
          <a:solidFill>
            <a:srgbClr val="00B0F0"/>
          </a:solidFill>
          <a:ln w="19050">
            <a:solidFill>
              <a:srgbClr val="00B0F0"/>
            </a:solidFill>
            <a:headEnd type="none"/>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提示符，不用输入</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1-11</a:t>
            </a:r>
            <a:r>
              <a:rPr lang="en-US" altLang="zh-CN" sz="1800"/>
              <a:t>  </a:t>
            </a:r>
            <a:r>
              <a:rPr lang="zh-CN" altLang="en-US" sz="1800"/>
              <a:t>获取子列表中最大值和最小值。</a:t>
            </a:r>
          </a:p>
          <a:p>
            <a:pPr marL="0" indent="0">
              <a:buNone/>
            </a:pPr>
            <a:r>
              <a:rPr lang="en-US" altLang="zh-CN" sz="1500">
                <a:latin typeface="Consolas" panose="020B0609020204030204" charset="0"/>
                <a:cs typeface="Consolas" panose="020B0609020204030204" charset="0"/>
              </a:rPr>
              <a:t>from random import choices</a:t>
            </a:r>
          </a:p>
          <a:p>
            <a:pPr marL="0" indent="0">
              <a:buNone/>
            </a:pP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k = 10</a:t>
            </a:r>
          </a:p>
          <a:p>
            <a:pPr marL="0" indent="0">
              <a:buNone/>
            </a:pPr>
            <a:r>
              <a:rPr lang="en-US" altLang="zh-CN" sz="1500">
                <a:latin typeface="Consolas" panose="020B0609020204030204" charset="0"/>
                <a:cs typeface="Consolas" panose="020B0609020204030204" charset="0"/>
              </a:rPr>
              <a:t>data = [choices(range(100),k=k),</a:t>
            </a:r>
          </a:p>
          <a:p>
            <a:pPr marL="0" indent="0">
              <a:buNone/>
            </a:pPr>
            <a:r>
              <a:rPr lang="en-US" altLang="zh-CN" sz="1500">
                <a:latin typeface="Consolas" panose="020B0609020204030204" charset="0"/>
                <a:cs typeface="Consolas" panose="020B0609020204030204" charset="0"/>
              </a:rPr>
              <a:t>        choices(range(100),k=k),</a:t>
            </a:r>
          </a:p>
          <a:p>
            <a:pPr marL="0" indent="0">
              <a:buNone/>
            </a:pPr>
            <a:r>
              <a:rPr lang="en-US" altLang="zh-CN" sz="1500">
                <a:latin typeface="Consolas" panose="020B0609020204030204" charset="0"/>
                <a:cs typeface="Consolas" panose="020B0609020204030204" charset="0"/>
              </a:rPr>
              <a:t>        choices(range(100),k=k)]</a:t>
            </a:r>
          </a:p>
          <a:p>
            <a:pPr marL="0" indent="0">
              <a:buNone/>
            </a:pPr>
            <a:r>
              <a:rPr lang="en-US" altLang="zh-CN" sz="1500">
                <a:latin typeface="Consolas" panose="020B0609020204030204" charset="0"/>
                <a:cs typeface="Consolas" panose="020B0609020204030204" charset="0"/>
              </a:rPr>
              <a:t>print(data)</a:t>
            </a:r>
          </a:p>
          <a:p>
            <a:pPr marL="0" indent="0">
              <a:buNone/>
            </a:pPr>
            <a:r>
              <a:rPr lang="en-US" altLang="zh-CN" sz="1500">
                <a:latin typeface="Consolas" panose="020B0609020204030204" charset="0"/>
                <a:cs typeface="Consolas" panose="020B0609020204030204" charset="0"/>
              </a:rPr>
              <a:t>print(list(map(max, data)))</a:t>
            </a:r>
          </a:p>
          <a:p>
            <a:pPr marL="0" indent="0">
              <a:buNone/>
            </a:pPr>
            <a:r>
              <a:rPr lang="en-US" altLang="zh-CN" sz="1500">
                <a:latin typeface="Consolas" panose="020B0609020204030204" charset="0"/>
                <a:cs typeface="Consolas" panose="020B0609020204030204" charset="0"/>
              </a:rPr>
              <a:t>print(list(map(min, data)))</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1-12</a:t>
            </a:r>
            <a:r>
              <a:rPr lang="en-US" altLang="zh-CN" sz="1800"/>
              <a:t>  </a:t>
            </a:r>
            <a:r>
              <a:rPr lang="zh-CN" altLang="en-US" sz="1800"/>
              <a:t>计算加权平均。</a:t>
            </a:r>
          </a:p>
          <a:p>
            <a:pPr marL="0" indent="0">
              <a:buNone/>
            </a:pPr>
            <a:r>
              <a:rPr lang="zh-CN" altLang="en-US" sz="1800">
                <a:latin typeface="Consolas" panose="020B0609020204030204" charset="0"/>
                <a:cs typeface="Consolas" panose="020B0609020204030204" charset="0"/>
              </a:rPr>
              <a:t>from operator import mul</a:t>
            </a:r>
          </a:p>
          <a:p>
            <a:pPr marL="0" indent="0">
              <a:buNone/>
            </a:pPr>
            <a:r>
              <a:rPr lang="zh-CN" altLang="en-US" sz="1800">
                <a:latin typeface="Consolas" panose="020B0609020204030204" charset="0"/>
                <a:cs typeface="Consolas" panose="020B0609020204030204" charset="0"/>
              </a:rPr>
              <a:t>import numpy as np</a:t>
            </a:r>
          </a:p>
          <a:p>
            <a:pPr marL="0" indent="0">
              <a:buNone/>
            </a:pP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values = [85, 95, 60, 80]</a:t>
            </a:r>
          </a:p>
          <a:p>
            <a:pPr marL="0" indent="0">
              <a:buNone/>
            </a:pPr>
            <a:r>
              <a:rPr lang="zh-CN" altLang="en-US" sz="1800">
                <a:latin typeface="Consolas" panose="020B0609020204030204" charset="0"/>
                <a:cs typeface="Consolas" panose="020B0609020204030204" charset="0"/>
              </a:rPr>
              <a:t>weights = [30, 30, 25, 15]</a:t>
            </a:r>
          </a:p>
          <a:p>
            <a:pPr marL="0" indent="0">
              <a:buNone/>
            </a:pPr>
            <a:r>
              <a:rPr lang="zh-CN" altLang="en-US" sz="1800">
                <a:latin typeface="Consolas" panose="020B0609020204030204" charset="0"/>
                <a:cs typeface="Consolas" panose="020B0609020204030204" charset="0"/>
              </a:rPr>
              <a:t>print(sum(map(mul, values, weights))/sum(weights))</a:t>
            </a:r>
          </a:p>
          <a:p>
            <a:pPr marL="0" indent="0">
              <a:buNone/>
            </a:pPr>
            <a:r>
              <a:rPr lang="zh-CN" altLang="en-US" sz="1800">
                <a:latin typeface="Consolas" panose="020B0609020204030204" charset="0"/>
                <a:cs typeface="Consolas" panose="020B0609020204030204" charset="0"/>
              </a:rPr>
              <a:t>print(sum([i*j for i,j in zip(values, weights)])/sum(weights))</a:t>
            </a:r>
          </a:p>
          <a:p>
            <a:pPr marL="0" indent="0">
              <a:buNone/>
            </a:pPr>
            <a:r>
              <a:rPr lang="zh-CN" altLang="en-US" sz="1800">
                <a:latin typeface="Consolas" panose="020B0609020204030204" charset="0"/>
                <a:cs typeface="Consolas" panose="020B0609020204030204" charset="0"/>
              </a:rPr>
              <a:t>print(np.average(values, weights=weights))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1-13</a:t>
            </a:r>
            <a:r>
              <a:rPr lang="en-US" altLang="zh-CN" sz="1800"/>
              <a:t>  </a:t>
            </a:r>
            <a:r>
              <a:rPr lang="zh-CN" altLang="en-US" sz="1800"/>
              <a:t>计算向量之间的余弦相似度。</a:t>
            </a:r>
          </a:p>
          <a:p>
            <a:pPr marL="0" indent="0">
              <a:buNone/>
            </a:pPr>
            <a:r>
              <a:rPr lang="zh-CN" altLang="en-US" sz="1500">
                <a:latin typeface="Consolas" panose="020B0609020204030204" charset="0"/>
                <a:cs typeface="Consolas" panose="020B0609020204030204" charset="0"/>
              </a:rPr>
              <a:t>from operator import mul</a:t>
            </a: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x = [1, 2, 5, 4]</a:t>
            </a:r>
          </a:p>
          <a:p>
            <a:pPr marL="0" indent="0">
              <a:buNone/>
            </a:pPr>
            <a:r>
              <a:rPr lang="zh-CN" altLang="en-US" sz="1500">
                <a:latin typeface="Consolas" panose="020B0609020204030204" charset="0"/>
                <a:cs typeface="Consolas" panose="020B0609020204030204" charset="0"/>
              </a:rPr>
              <a:t>y = [2, 3, 5, 1]</a:t>
            </a: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result = (sum(map(mul, x, y))/</a:t>
            </a:r>
          </a:p>
          <a:p>
            <a:pPr marL="0" indent="0">
              <a:buNone/>
            </a:pPr>
            <a:r>
              <a:rPr lang="zh-CN" altLang="en-US" sz="1500">
                <a:latin typeface="Consolas" panose="020B0609020204030204" charset="0"/>
                <a:cs typeface="Consolas" panose="020B0609020204030204" charset="0"/>
              </a:rPr>
              <a:t>          sum(map(mul, x, x))**0.5/</a:t>
            </a:r>
          </a:p>
          <a:p>
            <a:pPr marL="0" indent="0">
              <a:buNone/>
            </a:pPr>
            <a:r>
              <a:rPr lang="zh-CN" altLang="en-US" sz="1500">
                <a:latin typeface="Consolas" panose="020B0609020204030204" charset="0"/>
                <a:cs typeface="Consolas" panose="020B0609020204030204" charset="0"/>
              </a:rPr>
              <a:t>          sum(map(mul, y, y))**0.5)</a:t>
            </a:r>
          </a:p>
          <a:p>
            <a:pPr marL="0" indent="0">
              <a:buNone/>
            </a:pPr>
            <a:r>
              <a:rPr lang="zh-CN" altLang="en-US" sz="1500">
                <a:latin typeface="Consolas" panose="020B0609020204030204" charset="0"/>
                <a:cs typeface="Consolas" panose="020B0609020204030204" charset="0"/>
              </a:rPr>
              <a:t>print(result)</a:t>
            </a:r>
          </a:p>
        </p:txBody>
      </p:sp>
      <p:graphicFrame>
        <p:nvGraphicFramePr>
          <p:cNvPr id="4" name="Object -2147482624"/>
          <p:cNvGraphicFramePr>
            <a:graphicFrameLocks noChangeAspect="1"/>
          </p:cNvGraphicFramePr>
          <p:nvPr/>
        </p:nvGraphicFramePr>
        <p:xfrm>
          <a:off x="4925378" y="1701641"/>
          <a:ext cx="1849279" cy="674370"/>
        </p:xfrm>
        <a:graphic>
          <a:graphicData uri="http://schemas.openxmlformats.org/presentationml/2006/ole">
            <mc:AlternateContent xmlns:mc="http://schemas.openxmlformats.org/markup-compatibility/2006">
              <mc:Choice xmlns:v="urn:schemas-microsoft-com:vml" Requires="v">
                <p:oleObj spid="_x0000_s6169" r:id="rId3" imgW="1219200" imgH="444500" progId="Equation.KSEE3">
                  <p:embed/>
                </p:oleObj>
              </mc:Choice>
              <mc:Fallback>
                <p:oleObj r:id="rId3" imgW="1219200" imgH="444500" progId="Equation.KSEE3">
                  <p:embed/>
                  <p:pic>
                    <p:nvPicPr>
                      <p:cNvPr id="0" name="Picture 3075"/>
                      <p:cNvPicPr/>
                      <p:nvPr/>
                    </p:nvPicPr>
                    <p:blipFill>
                      <a:blip r:embed="rId4"/>
                      <a:stretch>
                        <a:fillRect/>
                      </a:stretch>
                    </p:blipFill>
                    <p:spPr>
                      <a:xfrm>
                        <a:off x="4925378" y="1701641"/>
                        <a:ext cx="1849279" cy="674370"/>
                      </a:xfrm>
                      <a:prstGeom prst="rect">
                        <a:avLst/>
                      </a:prstGeom>
                      <a:noFill/>
                      <a:ln w="38100">
                        <a:solidFill>
                          <a:schemeClr val="accent1"/>
                        </a:solidFill>
                        <a:miter/>
                      </a:ln>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1.10 Python</a:t>
            </a:r>
            <a:r>
              <a:rPr lang="zh-CN" altLang="en-US">
                <a:ea typeface="宋体" panose="02010600030101010101" pitchFamily="2" charset="-122"/>
              </a:rPr>
              <a:t>快速入门</a:t>
            </a:r>
          </a:p>
        </p:txBody>
      </p:sp>
      <p:sp>
        <p:nvSpPr>
          <p:cNvPr id="3" name="内容占位符 2"/>
          <p:cNvSpPr>
            <a:spLocks noGrp="1"/>
          </p:cNvSpPr>
          <p:nvPr>
            <p:ph idx="1"/>
          </p:nvPr>
        </p:nvSpPr>
        <p:spPr/>
        <p:txBody>
          <a:bodyPr/>
          <a:lstStyle/>
          <a:p>
            <a:r>
              <a:rPr lang="zh-CN" altLang="en-US" sz="1800" b="1"/>
              <a:t>例</a:t>
            </a:r>
            <a:r>
              <a:rPr lang="en-US" altLang="zh-CN" sz="1800" b="1"/>
              <a:t>1-14</a:t>
            </a:r>
            <a:r>
              <a:rPr lang="en-US" altLang="zh-CN" sz="1800"/>
              <a:t>  </a:t>
            </a:r>
            <a:r>
              <a:rPr lang="zh-CN" altLang="en-US" sz="1800">
                <a:ea typeface="宋体" panose="02010600030101010101" pitchFamily="2" charset="-122"/>
              </a:rPr>
              <a:t>把列表中若干介于</a:t>
            </a:r>
            <a:r>
              <a:rPr lang="en-US" altLang="zh-CN" sz="1800">
                <a:ea typeface="宋体" panose="02010600030101010101" pitchFamily="2" charset="-122"/>
              </a:rPr>
              <a:t>[0,9]</a:t>
            </a:r>
            <a:r>
              <a:rPr lang="zh-CN" altLang="en-US" sz="1800">
                <a:ea typeface="宋体" panose="02010600030101010101" pitchFamily="2" charset="-122"/>
              </a:rPr>
              <a:t>之间的数字连接成为大整数，前面的数字作为高位，后面的数字作为低位。</a:t>
            </a:r>
          </a:p>
          <a:p>
            <a:pPr marL="0" indent="0">
              <a:buNone/>
            </a:pPr>
            <a:r>
              <a:rPr lang="zh-CN" altLang="en-US" sz="1500">
                <a:latin typeface="Consolas" panose="020B0609020204030204" charset="0"/>
                <a:ea typeface="宋体" panose="02010600030101010101" pitchFamily="2" charset="-122"/>
                <a:cs typeface="Consolas" panose="020B0609020204030204" charset="0"/>
              </a:rPr>
              <a:t>from functools import reduce</a:t>
            </a:r>
          </a:p>
          <a:p>
            <a:pPr marL="0" indent="0">
              <a:buNone/>
            </a:pPr>
            <a:r>
              <a:rPr lang="zh-CN" altLang="en-US" sz="1500">
                <a:latin typeface="Consolas" panose="020B0609020204030204" charset="0"/>
                <a:ea typeface="宋体" panose="02010600030101010101" pitchFamily="2" charset="-122"/>
                <a:cs typeface="Consolas" panose="020B0609020204030204" charset="0"/>
              </a:rPr>
              <a:t>from random import choices</a:t>
            </a:r>
          </a:p>
          <a:p>
            <a:pPr marL="0" indent="0">
              <a:buNone/>
            </a:pP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digits = choices(range(10), k=20)</a:t>
            </a:r>
          </a:p>
          <a:p>
            <a:pPr marL="0" indent="0">
              <a:buNone/>
            </a:pPr>
            <a:r>
              <a:rPr lang="zh-CN" altLang="en-US" sz="1500">
                <a:latin typeface="Consolas" panose="020B0609020204030204" charset="0"/>
                <a:ea typeface="宋体" panose="02010600030101010101" pitchFamily="2" charset="-122"/>
                <a:cs typeface="Consolas" panose="020B0609020204030204" charset="0"/>
              </a:rPr>
              <a:t>print(digits)</a:t>
            </a:r>
          </a:p>
          <a:p>
            <a:pPr marL="0" indent="0">
              <a:buNone/>
            </a:pPr>
            <a:r>
              <a:rPr lang="zh-CN" altLang="en-US" sz="1500">
                <a:latin typeface="Consolas" panose="020B0609020204030204" charset="0"/>
                <a:ea typeface="宋体" panose="02010600030101010101" pitchFamily="2" charset="-122"/>
                <a:cs typeface="Consolas" panose="020B0609020204030204" charset="0"/>
              </a:rPr>
              <a:t>print(reduce(lambda x,y: x*10+y, digits))</a:t>
            </a:r>
          </a:p>
          <a:p>
            <a:pPr marL="0" indent="0">
              <a:buNone/>
            </a:pPr>
            <a:r>
              <a:rPr lang="zh-CN" altLang="en-US" sz="1500">
                <a:latin typeface="Consolas" panose="020B0609020204030204" charset="0"/>
                <a:ea typeface="宋体" panose="02010600030101010101" pitchFamily="2" charset="-122"/>
                <a:cs typeface="Consolas" panose="020B0609020204030204" charset="0"/>
              </a:rPr>
              <a:t>print(int(''.join(map(str, digits))))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7884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1.11 The Zen of Python</a:t>
            </a:r>
          </a:p>
        </p:txBody>
      </p:sp>
      <p:sp>
        <p:nvSpPr>
          <p:cNvPr id="126978" name="文本占位符 78850"/>
          <p:cNvSpPr>
            <a:spLocks noGrp="1"/>
          </p:cNvSpPr>
          <p:nvPr>
            <p:ph idx="1"/>
          </p:nvPr>
        </p:nvSpPr>
        <p:spPr>
          <a:xfrm>
            <a:off x="388620" y="1071880"/>
            <a:ext cx="7660640" cy="3398520"/>
          </a:xfrm>
        </p:spPr>
        <p:txBody>
          <a:bodyPr anchor="t"/>
          <a:lstStyle/>
          <a:p>
            <a:pPr defTabSz="914400">
              <a:lnSpc>
                <a:spcPct val="80000"/>
              </a:lnSpc>
              <a:spcBef>
                <a:spcPts val="600"/>
              </a:spcBef>
              <a:buSzPct val="90000"/>
              <a:buFont typeface="Wingdings" panose="05000000000000000000" charset="0"/>
              <a:buChar char="Ø"/>
            </a:pPr>
            <a:r>
              <a:rPr lang="en-US" altLang="zh-CN" sz="1000" dirty="0"/>
              <a:t>Beautiful is better than ugly.</a:t>
            </a:r>
          </a:p>
          <a:p>
            <a:pPr defTabSz="914400">
              <a:lnSpc>
                <a:spcPct val="80000"/>
              </a:lnSpc>
              <a:spcBef>
                <a:spcPts val="600"/>
              </a:spcBef>
              <a:buSzPct val="90000"/>
              <a:buFont typeface="Wingdings" panose="05000000000000000000" charset="0"/>
              <a:buChar char="Ø"/>
            </a:pPr>
            <a:r>
              <a:rPr lang="en-US" altLang="zh-CN" sz="1000" dirty="0"/>
              <a:t>Explicit is better than implicit.</a:t>
            </a:r>
          </a:p>
          <a:p>
            <a:pPr defTabSz="914400">
              <a:lnSpc>
                <a:spcPct val="80000"/>
              </a:lnSpc>
              <a:spcBef>
                <a:spcPts val="600"/>
              </a:spcBef>
              <a:buSzPct val="90000"/>
              <a:buFont typeface="Wingdings" panose="05000000000000000000" charset="0"/>
              <a:buChar char="Ø"/>
            </a:pPr>
            <a:r>
              <a:rPr lang="en-US" altLang="zh-CN" sz="1000" dirty="0"/>
              <a:t>Simple is better than complex.</a:t>
            </a:r>
          </a:p>
          <a:p>
            <a:pPr defTabSz="914400">
              <a:lnSpc>
                <a:spcPct val="80000"/>
              </a:lnSpc>
              <a:spcBef>
                <a:spcPts val="600"/>
              </a:spcBef>
              <a:buSzPct val="90000"/>
              <a:buFont typeface="Wingdings" panose="05000000000000000000" charset="0"/>
              <a:buChar char="Ø"/>
            </a:pPr>
            <a:r>
              <a:rPr lang="en-US" altLang="zh-CN" sz="1000" dirty="0"/>
              <a:t>Complex is better than complicated.</a:t>
            </a:r>
          </a:p>
          <a:p>
            <a:pPr defTabSz="914400">
              <a:lnSpc>
                <a:spcPct val="80000"/>
              </a:lnSpc>
              <a:spcBef>
                <a:spcPts val="600"/>
              </a:spcBef>
              <a:buSzPct val="90000"/>
              <a:buFont typeface="Wingdings" panose="05000000000000000000" charset="0"/>
              <a:buChar char="Ø"/>
            </a:pPr>
            <a:r>
              <a:rPr lang="en-US" altLang="zh-CN" sz="1000" dirty="0"/>
              <a:t>Flat is better than nested.</a:t>
            </a:r>
          </a:p>
          <a:p>
            <a:pPr defTabSz="914400">
              <a:lnSpc>
                <a:spcPct val="80000"/>
              </a:lnSpc>
              <a:spcBef>
                <a:spcPts val="600"/>
              </a:spcBef>
              <a:buSzPct val="90000"/>
              <a:buFont typeface="Wingdings" panose="05000000000000000000" charset="0"/>
              <a:buChar char="Ø"/>
            </a:pPr>
            <a:r>
              <a:rPr lang="en-US" altLang="zh-CN" sz="1000" dirty="0"/>
              <a:t>Sparse is better than dense.</a:t>
            </a:r>
          </a:p>
          <a:p>
            <a:pPr defTabSz="914400">
              <a:lnSpc>
                <a:spcPct val="80000"/>
              </a:lnSpc>
              <a:spcBef>
                <a:spcPts val="600"/>
              </a:spcBef>
              <a:buSzPct val="90000"/>
              <a:buFont typeface="Wingdings" panose="05000000000000000000" charset="0"/>
              <a:buChar char="Ø"/>
            </a:pPr>
            <a:r>
              <a:rPr lang="en-US" altLang="zh-CN" sz="1000" dirty="0">
                <a:solidFill>
                  <a:srgbClr val="FF0000"/>
                </a:solidFill>
              </a:rPr>
              <a:t>Readability counts.</a:t>
            </a:r>
          </a:p>
          <a:p>
            <a:pPr defTabSz="914400">
              <a:lnSpc>
                <a:spcPct val="80000"/>
              </a:lnSpc>
              <a:spcBef>
                <a:spcPts val="600"/>
              </a:spcBef>
              <a:buSzPct val="90000"/>
              <a:buFont typeface="Wingdings" panose="05000000000000000000" charset="0"/>
              <a:buChar char="Ø"/>
            </a:pPr>
            <a:r>
              <a:rPr lang="en-US" altLang="zh-CN" sz="1000" dirty="0"/>
              <a:t>Special cases aren't special enough to break the rules.</a:t>
            </a:r>
          </a:p>
          <a:p>
            <a:pPr defTabSz="914400">
              <a:lnSpc>
                <a:spcPct val="80000"/>
              </a:lnSpc>
              <a:spcBef>
                <a:spcPts val="600"/>
              </a:spcBef>
              <a:buSzPct val="90000"/>
              <a:buFont typeface="Wingdings" panose="05000000000000000000" charset="0"/>
              <a:buChar char="Ø"/>
            </a:pPr>
            <a:r>
              <a:rPr lang="en-US" altLang="zh-CN" sz="1000" dirty="0"/>
              <a:t>Although practicality beats purity.</a:t>
            </a:r>
          </a:p>
          <a:p>
            <a:pPr defTabSz="914400">
              <a:lnSpc>
                <a:spcPct val="80000"/>
              </a:lnSpc>
              <a:spcBef>
                <a:spcPts val="600"/>
              </a:spcBef>
              <a:buSzPct val="90000"/>
              <a:buFont typeface="Wingdings" panose="05000000000000000000" charset="0"/>
              <a:buChar char="Ø"/>
            </a:pPr>
            <a:r>
              <a:rPr lang="en-US" altLang="zh-CN" sz="1000" dirty="0"/>
              <a:t>Errors should never pass silently.</a:t>
            </a:r>
          </a:p>
          <a:p>
            <a:pPr defTabSz="914400">
              <a:lnSpc>
                <a:spcPct val="80000"/>
              </a:lnSpc>
              <a:spcBef>
                <a:spcPts val="600"/>
              </a:spcBef>
              <a:buSzPct val="90000"/>
              <a:buFont typeface="Wingdings" panose="05000000000000000000" charset="0"/>
              <a:buChar char="Ø"/>
            </a:pPr>
            <a:r>
              <a:rPr lang="en-US" altLang="zh-CN" sz="1000" dirty="0"/>
              <a:t>Unless explicitly silenced.</a:t>
            </a:r>
          </a:p>
          <a:p>
            <a:pPr defTabSz="914400">
              <a:lnSpc>
                <a:spcPct val="80000"/>
              </a:lnSpc>
              <a:spcBef>
                <a:spcPts val="600"/>
              </a:spcBef>
              <a:buSzPct val="90000"/>
              <a:buFont typeface="Wingdings" panose="05000000000000000000" charset="0"/>
              <a:buChar char="Ø"/>
            </a:pPr>
            <a:r>
              <a:rPr lang="en-US" altLang="zh-CN" sz="1000" dirty="0"/>
              <a:t>In the face of ambiguity, refuse the temptation to guess.</a:t>
            </a:r>
          </a:p>
          <a:p>
            <a:pPr defTabSz="914400">
              <a:lnSpc>
                <a:spcPct val="80000"/>
              </a:lnSpc>
              <a:spcBef>
                <a:spcPts val="600"/>
              </a:spcBef>
              <a:buSzPct val="90000"/>
              <a:buFont typeface="Wingdings" panose="05000000000000000000" charset="0"/>
              <a:buChar char="Ø"/>
            </a:pPr>
            <a:r>
              <a:rPr lang="en-US" altLang="zh-CN" sz="1000" dirty="0"/>
              <a:t>There should be one-- and preferably only one --obvious way to do it.</a:t>
            </a:r>
          </a:p>
          <a:p>
            <a:pPr defTabSz="914400">
              <a:lnSpc>
                <a:spcPct val="80000"/>
              </a:lnSpc>
              <a:spcBef>
                <a:spcPts val="600"/>
              </a:spcBef>
              <a:buSzPct val="90000"/>
              <a:buFont typeface="Wingdings" panose="05000000000000000000" charset="0"/>
              <a:buChar char="Ø"/>
            </a:pPr>
            <a:r>
              <a:rPr lang="en-US" altLang="zh-CN" sz="1000" dirty="0"/>
              <a:t>Although that way may not be obvious at first unless you're Dutch.</a:t>
            </a:r>
          </a:p>
          <a:p>
            <a:pPr defTabSz="914400">
              <a:lnSpc>
                <a:spcPct val="80000"/>
              </a:lnSpc>
              <a:spcBef>
                <a:spcPts val="600"/>
              </a:spcBef>
              <a:buSzPct val="90000"/>
              <a:buFont typeface="Wingdings" panose="05000000000000000000" charset="0"/>
              <a:buChar char="Ø"/>
            </a:pPr>
            <a:r>
              <a:rPr lang="en-US" altLang="zh-CN" sz="1000" dirty="0"/>
              <a:t>Now is better than never.</a:t>
            </a:r>
          </a:p>
          <a:p>
            <a:pPr defTabSz="914400">
              <a:lnSpc>
                <a:spcPct val="80000"/>
              </a:lnSpc>
              <a:spcBef>
                <a:spcPts val="600"/>
              </a:spcBef>
              <a:buSzPct val="90000"/>
              <a:buFont typeface="Wingdings" panose="05000000000000000000" charset="0"/>
              <a:buChar char="Ø"/>
            </a:pPr>
            <a:r>
              <a:rPr lang="en-US" altLang="zh-CN" sz="1000" dirty="0"/>
              <a:t>Although never is often better than </a:t>
            </a:r>
            <a:r>
              <a:rPr lang="en-US" altLang="zh-CN" sz="1000" i="1" dirty="0"/>
              <a:t>right</a:t>
            </a:r>
            <a:r>
              <a:rPr lang="en-US" altLang="zh-CN" sz="1000" dirty="0"/>
              <a:t> now.</a:t>
            </a:r>
          </a:p>
          <a:p>
            <a:pPr defTabSz="914400">
              <a:lnSpc>
                <a:spcPct val="80000"/>
              </a:lnSpc>
              <a:spcBef>
                <a:spcPts val="600"/>
              </a:spcBef>
              <a:buSzPct val="90000"/>
              <a:buFont typeface="Wingdings" panose="05000000000000000000" charset="0"/>
              <a:buChar char="Ø"/>
            </a:pPr>
            <a:r>
              <a:rPr lang="en-US" altLang="zh-CN" sz="1000" dirty="0"/>
              <a:t>If the implementation is hard to explain, it's a bad idea.</a:t>
            </a:r>
          </a:p>
          <a:p>
            <a:pPr defTabSz="914400">
              <a:lnSpc>
                <a:spcPct val="80000"/>
              </a:lnSpc>
              <a:spcBef>
                <a:spcPts val="600"/>
              </a:spcBef>
              <a:buSzPct val="90000"/>
              <a:buFont typeface="Wingdings" panose="05000000000000000000" charset="0"/>
              <a:buChar char="Ø"/>
            </a:pPr>
            <a:r>
              <a:rPr lang="en-US" altLang="zh-CN" sz="1000" dirty="0"/>
              <a:t>If the implementation is easy to explain, it may be a good idea.</a:t>
            </a:r>
          </a:p>
          <a:p>
            <a:pPr defTabSz="914400">
              <a:lnSpc>
                <a:spcPct val="80000"/>
              </a:lnSpc>
              <a:spcBef>
                <a:spcPts val="600"/>
              </a:spcBef>
              <a:buSzPct val="90000"/>
              <a:buFont typeface="Wingdings" panose="05000000000000000000" charset="0"/>
              <a:buChar char="Ø"/>
            </a:pPr>
            <a:r>
              <a:rPr lang="en-US" altLang="zh-CN" sz="1000" dirty="0"/>
              <a:t>Namespaces are one honking great idea -- let's do more of those!</a:t>
            </a:r>
            <a:endParaRPr lang="zh-CN" altLang="en-US" sz="1000" dirty="0"/>
          </a:p>
        </p:txBody>
      </p:sp>
      <p:pic>
        <p:nvPicPr>
          <p:cNvPr id="3076" name="图片 3" descr="qrcode_for_gh_6f2df669dea9_1280"/>
          <p:cNvPicPr>
            <a:picLocks noChangeAspect="1"/>
          </p:cNvPicPr>
          <p:nvPr userDrawn="1"/>
        </p:nvPicPr>
        <p:blipFill>
          <a:blip r:embed="rId2"/>
          <a:stretch>
            <a:fillRect/>
          </a:stretch>
        </p:blipFill>
        <p:spPr>
          <a:xfrm>
            <a:off x="7360285" y="3613150"/>
            <a:ext cx="1771015" cy="148463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1.2 Python</a:t>
            </a:r>
            <a:r>
              <a:rPr lang="zh-CN" altLang="en-US">
                <a:sym typeface="+mn-ea"/>
              </a:rPr>
              <a:t>安装与简单使用</a:t>
            </a:r>
            <a:endParaRPr lang="en-US"/>
          </a:p>
        </p:txBody>
      </p:sp>
      <p:sp>
        <p:nvSpPr>
          <p:cNvPr id="3" name="Content Placeholder 2"/>
          <p:cNvSpPr>
            <a:spLocks noGrp="1"/>
          </p:cNvSpPr>
          <p:nvPr>
            <p:ph idx="1"/>
          </p:nvPr>
        </p:nvSpPr>
        <p:spPr/>
        <p:txBody>
          <a:bodyPr/>
          <a:lstStyle/>
          <a:p>
            <a:pPr marL="0" indent="0">
              <a:spcBef>
                <a:spcPts val="0"/>
              </a:spcBef>
              <a:buNone/>
            </a:pPr>
            <a:r>
              <a:rPr lang="en-US" sz="1800">
                <a:latin typeface="Consolas" panose="020B0609020204030204" charset="0"/>
                <a:cs typeface="Consolas" panose="020B0609020204030204" charset="0"/>
              </a:rPr>
              <a:t>&gt;&gt;&gt; for i in range(5):</a:t>
            </a:r>
          </a:p>
          <a:p>
            <a:pPr marL="0" indent="0">
              <a:spcBef>
                <a:spcPts val="0"/>
              </a:spcBef>
              <a:buNone/>
            </a:pPr>
            <a:r>
              <a:rPr lang="en-US" sz="1800">
                <a:latin typeface="Consolas" panose="020B0609020204030204" charset="0"/>
                <a:cs typeface="Consolas" panose="020B0609020204030204" charset="0"/>
              </a:rPr>
              <a:t>    print(i)</a:t>
            </a:r>
          </a:p>
          <a:p>
            <a:pPr marL="0" indent="0">
              <a:spcBef>
                <a:spcPts val="0"/>
              </a:spcBef>
              <a:buNone/>
            </a:pP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	</a:t>
            </a:r>
          </a:p>
          <a:p>
            <a:pPr marL="0" indent="0">
              <a:spcBef>
                <a:spcPts val="0"/>
              </a:spcBef>
              <a:buNone/>
            </a:pPr>
            <a:r>
              <a:rPr lang="en-US" sz="1800">
                <a:latin typeface="Consolas" panose="020B0609020204030204" charset="0"/>
                <a:cs typeface="Consolas" panose="020B0609020204030204" charset="0"/>
              </a:rPr>
              <a:t>0</a:t>
            </a:r>
          </a:p>
          <a:p>
            <a:pPr marL="0" indent="0">
              <a:spcBef>
                <a:spcPts val="0"/>
              </a:spcBef>
              <a:buNone/>
            </a:pPr>
            <a:r>
              <a:rPr lang="en-US" sz="1800">
                <a:latin typeface="Consolas" panose="020B0609020204030204" charset="0"/>
                <a:cs typeface="Consolas" panose="020B0609020204030204" charset="0"/>
              </a:rPr>
              <a:t>1</a:t>
            </a:r>
          </a:p>
          <a:p>
            <a:pPr marL="0" indent="0">
              <a:spcBef>
                <a:spcPts val="0"/>
              </a:spcBef>
              <a:buNone/>
            </a:pPr>
            <a:r>
              <a:rPr lang="en-US" sz="1800">
                <a:latin typeface="Consolas" panose="020B0609020204030204" charset="0"/>
                <a:cs typeface="Consolas" panose="020B0609020204030204" charset="0"/>
              </a:rPr>
              <a:t>2</a:t>
            </a:r>
          </a:p>
          <a:p>
            <a:pPr marL="0" indent="0">
              <a:spcBef>
                <a:spcPts val="0"/>
              </a:spcBef>
              <a:buNone/>
            </a:pPr>
            <a:r>
              <a:rPr lang="en-US" sz="1800">
                <a:latin typeface="Consolas" panose="020B0609020204030204" charset="0"/>
                <a:cs typeface="Consolas" panose="020B0609020204030204" charset="0"/>
              </a:rPr>
              <a:t>3</a:t>
            </a:r>
          </a:p>
          <a:p>
            <a:pPr marL="0" indent="0">
              <a:spcBef>
                <a:spcPts val="0"/>
              </a:spcBef>
              <a:buNone/>
            </a:pPr>
            <a:r>
              <a:rPr lang="en-US" sz="1800">
                <a:latin typeface="Consolas" panose="020B0609020204030204" charset="0"/>
                <a:cs typeface="Consolas" panose="020B0609020204030204" charset="0"/>
              </a:rPr>
              <a:t>4</a:t>
            </a:r>
          </a:p>
        </p:txBody>
      </p:sp>
      <p:sp>
        <p:nvSpPr>
          <p:cNvPr id="4" name="Line Callout 2 3"/>
          <p:cNvSpPr/>
          <p:nvPr/>
        </p:nvSpPr>
        <p:spPr>
          <a:xfrm>
            <a:off x="3373120" y="2106295"/>
            <a:ext cx="2379980" cy="810260"/>
          </a:xfrm>
          <a:prstGeom prst="borderCallout2">
            <a:avLst>
              <a:gd name="adj1" fmla="val 45846"/>
              <a:gd name="adj2" fmla="val -606"/>
              <a:gd name="adj3" fmla="val 46708"/>
              <a:gd name="adj4" fmla="val -14502"/>
              <a:gd name="adj5" fmla="val -40438"/>
              <a:gd name="adj6" fmla="val -558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交互模式下，复合语句需要按两次回车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sp>
        <p:nvSpPr>
          <p:cNvPr id="15362" name="文本占位符 13314"/>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界面中使用菜单“</a:t>
            </a:r>
            <a:r>
              <a:rPr lang="en-US" altLang="zh-CN" sz="1800" b="1">
                <a:latin typeface="宋体" panose="02010600030101010101" pitchFamily="2" charset="-122"/>
              </a:rPr>
              <a:t>File</a:t>
            </a:r>
            <a:r>
              <a:rPr lang="en-US" altLang="zh-CN" sz="1800">
                <a:latin typeface="宋体" panose="02010600030101010101" pitchFamily="2" charset="-122"/>
              </a:rPr>
              <a:t>”==&gt;“</a:t>
            </a:r>
            <a:r>
              <a:rPr lang="en-US" altLang="zh-CN" sz="1800" b="1">
                <a:latin typeface="宋体" panose="02010600030101010101" pitchFamily="2" charset="-122"/>
              </a:rPr>
              <a:t>New File</a:t>
            </a:r>
            <a:r>
              <a:rPr lang="en-US" altLang="zh-CN" sz="1800">
                <a:latin typeface="宋体" panose="02010600030101010101" pitchFamily="2" charset="-122"/>
              </a:rPr>
              <a:t>”</a:t>
            </a:r>
            <a:r>
              <a:rPr lang="zh-CN" altLang="en-US" sz="1800">
                <a:latin typeface="宋体" panose="02010600030101010101" pitchFamily="2" charset="-122"/>
              </a:rPr>
              <a:t>创建一个</a:t>
            </a:r>
            <a:r>
              <a:rPr lang="zh-CN" altLang="en-US" sz="1800" b="1">
                <a:latin typeface="宋体" panose="02010600030101010101" pitchFamily="2" charset="-122"/>
              </a:rPr>
              <a:t>程序文件</a:t>
            </a:r>
            <a:r>
              <a:rPr lang="zh-CN" altLang="en-US" sz="1800">
                <a:latin typeface="宋体" panose="02010600030101010101" pitchFamily="2" charset="-122"/>
              </a:rPr>
              <a:t>，输入代码并保存为</a:t>
            </a:r>
            <a:r>
              <a:rPr lang="en-US" altLang="zh-CN" sz="1800" b="1">
                <a:solidFill>
                  <a:srgbClr val="FF0000"/>
                </a:solidFill>
                <a:latin typeface="宋体" panose="02010600030101010101" pitchFamily="2" charset="-122"/>
              </a:rPr>
              <a:t>.py</a:t>
            </a:r>
            <a:r>
              <a:rPr lang="zh-CN" altLang="en-US" sz="1800">
                <a:latin typeface="宋体" panose="02010600030101010101" pitchFamily="2" charset="-122"/>
              </a:rPr>
              <a:t>或</a:t>
            </a:r>
            <a:r>
              <a:rPr lang="en-US" altLang="zh-CN" sz="1800" b="1">
                <a:solidFill>
                  <a:srgbClr val="FF0000"/>
                </a:solidFill>
                <a:latin typeface="宋体" panose="02010600030101010101" pitchFamily="2" charset="-122"/>
              </a:rPr>
              <a:t>.pyw</a:t>
            </a:r>
            <a:r>
              <a:rPr lang="zh-CN" altLang="en-US" sz="1800">
                <a:latin typeface="宋体" panose="02010600030101010101" pitchFamily="2" charset="-122"/>
              </a:rPr>
              <a:t>文件。</a:t>
            </a:r>
          </a:p>
        </p:txBody>
      </p:sp>
      <p:pic>
        <p:nvPicPr>
          <p:cNvPr id="15363" name="Picture 1"/>
          <p:cNvPicPr>
            <a:picLocks noChangeAspect="1"/>
          </p:cNvPicPr>
          <p:nvPr/>
        </p:nvPicPr>
        <p:blipFill>
          <a:blip r:embed="rId2"/>
          <a:stretch>
            <a:fillRect/>
          </a:stretch>
        </p:blipFill>
        <p:spPr>
          <a:xfrm>
            <a:off x="3361055" y="1690370"/>
            <a:ext cx="3344545" cy="2863215"/>
          </a:xfrm>
          <a:prstGeom prst="rect">
            <a:avLst/>
          </a:prstGeom>
          <a:noFill/>
          <a:ln w="9525">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75250" y="1193215"/>
            <a:ext cx="3191433" cy="3396257"/>
          </a:xfrm>
        </p:spPr>
        <p:txBody>
          <a:bodyPr anchor="t"/>
          <a:lstStyle/>
          <a:p>
            <a:pPr>
              <a:lnSpc>
                <a:spcPct val="150000"/>
              </a:lnSpc>
              <a:spcBef>
                <a:spcPct val="0"/>
              </a:spcBef>
            </a:pPr>
            <a:r>
              <a:rPr lang="zh-CN" altLang="en-US" sz="1800" dirty="0">
                <a:latin typeface="宋体" panose="02010600030101010101" pitchFamily="2" charset="-122"/>
              </a:rPr>
              <a:t>使用菜单“</a:t>
            </a:r>
            <a:r>
              <a:rPr lang="en-US" altLang="zh-CN" sz="1800" dirty="0">
                <a:latin typeface="宋体" panose="02010600030101010101" pitchFamily="2" charset="-122"/>
              </a:rPr>
              <a:t>Run”==&gt;“</a:t>
            </a:r>
            <a:r>
              <a:rPr lang="en-US" altLang="zh-CN" sz="1800" b="1" dirty="0">
                <a:latin typeface="宋体" panose="02010600030101010101" pitchFamily="2" charset="-122"/>
              </a:rPr>
              <a:t>Check Module</a:t>
            </a:r>
            <a:r>
              <a:rPr lang="en-US" altLang="zh-CN" sz="1800" dirty="0">
                <a:latin typeface="宋体" panose="02010600030101010101" pitchFamily="2" charset="-122"/>
              </a:rPr>
              <a:t>”</a:t>
            </a:r>
            <a:r>
              <a:rPr lang="zh-CN" altLang="en-US" sz="1800" dirty="0">
                <a:latin typeface="宋体" panose="02010600030101010101" pitchFamily="2" charset="-122"/>
              </a:rPr>
              <a:t>来检查程序中是否存在语法错误，或者使用菜单“</a:t>
            </a:r>
            <a:r>
              <a:rPr lang="en-US" altLang="zh-CN" sz="1800" dirty="0">
                <a:latin typeface="宋体" panose="02010600030101010101" pitchFamily="2" charset="-122"/>
              </a:rPr>
              <a:t>Run”==&gt;“</a:t>
            </a:r>
            <a:r>
              <a:rPr lang="en-US" altLang="zh-CN" sz="1800" b="1" dirty="0">
                <a:latin typeface="宋体" panose="02010600030101010101" pitchFamily="2" charset="-122"/>
              </a:rPr>
              <a:t>Run Module</a:t>
            </a:r>
            <a:r>
              <a:rPr lang="en-US" altLang="zh-CN" sz="1800" dirty="0">
                <a:latin typeface="宋体" panose="02010600030101010101" pitchFamily="2" charset="-122"/>
              </a:rPr>
              <a:t>”</a:t>
            </a:r>
            <a:r>
              <a:rPr lang="zh-CN" altLang="en-US" sz="1800" dirty="0">
                <a:latin typeface="宋体" panose="02010600030101010101" pitchFamily="2" charset="-122"/>
              </a:rPr>
              <a:t>运行程序，程序运行结果将直接显示在</a:t>
            </a:r>
            <a:r>
              <a:rPr lang="en-US" altLang="zh-CN" sz="1800" dirty="0">
                <a:latin typeface="宋体" panose="02010600030101010101" pitchFamily="2" charset="-122"/>
              </a:rPr>
              <a:t>IDLE</a:t>
            </a:r>
            <a:r>
              <a:rPr lang="zh-CN" altLang="en-US" sz="1800" dirty="0">
                <a:latin typeface="宋体" panose="02010600030101010101" pitchFamily="2" charset="-122"/>
              </a:rPr>
              <a:t>交互界面上。</a:t>
            </a:r>
          </a:p>
          <a:p>
            <a:endParaRPr lang="en-US" altLang="en-US" sz="1800" dirty="0"/>
          </a:p>
        </p:txBody>
      </p:sp>
      <p:sp>
        <p:nvSpPr>
          <p:cNvPr id="16387"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pic>
        <p:nvPicPr>
          <p:cNvPr id="2" name="Picture 1"/>
          <p:cNvPicPr>
            <a:picLocks noChangeAspect="1"/>
          </p:cNvPicPr>
          <p:nvPr/>
        </p:nvPicPr>
        <p:blipFill>
          <a:blip r:embed="rId2"/>
          <a:stretch>
            <a:fillRect/>
          </a:stretch>
        </p:blipFill>
        <p:spPr>
          <a:xfrm>
            <a:off x="3648710" y="1097915"/>
            <a:ext cx="4302125" cy="3382645"/>
          </a:xfrm>
          <a:prstGeom prst="rect">
            <a:avLst/>
          </a:prstGeom>
          <a:ln>
            <a:solidFill>
              <a:schemeClr val="accent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3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sp>
        <p:nvSpPr>
          <p:cNvPr id="17410" name="文本占位符 14338"/>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dirty="0"/>
              <a:t>在有些情况下可能需要在命令提示符环境中运行</a:t>
            </a:r>
            <a:r>
              <a:rPr lang="en-US" altLang="zh-CN" sz="1800" dirty="0"/>
              <a:t>Python</a:t>
            </a:r>
            <a:r>
              <a:rPr lang="zh-CN" altLang="en-US" sz="1800" dirty="0"/>
              <a:t>程序文件。在“开始”菜单的“附件”中单击“命令提示符”，然后执行</a:t>
            </a:r>
            <a:r>
              <a:rPr lang="en-US" altLang="zh-CN" sz="1800" dirty="0"/>
              <a:t>Python</a:t>
            </a:r>
            <a:r>
              <a:rPr lang="zh-CN" altLang="en-US" sz="1800" dirty="0"/>
              <a:t>程序。假设有程序</a:t>
            </a:r>
            <a:r>
              <a:rPr lang="en-US" altLang="zh-CN" sz="1800" dirty="0"/>
              <a:t>HelloWorld.py</a:t>
            </a:r>
            <a:r>
              <a:rPr lang="zh-CN" altLang="en-US" sz="1800" dirty="0"/>
              <a:t>内容如下。</a:t>
            </a:r>
          </a:p>
          <a:p>
            <a:pPr>
              <a:lnSpc>
                <a:spcPct val="90000"/>
              </a:lnSpc>
              <a:buNone/>
            </a:pPr>
            <a:endParaRPr lang="en-US" altLang="zh-CN" sz="1500" dirty="0"/>
          </a:p>
          <a:p>
            <a:pPr>
              <a:lnSpc>
                <a:spcPct val="90000"/>
              </a:lnSpc>
              <a:buNone/>
            </a:pPr>
            <a:r>
              <a:rPr lang="en-US" altLang="zh-CN" sz="1350" dirty="0">
                <a:latin typeface="Consolas" panose="020B0609020204030204" charset="0"/>
              </a:rPr>
              <a:t>def main():</a:t>
            </a:r>
          </a:p>
          <a:p>
            <a:pPr>
              <a:lnSpc>
                <a:spcPct val="90000"/>
              </a:lnSpc>
              <a:buNone/>
            </a:pPr>
            <a:r>
              <a:rPr lang="en-US" altLang="zh-CN" sz="1350" dirty="0">
                <a:latin typeface="Consolas" panose="020B0609020204030204" charset="0"/>
              </a:rPr>
              <a:t>    print('Hello world')</a:t>
            </a:r>
          </a:p>
          <a:p>
            <a:pPr>
              <a:lnSpc>
                <a:spcPct val="90000"/>
              </a:lnSpc>
              <a:buNone/>
            </a:pPr>
            <a:endParaRPr lang="en-US" altLang="zh-CN" sz="1350" dirty="0">
              <a:latin typeface="Consolas" panose="020B0609020204030204" charset="0"/>
            </a:endParaRPr>
          </a:p>
          <a:p>
            <a:pPr>
              <a:lnSpc>
                <a:spcPct val="90000"/>
              </a:lnSpc>
              <a:buNone/>
            </a:pPr>
            <a:r>
              <a:rPr lang="en-US" altLang="zh-CN" sz="1350" dirty="0">
                <a:latin typeface="Consolas" panose="020B0609020204030204" charset="0"/>
              </a:rPr>
              <a:t>main()</a:t>
            </a:r>
          </a:p>
        </p:txBody>
      </p:sp>
      <p:sp>
        <p:nvSpPr>
          <p:cNvPr id="4" name="线形标注 1 3"/>
          <p:cNvSpPr/>
          <p:nvPr/>
        </p:nvSpPr>
        <p:spPr>
          <a:xfrm>
            <a:off x="2755265" y="4074160"/>
            <a:ext cx="1385570" cy="690880"/>
          </a:xfrm>
          <a:prstGeom prst="borderCallout1">
            <a:avLst>
              <a:gd name="adj1" fmla="val 18750"/>
              <a:gd name="adj2" fmla="val -8333"/>
              <a:gd name="adj3" fmla="val -113655"/>
              <a:gd name="adj4" fmla="val -126678"/>
            </a:avLst>
          </a:prstGeom>
          <a:solidFill>
            <a:schemeClr val="accent1"/>
          </a:solidFill>
          <a:ln w="38100">
            <a:headEnd type="none"/>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b="1" strike="noStrike" noProof="1">
                <a:solidFill>
                  <a:srgbClr val="FF0000"/>
                </a:solidFill>
              </a:rPr>
              <a:t>这里的空行建议保留</a:t>
            </a:r>
          </a:p>
        </p:txBody>
      </p:sp>
      <p:pic>
        <p:nvPicPr>
          <p:cNvPr id="5" name="Picture 5" descr="_MU[5~HV7ZO4GSR_)U}(@B4"/>
          <p:cNvPicPr>
            <a:picLocks noChangeAspect="1"/>
          </p:cNvPicPr>
          <p:nvPr/>
        </p:nvPicPr>
        <p:blipFill>
          <a:blip r:embed="rId2"/>
          <a:stretch>
            <a:fillRect/>
          </a:stretch>
        </p:blipFill>
        <p:spPr>
          <a:xfrm>
            <a:off x="4398645" y="2584450"/>
            <a:ext cx="2729865" cy="1568450"/>
          </a:xfrm>
          <a:prstGeom prst="rect">
            <a:avLst/>
          </a:prstGeom>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74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p>
        </p:txBody>
      </p:sp>
      <p:sp>
        <p:nvSpPr>
          <p:cNvPr id="19458" name="文本框 17410"/>
          <p:cNvSpPr txBox="1"/>
          <p:nvPr/>
        </p:nvSpPr>
        <p:spPr>
          <a:xfrm>
            <a:off x="375920" y="1087120"/>
            <a:ext cx="8430895" cy="922020"/>
          </a:xfrm>
          <a:prstGeom prst="rect">
            <a:avLst/>
          </a:prstGeom>
          <a:noFill/>
          <a:ln w="9525">
            <a:noFill/>
          </a:ln>
        </p:spPr>
        <p:txBody>
          <a:bodyPr wrap="square" anchor="t">
            <a:spAutoFit/>
          </a:bodyPr>
          <a:lstStyle/>
          <a:p>
            <a:pPr marL="285750" indent="-285750">
              <a:spcAft>
                <a:spcPts val="600"/>
              </a:spcAft>
              <a:buFont typeface="Wingdings" panose="05000000000000000000" charset="0"/>
              <a:buChar char="§"/>
            </a:pPr>
            <a:r>
              <a:rPr lang="zh-CN" altLang="en-US" sz="1800" dirty="0">
                <a:latin typeface="宋体" panose="02010600030101010101" pitchFamily="2" charset="-122"/>
                <a:ea typeface="宋体" panose="02010600030101010101" pitchFamily="2" charset="-122"/>
                <a:sym typeface="宋体" panose="02010600030101010101" pitchFamily="2" charset="-122"/>
              </a:rPr>
              <a:t>在</a:t>
            </a:r>
            <a:r>
              <a:rPr lang="zh-CN" altLang="en-US" sz="1800" dirty="0">
                <a:latin typeface="宋体" panose="02010600030101010101" pitchFamily="2" charset="-122"/>
                <a:ea typeface="宋体" panose="02010600030101010101" pitchFamily="2" charset="-122"/>
                <a:sym typeface="Times New Roman" panose="02020603050405020304" pitchFamily="2" charset="0"/>
              </a:rPr>
              <a:t>IDLE</a:t>
            </a:r>
            <a:r>
              <a:rPr lang="zh-CN" altLang="en-US" sz="1800" dirty="0">
                <a:latin typeface="宋体" panose="02010600030101010101" pitchFamily="2" charset="-122"/>
                <a:ea typeface="宋体" panose="02010600030101010101" pitchFamily="2" charset="-122"/>
                <a:sym typeface="宋体" panose="02010600030101010101" pitchFamily="2" charset="-122"/>
              </a:rPr>
              <a:t>环境下，除了撤销（Ctrl+Z）、全选（Ctrl+A）、复制（Ctrl+C）、粘贴（Ctrl+V）、剪切（Ctrl+X）等常规快捷键之外，其他比较常用的快捷键如下表所示。</a:t>
            </a:r>
            <a:endParaRPr lang="zh-CN" altLang="en-US" sz="1800" dirty="0">
              <a:latin typeface="宋体" panose="02010600030101010101" pitchFamily="2" charset="-122"/>
              <a:ea typeface="宋体" panose="02010600030101010101" pitchFamily="2" charset="-122"/>
            </a:endParaRPr>
          </a:p>
        </p:txBody>
      </p:sp>
      <p:graphicFrame>
        <p:nvGraphicFramePr>
          <p:cNvPr id="17412" name="表格 17411"/>
          <p:cNvGraphicFramePr/>
          <p:nvPr/>
        </p:nvGraphicFramePr>
        <p:xfrm>
          <a:off x="1806885" y="1935104"/>
          <a:ext cx="5326380" cy="2999740"/>
        </p:xfrm>
        <a:graphic>
          <a:graphicData uri="http://schemas.openxmlformats.org/drawingml/2006/table">
            <a:tbl>
              <a:tblPr/>
              <a:tblGrid>
                <a:gridCol w="673100">
                  <a:extLst>
                    <a:ext uri="{9D8B030D-6E8A-4147-A177-3AD203B41FA5}">
                      <a16:colId xmlns:a16="http://schemas.microsoft.com/office/drawing/2014/main" val="20000"/>
                    </a:ext>
                  </a:extLst>
                </a:gridCol>
                <a:gridCol w="4653280">
                  <a:extLst>
                    <a:ext uri="{9D8B030D-6E8A-4147-A177-3AD203B41FA5}">
                      <a16:colId xmlns:a16="http://schemas.microsoft.com/office/drawing/2014/main" val="20001"/>
                    </a:ext>
                  </a:extLst>
                </a:gridCol>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快捷键</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功能说明</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浏览历史命令（上一条）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浏览历史命令（下一条）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Ctrl+F6</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重启</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Shell</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，之前定义的对象和导入的模块全部失效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F1</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打开</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帮助文档</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自动补全前面曾经出现过的单词，如果之前有多个单词具有相同前缀，则在多个单词中循环选择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缩进代码块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取消代码块缩进</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注释代码块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Alt+4</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取消代码块注释。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Tab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补全单词，选中多行时可用于缩进</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84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mj-lt"/>
                <a:ea typeface="+mj-ea"/>
                <a:cs typeface="+mj-cs"/>
              </a:rPr>
              <a:t>1.3 </a:t>
            </a:r>
            <a:r>
              <a:rPr lang="zh-CN" altLang="en-US" b="1" kern="1200" baseline="0" dirty="0">
                <a:latin typeface="+mj-lt"/>
                <a:ea typeface="+mj-ea"/>
                <a:cs typeface="+mj-cs"/>
              </a:rPr>
              <a:t>使用</a:t>
            </a:r>
            <a:r>
              <a:rPr lang="en-US" altLang="zh-CN" b="1" kern="1200" baseline="0" dirty="0">
                <a:latin typeface="+mj-lt"/>
                <a:ea typeface="+mj-ea"/>
                <a:cs typeface="+mj-cs"/>
              </a:rPr>
              <a:t>pip</a:t>
            </a:r>
            <a:r>
              <a:rPr lang="zh-CN" altLang="en-US" b="1" kern="1200" baseline="0" dirty="0">
                <a:latin typeface="+mj-lt"/>
                <a:ea typeface="+mj-ea"/>
                <a:cs typeface="+mj-cs"/>
              </a:rPr>
              <a:t>管理第三方包</a:t>
            </a:r>
          </a:p>
        </p:txBody>
      </p:sp>
      <p:sp>
        <p:nvSpPr>
          <p:cNvPr id="20482" name="文本占位符 18434"/>
          <p:cNvSpPr>
            <a:spLocks noGrp="1"/>
          </p:cNvSpPr>
          <p:nvPr>
            <p:ph idx="1"/>
          </p:nvPr>
        </p:nvSpPr>
        <p:spPr/>
        <p:txBody>
          <a:bodyPr anchor="t"/>
          <a:lstStyle/>
          <a:p>
            <a:pPr defTabSz="914400">
              <a:lnSpc>
                <a:spcPct val="80000"/>
              </a:lnSpc>
              <a:buSzPct val="90000"/>
              <a:buFont typeface="Wingdings" panose="05000000000000000000" charset="0"/>
              <a:buChar char="§"/>
            </a:pPr>
            <a:r>
              <a:rPr lang="en-US" altLang="zh-CN" sz="1800" dirty="0"/>
              <a:t>pip</a:t>
            </a:r>
            <a:r>
              <a:rPr lang="zh-CN" altLang="en-US" sz="1800" dirty="0"/>
              <a:t>工具常用命令</a:t>
            </a:r>
            <a:endParaRPr lang="en-US" altLang="zh-CN" sz="1500" dirty="0"/>
          </a:p>
        </p:txBody>
      </p:sp>
      <p:graphicFrame>
        <p:nvGraphicFramePr>
          <p:cNvPr id="2" name="Table -1"/>
          <p:cNvGraphicFramePr/>
          <p:nvPr>
            <p:custDataLst>
              <p:tags r:id="rId1"/>
            </p:custDataLst>
          </p:nvPr>
        </p:nvGraphicFramePr>
        <p:xfrm>
          <a:off x="1618733" y="1595717"/>
          <a:ext cx="5708650" cy="2853055"/>
        </p:xfrm>
        <a:graphic>
          <a:graphicData uri="http://schemas.openxmlformats.org/drawingml/2006/table">
            <a:tbl>
              <a:tblPr firstRow="1" bandRow="1">
                <a:tableStyleId>{5940675A-B579-460E-94D1-54222C63F5DA}</a:tableStyleId>
              </a:tblPr>
              <a:tblGrid>
                <a:gridCol w="2842895">
                  <a:extLst>
                    <a:ext uri="{9D8B030D-6E8A-4147-A177-3AD203B41FA5}">
                      <a16:colId xmlns:a16="http://schemas.microsoft.com/office/drawing/2014/main" val="20000"/>
                    </a:ext>
                  </a:extLst>
                </a:gridCol>
                <a:gridCol w="2865755">
                  <a:extLst>
                    <a:ext uri="{9D8B030D-6E8A-4147-A177-3AD203B41FA5}">
                      <a16:colId xmlns:a16="http://schemas.microsoft.com/office/drawing/2014/main" val="20001"/>
                    </a:ext>
                  </a:extLst>
                </a:gridCol>
              </a:tblGrid>
              <a:tr h="259715">
                <a:tc>
                  <a:txBody>
                    <a:bodyPr/>
                    <a:lstStyle/>
                    <a:p>
                      <a:pPr marL="0" indent="0" algn="ctr">
                        <a:buNone/>
                      </a:pPr>
                      <a:r>
                        <a:rPr lang="en-US" altLang="zh-CN" sz="1200" b="1" u="none">
                          <a:latin typeface="宋体" panose="02010600030101010101" pitchFamily="2" charset="-122"/>
                          <a:ea typeface="宋体" panose="02010600030101010101" pitchFamily="2" charset="-122"/>
                          <a:cs typeface="宋体" panose="02010600030101010101" pitchFamily="2" charset="-122"/>
                        </a:rPr>
                        <a:t>pip</a:t>
                      </a:r>
                      <a:r>
                        <a:rPr lang="zh-CN" altLang="en-US" sz="1200" b="1" u="none">
                          <a:latin typeface="宋体" panose="02010600030101010101" pitchFamily="2" charset="-122"/>
                          <a:ea typeface="宋体" panose="02010600030101010101" pitchFamily="2" charset="-122"/>
                          <a:cs typeface="宋体" panose="02010600030101010101" pitchFamily="2" charset="-122"/>
                        </a:rPr>
                        <a:t>命令示例</a:t>
                      </a:r>
                      <a:endParaRPr lang="en-US" sz="12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download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下载扩展库的指定版本，不安装</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freeze [&gt; requirements.txt]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以</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a:t>
                      </a:r>
                      <a:r>
                        <a:rPr lang="zh-CN" altLang="en-US" sz="1200" b="0" u="none">
                          <a:latin typeface="宋体" panose="02010600030101010101" pitchFamily="2" charset="-122"/>
                          <a:ea typeface="宋体" panose="02010600030101010101" pitchFamily="2" charset="-122"/>
                          <a:cs typeface="宋体" panose="02010600030101010101" pitchFamily="2" charset="-122"/>
                        </a:rPr>
                        <a:t>的格式列出已安装模块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list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列出当前已安装的所有模块</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在线安装</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SomePackage.whl</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通过</a:t>
                      </a:r>
                      <a:r>
                        <a:rPr lang="en-US" altLang="zh-CN" sz="1200" b="0" u="none">
                          <a:latin typeface="宋体" panose="02010600030101010101" pitchFamily="2" charset="-122"/>
                          <a:ea typeface="宋体" panose="02010600030101010101" pitchFamily="2" charset="-122"/>
                          <a:cs typeface="宋体" panose="02010600030101010101" pitchFamily="2" charset="-122"/>
                        </a:rPr>
                        <a:t>whl</a:t>
                      </a:r>
                      <a:r>
                        <a:rPr lang="zh-CN" altLang="en-US" sz="1200" b="0" u="none">
                          <a:latin typeface="宋体" panose="02010600030101010101" pitchFamily="2" charset="-122"/>
                          <a:ea typeface="宋体" panose="02010600030101010101" pitchFamily="2" charset="-122"/>
                          <a:cs typeface="宋体" panose="02010600030101010101" pitchFamily="2" charset="-122"/>
                        </a:rPr>
                        <a:t>文件离线安装扩展库</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5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package1 package2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依次（在线）安装</a:t>
                      </a:r>
                      <a:r>
                        <a:rPr lang="en-US" altLang="zh-CN" sz="1200" b="0" u="none">
                          <a:latin typeface="宋体" panose="02010600030101010101" pitchFamily="2" charset="-122"/>
                          <a:ea typeface="宋体" panose="02010600030101010101" pitchFamily="2" charset="-122"/>
                          <a:cs typeface="宋体" panose="02010600030101010101" pitchFamily="2" charset="-122"/>
                        </a:rPr>
                        <a:t>package1</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package2</a:t>
                      </a:r>
                      <a:r>
                        <a:rPr lang="zh-CN" altLang="en-US" sz="1200" b="0" u="none">
                          <a:latin typeface="宋体" panose="02010600030101010101" pitchFamily="2" charset="-122"/>
                          <a:ea typeface="宋体" panose="02010600030101010101" pitchFamily="2" charset="-122"/>
                          <a:cs typeface="宋体" panose="02010600030101010101" pitchFamily="2" charset="-122"/>
                        </a:rPr>
                        <a:t>等扩展模块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-r requirements.txt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安装</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requirements.txt</a:t>
                      </a:r>
                      <a:r>
                        <a:rPr lang="zh-CN" altLang="en-US" sz="1200" b="0" u="none">
                          <a:latin typeface="宋体" panose="02010600030101010101" pitchFamily="2" charset="-122"/>
                          <a:ea typeface="宋体" panose="02010600030101010101" pitchFamily="2" charset="-122"/>
                          <a:cs typeface="宋体" panose="02010600030101010101" pitchFamily="2" charset="-122"/>
                        </a:rPr>
                        <a:t>文件中指定的扩展库</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--upgrade SomePackage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升级</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uninstall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卸载</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396875" y="1163955"/>
            <a:ext cx="8089900" cy="958850"/>
          </a:xfrm>
        </p:spPr>
        <p:txBody>
          <a:bodyPr anchor="t"/>
          <a:lstStyle/>
          <a:p>
            <a:r>
              <a:rPr lang="zh-CN" altLang="en-US" sz="1800"/>
              <a:t>可以在资源管理器中切换至相应的文件夹并直接进入命令提示符环境。</a:t>
            </a:r>
            <a:r>
              <a:rPr lang="en-US" altLang="zh-CN" sz="1800" b="1">
                <a:solidFill>
                  <a:srgbClr val="FF0000"/>
                </a:solidFill>
              </a:rPr>
              <a:t>Shift+</a:t>
            </a:r>
            <a:r>
              <a:rPr lang="zh-CN" altLang="en-US" sz="1800" b="1">
                <a:solidFill>
                  <a:srgbClr val="FF0000"/>
                </a:solidFill>
                <a:ea typeface="宋体" panose="02010600030101010101" pitchFamily="2" charset="-122"/>
              </a:rPr>
              <a:t>鼠标右键</a:t>
            </a:r>
          </a:p>
        </p:txBody>
      </p:sp>
      <p:sp>
        <p:nvSpPr>
          <p:cNvPr id="18434" name="标题 14337"/>
          <p:cNvSpPr>
            <a:spLocks noGrp="1"/>
          </p:cNvSpPr>
          <p:nvPr>
            <p:ph type="title"/>
          </p:nvPr>
        </p:nvSpPr>
        <p:spPr>
          <a:xfrm>
            <a:off x="5715" y="9525"/>
            <a:ext cx="912939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zh-CN" altLang="en-US" kern="1200" baseline="0">
              <a:latin typeface="+mj-lt"/>
              <a:ea typeface="+mj-ea"/>
              <a:cs typeface="+mj-cs"/>
            </a:endParaRPr>
          </a:p>
        </p:txBody>
      </p:sp>
      <p:pic>
        <p:nvPicPr>
          <p:cNvPr id="18435" name="图片 232" descr="VLV3REJBJW9{DDT(P{7}0AG"/>
          <p:cNvPicPr>
            <a:picLocks noChangeAspect="1"/>
          </p:cNvPicPr>
          <p:nvPr/>
        </p:nvPicPr>
        <p:blipFill>
          <a:blip r:embed="rId2"/>
          <a:stretch>
            <a:fillRect/>
          </a:stretch>
        </p:blipFill>
        <p:spPr>
          <a:xfrm>
            <a:off x="396875" y="1806575"/>
            <a:ext cx="3174365" cy="3155315"/>
          </a:xfrm>
          <a:prstGeom prst="rect">
            <a:avLst/>
          </a:prstGeom>
          <a:noFill/>
          <a:ln w="9525">
            <a:solidFill>
              <a:schemeClr val="accent1"/>
            </a:solidFill>
          </a:ln>
        </p:spPr>
      </p:pic>
      <p:pic>
        <p:nvPicPr>
          <p:cNvPr id="2" name="Picture 1"/>
          <p:cNvPicPr>
            <a:picLocks noChangeAspect="1"/>
          </p:cNvPicPr>
          <p:nvPr/>
        </p:nvPicPr>
        <p:blipFill>
          <a:blip r:embed="rId3"/>
          <a:stretch>
            <a:fillRect/>
          </a:stretch>
        </p:blipFill>
        <p:spPr>
          <a:xfrm>
            <a:off x="3678555" y="1806575"/>
            <a:ext cx="5368290" cy="807085"/>
          </a:xfrm>
          <a:prstGeom prst="rect">
            <a:avLst/>
          </a:prstGeom>
          <a:ln>
            <a:solidFill>
              <a:schemeClr val="accent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0D649-1929-425A-831B-F18D4FCCC5C1}"/>
              </a:ext>
            </a:extLst>
          </p:cNvPr>
          <p:cNvSpPr>
            <a:spLocks noGrp="1"/>
          </p:cNvSpPr>
          <p:nvPr>
            <p:ph type="title"/>
          </p:nvPr>
        </p:nvSpPr>
        <p:spPr/>
        <p:txBody>
          <a:bodyPr/>
          <a:lstStyle/>
          <a:p>
            <a:r>
              <a:rPr lang="en-US" altLang="zh-CN" dirty="0"/>
              <a:t>0.1 </a:t>
            </a:r>
            <a:r>
              <a:rPr lang="zh-CN" altLang="en-US" dirty="0"/>
              <a:t>课程信息</a:t>
            </a:r>
          </a:p>
        </p:txBody>
      </p:sp>
      <p:sp>
        <p:nvSpPr>
          <p:cNvPr id="3" name="内容占位符 2">
            <a:extLst>
              <a:ext uri="{FF2B5EF4-FFF2-40B4-BE49-F238E27FC236}">
                <a16:creationId xmlns:a16="http://schemas.microsoft.com/office/drawing/2014/main" id="{AA43D8C9-4389-4AD9-9BE9-A29F0C263165}"/>
              </a:ext>
            </a:extLst>
          </p:cNvPr>
          <p:cNvSpPr>
            <a:spLocks noGrp="1"/>
          </p:cNvSpPr>
          <p:nvPr>
            <p:ph idx="1"/>
          </p:nvPr>
        </p:nvSpPr>
        <p:spPr/>
        <p:txBody>
          <a:bodyPr/>
          <a:lstStyle/>
          <a:p>
            <a:pPr marL="0" indent="0">
              <a:buNone/>
            </a:pPr>
            <a:r>
              <a:rPr lang="zh-CN" altLang="en-US" sz="1800" dirty="0"/>
              <a:t>主讲老师：柯笑</a:t>
            </a:r>
            <a:endParaRPr lang="en-US" altLang="zh-CN" sz="1800" dirty="0"/>
          </a:p>
          <a:p>
            <a:pPr marL="0" indent="0">
              <a:buNone/>
            </a:pPr>
            <a:r>
              <a:rPr lang="zh-CN" altLang="en-US" sz="1800" dirty="0"/>
              <a:t>实验老师：孙瑞泽</a:t>
            </a:r>
            <a:endParaRPr lang="en-US" altLang="zh-CN" sz="1800" dirty="0"/>
          </a:p>
          <a:p>
            <a:pPr marL="0" indent="0">
              <a:buNone/>
            </a:pPr>
            <a:r>
              <a:rPr lang="zh-CN" altLang="en-US" sz="1800" dirty="0"/>
              <a:t>授课时间及地点：</a:t>
            </a:r>
            <a:endParaRPr lang="en-US" altLang="zh-CN" sz="1800" dirty="0"/>
          </a:p>
          <a:p>
            <a:pPr marL="0" indent="0">
              <a:buNone/>
            </a:pPr>
            <a:r>
              <a:rPr lang="en-US" altLang="zh-CN" sz="1800" b="1" dirty="0"/>
              <a:t>20</a:t>
            </a:r>
            <a:r>
              <a:rPr lang="zh-CN" altLang="en-US" sz="1800" b="1" dirty="0"/>
              <a:t>级计算机</a:t>
            </a:r>
            <a:r>
              <a:rPr lang="en-US" altLang="zh-CN" sz="1800" b="1" dirty="0"/>
              <a:t>1</a:t>
            </a:r>
            <a:r>
              <a:rPr lang="zh-CN" altLang="en-US" sz="1800" b="1" dirty="0"/>
              <a:t>班</a:t>
            </a:r>
            <a:r>
              <a:rPr lang="zh-CN" altLang="en-US" sz="1800" dirty="0"/>
              <a:t>：</a:t>
            </a:r>
            <a:endParaRPr lang="en-US" altLang="zh-CN" sz="1800" dirty="0"/>
          </a:p>
          <a:p>
            <a:pPr marL="0" indent="0">
              <a:buNone/>
            </a:pPr>
            <a:r>
              <a:rPr lang="en-US" altLang="zh-CN" sz="1800" dirty="0"/>
              <a:t>		</a:t>
            </a:r>
            <a:r>
              <a:rPr lang="zh-CN" altLang="en-US" sz="1800" dirty="0"/>
              <a:t>单周周三 </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a:t>
            </a:r>
            <a:r>
              <a:rPr lang="en-US" altLang="zh-CN" sz="1800" dirty="0"/>
              <a:t>8</a:t>
            </a:r>
            <a:r>
              <a:rPr lang="zh-CN" altLang="en-US" sz="1800" dirty="0"/>
              <a:t>节（理论课，</a:t>
            </a:r>
            <a:r>
              <a:rPr lang="en-US" altLang="zh-CN" sz="1800" dirty="0"/>
              <a:t>C-5-328</a:t>
            </a:r>
            <a:r>
              <a:rPr lang="zh-CN" altLang="en-US" sz="1800" dirty="0"/>
              <a:t>）</a:t>
            </a:r>
            <a:endParaRPr lang="en-US" altLang="zh-CN" sz="1800" dirty="0"/>
          </a:p>
          <a:p>
            <a:pPr marL="0" indent="0">
              <a:buNone/>
            </a:pPr>
            <a:r>
              <a:rPr lang="en-US" altLang="zh-CN" sz="1800" dirty="0"/>
              <a:t>		</a:t>
            </a:r>
            <a:r>
              <a:rPr lang="zh-CN" altLang="en-US" sz="1800" dirty="0"/>
              <a:t>双周周三 </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a:t>
            </a:r>
            <a:r>
              <a:rPr lang="en-US" altLang="zh-CN" sz="1800" dirty="0"/>
              <a:t>8</a:t>
            </a:r>
            <a:r>
              <a:rPr lang="zh-CN" altLang="en-US" sz="1800" dirty="0"/>
              <a:t>节（实验课， </a:t>
            </a:r>
            <a:r>
              <a:rPr lang="en-US" altLang="zh-CN" sz="1800" dirty="0"/>
              <a:t>C-1-405</a:t>
            </a:r>
            <a:r>
              <a:rPr lang="zh-CN" altLang="en-US" sz="1800" dirty="0"/>
              <a:t>）</a:t>
            </a:r>
            <a:endParaRPr lang="en-US" altLang="zh-CN" sz="1800" dirty="0"/>
          </a:p>
          <a:p>
            <a:pPr marL="0" indent="0">
              <a:buNone/>
            </a:pPr>
            <a:r>
              <a:rPr lang="en-US" altLang="zh-CN" sz="1800" b="1" dirty="0"/>
              <a:t>20</a:t>
            </a:r>
            <a:r>
              <a:rPr lang="zh-CN" altLang="en-US" sz="1800" b="1" dirty="0"/>
              <a:t>级计算机</a:t>
            </a:r>
            <a:r>
              <a:rPr lang="en-US" altLang="zh-CN" sz="1800" b="1" dirty="0"/>
              <a:t>2</a:t>
            </a:r>
            <a:r>
              <a:rPr lang="zh-CN" altLang="en-US" sz="1800" b="1" dirty="0"/>
              <a:t>班</a:t>
            </a:r>
            <a:r>
              <a:rPr lang="zh-CN" altLang="en-US" sz="1800" dirty="0"/>
              <a:t>：</a:t>
            </a:r>
            <a:endParaRPr lang="en-US" altLang="zh-CN" sz="1800" dirty="0"/>
          </a:p>
          <a:p>
            <a:pPr marL="0" indent="0">
              <a:buNone/>
            </a:pPr>
            <a:r>
              <a:rPr lang="en-US" altLang="zh-CN" sz="1800" dirty="0"/>
              <a:t>		</a:t>
            </a:r>
            <a:r>
              <a:rPr lang="zh-CN" altLang="en-US" sz="1800" dirty="0"/>
              <a:t>单周周一 </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a:t>
            </a:r>
            <a:r>
              <a:rPr lang="en-US" altLang="zh-CN" sz="1800" dirty="0"/>
              <a:t>8</a:t>
            </a:r>
            <a:r>
              <a:rPr lang="zh-CN" altLang="en-US" sz="1800" dirty="0"/>
              <a:t>节（理论课，</a:t>
            </a:r>
            <a:r>
              <a:rPr lang="en-US" altLang="zh-CN" sz="1800" dirty="0"/>
              <a:t>C-5-329</a:t>
            </a:r>
            <a:r>
              <a:rPr lang="zh-CN" altLang="en-US" sz="1800" dirty="0"/>
              <a:t>）</a:t>
            </a:r>
            <a:endParaRPr lang="en-US" altLang="zh-CN" sz="1800" dirty="0"/>
          </a:p>
          <a:p>
            <a:pPr marL="0" indent="0">
              <a:buNone/>
            </a:pPr>
            <a:r>
              <a:rPr lang="en-US" altLang="zh-CN" sz="1800" dirty="0"/>
              <a:t>		</a:t>
            </a:r>
            <a:r>
              <a:rPr lang="zh-CN" altLang="en-US" sz="1800" dirty="0"/>
              <a:t>双周周一 </a:t>
            </a:r>
            <a:r>
              <a:rPr lang="en-US" altLang="zh-CN" sz="1800" dirty="0"/>
              <a:t>5</a:t>
            </a:r>
            <a:r>
              <a:rPr lang="zh-CN" altLang="en-US" sz="1800" dirty="0"/>
              <a:t>，</a:t>
            </a:r>
            <a:r>
              <a:rPr lang="en-US" altLang="zh-CN" sz="1800" dirty="0"/>
              <a:t>6</a:t>
            </a:r>
            <a:r>
              <a:rPr lang="zh-CN" altLang="en-US" sz="1800" dirty="0"/>
              <a:t>，</a:t>
            </a:r>
            <a:r>
              <a:rPr lang="en-US" altLang="zh-CN" sz="1800" dirty="0"/>
              <a:t>7</a:t>
            </a:r>
            <a:r>
              <a:rPr lang="zh-CN" altLang="en-US" sz="1800" dirty="0"/>
              <a:t>，</a:t>
            </a:r>
            <a:r>
              <a:rPr lang="en-US" altLang="zh-CN" sz="1800" dirty="0"/>
              <a:t>8</a:t>
            </a:r>
            <a:r>
              <a:rPr lang="zh-CN" altLang="en-US" sz="1800" dirty="0"/>
              <a:t>节（实验课， </a:t>
            </a:r>
            <a:r>
              <a:rPr lang="en-US" altLang="zh-CN" sz="1800" dirty="0"/>
              <a:t>C-1-405</a:t>
            </a:r>
            <a:r>
              <a:rPr lang="zh-CN" altLang="en-US" sz="1800" dirty="0"/>
              <a:t>）</a:t>
            </a:r>
            <a:endParaRPr lang="en-US" altLang="zh-CN" sz="1800" dirty="0"/>
          </a:p>
          <a:p>
            <a:pPr marL="0" indent="0">
              <a:buNone/>
            </a:pPr>
            <a:r>
              <a:rPr lang="zh-CN" altLang="en-US" sz="1800" dirty="0">
                <a:solidFill>
                  <a:srgbClr val="FF0000"/>
                </a:solidFill>
              </a:rPr>
              <a:t>（受节假日调休等因素影响，实际上课安排可能会有变化，详见具体通知）</a:t>
            </a:r>
            <a:endParaRPr lang="en-US" altLang="zh-CN" sz="1800" dirty="0">
              <a:solidFill>
                <a:srgbClr val="FF0000"/>
              </a:solidFill>
            </a:endParaRPr>
          </a:p>
          <a:p>
            <a:pPr marL="0" indent="0">
              <a:buNone/>
            </a:pPr>
            <a:endParaRPr lang="zh-CN" altLang="en-US" dirty="0"/>
          </a:p>
        </p:txBody>
      </p:sp>
    </p:spTree>
    <p:extLst>
      <p:ext uri="{BB962C8B-B14F-4D97-AF65-F5344CB8AC3E}">
        <p14:creationId xmlns:p14="http://schemas.microsoft.com/office/powerpoint/2010/main" val="426903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a:xfrm>
            <a:off x="311203" y="1131205"/>
            <a:ext cx="8229600" cy="3395066"/>
          </a:xfrm>
        </p:spPr>
        <p:txBody>
          <a:bodyPr/>
          <a:lstStyle/>
          <a:p>
            <a:pPr>
              <a:lnSpc>
                <a:spcPct val="150000"/>
              </a:lnSpc>
              <a:spcBef>
                <a:spcPts val="0"/>
              </a:spcBef>
            </a:pPr>
            <a:r>
              <a:rPr lang="en-US" sz="1800"/>
              <a:t>在Windows平台上，如果在线安装扩展库失败，可以从http://www.lfd.uci.edu/~gohlke/pythonlibs/下载扩展库编译好的.whl文件（</a:t>
            </a:r>
            <a:r>
              <a:rPr lang="zh-CN" altLang="en-US" sz="1800"/>
              <a:t>注意版本，并且</a:t>
            </a:r>
            <a:r>
              <a:rPr lang="en-US" sz="1800"/>
              <a:t>一定不要修改下载的文件名），然后在命令提示符环境中使用pip命令进行</a:t>
            </a:r>
            <a:r>
              <a:rPr lang="en-US" sz="1800">
                <a:solidFill>
                  <a:srgbClr val="FF0000"/>
                </a:solidFill>
              </a:rPr>
              <a:t>离线安装</a:t>
            </a:r>
            <a:r>
              <a:rPr lang="en-US" sz="1800"/>
              <a:t>。例如：</a:t>
            </a:r>
          </a:p>
          <a:p>
            <a:pPr marL="0" indent="0">
              <a:lnSpc>
                <a:spcPct val="150000"/>
              </a:lnSpc>
              <a:spcBef>
                <a:spcPts val="0"/>
              </a:spcBef>
              <a:buNone/>
            </a:pPr>
            <a:endParaRPr lang="en-US"/>
          </a:p>
          <a:p>
            <a:pPr marL="0" indent="0">
              <a:buNone/>
            </a:pPr>
            <a:r>
              <a:rPr lang="en-US" sz="2000">
                <a:latin typeface="Consolas" panose="020B0609020204030204" charset="0"/>
                <a:cs typeface="Consolas" panose="020B0609020204030204" charset="0"/>
              </a:rPr>
              <a:t>pip install Django-2.1.3-py3-none-any.whl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p:txBody>
          <a:bodyPr/>
          <a:lstStyle/>
          <a:p>
            <a:pPr>
              <a:lnSpc>
                <a:spcPct val="150000"/>
              </a:lnSpc>
              <a:spcBef>
                <a:spcPts val="0"/>
              </a:spcBef>
            </a:pPr>
            <a:r>
              <a:rPr lang="en-US" sz="2000" dirty="0"/>
              <a:t>如果由于网速问题导致在线安装速度过慢的话，pip命令还支持指定国内的站点来提高速度，下面的命令用来从阿里云下载安装扩展库jieba，其他服务器地址可以自行查阅</a:t>
            </a:r>
            <a:r>
              <a:rPr lang="zh-CN" altLang="en-US" sz="2000" dirty="0">
                <a:ea typeface="宋体" panose="02010600030101010101" pitchFamily="2" charset="-122"/>
              </a:rPr>
              <a:t>。</a:t>
            </a:r>
          </a:p>
          <a:p>
            <a:pPr marL="0" indent="0">
              <a:lnSpc>
                <a:spcPct val="150000"/>
              </a:lnSpc>
              <a:spcBef>
                <a:spcPts val="0"/>
              </a:spcBef>
              <a:buNone/>
            </a:pPr>
            <a:endParaRPr lang="en-US" sz="2000" dirty="0"/>
          </a:p>
          <a:p>
            <a:pPr marL="0" indent="0">
              <a:buNone/>
            </a:pPr>
            <a:r>
              <a:rPr lang="en-US" sz="1200" dirty="0">
                <a:latin typeface="Consolas" panose="020B0609020204030204" charset="0"/>
                <a:cs typeface="Consolas" panose="020B0609020204030204" charset="0"/>
              </a:rPr>
              <a:t>pip install </a:t>
            </a:r>
            <a:r>
              <a:rPr lang="en-US" sz="1200" dirty="0" err="1">
                <a:latin typeface="Consolas" panose="020B0609020204030204" charset="0"/>
                <a:cs typeface="Consolas" panose="020B0609020204030204" charset="0"/>
              </a:rPr>
              <a:t>jieba</a:t>
            </a:r>
            <a:r>
              <a:rPr lang="en-US" sz="1200" dirty="0">
                <a:latin typeface="Consolas" panose="020B0609020204030204" charset="0"/>
                <a:cs typeface="Consolas" panose="020B0609020204030204" charset="0"/>
              </a:rPr>
              <a:t> -</a:t>
            </a:r>
            <a:r>
              <a:rPr lang="en-US" sz="1200" dirty="0" err="1">
                <a:latin typeface="Consolas" panose="020B0609020204030204" charset="0"/>
                <a:cs typeface="Consolas" panose="020B0609020204030204" charset="0"/>
              </a:rPr>
              <a:t>i</a:t>
            </a:r>
            <a:r>
              <a:rPr lang="en-US" sz="1200" dirty="0">
                <a:latin typeface="Consolas" panose="020B0609020204030204" charset="0"/>
                <a:cs typeface="Consolas" panose="020B0609020204030204" charset="0"/>
              </a:rPr>
              <a:t> http://mirrors.aliyun.com/pypi/simple --trusted-host mirrors.aliyun.com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a:p>
        </p:txBody>
      </p:sp>
      <p:sp>
        <p:nvSpPr>
          <p:cNvPr id="3" name="Content Placeholder 2"/>
          <p:cNvSpPr>
            <a:spLocks noGrp="1"/>
          </p:cNvSpPr>
          <p:nvPr>
            <p:ph idx="1"/>
          </p:nvPr>
        </p:nvSpPr>
        <p:spPr/>
        <p:txBody>
          <a:bodyPr/>
          <a:lstStyle/>
          <a:p>
            <a:pPr>
              <a:lnSpc>
                <a:spcPct val="150000"/>
              </a:lnSpc>
              <a:spcBef>
                <a:spcPts val="0"/>
              </a:spcBef>
            </a:pPr>
            <a:r>
              <a:rPr lang="zh-CN" altLang="en-US" sz="2000"/>
              <a:t>如果遇到类似于</a:t>
            </a:r>
            <a:r>
              <a:rPr lang="en-US" altLang="zh-CN" sz="2000"/>
              <a:t>“</a:t>
            </a:r>
            <a:r>
              <a:rPr lang="zh-CN" altLang="en-US" sz="2000">
                <a:solidFill>
                  <a:srgbClr val="FF0000"/>
                </a:solidFill>
              </a:rPr>
              <a:t>拒绝访问</a:t>
            </a:r>
            <a:r>
              <a:rPr lang="en-US" altLang="zh-CN" sz="2000"/>
              <a:t>”</a:t>
            </a:r>
            <a:r>
              <a:rPr lang="zh-CN" altLang="en-US" sz="2000"/>
              <a:t>的出错信息，需要在执行</a:t>
            </a:r>
            <a:r>
              <a:rPr lang="en-US" altLang="zh-CN" sz="2000"/>
              <a:t>pip</a:t>
            </a:r>
            <a:r>
              <a:rPr lang="zh-CN" altLang="en-US" sz="2000"/>
              <a:t>命令时增加选项</a:t>
            </a:r>
            <a:r>
              <a:rPr lang="en-US" altLang="zh-CN" sz="2000"/>
              <a:t>--user</a:t>
            </a:r>
            <a:r>
              <a:rPr lang="zh-CN" altLang="en-US" sz="2000">
                <a:ea typeface="宋体" panose="02010600030101010101" pitchFamily="2" charset="-122"/>
              </a:rPr>
              <a:t>，例如</a:t>
            </a:r>
          </a:p>
          <a:p>
            <a:pPr marL="0" indent="0">
              <a:buNone/>
            </a:pPr>
            <a:endParaRPr lang="zh-CN" altLang="en-US" sz="2000">
              <a:latin typeface="Consolas" panose="020B0609020204030204" charset="0"/>
              <a:ea typeface="宋体" panose="02010600030101010101" pitchFamily="2" charset="-122"/>
              <a:cs typeface="Consolas" panose="020B0609020204030204" charset="0"/>
            </a:endParaRPr>
          </a:p>
          <a:p>
            <a:pPr marL="0" indent="0">
              <a:buNone/>
            </a:pPr>
            <a:r>
              <a:rPr lang="zh-CN" altLang="en-US" sz="2000">
                <a:latin typeface="Consolas" panose="020B0609020204030204" charset="0"/>
                <a:ea typeface="宋体" panose="02010600030101010101" pitchFamily="2" charset="-122"/>
                <a:cs typeface="Consolas" panose="020B0609020204030204" charset="0"/>
              </a:rPr>
              <a:t>pip install jieba --user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p>
        </p:txBody>
      </p:sp>
      <p:sp>
        <p:nvSpPr>
          <p:cNvPr id="21506" name="文本占位符 19458"/>
          <p:cNvSpPr>
            <a:spLocks noGrp="1"/>
          </p:cNvSpPr>
          <p:nvPr>
            <p:ph idx="1"/>
          </p:nvPr>
        </p:nvSpPr>
        <p:spPr/>
        <p:txBody>
          <a:bodyPr anchor="t"/>
          <a:lstStyle/>
          <a:p>
            <a:pPr defTabSz="914400">
              <a:lnSpc>
                <a:spcPct val="150000"/>
              </a:lnSpc>
              <a:spcBef>
                <a:spcPts val="1400"/>
              </a:spcBef>
              <a:buSzPct val="90000"/>
              <a:buFont typeface="Wingdings" panose="05000000000000000000" charset="0"/>
              <a:buChar char="§"/>
            </a:pPr>
            <a:r>
              <a:rPr lang="zh-CN" altLang="en-US" sz="1800" dirty="0"/>
              <a:t>对象是</a:t>
            </a:r>
            <a:r>
              <a:rPr lang="en-US" altLang="zh-CN" sz="1800" dirty="0"/>
              <a:t>python</a:t>
            </a:r>
            <a:r>
              <a:rPr lang="zh-CN" altLang="en-US" sz="1800" dirty="0"/>
              <a:t>语言中最基本的概念，在</a:t>
            </a:r>
            <a:r>
              <a:rPr lang="en-US" altLang="zh-CN" sz="1800" dirty="0"/>
              <a:t>python</a:t>
            </a:r>
            <a:r>
              <a:rPr lang="zh-CN" altLang="en-US" sz="1800" dirty="0"/>
              <a:t>中处理的一切都是对象。</a:t>
            </a:r>
            <a:r>
              <a:rPr lang="en-US" altLang="zh-CN" sz="1800" dirty="0"/>
              <a:t>python</a:t>
            </a:r>
            <a:r>
              <a:rPr lang="zh-CN" altLang="en-US" sz="1800" dirty="0"/>
              <a:t>中有许多内置对象可供编程者使用，内置对象可直接使用，如数字、字符串、列表、</a:t>
            </a:r>
            <a:r>
              <a:rPr lang="en-US" altLang="zh-CN" sz="1800" dirty="0"/>
              <a:t>del</a:t>
            </a:r>
            <a:r>
              <a:rPr lang="zh-CN" altLang="en-US" sz="1800" dirty="0"/>
              <a:t>等；非</a:t>
            </a:r>
            <a:r>
              <a:rPr lang="en-US" altLang="zh-CN" sz="1800" dirty="0"/>
              <a:t>内置对象需要导入模块才能使用，如正弦函数sin(x)</a:t>
            </a:r>
            <a:r>
              <a:rPr lang="zh-CN" altLang="en-US" sz="1800" dirty="0"/>
              <a:t>，随机数产生函数</a:t>
            </a:r>
            <a:r>
              <a:rPr lang="en-US" altLang="zh-CN" sz="1800" dirty="0"/>
              <a:t>random( )</a:t>
            </a:r>
            <a:r>
              <a:rPr lang="zh-CN" altLang="en-US" sz="1800" dirty="0"/>
              <a:t>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p>
        </p:txBody>
      </p:sp>
      <p:graphicFrame>
        <p:nvGraphicFramePr>
          <p:cNvPr id="2" name="Table -1"/>
          <p:cNvGraphicFramePr/>
          <p:nvPr>
            <p:custDataLst>
              <p:tags r:id="rId1"/>
            </p:custDataLst>
          </p:nvPr>
        </p:nvGraphicFramePr>
        <p:xfrm>
          <a:off x="433705" y="1160145"/>
          <a:ext cx="7534910" cy="3242945"/>
        </p:xfrm>
        <a:graphic>
          <a:graphicData uri="http://schemas.openxmlformats.org/drawingml/2006/table">
            <a:tbl>
              <a:tblPr firstRow="1" bandRow="1">
                <a:tableStyleId>{5940675A-B579-460E-94D1-54222C63F5DA}</a:tableStyleId>
              </a:tblPr>
              <a:tblGrid>
                <a:gridCol w="1080770">
                  <a:extLst>
                    <a:ext uri="{9D8B030D-6E8A-4147-A177-3AD203B41FA5}">
                      <a16:colId xmlns:a16="http://schemas.microsoft.com/office/drawing/2014/main" val="20000"/>
                    </a:ext>
                  </a:extLst>
                </a:gridCol>
                <a:gridCol w="1067435">
                  <a:extLst>
                    <a:ext uri="{9D8B030D-6E8A-4147-A177-3AD203B41FA5}">
                      <a16:colId xmlns:a16="http://schemas.microsoft.com/office/drawing/2014/main" val="20001"/>
                    </a:ext>
                  </a:extLst>
                </a:gridCol>
                <a:gridCol w="2359025">
                  <a:extLst>
                    <a:ext uri="{9D8B030D-6E8A-4147-A177-3AD203B41FA5}">
                      <a16:colId xmlns:a16="http://schemas.microsoft.com/office/drawing/2014/main" val="20002"/>
                    </a:ext>
                  </a:extLst>
                </a:gridCol>
                <a:gridCol w="3027680">
                  <a:extLst>
                    <a:ext uri="{9D8B030D-6E8A-4147-A177-3AD203B41FA5}">
                      <a16:colId xmlns:a16="http://schemas.microsoft.com/office/drawing/2014/main" val="20003"/>
                    </a:ext>
                  </a:extLst>
                </a:gridCol>
              </a:tblGrid>
              <a:tr h="193675">
                <a:tc>
                  <a:txBody>
                    <a:bodyPr/>
                    <a:lstStyle/>
                    <a:p>
                      <a:pPr marL="0" indent="0" algn="ctr">
                        <a:buNone/>
                      </a:pPr>
                      <a:r>
                        <a:rPr lang="zh-CN" altLang="en-US" sz="1200" b="0" u="none">
                          <a:latin typeface="Calibri" panose="020F0502020204030204" charset="0"/>
                          <a:ea typeface="Calibri" panose="020F0502020204030204" charset="0"/>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Calibri" panose="020F0502020204030204" charset="0"/>
                          <a:ea typeface="Calibri" panose="020F0502020204030204" charset="0"/>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45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数字</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int, float, complex</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1234,  3.14, </a:t>
                      </a:r>
                      <a:r>
                        <a:rPr lang="en-US" altLang="zh-CN" sz="1050" b="0" u="none">
                          <a:latin typeface="宋体" panose="02010600030101010101" pitchFamily="2" charset="-122"/>
                          <a:ea typeface="宋体" panose="02010600030101010101" pitchFamily="2" charset="-122"/>
                          <a:cs typeface="宋体" panose="02010600030101010101" pitchFamily="2" charset="-122"/>
                        </a:rPr>
                        <a:t>1.3e5,</a:t>
                      </a:r>
                      <a:r>
                        <a:rPr lang="en-US" altLang="zh-CN" sz="1050" b="0" u="none">
                          <a:latin typeface="Calibri" panose="020F0502020204030204" charset="0"/>
                          <a:ea typeface="Calibri" panose="020F0502020204030204" charset="0"/>
                          <a:cs typeface="Calibri" panose="020F0502020204030204" charset="0"/>
                        </a:rPr>
                        <a:t> 3+4j</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数字</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大小没有限制</a:t>
                      </a:r>
                      <a:r>
                        <a:rPr lang="zh-CN" altLang="en-US" sz="1050" b="0" u="none">
                          <a:latin typeface="宋体" panose="02010600030101010101" pitchFamily="2" charset="-122"/>
                          <a:ea typeface="宋体" panose="02010600030101010101" pitchFamily="2" charset="-122"/>
                          <a:cs typeface="宋体" panose="02010600030101010101" pitchFamily="2" charset="-122"/>
                        </a:rPr>
                        <a:t>，内置支持复数及其运算</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54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字符串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str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'swfu', "I'm student", '''Python '''</a:t>
                      </a:r>
                      <a:r>
                        <a:rPr lang="en-US" altLang="zh-CN" sz="1050" b="0" u="none">
                          <a:latin typeface="宋体" panose="02010600030101010101" pitchFamily="2" charset="-122"/>
                          <a:ea typeface="宋体" panose="02010600030101010101" pitchFamily="2" charset="-122"/>
                          <a:cs typeface="宋体" panose="02010600030101010101" pitchFamily="2" charset="-122"/>
                        </a:rPr>
                        <a:t>, r</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abc</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 R</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bcd</a:t>
                      </a:r>
                      <a:r>
                        <a:rPr lang="en-US" altLang="zh-CN" sz="1050" b="0">
                          <a:latin typeface="Calibri" panose="020F0502020204030204" charset="0"/>
                          <a:ea typeface="Calibri" panose="020F0502020204030204" charset="0"/>
                          <a:cs typeface="Calibri" panose="020F0502020204030204" charset="0"/>
                          <a:sym typeface="+mn-ea"/>
                        </a:rPr>
                        <a:t>'</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050" b="0" u="none" dirty="0">
                          <a:latin typeface="宋体" panose="02010600030101010101" pitchFamily="2" charset="-122"/>
                          <a:ea typeface="宋体" panose="02010600030101010101" pitchFamily="2" charset="-122"/>
                          <a:cs typeface="宋体" panose="02010600030101010101" pitchFamily="2" charset="-122"/>
                        </a:rPr>
                        <a:t>r</a:t>
                      </a:r>
                      <a:r>
                        <a:rPr lang="zh-CN" altLang="en-US" sz="1050" b="0" u="none" dirty="0">
                          <a:latin typeface="宋体" panose="02010600030101010101" pitchFamily="2" charset="-122"/>
                          <a:ea typeface="宋体" panose="02010600030101010101" pitchFamily="2" charset="-122"/>
                          <a:cs typeface="宋体" panose="02010600030101010101" pitchFamily="2" charset="-122"/>
                        </a:rPr>
                        <a:t>或</a:t>
                      </a:r>
                      <a:r>
                        <a:rPr lang="en-US" altLang="zh-CN" sz="1050" b="0" u="none" dirty="0">
                          <a:latin typeface="宋体" panose="02010600030101010101" pitchFamily="2" charset="-122"/>
                          <a:ea typeface="宋体" panose="02010600030101010101" pitchFamily="2" charset="-122"/>
                          <a:cs typeface="宋体" panose="02010600030101010101" pitchFamily="2" charset="-122"/>
                        </a:rPr>
                        <a:t>R</a:t>
                      </a:r>
                      <a:r>
                        <a:rPr lang="zh-CN" altLang="en-US" sz="1050" b="0" u="none" dirty="0">
                          <a:latin typeface="宋体" panose="02010600030101010101" pitchFamily="2" charset="-122"/>
                          <a:ea typeface="宋体" panose="02010600030101010101" pitchFamily="2" charset="-122"/>
                          <a:cs typeface="宋体" panose="02010600030101010101" pitchFamily="2" charset="-122"/>
                        </a:rPr>
                        <a:t>引导的表示</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原始字符串</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11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字节串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bytes</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hello world</a:t>
                      </a:r>
                      <a:r>
                        <a:rPr lang="en-US" altLang="zh-CN" sz="1050" b="0" u="none">
                          <a:latin typeface="Calibri" panose="020F0502020204030204" charset="0"/>
                          <a:ea typeface="Calibri" panose="020F0502020204030204" charset="0"/>
                          <a:cs typeface="Calibri" panose="020F0502020204030204" charset="0"/>
                        </a:rPr>
                        <a: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以</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字母</a:t>
                      </a: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050" b="0" u="none">
                          <a:latin typeface="宋体" panose="02010600030101010101" pitchFamily="2" charset="-122"/>
                          <a:ea typeface="宋体" panose="02010600030101010101" pitchFamily="2" charset="-122"/>
                          <a:cs typeface="宋体" panose="02010600030101010101" pitchFamily="2" charset="-122"/>
                        </a:rPr>
                        <a:t>，可以使用单引号、双引号、三引号作为定界符</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63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列表</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list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 2, 3]</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['a', 'b', ['c', 2]]</a:t>
                      </a:r>
                      <a:endParaRPr lang="en-US"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方括号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中，元素之间使用逗号分隔，其中的元素可以是任意类型</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54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字典</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dict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{1:'food' ,2:'taste', 3:'import'}</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元组</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tuple</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(2, -5, 6)</a:t>
                      </a:r>
                      <a:r>
                        <a:rPr lang="en-US" altLang="zh-CN" sz="1050" b="0" u="none">
                          <a:latin typeface="宋体" panose="02010600030101010101" pitchFamily="2" charset="-122"/>
                          <a:ea typeface="宋体" panose="02010600030101010101" pitchFamily="2" charset="-122"/>
                          <a:cs typeface="宋体" panose="02010600030101010101" pitchFamily="2" charset="-122"/>
                        </a:rPr>
                        <a:t>, (3,)</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050" b="0" u="none" dirty="0">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圆括号</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117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集合</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set</a:t>
                      </a:r>
                    </a:p>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frozenset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{'a', 'b', 'c'}</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050" b="0" u="none" dirty="0">
                          <a:latin typeface="宋体" panose="02010600030101010101" pitchFamily="2" charset="-122"/>
                          <a:ea typeface="宋体" panose="02010600030101010101" pitchFamily="2" charset="-122"/>
                          <a:cs typeface="宋体" panose="02010600030101010101" pitchFamily="2" charset="-122"/>
                        </a:rPr>
                        <a:t>;</a:t>
                      </a:r>
                      <a:r>
                        <a:rPr lang="zh-CN" altLang="en-US" sz="1050" b="0" u="none" dirty="0">
                          <a:latin typeface="宋体" panose="02010600030101010101" pitchFamily="2" charset="-122"/>
                          <a:ea typeface="宋体" panose="02010600030101010101" pitchFamily="2" charset="-122"/>
                          <a:cs typeface="宋体" panose="02010600030101010101" pitchFamily="2" charset="-122"/>
                        </a:rPr>
                        <a:t>另外，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是可变的，而</a:t>
                      </a:r>
                      <a:r>
                        <a:rPr lang="en-US" altLang="zh-CN" sz="1050" b="0" u="none" dirty="0" err="1">
                          <a:latin typeface="宋体" panose="02010600030101010101" pitchFamily="2" charset="-122"/>
                          <a:ea typeface="宋体" panose="02010600030101010101" pitchFamily="2" charset="-122"/>
                          <a:cs typeface="宋体" panose="02010600030101010101" pitchFamily="2" charset="-122"/>
                        </a:rPr>
                        <a:t>frozenset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是不可变的</a:t>
                      </a:r>
                      <a:endParaRPr 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77" name="Text Box 4"/>
          <p:cNvSpPr txBox="1"/>
          <p:nvPr/>
        </p:nvSpPr>
        <p:spPr>
          <a:xfrm>
            <a:off x="5794986" y="1159872"/>
            <a:ext cx="1573090" cy="106680"/>
          </a:xfrm>
          <a:prstGeom prst="rect">
            <a:avLst/>
          </a:prstGeom>
          <a:noFill/>
          <a:ln w="9525">
            <a:noFill/>
          </a:ln>
        </p:spPr>
        <p:txBody>
          <a:bodyPr wrap="square" anchor="t">
            <a:spAutoFit/>
          </a:bodyPr>
          <a:lstStyle/>
          <a:p>
            <a:pPr algn="r"/>
            <a:r>
              <a:rPr lang="zh-CN" altLang="en-US" sz="100">
                <a:latin typeface="Arial" panose="020B0604020202020204" pitchFamily="34" charset="0"/>
                <a:ea typeface="宋体" panose="02010600030101010101" pitchFamily="2" charset="-122"/>
              </a:rPr>
              <a:t>常用内置对象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384175" y="1441450"/>
          <a:ext cx="7736840" cy="2945130"/>
        </p:xfrm>
        <a:graphic>
          <a:graphicData uri="http://schemas.openxmlformats.org/drawingml/2006/table">
            <a:tbl>
              <a:tblPr firstRow="1" bandRow="1">
                <a:tableStyleId>{5940675A-B579-460E-94D1-54222C63F5DA}</a:tableStyleId>
              </a:tblPr>
              <a:tblGrid>
                <a:gridCol w="99187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2654935">
                  <a:extLst>
                    <a:ext uri="{9D8B030D-6E8A-4147-A177-3AD203B41FA5}">
                      <a16:colId xmlns:a16="http://schemas.microsoft.com/office/drawing/2014/main" val="20002"/>
                    </a:ext>
                  </a:extLst>
                </a:gridCol>
                <a:gridCol w="3004185">
                  <a:extLst>
                    <a:ext uri="{9D8B030D-6E8A-4147-A177-3AD203B41FA5}">
                      <a16:colId xmlns:a16="http://schemas.microsoft.com/office/drawing/2014/main" val="20003"/>
                    </a:ext>
                  </a:extLst>
                </a:gridCol>
              </a:tblGrid>
              <a:tr h="217805">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布尔型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bool</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True</a:t>
                      </a:r>
                    </a:p>
                    <a:p>
                      <a:pPr marL="0" indent="0" algn="l">
                        <a:buNone/>
                      </a:pPr>
                      <a:r>
                        <a:rPr lang="en-US" altLang="zh-CN" sz="1050" b="0" u="none">
                          <a:latin typeface="Calibri" panose="020F0502020204030204" charset="0"/>
                          <a:ea typeface="Calibri" panose="020F0502020204030204" charset="0"/>
                          <a:cs typeface="Calibri" panose="020F0502020204030204" charset="0"/>
                        </a:rPr>
                        <a:t>False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050" b="0" u="none">
                          <a:latin typeface="宋体" panose="02010600030101010101" pitchFamily="2" charset="-122"/>
                          <a:ea typeface="宋体" panose="02010600030101010101" pitchFamily="2" charset="-122"/>
                          <a:cs typeface="宋体" panose="02010600030101010101" pitchFamily="2" charset="-122"/>
                        </a:rPr>
                        <a:t>True</a:t>
                      </a:r>
                      <a:r>
                        <a:rPr lang="zh-CN" altLang="en-US" sz="1050" b="0" u="none">
                          <a:latin typeface="宋体" panose="02010600030101010101" pitchFamily="2" charset="-122"/>
                          <a:ea typeface="宋体" panose="02010600030101010101" pitchFamily="2" charset="-122"/>
                          <a:cs typeface="宋体" panose="02010600030101010101" pitchFamily="2" charset="-122"/>
                        </a:rPr>
                        <a:t>或</a:t>
                      </a:r>
                      <a:r>
                        <a:rPr lang="en-US" altLang="zh-CN" sz="1050" b="0" u="none">
                          <a:latin typeface="宋体" panose="02010600030101010101" pitchFamily="2" charset="-122"/>
                          <a:ea typeface="宋体" panose="02010600030101010101" pitchFamily="2" charset="-122"/>
                          <a:cs typeface="宋体" panose="02010600030101010101" pitchFamily="2" charset="-122"/>
                        </a:rPr>
                        <a:t>False</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空类型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NoneType</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None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空值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86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异常</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Exception</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ValueError</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TypeError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Python</a:t>
                      </a:r>
                      <a:r>
                        <a:rPr lang="zh-CN" altLang="en-US" sz="105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8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文件</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 </a:t>
                      </a:r>
                      <a:r>
                        <a:rPr lang="en-US" altLang="zh-CN" sz="1050" b="0" u="none">
                          <a:latin typeface="Calibri" panose="020F0502020204030204" charset="0"/>
                          <a:ea typeface="Calibri" panose="020F0502020204030204" charset="0"/>
                          <a:cs typeface="Calibri" panose="020F0502020204030204" charset="0"/>
                        </a:rPr>
                        <a:t>open('data.dat', 'r</a:t>
                      </a:r>
                      <a:r>
                        <a:rPr lang="en-US" altLang="zh-CN" sz="1050" b="0" u="none">
                          <a:latin typeface="宋体" panose="02010600030101010101" pitchFamily="2" charset="-122"/>
                          <a:ea typeface="宋体" panose="02010600030101010101" pitchFamily="2" charset="-122"/>
                          <a:cs typeface="宋体" panose="02010600030101010101" pitchFamily="2" charset="-122"/>
                        </a:rPr>
                        <a:t>b</a:t>
                      </a:r>
                      <a:r>
                        <a:rPr lang="en-US" altLang="zh-CN" sz="1050" b="0" u="none">
                          <a:latin typeface="Calibri" panose="020F0502020204030204" charset="0"/>
                          <a:ea typeface="Calibri" panose="020F0502020204030204" charset="0"/>
                          <a:cs typeface="Calibri" panose="020F0502020204030204" charset="0"/>
                        </a:rPr>
                        <a: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open</a:t>
                      </a:r>
                      <a:r>
                        <a:rPr lang="zh-CN" altLang="en-US" sz="1050" b="0" u="none">
                          <a:latin typeface="宋体" panose="02010600030101010101" pitchFamily="2" charset="-122"/>
                          <a:ea typeface="宋体" panose="02010600030101010101" pitchFamily="2" charset="-122"/>
                          <a:cs typeface="宋体" panose="02010600030101010101" pitchFamily="2" charset="-122"/>
                        </a:rPr>
                        <a:t>是</a:t>
                      </a:r>
                      <a:r>
                        <a:rPr lang="en-US" altLang="zh-CN" sz="1050" b="0" u="none">
                          <a:latin typeface="宋体" panose="02010600030101010101" pitchFamily="2" charset="-122"/>
                          <a:ea typeface="宋体" panose="02010600030101010101" pitchFamily="2" charset="-122"/>
                          <a:cs typeface="宋体" panose="02010600030101010101" pitchFamily="2" charset="-122"/>
                        </a:rPr>
                        <a:t>Python</a:t>
                      </a:r>
                      <a:r>
                        <a:rPr lang="zh-CN" altLang="en-US" sz="105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55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其他可迭代对象</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生成器对象、</a:t>
                      </a:r>
                      <a:r>
                        <a:rPr lang="en-US" altLang="zh-CN" sz="105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050" b="0" u="none" dirty="0">
                          <a:latin typeface="宋体" panose="02010600030101010101" pitchFamily="2" charset="-122"/>
                          <a:ea typeface="宋体" panose="02010600030101010101" pitchFamily="2" charset="-122"/>
                          <a:cs typeface="宋体" panose="02010600030101010101" pitchFamily="2" charset="-122"/>
                        </a:rPr>
                        <a:t>zip</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050" b="0" u="none" dirty="0">
                          <a:latin typeface="宋体" panose="02010600030101010101" pitchFamily="2" charset="-122"/>
                          <a:ea typeface="宋体" panose="02010600030101010101" pitchFamily="2" charset="-122"/>
                          <a:cs typeface="宋体" panose="02010600030101010101" pitchFamily="2" charset="-122"/>
                        </a:rPr>
                        <a:t>enumerate</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050" b="0" u="none" dirty="0">
                          <a:latin typeface="宋体" panose="02010600030101010101" pitchFamily="2" charset="-122"/>
                          <a:ea typeface="宋体" panose="02010600030101010101" pitchFamily="2" charset="-122"/>
                          <a:cs typeface="宋体" panose="02010600030101010101" pitchFamily="2" charset="-122"/>
                        </a:rPr>
                        <a:t>map</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050" b="0" u="none" dirty="0">
                          <a:latin typeface="宋体" panose="02010600030101010101" pitchFamily="2" charset="-122"/>
                          <a:ea typeface="宋体" panose="02010600030101010101" pitchFamily="2" charset="-122"/>
                          <a:cs typeface="宋体" panose="02010600030101010101" pitchFamily="2" charset="-122"/>
                        </a:rPr>
                        <a:t>filter</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对象等等</a:t>
                      </a:r>
                      <a:endParaRPr 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具有</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的特点，除</a:t>
                      </a:r>
                      <a:r>
                        <a:rPr lang="en-US" altLang="zh-CN" sz="105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对象之外，其他对象中的元素只能看一次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086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编程单元</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函数</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def</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050" b="0" u="none">
                          <a:latin typeface="Calibri" panose="020F0502020204030204" charset="0"/>
                          <a:ea typeface="Calibri" panose="020F0502020204030204" charset="0"/>
                          <a:cs typeface="Calibri" panose="020F0502020204030204" charset="0"/>
                        </a:rPr>
                        <a:t>类</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class</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050" b="0" u="none">
                          <a:latin typeface="宋体" panose="02010600030101010101" pitchFamily="2" charset="-122"/>
                          <a:ea typeface="宋体" panose="02010600030101010101" pitchFamily="2" charset="-122"/>
                          <a:cs typeface="宋体" panose="02010600030101010101" pitchFamily="2" charset="-122"/>
                        </a:rPr>
                        <a:t>module</a:t>
                      </a:r>
                      <a:r>
                        <a:rPr lang="zh-CN" altLang="en-US" sz="1050" b="0" u="none">
                          <a:latin typeface="宋体" panose="02010600030101010101" pitchFamily="2" charset="-122"/>
                          <a:ea typeface="宋体" panose="02010600030101010101" pitchFamily="2" charset="-122"/>
                          <a:cs typeface="宋体" panose="02010600030101010101" pitchFamily="2" charset="-122"/>
                        </a:rPr>
                        <a:t>）</a:t>
                      </a:r>
                      <a:endParaRPr lang="en-US"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050" b="0" u="none" dirty="0">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595" name="Text Box 4"/>
          <p:cNvSpPr txBox="1"/>
          <p:nvPr/>
        </p:nvSpPr>
        <p:spPr>
          <a:xfrm>
            <a:off x="635635" y="1073150"/>
            <a:ext cx="7319645" cy="368300"/>
          </a:xfrm>
          <a:prstGeom prst="rect">
            <a:avLst/>
          </a:prstGeom>
          <a:noFill/>
          <a:ln w="9525">
            <a:noFill/>
          </a:ln>
        </p:spPr>
        <p:txBody>
          <a:bodyPr wrap="square" anchor="t">
            <a:spAutoFit/>
          </a:bodyPr>
          <a:lstStyle/>
          <a:p>
            <a:pPr algn="r"/>
            <a:r>
              <a:rPr lang="zh-CN" altLang="en-US" sz="1800">
                <a:latin typeface="Arial" panose="020B0604020202020204" pitchFamily="34" charset="0"/>
                <a:ea typeface="宋体" panose="02010600030101010101" pitchFamily="2" charset="-122"/>
              </a:rPr>
              <a:t>续表</a:t>
            </a:r>
          </a:p>
        </p:txBody>
      </p:sp>
      <p:sp>
        <p:nvSpPr>
          <p:cNvPr id="23596" name="标题 19457"/>
          <p:cNvSpPr>
            <a:spLocks noGrp="1"/>
          </p:cNvSpPr>
          <p:nvPr>
            <p:ph type="title"/>
          </p:nvPr>
        </p:nvSpPr>
        <p:spPr>
          <a:xfrm>
            <a:off x="635" y="9525"/>
            <a:ext cx="913320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Python</a:t>
            </a:r>
            <a:r>
              <a:rPr lang="zh-CN" altLang="en-US" sz="1800" dirty="0">
                <a:latin typeface="宋体" panose="02010600030101010101" pitchFamily="2" charset="-122"/>
              </a:rPr>
              <a:t>中，</a:t>
            </a:r>
            <a:r>
              <a:rPr lang="zh-CN" altLang="en-US" sz="1800" dirty="0">
                <a:solidFill>
                  <a:srgbClr val="FF0000"/>
                </a:solidFill>
                <a:latin typeface="宋体" panose="02010600030101010101" pitchFamily="2" charset="-122"/>
              </a:rPr>
              <a:t>不需要事先声明变量名及其类型</a:t>
            </a:r>
            <a:r>
              <a:rPr lang="zh-CN" altLang="en-US" sz="1800" dirty="0">
                <a:latin typeface="宋体" panose="02010600030101010101" pitchFamily="2" charset="-122"/>
              </a:rPr>
              <a:t>，直接赋值即可创建各种类型的对象变量。</a:t>
            </a:r>
            <a:r>
              <a:rPr lang="zh-CN" altLang="en-US" sz="1800" dirty="0">
                <a:latin typeface="宋体" panose="02010600030101010101" pitchFamily="2" charset="-122"/>
                <a:sym typeface="Arial" panose="020B0604020202020204" charset="-122"/>
              </a:rPr>
              <a:t>这一点适用于</a:t>
            </a:r>
            <a:r>
              <a:rPr lang="en-US" altLang="zh-CN" sz="1800" dirty="0">
                <a:latin typeface="宋体" panose="02010600030101010101" pitchFamily="2" charset="-122"/>
                <a:sym typeface="Arial" panose="020B0604020202020204" charset="-122"/>
              </a:rPr>
              <a:t>Python</a:t>
            </a:r>
            <a:r>
              <a:rPr lang="zh-CN" altLang="en-US" sz="1800" dirty="0">
                <a:latin typeface="宋体" panose="02010600030101010101" pitchFamily="2" charset="-122"/>
                <a:sym typeface="Arial" panose="020B0604020202020204" charset="-122"/>
              </a:rPr>
              <a:t>任意类型的对象。</a:t>
            </a:r>
            <a:endParaRPr lang="zh-CN" altLang="en-US" sz="1800" dirty="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例如语句</a:t>
            </a:r>
          </a:p>
          <a:p>
            <a:pPr defTabSz="914400">
              <a:spcBef>
                <a:spcPts val="600"/>
              </a:spcBef>
              <a:spcAft>
                <a:spcPts val="600"/>
              </a:spcAft>
              <a:buSzPct val="90000"/>
              <a:buFont typeface="Wingdings" panose="05000000000000000000" pitchFamily="2" charset="2"/>
              <a:buNone/>
            </a:pPr>
            <a:r>
              <a:rPr lang="en-US" altLang="zh-CN" sz="1350" dirty="0">
                <a:latin typeface="Consolas" panose="020B0609020204030204" charset="0"/>
              </a:rPr>
              <a:t>&gt;&gt;&gt; x = 3</a:t>
            </a: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创建了整型变量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3</a:t>
            </a:r>
            <a:r>
              <a:rPr lang="zh-CN" altLang="en-US" sz="1800" dirty="0">
                <a:latin typeface="宋体" panose="02010600030101010101" pitchFamily="2" charset="-122"/>
              </a:rPr>
              <a:t>，再例如语句</a:t>
            </a:r>
          </a:p>
          <a:p>
            <a:pPr defTabSz="914400">
              <a:spcBef>
                <a:spcPts val="600"/>
              </a:spcBef>
              <a:spcAft>
                <a:spcPts val="600"/>
              </a:spcAft>
              <a:buSzPct val="90000"/>
              <a:buFont typeface="Wingdings" panose="05000000000000000000" pitchFamily="2" charset="2"/>
              <a:buNone/>
            </a:pPr>
            <a:r>
              <a:rPr lang="en-US" altLang="zh-CN" sz="1350" dirty="0">
                <a:latin typeface="Consolas" panose="020B0609020204030204" charset="0"/>
              </a:rPr>
              <a:t>&gt;&gt;&gt; x = 'Hello world.'</a:t>
            </a: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创建了字符串变量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'Hello world.'</a:t>
            </a:r>
            <a:r>
              <a:rPr lang="zh-CN" altLang="en-US" sz="1800" dirty="0">
                <a:latin typeface="宋体" panose="02010600030101010101" pitchFamily="2" charset="-122"/>
              </a:rPr>
              <a:t>。</a:t>
            </a:r>
          </a:p>
        </p:txBody>
      </p:sp>
      <p:sp>
        <p:nvSpPr>
          <p:cNvPr id="24578" name="标题 21506"/>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 name="线形标注 1 1"/>
          <p:cNvSpPr/>
          <p:nvPr/>
        </p:nvSpPr>
        <p:spPr>
          <a:xfrm>
            <a:off x="3623945" y="2124710"/>
            <a:ext cx="2538730" cy="416560"/>
          </a:xfrm>
          <a:prstGeom prst="borderCallout1">
            <a:avLst>
              <a:gd name="adj1" fmla="val 51258"/>
              <a:gd name="adj2" fmla="val -2022"/>
              <a:gd name="adj3" fmla="val 83248"/>
              <a:gd name="adj4" fmla="val -86294"/>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凭空出现一个整型变量</a:t>
            </a:r>
            <a:r>
              <a:rPr lang="en-US" altLang="zh-CN" sz="1600" strike="noStrike" noProof="1">
                <a:solidFill>
                  <a:srgbClr val="FF0000"/>
                </a:solidFill>
              </a:rPr>
              <a:t>x</a:t>
            </a:r>
          </a:p>
        </p:txBody>
      </p:sp>
      <p:sp>
        <p:nvSpPr>
          <p:cNvPr id="3" name="线形标注 1 2"/>
          <p:cNvSpPr/>
          <p:nvPr/>
        </p:nvSpPr>
        <p:spPr>
          <a:xfrm>
            <a:off x="4849495" y="3054985"/>
            <a:ext cx="3602990" cy="416560"/>
          </a:xfrm>
          <a:prstGeom prst="borderCallout1">
            <a:avLst>
              <a:gd name="adj1" fmla="val 51258"/>
              <a:gd name="adj2" fmla="val -1468"/>
              <a:gd name="adj3" fmla="val 47897"/>
              <a:gd name="adj4" fmla="val -60845"/>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ea typeface="宋体" panose="02010600030101010101" pitchFamily="2" charset="-122"/>
              </a:rPr>
              <a:t>新的字符串变量，再也不是原来的</a:t>
            </a:r>
            <a:r>
              <a:rPr lang="en-US" altLang="zh-CN" sz="1600" strike="noStrike" noProof="1">
                <a:solidFill>
                  <a:srgbClr val="FF0000"/>
                </a:solidFill>
                <a:ea typeface="宋体" panose="02010600030101010101" pitchFamily="2" charset="-122"/>
              </a:rPr>
              <a:t>x</a:t>
            </a:r>
            <a:r>
              <a:rPr lang="zh-CN" altLang="en-US" sz="1600" strike="noStrike" noProof="1">
                <a:solidFill>
                  <a:srgbClr val="FF0000"/>
                </a:solidFill>
                <a:ea typeface="宋体" panose="02010600030101010101" pitchFamily="2" charset="-122"/>
              </a:rPr>
              <a:t>了</a:t>
            </a:r>
          </a:p>
        </p:txBody>
      </p:sp>
      <p:sp>
        <p:nvSpPr>
          <p:cNvPr id="4" name="文本框 3">
            <a:extLst>
              <a:ext uri="{FF2B5EF4-FFF2-40B4-BE49-F238E27FC236}">
                <a16:creationId xmlns:a16="http://schemas.microsoft.com/office/drawing/2014/main" id="{A975DC5F-29E3-4BA9-B331-E222D04B147A}"/>
              </a:ext>
            </a:extLst>
          </p:cNvPr>
          <p:cNvSpPr txBox="1"/>
          <p:nvPr/>
        </p:nvSpPr>
        <p:spPr>
          <a:xfrm>
            <a:off x="6608269" y="1744276"/>
            <a:ext cx="1982481" cy="646331"/>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其他语言中我们怎样做？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25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5602" name="文本占位符 22530"/>
          <p:cNvSpPr>
            <a:spLocks noGrp="1"/>
          </p:cNvSpPr>
          <p:nvPr>
            <p:ph idx="1"/>
          </p:nvPr>
        </p:nvSpPr>
        <p:spPr/>
        <p:txBody>
          <a:bodyPr anchor="t"/>
          <a:lstStyle/>
          <a:p>
            <a:pPr defTabSz="914400">
              <a:lnSpc>
                <a:spcPct val="150000"/>
              </a:lnSpc>
              <a:spcBef>
                <a:spcPct val="0"/>
              </a:spcBef>
              <a:spcAft>
                <a:spcPts val="600"/>
              </a:spcAft>
              <a:buSzPct val="90000"/>
              <a:buFont typeface="Wingdings" panose="05000000000000000000" charset="0"/>
              <a:buChar char="v"/>
            </a:pPr>
            <a:r>
              <a:rPr lang="en-US" altLang="zh-CN" sz="1800">
                <a:latin typeface="宋体" panose="02010600030101010101" pitchFamily="2" charset="-122"/>
              </a:rPr>
              <a:t>Python</a:t>
            </a:r>
            <a:r>
              <a:rPr lang="zh-CN" altLang="en-US" sz="1800">
                <a:latin typeface="宋体" panose="02010600030101010101" pitchFamily="2" charset="-122"/>
              </a:rPr>
              <a:t>属于</a:t>
            </a:r>
            <a:r>
              <a:rPr lang="zh-CN" altLang="en-US" sz="1800" b="1">
                <a:solidFill>
                  <a:srgbClr val="FF0000"/>
                </a:solidFill>
                <a:latin typeface="宋体" panose="02010600030101010101" pitchFamily="2" charset="-122"/>
              </a:rPr>
              <a:t>强类型编程语言</a:t>
            </a:r>
            <a:r>
              <a:rPr lang="zh-CN" altLang="en-US" sz="1800">
                <a:latin typeface="宋体" panose="02010600030101010101" pitchFamily="2" charset="-122"/>
              </a:rPr>
              <a:t>，</a:t>
            </a:r>
            <a:r>
              <a:rPr lang="en-US" altLang="zh-CN" sz="1800">
                <a:latin typeface="宋体" panose="02010600030101010101" pitchFamily="2" charset="-122"/>
              </a:rPr>
              <a:t>Python</a:t>
            </a:r>
            <a:r>
              <a:rPr lang="zh-CN" altLang="en-US" sz="1800">
                <a:latin typeface="宋体" panose="02010600030101010101" pitchFamily="2" charset="-122"/>
              </a:rPr>
              <a:t>解释器会根据赋值或运算来自动推断变量类型。</a:t>
            </a:r>
            <a:r>
              <a:rPr lang="en-US" altLang="zh-CN" sz="1800">
                <a:latin typeface="宋体" panose="02010600030101010101" pitchFamily="2" charset="-122"/>
              </a:rPr>
              <a:t>Python</a:t>
            </a:r>
            <a:r>
              <a:rPr lang="zh-CN" altLang="en-US" sz="1800">
                <a:latin typeface="宋体" panose="02010600030101010101" pitchFamily="2" charset="-122"/>
              </a:rPr>
              <a:t>还是一种</a:t>
            </a:r>
            <a:r>
              <a:rPr lang="zh-CN" altLang="en-US" sz="1800" b="1">
                <a:solidFill>
                  <a:srgbClr val="FF0000"/>
                </a:solidFill>
                <a:latin typeface="宋体" panose="02010600030101010101" pitchFamily="2" charset="-122"/>
              </a:rPr>
              <a:t>动态类型语言</a:t>
            </a:r>
            <a:r>
              <a:rPr lang="zh-CN" altLang="en-US" sz="1800">
                <a:latin typeface="宋体" panose="02010600030101010101" pitchFamily="2" charset="-122"/>
              </a:rPr>
              <a:t>，变量的类型也是可以随时变化的。</a:t>
            </a:r>
          </a:p>
          <a:p>
            <a:pPr defTabSz="914400">
              <a:lnSpc>
                <a:spcPct val="80000"/>
              </a:lnSpc>
              <a:buSzPct val="90000"/>
              <a:buFont typeface="Wingdings" panose="05000000000000000000" pitchFamily="2" charset="2"/>
              <a:buNone/>
            </a:pPr>
            <a:r>
              <a:rPr lang="en-US" altLang="zh-CN" sz="1600">
                <a:latin typeface="Consolas" panose="020B0609020204030204" charset="0"/>
              </a:rPr>
              <a:t>&gt;&gt;&gt; x = 3</a:t>
            </a: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'int'&gt;</a:t>
            </a:r>
          </a:p>
          <a:p>
            <a:pPr defTabSz="914400">
              <a:lnSpc>
                <a:spcPct val="80000"/>
              </a:lnSpc>
              <a:buSzPct val="90000"/>
              <a:buFont typeface="Wingdings" panose="05000000000000000000" pitchFamily="2" charset="2"/>
              <a:buNone/>
            </a:pPr>
            <a:r>
              <a:rPr lang="en-US" altLang="zh-CN" sz="1600">
                <a:latin typeface="Consolas" panose="020B0609020204030204" charset="0"/>
              </a:rPr>
              <a:t>&gt;&gt;&gt; x = 'Hello world.'</a:t>
            </a: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                 #</a:t>
            </a:r>
            <a:r>
              <a:rPr lang="zh-CN" altLang="en-US" sz="1600">
                <a:latin typeface="Consolas" panose="020B0609020204030204" charset="0"/>
              </a:rPr>
              <a:t>查看变量类型</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'str'&gt;</a:t>
            </a:r>
          </a:p>
          <a:p>
            <a:pPr defTabSz="914400">
              <a:lnSpc>
                <a:spcPct val="80000"/>
              </a:lnSpc>
              <a:buSzPct val="90000"/>
              <a:buFont typeface="Wingdings" panose="05000000000000000000" pitchFamily="2" charset="2"/>
              <a:buNone/>
            </a:pPr>
            <a:r>
              <a:rPr lang="en-US" altLang="zh-CN" sz="1600">
                <a:latin typeface="Consolas" panose="020B0609020204030204" charset="0"/>
              </a:rPr>
              <a:t>&gt;&gt;&gt; x = [1,2,3]</a:t>
            </a: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a:t>
            </a: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'list'&gt;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45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6626" name="文本占位符 2457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v"/>
            </a:pPr>
            <a:r>
              <a:rPr lang="zh-CN" altLang="en-US" sz="1800" b="1" dirty="0">
                <a:solidFill>
                  <a:schemeClr val="tx1"/>
                </a:solidFill>
                <a:latin typeface="宋体" panose="02010600030101010101" pitchFamily="2" charset="-122"/>
              </a:rPr>
              <a:t>如果变量出现在赋值运算符或复合赋值运算符（例如</a:t>
            </a:r>
            <a:r>
              <a:rPr lang="en-US" altLang="zh-CN" sz="1800" b="1" dirty="0">
                <a:solidFill>
                  <a:schemeClr val="tx1"/>
                </a:solidFill>
                <a:latin typeface="宋体" panose="02010600030101010101" pitchFamily="2" charset="-122"/>
              </a:rPr>
              <a:t>+=</a:t>
            </a:r>
            <a:r>
              <a:rPr lang="zh-CN" altLang="en-US" sz="1800" b="1" dirty="0">
                <a:solidFill>
                  <a:schemeClr val="tx1"/>
                </a:solidFill>
                <a:latin typeface="宋体" panose="02010600030101010101" pitchFamily="2" charset="-122"/>
              </a:rPr>
              <a:t>、</a:t>
            </a:r>
            <a:r>
              <a:rPr lang="en-US" altLang="zh-CN" sz="1800" b="1" dirty="0">
                <a:solidFill>
                  <a:schemeClr val="tx1"/>
                </a:solidFill>
                <a:latin typeface="宋体" panose="02010600030101010101" pitchFamily="2" charset="-122"/>
              </a:rPr>
              <a:t>*=</a:t>
            </a:r>
            <a:r>
              <a:rPr lang="zh-CN" altLang="en-US" sz="1800" b="1" dirty="0">
                <a:solidFill>
                  <a:schemeClr val="tx1"/>
                </a:solidFill>
                <a:latin typeface="宋体" panose="02010600030101010101" pitchFamily="2" charset="-122"/>
              </a:rPr>
              <a:t>等等）的左边则表示</a:t>
            </a:r>
            <a:r>
              <a:rPr lang="zh-CN" altLang="en-US" sz="1800" b="1" dirty="0">
                <a:solidFill>
                  <a:srgbClr val="FF0000"/>
                </a:solidFill>
                <a:latin typeface="宋体" panose="02010600030101010101" pitchFamily="2" charset="-122"/>
              </a:rPr>
              <a:t>创建变量或修改变量的值</a:t>
            </a:r>
            <a:r>
              <a:rPr lang="zh-CN" altLang="en-US" sz="1800" b="1" dirty="0">
                <a:solidFill>
                  <a:schemeClr val="tx1"/>
                </a:solidFill>
                <a:latin typeface="宋体" panose="02010600030101010101" pitchFamily="2" charset="-122"/>
              </a:rPr>
              <a:t>，否则表示</a:t>
            </a:r>
            <a:r>
              <a:rPr lang="zh-CN" altLang="en-US" sz="1800" b="1" dirty="0">
                <a:solidFill>
                  <a:srgbClr val="FF0000"/>
                </a:solidFill>
                <a:latin typeface="宋体" panose="02010600030101010101" pitchFamily="2" charset="-122"/>
              </a:rPr>
              <a:t>引用</a:t>
            </a:r>
            <a:r>
              <a:rPr lang="zh-CN" altLang="en-US" sz="1800" b="1" dirty="0">
                <a:solidFill>
                  <a:schemeClr val="tx1"/>
                </a:solidFill>
                <a:latin typeface="宋体" panose="02010600030101010101" pitchFamily="2" charset="-122"/>
              </a:rPr>
              <a:t>该变量的值</a:t>
            </a:r>
            <a:r>
              <a:rPr lang="zh-CN" altLang="en-US" sz="1800" dirty="0">
                <a:solidFill>
                  <a:schemeClr val="tx1"/>
                </a:solidFill>
                <a:latin typeface="宋体" panose="02010600030101010101" pitchFamily="2" charset="-122"/>
              </a:rPr>
              <a:t>。</a:t>
            </a:r>
            <a:endParaRPr lang="zh-CN" altLang="en-US" sz="1800" dirty="0">
              <a:latin typeface="宋体" panose="02010600030101010101" pitchFamily="2" charset="-122"/>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3       #</a:t>
            </a:r>
            <a:r>
              <a:rPr lang="zh-CN" altLang="en-US" sz="1350" dirty="0">
                <a:latin typeface="Consolas" panose="020B0609020204030204" charset="0"/>
              </a:rPr>
              <a:t>创建整型变量</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print(x**2)</a:t>
            </a: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9</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6      #</a:t>
            </a:r>
            <a:r>
              <a:rPr lang="zh-CN" altLang="en-US" sz="1350" dirty="0">
                <a:latin typeface="Consolas" panose="020B0609020204030204" charset="0"/>
              </a:rPr>
              <a:t>修改变量值</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    #</a:t>
            </a:r>
            <a:r>
              <a:rPr lang="zh-CN" altLang="en-US" sz="1350" dirty="0">
                <a:latin typeface="Consolas" panose="020B0609020204030204" charset="0"/>
              </a:rPr>
              <a:t>读取变量值并输出显示</a:t>
            </a: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9</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[1,2,3] #</a:t>
            </a:r>
            <a:r>
              <a:rPr lang="zh-CN" altLang="en-US" sz="1350" dirty="0">
                <a:latin typeface="Consolas" panose="020B0609020204030204" charset="0"/>
              </a:rPr>
              <a:t>创建列表对象</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x[1] = 5    #</a:t>
            </a:r>
            <a:r>
              <a:rPr lang="zh-CN" altLang="en-US" sz="1350" dirty="0">
                <a:latin typeface="Consolas" panose="020B0609020204030204" charset="0"/>
              </a:rPr>
              <a:t>修改列表元素值</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    #</a:t>
            </a:r>
            <a:r>
              <a:rPr lang="zh-CN" altLang="en-US" sz="1350" dirty="0">
                <a:latin typeface="Consolas" panose="020B0609020204030204" charset="0"/>
              </a:rPr>
              <a:t>输出显示整个列表</a:t>
            </a: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[1, 5, 3]</a:t>
            </a: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print(x[2]) #</a:t>
            </a:r>
            <a:r>
              <a:rPr lang="zh-CN" altLang="en-US" sz="1350" dirty="0">
                <a:latin typeface="Consolas" panose="020B0609020204030204" charset="0"/>
              </a:rPr>
              <a:t>输出显示列表指定元素</a:t>
            </a: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56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7650" name="文本占位符 25602"/>
          <p:cNvSpPr>
            <a:spLocks noGrp="1"/>
          </p:cNvSpPr>
          <p:nvPr>
            <p:ph idx="1"/>
          </p:nvPr>
        </p:nvSpPr>
        <p:spPr/>
        <p:txBody>
          <a:bodyPr anchor="t"/>
          <a:lstStyle/>
          <a:p>
            <a:pPr>
              <a:spcBef>
                <a:spcPct val="0"/>
              </a:spcBef>
              <a:buFont typeface="Wingdings" panose="05000000000000000000" charset="0"/>
              <a:buChar char="§"/>
            </a:pPr>
            <a:r>
              <a:rPr lang="zh-CN" altLang="en-US" sz="1800" b="1">
                <a:latin typeface="宋体" panose="02010600030101010101" pitchFamily="2" charset="-122"/>
              </a:rPr>
              <a:t>字符串和元组属于不可变序列</a:t>
            </a:r>
            <a:r>
              <a:rPr lang="zh-CN" altLang="en-US" sz="1800">
                <a:latin typeface="宋体" panose="02010600030101010101" pitchFamily="2" charset="-122"/>
              </a:rPr>
              <a:t>，不能通过下标的方式来修改其中的元素值，试图修改元组中元素的值时会抛出异常。</a:t>
            </a:r>
          </a:p>
          <a:p>
            <a:pPr>
              <a:lnSpc>
                <a:spcPct val="80000"/>
              </a:lnSpc>
              <a:buNone/>
            </a:pPr>
            <a:endParaRPr lang="en-US" altLang="zh-CN" sz="1500">
              <a:latin typeface="宋体" panose="02010600030101010101" pitchFamily="2" charset="-122"/>
            </a:endParaRPr>
          </a:p>
          <a:p>
            <a:pPr>
              <a:lnSpc>
                <a:spcPct val="80000"/>
              </a:lnSpc>
              <a:buNone/>
            </a:pPr>
            <a:r>
              <a:rPr lang="en-US" altLang="zh-CN" sz="1500">
                <a:latin typeface="Consolas" panose="020B0609020204030204" charset="0"/>
              </a:rPr>
              <a:t>&gt;&gt;&gt; x = (1,2,3)</a:t>
            </a:r>
          </a:p>
          <a:p>
            <a:pPr>
              <a:lnSpc>
                <a:spcPct val="80000"/>
              </a:lnSpc>
              <a:buNone/>
            </a:pPr>
            <a:r>
              <a:rPr lang="en-US" altLang="zh-CN" sz="1500">
                <a:latin typeface="Consolas" panose="020B0609020204030204" charset="0"/>
              </a:rPr>
              <a:t>&gt;&gt;&gt; print(x)</a:t>
            </a:r>
          </a:p>
          <a:p>
            <a:pPr>
              <a:lnSpc>
                <a:spcPct val="80000"/>
              </a:lnSpc>
              <a:buNone/>
            </a:pPr>
            <a:r>
              <a:rPr lang="en-US" altLang="zh-CN" sz="1500">
                <a:solidFill>
                  <a:srgbClr val="00B0F0"/>
                </a:solidFill>
                <a:latin typeface="Consolas" panose="020B0609020204030204" charset="0"/>
              </a:rPr>
              <a:t>(1, 2, 3)</a:t>
            </a:r>
          </a:p>
          <a:p>
            <a:pPr>
              <a:lnSpc>
                <a:spcPct val="80000"/>
              </a:lnSpc>
              <a:buNone/>
            </a:pPr>
            <a:endParaRPr lang="en-US" altLang="zh-CN" sz="1500">
              <a:latin typeface="Consolas" panose="020B0609020204030204" charset="0"/>
            </a:endParaRPr>
          </a:p>
          <a:p>
            <a:pPr>
              <a:lnSpc>
                <a:spcPct val="80000"/>
              </a:lnSpc>
              <a:buNone/>
            </a:pPr>
            <a:r>
              <a:rPr lang="en-US" altLang="zh-CN" sz="1500">
                <a:latin typeface="Consolas" panose="020B0609020204030204" charset="0"/>
              </a:rPr>
              <a:t>&gt;&gt;&gt; x[1] = 5</a:t>
            </a:r>
          </a:p>
          <a:p>
            <a:pPr>
              <a:lnSpc>
                <a:spcPct val="80000"/>
              </a:lnSpc>
              <a:buNone/>
            </a:pPr>
            <a:r>
              <a:rPr lang="en-US" altLang="zh-CN" sz="1500">
                <a:solidFill>
                  <a:srgbClr val="FF0000"/>
                </a:solidFill>
                <a:latin typeface="Consolas" panose="020B0609020204030204" charset="0"/>
              </a:rPr>
              <a:t>Traceback (most recent call last):</a:t>
            </a:r>
          </a:p>
          <a:p>
            <a:pPr>
              <a:lnSpc>
                <a:spcPct val="80000"/>
              </a:lnSpc>
              <a:buNone/>
            </a:pPr>
            <a:r>
              <a:rPr lang="en-US" altLang="zh-CN" sz="1500">
                <a:solidFill>
                  <a:srgbClr val="FF0000"/>
                </a:solidFill>
                <a:latin typeface="Consolas" panose="020B0609020204030204" charset="0"/>
              </a:rPr>
              <a:t>  File "&lt;pyshell#7&gt;", line 1, in &lt;module&gt;</a:t>
            </a:r>
          </a:p>
          <a:p>
            <a:pPr>
              <a:lnSpc>
                <a:spcPct val="80000"/>
              </a:lnSpc>
              <a:buNone/>
            </a:pPr>
            <a:r>
              <a:rPr lang="en-US" altLang="zh-CN" sz="1500">
                <a:solidFill>
                  <a:srgbClr val="FF0000"/>
                </a:solidFill>
                <a:latin typeface="Consolas" panose="020B0609020204030204" charset="0"/>
              </a:rPr>
              <a:t>    x[1] = 5</a:t>
            </a:r>
          </a:p>
          <a:p>
            <a:pPr>
              <a:lnSpc>
                <a:spcPct val="80000"/>
              </a:lnSpc>
              <a:buNone/>
            </a:pPr>
            <a:r>
              <a:rPr lang="en-US" altLang="zh-CN" sz="1500">
                <a:solidFill>
                  <a:srgbClr val="FF0000"/>
                </a:solidFill>
                <a:latin typeface="Consolas" panose="020B0609020204030204" charset="0"/>
              </a:rPr>
              <a:t>TypeError: 'tuple' object does not support item assignment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61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1.0 Python</a:t>
            </a:r>
            <a:r>
              <a:rPr lang="zh-CN" altLang="en-US" kern="1200" baseline="0" dirty="0">
                <a:latin typeface="+mj-lt"/>
                <a:ea typeface="+mj-ea"/>
                <a:cs typeface="+mj-cs"/>
              </a:rPr>
              <a:t>是一种怎样的语言</a:t>
            </a:r>
          </a:p>
        </p:txBody>
      </p:sp>
      <p:sp>
        <p:nvSpPr>
          <p:cNvPr id="10242" name="文本占位符 6146"/>
          <p:cNvSpPr>
            <a:spLocks noGrp="1"/>
          </p:cNvSpPr>
          <p:nvPr>
            <p:ph idx="1"/>
          </p:nvPr>
        </p:nvSpPr>
        <p:spPr/>
        <p:txBody>
          <a:bodyPr anchor="t"/>
          <a:lstStyle/>
          <a:p>
            <a:pPr defTabSz="914400">
              <a:lnSpc>
                <a:spcPct val="150000"/>
              </a:lnSpc>
              <a:spcBef>
                <a:spcPts val="0"/>
              </a:spcBef>
              <a:spcAft>
                <a:spcPts val="600"/>
              </a:spcAft>
              <a:buSzPct val="90000"/>
              <a:buFont typeface="Wingdings" panose="05000000000000000000" charset="0"/>
              <a:buChar char="§"/>
            </a:pPr>
            <a:r>
              <a:rPr lang="zh-CN" altLang="en-US" sz="1800" dirty="0">
                <a:latin typeface="宋体" panose="02010600030101010101" pitchFamily="2" charset="-122"/>
              </a:rPr>
              <a:t>Python是一门</a:t>
            </a:r>
            <a:r>
              <a:rPr lang="zh-CN" altLang="en-US" sz="1800" dirty="0">
                <a:solidFill>
                  <a:srgbClr val="FF0000"/>
                </a:solidFill>
                <a:latin typeface="宋体" panose="02010600030101010101" pitchFamily="2" charset="-122"/>
              </a:rPr>
              <a:t>跨平台</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开源</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免费</a:t>
            </a:r>
            <a:r>
              <a:rPr lang="zh-CN" altLang="en-US" sz="1800" dirty="0">
                <a:latin typeface="宋体" panose="02010600030101010101" pitchFamily="2" charset="-122"/>
              </a:rPr>
              <a:t>的</a:t>
            </a:r>
            <a:r>
              <a:rPr lang="zh-CN" altLang="en-US" sz="1800" dirty="0">
                <a:solidFill>
                  <a:srgbClr val="FF0000"/>
                </a:solidFill>
                <a:latin typeface="宋体" panose="02010600030101010101" pitchFamily="2" charset="-122"/>
              </a:rPr>
              <a:t>解释型高级动态编程语言</a:t>
            </a:r>
            <a:r>
              <a:rPr lang="zh-CN" altLang="en-US" sz="1800" dirty="0">
                <a:latin typeface="宋体" panose="02010600030101010101" pitchFamily="2" charset="-122"/>
              </a:rPr>
              <a:t>，支持伪编译将Python源程序转换为字节码来优化程序和提高运行速度，支持使用py2exe、</a:t>
            </a:r>
            <a:r>
              <a:rPr lang="en-US" altLang="zh-CN" sz="1800" dirty="0">
                <a:solidFill>
                  <a:srgbClr val="FF0000"/>
                </a:solidFill>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工具将Python程序转换为二进制可执行文件。</a:t>
            </a:r>
          </a:p>
          <a:p>
            <a:pPr defTabSz="914400">
              <a:lnSpc>
                <a:spcPct val="150000"/>
              </a:lnSpc>
              <a:spcBef>
                <a:spcPts val="0"/>
              </a:spcBef>
              <a:spcAft>
                <a:spcPts val="600"/>
              </a:spcAft>
              <a:buSzPct val="90000"/>
              <a:buFont typeface="Wingdings" panose="05000000000000000000" charset="0"/>
              <a:buChar char="§"/>
            </a:pPr>
            <a:r>
              <a:rPr lang="zh-CN" altLang="en-US" sz="1800" dirty="0">
                <a:latin typeface="宋体" panose="02010600030101010101" pitchFamily="2" charset="-122"/>
              </a:rPr>
              <a:t>Python支持</a:t>
            </a:r>
            <a:r>
              <a:rPr lang="zh-CN" altLang="en-US" sz="1800" dirty="0">
                <a:solidFill>
                  <a:srgbClr val="FF0000"/>
                </a:solidFill>
                <a:latin typeface="宋体" panose="02010600030101010101" pitchFamily="2" charset="-122"/>
              </a:rPr>
              <a:t>命令式编程</a:t>
            </a:r>
            <a:r>
              <a:rPr lang="zh-CN" altLang="en-US" sz="1800" dirty="0">
                <a:latin typeface="宋体" panose="02010600030101010101" pitchFamily="2" charset="-122"/>
              </a:rPr>
              <a:t>（</a:t>
            </a:r>
            <a:r>
              <a:rPr lang="en-US" altLang="zh-CN" sz="1800" dirty="0">
                <a:latin typeface="宋体" panose="02010600030101010101" pitchFamily="2" charset="-122"/>
              </a:rPr>
              <a:t>How to do</a:t>
            </a:r>
            <a:r>
              <a:rPr lang="zh-CN" altLang="en-US"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函数式编程</a:t>
            </a:r>
            <a:r>
              <a:rPr lang="zh-CN" altLang="en-US" sz="1800" dirty="0">
                <a:latin typeface="宋体" panose="02010600030101010101" pitchFamily="2" charset="-122"/>
              </a:rPr>
              <a:t>（</a:t>
            </a:r>
            <a:r>
              <a:rPr lang="en-US" altLang="zh-CN" sz="1800" dirty="0">
                <a:latin typeface="宋体" panose="02010600030101010101" pitchFamily="2" charset="-122"/>
              </a:rPr>
              <a:t>What to do</a:t>
            </a:r>
            <a:r>
              <a:rPr lang="zh-CN" altLang="en-US" sz="1800" dirty="0">
                <a:latin typeface="宋体" panose="02010600030101010101" pitchFamily="2" charset="-122"/>
              </a:rPr>
              <a:t>），完全支持面向对象程序设计，语法简洁清晰，拥有大量的几乎支持所有领域应用开发的成熟</a:t>
            </a:r>
            <a:r>
              <a:rPr lang="zh-CN" altLang="en-US" sz="1800" dirty="0">
                <a:solidFill>
                  <a:srgbClr val="FF0000"/>
                </a:solidFill>
                <a:latin typeface="宋体" panose="02010600030101010101" pitchFamily="2" charset="-122"/>
              </a:rPr>
              <a:t>扩展库</a:t>
            </a:r>
            <a:r>
              <a:rPr lang="zh-CN" altLang="en-US" sz="1800" dirty="0">
                <a:latin typeface="宋体" panose="0201060003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66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8674" name="文本占位符 26626"/>
          <p:cNvSpPr>
            <a:spLocks noGrp="1"/>
          </p:cNvSpPr>
          <p:nvPr>
            <p:ph idx="1"/>
          </p:nvPr>
        </p:nvSpPr>
        <p:spPr/>
        <p:txBody>
          <a:bodyPr anchor="t"/>
          <a:lstStyle/>
          <a:p>
            <a:pPr>
              <a:lnSpc>
                <a:spcPct val="80000"/>
              </a:lnSpc>
              <a:buFont typeface="Wingdings" panose="05000000000000000000" charset="0"/>
              <a:buChar char="§"/>
            </a:pPr>
            <a:r>
              <a:rPr lang="zh-CN" altLang="en-US" sz="1500" dirty="0">
                <a:latin typeface="宋体" panose="02010600030101010101" pitchFamily="2" charset="-122"/>
              </a:rPr>
              <a:t>在</a:t>
            </a:r>
            <a:r>
              <a:rPr lang="en-US" altLang="zh-CN" sz="1500" dirty="0">
                <a:latin typeface="宋体" panose="02010600030101010101" pitchFamily="2" charset="-122"/>
              </a:rPr>
              <a:t>Python</a:t>
            </a:r>
            <a:r>
              <a:rPr lang="zh-CN" altLang="en-US" sz="1500" dirty="0">
                <a:latin typeface="宋体" panose="02010600030101010101" pitchFamily="2" charset="-122"/>
              </a:rPr>
              <a:t>中，允许多个变量指向同一个值，例如：</a:t>
            </a:r>
          </a:p>
          <a:p>
            <a:pPr>
              <a:lnSpc>
                <a:spcPct val="80000"/>
              </a:lnSpc>
              <a:buNone/>
            </a:pPr>
            <a:r>
              <a:rPr lang="en-US" altLang="zh-CN" sz="1350" dirty="0">
                <a:latin typeface="Consolas" panose="020B0609020204030204" charset="0"/>
              </a:rPr>
              <a:t>&gt;&gt;&gt; x = 3</a:t>
            </a:r>
          </a:p>
          <a:p>
            <a:pPr>
              <a:lnSpc>
                <a:spcPct val="80000"/>
              </a:lnSpc>
              <a:buNone/>
            </a:pPr>
            <a:r>
              <a:rPr lang="en-US" altLang="zh-CN" sz="1350" dirty="0">
                <a:latin typeface="Consolas" panose="020B0609020204030204" charset="0"/>
              </a:rPr>
              <a:t>&gt;&gt;&gt; id(x)</a:t>
            </a:r>
          </a:p>
          <a:p>
            <a:pPr>
              <a:lnSpc>
                <a:spcPct val="80000"/>
              </a:lnSpc>
              <a:buNone/>
            </a:pPr>
            <a:r>
              <a:rPr lang="en-US" altLang="zh-CN" sz="1350" dirty="0">
                <a:solidFill>
                  <a:srgbClr val="00B0F0"/>
                </a:solidFill>
                <a:latin typeface="Consolas" panose="020B0609020204030204" charset="0"/>
              </a:rPr>
              <a:t>1786684560</a:t>
            </a:r>
          </a:p>
          <a:p>
            <a:pPr>
              <a:lnSpc>
                <a:spcPct val="80000"/>
              </a:lnSpc>
              <a:buNone/>
            </a:pPr>
            <a:r>
              <a:rPr lang="en-US" altLang="zh-CN" sz="1350" dirty="0">
                <a:latin typeface="Consolas" panose="020B0609020204030204" charset="0"/>
              </a:rPr>
              <a:t>&gt;&gt;&gt; y = x</a:t>
            </a:r>
          </a:p>
          <a:p>
            <a:pPr>
              <a:lnSpc>
                <a:spcPct val="80000"/>
              </a:lnSpc>
              <a:buNone/>
            </a:pPr>
            <a:r>
              <a:rPr lang="en-US" altLang="zh-CN" sz="1350" dirty="0">
                <a:latin typeface="Consolas" panose="020B0609020204030204" charset="0"/>
              </a:rPr>
              <a:t>&gt;&gt;&gt; id(y)</a:t>
            </a:r>
          </a:p>
          <a:p>
            <a:pPr>
              <a:lnSpc>
                <a:spcPct val="80000"/>
              </a:lnSpc>
              <a:buNone/>
            </a:pPr>
            <a:r>
              <a:rPr lang="en-US" altLang="zh-CN" sz="1350" dirty="0">
                <a:solidFill>
                  <a:srgbClr val="00B0F0"/>
                </a:solidFill>
                <a:latin typeface="Consolas" panose="020B0609020204030204" charset="0"/>
              </a:rPr>
              <a:t>1786684560</a:t>
            </a:r>
          </a:p>
          <a:p>
            <a:pPr>
              <a:lnSpc>
                <a:spcPct val="80000"/>
              </a:lnSpc>
              <a:buNone/>
            </a:pPr>
            <a:endParaRPr lang="en-US" altLang="zh-CN" sz="1350" dirty="0">
              <a:latin typeface="宋体" panose="02010600030101010101" pitchFamily="2" charset="-122"/>
            </a:endParaRPr>
          </a:p>
          <a:p>
            <a:pPr>
              <a:spcBef>
                <a:spcPct val="0"/>
              </a:spcBef>
              <a:buFont typeface="Wingdings" panose="05000000000000000000" charset="0"/>
              <a:buChar char="§"/>
            </a:pPr>
            <a:r>
              <a:rPr lang="zh-CN" altLang="en-US" sz="1500" dirty="0">
                <a:latin typeface="宋体" panose="02010600030101010101" pitchFamily="2" charset="-122"/>
              </a:rPr>
              <a:t>然而，当为其中一个变量修改值以后，</a:t>
            </a:r>
            <a:r>
              <a:rPr lang="zh-CN" altLang="en-US" sz="1500" dirty="0">
                <a:solidFill>
                  <a:srgbClr val="FF0000"/>
                </a:solidFill>
                <a:latin typeface="宋体" panose="02010600030101010101" pitchFamily="2" charset="-122"/>
              </a:rPr>
              <a:t>其内存地址将会变化，但这并不影响另一个变量</a:t>
            </a:r>
            <a:r>
              <a:rPr lang="zh-CN" altLang="en-US" sz="1500" dirty="0">
                <a:latin typeface="宋体" panose="02010600030101010101" pitchFamily="2" charset="-122"/>
              </a:rPr>
              <a:t>，例如接着上面的代码再继续执行下面的代码：</a:t>
            </a:r>
          </a:p>
          <a:p>
            <a:pPr>
              <a:lnSpc>
                <a:spcPct val="80000"/>
              </a:lnSpc>
              <a:buNone/>
            </a:pPr>
            <a:r>
              <a:rPr lang="en-US" altLang="zh-CN" sz="1350" dirty="0">
                <a:latin typeface="Consolas" panose="020B0609020204030204" charset="0"/>
              </a:rPr>
              <a:t>&gt;&gt;&gt; x += 6</a:t>
            </a:r>
          </a:p>
          <a:p>
            <a:pPr>
              <a:lnSpc>
                <a:spcPct val="80000"/>
              </a:lnSpc>
              <a:buNone/>
            </a:pPr>
            <a:r>
              <a:rPr lang="en-US" altLang="zh-CN" sz="1350" dirty="0">
                <a:latin typeface="Consolas" panose="020B0609020204030204" charset="0"/>
              </a:rPr>
              <a:t>&gt;&gt;&gt; id(x)</a:t>
            </a:r>
          </a:p>
          <a:p>
            <a:pPr>
              <a:lnSpc>
                <a:spcPct val="80000"/>
              </a:lnSpc>
              <a:buNone/>
            </a:pPr>
            <a:r>
              <a:rPr lang="en-US" altLang="zh-CN" sz="1350" dirty="0">
                <a:solidFill>
                  <a:srgbClr val="00B0F0"/>
                </a:solidFill>
                <a:latin typeface="Consolas" panose="020B0609020204030204" charset="0"/>
              </a:rPr>
              <a:t>1786684752</a:t>
            </a:r>
          </a:p>
          <a:p>
            <a:pPr>
              <a:lnSpc>
                <a:spcPct val="80000"/>
              </a:lnSpc>
              <a:buNone/>
            </a:pPr>
            <a:r>
              <a:rPr lang="en-US" altLang="zh-CN" sz="1350" dirty="0">
                <a:latin typeface="Consolas" panose="020B0609020204030204" charset="0"/>
              </a:rPr>
              <a:t>&gt;&gt;&gt; y</a:t>
            </a:r>
          </a:p>
          <a:p>
            <a:pPr>
              <a:lnSpc>
                <a:spcPct val="80000"/>
              </a:lnSpc>
              <a:buNone/>
            </a:pPr>
            <a:r>
              <a:rPr lang="en-US" altLang="zh-CN" sz="1350" dirty="0">
                <a:solidFill>
                  <a:srgbClr val="00B0F0"/>
                </a:solidFill>
                <a:latin typeface="Consolas" panose="020B0609020204030204" charset="0"/>
              </a:rPr>
              <a:t>3</a:t>
            </a:r>
          </a:p>
          <a:p>
            <a:pPr>
              <a:lnSpc>
                <a:spcPct val="80000"/>
              </a:lnSpc>
              <a:buNone/>
            </a:pPr>
            <a:r>
              <a:rPr lang="en-US" altLang="zh-CN" sz="1350" dirty="0">
                <a:latin typeface="Consolas" panose="020B0609020204030204" charset="0"/>
              </a:rPr>
              <a:t>&gt;&gt;&gt; id(y)</a:t>
            </a:r>
          </a:p>
          <a:p>
            <a:pPr>
              <a:lnSpc>
                <a:spcPct val="80000"/>
              </a:lnSpc>
              <a:buNone/>
            </a:pPr>
            <a:r>
              <a:rPr lang="en-US" altLang="zh-CN" sz="1350" dirty="0">
                <a:solidFill>
                  <a:srgbClr val="00B0F0"/>
                </a:solidFill>
                <a:latin typeface="Consolas" panose="020B0609020204030204" charset="0"/>
              </a:rPr>
              <a:t>1786684560</a:t>
            </a:r>
          </a:p>
        </p:txBody>
      </p:sp>
      <p:graphicFrame>
        <p:nvGraphicFramePr>
          <p:cNvPr id="28675" name="图片 83"/>
          <p:cNvGraphicFramePr>
            <a:graphicFrameLocks noChangeAspect="1"/>
          </p:cNvGraphicFramePr>
          <p:nvPr/>
        </p:nvGraphicFramePr>
        <p:xfrm>
          <a:off x="4435055" y="3325998"/>
          <a:ext cx="2804412" cy="1712418"/>
        </p:xfrm>
        <a:graphic>
          <a:graphicData uri="http://schemas.openxmlformats.org/presentationml/2006/ole">
            <mc:AlternateContent xmlns:mc="http://schemas.openxmlformats.org/markup-compatibility/2006">
              <mc:Choice xmlns:v="urn:schemas-microsoft-com:vml" Requires="v">
                <p:oleObj spid="_x0000_s1072" r:id="rId3" imgW="3784600" imgH="2311400" progId="Visio.Drawing.11">
                  <p:embed/>
                </p:oleObj>
              </mc:Choice>
              <mc:Fallback>
                <p:oleObj r:id="rId3" imgW="3784600" imgH="2311400" progId="Visio.Drawing.11">
                  <p:embed/>
                  <p:pic>
                    <p:nvPicPr>
                      <p:cNvPr id="0" name="Picture 3077"/>
                      <p:cNvPicPr/>
                      <p:nvPr/>
                    </p:nvPicPr>
                    <p:blipFill>
                      <a:blip r:embed="rId4"/>
                      <a:stretch>
                        <a:fillRect/>
                      </a:stretch>
                    </p:blipFill>
                    <p:spPr>
                      <a:xfrm>
                        <a:off x="4435055" y="3325998"/>
                        <a:ext cx="2804412" cy="1712418"/>
                      </a:xfrm>
                      <a:prstGeom prst="rect">
                        <a:avLst/>
                      </a:prstGeom>
                      <a:noFill/>
                      <a:ln w="38100">
                        <a:noFill/>
                        <a:miter/>
                      </a:ln>
                    </p:spPr>
                  </p:pic>
                </p:oleObj>
              </mc:Fallback>
            </mc:AlternateContent>
          </a:graphicData>
        </a:graphic>
      </p:graphicFrame>
      <p:graphicFrame>
        <p:nvGraphicFramePr>
          <p:cNvPr id="28676" name="图片 82"/>
          <p:cNvGraphicFramePr>
            <a:graphicFrameLocks noChangeAspect="1"/>
          </p:cNvGraphicFramePr>
          <p:nvPr/>
        </p:nvGraphicFramePr>
        <p:xfrm>
          <a:off x="4435055" y="1559992"/>
          <a:ext cx="2805603" cy="1130101"/>
        </p:xfrm>
        <a:graphic>
          <a:graphicData uri="http://schemas.openxmlformats.org/presentationml/2006/ole">
            <mc:AlternateContent xmlns:mc="http://schemas.openxmlformats.org/markup-compatibility/2006">
              <mc:Choice xmlns:v="urn:schemas-microsoft-com:vml" Requires="v">
                <p:oleObj spid="_x0000_s1073" r:id="rId5" imgW="3784600" imgH="1117600" progId="Visio.Drawing.11">
                  <p:embed/>
                </p:oleObj>
              </mc:Choice>
              <mc:Fallback>
                <p:oleObj r:id="rId5" imgW="3784600" imgH="1117600" progId="Visio.Drawing.11">
                  <p:embed/>
                  <p:pic>
                    <p:nvPicPr>
                      <p:cNvPr id="0" name="Picture 3076"/>
                      <p:cNvPicPr/>
                      <p:nvPr/>
                    </p:nvPicPr>
                    <p:blipFill>
                      <a:blip r:embed="rId6"/>
                      <a:stretch>
                        <a:fillRect/>
                      </a:stretch>
                    </p:blipFill>
                    <p:spPr>
                      <a:xfrm>
                        <a:off x="4435055" y="1559992"/>
                        <a:ext cx="2805603" cy="1130101"/>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867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29698" name="文本占位符 28674"/>
          <p:cNvSpPr>
            <a:spLocks noGrp="1"/>
          </p:cNvSpPr>
          <p:nvPr>
            <p:ph idx="1"/>
          </p:nvPr>
        </p:nvSpPr>
        <p:spPr>
          <a:xfrm>
            <a:off x="457200" y="1200150"/>
            <a:ext cx="8422005" cy="3395345"/>
          </a:xfrm>
        </p:spPr>
        <p:txBody>
          <a:bodyPr anchor="t"/>
          <a:lstStyle/>
          <a:p>
            <a:pPr>
              <a:lnSpc>
                <a:spcPct val="150000"/>
              </a:lnSpc>
              <a:spcBef>
                <a:spcPct val="0"/>
              </a:spcBef>
              <a:buFont typeface="Wingdings" panose="05000000000000000000" charset="0"/>
              <a:buChar char="§"/>
            </a:pPr>
            <a:r>
              <a:rPr lang="en-US" altLang="zh-CN" sz="1800" dirty="0">
                <a:solidFill>
                  <a:schemeClr val="tx1"/>
                </a:solidFill>
                <a:latin typeface="Consolas" panose="020B0609020204030204" charset="0"/>
              </a:rPr>
              <a:t>Python采用</a:t>
            </a:r>
            <a:r>
              <a:rPr lang="en-US" altLang="zh-CN" sz="1800" dirty="0">
                <a:solidFill>
                  <a:srgbClr val="FF0000"/>
                </a:solidFill>
                <a:latin typeface="Consolas" panose="020B0609020204030204" charset="0"/>
              </a:rPr>
              <a:t>基于值的内存管理方式</a:t>
            </a:r>
            <a:r>
              <a:rPr lang="en-US" altLang="zh-CN" sz="1800" dirty="0">
                <a:solidFill>
                  <a:schemeClr val="tx1"/>
                </a:solidFill>
                <a:latin typeface="Consolas" panose="020B0609020204030204" charset="0"/>
              </a:rPr>
              <a:t>，如果为不同变量赋值为相同值，这个值在内存中只保存一份，多个变量指向同一个值的内存空间首地址，这样可以减少内存空间的占用，提高内存利用率。</a:t>
            </a:r>
          </a:p>
          <a:p>
            <a:pPr>
              <a:lnSpc>
                <a:spcPct val="150000"/>
              </a:lnSpc>
              <a:spcBef>
                <a:spcPct val="0"/>
              </a:spcBef>
              <a:buFont typeface="Wingdings" panose="05000000000000000000" charset="0"/>
              <a:buChar char="§"/>
            </a:pPr>
            <a:r>
              <a:rPr lang="en-US" altLang="zh-CN" sz="1800" dirty="0" err="1">
                <a:solidFill>
                  <a:schemeClr val="tx1"/>
                </a:solidFill>
                <a:latin typeface="Consolas" panose="020B0609020204030204" charset="0"/>
              </a:rPr>
              <a:t>Python启动时，会对</a:t>
            </a:r>
            <a:r>
              <a:rPr lang="en-US" altLang="zh-CN" sz="1800" dirty="0">
                <a:solidFill>
                  <a:srgbClr val="FF0000"/>
                </a:solidFill>
                <a:latin typeface="Consolas" panose="020B0609020204030204" charset="0"/>
              </a:rPr>
              <a:t>[-5, 256]</a:t>
            </a:r>
            <a:r>
              <a:rPr lang="en-US" altLang="zh-CN" sz="1800" dirty="0" err="1">
                <a:solidFill>
                  <a:schemeClr val="tx1"/>
                </a:solidFill>
                <a:latin typeface="Consolas" panose="020B0609020204030204" charset="0"/>
              </a:rPr>
              <a:t>区间的整数进行缓存。也就是说，如果多个变量的值相等且介于</a:t>
            </a:r>
            <a:r>
              <a:rPr lang="en-US" altLang="zh-CN" sz="1800" dirty="0">
                <a:solidFill>
                  <a:schemeClr val="tx1"/>
                </a:solidFill>
                <a:latin typeface="Consolas" panose="020B0609020204030204" charset="0"/>
              </a:rPr>
              <a:t>[-5, 256]</a:t>
            </a:r>
            <a:r>
              <a:rPr lang="en-US" altLang="zh-CN" sz="1800" dirty="0" err="1">
                <a:solidFill>
                  <a:schemeClr val="tx1"/>
                </a:solidFill>
                <a:latin typeface="Consolas" panose="020B0609020204030204" charset="0"/>
              </a:rPr>
              <a:t>区间内，那么这些变量共用同一个值的内存空间</a:t>
            </a:r>
            <a:r>
              <a:rPr lang="en-US" altLang="zh-CN" sz="1800" dirty="0">
                <a:solidFill>
                  <a:schemeClr val="tx1"/>
                </a:solidFill>
                <a:latin typeface="Consolas" panose="020B0609020204030204" charset="0"/>
              </a:rPr>
              <a:t>。</a:t>
            </a:r>
          </a:p>
          <a:p>
            <a:pPr>
              <a:lnSpc>
                <a:spcPct val="150000"/>
              </a:lnSpc>
              <a:spcBef>
                <a:spcPct val="0"/>
              </a:spcBef>
              <a:buFont typeface="Wingdings" panose="05000000000000000000" charset="0"/>
              <a:buChar char="§"/>
            </a:pPr>
            <a:r>
              <a:rPr lang="en-US" altLang="zh-CN" sz="1800" dirty="0" err="1">
                <a:solidFill>
                  <a:schemeClr val="tx1"/>
                </a:solidFill>
                <a:latin typeface="Consolas" panose="020B0609020204030204" charset="0"/>
              </a:rPr>
              <a:t>对于区间</a:t>
            </a:r>
            <a:r>
              <a:rPr lang="en-US" altLang="zh-CN" sz="1800" dirty="0">
                <a:solidFill>
                  <a:schemeClr val="tx1"/>
                </a:solidFill>
                <a:latin typeface="Consolas" panose="020B0609020204030204" charset="0"/>
              </a:rPr>
              <a:t>[-5, 256]区间之外的整数，</a:t>
            </a:r>
            <a:r>
              <a:rPr lang="en-US" altLang="zh-CN" sz="1800" dirty="0">
                <a:solidFill>
                  <a:srgbClr val="FF0000"/>
                </a:solidFill>
                <a:latin typeface="Consolas" panose="020B0609020204030204" charset="0"/>
              </a:rPr>
              <a:t>同一个程序中或交互模式下同一个语句中的同值不同名变量会共用同一个内存空间</a:t>
            </a:r>
            <a:r>
              <a:rPr lang="en-US" altLang="zh-CN" sz="1800" dirty="0">
                <a:solidFill>
                  <a:schemeClr val="tx1"/>
                </a:solidFill>
                <a:latin typeface="Consolas" panose="020B0609020204030204" charset="0"/>
              </a:rPr>
              <a:t>，不同程序或交互模式下不同语句不遵守这个约定。</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a:sym typeface="+mn-ea"/>
              </a:rPr>
              <a:t>1.4.2 Python</a:t>
            </a:r>
            <a:r>
              <a:rPr lang="zh-CN" altLang="en-US" b="1">
                <a:sym typeface="+mn-ea"/>
              </a:rPr>
              <a:t>变量</a:t>
            </a:r>
            <a:endParaRPr lang="en-US"/>
          </a:p>
        </p:txBody>
      </p:sp>
      <p:sp>
        <p:nvSpPr>
          <p:cNvPr id="3" name="Content Placeholder 2"/>
          <p:cNvSpPr>
            <a:spLocks noGrp="1"/>
          </p:cNvSpPr>
          <p:nvPr>
            <p:ph idx="1"/>
          </p:nvPr>
        </p:nvSpPr>
        <p:spPr>
          <a:xfrm>
            <a:off x="450215" y="1219200"/>
            <a:ext cx="3146425" cy="3578860"/>
          </a:xfrm>
          <a:ln w="12700" cmpd="sng">
            <a:solidFill>
              <a:schemeClr val="accent1">
                <a:shade val="50000"/>
              </a:schemeClr>
            </a:solidFill>
            <a:prstDash val="solid"/>
          </a:ln>
        </p:spPr>
        <p:txBody>
          <a:bodyPr/>
          <a:lstStyle/>
          <a:p>
            <a:pPr marL="0" indent="0">
              <a:spcBef>
                <a:spcPts val="0"/>
              </a:spcBef>
              <a:buNone/>
            </a:pPr>
            <a:r>
              <a:rPr lang="en-US" sz="1400">
                <a:latin typeface="Consolas" panose="020B0609020204030204" charset="0"/>
                <a:cs typeface="Consolas" panose="020B0609020204030204" charset="0"/>
              </a:rPr>
              <a:t>&gt;&gt;&gt; x = -6</a:t>
            </a:r>
          </a:p>
          <a:p>
            <a:pPr marL="0" indent="0">
              <a:spcBef>
                <a:spcPts val="0"/>
              </a:spcBef>
              <a:buNone/>
            </a:pPr>
            <a:r>
              <a:rPr lang="en-US" sz="1400">
                <a:latin typeface="Consolas" panose="020B0609020204030204" charset="0"/>
                <a:cs typeface="Consolas" panose="020B0609020204030204" charset="0"/>
              </a:rPr>
              <a:t>&gt;&gt;&gt; y = -6</a:t>
            </a:r>
          </a:p>
          <a:p>
            <a:pPr marL="0" indent="0">
              <a:spcBef>
                <a:spcPts val="0"/>
              </a:spcBef>
              <a:buNone/>
            </a:pPr>
            <a:r>
              <a:rPr lang="en-US" sz="1400">
                <a:latin typeface="Consolas" panose="020B0609020204030204" charset="0"/>
                <a:cs typeface="Consolas" panose="020B0609020204030204" charset="0"/>
              </a:rPr>
              <a:t>&gt;&gt;&gt; id(x)==id(y)</a:t>
            </a:r>
          </a:p>
          <a:p>
            <a:pPr marL="0" indent="0">
              <a:spcBef>
                <a:spcPts val="0"/>
              </a:spcBef>
              <a:buNone/>
            </a:pPr>
            <a:r>
              <a:rPr lang="en-US" sz="1400">
                <a:solidFill>
                  <a:srgbClr val="00B0F0"/>
                </a:solidFill>
                <a:latin typeface="Consolas" panose="020B0609020204030204" charset="0"/>
                <a:cs typeface="Consolas" panose="020B0609020204030204" charset="0"/>
              </a:rPr>
              <a:t>False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-5</a:t>
            </a:r>
          </a:p>
          <a:p>
            <a:pPr marL="0" indent="0">
              <a:spcBef>
                <a:spcPts val="0"/>
              </a:spcBef>
              <a:buNone/>
            </a:pPr>
            <a:r>
              <a:rPr lang="en-US" sz="1400">
                <a:latin typeface="Consolas" panose="020B0609020204030204" charset="0"/>
                <a:cs typeface="Consolas" panose="020B0609020204030204" charset="0"/>
              </a:rPr>
              <a:t>&gt;&gt;&gt; y = -5</a:t>
            </a:r>
          </a:p>
          <a:p>
            <a:pPr marL="0" indent="0">
              <a:spcBef>
                <a:spcPts val="0"/>
              </a:spcBef>
              <a:buNone/>
            </a:pPr>
            <a:r>
              <a:rPr lang="en-US" sz="1400">
                <a:latin typeface="Consolas" panose="020B0609020204030204" charset="0"/>
                <a:cs typeface="Consolas" panose="020B0609020204030204" charset="0"/>
              </a:rPr>
              <a:t>&gt;&gt;&gt; id(x) == id(y)</a:t>
            </a: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255</a:t>
            </a:r>
          </a:p>
          <a:p>
            <a:pPr marL="0" indent="0">
              <a:spcBef>
                <a:spcPts val="0"/>
              </a:spcBef>
              <a:buNone/>
            </a:pPr>
            <a:r>
              <a:rPr lang="en-US" sz="1400">
                <a:latin typeface="Consolas" panose="020B0609020204030204" charset="0"/>
                <a:cs typeface="Consolas" panose="020B0609020204030204" charset="0"/>
              </a:rPr>
              <a:t>&gt;&gt;&gt; y = 255</a:t>
            </a:r>
          </a:p>
          <a:p>
            <a:pPr marL="0" indent="0">
              <a:spcBef>
                <a:spcPts val="0"/>
              </a:spcBef>
              <a:buNone/>
            </a:pPr>
            <a:r>
              <a:rPr lang="en-US" sz="1400">
                <a:latin typeface="Consolas" panose="020B0609020204030204" charset="0"/>
                <a:cs typeface="Consolas" panose="020B0609020204030204" charset="0"/>
              </a:rPr>
              <a:t>&gt;&gt;&gt; id(x) == id(y)</a:t>
            </a: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256</a:t>
            </a:r>
          </a:p>
          <a:p>
            <a:pPr marL="0" indent="0">
              <a:spcBef>
                <a:spcPts val="0"/>
              </a:spcBef>
              <a:buNone/>
            </a:pPr>
            <a:r>
              <a:rPr lang="en-US" sz="1400">
                <a:latin typeface="Consolas" panose="020B0609020204030204" charset="0"/>
                <a:cs typeface="Consolas" panose="020B0609020204030204" charset="0"/>
              </a:rPr>
              <a:t>&gt;&gt;&gt; y = 256</a:t>
            </a:r>
          </a:p>
          <a:p>
            <a:pPr marL="0" indent="0">
              <a:spcBef>
                <a:spcPts val="0"/>
              </a:spcBef>
              <a:buNone/>
            </a:pPr>
            <a:r>
              <a:rPr lang="en-US" sz="1400">
                <a:latin typeface="Consolas" panose="020B0609020204030204" charset="0"/>
                <a:cs typeface="Consolas" panose="020B0609020204030204" charset="0"/>
              </a:rPr>
              <a:t>&gt;&gt;&gt; id(x) == id(y)</a:t>
            </a:r>
          </a:p>
          <a:p>
            <a:pPr marL="0" indent="0">
              <a:spcBef>
                <a:spcPts val="0"/>
              </a:spcBef>
              <a:buNone/>
            </a:pPr>
            <a:r>
              <a:rPr lang="en-US" sz="1400">
                <a:solidFill>
                  <a:srgbClr val="00B0F0"/>
                </a:solidFill>
                <a:latin typeface="Consolas" panose="020B0609020204030204" charset="0"/>
                <a:cs typeface="Consolas" panose="020B0609020204030204" charset="0"/>
              </a:rPr>
              <a:t>True</a:t>
            </a:r>
          </a:p>
        </p:txBody>
      </p:sp>
      <p:sp>
        <p:nvSpPr>
          <p:cNvPr id="4" name="Content Placeholder 2"/>
          <p:cNvSpPr>
            <a:spLocks noGrp="1"/>
          </p:cNvSpPr>
          <p:nvPr/>
        </p:nvSpPr>
        <p:spPr>
          <a:xfrm>
            <a:off x="4488180" y="1219835"/>
            <a:ext cx="3146425" cy="3578225"/>
          </a:xfrm>
          <a:prstGeom prst="rect">
            <a:avLst/>
          </a:prstGeom>
          <a:noFill/>
          <a:ln w="12700" cmpd="sng">
            <a:solidFill>
              <a:schemeClr val="accent1">
                <a:shade val="50000"/>
              </a:schemeClr>
            </a:solidFill>
            <a:prstDash val="solid"/>
          </a:ln>
        </p:spPr>
        <p:txBody>
          <a:bodyPr anchor="t"/>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spcBef>
                <a:spcPts val="0"/>
              </a:spcBef>
              <a:buNone/>
            </a:pPr>
            <a:r>
              <a:rPr lang="en-US" sz="1200">
                <a:latin typeface="Consolas" panose="020B0609020204030204" charset="0"/>
                <a:cs typeface="Consolas" panose="020B0609020204030204" charset="0"/>
              </a:rPr>
              <a:t>&gt;&gt;&gt; x = 257</a:t>
            </a:r>
          </a:p>
          <a:p>
            <a:pPr marL="0" indent="0">
              <a:spcBef>
                <a:spcPts val="0"/>
              </a:spcBef>
              <a:buNone/>
            </a:pPr>
            <a:r>
              <a:rPr lang="en-US" sz="1200">
                <a:latin typeface="Consolas" panose="020B0609020204030204" charset="0"/>
                <a:cs typeface="Consolas" panose="020B0609020204030204" charset="0"/>
              </a:rPr>
              <a:t>&gt;&gt;&gt; y = 257</a:t>
            </a:r>
          </a:p>
          <a:p>
            <a:pPr marL="0" indent="0">
              <a:spcBef>
                <a:spcPts val="0"/>
              </a:spcBef>
              <a:buNone/>
            </a:pPr>
            <a:r>
              <a:rPr lang="en-US" sz="1200">
                <a:latin typeface="Consolas" panose="020B0609020204030204" charset="0"/>
                <a:cs typeface="Consolas" panose="020B0609020204030204" charset="0"/>
              </a:rPr>
              <a:t>&gt;&gt;&gt; id(x) == id(y)</a:t>
            </a:r>
          </a:p>
          <a:p>
            <a:pPr marL="0" indent="0">
              <a:spcBef>
                <a:spcPts val="0"/>
              </a:spcBef>
              <a:buNone/>
            </a:pPr>
            <a:r>
              <a:rPr lang="en-US" sz="1200">
                <a:solidFill>
                  <a:srgbClr val="00B0F0"/>
                </a:solidFill>
                <a:latin typeface="Consolas" panose="020B0609020204030204" charset="0"/>
                <a:cs typeface="Consolas" panose="020B0609020204030204" charset="0"/>
              </a:rPr>
              <a:t>False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 3.0</a:t>
            </a:r>
          </a:p>
          <a:p>
            <a:pPr marL="0" indent="0">
              <a:spcBef>
                <a:spcPts val="0"/>
              </a:spcBef>
              <a:buNone/>
            </a:pPr>
            <a:r>
              <a:rPr lang="en-US" sz="1200">
                <a:latin typeface="Consolas" panose="020B0609020204030204" charset="0"/>
                <a:cs typeface="Consolas" panose="020B0609020204030204" charset="0"/>
              </a:rPr>
              <a:t>&gt;&gt;&gt; y = 3.0</a:t>
            </a:r>
          </a:p>
          <a:p>
            <a:pPr marL="0" indent="0">
              <a:spcBef>
                <a:spcPts val="0"/>
              </a:spcBef>
              <a:buNone/>
            </a:pPr>
            <a:r>
              <a:rPr lang="en-US" sz="1200">
                <a:latin typeface="Consolas" panose="020B0609020204030204" charset="0"/>
                <a:cs typeface="Consolas" panose="020B0609020204030204" charset="0"/>
              </a:rPr>
              <a:t>&gt;&gt;&gt; id(x) == id(y)</a:t>
            </a:r>
          </a:p>
          <a:p>
            <a:pPr marL="0" indent="0">
              <a:spcBef>
                <a:spcPts val="0"/>
              </a:spcBef>
              <a:buNone/>
            </a:pPr>
            <a:r>
              <a:rPr lang="en-US" sz="1200">
                <a:solidFill>
                  <a:srgbClr val="00B0F0"/>
                </a:solidFill>
                <a:latin typeface="Consolas" panose="020B0609020204030204" charset="0"/>
                <a:cs typeface="Consolas" panose="020B0609020204030204" charset="0"/>
              </a:rPr>
              <a:t>False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y = 300000, 300000</a:t>
            </a:r>
          </a:p>
          <a:p>
            <a:pPr marL="0" indent="0">
              <a:spcBef>
                <a:spcPts val="0"/>
              </a:spcBef>
              <a:buNone/>
            </a:pPr>
            <a:r>
              <a:rPr lang="en-US" sz="1200">
                <a:latin typeface="Consolas" panose="020B0609020204030204" charset="0"/>
                <a:cs typeface="Consolas" panose="020B0609020204030204" charset="0"/>
              </a:rPr>
              <a:t>&gt;&gt;&gt; id(x) == id(y)</a:t>
            </a: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 [666666, 666666]</a:t>
            </a:r>
          </a:p>
          <a:p>
            <a:pPr marL="0" indent="0">
              <a:spcBef>
                <a:spcPts val="0"/>
              </a:spcBef>
              <a:buNone/>
            </a:pPr>
            <a:r>
              <a:rPr lang="en-US" sz="1200">
                <a:latin typeface="Consolas" panose="020B0609020204030204" charset="0"/>
                <a:cs typeface="Consolas" panose="020B0609020204030204" charset="0"/>
              </a:rPr>
              <a:t>&gt;&gt;&gt; y = (666666, 666666)</a:t>
            </a:r>
          </a:p>
          <a:p>
            <a:pPr marL="0" indent="0">
              <a:spcBef>
                <a:spcPts val="0"/>
              </a:spcBef>
              <a:buNone/>
            </a:pPr>
            <a:r>
              <a:rPr lang="en-US" sz="1200">
                <a:latin typeface="Consolas" panose="020B0609020204030204" charset="0"/>
                <a:cs typeface="Consolas" panose="020B0609020204030204" charset="0"/>
              </a:rPr>
              <a:t>&gt;&gt;&gt; id(x[0]) == id(x[1])</a:t>
            </a: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id(y[0]) == id(y[1])</a:t>
            </a: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id(x[0]) == id(y[0])</a:t>
            </a:r>
          </a:p>
          <a:p>
            <a:pPr marL="0" indent="0">
              <a:spcBef>
                <a:spcPts val="0"/>
              </a:spcBef>
              <a:buNone/>
            </a:pPr>
            <a:r>
              <a:rPr lang="en-US" sz="1200">
                <a:solidFill>
                  <a:srgbClr val="00B0F0"/>
                </a:solidFill>
                <a:latin typeface="Consolas" panose="020B0609020204030204" charset="0"/>
                <a:cs typeface="Consolas" panose="020B0609020204030204" charset="0"/>
              </a:rPr>
              <a:t>False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969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30722" name="文本占位符 2969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en-US" altLang="zh-CN" sz="1800" dirty="0">
                <a:latin typeface="宋体" panose="02010600030101010101" pitchFamily="2" charset="-122"/>
              </a:rPr>
              <a:t>赋值语句的执行过程是：首先把等号右侧表达式的值计算出来，然后在内存中寻找一个位置把值存放进去，最后创建变量并指向这个内存地址。</a:t>
            </a:r>
            <a:r>
              <a:rPr lang="en-US" altLang="zh-CN" sz="1800" dirty="0">
                <a:solidFill>
                  <a:srgbClr val="FF0000"/>
                </a:solidFill>
                <a:latin typeface="宋体" panose="02010600030101010101" pitchFamily="2" charset="-122"/>
              </a:rPr>
              <a:t>Python中的变量并不直接存储值，而是存储了值的内存地址或者引用</a:t>
            </a:r>
            <a:r>
              <a:rPr lang="en-US" altLang="zh-CN" sz="1800" dirty="0">
                <a:latin typeface="宋体" panose="02010600030101010101" pitchFamily="2" charset="-122"/>
              </a:rPr>
              <a:t>，这也是变量类型随时可以改变的原因。</a:t>
            </a:r>
          </a:p>
          <a:p>
            <a:pPr defTabSz="914400">
              <a:lnSpc>
                <a:spcPct val="150000"/>
              </a:lnSpc>
              <a:spcBef>
                <a:spcPts val="600"/>
              </a:spcBef>
              <a:spcAft>
                <a:spcPts val="600"/>
              </a:spcAft>
              <a:buSzPct val="90000"/>
              <a:buFont typeface="Wingdings" panose="05000000000000000000" charset="0"/>
              <a:buChar char="v"/>
            </a:pPr>
            <a:r>
              <a:rPr sz="1800" dirty="0">
                <a:latin typeface="宋体" panose="02010600030101010101" pitchFamily="2" charset="-122"/>
              </a:rPr>
              <a:t>Python具有</a:t>
            </a:r>
            <a:r>
              <a:rPr sz="1800" dirty="0">
                <a:solidFill>
                  <a:srgbClr val="FF0000"/>
                </a:solidFill>
                <a:latin typeface="宋体" panose="02010600030101010101" pitchFamily="2" charset="-122"/>
              </a:rPr>
              <a:t>自动管理内存</a:t>
            </a:r>
            <a:r>
              <a:rPr sz="1800" dirty="0">
                <a:latin typeface="宋体" panose="02010600030101010101" pitchFamily="2" charset="-122"/>
              </a:rPr>
              <a:t>的功能，会跟踪所有的值，并自动删除不再使用或者引用次数为0的值。如果确定某个变量不再使用，可以使用del命令显式删除该变量，值的引用次数减1，当某个值的引用次数变为0时，将会被Python的垃圾回收机制自动删除并释放内存空间。</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399C-2155-4E6E-A8C1-888973E3D2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7183602-93AE-4D8B-979E-F6348D40343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97046203-9B83-44AF-A8E1-106EFA95CE96}"/>
              </a:ext>
            </a:extLst>
          </p:cNvPr>
          <p:cNvPicPr>
            <a:picLocks noChangeAspect="1"/>
          </p:cNvPicPr>
          <p:nvPr/>
        </p:nvPicPr>
        <p:blipFill>
          <a:blip r:embed="rId2"/>
          <a:stretch>
            <a:fillRect/>
          </a:stretch>
        </p:blipFill>
        <p:spPr>
          <a:xfrm>
            <a:off x="4687261" y="733994"/>
            <a:ext cx="4253000" cy="3783426"/>
          </a:xfrm>
          <a:prstGeom prst="rect">
            <a:avLst/>
          </a:prstGeom>
        </p:spPr>
      </p:pic>
      <p:pic>
        <p:nvPicPr>
          <p:cNvPr id="6" name="图片 5">
            <a:extLst>
              <a:ext uri="{FF2B5EF4-FFF2-40B4-BE49-F238E27FC236}">
                <a16:creationId xmlns:a16="http://schemas.microsoft.com/office/drawing/2014/main" id="{14397333-501C-47C5-AA55-6EAAB7E16D97}"/>
              </a:ext>
            </a:extLst>
          </p:cNvPr>
          <p:cNvPicPr>
            <a:picLocks noChangeAspect="1"/>
          </p:cNvPicPr>
          <p:nvPr/>
        </p:nvPicPr>
        <p:blipFill>
          <a:blip r:embed="rId3"/>
          <a:stretch>
            <a:fillRect/>
          </a:stretch>
        </p:blipFill>
        <p:spPr>
          <a:xfrm>
            <a:off x="115261" y="1443942"/>
            <a:ext cx="3067560" cy="2363530"/>
          </a:xfrm>
          <a:prstGeom prst="rect">
            <a:avLst/>
          </a:prstGeom>
        </p:spPr>
      </p:pic>
      <p:sp>
        <p:nvSpPr>
          <p:cNvPr id="7" name="箭头: 右 6">
            <a:extLst>
              <a:ext uri="{FF2B5EF4-FFF2-40B4-BE49-F238E27FC236}">
                <a16:creationId xmlns:a16="http://schemas.microsoft.com/office/drawing/2014/main" id="{11359484-4A56-40A6-BFFC-600333EC2F08}"/>
              </a:ext>
            </a:extLst>
          </p:cNvPr>
          <p:cNvSpPr/>
          <p:nvPr/>
        </p:nvSpPr>
        <p:spPr>
          <a:xfrm>
            <a:off x="3524760" y="2282158"/>
            <a:ext cx="1162501" cy="56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690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07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p>
        </p:txBody>
      </p:sp>
      <p:sp>
        <p:nvSpPr>
          <p:cNvPr id="31746" name="文本占位符 30722"/>
          <p:cNvSpPr>
            <a:spLocks noGrp="1"/>
          </p:cNvSpPr>
          <p:nvPr>
            <p:ph idx="1"/>
          </p:nvPr>
        </p:nvSpPr>
        <p:spPr>
          <a:xfrm>
            <a:off x="457200" y="1200150"/>
            <a:ext cx="8541385" cy="3395345"/>
          </a:xfrm>
        </p:spPr>
        <p:txBody>
          <a:bodyPr anchor="t"/>
          <a:lstStyle/>
          <a:p>
            <a:pPr defTabSz="914400">
              <a:lnSpc>
                <a:spcPct val="80000"/>
              </a:lnSpc>
              <a:buSzPct val="90000"/>
              <a:buFont typeface="Wingdings" panose="05000000000000000000" charset="0"/>
              <a:buChar char="§"/>
            </a:pPr>
            <a:r>
              <a:rPr lang="zh-CN" altLang="en-US" sz="1800" dirty="0">
                <a:latin typeface="宋体" panose="02010600030101010101" pitchFamily="2" charset="-122"/>
              </a:rPr>
              <a:t>在定义变量名的时候，需要注意以下问题：</a:t>
            </a:r>
          </a:p>
          <a:p>
            <a:pPr defTabSz="914400">
              <a:spcBef>
                <a:spcPts val="1200"/>
              </a:spcBef>
              <a:spcAft>
                <a:spcPts val="600"/>
              </a:spcAft>
              <a:buSzPct val="90000"/>
              <a:buFont typeface="Wingdings" panose="05000000000000000000" charset="0"/>
              <a:buChar char="ü"/>
            </a:pPr>
            <a:r>
              <a:rPr lang="zh-CN" altLang="en-US" sz="1600" dirty="0">
                <a:latin typeface="宋体" panose="02010600030101010101" pitchFamily="2" charset="-122"/>
              </a:rPr>
              <a:t>变量名</a:t>
            </a:r>
            <a:r>
              <a:rPr lang="zh-CN" altLang="en-US" sz="1600" b="1" dirty="0">
                <a:solidFill>
                  <a:srgbClr val="FF0000"/>
                </a:solidFill>
                <a:latin typeface="宋体" panose="02010600030101010101" pitchFamily="2" charset="-122"/>
              </a:rPr>
              <a:t>必须</a:t>
            </a:r>
            <a:r>
              <a:rPr lang="zh-CN" altLang="en-US" sz="1600" dirty="0">
                <a:latin typeface="宋体" panose="02010600030101010101" pitchFamily="2" charset="-122"/>
              </a:rPr>
              <a:t>以字母、汉字或下划线开头，但以下划线开头的变量在</a:t>
            </a:r>
            <a:r>
              <a:rPr lang="en-US" altLang="zh-CN" sz="1600" dirty="0">
                <a:latin typeface="宋体" panose="02010600030101010101" pitchFamily="2" charset="-122"/>
              </a:rPr>
              <a:t>Python</a:t>
            </a:r>
            <a:r>
              <a:rPr lang="zh-CN" altLang="en-US" sz="1600" dirty="0">
                <a:latin typeface="宋体" panose="02010600030101010101" pitchFamily="2" charset="-122"/>
              </a:rPr>
              <a:t>中有特殊含义；</a:t>
            </a:r>
          </a:p>
          <a:p>
            <a:pPr defTabSz="914400">
              <a:spcBef>
                <a:spcPts val="1200"/>
              </a:spcBef>
              <a:spcAft>
                <a:spcPts val="600"/>
              </a:spcAft>
              <a:buSzPct val="90000"/>
              <a:buFont typeface="Wingdings" panose="05000000000000000000" charset="0"/>
              <a:buChar char="ü"/>
            </a:pPr>
            <a:r>
              <a:rPr lang="zh-CN" altLang="en-US" sz="1600" dirty="0">
                <a:latin typeface="宋体" panose="02010600030101010101" pitchFamily="2" charset="-122"/>
              </a:rPr>
              <a:t>变量名中</a:t>
            </a:r>
            <a:r>
              <a:rPr lang="zh-CN" altLang="en-US" sz="1600" b="1" dirty="0">
                <a:solidFill>
                  <a:srgbClr val="FF0000"/>
                </a:solidFill>
                <a:latin typeface="宋体" panose="02010600030101010101" pitchFamily="2" charset="-122"/>
              </a:rPr>
              <a:t>不能</a:t>
            </a:r>
            <a:r>
              <a:rPr lang="zh-CN" altLang="en-US" sz="1600" dirty="0">
                <a:latin typeface="宋体" panose="02010600030101010101" pitchFamily="2" charset="-122"/>
              </a:rPr>
              <a:t>有空格以及标点符号（括号、引号、逗号、斜线、反斜线、冒号、句号、问号等等）；</a:t>
            </a:r>
          </a:p>
          <a:p>
            <a:pPr defTabSz="914400">
              <a:spcBef>
                <a:spcPts val="1200"/>
              </a:spcBef>
              <a:spcAft>
                <a:spcPts val="600"/>
              </a:spcAft>
              <a:buSzPct val="90000"/>
              <a:buFont typeface="Wingdings" panose="05000000000000000000" charset="0"/>
              <a:buChar char="ü"/>
            </a:pPr>
            <a:r>
              <a:rPr lang="zh-CN" altLang="en-US" sz="1600" b="1" dirty="0">
                <a:solidFill>
                  <a:srgbClr val="FF0000"/>
                </a:solidFill>
                <a:latin typeface="宋体" panose="02010600030101010101" pitchFamily="2" charset="-122"/>
              </a:rPr>
              <a:t>不能</a:t>
            </a:r>
            <a:r>
              <a:rPr lang="zh-CN" altLang="en-US" sz="1600" dirty="0">
                <a:latin typeface="宋体" panose="02010600030101010101" pitchFamily="2" charset="-122"/>
              </a:rPr>
              <a:t>使用关键字作变量名，可以导入</a:t>
            </a:r>
            <a:r>
              <a:rPr lang="en-US" altLang="zh-CN" sz="1600" dirty="0">
                <a:latin typeface="宋体" panose="02010600030101010101" pitchFamily="2" charset="-122"/>
              </a:rPr>
              <a:t>keyword</a:t>
            </a:r>
            <a:r>
              <a:rPr lang="zh-CN" altLang="en-US" sz="1600" dirty="0">
                <a:latin typeface="宋体" panose="02010600030101010101" pitchFamily="2" charset="-122"/>
              </a:rPr>
              <a:t>模块后使用</a:t>
            </a:r>
            <a:r>
              <a:rPr lang="en-US" altLang="zh-CN" sz="1600" dirty="0">
                <a:latin typeface="宋体" panose="02010600030101010101" pitchFamily="2" charset="-122"/>
              </a:rPr>
              <a:t>print(</a:t>
            </a:r>
            <a:r>
              <a:rPr lang="en-US" altLang="zh-CN" sz="1600" dirty="0" err="1">
                <a:latin typeface="宋体" panose="02010600030101010101" pitchFamily="2" charset="-122"/>
              </a:rPr>
              <a:t>keyword.kwlist</a:t>
            </a:r>
            <a:r>
              <a:rPr lang="en-US" altLang="zh-CN" sz="1600" dirty="0">
                <a:latin typeface="宋体" panose="02010600030101010101" pitchFamily="2" charset="-122"/>
              </a:rPr>
              <a:t>)</a:t>
            </a:r>
            <a:r>
              <a:rPr lang="zh-CN" altLang="en-US" sz="1600" dirty="0">
                <a:latin typeface="宋体" panose="02010600030101010101" pitchFamily="2" charset="-122"/>
              </a:rPr>
              <a:t>查看所有</a:t>
            </a:r>
            <a:r>
              <a:rPr lang="en-US" altLang="zh-CN" sz="1600" dirty="0">
                <a:latin typeface="宋体" panose="02010600030101010101" pitchFamily="2" charset="-122"/>
              </a:rPr>
              <a:t>Python</a:t>
            </a:r>
            <a:r>
              <a:rPr lang="zh-CN" altLang="en-US" sz="1600" dirty="0">
                <a:latin typeface="宋体" panose="02010600030101010101" pitchFamily="2" charset="-122"/>
              </a:rPr>
              <a:t>关键字；</a:t>
            </a:r>
            <a:endParaRPr lang="en-US" altLang="zh-CN" sz="1600" dirty="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b="1" dirty="0">
                <a:solidFill>
                  <a:srgbClr val="FF0000"/>
                </a:solidFill>
                <a:latin typeface="宋体" panose="02010600030101010101" pitchFamily="2" charset="-122"/>
              </a:rPr>
              <a:t>不建议</a:t>
            </a:r>
            <a:r>
              <a:rPr lang="zh-CN" altLang="en-US" sz="1600" dirty="0">
                <a:latin typeface="宋体" panose="02010600030101010101" pitchFamily="2" charset="-122"/>
              </a:rPr>
              <a:t>使用系统内置的模块名、类型名或函数名以及已导入的模块名及其成员名作变量名，这将会改变其类型和含义，可以通过</a:t>
            </a:r>
            <a:r>
              <a:rPr lang="en-US" altLang="zh-CN" sz="1600" dirty="0" err="1">
                <a:latin typeface="宋体" panose="02010600030101010101" pitchFamily="2" charset="-122"/>
              </a:rPr>
              <a:t>dir</a:t>
            </a:r>
            <a:r>
              <a:rPr lang="en-US" altLang="zh-CN" sz="1600" dirty="0">
                <a:latin typeface="宋体" panose="02010600030101010101" pitchFamily="2" charset="-122"/>
              </a:rPr>
              <a:t>(__</a:t>
            </a:r>
            <a:r>
              <a:rPr lang="en-US" altLang="zh-CN" sz="1600" dirty="0" err="1">
                <a:latin typeface="宋体" panose="02010600030101010101" pitchFamily="2" charset="-122"/>
              </a:rPr>
              <a:t>builtins</a:t>
            </a:r>
            <a:r>
              <a:rPr lang="en-US" altLang="zh-CN" sz="1600" dirty="0">
                <a:latin typeface="宋体" panose="02010600030101010101" pitchFamily="2" charset="-122"/>
              </a:rPr>
              <a:t>__)</a:t>
            </a:r>
            <a:r>
              <a:rPr lang="zh-CN" altLang="en-US" sz="1600" dirty="0">
                <a:latin typeface="宋体" panose="02010600030101010101" pitchFamily="2" charset="-122"/>
              </a:rPr>
              <a:t>查看所有内置模块、类型和函数；</a:t>
            </a:r>
          </a:p>
          <a:p>
            <a:pPr defTabSz="914400">
              <a:spcBef>
                <a:spcPts val="1200"/>
              </a:spcBef>
              <a:spcAft>
                <a:spcPts val="600"/>
              </a:spcAft>
              <a:buSzPct val="90000"/>
              <a:buFont typeface="Wingdings" panose="05000000000000000000" charset="0"/>
              <a:buChar char="ü"/>
            </a:pPr>
            <a:r>
              <a:rPr lang="zh-CN" altLang="en-US" sz="1600" dirty="0">
                <a:latin typeface="宋体" panose="02010600030101010101" pitchFamily="2" charset="-122"/>
              </a:rPr>
              <a:t>变量名对英文字母的</a:t>
            </a:r>
            <a:r>
              <a:rPr lang="zh-CN" altLang="en-US" sz="1600" b="1" dirty="0">
                <a:solidFill>
                  <a:srgbClr val="FF0000"/>
                </a:solidFill>
                <a:latin typeface="宋体" panose="02010600030101010101" pitchFamily="2" charset="-122"/>
              </a:rPr>
              <a:t>大小写敏感</a:t>
            </a:r>
            <a:r>
              <a:rPr lang="zh-CN" altLang="en-US" sz="1600" dirty="0">
                <a:latin typeface="宋体" panose="02010600030101010101" pitchFamily="2" charset="-122"/>
              </a:rPr>
              <a:t>，例如</a:t>
            </a:r>
            <a:r>
              <a:rPr lang="en-US" altLang="zh-CN" sz="1600" dirty="0">
                <a:latin typeface="宋体" panose="02010600030101010101" pitchFamily="2" charset="-122"/>
              </a:rPr>
              <a:t>student</a:t>
            </a:r>
            <a:r>
              <a:rPr lang="zh-CN" altLang="en-US" sz="1600" dirty="0">
                <a:latin typeface="宋体" panose="02010600030101010101" pitchFamily="2" charset="-122"/>
              </a:rPr>
              <a:t>和</a:t>
            </a:r>
            <a:r>
              <a:rPr lang="en-US" altLang="zh-CN" sz="1600" dirty="0">
                <a:latin typeface="宋体" panose="02010600030101010101" pitchFamily="2" charset="-122"/>
              </a:rPr>
              <a:t>Student</a:t>
            </a:r>
            <a:r>
              <a:rPr lang="zh-CN" altLang="en-US" sz="1600" dirty="0">
                <a:latin typeface="宋体" panose="02010600030101010101" pitchFamily="2" charset="-122"/>
              </a:rPr>
              <a:t>是不同的变量。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17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p>
        </p:txBody>
      </p:sp>
      <p:sp>
        <p:nvSpPr>
          <p:cNvPr id="46082" name="文本占位符 31746"/>
          <p:cNvSpPr>
            <a:spLocks noGrp="1"/>
          </p:cNvSpPr>
          <p:nvPr>
            <p:ph idx="1"/>
          </p:nvPr>
        </p:nvSpPr>
        <p:spPr/>
        <p:txBody>
          <a:bodyPr anchor="t"/>
          <a:lstStyle/>
          <a:p>
            <a:pPr defTabSz="914400" fontAlgn="base">
              <a:buSzPct val="90000"/>
              <a:buFont typeface="Wingdings" panose="05000000000000000000" charset="0"/>
              <a:buChar char="v"/>
            </a:pPr>
            <a:r>
              <a:rPr lang="zh-CN" altLang="en-US" sz="1800" strike="noStrike" noProof="1"/>
              <a:t>可以表示任意大小的数值。</a:t>
            </a: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a=99999999999999999999999999999999</a:t>
            </a: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a*a</a:t>
            </a: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9999999999999999999999999999999800000000000000000000000000000001</a:t>
            </a: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a**3</a:t>
            </a: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999999999999999999999999999999970000000000000000000000000000000299999999999999999999999999999999</a:t>
            </a:r>
            <a:endParaRPr lang="pt-BR" altLang="en-US" sz="1350" strike="noStrike" noProof="1">
              <a:solidFill>
                <a:srgbClr val="00B0F0"/>
              </a:solidFill>
              <a:latin typeface="Consolas" panose="020B0609020204030204" charset="0"/>
            </a:endParaRPr>
          </a:p>
          <a:p>
            <a:pPr defTabSz="914400" fontAlgn="base">
              <a:lnSpc>
                <a:spcPct val="90000"/>
              </a:lnSpc>
              <a:buSzPct val="90000"/>
              <a:buFont typeface="Wingdings" panose="05000000000000000000" pitchFamily="2" charset="2"/>
              <a:buNone/>
            </a:pPr>
            <a:endParaRPr lang="pt-BR" altLang="en-US" sz="1350" strike="noStrike" noProof="1">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27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p>
        </p:txBody>
      </p:sp>
      <p:sp>
        <p:nvSpPr>
          <p:cNvPr id="33794" name="文本占位符 32770"/>
          <p:cNvSpPr>
            <a:spLocks noGrp="1"/>
          </p:cNvSpPr>
          <p:nvPr>
            <p:ph idx="1"/>
          </p:nvPr>
        </p:nvSpPr>
        <p:spPr/>
        <p:txBody>
          <a:bodyPr anchor="t"/>
          <a:lstStyle/>
          <a:p>
            <a:pPr defTabSz="914400">
              <a:lnSpc>
                <a:spcPct val="90000"/>
              </a:lnSpc>
              <a:buSzPct val="90000"/>
              <a:buFont typeface="Wingdings" panose="05000000000000000000" charset="0"/>
              <a:buChar char="v"/>
            </a:pPr>
            <a:r>
              <a:rPr lang="en-US" altLang="zh-CN" sz="1800" dirty="0">
                <a:latin typeface="Times New Roman" panose="02020603050405020304" pitchFamily="2" charset="0"/>
              </a:rPr>
              <a:t>Python</a:t>
            </a:r>
            <a:r>
              <a:rPr lang="zh-CN" altLang="en-US" sz="1800" dirty="0">
                <a:latin typeface="Times New Roman" panose="02020603050405020304" pitchFamily="2" charset="0"/>
              </a:rPr>
              <a:t>中的整数类型可以分为：</a:t>
            </a:r>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十进制整数</a:t>
            </a:r>
            <a:r>
              <a:rPr lang="zh-CN" altLang="en-US" sz="1400" dirty="0">
                <a:latin typeface="Times New Roman" panose="02020603050405020304" pitchFamily="2" charset="0"/>
              </a:rPr>
              <a:t>如，</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123</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十六进制整数</a:t>
            </a:r>
            <a:r>
              <a:rPr lang="zh-CN" altLang="en-US" sz="1400" dirty="0">
                <a:latin typeface="Times New Roman" panose="02020603050405020304" pitchFamily="2" charset="0"/>
              </a:rPr>
              <a:t>，需要</a:t>
            </a:r>
            <a:r>
              <a:rPr lang="en-US" altLang="zh-CN" sz="1400" dirty="0">
                <a:latin typeface="Times New Roman" panose="02020603050405020304" pitchFamily="2" charset="0"/>
              </a:rPr>
              <a:t>16</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a:t>
            </a:r>
            <a:r>
              <a:rPr lang="en-US" altLang="zh-CN" sz="1400" dirty="0">
                <a:latin typeface="Times New Roman" panose="02020603050405020304" pitchFamily="2" charset="0"/>
              </a:rPr>
              <a:t>8</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a</a:t>
            </a:r>
            <a:r>
              <a:rPr lang="zh-CN" altLang="en-US" sz="1400" dirty="0">
                <a:latin typeface="Times New Roman" panose="02020603050405020304" pitchFamily="2" charset="0"/>
              </a:rPr>
              <a:t>、</a:t>
            </a:r>
            <a:r>
              <a:rPr lang="en-US" altLang="zh-CN" sz="1400" dirty="0">
                <a:latin typeface="Times New Roman" panose="02020603050405020304" pitchFamily="2" charset="0"/>
              </a:rPr>
              <a:t>b</a:t>
            </a:r>
            <a:r>
              <a:rPr lang="zh-CN" altLang="en-US" sz="1400" dirty="0">
                <a:latin typeface="Times New Roman" panose="02020603050405020304" pitchFamily="2" charset="0"/>
              </a:rPr>
              <a:t>、</a:t>
            </a:r>
            <a:r>
              <a:rPr lang="en-US" altLang="zh-CN" sz="1400" dirty="0">
                <a:latin typeface="Times New Roman" panose="02020603050405020304" pitchFamily="2" charset="0"/>
              </a:rPr>
              <a:t>c</a:t>
            </a:r>
            <a:r>
              <a:rPr lang="zh-CN" altLang="en-US" sz="1400" dirty="0">
                <a:latin typeface="Times New Roman" panose="02020603050405020304" pitchFamily="2" charset="0"/>
              </a:rPr>
              <a:t>、</a:t>
            </a:r>
            <a:r>
              <a:rPr lang="en-US" altLang="zh-CN" sz="1400" dirty="0">
                <a:latin typeface="Times New Roman" panose="02020603050405020304" pitchFamily="2" charset="0"/>
              </a:rPr>
              <a:t>d</a:t>
            </a:r>
            <a:r>
              <a:rPr lang="zh-CN" altLang="en-US" sz="1400" dirty="0">
                <a:latin typeface="Times New Roman" panose="02020603050405020304" pitchFamily="2" charset="0"/>
              </a:rPr>
              <a:t>、</a:t>
            </a:r>
            <a:r>
              <a:rPr lang="en-US" altLang="zh-CN" sz="1400" dirty="0">
                <a:latin typeface="Times New Roman" panose="02020603050405020304" pitchFamily="2" charset="0"/>
              </a:rPr>
              <a:t>e</a:t>
            </a:r>
            <a:r>
              <a:rPr lang="zh-CN" altLang="en-US" sz="1400" dirty="0">
                <a:latin typeface="Times New Roman" panose="02020603050405020304" pitchFamily="2" charset="0"/>
              </a:rPr>
              <a:t>、</a:t>
            </a:r>
            <a:r>
              <a:rPr lang="en-US" altLang="zh-CN" sz="1400" dirty="0">
                <a:latin typeface="Times New Roman" panose="02020603050405020304" pitchFamily="2" charset="0"/>
              </a:rPr>
              <a:t>f</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0x</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0x10</a:t>
            </a:r>
            <a:r>
              <a:rPr lang="zh-CN" altLang="en-US" sz="1400" dirty="0">
                <a:latin typeface="Times New Roman" panose="02020603050405020304" pitchFamily="2" charset="0"/>
              </a:rPr>
              <a:t>、</a:t>
            </a:r>
            <a:r>
              <a:rPr lang="en-US" altLang="zh-CN" sz="1400" dirty="0">
                <a:latin typeface="Times New Roman" panose="02020603050405020304" pitchFamily="2" charset="0"/>
              </a:rPr>
              <a:t>0xfa</a:t>
            </a:r>
            <a:r>
              <a:rPr lang="zh-CN" altLang="en-US" sz="1400" dirty="0">
                <a:latin typeface="Times New Roman" panose="02020603050405020304" pitchFamily="2" charset="0"/>
              </a:rPr>
              <a:t>、</a:t>
            </a:r>
            <a:r>
              <a:rPr lang="en-US" altLang="zh-CN" sz="1400" dirty="0">
                <a:latin typeface="Times New Roman" panose="02020603050405020304" pitchFamily="2" charset="0"/>
              </a:rPr>
              <a:t>0xabcdef</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八进制整数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8</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0o</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0o35</a:t>
            </a:r>
            <a:r>
              <a:rPr lang="zh-CN" altLang="en-US" sz="1400" dirty="0">
                <a:latin typeface="Times New Roman" panose="02020603050405020304" pitchFamily="2" charset="0"/>
              </a:rPr>
              <a:t>、</a:t>
            </a:r>
            <a:r>
              <a:rPr lang="en-US" altLang="zh-CN" sz="1400" dirty="0">
                <a:latin typeface="Times New Roman" panose="02020603050405020304" pitchFamily="2" charset="0"/>
              </a:rPr>
              <a:t>0o11</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二进制整数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2</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0b</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0b101</a:t>
            </a:r>
            <a:r>
              <a:rPr lang="zh-CN" altLang="en-US" sz="1400" dirty="0">
                <a:latin typeface="Times New Roman" panose="02020603050405020304" pitchFamily="2" charset="0"/>
              </a:rPr>
              <a:t>、</a:t>
            </a:r>
            <a:r>
              <a:rPr lang="en-US" altLang="zh-CN" sz="1400" dirty="0">
                <a:latin typeface="Times New Roman" panose="02020603050405020304" pitchFamily="2" charset="0"/>
              </a:rPr>
              <a:t>0b100</a:t>
            </a:r>
            <a:endParaRPr lang="en-GB" alt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p>
        </p:txBody>
      </p:sp>
      <p:sp>
        <p:nvSpPr>
          <p:cNvPr id="34818" name="文本占位符 33794"/>
          <p:cNvSpPr>
            <a:spLocks noGrp="1"/>
          </p:cNvSpPr>
          <p:nvPr>
            <p:ph idx="1"/>
          </p:nvPr>
        </p:nvSpPr>
        <p:spPr/>
        <p:txBody>
          <a:bodyPr anchor="t"/>
          <a:lstStyle/>
          <a:p>
            <a:pPr>
              <a:buFont typeface="Wingdings" panose="05000000000000000000" charset="0"/>
              <a:buChar char="v"/>
            </a:pPr>
            <a:r>
              <a:rPr lang="zh-CN" altLang="en-US" sz="1800" dirty="0"/>
              <a:t>浮点数又称小数</a:t>
            </a:r>
          </a:p>
          <a:p>
            <a:pPr>
              <a:buNone/>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p>
        </p:txBody>
      </p:sp>
      <p:sp>
        <p:nvSpPr>
          <p:cNvPr id="35842" name="文本占位符 3481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Python内置支持</a:t>
            </a:r>
            <a:r>
              <a:rPr lang="zh-CN" altLang="en-US" sz="1800" b="1" dirty="0">
                <a:solidFill>
                  <a:srgbClr val="FF0000"/>
                </a:solidFill>
              </a:rPr>
              <a:t>复数</a:t>
            </a:r>
            <a:r>
              <a:rPr lang="zh-CN" altLang="en-US" sz="1800" dirty="0"/>
              <a:t>类型。</a:t>
            </a:r>
          </a:p>
          <a:p>
            <a:pPr defTabSz="914400">
              <a:lnSpc>
                <a:spcPct val="80000"/>
              </a:lnSpc>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 = 3+4j</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b = 5+6j</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c = </a:t>
            </a:r>
            <a:r>
              <a:rPr lang="en-US" altLang="zh-CN" sz="1400" dirty="0" err="1">
                <a:latin typeface="Consolas" panose="020B0609020204030204" charset="0"/>
                <a:cs typeface="Consolas" panose="020B0609020204030204" charset="0"/>
              </a:rPr>
              <a:t>a+b</a:t>
            </a:r>
            <a:endParaRPr lang="en-US" altLang="zh-CN" sz="1400" dirty="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c</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(8+10j)</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t>
            </a:r>
            <a:r>
              <a:rPr lang="en-US" altLang="zh-CN" sz="1400" dirty="0" err="1">
                <a:latin typeface="Consolas" panose="020B0609020204030204" charset="0"/>
                <a:cs typeface="Consolas" panose="020B0609020204030204" charset="0"/>
              </a:rPr>
              <a:t>c.real</a:t>
            </a:r>
            <a:r>
              <a:rPr lang="en-US" altLang="zh-CN" sz="1400" dirty="0">
                <a:latin typeface="Consolas" panose="020B0609020204030204" charset="0"/>
                <a:cs typeface="Consolas" panose="020B0609020204030204" charset="0"/>
              </a:rPr>
              <a:t>        #</a:t>
            </a:r>
            <a:r>
              <a:rPr lang="zh-CN" altLang="en-US" sz="1400" dirty="0">
                <a:latin typeface="Consolas" panose="020B0609020204030204" charset="0"/>
                <a:cs typeface="Consolas" panose="020B0609020204030204" charset="0"/>
              </a:rPr>
              <a:t>查看复数实部</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8.0</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t>
            </a:r>
            <a:r>
              <a:rPr lang="en-US" altLang="zh-CN" sz="1400" dirty="0" err="1">
                <a:latin typeface="Consolas" panose="020B0609020204030204" charset="0"/>
                <a:cs typeface="Consolas" panose="020B0609020204030204" charset="0"/>
              </a:rPr>
              <a:t>c.imag</a:t>
            </a:r>
            <a:r>
              <a:rPr lang="en-US" altLang="zh-CN" sz="1400" dirty="0">
                <a:latin typeface="Consolas" panose="020B0609020204030204" charset="0"/>
                <a:cs typeface="Consolas" panose="020B0609020204030204" charset="0"/>
              </a:rPr>
              <a:t>        #</a:t>
            </a:r>
            <a:r>
              <a:rPr lang="zh-CN" altLang="en-US" sz="1400" dirty="0">
                <a:latin typeface="Consolas" panose="020B0609020204030204" charset="0"/>
                <a:cs typeface="Consolas" panose="020B0609020204030204" charset="0"/>
              </a:rPr>
              <a:t>查看复数虚部</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10.0</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t>
            </a:r>
            <a:r>
              <a:rPr lang="en-US" altLang="zh-CN" sz="1400" dirty="0" err="1">
                <a:latin typeface="Consolas" panose="020B0609020204030204" charset="0"/>
                <a:cs typeface="Consolas" panose="020B0609020204030204" charset="0"/>
              </a:rPr>
              <a:t>a.conjugate</a:t>
            </a:r>
            <a:r>
              <a:rPr lang="en-US" altLang="zh-CN" sz="1400" dirty="0">
                <a:latin typeface="Consolas" panose="020B0609020204030204" charset="0"/>
                <a:cs typeface="Consolas" panose="020B0609020204030204" charset="0"/>
              </a:rPr>
              <a:t>() #</a:t>
            </a:r>
            <a:r>
              <a:rPr lang="zh-CN" altLang="en-US" sz="1400" dirty="0">
                <a:latin typeface="Consolas" panose="020B0609020204030204" charset="0"/>
                <a:cs typeface="Consolas" panose="020B0609020204030204" charset="0"/>
              </a:rPr>
              <a:t>返回共轭复数</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(3-4j)</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a*b           #</a:t>
            </a:r>
            <a:r>
              <a:rPr lang="zh-CN" altLang="en-US" sz="1400" dirty="0">
                <a:latin typeface="Consolas" panose="020B0609020204030204" charset="0"/>
                <a:cs typeface="Consolas" panose="020B0609020204030204" charset="0"/>
              </a:rPr>
              <a:t>复数乘法</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(-9+38j)</a:t>
            </a:r>
          </a:p>
          <a:p>
            <a:pPr defTabSz="914400">
              <a:lnSpc>
                <a:spcPct val="80000"/>
              </a:lnSpc>
              <a:spcBef>
                <a:spcPct val="10000"/>
              </a:spcBef>
              <a:buSzPct val="90000"/>
              <a:buFont typeface="Wingdings" panose="05000000000000000000" pitchFamily="2" charset="2"/>
              <a:buNone/>
            </a:pPr>
            <a:r>
              <a:rPr lang="en-US" altLang="zh-CN" sz="1400" dirty="0">
                <a:latin typeface="Consolas" panose="020B0609020204030204" charset="0"/>
                <a:cs typeface="Consolas" panose="020B0609020204030204" charset="0"/>
              </a:rPr>
              <a:t>&gt;&gt;&gt; a/b           #</a:t>
            </a:r>
            <a:r>
              <a:rPr lang="zh-CN" altLang="en-US" sz="1400" dirty="0">
                <a:latin typeface="Consolas" panose="020B0609020204030204" charset="0"/>
                <a:cs typeface="Consolas" panose="020B0609020204030204" charset="0"/>
              </a:rPr>
              <a:t>复数除法</a:t>
            </a:r>
          </a:p>
          <a:p>
            <a:pPr defTabSz="914400">
              <a:lnSpc>
                <a:spcPct val="80000"/>
              </a:lnSpc>
              <a:spcBef>
                <a:spcPct val="10000"/>
              </a:spcBef>
              <a:buSzPct val="90000"/>
              <a:buFont typeface="Wingdings" panose="05000000000000000000" pitchFamily="2" charset="2"/>
              <a:buNone/>
            </a:pPr>
            <a:r>
              <a:rPr lang="en-US" altLang="zh-CN" sz="1400" dirty="0">
                <a:solidFill>
                  <a:srgbClr val="00B0F0"/>
                </a:solidFill>
                <a:latin typeface="Consolas" panose="020B0609020204030204" charset="0"/>
                <a:cs typeface="Consolas" panose="020B0609020204030204" charset="0"/>
              </a:rPr>
              <a:t>(0.6393442622950819+0.03278688524590165j)</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2010E-94B6-4AA5-AC4C-515FC7FF8EF4}"/>
              </a:ext>
            </a:extLst>
          </p:cNvPr>
          <p:cNvSpPr>
            <a:spLocks noGrp="1"/>
          </p:cNvSpPr>
          <p:nvPr>
            <p:ph type="title"/>
          </p:nvPr>
        </p:nvSpPr>
        <p:spPr/>
        <p:txBody>
          <a:bodyPr/>
          <a:lstStyle/>
          <a:p>
            <a:endParaRPr lang="zh-CN" altLang="en-US"/>
          </a:p>
        </p:txBody>
      </p:sp>
      <p:pic>
        <p:nvPicPr>
          <p:cNvPr id="9" name="内容占位符 8">
            <a:extLst>
              <a:ext uri="{FF2B5EF4-FFF2-40B4-BE49-F238E27FC236}">
                <a16:creationId xmlns:a16="http://schemas.microsoft.com/office/drawing/2014/main" id="{10CD5580-89EB-46B3-A40C-4D112F78C3B3}"/>
              </a:ext>
            </a:extLst>
          </p:cNvPr>
          <p:cNvPicPr>
            <a:picLocks noGrp="1" noChangeAspect="1"/>
          </p:cNvPicPr>
          <p:nvPr>
            <p:ph idx="1"/>
          </p:nvPr>
        </p:nvPicPr>
        <p:blipFill>
          <a:blip r:embed="rId2"/>
          <a:stretch>
            <a:fillRect/>
          </a:stretch>
        </p:blipFill>
        <p:spPr>
          <a:xfrm>
            <a:off x="593328" y="2267025"/>
            <a:ext cx="3301533" cy="2766778"/>
          </a:xfrm>
        </p:spPr>
      </p:pic>
      <p:pic>
        <p:nvPicPr>
          <p:cNvPr id="5" name="图片 4">
            <a:extLst>
              <a:ext uri="{FF2B5EF4-FFF2-40B4-BE49-F238E27FC236}">
                <a16:creationId xmlns:a16="http://schemas.microsoft.com/office/drawing/2014/main" id="{1B7FCA62-8127-40D3-85B9-36A1767CB534}"/>
              </a:ext>
            </a:extLst>
          </p:cNvPr>
          <p:cNvPicPr>
            <a:picLocks noChangeAspect="1"/>
          </p:cNvPicPr>
          <p:nvPr/>
        </p:nvPicPr>
        <p:blipFill>
          <a:blip r:embed="rId3"/>
          <a:stretch>
            <a:fillRect/>
          </a:stretch>
        </p:blipFill>
        <p:spPr>
          <a:xfrm>
            <a:off x="-61473" y="0"/>
            <a:ext cx="4164747" cy="1930489"/>
          </a:xfrm>
          <a:prstGeom prst="rect">
            <a:avLst/>
          </a:prstGeom>
        </p:spPr>
      </p:pic>
      <p:pic>
        <p:nvPicPr>
          <p:cNvPr id="7" name="图片 6">
            <a:extLst>
              <a:ext uri="{FF2B5EF4-FFF2-40B4-BE49-F238E27FC236}">
                <a16:creationId xmlns:a16="http://schemas.microsoft.com/office/drawing/2014/main" id="{0A3F19C0-BCBF-478E-AC6F-3E7DF191F35C}"/>
              </a:ext>
            </a:extLst>
          </p:cNvPr>
          <p:cNvPicPr>
            <a:picLocks noChangeAspect="1"/>
          </p:cNvPicPr>
          <p:nvPr/>
        </p:nvPicPr>
        <p:blipFill>
          <a:blip r:embed="rId4"/>
          <a:stretch>
            <a:fillRect/>
          </a:stretch>
        </p:blipFill>
        <p:spPr>
          <a:xfrm>
            <a:off x="4160301" y="99892"/>
            <a:ext cx="4705559" cy="3450132"/>
          </a:xfrm>
          <a:prstGeom prst="rect">
            <a:avLst/>
          </a:prstGeom>
        </p:spPr>
      </p:pic>
    </p:spTree>
    <p:extLst>
      <p:ext uri="{BB962C8B-B14F-4D97-AF65-F5344CB8AC3E}">
        <p14:creationId xmlns:p14="http://schemas.microsoft.com/office/powerpoint/2010/main" val="2692100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Python 3.6.x开始支持在数字</a:t>
            </a:r>
            <a:r>
              <a:rPr lang="zh-CN" altLang="en-US" sz="1800" strike="noStrike" noProof="1">
                <a:solidFill>
                  <a:srgbClr val="FF0000"/>
                </a:solidFill>
              </a:rPr>
              <a:t>中间位置</a:t>
            </a:r>
            <a:r>
              <a:rPr lang="zh-CN" altLang="en-US" sz="1800" strike="noStrike" noProof="1"/>
              <a:t>使用</a:t>
            </a:r>
            <a:r>
              <a:rPr lang="zh-CN" altLang="en-US" sz="1800" strike="noStrike" noProof="1">
                <a:solidFill>
                  <a:srgbClr val="FF0000"/>
                </a:solidFill>
              </a:rPr>
              <a:t>单个下划线</a:t>
            </a:r>
            <a:r>
              <a:rPr lang="zh-CN" altLang="en-US" sz="1800" strike="noStrike" noProof="1"/>
              <a:t>作为分隔来提高数字的可读性，类似于数学上使用逗号作为千位分隔符。</a:t>
            </a:r>
          </a:p>
          <a:p>
            <a:pPr marL="0" indent="0" fontAlgn="base">
              <a:buFont typeface="Wingdings" panose="05000000000000000000" charset="0"/>
              <a:buNone/>
            </a:pPr>
            <a:endParaRPr lang="zh-CN" altLang="en-US" sz="1350" strike="noStrike" noProof="1">
              <a:latin typeface="Consolas" panose="020B0609020204030204" charset="0"/>
            </a:endParaRPr>
          </a:p>
          <a:p>
            <a:pPr marL="0" indent="0" fontAlgn="base">
              <a:buFont typeface="Wingdings" panose="05000000000000000000" charset="0"/>
              <a:buNone/>
            </a:pPr>
            <a:r>
              <a:rPr lang="zh-CN" altLang="en-US" sz="1600" strike="noStrike" noProof="1">
                <a:latin typeface="Consolas" panose="020B0609020204030204" charset="0"/>
                <a:cs typeface="Consolas" panose="020B0609020204030204" charset="0"/>
              </a:rPr>
              <a:t>&gt;&gt;&gt; 1_000_000</a:t>
            </a:r>
          </a:p>
          <a:p>
            <a:pPr marL="0" indent="0" fontAlgn="base">
              <a:buNone/>
            </a:pPr>
            <a:r>
              <a:rPr lang="zh-CN" altLang="en-US" sz="1600" strike="noStrike" noProof="1">
                <a:solidFill>
                  <a:srgbClr val="00B0F0"/>
                </a:solidFill>
                <a:latin typeface="Consolas" panose="020B0609020204030204" charset="0"/>
                <a:cs typeface="Consolas" panose="020B0609020204030204" charset="0"/>
              </a:rPr>
              <a:t>1000000</a:t>
            </a:r>
          </a:p>
          <a:p>
            <a:pPr marL="0" indent="0" fontAlgn="base">
              <a:buNone/>
            </a:pPr>
            <a:r>
              <a:rPr lang="zh-CN" altLang="en-US" sz="1600" strike="noStrike" noProof="1">
                <a:latin typeface="Consolas" panose="020B0609020204030204" charset="0"/>
                <a:cs typeface="Consolas" panose="020B0609020204030204" charset="0"/>
              </a:rPr>
              <a:t>&gt;&gt;&gt; 1_2_3_4</a:t>
            </a: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a:t>
            </a:r>
          </a:p>
          <a:p>
            <a:pPr marL="0" indent="0" fontAlgn="base">
              <a:buNone/>
            </a:pPr>
            <a:r>
              <a:rPr lang="zh-CN" altLang="en-US" sz="1600" strike="noStrike" noProof="1">
                <a:latin typeface="Consolas" panose="020B0609020204030204" charset="0"/>
                <a:cs typeface="Consolas" panose="020B0609020204030204" charset="0"/>
              </a:rPr>
              <a:t>&gt;&gt;&gt; 1_2 + 3_4j</a:t>
            </a: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(12+34j)</a:t>
            </a:r>
          </a:p>
          <a:p>
            <a:pPr marL="0" indent="0" fontAlgn="base">
              <a:buNone/>
            </a:pPr>
            <a:r>
              <a:rPr lang="zh-CN" altLang="en-US" sz="1600" strike="noStrike" noProof="1">
                <a:latin typeface="Consolas" panose="020B0609020204030204" charset="0"/>
                <a:cs typeface="Consolas" panose="020B0609020204030204" charset="0"/>
              </a:rPr>
              <a:t>&gt;&gt;&gt; 1_2.3_45</a:t>
            </a: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12.345</a:t>
            </a:r>
          </a:p>
        </p:txBody>
      </p:sp>
      <p:sp>
        <p:nvSpPr>
          <p:cNvPr id="36866"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58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p>
        </p:txBody>
      </p:sp>
      <p:sp>
        <p:nvSpPr>
          <p:cNvPr id="37890" name="文本占位符 3584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sym typeface="+mn-ea"/>
              </a:rPr>
              <a:t>用单引号、双引号或三引号界定的符号系列称为字符串。</a:t>
            </a: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sym typeface="+mn-ea"/>
              </a:rPr>
              <a:t>字符串属于不可变序列。</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rPr>
              <a:t>单引号、双引号、三单引号、三双引号可以</a:t>
            </a:r>
            <a:r>
              <a:rPr lang="zh-CN" altLang="en-US" sz="1800" b="1" dirty="0">
                <a:solidFill>
                  <a:srgbClr val="FF0000"/>
                </a:solidFill>
                <a:latin typeface="Times New Roman" panose="02020603050405020304" pitchFamily="2" charset="0"/>
              </a:rPr>
              <a:t>互相嵌套</a:t>
            </a:r>
            <a:r>
              <a:rPr lang="zh-CN" altLang="en-US" sz="1800" dirty="0">
                <a:latin typeface="Times New Roman" panose="02020603050405020304" pitchFamily="2" charset="0"/>
              </a:rPr>
              <a:t>，用来表示复杂字符串。</a:t>
            </a:r>
          </a:p>
          <a:p>
            <a:pPr defTabSz="914400">
              <a:spcBef>
                <a:spcPts val="1200"/>
              </a:spcBef>
              <a:spcAft>
                <a:spcPts val="600"/>
              </a:spcAft>
              <a:buSzPct val="90000"/>
              <a:buFont typeface="Wingdings" panose="05000000000000000000" charset="0"/>
              <a:buNone/>
            </a:pPr>
            <a:r>
              <a:rPr lang="en-US" altLang="zh-CN" sz="1350" dirty="0">
                <a:latin typeface="Consolas" panose="020B0609020204030204" charset="0"/>
              </a:rPr>
              <a:t>'abc'</a:t>
            </a:r>
            <a:r>
              <a:rPr lang="zh-CN" altLang="en-US" sz="1350" dirty="0">
                <a:latin typeface="Consolas" panose="020B0609020204030204" charset="0"/>
              </a:rPr>
              <a:t>、</a:t>
            </a:r>
            <a:r>
              <a:rPr lang="en-US" altLang="zh-CN" sz="1350" dirty="0">
                <a:latin typeface="Consolas" panose="020B0609020204030204" charset="0"/>
              </a:rPr>
              <a:t>'123'</a:t>
            </a:r>
            <a:r>
              <a:rPr lang="zh-CN" altLang="en-US" sz="1350" dirty="0">
                <a:latin typeface="Consolas" panose="020B0609020204030204" charset="0"/>
              </a:rPr>
              <a:t>、</a:t>
            </a:r>
            <a:r>
              <a:rPr lang="en-US" altLang="zh-CN" sz="1350" dirty="0">
                <a:latin typeface="Consolas" panose="020B0609020204030204" charset="0"/>
              </a:rPr>
              <a:t>'</a:t>
            </a:r>
            <a:r>
              <a:rPr lang="zh-CN" altLang="en-US" sz="1350" dirty="0">
                <a:latin typeface="Consolas" panose="020B0609020204030204" charset="0"/>
              </a:rPr>
              <a:t>中国</a:t>
            </a:r>
            <a:r>
              <a:rPr lang="en-US" altLang="zh-CN" sz="1350" dirty="0">
                <a:latin typeface="Consolas" panose="020B0609020204030204" charset="0"/>
              </a:rPr>
              <a:t>'</a:t>
            </a:r>
            <a:r>
              <a:rPr lang="zh-CN" altLang="en-US" sz="1350" dirty="0">
                <a:latin typeface="Consolas" panose="020B0609020204030204" charset="0"/>
              </a:rPr>
              <a:t>、</a:t>
            </a:r>
            <a:r>
              <a:rPr lang="en-US" altLang="zh-CN" sz="1350" dirty="0">
                <a:latin typeface="Consolas" panose="020B0609020204030204" charset="0"/>
              </a:rPr>
              <a:t>"Python"</a:t>
            </a:r>
            <a:r>
              <a:rPr lang="zh-CN" altLang="en-US" sz="1350" dirty="0">
                <a:latin typeface="Consolas" panose="020B0609020204030204" charset="0"/>
              </a:rPr>
              <a:t>、'''Tom said, "Let's go"'''</a:t>
            </a: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rPr>
              <a:t>空字符串表示为</a:t>
            </a:r>
            <a:r>
              <a:rPr lang="en-US" altLang="zh-CN" sz="1800" dirty="0">
                <a:latin typeface="Times New Roman" panose="02020603050405020304" pitchFamily="2" charset="0"/>
              </a:rPr>
              <a:t>''</a:t>
            </a:r>
            <a:r>
              <a:rPr lang="zh-CN" altLang="en-US" sz="1800" dirty="0">
                <a:latin typeface="Times New Roman" panose="02020603050405020304" pitchFamily="2" charset="0"/>
              </a:rPr>
              <a:t>或 </a:t>
            </a:r>
            <a:r>
              <a:rPr lang="en-US" altLang="zh-CN" sz="1800" dirty="0">
                <a:latin typeface="Times New Roman" panose="02020603050405020304" pitchFamily="2" charset="0"/>
              </a:rPr>
              <a:t>""</a:t>
            </a:r>
            <a:r>
              <a:rPr lang="en-GB" altLang="en-US" sz="1800" dirty="0"/>
              <a:t> </a:t>
            </a:r>
            <a:r>
              <a:rPr lang="zh-CN" altLang="en-GB" sz="1800" dirty="0">
                <a:ea typeface="宋体" panose="02010600030101010101" pitchFamily="2" charset="-122"/>
              </a:rPr>
              <a:t>。</a:t>
            </a:r>
            <a:endParaRPr lang="en-GB" altLang="en-US" sz="1800" dirty="0"/>
          </a:p>
          <a:p>
            <a:pPr defTabSz="914400">
              <a:spcBef>
                <a:spcPts val="1200"/>
              </a:spcBef>
              <a:spcAft>
                <a:spcPts val="600"/>
              </a:spcAft>
              <a:buSzPct val="90000"/>
              <a:buFont typeface="Wingdings" panose="05000000000000000000" charset="0"/>
              <a:buChar char="§"/>
            </a:pPr>
            <a:r>
              <a:rPr lang="zh-CN" altLang="en-US" sz="1800" dirty="0"/>
              <a:t>三引号'''或"""表示的字符串</a:t>
            </a:r>
            <a:r>
              <a:rPr lang="zh-CN" altLang="en-US" sz="1800" b="1" dirty="0">
                <a:solidFill>
                  <a:srgbClr val="FF0000"/>
                </a:solidFill>
              </a:rPr>
              <a:t>可以换行</a:t>
            </a:r>
            <a:r>
              <a:rPr lang="zh-CN" altLang="en-US" sz="1800" dirty="0"/>
              <a:t>，支持排版较为复杂的字符串；三引号还可以在程序中表示较长的注释。</a:t>
            </a:r>
            <a:endParaRPr lang="en-GB"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78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p>
        </p:txBody>
      </p:sp>
      <p:sp>
        <p:nvSpPr>
          <p:cNvPr id="40962" name="文本占位符 3789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常用转义字符</a:t>
            </a:r>
            <a:endParaRPr lang="zh-CN" altLang="en-US" sz="1500" dirty="0"/>
          </a:p>
        </p:txBody>
      </p:sp>
      <p:graphicFrame>
        <p:nvGraphicFramePr>
          <p:cNvPr id="2" name="Table -1"/>
          <p:cNvGraphicFramePr/>
          <p:nvPr/>
        </p:nvGraphicFramePr>
        <p:xfrm>
          <a:off x="1662794" y="1676693"/>
          <a:ext cx="5670550" cy="2696210"/>
        </p:xfrm>
        <a:graphic>
          <a:graphicData uri="http://schemas.openxmlformats.org/drawingml/2006/table">
            <a:tbl>
              <a:tblPr firstRow="1" bandRow="1">
                <a:tableStyleId>{5940675A-B579-460E-94D1-54222C63F5DA}</a:tableStyleId>
              </a:tblPr>
              <a:tblGrid>
                <a:gridCol w="809625">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2336165">
                  <a:extLst>
                    <a:ext uri="{9D8B030D-6E8A-4147-A177-3AD203B41FA5}">
                      <a16:colId xmlns:a16="http://schemas.microsoft.com/office/drawing/2014/main" val="20003"/>
                    </a:ext>
                  </a:extLst>
                </a:gridCol>
              </a:tblGrid>
              <a:tr h="40449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退格，把光标移动到前一列位置</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3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换页符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单引号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换行符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双引号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7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回车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\ooo</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水平制表符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\xhh</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\v</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垂直制表符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\uhhhh</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4</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200" b="0" u="none">
                          <a:latin typeface="宋体" panose="02010600030101010101" pitchFamily="2" charset="-122"/>
                          <a:ea typeface="宋体" panose="02010600030101010101" pitchFamily="2" charset="-122"/>
                          <a:cs typeface="宋体" panose="02010600030101010101" pitchFamily="2" charset="-122"/>
                        </a:rPr>
                        <a:t>Unicode</a:t>
                      </a:r>
                      <a:r>
                        <a:rPr lang="zh-CN" altLang="en-US" sz="1200" b="0" u="none">
                          <a:latin typeface="宋体" panose="02010600030101010101" pitchFamily="2" charset="-122"/>
                          <a:ea typeface="宋体" panose="02010600030101010101" pitchFamily="2" charset="-122"/>
                          <a:cs typeface="宋体" panose="02010600030101010101" pitchFamily="2" charset="-122"/>
                        </a:rPr>
                        <a:t>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1.</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4</a:t>
            </a: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.4  </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字符串</a:t>
            </a:r>
            <a:endParaRPr lang="zh-CN" altLang="en-US" kern="1200" baseline="0">
              <a:latin typeface="+mj-lt"/>
              <a:ea typeface="+mj-ea"/>
              <a:cs typeface="+mj-cs"/>
            </a:endParaRPr>
          </a:p>
        </p:txBody>
      </p:sp>
      <p:sp>
        <p:nvSpPr>
          <p:cNvPr id="43010" name="内容占位符 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sym typeface="Arial" panose="020B0604020202020204" pitchFamily="34" charset="0"/>
              </a:rPr>
              <a:t> 字符串界定符前面加字母r或</a:t>
            </a:r>
            <a:r>
              <a:rPr lang="en-US" altLang="zh-CN" sz="1800" dirty="0">
                <a:sym typeface="Arial" panose="020B0604020202020204" pitchFamily="34" charset="0"/>
              </a:rPr>
              <a:t>R</a:t>
            </a:r>
            <a:r>
              <a:rPr lang="zh-CN" altLang="en-US" sz="1800" dirty="0">
                <a:sym typeface="Arial" panose="020B0604020202020204" pitchFamily="34" charset="0"/>
              </a:rPr>
              <a:t>表示</a:t>
            </a:r>
            <a:r>
              <a:rPr lang="zh-CN" altLang="en-US" sz="1800" b="1" dirty="0">
                <a:solidFill>
                  <a:srgbClr val="FF0000"/>
                </a:solidFill>
                <a:sym typeface="Arial" panose="020B0604020202020204" pitchFamily="34" charset="0"/>
              </a:rPr>
              <a:t>原始字符串</a:t>
            </a:r>
            <a:r>
              <a:rPr lang="zh-CN" altLang="en-US" sz="1800" dirty="0">
                <a:sym typeface="Arial" panose="020B0604020202020204" pitchFamily="34" charset="0"/>
              </a:rPr>
              <a:t>，其中的特殊字符不进行转义，但字符串的</a:t>
            </a:r>
            <a:r>
              <a:rPr lang="zh-CN" altLang="en-US" sz="1800" b="1" dirty="0">
                <a:sym typeface="Arial" panose="020B0604020202020204" pitchFamily="34" charset="0"/>
              </a:rPr>
              <a:t>最后一个字符不能是</a:t>
            </a:r>
            <a:r>
              <a:rPr lang="en-US" altLang="zh-CN" sz="1800" b="1" dirty="0">
                <a:sym typeface="Arial" panose="020B0604020202020204" pitchFamily="34" charset="0"/>
              </a:rPr>
              <a:t>\</a:t>
            </a:r>
            <a:r>
              <a:rPr lang="zh-CN" altLang="en-US" sz="1800" dirty="0">
                <a:sym typeface="Arial" panose="020B0604020202020204" pitchFamily="34" charset="0"/>
              </a:rPr>
              <a:t>。原始字符串主要用于正则表达式、文件路径或者</a:t>
            </a:r>
            <a:r>
              <a:rPr lang="en-US" altLang="zh-CN" sz="1800" dirty="0">
                <a:sym typeface="Arial" panose="020B0604020202020204" pitchFamily="34" charset="0"/>
              </a:rPr>
              <a:t>URL</a:t>
            </a:r>
            <a:r>
              <a:rPr lang="zh-CN" altLang="en-US" sz="1800" dirty="0">
                <a:sym typeface="Arial" panose="020B0604020202020204" pitchFamily="34" charset="0"/>
              </a:rPr>
              <a:t>的场合。</a:t>
            </a: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path = 'C:\Windows\notepad.exe'</a:t>
            </a: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print(path)                      #字符\n被转义为换行符</a:t>
            </a: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a:t>
            </a: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otepad.exe</a:t>
            </a: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path = r'C:\Windows\notepad.exe' #原始字符串，任何字符都不转义</a:t>
            </a: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print(path)</a:t>
            </a: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C:\Windows\notepad.exe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graphicFrame>
        <p:nvGraphicFramePr>
          <p:cNvPr id="2" name="Content Placeholder -1"/>
          <p:cNvGraphicFramePr>
            <a:graphicFrameLocks noGrp="1"/>
          </p:cNvGraphicFramePr>
          <p:nvPr>
            <p:ph idx="1"/>
            <p:custDataLst>
              <p:tags r:id="rId1"/>
            </p:custDataLst>
          </p:nvPr>
        </p:nvGraphicFramePr>
        <p:xfrm>
          <a:off x="433070" y="1223645"/>
          <a:ext cx="7273290" cy="3423920"/>
        </p:xfrm>
        <a:graphic>
          <a:graphicData uri="http://schemas.openxmlformats.org/drawingml/2006/table">
            <a:tbl>
              <a:tblPr firstRow="1" bandRow="1">
                <a:tableStyleId>{5940675A-B579-460E-94D1-54222C63F5DA}</a:tableStyleId>
              </a:tblPr>
              <a:tblGrid>
                <a:gridCol w="2125345">
                  <a:extLst>
                    <a:ext uri="{9D8B030D-6E8A-4147-A177-3AD203B41FA5}">
                      <a16:colId xmlns:a16="http://schemas.microsoft.com/office/drawing/2014/main" val="20000"/>
                    </a:ext>
                  </a:extLst>
                </a:gridCol>
                <a:gridCol w="5147945">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运算符</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算术乘法，序列重复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真除法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求余数，字符串格式化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幂运算</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大小比较，集合的包含关系比较</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and</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not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成员测试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35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集合交集、并集、对称差集</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4090" name="Text Box 1"/>
          <p:cNvSpPr txBox="1"/>
          <p:nvPr/>
        </p:nvSpPr>
        <p:spPr>
          <a:xfrm>
            <a:off x="5522285" y="111700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sym typeface="+mn-ea"/>
              </a:rPr>
              <a:t>1.</a:t>
            </a:r>
            <a:r>
              <a:rPr lang="zh-CN" altLang="en-US" dirty="0">
                <a:solidFill>
                  <a:schemeClr val="tx1"/>
                </a:solidFill>
                <a:sym typeface="+mn-ea"/>
              </a:rPr>
              <a:t>4</a:t>
            </a:r>
            <a:r>
              <a:rPr lang="en-US" altLang="zh-CN" dirty="0">
                <a:solidFill>
                  <a:schemeClr val="tx1"/>
                </a:solidFill>
                <a:sym typeface="+mn-ea"/>
              </a:rPr>
              <a:t>.5  </a:t>
            </a:r>
            <a:r>
              <a:rPr lang="zh-CN" altLang="en-US" dirty="0">
                <a:solidFill>
                  <a:schemeClr val="tx1"/>
                </a:solidFill>
                <a:ea typeface="宋体" panose="02010600030101010101" pitchFamily="2" charset="-122"/>
                <a:sym typeface="+mn-ea"/>
              </a:rPr>
              <a:t>运算</a:t>
            </a:r>
            <a:r>
              <a:rPr lang="zh-CN" altLang="en-US" dirty="0">
                <a:solidFill>
                  <a:schemeClr val="tx1"/>
                </a:solidFill>
                <a:sym typeface="+mn-ea"/>
              </a:rPr>
              <a:t>符和表达式</a:t>
            </a:r>
            <a:endParaRPr lang="en-US"/>
          </a:p>
        </p:txBody>
      </p:sp>
      <p:graphicFrame>
        <p:nvGraphicFramePr>
          <p:cNvPr id="4" name="Table 3"/>
          <p:cNvGraphicFramePr/>
          <p:nvPr/>
        </p:nvGraphicFramePr>
        <p:xfrm>
          <a:off x="1485900" y="1037749"/>
          <a:ext cx="5396230" cy="4046220"/>
        </p:xfrm>
        <a:graphic>
          <a:graphicData uri="http://schemas.openxmlformats.org/drawingml/2006/table">
            <a:tbl>
              <a:tblPr firstRow="1" bandRow="1">
                <a:tableStyleId>{5C22544A-7EE6-4342-B048-85BDC9FD1C3A}</a:tableStyleId>
              </a:tblPr>
              <a:tblGrid>
                <a:gridCol w="2698115">
                  <a:extLst>
                    <a:ext uri="{9D8B030D-6E8A-4147-A177-3AD203B41FA5}">
                      <a16:colId xmlns:a16="http://schemas.microsoft.com/office/drawing/2014/main" val="20000"/>
                    </a:ext>
                  </a:extLst>
                </a:gridCol>
                <a:gridCol w="2698115">
                  <a:extLst>
                    <a:ext uri="{9D8B030D-6E8A-4147-A177-3AD203B41FA5}">
                      <a16:colId xmlns:a16="http://schemas.microsoft.com/office/drawing/2014/main" val="20001"/>
                    </a:ext>
                  </a:extLst>
                </a:gridCol>
              </a:tblGrid>
              <a:tr h="205740">
                <a:tc>
                  <a:txBody>
                    <a:bodyPr/>
                    <a:lstStyle/>
                    <a:p>
                      <a:pPr>
                        <a:buNone/>
                      </a:pPr>
                      <a:r>
                        <a:rPr lang="zh-CN" altLang="en-US" sz="900"/>
                        <a:t>运算符</a:t>
                      </a:r>
                    </a:p>
                  </a:txBody>
                  <a:tcPr marL="68580" marR="68580" marT="34290" marB="34290"/>
                </a:tc>
                <a:tc>
                  <a:txBody>
                    <a:bodyPr/>
                    <a:lstStyle/>
                    <a:p>
                      <a:pPr>
                        <a:buNone/>
                      </a:pPr>
                      <a:r>
                        <a:rPr lang="zh-CN" altLang="en-US" sz="900"/>
                        <a:t>描述</a:t>
                      </a:r>
                    </a:p>
                  </a:txBody>
                  <a:tcPr marL="68580" marR="68580" marT="34290" marB="34290"/>
                </a:tc>
                <a:extLst>
                  <a:ext uri="{0D108BD9-81ED-4DB2-BD59-A6C34878D82A}">
                    <a16:rowId xmlns:a16="http://schemas.microsoft.com/office/drawing/2014/main" val="10000"/>
                  </a:ext>
                </a:extLst>
              </a:tr>
              <a:tr h="205740">
                <a:tc>
                  <a:txBody>
                    <a:bodyPr/>
                    <a:lstStyle/>
                    <a:p>
                      <a:pPr>
                        <a:buNone/>
                      </a:pPr>
                      <a:r>
                        <a:rPr lang="en-US" sz="900"/>
                        <a:t>:=</a:t>
                      </a:r>
                    </a:p>
                  </a:txBody>
                  <a:tcPr marL="68580" marR="68580" marT="34290" marB="34290"/>
                </a:tc>
                <a:tc>
                  <a:txBody>
                    <a:bodyPr/>
                    <a:lstStyle/>
                    <a:p>
                      <a:pPr>
                        <a:buNone/>
                      </a:pPr>
                      <a:r>
                        <a:rPr lang="en-US" sz="900"/>
                        <a:t>赋值表达式</a:t>
                      </a:r>
                      <a:r>
                        <a:rPr lang="zh-CN" sz="900">
                          <a:ea typeface="宋体" panose="02010600030101010101" pitchFamily="2" charset="-122"/>
                        </a:rPr>
                        <a:t>，</a:t>
                      </a:r>
                      <a:r>
                        <a:rPr lang="en-US" altLang="zh-CN" sz="900">
                          <a:ea typeface="宋体" panose="02010600030101010101" pitchFamily="2" charset="-122"/>
                        </a:rPr>
                        <a:t>Python 3.8</a:t>
                      </a:r>
                      <a:r>
                        <a:rPr lang="zh-CN" altLang="en-US" sz="900">
                          <a:ea typeface="宋体" panose="02010600030101010101" pitchFamily="2" charset="-122"/>
                        </a:rPr>
                        <a:t>新增</a:t>
                      </a:r>
                    </a:p>
                  </a:txBody>
                  <a:tcPr marL="68580" marR="68580" marT="34290" marB="34290"/>
                </a:tc>
                <a:extLst>
                  <a:ext uri="{0D108BD9-81ED-4DB2-BD59-A6C34878D82A}">
                    <a16:rowId xmlns:a16="http://schemas.microsoft.com/office/drawing/2014/main" val="10001"/>
                  </a:ext>
                </a:extLst>
              </a:tr>
              <a:tr h="205740">
                <a:tc>
                  <a:txBody>
                    <a:bodyPr/>
                    <a:lstStyle/>
                    <a:p>
                      <a:pPr>
                        <a:buNone/>
                      </a:pPr>
                      <a:r>
                        <a:rPr lang="en-US" sz="900"/>
                        <a:t>lambda</a:t>
                      </a:r>
                    </a:p>
                  </a:txBody>
                  <a:tcPr marL="68580" marR="68580" marT="34290" marB="34290"/>
                </a:tc>
                <a:tc>
                  <a:txBody>
                    <a:bodyPr/>
                    <a:lstStyle/>
                    <a:p>
                      <a:pPr>
                        <a:buNone/>
                      </a:pPr>
                      <a:r>
                        <a:rPr lang="en-US" sz="900"/>
                        <a:t>lambda 表达式</a:t>
                      </a:r>
                    </a:p>
                  </a:txBody>
                  <a:tcPr marL="68580" marR="68580" marT="34290" marB="34290"/>
                </a:tc>
                <a:extLst>
                  <a:ext uri="{0D108BD9-81ED-4DB2-BD59-A6C34878D82A}">
                    <a16:rowId xmlns:a16="http://schemas.microsoft.com/office/drawing/2014/main" val="10002"/>
                  </a:ext>
                </a:extLst>
              </a:tr>
              <a:tr h="205740">
                <a:tc>
                  <a:txBody>
                    <a:bodyPr/>
                    <a:lstStyle/>
                    <a:p>
                      <a:pPr>
                        <a:buNone/>
                      </a:pPr>
                      <a:r>
                        <a:rPr lang="en-US" sz="900"/>
                        <a:t>if -- else</a:t>
                      </a:r>
                    </a:p>
                  </a:txBody>
                  <a:tcPr marL="68580" marR="68580" marT="34290" marB="34290"/>
                </a:tc>
                <a:tc>
                  <a:txBody>
                    <a:bodyPr/>
                    <a:lstStyle/>
                    <a:p>
                      <a:pPr>
                        <a:buNone/>
                      </a:pPr>
                      <a:r>
                        <a:rPr lang="en-US" sz="900"/>
                        <a:t>条件表达式</a:t>
                      </a:r>
                    </a:p>
                  </a:txBody>
                  <a:tcPr marL="68580" marR="68580" marT="34290" marB="34290"/>
                </a:tc>
                <a:extLst>
                  <a:ext uri="{0D108BD9-81ED-4DB2-BD59-A6C34878D82A}">
                    <a16:rowId xmlns:a16="http://schemas.microsoft.com/office/drawing/2014/main" val="10003"/>
                  </a:ext>
                </a:extLst>
              </a:tr>
              <a:tr h="205740">
                <a:tc>
                  <a:txBody>
                    <a:bodyPr/>
                    <a:lstStyle/>
                    <a:p>
                      <a:pPr>
                        <a:buNone/>
                      </a:pPr>
                      <a:r>
                        <a:rPr lang="en-US" sz="900"/>
                        <a:t>or</a:t>
                      </a:r>
                    </a:p>
                  </a:txBody>
                  <a:tcPr marL="68580" marR="68580" marT="34290" marB="34290"/>
                </a:tc>
                <a:tc>
                  <a:txBody>
                    <a:bodyPr/>
                    <a:lstStyle/>
                    <a:p>
                      <a:pPr>
                        <a:buNone/>
                      </a:pPr>
                      <a:r>
                        <a:rPr lang="zh-CN" altLang="en-US" sz="900"/>
                        <a:t>逻辑或运算</a:t>
                      </a:r>
                    </a:p>
                  </a:txBody>
                  <a:tcPr marL="68580" marR="68580" marT="34290" marB="34290"/>
                </a:tc>
                <a:extLst>
                  <a:ext uri="{0D108BD9-81ED-4DB2-BD59-A6C34878D82A}">
                    <a16:rowId xmlns:a16="http://schemas.microsoft.com/office/drawing/2014/main" val="10004"/>
                  </a:ext>
                </a:extLst>
              </a:tr>
              <a:tr h="205740">
                <a:tc>
                  <a:txBody>
                    <a:bodyPr/>
                    <a:lstStyle/>
                    <a:p>
                      <a:pPr>
                        <a:buNone/>
                      </a:pPr>
                      <a:r>
                        <a:rPr lang="en-US" sz="900"/>
                        <a:t>and</a:t>
                      </a:r>
                    </a:p>
                  </a:txBody>
                  <a:tcPr marL="68580" marR="68580" marT="34290" marB="34290"/>
                </a:tc>
                <a:tc>
                  <a:txBody>
                    <a:bodyPr/>
                    <a:lstStyle/>
                    <a:p>
                      <a:pPr>
                        <a:buNone/>
                      </a:pPr>
                      <a:r>
                        <a:rPr lang="zh-CN" altLang="en-US" sz="900"/>
                        <a:t>逻辑与运算</a:t>
                      </a:r>
                    </a:p>
                  </a:txBody>
                  <a:tcPr marL="68580" marR="68580" marT="34290" marB="34290"/>
                </a:tc>
                <a:extLst>
                  <a:ext uri="{0D108BD9-81ED-4DB2-BD59-A6C34878D82A}">
                    <a16:rowId xmlns:a16="http://schemas.microsoft.com/office/drawing/2014/main" val="10005"/>
                  </a:ext>
                </a:extLst>
              </a:tr>
              <a:tr h="205740">
                <a:tc>
                  <a:txBody>
                    <a:bodyPr/>
                    <a:lstStyle/>
                    <a:p>
                      <a:pPr>
                        <a:buNone/>
                      </a:pPr>
                      <a:r>
                        <a:rPr lang="en-US" sz="900"/>
                        <a:t>not</a:t>
                      </a:r>
                    </a:p>
                  </a:txBody>
                  <a:tcPr marL="68580" marR="68580" marT="34290" marB="34290"/>
                </a:tc>
                <a:tc>
                  <a:txBody>
                    <a:bodyPr/>
                    <a:lstStyle/>
                    <a:p>
                      <a:pPr>
                        <a:buNone/>
                      </a:pPr>
                      <a:r>
                        <a:rPr lang="zh-CN" altLang="en-US" sz="900"/>
                        <a:t>逻辑非运算</a:t>
                      </a:r>
                    </a:p>
                  </a:txBody>
                  <a:tcPr marL="68580" marR="68580" marT="34290" marB="34290"/>
                </a:tc>
                <a:extLst>
                  <a:ext uri="{0D108BD9-81ED-4DB2-BD59-A6C34878D82A}">
                    <a16:rowId xmlns:a16="http://schemas.microsoft.com/office/drawing/2014/main" val="10006"/>
                  </a:ext>
                </a:extLst>
              </a:tr>
              <a:tr h="205740">
                <a:tc>
                  <a:txBody>
                    <a:bodyPr/>
                    <a:lstStyle/>
                    <a:p>
                      <a:pPr>
                        <a:buNone/>
                      </a:pPr>
                      <a:r>
                        <a:rPr lang="en-US" sz="900"/>
                        <a:t>in, not in, is, is not, &lt;, &lt;=, &gt;, &gt;=, !=, ==</a:t>
                      </a:r>
                    </a:p>
                  </a:txBody>
                  <a:tcPr marL="68580" marR="68580" marT="34290" marB="34290"/>
                </a:tc>
                <a:tc>
                  <a:txBody>
                    <a:bodyPr/>
                    <a:lstStyle/>
                    <a:p>
                      <a:pPr>
                        <a:buNone/>
                      </a:pPr>
                      <a:r>
                        <a:rPr lang="zh-CN" altLang="en-US" sz="900"/>
                        <a:t>测试、比较</a:t>
                      </a:r>
                    </a:p>
                  </a:txBody>
                  <a:tcPr marL="68580" marR="68580" marT="34290" marB="34290"/>
                </a:tc>
                <a:extLst>
                  <a:ext uri="{0D108BD9-81ED-4DB2-BD59-A6C34878D82A}">
                    <a16:rowId xmlns:a16="http://schemas.microsoft.com/office/drawing/2014/main" val="10007"/>
                  </a:ext>
                </a:extLst>
              </a:tr>
              <a:tr h="205740">
                <a:tc>
                  <a:txBody>
                    <a:bodyPr/>
                    <a:lstStyle/>
                    <a:p>
                      <a:pPr>
                        <a:buNone/>
                      </a:pPr>
                      <a:r>
                        <a:rPr lang="en-US" sz="900"/>
                        <a:t>|</a:t>
                      </a:r>
                    </a:p>
                  </a:txBody>
                  <a:tcPr marL="68580" marR="68580" marT="34290" marB="34290"/>
                </a:tc>
                <a:tc>
                  <a:txBody>
                    <a:bodyPr/>
                    <a:lstStyle/>
                    <a:p>
                      <a:pPr>
                        <a:buNone/>
                      </a:pPr>
                      <a:r>
                        <a:rPr lang="zh-CN" altLang="en-US" sz="900"/>
                        <a:t>位或运算</a:t>
                      </a:r>
                    </a:p>
                  </a:txBody>
                  <a:tcPr marL="68580" marR="68580" marT="34290" marB="34290"/>
                </a:tc>
                <a:extLst>
                  <a:ext uri="{0D108BD9-81ED-4DB2-BD59-A6C34878D82A}">
                    <a16:rowId xmlns:a16="http://schemas.microsoft.com/office/drawing/2014/main" val="10008"/>
                  </a:ext>
                </a:extLst>
              </a:tr>
              <a:tr h="205740">
                <a:tc>
                  <a:txBody>
                    <a:bodyPr/>
                    <a:lstStyle/>
                    <a:p>
                      <a:pPr>
                        <a:buNone/>
                      </a:pPr>
                      <a:r>
                        <a:rPr lang="en-US" sz="900"/>
                        <a:t>^</a:t>
                      </a:r>
                    </a:p>
                  </a:txBody>
                  <a:tcPr marL="68580" marR="68580" marT="34290" marB="34290"/>
                </a:tc>
                <a:tc>
                  <a:txBody>
                    <a:bodyPr/>
                    <a:lstStyle/>
                    <a:p>
                      <a:pPr>
                        <a:buNone/>
                      </a:pPr>
                      <a:r>
                        <a:rPr lang="zh-CN" altLang="en-US" sz="900"/>
                        <a:t>位异或运算</a:t>
                      </a:r>
                    </a:p>
                  </a:txBody>
                  <a:tcPr marL="68580" marR="68580" marT="34290" marB="34290"/>
                </a:tc>
                <a:extLst>
                  <a:ext uri="{0D108BD9-81ED-4DB2-BD59-A6C34878D82A}">
                    <a16:rowId xmlns:a16="http://schemas.microsoft.com/office/drawing/2014/main" val="10009"/>
                  </a:ext>
                </a:extLst>
              </a:tr>
              <a:tr h="205740">
                <a:tc>
                  <a:txBody>
                    <a:bodyPr/>
                    <a:lstStyle/>
                    <a:p>
                      <a:pPr>
                        <a:buNone/>
                      </a:pPr>
                      <a:r>
                        <a:rPr lang="en-US" sz="900"/>
                        <a:t>&amp;</a:t>
                      </a:r>
                    </a:p>
                  </a:txBody>
                  <a:tcPr marL="68580" marR="68580" marT="34290" marB="34290"/>
                </a:tc>
                <a:tc>
                  <a:txBody>
                    <a:bodyPr/>
                    <a:lstStyle/>
                    <a:p>
                      <a:pPr>
                        <a:buNone/>
                      </a:pPr>
                      <a:r>
                        <a:rPr lang="zh-CN" altLang="en-US" sz="900"/>
                        <a:t>位与运算</a:t>
                      </a:r>
                    </a:p>
                  </a:txBody>
                  <a:tcPr marL="68580" marR="68580" marT="34290" marB="34290"/>
                </a:tc>
                <a:extLst>
                  <a:ext uri="{0D108BD9-81ED-4DB2-BD59-A6C34878D82A}">
                    <a16:rowId xmlns:a16="http://schemas.microsoft.com/office/drawing/2014/main" val="10010"/>
                  </a:ext>
                </a:extLst>
              </a:tr>
              <a:tr h="205740">
                <a:tc>
                  <a:txBody>
                    <a:bodyPr/>
                    <a:lstStyle/>
                    <a:p>
                      <a:pPr>
                        <a:buNone/>
                      </a:pPr>
                      <a:r>
                        <a:rPr lang="en-US" sz="900"/>
                        <a:t>&lt;&lt;, &gt;&gt;</a:t>
                      </a:r>
                    </a:p>
                  </a:txBody>
                  <a:tcPr marL="68580" marR="68580" marT="34290" marB="34290"/>
                </a:tc>
                <a:tc>
                  <a:txBody>
                    <a:bodyPr/>
                    <a:lstStyle/>
                    <a:p>
                      <a:pPr>
                        <a:buNone/>
                      </a:pPr>
                      <a:r>
                        <a:rPr lang="zh-CN" altLang="en-US" sz="900"/>
                        <a:t>左移位，右移位</a:t>
                      </a:r>
                    </a:p>
                  </a:txBody>
                  <a:tcPr marL="68580" marR="68580" marT="34290" marB="34290"/>
                </a:tc>
                <a:extLst>
                  <a:ext uri="{0D108BD9-81ED-4DB2-BD59-A6C34878D82A}">
                    <a16:rowId xmlns:a16="http://schemas.microsoft.com/office/drawing/2014/main" val="10011"/>
                  </a:ext>
                </a:extLst>
              </a:tr>
              <a:tr h="205740">
                <a:tc>
                  <a:txBody>
                    <a:bodyPr/>
                    <a:lstStyle/>
                    <a:p>
                      <a:pPr>
                        <a:buNone/>
                      </a:pPr>
                      <a:r>
                        <a:rPr lang="en-US" sz="900"/>
                        <a:t>+, -</a:t>
                      </a:r>
                    </a:p>
                  </a:txBody>
                  <a:tcPr marL="68580" marR="68580" marT="34290" marB="34290"/>
                </a:tc>
                <a:tc>
                  <a:txBody>
                    <a:bodyPr/>
                    <a:lstStyle/>
                    <a:p>
                      <a:pPr>
                        <a:buNone/>
                      </a:pPr>
                      <a:r>
                        <a:rPr lang="zh-CN" altLang="en-US" sz="900"/>
                        <a:t>加，减</a:t>
                      </a:r>
                    </a:p>
                  </a:txBody>
                  <a:tcPr marL="68580" marR="68580" marT="34290" marB="34290"/>
                </a:tc>
                <a:extLst>
                  <a:ext uri="{0D108BD9-81ED-4DB2-BD59-A6C34878D82A}">
                    <a16:rowId xmlns:a16="http://schemas.microsoft.com/office/drawing/2014/main" val="10012"/>
                  </a:ext>
                </a:extLst>
              </a:tr>
              <a:tr h="205740">
                <a:tc>
                  <a:txBody>
                    <a:bodyPr/>
                    <a:lstStyle/>
                    <a:p>
                      <a:pPr>
                        <a:buNone/>
                      </a:pPr>
                      <a:r>
                        <a:rPr lang="en-US" sz="900"/>
                        <a:t>*, @, /, //, %</a:t>
                      </a:r>
                    </a:p>
                  </a:txBody>
                  <a:tcPr marL="68580" marR="68580" marT="34290" marB="34290"/>
                </a:tc>
                <a:tc>
                  <a:txBody>
                    <a:bodyPr/>
                    <a:lstStyle/>
                    <a:p>
                      <a:pPr>
                        <a:buNone/>
                      </a:pPr>
                      <a:r>
                        <a:rPr lang="zh-CN" altLang="en-US" sz="900"/>
                        <a:t>乘，矩阵乘，除，整除，取余 </a:t>
                      </a:r>
                    </a:p>
                  </a:txBody>
                  <a:tcPr marL="68580" marR="68580" marT="34290" marB="34290"/>
                </a:tc>
                <a:extLst>
                  <a:ext uri="{0D108BD9-81ED-4DB2-BD59-A6C34878D82A}">
                    <a16:rowId xmlns:a16="http://schemas.microsoft.com/office/drawing/2014/main" val="10013"/>
                  </a:ext>
                </a:extLst>
              </a:tr>
              <a:tr h="205740">
                <a:tc>
                  <a:txBody>
                    <a:bodyPr/>
                    <a:lstStyle/>
                    <a:p>
                      <a:pPr>
                        <a:buNone/>
                      </a:pPr>
                      <a:r>
                        <a:rPr lang="en-US" sz="900"/>
                        <a:t>+x, -x, ~x</a:t>
                      </a:r>
                    </a:p>
                  </a:txBody>
                  <a:tcPr marL="68580" marR="68580" marT="34290" marB="34290"/>
                </a:tc>
                <a:tc>
                  <a:txBody>
                    <a:bodyPr/>
                    <a:lstStyle/>
                    <a:p>
                      <a:pPr>
                        <a:buNone/>
                      </a:pPr>
                      <a:r>
                        <a:rPr lang="zh-CN" altLang="en-US" sz="900"/>
                        <a:t>正，负，位求反</a:t>
                      </a:r>
                    </a:p>
                  </a:txBody>
                  <a:tcPr marL="68580" marR="68580" marT="34290" marB="34290"/>
                </a:tc>
                <a:extLst>
                  <a:ext uri="{0D108BD9-81ED-4DB2-BD59-A6C34878D82A}">
                    <a16:rowId xmlns:a16="http://schemas.microsoft.com/office/drawing/2014/main" val="10014"/>
                  </a:ext>
                </a:extLst>
              </a:tr>
              <a:tr h="205740">
                <a:tc>
                  <a:txBody>
                    <a:bodyPr/>
                    <a:lstStyle/>
                    <a:p>
                      <a:pPr>
                        <a:buNone/>
                      </a:pPr>
                      <a:r>
                        <a:rPr lang="en-US" sz="900"/>
                        <a:t>**</a:t>
                      </a:r>
                    </a:p>
                  </a:txBody>
                  <a:tcPr marL="68580" marR="68580" marT="34290" marB="34290"/>
                </a:tc>
                <a:tc>
                  <a:txBody>
                    <a:bodyPr/>
                    <a:lstStyle/>
                    <a:p>
                      <a:pPr>
                        <a:buNone/>
                      </a:pPr>
                      <a:r>
                        <a:rPr lang="zh-CN" altLang="en-US" sz="900"/>
                        <a:t>幂运算，具有右结合性</a:t>
                      </a:r>
                    </a:p>
                  </a:txBody>
                  <a:tcPr marL="68580" marR="68580" marT="34290" marB="34290"/>
                </a:tc>
                <a:extLst>
                  <a:ext uri="{0D108BD9-81ED-4DB2-BD59-A6C34878D82A}">
                    <a16:rowId xmlns:a16="http://schemas.microsoft.com/office/drawing/2014/main" val="10015"/>
                  </a:ext>
                </a:extLst>
              </a:tr>
              <a:tr h="205740">
                <a:tc>
                  <a:txBody>
                    <a:bodyPr/>
                    <a:lstStyle/>
                    <a:p>
                      <a:pPr>
                        <a:buNone/>
                      </a:pPr>
                      <a:r>
                        <a:rPr lang="en-US" sz="900"/>
                        <a:t>await x</a:t>
                      </a:r>
                    </a:p>
                  </a:txBody>
                  <a:tcPr marL="68580" marR="68580" marT="34290" marB="34290"/>
                </a:tc>
                <a:tc>
                  <a:txBody>
                    <a:bodyPr/>
                    <a:lstStyle/>
                    <a:p>
                      <a:pPr>
                        <a:buNone/>
                      </a:pPr>
                      <a:r>
                        <a:rPr lang="en-US" altLang="zh-CN" sz="900"/>
                        <a:t>await</a:t>
                      </a:r>
                      <a:r>
                        <a:rPr lang="zh-CN" altLang="en-US" sz="900"/>
                        <a:t>表达式</a:t>
                      </a:r>
                    </a:p>
                  </a:txBody>
                  <a:tcPr marL="68580" marR="68580" marT="34290" marB="34290"/>
                </a:tc>
                <a:extLst>
                  <a:ext uri="{0D108BD9-81ED-4DB2-BD59-A6C34878D82A}">
                    <a16:rowId xmlns:a16="http://schemas.microsoft.com/office/drawing/2014/main" val="10016"/>
                  </a:ext>
                </a:extLst>
              </a:tr>
              <a:tr h="205740">
                <a:tc>
                  <a:txBody>
                    <a:bodyPr/>
                    <a:lstStyle/>
                    <a:p>
                      <a:pPr>
                        <a:buNone/>
                      </a:pPr>
                      <a:r>
                        <a:rPr lang="en-US" sz="900"/>
                        <a:t>x[index], x[index:index], x(arguments...), x.attribute</a:t>
                      </a:r>
                    </a:p>
                  </a:txBody>
                  <a:tcPr marL="68580" marR="68580" marT="34290" marB="34290"/>
                </a:tc>
                <a:tc>
                  <a:txBody>
                    <a:bodyPr/>
                    <a:lstStyle/>
                    <a:p>
                      <a:pPr>
                        <a:buNone/>
                      </a:pPr>
                      <a:r>
                        <a:rPr lang="zh-CN" altLang="en-US" sz="900"/>
                        <a:t>抽取，切片，调用，属性引用</a:t>
                      </a:r>
                    </a:p>
                  </a:txBody>
                  <a:tcPr marL="68580" marR="68580" marT="34290" marB="34290"/>
                </a:tc>
                <a:extLst>
                  <a:ext uri="{0D108BD9-81ED-4DB2-BD59-A6C34878D82A}">
                    <a16:rowId xmlns:a16="http://schemas.microsoft.com/office/drawing/2014/main" val="10017"/>
                  </a:ext>
                </a:extLst>
              </a:tr>
              <a:tr h="342900">
                <a:tc>
                  <a:txBody>
                    <a:bodyPr/>
                    <a:lstStyle/>
                    <a:p>
                      <a:pPr>
                        <a:buNone/>
                      </a:pPr>
                      <a:r>
                        <a:rPr lang="en-US" sz="900"/>
                        <a:t>(expressions...),</a:t>
                      </a:r>
                    </a:p>
                    <a:p>
                      <a:pPr>
                        <a:buNone/>
                      </a:pPr>
                      <a:r>
                        <a:rPr lang="en-US" sz="900"/>
                        <a:t>[expressions...], {key: value...}, {expressions...}</a:t>
                      </a:r>
                    </a:p>
                  </a:txBody>
                  <a:tcPr marL="68580" marR="68580" marT="34290" marB="34290"/>
                </a:tc>
                <a:tc>
                  <a:txBody>
                    <a:bodyPr/>
                    <a:lstStyle/>
                    <a:p>
                      <a:pPr>
                        <a:buNone/>
                      </a:pPr>
                      <a:r>
                        <a:rPr lang="zh-CN" altLang="en-US" sz="900"/>
                        <a:t>绑定或加圆括号的表达式，列表显示，字典显示，集合显示</a:t>
                      </a:r>
                    </a:p>
                  </a:txBody>
                  <a:tcPr marL="68580" marR="68580" marT="34290" marB="34290"/>
                </a:tc>
                <a:extLst>
                  <a:ext uri="{0D108BD9-81ED-4DB2-BD59-A6C34878D82A}">
                    <a16:rowId xmlns:a16="http://schemas.microsoft.com/office/drawing/2014/main" val="10018"/>
                  </a:ext>
                </a:extLst>
              </a:tr>
            </a:tbl>
          </a:graphicData>
        </a:graphic>
      </p:graphicFrame>
      <p:cxnSp>
        <p:nvCxnSpPr>
          <p:cNvPr id="5" name="Straight Arrow Connector 4"/>
          <p:cNvCxnSpPr/>
          <p:nvPr/>
        </p:nvCxnSpPr>
        <p:spPr>
          <a:xfrm>
            <a:off x="7044690" y="1037749"/>
            <a:ext cx="0" cy="3837623"/>
          </a:xfrm>
          <a:prstGeom prst="straightConnector1">
            <a:avLst/>
          </a:prstGeom>
          <a:ln w="57150">
            <a:gradFill>
              <a:gsLst>
                <a:gs pos="0">
                  <a:schemeClr val="accent1">
                    <a:lumMod val="5000"/>
                    <a:lumOff val="95000"/>
                  </a:schemeClr>
                </a:gs>
                <a:gs pos="31000">
                  <a:schemeClr val="accent1">
                    <a:lumMod val="45000"/>
                    <a:lumOff val="55000"/>
                  </a:schemeClr>
                </a:gs>
                <a:gs pos="77000">
                  <a:schemeClr val="tx1"/>
                </a:gs>
                <a:gs pos="100000">
                  <a:schemeClr val="tx1"/>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6971665" y="2263140"/>
            <a:ext cx="459740" cy="1691640"/>
          </a:xfrm>
          <a:prstGeom prst="rect">
            <a:avLst/>
          </a:prstGeom>
          <a:noFill/>
        </p:spPr>
        <p:txBody>
          <a:bodyPr vert="eaVert" wrap="none" rtlCol="0">
            <a:spAutoFit/>
          </a:bodyPr>
          <a:lstStyle/>
          <a:p>
            <a:r>
              <a:rPr lang="zh-CN" altLang="en-US" sz="1800"/>
              <a:t>优先级从低到高</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57200" y="1200150"/>
            <a:ext cx="8229600" cy="3629025"/>
          </a:xfrm>
        </p:spPr>
        <p:txBody>
          <a:bodyPr anchor="t"/>
          <a:lstStyle/>
          <a:p>
            <a:pPr>
              <a:lnSpc>
                <a:spcPct val="150000"/>
              </a:lnSpc>
              <a:spcBef>
                <a:spcPts val="0"/>
              </a:spcBef>
              <a:buFont typeface="Wingdings" panose="05000000000000000000" charset="0"/>
              <a:buChar char="§"/>
            </a:pPr>
            <a:r>
              <a:rPr lang="zh-CN" altLang="en-US" sz="1800"/>
              <a:t>+运算符除了用于算术加法以外，还可以用于列表、元组、字符串的连接，但不支持不同类型的对象之间相加或连接。</a:t>
            </a:r>
          </a:p>
          <a:p>
            <a:pPr>
              <a:buNone/>
            </a:pPr>
            <a:r>
              <a:rPr lang="zh-CN" altLang="en-US" sz="1400"/>
              <a:t>&gt;&gt;&gt; [1, 2, 3] + [4, 5, 6]          #连接两个列表</a:t>
            </a:r>
          </a:p>
          <a:p>
            <a:pPr>
              <a:buNone/>
            </a:pPr>
            <a:r>
              <a:rPr lang="zh-CN" altLang="en-US" sz="1400">
                <a:solidFill>
                  <a:srgbClr val="00B0F0"/>
                </a:solidFill>
              </a:rPr>
              <a:t>[1, 2, 3, 4, 5, 6]</a:t>
            </a:r>
          </a:p>
          <a:p>
            <a:pPr>
              <a:buNone/>
            </a:pPr>
            <a:r>
              <a:rPr lang="zh-CN" altLang="en-US" sz="1400"/>
              <a:t>&gt;&gt;&gt; (1, 2, 3) + (4,)                #连接两个元组</a:t>
            </a:r>
          </a:p>
          <a:p>
            <a:pPr>
              <a:buNone/>
            </a:pPr>
            <a:r>
              <a:rPr lang="zh-CN" altLang="en-US" sz="1400">
                <a:solidFill>
                  <a:srgbClr val="00B0F0"/>
                </a:solidFill>
              </a:rPr>
              <a:t>(1, 2, 3, 4)</a:t>
            </a:r>
          </a:p>
          <a:p>
            <a:pPr>
              <a:buNone/>
            </a:pPr>
            <a:r>
              <a:rPr lang="zh-CN" altLang="en-US" sz="1400"/>
              <a:t>&gt;&gt;&gt; 'abcd' + '1234'               #连接两个字符串</a:t>
            </a:r>
          </a:p>
          <a:p>
            <a:pPr>
              <a:buNone/>
            </a:pPr>
            <a:r>
              <a:rPr lang="zh-CN" altLang="en-US" sz="1400">
                <a:solidFill>
                  <a:srgbClr val="00B0F0"/>
                </a:solidFill>
              </a:rPr>
              <a:t>'abcd1234'</a:t>
            </a:r>
          </a:p>
          <a:p>
            <a:pPr>
              <a:buNone/>
            </a:pPr>
            <a:r>
              <a:rPr lang="zh-CN" altLang="en-US" sz="1400"/>
              <a:t>&gt;&gt;&gt; 'A' + 1                            #不支持字符与数字相加，抛出异常</a:t>
            </a:r>
          </a:p>
          <a:p>
            <a:pPr>
              <a:buNone/>
            </a:pPr>
            <a:r>
              <a:rPr lang="zh-CN" altLang="en-US" sz="1400">
                <a:solidFill>
                  <a:srgbClr val="FF0000"/>
                </a:solidFill>
              </a:rPr>
              <a:t>TypeError: Can't convert 'int' object to str implicitly</a:t>
            </a:r>
          </a:p>
          <a:p>
            <a:pPr>
              <a:buNone/>
            </a:pPr>
            <a:r>
              <a:rPr lang="zh-CN" altLang="en-US" sz="1400"/>
              <a:t>&gt;&gt;&gt; True + 3                        #Python内部把True当作1处理</a:t>
            </a:r>
          </a:p>
          <a:p>
            <a:pPr>
              <a:buNone/>
            </a:pPr>
            <a:r>
              <a:rPr lang="zh-CN" altLang="en-US" sz="1400">
                <a:solidFill>
                  <a:srgbClr val="00B0F0"/>
                </a:solidFill>
              </a:rPr>
              <a:t>4</a:t>
            </a:r>
          </a:p>
          <a:p>
            <a:pPr>
              <a:buNone/>
            </a:pPr>
            <a:r>
              <a:rPr lang="zh-CN" altLang="en-US" sz="1400"/>
              <a:t>&gt;&gt;&gt; False + 3                      #把False当作0处理</a:t>
            </a:r>
          </a:p>
          <a:p>
            <a:pPr>
              <a:buNone/>
            </a:pPr>
            <a:r>
              <a:rPr lang="zh-CN" altLang="en-US" sz="1400">
                <a:solidFill>
                  <a:srgbClr val="00B0F0"/>
                </a:solidFill>
              </a:rPr>
              <a:t>3</a:t>
            </a:r>
          </a:p>
        </p:txBody>
      </p:sp>
      <p:sp>
        <p:nvSpPr>
          <p:cNvPr id="45058"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082" name="标题 430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
        <p:nvSpPr>
          <p:cNvPr id="46083" name="文本占位符 43010"/>
          <p:cNvSpPr>
            <a:spLocks noGrp="1"/>
          </p:cNvSpPr>
          <p:nvPr>
            <p:ph idx="1"/>
          </p:nvPr>
        </p:nvSpPr>
        <p:spPr/>
        <p:txBody>
          <a:bodyPr anchor="t"/>
          <a:lstStyle/>
          <a:p>
            <a:pPr>
              <a:spcBef>
                <a:spcPct val="0"/>
              </a:spcBef>
              <a:buFont typeface="Wingdings" panose="05000000000000000000" charset="0"/>
              <a:buChar char="§"/>
            </a:pPr>
            <a:r>
              <a:rPr lang="en-US" altLang="zh-CN" sz="1800">
                <a:latin typeface="宋体" panose="02010600030101010101" pitchFamily="2" charset="-122"/>
              </a:rPr>
              <a:t>*</a:t>
            </a:r>
            <a:r>
              <a:rPr lang="zh-CN" altLang="en-US" sz="1800">
                <a:latin typeface="宋体" panose="02010600030101010101" pitchFamily="2" charset="-122"/>
              </a:rPr>
              <a:t>运算符不仅可以用于</a:t>
            </a:r>
            <a:r>
              <a:rPr lang="zh-CN" altLang="en-US" sz="1800" b="1">
                <a:solidFill>
                  <a:srgbClr val="FF0000"/>
                </a:solidFill>
                <a:latin typeface="宋体" panose="02010600030101010101" pitchFamily="2" charset="-122"/>
              </a:rPr>
              <a:t>数值乘法</a:t>
            </a:r>
            <a:r>
              <a:rPr lang="zh-CN" altLang="en-US" sz="1800">
                <a:latin typeface="宋体" panose="02010600030101010101" pitchFamily="2" charset="-122"/>
              </a:rPr>
              <a:t>，还可以用于列表、字符串、元组等类型，当列表、字符串或元组等类型变量与整数进行“</a:t>
            </a:r>
            <a:r>
              <a:rPr lang="en-US" altLang="zh-CN" sz="1800">
                <a:latin typeface="宋体" panose="02010600030101010101" pitchFamily="2" charset="-122"/>
              </a:rPr>
              <a:t>*”</a:t>
            </a:r>
            <a:r>
              <a:rPr lang="zh-CN" altLang="en-US" sz="1800">
                <a:latin typeface="宋体" panose="02010600030101010101" pitchFamily="2" charset="-122"/>
              </a:rPr>
              <a:t>运算时，表示</a:t>
            </a:r>
            <a:r>
              <a:rPr lang="zh-CN" altLang="en-US" sz="1800" b="1">
                <a:solidFill>
                  <a:srgbClr val="FF0000"/>
                </a:solidFill>
                <a:latin typeface="宋体" panose="02010600030101010101" pitchFamily="2" charset="-122"/>
              </a:rPr>
              <a:t>对内容进行重复</a:t>
            </a:r>
            <a:r>
              <a:rPr lang="zh-CN" altLang="en-US" sz="1800">
                <a:latin typeface="宋体" panose="02010600030101010101" pitchFamily="2" charset="-122"/>
              </a:rPr>
              <a:t>并返回重复后的新对象。</a:t>
            </a:r>
          </a:p>
          <a:p>
            <a:pPr>
              <a:lnSpc>
                <a:spcPct val="80000"/>
              </a:lnSpc>
              <a:buNone/>
            </a:pPr>
            <a:r>
              <a:rPr lang="en-US" altLang="zh-CN" sz="1350">
                <a:latin typeface="Consolas" panose="020B0609020204030204" charset="0"/>
              </a:rPr>
              <a:t>&gt;&gt;&gt; 2.0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浮点数与整数相乘</a:t>
            </a:r>
          </a:p>
          <a:p>
            <a:pPr>
              <a:lnSpc>
                <a:spcPct val="80000"/>
              </a:lnSpc>
              <a:buNone/>
            </a:pPr>
            <a:r>
              <a:rPr lang="en-US" altLang="zh-CN" sz="1350">
                <a:solidFill>
                  <a:srgbClr val="00B0F0"/>
                </a:solidFill>
                <a:latin typeface="Consolas" panose="020B0609020204030204" charset="0"/>
              </a:rPr>
              <a:t>6.0</a:t>
            </a:r>
          </a:p>
          <a:p>
            <a:pPr>
              <a:lnSpc>
                <a:spcPct val="80000"/>
              </a:lnSpc>
              <a:buNone/>
            </a:pPr>
            <a:r>
              <a:rPr lang="en-US" altLang="zh-CN" sz="1350">
                <a:latin typeface="Consolas" panose="020B0609020204030204" charset="0"/>
              </a:rPr>
              <a:t>&gt;&gt;&gt; (3+4j) * 2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复数与整数相乘</a:t>
            </a:r>
          </a:p>
          <a:p>
            <a:pPr>
              <a:lnSpc>
                <a:spcPct val="80000"/>
              </a:lnSpc>
              <a:buNone/>
            </a:pPr>
            <a:r>
              <a:rPr lang="en-US" altLang="zh-CN" sz="1350">
                <a:solidFill>
                  <a:srgbClr val="00B0F0"/>
                </a:solidFill>
                <a:latin typeface="Consolas" panose="020B0609020204030204" charset="0"/>
              </a:rPr>
              <a:t>(6+8j)</a:t>
            </a:r>
          </a:p>
          <a:p>
            <a:pPr>
              <a:lnSpc>
                <a:spcPct val="80000"/>
              </a:lnSpc>
              <a:buNone/>
            </a:pPr>
            <a:r>
              <a:rPr lang="en-US" altLang="zh-CN" sz="1350">
                <a:latin typeface="Consolas" panose="020B0609020204030204" charset="0"/>
              </a:rPr>
              <a:t>&gt;&gt;&gt; (3+4j) * (3-4j)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复数与复数相乘</a:t>
            </a:r>
          </a:p>
          <a:p>
            <a:pPr>
              <a:lnSpc>
                <a:spcPct val="80000"/>
              </a:lnSpc>
              <a:buNone/>
            </a:pPr>
            <a:r>
              <a:rPr lang="en-US" altLang="zh-CN" sz="1350">
                <a:solidFill>
                  <a:srgbClr val="00B0F0"/>
                </a:solidFill>
                <a:latin typeface="Consolas" panose="020B0609020204030204" charset="0"/>
              </a:rPr>
              <a:t>(25+0j)</a:t>
            </a:r>
          </a:p>
          <a:p>
            <a:pPr>
              <a:lnSpc>
                <a:spcPct val="80000"/>
              </a:lnSpc>
              <a:buNone/>
            </a:pPr>
            <a:r>
              <a:rPr lang="en-US" altLang="zh-CN" sz="1350">
                <a:latin typeface="Consolas" panose="020B0609020204030204" charset="0"/>
              </a:rPr>
              <a:t>&gt;&gt;&gt; "a" * 10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字符串重复</a:t>
            </a:r>
          </a:p>
          <a:p>
            <a:pPr>
              <a:lnSpc>
                <a:spcPct val="80000"/>
              </a:lnSpc>
              <a:buNone/>
            </a:pPr>
            <a:r>
              <a:rPr lang="en-US" altLang="zh-CN" sz="1350">
                <a:solidFill>
                  <a:srgbClr val="00B0F0"/>
                </a:solidFill>
                <a:latin typeface="Consolas" panose="020B0609020204030204" charset="0"/>
              </a:rPr>
              <a:t>'aaaaaaaaaa'</a:t>
            </a:r>
          </a:p>
          <a:p>
            <a:pPr>
              <a:lnSpc>
                <a:spcPct val="80000"/>
              </a:lnSpc>
              <a:buNone/>
            </a:pPr>
            <a:r>
              <a:rPr lang="en-US" altLang="zh-CN" sz="1350">
                <a:latin typeface="Consolas" panose="020B0609020204030204" charset="0"/>
              </a:rPr>
              <a:t>&gt;&gt;&gt; [1,2,3]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列表重复</a:t>
            </a:r>
          </a:p>
          <a:p>
            <a:pPr>
              <a:lnSpc>
                <a:spcPct val="80000"/>
              </a:lnSpc>
              <a:buNone/>
            </a:pPr>
            <a:r>
              <a:rPr lang="en-US" altLang="zh-CN" sz="1350">
                <a:solidFill>
                  <a:srgbClr val="00B0F0"/>
                </a:solidFill>
                <a:latin typeface="Consolas" panose="020B0609020204030204" charset="0"/>
              </a:rPr>
              <a:t>[1, 2, 3, 1, 2, 3, 1, 2, 3]</a:t>
            </a:r>
          </a:p>
          <a:p>
            <a:pPr>
              <a:lnSpc>
                <a:spcPct val="80000"/>
              </a:lnSpc>
              <a:buNone/>
            </a:pPr>
            <a:r>
              <a:rPr lang="en-US" altLang="zh-CN" sz="1350">
                <a:latin typeface="Consolas" panose="020B0609020204030204" charset="0"/>
              </a:rPr>
              <a:t>&gt;&gt;&gt; (1,2,3)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元组重复</a:t>
            </a:r>
          </a:p>
          <a:p>
            <a:pPr>
              <a:lnSpc>
                <a:spcPct val="80000"/>
              </a:lnSpc>
              <a:buNone/>
            </a:pPr>
            <a:r>
              <a:rPr lang="en-US" altLang="zh-CN" sz="1350">
                <a:solidFill>
                  <a:srgbClr val="00B0F0"/>
                </a:solidFill>
                <a:latin typeface="Consolas" panose="020B0609020204030204" charset="0"/>
              </a:rPr>
              <a:t>(1, 2, 3, 1, 2, 3, 1, 2, 3)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
        <p:nvSpPr>
          <p:cNvPr id="47106" name="文本占位符 39938"/>
          <p:cNvSpPr>
            <a:spLocks noGrp="1"/>
          </p:cNvSpPr>
          <p:nvPr>
            <p:ph idx="1"/>
          </p:nvPr>
        </p:nvSpPr>
        <p:spPr/>
        <p:txBody>
          <a:bodyPr anchor="t"/>
          <a:lstStyle/>
          <a:p>
            <a:pPr>
              <a:spcBef>
                <a:spcPct val="0"/>
              </a:spcBef>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中的除法有两种，“</a:t>
            </a:r>
            <a:r>
              <a:rPr lang="en-US" altLang="zh-CN" sz="1800">
                <a:latin typeface="宋体" panose="02010600030101010101" pitchFamily="2" charset="-122"/>
              </a:rPr>
              <a:t>/”</a:t>
            </a:r>
            <a:r>
              <a:rPr lang="zh-CN" altLang="en-US" sz="1800">
                <a:latin typeface="宋体" panose="02010600030101010101" pitchFamily="2" charset="-122"/>
              </a:rPr>
              <a:t>和“</a:t>
            </a:r>
            <a:r>
              <a:rPr lang="en-US" altLang="zh-CN" sz="1800">
                <a:latin typeface="宋体" panose="02010600030101010101" pitchFamily="2" charset="-122"/>
              </a:rPr>
              <a:t>//”</a:t>
            </a:r>
            <a:r>
              <a:rPr lang="zh-CN" altLang="en-US" sz="1800">
                <a:latin typeface="宋体" panose="02010600030101010101" pitchFamily="2" charset="-122"/>
              </a:rPr>
              <a:t>分别表示除法和整除运算。</a:t>
            </a: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3 / 5</a:t>
            </a:r>
          </a:p>
          <a:p>
            <a:pPr>
              <a:lnSpc>
                <a:spcPct val="80000"/>
              </a:lnSpc>
              <a:buNone/>
            </a:pPr>
            <a:r>
              <a:rPr lang="en-US" altLang="zh-CN" sz="1350">
                <a:solidFill>
                  <a:srgbClr val="00B0F0"/>
                </a:solidFill>
                <a:latin typeface="Consolas" panose="020B0609020204030204" charset="0"/>
              </a:rPr>
              <a:t>0.6</a:t>
            </a:r>
          </a:p>
          <a:p>
            <a:pPr>
              <a:lnSpc>
                <a:spcPct val="80000"/>
              </a:lnSpc>
              <a:buNone/>
            </a:pPr>
            <a:r>
              <a:rPr lang="en-US" altLang="zh-CN" sz="1350">
                <a:latin typeface="Consolas" panose="020B0609020204030204" charset="0"/>
              </a:rPr>
              <a:t>&gt;&gt;&gt; 3 // 5</a:t>
            </a:r>
          </a:p>
          <a:p>
            <a:pPr>
              <a:lnSpc>
                <a:spcPct val="80000"/>
              </a:lnSpc>
              <a:buNone/>
            </a:pPr>
            <a:r>
              <a:rPr lang="en-US" altLang="zh-CN" sz="1350">
                <a:solidFill>
                  <a:srgbClr val="00B0F0"/>
                </a:solidFill>
                <a:latin typeface="Consolas" panose="020B0609020204030204" charset="0"/>
              </a:rPr>
              <a:t>0</a:t>
            </a:r>
          </a:p>
          <a:p>
            <a:pPr>
              <a:lnSpc>
                <a:spcPct val="80000"/>
              </a:lnSpc>
              <a:buNone/>
            </a:pPr>
            <a:r>
              <a:rPr lang="en-US" altLang="zh-CN" sz="1350">
                <a:latin typeface="Consolas" panose="020B0609020204030204" charset="0"/>
              </a:rPr>
              <a:t>&gt;&gt;&gt; 3.0 / 5</a:t>
            </a:r>
          </a:p>
          <a:p>
            <a:pPr>
              <a:lnSpc>
                <a:spcPct val="80000"/>
              </a:lnSpc>
              <a:buNone/>
            </a:pPr>
            <a:r>
              <a:rPr lang="en-US" altLang="zh-CN" sz="1350">
                <a:solidFill>
                  <a:srgbClr val="00B0F0"/>
                </a:solidFill>
                <a:latin typeface="Consolas" panose="020B0609020204030204" charset="0"/>
              </a:rPr>
              <a:t>0.6</a:t>
            </a:r>
          </a:p>
          <a:p>
            <a:pPr>
              <a:lnSpc>
                <a:spcPct val="80000"/>
              </a:lnSpc>
              <a:buNone/>
            </a:pPr>
            <a:r>
              <a:rPr lang="en-US" altLang="zh-CN" sz="1350">
                <a:latin typeface="Consolas" panose="020B0609020204030204" charset="0"/>
              </a:rPr>
              <a:t>&gt;&gt;&gt; 3.0 // 5</a:t>
            </a:r>
          </a:p>
          <a:p>
            <a:pPr>
              <a:lnSpc>
                <a:spcPct val="80000"/>
              </a:lnSpc>
              <a:buNone/>
            </a:pPr>
            <a:r>
              <a:rPr lang="en-US" altLang="zh-CN" sz="1350">
                <a:solidFill>
                  <a:srgbClr val="00B0F0"/>
                </a:solidFill>
                <a:latin typeface="Consolas" panose="020B0609020204030204" charset="0"/>
              </a:rPr>
              <a:t>0.0</a:t>
            </a:r>
          </a:p>
          <a:p>
            <a:pPr>
              <a:lnSpc>
                <a:spcPct val="80000"/>
              </a:lnSpc>
              <a:buNone/>
            </a:pPr>
            <a:r>
              <a:rPr lang="en-US" altLang="zh-CN" sz="1350">
                <a:latin typeface="Consolas" panose="020B0609020204030204" charset="0"/>
              </a:rPr>
              <a:t>&gt;&gt;&gt; 13 // 10</a:t>
            </a:r>
          </a:p>
          <a:p>
            <a:pPr>
              <a:lnSpc>
                <a:spcPct val="80000"/>
              </a:lnSpc>
              <a:buNone/>
            </a:pPr>
            <a:r>
              <a:rPr lang="en-US" altLang="zh-CN" sz="1350">
                <a:solidFill>
                  <a:srgbClr val="00B0F0"/>
                </a:solidFill>
                <a:latin typeface="Consolas" panose="020B0609020204030204" charset="0"/>
              </a:rPr>
              <a:t>1</a:t>
            </a:r>
          </a:p>
          <a:p>
            <a:pPr>
              <a:lnSpc>
                <a:spcPct val="80000"/>
              </a:lnSpc>
              <a:buNone/>
            </a:pPr>
            <a:r>
              <a:rPr lang="en-US" altLang="zh-CN" sz="1350">
                <a:latin typeface="Consolas" panose="020B0609020204030204" charset="0"/>
              </a:rPr>
              <a:t>&gt;&gt;&gt; -13 // 10</a:t>
            </a:r>
          </a:p>
          <a:p>
            <a:pPr>
              <a:lnSpc>
                <a:spcPct val="80000"/>
              </a:lnSpc>
              <a:buNone/>
            </a:pPr>
            <a:r>
              <a:rPr lang="en-US" altLang="zh-CN" sz="1350">
                <a:solidFill>
                  <a:srgbClr val="00B0F0"/>
                </a:solidFill>
                <a:latin typeface="Consolas" panose="020B0609020204030204" charset="0"/>
              </a:rPr>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
        <p:nvSpPr>
          <p:cNvPr id="48130" name="文本占位符 41986"/>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dirty="0">
                <a:latin typeface="宋体" panose="02010600030101010101" pitchFamily="2" charset="-122"/>
              </a:rPr>
              <a:t>%</a:t>
            </a:r>
            <a:r>
              <a:rPr lang="zh-CN" altLang="en-US" sz="1800" dirty="0">
                <a:latin typeface="宋体" panose="02010600030101010101" pitchFamily="2" charset="-122"/>
              </a:rPr>
              <a:t>运算符除去可以用于字符串格式化之外，还可以对整数和浮点数计算余数。但是由于浮点数的精确度影响，计算结果可能略有误差。</a:t>
            </a:r>
          </a:p>
          <a:p>
            <a:pPr>
              <a:lnSpc>
                <a:spcPct val="80000"/>
              </a:lnSpc>
              <a:buNone/>
            </a:pPr>
            <a:r>
              <a:rPr lang="en-US" altLang="zh-CN" sz="1350" dirty="0">
                <a:latin typeface="Consolas" panose="020B0609020204030204" charset="0"/>
              </a:rPr>
              <a:t>&gt;&gt;&gt; 3.1 % 2</a:t>
            </a:r>
          </a:p>
          <a:p>
            <a:pPr>
              <a:spcBef>
                <a:spcPct val="0"/>
              </a:spcBef>
              <a:buNone/>
            </a:pPr>
            <a:r>
              <a:rPr lang="en-US" altLang="zh-CN" sz="1350" dirty="0">
                <a:solidFill>
                  <a:srgbClr val="00B0F0"/>
                </a:solidFill>
                <a:latin typeface="Consolas" panose="020B0609020204030204" charset="0"/>
              </a:rPr>
              <a:t>1.1</a:t>
            </a:r>
          </a:p>
          <a:p>
            <a:pPr>
              <a:spcBef>
                <a:spcPct val="0"/>
              </a:spcBef>
              <a:buNone/>
            </a:pPr>
            <a:r>
              <a:rPr lang="en-US" altLang="zh-CN" sz="1350" dirty="0">
                <a:latin typeface="Consolas" panose="020B0609020204030204" charset="0"/>
              </a:rPr>
              <a:t>&gt;&gt;&gt; 6.3 % 2.1</a:t>
            </a:r>
          </a:p>
          <a:p>
            <a:pPr>
              <a:spcBef>
                <a:spcPct val="0"/>
              </a:spcBef>
              <a:buNone/>
            </a:pPr>
            <a:r>
              <a:rPr lang="en-US" altLang="zh-CN" sz="1350" dirty="0">
                <a:solidFill>
                  <a:srgbClr val="00B0F0"/>
                </a:solidFill>
                <a:latin typeface="Consolas" panose="020B0609020204030204" charset="0"/>
              </a:rPr>
              <a:t>2.0999999999999996</a:t>
            </a:r>
          </a:p>
          <a:p>
            <a:pPr>
              <a:spcBef>
                <a:spcPct val="0"/>
              </a:spcBef>
              <a:buNone/>
            </a:pPr>
            <a:r>
              <a:rPr lang="en-US" altLang="zh-CN" sz="1350" dirty="0">
                <a:latin typeface="Consolas" panose="020B0609020204030204" charset="0"/>
              </a:rPr>
              <a:t>&gt;&gt;&gt; 6 % 2</a:t>
            </a:r>
          </a:p>
          <a:p>
            <a:pPr>
              <a:spcBef>
                <a:spcPct val="0"/>
              </a:spcBef>
              <a:buNone/>
            </a:pPr>
            <a:r>
              <a:rPr lang="en-US" altLang="zh-CN" sz="1350" dirty="0">
                <a:solidFill>
                  <a:srgbClr val="00B0F0"/>
                </a:solidFill>
                <a:latin typeface="Consolas" panose="020B0609020204030204" charset="0"/>
              </a:rPr>
              <a:t>0</a:t>
            </a:r>
          </a:p>
          <a:p>
            <a:pPr>
              <a:spcBef>
                <a:spcPct val="0"/>
              </a:spcBef>
              <a:buNone/>
            </a:pPr>
            <a:r>
              <a:rPr lang="en-US" altLang="zh-CN" sz="1350" dirty="0">
                <a:latin typeface="Consolas" panose="020B0609020204030204" charset="0"/>
              </a:rPr>
              <a:t>&gt;&gt;&gt; -17 % 4                  #余数与%右侧的运算数符号一致</a:t>
            </a:r>
          </a:p>
          <a:p>
            <a:pPr>
              <a:spcBef>
                <a:spcPct val="0"/>
              </a:spcBef>
              <a:buNone/>
            </a:pPr>
            <a:r>
              <a:rPr lang="en-US" altLang="zh-CN" sz="1350" dirty="0">
                <a:solidFill>
                  <a:srgbClr val="00B0F0"/>
                </a:solidFill>
                <a:latin typeface="Consolas" panose="020B0609020204030204" charset="0"/>
              </a:rPr>
              <a:t>3</a:t>
            </a:r>
            <a:endParaRPr lang="en-US" altLang="zh-CN" sz="1350" dirty="0">
              <a:latin typeface="Consolas" panose="020B0609020204030204" charset="0"/>
            </a:endParaRPr>
          </a:p>
          <a:p>
            <a:pPr>
              <a:spcBef>
                <a:spcPct val="0"/>
              </a:spcBef>
              <a:buNone/>
            </a:pPr>
            <a:r>
              <a:rPr lang="en-US" altLang="zh-CN" sz="1350" dirty="0">
                <a:latin typeface="Consolas" panose="020B0609020204030204" charset="0"/>
              </a:rPr>
              <a:t>&gt;&gt;&gt; 17 % -4                  #(17-(-3))能被(-4)整除</a:t>
            </a:r>
          </a:p>
          <a:p>
            <a:pPr>
              <a:spcBef>
                <a:spcPct val="0"/>
              </a:spcBef>
              <a:buNone/>
            </a:pPr>
            <a:r>
              <a:rPr lang="en-US" altLang="zh-CN" sz="1350" dirty="0">
                <a:solidFill>
                  <a:srgbClr val="00B0F0"/>
                </a:solidFill>
                <a:latin typeface="Consolas" panose="020B0609020204030204" charset="0"/>
              </a:rPr>
              <a:t>-3</a:t>
            </a:r>
            <a:endParaRPr lang="en-US" altLang="zh-CN" sz="1350" dirty="0">
              <a:latin typeface="Consolas" panose="020B0609020204030204" charset="0"/>
            </a:endParaRPr>
          </a:p>
          <a:p>
            <a:pPr>
              <a:spcBef>
                <a:spcPct val="0"/>
              </a:spcBef>
              <a:buNone/>
            </a:pPr>
            <a:r>
              <a:rPr lang="en-US" altLang="zh-CN" sz="1350" dirty="0">
                <a:latin typeface="Consolas" panose="020B0609020204030204" charset="0"/>
              </a:rPr>
              <a:t>&gt;&gt;&gt; 5.7 % 4.8</a:t>
            </a:r>
          </a:p>
          <a:p>
            <a:pPr>
              <a:spcBef>
                <a:spcPct val="0"/>
              </a:spcBef>
              <a:buNone/>
            </a:pPr>
            <a:r>
              <a:rPr lang="en-US" altLang="zh-CN" sz="1350" dirty="0">
                <a:solidFill>
                  <a:srgbClr val="00B0F0"/>
                </a:solidFill>
                <a:latin typeface="Consolas" panose="020B0609020204030204" charset="0"/>
              </a:rPr>
              <a:t>0.9000000000000004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49B1E-BBF7-477B-95E0-E0ABECCDDFB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D17F29-62C1-4751-B4F8-AE0AFBC2D4A8}"/>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266EDA5-E3AB-4132-8D0B-DB57A2055C14}"/>
              </a:ext>
            </a:extLst>
          </p:cNvPr>
          <p:cNvPicPr>
            <a:picLocks noChangeAspect="1"/>
          </p:cNvPicPr>
          <p:nvPr/>
        </p:nvPicPr>
        <p:blipFill>
          <a:blip r:embed="rId2"/>
          <a:stretch>
            <a:fillRect/>
          </a:stretch>
        </p:blipFill>
        <p:spPr>
          <a:xfrm>
            <a:off x="138311" y="147206"/>
            <a:ext cx="3948633" cy="2823273"/>
          </a:xfrm>
          <a:prstGeom prst="rect">
            <a:avLst/>
          </a:prstGeom>
        </p:spPr>
      </p:pic>
      <p:pic>
        <p:nvPicPr>
          <p:cNvPr id="5" name="图片 4">
            <a:extLst>
              <a:ext uri="{FF2B5EF4-FFF2-40B4-BE49-F238E27FC236}">
                <a16:creationId xmlns:a16="http://schemas.microsoft.com/office/drawing/2014/main" id="{F5D98070-B104-4E83-ADFD-B88377DB7E98}"/>
              </a:ext>
            </a:extLst>
          </p:cNvPr>
          <p:cNvPicPr>
            <a:picLocks noChangeAspect="1"/>
          </p:cNvPicPr>
          <p:nvPr/>
        </p:nvPicPr>
        <p:blipFill>
          <a:blip r:embed="rId3"/>
          <a:stretch>
            <a:fillRect/>
          </a:stretch>
        </p:blipFill>
        <p:spPr>
          <a:xfrm>
            <a:off x="4057492" y="2027376"/>
            <a:ext cx="4948197" cy="2968918"/>
          </a:xfrm>
          <a:prstGeom prst="rect">
            <a:avLst/>
          </a:prstGeom>
        </p:spPr>
      </p:pic>
    </p:spTree>
    <p:extLst>
      <p:ext uri="{BB962C8B-B14F-4D97-AF65-F5344CB8AC3E}">
        <p14:creationId xmlns:p14="http://schemas.microsoft.com/office/powerpoint/2010/main" val="4147447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457200" y="1107650"/>
            <a:ext cx="8229600" cy="3395066"/>
          </a:xfrm>
        </p:spPr>
        <p:txBody>
          <a:bodyPr anchor="t"/>
          <a:lstStyle/>
          <a:p>
            <a:pPr>
              <a:lnSpc>
                <a:spcPct val="150000"/>
              </a:lnSpc>
              <a:spcBef>
                <a:spcPts val="0"/>
              </a:spcBef>
              <a:buFont typeface="Wingdings" panose="05000000000000000000" charset="0"/>
              <a:buChar char="§"/>
            </a:pPr>
            <a:r>
              <a:rPr lang="zh-CN" altLang="en-US" sz="1800"/>
              <a:t>关系运算符</a:t>
            </a:r>
            <a:r>
              <a:rPr lang="zh-CN" altLang="en-US" sz="1800">
                <a:solidFill>
                  <a:srgbClr val="FF0000"/>
                </a:solidFill>
              </a:rPr>
              <a:t>可以连用</a:t>
            </a:r>
            <a:r>
              <a:rPr lang="zh-CN" altLang="en-US" sz="1800"/>
              <a:t>，一般用于同类型对象之间值的大小比较，或者测试集合之间的包含关系。</a:t>
            </a:r>
          </a:p>
          <a:p>
            <a:pPr>
              <a:buNone/>
            </a:pPr>
            <a:r>
              <a:rPr lang="zh-CN" altLang="en-US" sz="1600">
                <a:latin typeface="Consolas" panose="020B0609020204030204" charset="0"/>
              </a:rPr>
              <a:t>&gt;&gt;&gt; 1 &lt; 3 &lt; 5                       #等价于1 &lt; 3 and 3 &lt; 5</a:t>
            </a:r>
          </a:p>
          <a:p>
            <a:pPr>
              <a:buNone/>
            </a:pPr>
            <a:r>
              <a:rPr lang="zh-CN" altLang="en-US" sz="1600">
                <a:solidFill>
                  <a:srgbClr val="00B0F0"/>
                </a:solidFill>
                <a:latin typeface="Consolas" panose="020B0609020204030204" charset="0"/>
              </a:rPr>
              <a:t>True</a:t>
            </a:r>
          </a:p>
          <a:p>
            <a:pPr>
              <a:buNone/>
            </a:pPr>
            <a:r>
              <a:rPr lang="zh-CN" altLang="en-US" sz="1600">
                <a:latin typeface="Consolas" panose="020B0609020204030204" charset="0"/>
              </a:rPr>
              <a:t>&gt;&gt;&gt; 'Hello' &gt; 'world'               #比较字符串大小</a:t>
            </a:r>
          </a:p>
          <a:p>
            <a:pPr>
              <a:buNone/>
            </a:pPr>
            <a:r>
              <a:rPr lang="zh-CN" altLang="en-US" sz="1600">
                <a:solidFill>
                  <a:srgbClr val="00B0F0"/>
                </a:solidFill>
                <a:latin typeface="Consolas" panose="020B0609020204030204" charset="0"/>
              </a:rPr>
              <a:t>False</a:t>
            </a:r>
          </a:p>
          <a:p>
            <a:pPr>
              <a:buNone/>
            </a:pPr>
            <a:r>
              <a:rPr lang="zh-CN" altLang="en-US" sz="1600">
                <a:latin typeface="Consolas" panose="020B0609020204030204" charset="0"/>
              </a:rPr>
              <a:t>&gt;&gt;&gt; [1, 2, 3] &lt; [1, 2, 4]           #比较列表大小</a:t>
            </a:r>
          </a:p>
          <a:p>
            <a:pPr>
              <a:buNone/>
            </a:pPr>
            <a:r>
              <a:rPr lang="zh-CN" altLang="en-US" sz="1600">
                <a:solidFill>
                  <a:srgbClr val="00B0F0"/>
                </a:solidFill>
                <a:latin typeface="Consolas" panose="020B0609020204030204" charset="0"/>
              </a:rPr>
              <a:t>True</a:t>
            </a:r>
          </a:p>
          <a:p>
            <a:pPr>
              <a:buNone/>
            </a:pPr>
            <a:r>
              <a:rPr lang="zh-CN" altLang="en-US" sz="1600">
                <a:latin typeface="Consolas" panose="020B0609020204030204" charset="0"/>
              </a:rPr>
              <a:t>&gt;&gt;&gt; 'Hello' &gt; 3                     #字符串和数字不能比较</a:t>
            </a:r>
          </a:p>
          <a:p>
            <a:pPr>
              <a:buNone/>
            </a:pPr>
            <a:r>
              <a:rPr lang="zh-CN" altLang="en-US" sz="1600">
                <a:solidFill>
                  <a:srgbClr val="FF0000"/>
                </a:solidFill>
                <a:latin typeface="Consolas" panose="020B0609020204030204" charset="0"/>
              </a:rPr>
              <a:t>TypeError: unorderable types: str() &gt; int()</a:t>
            </a:r>
          </a:p>
          <a:p>
            <a:pPr>
              <a:buNone/>
            </a:pPr>
            <a:r>
              <a:rPr lang="zh-CN" altLang="en-US" sz="1600">
                <a:latin typeface="Consolas" panose="020B0609020204030204" charset="0"/>
              </a:rPr>
              <a:t>&gt;&gt;&gt; {1, 2, 3} &lt; {1, 2, 3, 4}        #测试是否子集</a:t>
            </a:r>
          </a:p>
          <a:p>
            <a:pPr>
              <a:buNone/>
            </a:pPr>
            <a:r>
              <a:rPr lang="en-US" altLang="zh-CN" sz="1600">
                <a:solidFill>
                  <a:srgbClr val="00B0F0"/>
                </a:solidFill>
                <a:latin typeface="Consolas" panose="020B0609020204030204" charset="0"/>
              </a:rPr>
              <a:t>True</a:t>
            </a:r>
          </a:p>
        </p:txBody>
      </p:sp>
      <p:sp>
        <p:nvSpPr>
          <p:cNvPr id="49154"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p:txBody>
          <a:bodyPr anchor="t"/>
          <a:lstStyle/>
          <a:p>
            <a:pPr>
              <a:buFont typeface="Wingdings" panose="05000000000000000000" charset="0"/>
              <a:buChar char="§"/>
            </a:pPr>
            <a:r>
              <a:rPr lang="en-US" altLang="en-US" sz="1800"/>
              <a:t>成员测试运算符in用于</a:t>
            </a:r>
            <a:r>
              <a:rPr lang="en-US" altLang="en-US" sz="1800" b="1">
                <a:solidFill>
                  <a:srgbClr val="FF0000"/>
                </a:solidFill>
              </a:rPr>
              <a:t>成员测试</a:t>
            </a:r>
            <a:r>
              <a:rPr lang="en-US" altLang="en-US" sz="1800"/>
              <a:t>，即测试一个对象是否为另一个对象的元素。</a:t>
            </a:r>
          </a:p>
          <a:p>
            <a:pPr>
              <a:buNone/>
            </a:pPr>
            <a:endParaRPr lang="en-US" altLang="en-US" sz="1350">
              <a:latin typeface="Consolas" panose="020B0609020204030204" charset="0"/>
            </a:endParaRPr>
          </a:p>
          <a:p>
            <a:pPr>
              <a:buNone/>
            </a:pPr>
            <a:r>
              <a:rPr lang="en-US" altLang="en-US" sz="1600">
                <a:latin typeface="Consolas" panose="020B0609020204030204" charset="0"/>
              </a:rPr>
              <a:t>&gt;&gt;&gt; 3 in [1, 2, 3]       #测试3是否存在于列表[1, 2, 3]中</a:t>
            </a:r>
          </a:p>
          <a:p>
            <a:pPr>
              <a:buNone/>
            </a:pPr>
            <a:r>
              <a:rPr lang="en-US" altLang="en-US" sz="1600">
                <a:solidFill>
                  <a:srgbClr val="00B0F0"/>
                </a:solidFill>
                <a:latin typeface="Consolas" panose="020B0609020204030204" charset="0"/>
              </a:rPr>
              <a:t>True</a:t>
            </a:r>
          </a:p>
          <a:p>
            <a:pPr>
              <a:buNone/>
            </a:pPr>
            <a:r>
              <a:rPr lang="en-US" altLang="en-US" sz="1600">
                <a:latin typeface="Consolas" panose="020B0609020204030204" charset="0"/>
              </a:rPr>
              <a:t>&gt;&gt;&gt; 5 in range(1, 10, 1) #range()是用来生成指定范围数字的内置函数</a:t>
            </a:r>
          </a:p>
          <a:p>
            <a:pPr>
              <a:buNone/>
            </a:pPr>
            <a:r>
              <a:rPr lang="en-US" altLang="en-US" sz="1600">
                <a:solidFill>
                  <a:srgbClr val="00B0F0"/>
                </a:solidFill>
                <a:latin typeface="Consolas" panose="020B0609020204030204" charset="0"/>
              </a:rPr>
              <a:t>True</a:t>
            </a:r>
          </a:p>
          <a:p>
            <a:pPr>
              <a:buNone/>
            </a:pPr>
            <a:r>
              <a:rPr lang="en-US" altLang="en-US" sz="1600">
                <a:latin typeface="Consolas" panose="020B0609020204030204" charset="0"/>
              </a:rPr>
              <a:t>&gt;&gt;&gt; 'abc' in 'abcdefg'   #子字符串测试</a:t>
            </a:r>
          </a:p>
          <a:p>
            <a:pPr>
              <a:buNone/>
            </a:pPr>
            <a:r>
              <a:rPr lang="en-US" altLang="en-US" sz="1600">
                <a:solidFill>
                  <a:srgbClr val="00B0F0"/>
                </a:solidFill>
                <a:latin typeface="Consolas" panose="020B0609020204030204" charset="0"/>
              </a:rPr>
              <a:t>True</a:t>
            </a:r>
          </a:p>
          <a:p>
            <a:pPr>
              <a:buNone/>
            </a:pPr>
            <a:r>
              <a:rPr lang="en-US" altLang="en-US" sz="1600">
                <a:latin typeface="Consolas" panose="020B0609020204030204" charset="0"/>
              </a:rPr>
              <a:t>&gt;&gt;&gt; for i in (3, 5, 7):  #循环，成员遍历</a:t>
            </a:r>
          </a:p>
          <a:p>
            <a:pPr>
              <a:buNone/>
            </a:pPr>
            <a:r>
              <a:rPr lang="en-US" altLang="en-US" sz="1600">
                <a:latin typeface="Consolas" panose="020B0609020204030204" charset="0"/>
              </a:rPr>
              <a:t>    print(i, end='\t')   #</a:t>
            </a:r>
            <a:r>
              <a:rPr lang="zh-CN" altLang="en-US" sz="1600">
                <a:latin typeface="Consolas" panose="020B0609020204030204" charset="0"/>
              </a:rPr>
              <a:t>注意，这里打两个回车才会执行</a:t>
            </a:r>
          </a:p>
          <a:p>
            <a:pPr>
              <a:buNone/>
            </a:pP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3	 5	7	</a:t>
            </a:r>
          </a:p>
        </p:txBody>
      </p:sp>
      <p:sp>
        <p:nvSpPr>
          <p:cNvPr id="501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a:t>同一性测试运算符（identity comparison）is用来测试两个对象是否是同一个，如果是则返回True，否则返回False。</a:t>
            </a:r>
            <a:r>
              <a:rPr lang="en-US" altLang="en-US" sz="1800" b="1">
                <a:solidFill>
                  <a:srgbClr val="FF0000"/>
                </a:solidFill>
              </a:rPr>
              <a:t>如果两个对象是同一个，二者具有相同的内存地址</a:t>
            </a:r>
            <a:r>
              <a:rPr lang="en-US" altLang="en-US" sz="1800" b="1"/>
              <a:t>。</a:t>
            </a:r>
          </a:p>
          <a:p>
            <a:pPr>
              <a:buNone/>
            </a:pPr>
            <a:r>
              <a:rPr lang="en-US" altLang="en-US" sz="1400">
                <a:latin typeface="Consolas" panose="020B0609020204030204" charset="0"/>
              </a:rPr>
              <a:t>&gt;&gt;&gt; 3 is 3</a:t>
            </a:r>
          </a:p>
          <a:p>
            <a:pPr>
              <a:buNone/>
            </a:pPr>
            <a:r>
              <a:rPr lang="en-US" altLang="en-US" sz="1400">
                <a:solidFill>
                  <a:srgbClr val="00B0F0"/>
                </a:solidFill>
                <a:latin typeface="Consolas" panose="020B0609020204030204" charset="0"/>
              </a:rPr>
              <a:t>True</a:t>
            </a:r>
          </a:p>
          <a:p>
            <a:pPr>
              <a:buNone/>
            </a:pPr>
            <a:r>
              <a:rPr lang="en-US" altLang="en-US" sz="1400">
                <a:latin typeface="Consolas" panose="020B0609020204030204" charset="0"/>
              </a:rPr>
              <a:t>&gt;&gt;&gt; x = [300, 300, 300]</a:t>
            </a:r>
          </a:p>
          <a:p>
            <a:pPr>
              <a:buNone/>
            </a:pPr>
            <a:r>
              <a:rPr lang="en-US" altLang="en-US" sz="1400">
                <a:latin typeface="Consolas" panose="020B0609020204030204" charset="0"/>
              </a:rPr>
              <a:t>&gt;&gt;&gt; x[0] is x[1]        #基于值的内存管理，</a:t>
            </a:r>
            <a:r>
              <a:rPr lang="en-US" altLang="en-US" sz="1400" b="1">
                <a:solidFill>
                  <a:srgbClr val="FF0000"/>
                </a:solidFill>
                <a:latin typeface="Consolas" panose="020B0609020204030204" charset="0"/>
              </a:rPr>
              <a:t>同一个值在内存中只有一份</a:t>
            </a:r>
            <a:endParaRPr lang="zh-CN" altLang="en-US" sz="1400" b="1">
              <a:solidFill>
                <a:srgbClr val="FF0000"/>
              </a:solidFill>
              <a:latin typeface="Consolas" panose="020B0609020204030204" charset="0"/>
            </a:endParaRPr>
          </a:p>
          <a:p>
            <a:pPr>
              <a:buNone/>
            </a:pPr>
            <a:r>
              <a:rPr lang="en-US" altLang="en-US" sz="1400">
                <a:solidFill>
                  <a:srgbClr val="00B0F0"/>
                </a:solidFill>
                <a:latin typeface="Consolas" panose="020B0609020204030204" charset="0"/>
              </a:rPr>
              <a:t>True</a:t>
            </a:r>
          </a:p>
          <a:p>
            <a:pPr>
              <a:buNone/>
            </a:pPr>
            <a:r>
              <a:rPr lang="en-US" altLang="en-US" sz="1400">
                <a:latin typeface="Consolas" panose="020B0609020204030204" charset="0"/>
              </a:rPr>
              <a:t>&gt;&gt;&gt; x = [1, 2, 3]</a:t>
            </a:r>
          </a:p>
          <a:p>
            <a:pPr>
              <a:buNone/>
            </a:pPr>
            <a:r>
              <a:rPr lang="en-US" altLang="en-US" sz="1400">
                <a:latin typeface="Consolas" panose="020B0609020204030204" charset="0"/>
              </a:rPr>
              <a:t>&gt;&gt;&gt; y = [1, 2, 3]</a:t>
            </a:r>
          </a:p>
          <a:p>
            <a:pPr>
              <a:buNone/>
            </a:pPr>
            <a:r>
              <a:rPr lang="en-US" altLang="en-US" sz="1400">
                <a:latin typeface="Consolas" panose="020B0609020204030204" charset="0"/>
              </a:rPr>
              <a:t>&gt;&gt;&gt; x is y              #上面形式创建的x和y不是同一个列表对象</a:t>
            </a:r>
          </a:p>
          <a:p>
            <a:pPr>
              <a:buNone/>
            </a:pPr>
            <a:r>
              <a:rPr lang="en-US" altLang="en-US" sz="1400">
                <a:solidFill>
                  <a:srgbClr val="00B0F0"/>
                </a:solidFill>
                <a:latin typeface="Consolas" panose="020B0609020204030204" charset="0"/>
              </a:rPr>
              <a:t>False</a:t>
            </a:r>
          </a:p>
        </p:txBody>
      </p:sp>
      <p:sp>
        <p:nvSpPr>
          <p:cNvPr id="512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b="1">
                <a:solidFill>
                  <a:srgbClr val="FF0000"/>
                </a:solidFill>
              </a:rPr>
              <a:t>位运算符只能用于整数</a:t>
            </a:r>
            <a:r>
              <a:rPr lang="en-US" altLang="en-US" sz="1800"/>
              <a:t>，其内部执行过程为：首先将整数转换为二进制数，然后右对齐，必要的时候左侧补0，按位进行运算，最后再把计算结果转换为十进制数字返回。</a:t>
            </a:r>
          </a:p>
          <a:p>
            <a:pPr>
              <a:buNone/>
            </a:pPr>
            <a:r>
              <a:rPr lang="en-US" altLang="en-US" sz="1600">
                <a:latin typeface="Consolas" panose="020B0609020204030204" charset="0"/>
              </a:rPr>
              <a:t>&gt;&gt;&gt; 3 &lt;&lt; 2    #把3左移2位</a:t>
            </a:r>
          </a:p>
          <a:p>
            <a:pPr>
              <a:buNone/>
            </a:pPr>
            <a:r>
              <a:rPr lang="en-US" altLang="en-US" sz="1600">
                <a:solidFill>
                  <a:srgbClr val="00B0F0"/>
                </a:solidFill>
                <a:latin typeface="Consolas" panose="020B0609020204030204" charset="0"/>
              </a:rPr>
              <a:t>12</a:t>
            </a:r>
          </a:p>
          <a:p>
            <a:pPr>
              <a:buNone/>
            </a:pPr>
            <a:r>
              <a:rPr lang="en-US" altLang="en-US" sz="1600">
                <a:latin typeface="Consolas" panose="020B0609020204030204" charset="0"/>
              </a:rPr>
              <a:t>&gt;&gt;&gt; 3 &amp; 7     #位与运算</a:t>
            </a:r>
          </a:p>
          <a:p>
            <a:pPr>
              <a:buNone/>
            </a:pPr>
            <a:r>
              <a:rPr lang="en-US" altLang="en-US" sz="1600">
                <a:solidFill>
                  <a:srgbClr val="00B0F0"/>
                </a:solidFill>
                <a:latin typeface="Consolas" panose="020B0609020204030204" charset="0"/>
              </a:rPr>
              <a:t>3</a:t>
            </a:r>
          </a:p>
          <a:p>
            <a:pPr>
              <a:buNone/>
            </a:pPr>
            <a:r>
              <a:rPr lang="en-US" altLang="en-US" sz="1600">
                <a:latin typeface="Consolas" panose="020B0609020204030204" charset="0"/>
              </a:rPr>
              <a:t>&gt;&gt;&gt; 3 | 8     #位或运算</a:t>
            </a:r>
          </a:p>
          <a:p>
            <a:pPr>
              <a:buNone/>
            </a:pPr>
            <a:r>
              <a:rPr lang="en-US" altLang="en-US" sz="1600">
                <a:solidFill>
                  <a:srgbClr val="00B0F0"/>
                </a:solidFill>
                <a:latin typeface="Consolas" panose="020B0609020204030204" charset="0"/>
              </a:rPr>
              <a:t>11</a:t>
            </a:r>
          </a:p>
          <a:p>
            <a:pPr>
              <a:buNone/>
            </a:pPr>
            <a:r>
              <a:rPr lang="en-US" altLang="en-US" sz="1600">
                <a:latin typeface="Consolas" panose="020B0609020204030204" charset="0"/>
              </a:rPr>
              <a:t>&gt;&gt;&gt; 3 ^ 5     #位异或运算</a:t>
            </a:r>
          </a:p>
          <a:p>
            <a:pPr>
              <a:buNone/>
            </a:pPr>
            <a:r>
              <a:rPr lang="en-US" altLang="en-US" sz="1600">
                <a:solidFill>
                  <a:srgbClr val="00B0F0"/>
                </a:solidFill>
                <a:latin typeface="Consolas" panose="020B0609020204030204" charset="0"/>
              </a:rPr>
              <a:t>6</a:t>
            </a:r>
          </a:p>
        </p:txBody>
      </p:sp>
      <p:sp>
        <p:nvSpPr>
          <p:cNvPr id="522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graphicFrame>
        <p:nvGraphicFramePr>
          <p:cNvPr id="52227" name="对象 1"/>
          <p:cNvGraphicFramePr/>
          <p:nvPr/>
        </p:nvGraphicFramePr>
        <p:xfrm>
          <a:off x="4950685" y="2274492"/>
          <a:ext cx="2625788" cy="1881517"/>
        </p:xfrm>
        <a:graphic>
          <a:graphicData uri="http://schemas.openxmlformats.org/presentationml/2006/ole">
            <mc:AlternateContent xmlns:mc="http://schemas.openxmlformats.org/markup-compatibility/2006">
              <mc:Choice xmlns:v="urn:schemas-microsoft-com:vml" Requires="v">
                <p:oleObj spid="_x0000_s2073" r:id="rId3" imgW="2733675" imgH="1771650" progId="Paint.Picture">
                  <p:embed/>
                </p:oleObj>
              </mc:Choice>
              <mc:Fallback>
                <p:oleObj r:id="rId3" imgW="2733675" imgH="1771650" progId="Paint.Picture">
                  <p:embed/>
                  <p:pic>
                    <p:nvPicPr>
                      <p:cNvPr id="0" name="Picture 3075"/>
                      <p:cNvPicPr/>
                      <p:nvPr/>
                    </p:nvPicPr>
                    <p:blipFill>
                      <a:blip r:embed="rId4"/>
                      <a:stretch>
                        <a:fillRect/>
                      </a:stretch>
                    </p:blipFill>
                    <p:spPr>
                      <a:xfrm>
                        <a:off x="4950685" y="2274492"/>
                        <a:ext cx="2625788" cy="1881517"/>
                      </a:xfrm>
                      <a:prstGeom prst="rect">
                        <a:avLst/>
                      </a:prstGeom>
                      <a:noFill/>
                      <a:ln w="38100">
                        <a:noFill/>
                        <a:miter/>
                      </a:ln>
                    </p:spPr>
                  </p:pic>
                </p:oleObj>
              </mc:Fallback>
            </mc:AlternateContent>
          </a:graphicData>
        </a:graphic>
      </p:graphicFrame>
      <p:sp>
        <p:nvSpPr>
          <p:cNvPr id="5" name="线形标注 1 4"/>
          <p:cNvSpPr/>
          <p:nvPr/>
        </p:nvSpPr>
        <p:spPr>
          <a:xfrm>
            <a:off x="4950685" y="2274492"/>
            <a:ext cx="2707955" cy="1881517"/>
          </a:xfrm>
          <a:prstGeom prst="borderCallout1">
            <a:avLst>
              <a:gd name="adj1" fmla="val 54177"/>
              <a:gd name="adj2" fmla="val -1210"/>
              <a:gd name="adj3" fmla="val 123012"/>
              <a:gd name="adj4" fmla="val -40845"/>
            </a:avLst>
          </a:prstGeom>
          <a:noFill/>
          <a:ln w="44450">
            <a:solidFill>
              <a:schemeClr val="accent1">
                <a:shade val="5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2229" name="文本框 5"/>
          <p:cNvSpPr txBox="1"/>
          <p:nvPr/>
        </p:nvSpPr>
        <p:spPr>
          <a:xfrm>
            <a:off x="3054350" y="4582160"/>
            <a:ext cx="1407795"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位运算符规则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a:t>集合的交集、并集、对称差集等运算借助于位运算符来实现，而差集则使用减号运算符实现（注意，</a:t>
            </a:r>
            <a:r>
              <a:rPr lang="en-US" altLang="en-US" sz="1800" b="1">
                <a:solidFill>
                  <a:srgbClr val="FF0000"/>
                </a:solidFill>
              </a:rPr>
              <a:t>并集运算符不是加号</a:t>
            </a:r>
            <a:r>
              <a:rPr lang="en-US" altLang="en-US" sz="1800"/>
              <a:t>）。</a:t>
            </a:r>
          </a:p>
          <a:p>
            <a:pPr>
              <a:buNone/>
            </a:pPr>
            <a:r>
              <a:rPr lang="en-US" altLang="en-US" sz="1600">
                <a:latin typeface="Consolas" panose="020B0609020204030204" charset="0"/>
              </a:rPr>
              <a:t>&gt;&gt;&gt; {1, 2, 3} | {3, 4, 5}         #并集，自动去除重复元素</a:t>
            </a:r>
          </a:p>
          <a:p>
            <a:pPr>
              <a:buNone/>
            </a:pPr>
            <a:r>
              <a:rPr lang="en-US" altLang="en-US" sz="1600">
                <a:solidFill>
                  <a:srgbClr val="00B0F0"/>
                </a:solidFill>
                <a:latin typeface="Consolas" panose="020B0609020204030204" charset="0"/>
              </a:rPr>
              <a:t>{1, 2, 3, 4, 5}</a:t>
            </a:r>
          </a:p>
          <a:p>
            <a:pPr>
              <a:buNone/>
            </a:pPr>
            <a:r>
              <a:rPr lang="en-US" altLang="en-US" sz="1600">
                <a:latin typeface="Consolas" panose="020B0609020204030204" charset="0"/>
              </a:rPr>
              <a:t>&gt;&gt;&gt; {1, 2, 3} &amp; {3, 4, 5}         #交集</a:t>
            </a:r>
          </a:p>
          <a:p>
            <a:pPr>
              <a:buNone/>
            </a:pPr>
            <a:r>
              <a:rPr lang="en-US" altLang="en-US" sz="1600">
                <a:solidFill>
                  <a:srgbClr val="00B0F0"/>
                </a:solidFill>
                <a:latin typeface="Consolas" panose="020B0609020204030204" charset="0"/>
              </a:rPr>
              <a:t>{3}</a:t>
            </a:r>
          </a:p>
          <a:p>
            <a:pPr>
              <a:buNone/>
            </a:pPr>
            <a:r>
              <a:rPr lang="en-US" altLang="en-US" sz="1600">
                <a:latin typeface="Consolas" panose="020B0609020204030204" charset="0"/>
              </a:rPr>
              <a:t>&gt;&gt;&gt; {1, 2, 3} ^ {3, 4, 5}         #对称差集</a:t>
            </a:r>
          </a:p>
          <a:p>
            <a:pPr>
              <a:buNone/>
            </a:pPr>
            <a:r>
              <a:rPr lang="en-US" altLang="en-US" sz="1600">
                <a:solidFill>
                  <a:srgbClr val="00B0F0"/>
                </a:solidFill>
                <a:latin typeface="Consolas" panose="020B0609020204030204" charset="0"/>
              </a:rPr>
              <a:t>{1, 2, 4, 5}</a:t>
            </a:r>
          </a:p>
          <a:p>
            <a:pPr>
              <a:buNone/>
            </a:pPr>
            <a:r>
              <a:rPr lang="en-US" altLang="en-US" sz="1600">
                <a:latin typeface="Consolas" panose="020B0609020204030204" charset="0"/>
              </a:rPr>
              <a:t>&gt;&gt;&gt; {1, 2, 3} - {3, 4, 5}         #差集</a:t>
            </a:r>
          </a:p>
          <a:p>
            <a:pPr>
              <a:buNone/>
            </a:pPr>
            <a:r>
              <a:rPr lang="en-US" altLang="en-US" sz="1600">
                <a:solidFill>
                  <a:srgbClr val="00B0F0"/>
                </a:solidFill>
                <a:latin typeface="Consolas" panose="020B0609020204030204" charset="0"/>
              </a:rPr>
              <a:t>{1, 2}</a:t>
            </a:r>
          </a:p>
        </p:txBody>
      </p:sp>
      <p:sp>
        <p:nvSpPr>
          <p:cNvPr id="532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p:txBody>
          <a:bodyPr anchor="t"/>
          <a:lstStyle/>
          <a:p>
            <a:pPr>
              <a:buFont typeface="Wingdings" panose="05000000000000000000" charset="0"/>
              <a:buChar char="§"/>
            </a:pPr>
            <a:r>
              <a:rPr lang="en-US" altLang="zh-CN" sz="1800"/>
              <a:t>and</a:t>
            </a:r>
            <a:r>
              <a:rPr lang="zh-CN" altLang="en-US" sz="1800"/>
              <a:t>和</a:t>
            </a:r>
            <a:r>
              <a:rPr lang="en-US" altLang="zh-CN" sz="1800"/>
              <a:t>or</a:t>
            </a:r>
            <a:r>
              <a:rPr lang="zh-CN" altLang="en-US" sz="1800"/>
              <a:t>具有</a:t>
            </a:r>
            <a:r>
              <a:rPr lang="zh-CN" altLang="en-US" sz="1800" b="1">
                <a:solidFill>
                  <a:srgbClr val="FF0000"/>
                </a:solidFill>
              </a:rPr>
              <a:t>惰性求值</a:t>
            </a:r>
            <a:r>
              <a:rPr lang="zh-CN" altLang="en-US" sz="1800"/>
              <a:t>特点，只计算必须计算的表达式。</a:t>
            </a:r>
          </a:p>
          <a:p>
            <a:pPr>
              <a:buNone/>
            </a:pPr>
            <a:r>
              <a:rPr lang="en-US" altLang="en-US" sz="1350">
                <a:latin typeface="Consolas" panose="020B0609020204030204" charset="0"/>
              </a:rPr>
              <a:t>&gt;&gt;&gt; 3&gt;5 and a&gt;3          #注意，此时并没有定义变量a</a:t>
            </a:r>
          </a:p>
          <a:p>
            <a:pPr>
              <a:buNone/>
            </a:pPr>
            <a:r>
              <a:rPr lang="en-US" altLang="en-US" sz="1350">
                <a:solidFill>
                  <a:srgbClr val="00B0F0"/>
                </a:solidFill>
                <a:latin typeface="Consolas" panose="020B0609020204030204" charset="0"/>
              </a:rPr>
              <a:t>False</a:t>
            </a:r>
          </a:p>
          <a:p>
            <a:pPr>
              <a:buNone/>
            </a:pPr>
            <a:r>
              <a:rPr lang="en-US" altLang="en-US" sz="1350">
                <a:latin typeface="Consolas" panose="020B0609020204030204" charset="0"/>
              </a:rPr>
              <a:t>&gt;&gt;&gt; 3&gt;5 or a&gt;3           #3&gt;5的值为False，所以需要计算后面表达式</a:t>
            </a:r>
          </a:p>
          <a:p>
            <a:pPr>
              <a:buNone/>
            </a:pPr>
            <a:r>
              <a:rPr lang="en-US" altLang="en-US" sz="1350">
                <a:solidFill>
                  <a:srgbClr val="FF0000"/>
                </a:solidFill>
                <a:latin typeface="Consolas" panose="020B0609020204030204" charset="0"/>
              </a:rPr>
              <a:t>NameError: name 'a' is not defined</a:t>
            </a:r>
          </a:p>
          <a:p>
            <a:pPr>
              <a:buNone/>
            </a:pPr>
            <a:r>
              <a:rPr lang="en-US" altLang="en-US" sz="1350">
                <a:latin typeface="Consolas" panose="020B0609020204030204" charset="0"/>
              </a:rPr>
              <a:t>&gt;&gt;&gt; 3&lt;5 or a&gt;3           #3&lt;5的值为True，不需要计算后面表达式</a:t>
            </a:r>
          </a:p>
          <a:p>
            <a:pPr>
              <a:buNone/>
            </a:pPr>
            <a:r>
              <a:rPr lang="en-US" altLang="en-US" sz="1350">
                <a:solidFill>
                  <a:srgbClr val="00B0F0"/>
                </a:solidFill>
                <a:latin typeface="Consolas" panose="020B0609020204030204" charset="0"/>
              </a:rPr>
              <a:t>True</a:t>
            </a:r>
          </a:p>
          <a:p>
            <a:pPr>
              <a:buNone/>
            </a:pPr>
            <a:r>
              <a:rPr lang="en-US" altLang="en-US" sz="1350">
                <a:latin typeface="Consolas" panose="020B0609020204030204" charset="0"/>
              </a:rPr>
              <a:t>&gt;&gt;&gt; 3 and 5              #最后一个计算的表达式的值作为整个表达式的值</a:t>
            </a:r>
          </a:p>
          <a:p>
            <a:pPr>
              <a:buNone/>
            </a:pPr>
            <a:r>
              <a:rPr lang="en-US" altLang="en-US" sz="1350">
                <a:solidFill>
                  <a:srgbClr val="00B0F0"/>
                </a:solidFill>
                <a:latin typeface="Consolas" panose="020B0609020204030204" charset="0"/>
              </a:rPr>
              <a:t>5</a:t>
            </a:r>
          </a:p>
          <a:p>
            <a:pPr>
              <a:buNone/>
            </a:pPr>
            <a:r>
              <a:rPr lang="en-US" altLang="en-US" sz="1350">
                <a:latin typeface="Consolas" panose="020B0609020204030204" charset="0"/>
              </a:rPr>
              <a:t>&gt;&gt;&gt; 3 and 5&gt;2</a:t>
            </a:r>
          </a:p>
          <a:p>
            <a:pPr>
              <a:buNone/>
            </a:pPr>
            <a:r>
              <a:rPr lang="en-US" altLang="en-US" sz="1350">
                <a:solidFill>
                  <a:srgbClr val="00B0F0"/>
                </a:solidFill>
                <a:latin typeface="Consolas" panose="020B0609020204030204" charset="0"/>
              </a:rPr>
              <a:t>True</a:t>
            </a:r>
          </a:p>
          <a:p>
            <a:pPr>
              <a:buNone/>
            </a:pPr>
            <a:r>
              <a:rPr lang="en-US" altLang="en-US" sz="1350">
                <a:latin typeface="Consolas" panose="020B0609020204030204" charset="0"/>
              </a:rPr>
              <a:t>&gt;&gt;&gt; 3 not in [1, 2, 3]   #逻辑非运算not</a:t>
            </a:r>
          </a:p>
          <a:p>
            <a:pPr>
              <a:buNone/>
            </a:pPr>
            <a:r>
              <a:rPr lang="en-US" altLang="en-US" sz="1350">
                <a:solidFill>
                  <a:srgbClr val="00B0F0"/>
                </a:solidFill>
                <a:latin typeface="Consolas" panose="020B0609020204030204" charset="0"/>
              </a:rPr>
              <a:t>False</a:t>
            </a:r>
          </a:p>
          <a:p>
            <a:pPr>
              <a:buNone/>
            </a:pPr>
            <a:r>
              <a:rPr lang="en-US" altLang="en-US" sz="1350">
                <a:latin typeface="Consolas" panose="020B0609020204030204" charset="0"/>
              </a:rPr>
              <a:t>&gt;&gt;&gt; 3 is not 5           #not的计算结果只能是True或False之一</a:t>
            </a:r>
          </a:p>
          <a:p>
            <a:pPr>
              <a:buNone/>
            </a:pPr>
            <a:r>
              <a:rPr lang="en-US" altLang="en-US" sz="1350">
                <a:solidFill>
                  <a:srgbClr val="00B0F0"/>
                </a:solidFill>
                <a:latin typeface="Consolas" panose="020B0609020204030204" charset="0"/>
              </a:rPr>
              <a:t>True</a:t>
            </a:r>
          </a:p>
        </p:txBody>
      </p:sp>
      <p:sp>
        <p:nvSpPr>
          <p:cNvPr id="542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7EF3D-E975-4DB7-8B2B-373D70B8CA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93B535-C41F-4B10-9CFA-EB2568B9105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323BEB7-90BB-439C-83D9-3F33D6519FEE}"/>
              </a:ext>
            </a:extLst>
          </p:cNvPr>
          <p:cNvPicPr>
            <a:picLocks noChangeAspect="1"/>
          </p:cNvPicPr>
          <p:nvPr/>
        </p:nvPicPr>
        <p:blipFill>
          <a:blip r:embed="rId2"/>
          <a:stretch>
            <a:fillRect/>
          </a:stretch>
        </p:blipFill>
        <p:spPr>
          <a:xfrm>
            <a:off x="1347267" y="975926"/>
            <a:ext cx="6096000" cy="3619500"/>
          </a:xfrm>
          <a:prstGeom prst="rect">
            <a:avLst/>
          </a:prstGeom>
        </p:spPr>
      </p:pic>
    </p:spTree>
    <p:extLst>
      <p:ext uri="{BB962C8B-B14F-4D97-AF65-F5344CB8AC3E}">
        <p14:creationId xmlns:p14="http://schemas.microsoft.com/office/powerpoint/2010/main" val="3670790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
        <p:nvSpPr>
          <p:cNvPr id="56322" name="文本占位符 45058"/>
          <p:cNvSpPr>
            <a:spLocks noGrp="1"/>
          </p:cNvSpPr>
          <p:nvPr>
            <p:ph idx="1"/>
          </p:nvPr>
        </p:nvSpPr>
        <p:spPr/>
        <p:txBody>
          <a:bodyPr anchor="t"/>
          <a:lstStyle/>
          <a:p>
            <a:pPr>
              <a:lnSpc>
                <a:spcPct val="80000"/>
              </a:lnSpc>
              <a:buFont typeface="Wingdings" panose="05000000000000000000" charset="0"/>
              <a:buChar char="§"/>
            </a:pPr>
            <a:r>
              <a:rPr lang="zh-CN" altLang="en-US" sz="1800">
                <a:latin typeface="宋体" panose="02010600030101010101" pitchFamily="2" charset="-122"/>
              </a:rPr>
              <a:t>逗号并不是运算符，只是一个普通分隔符。</a:t>
            </a:r>
          </a:p>
          <a:p>
            <a:pPr>
              <a:lnSpc>
                <a:spcPct val="80000"/>
              </a:lnSpc>
              <a:buNone/>
            </a:pPr>
            <a:endParaRPr lang="en-US" altLang="zh-CN" sz="1350">
              <a:latin typeface="宋体" panose="02010600030101010101" pitchFamily="2" charset="-122"/>
            </a:endParaRPr>
          </a:p>
          <a:p>
            <a:pPr>
              <a:lnSpc>
                <a:spcPct val="80000"/>
              </a:lnSpc>
              <a:buNone/>
            </a:pPr>
            <a:r>
              <a:rPr lang="en-US" altLang="zh-CN" sz="1600">
                <a:latin typeface="Consolas" panose="020B0609020204030204" charset="0"/>
              </a:rPr>
              <a:t>&gt;&gt;&gt; 'a' in 'b', 'a'</a:t>
            </a:r>
          </a:p>
          <a:p>
            <a:pPr>
              <a:lnSpc>
                <a:spcPct val="80000"/>
              </a:lnSpc>
              <a:buNone/>
            </a:pPr>
            <a:r>
              <a:rPr lang="en-US" altLang="zh-CN" sz="1600">
                <a:solidFill>
                  <a:srgbClr val="00B0F0"/>
                </a:solidFill>
                <a:latin typeface="Consolas" panose="020B0609020204030204" charset="0"/>
              </a:rPr>
              <a:t>(False, 'a')</a:t>
            </a:r>
          </a:p>
          <a:p>
            <a:pPr>
              <a:lnSpc>
                <a:spcPct val="80000"/>
              </a:lnSpc>
              <a:buNone/>
            </a:pPr>
            <a:r>
              <a:rPr lang="en-US" altLang="zh-CN" sz="1600">
                <a:latin typeface="Consolas" panose="020B0609020204030204" charset="0"/>
              </a:rPr>
              <a:t>&gt;&gt;&gt; 'a' in ('b', 'a')</a:t>
            </a:r>
          </a:p>
          <a:p>
            <a:pPr>
              <a:lnSpc>
                <a:spcPct val="80000"/>
              </a:lnSpc>
              <a:buNone/>
            </a:pPr>
            <a:r>
              <a:rPr lang="en-US" altLang="zh-CN" sz="1600">
                <a:solidFill>
                  <a:srgbClr val="00B0F0"/>
                </a:solidFill>
                <a:latin typeface="Consolas" panose="020B0609020204030204" charset="0"/>
              </a:rPr>
              <a:t>True</a:t>
            </a:r>
          </a:p>
          <a:p>
            <a:pPr>
              <a:lnSpc>
                <a:spcPct val="80000"/>
              </a:lnSpc>
              <a:buNone/>
            </a:pPr>
            <a:r>
              <a:rPr lang="en-US" altLang="zh-CN" sz="1600">
                <a:latin typeface="Consolas" panose="020B0609020204030204" charset="0"/>
              </a:rPr>
              <a:t>&gt;&gt;&gt; x = 3, 5</a:t>
            </a:r>
          </a:p>
          <a:p>
            <a:pPr>
              <a:lnSpc>
                <a:spcPct val="80000"/>
              </a:lnSpc>
              <a:buNone/>
            </a:pPr>
            <a:r>
              <a:rPr lang="en-US" altLang="zh-CN" sz="1600">
                <a:latin typeface="Consolas" panose="020B0609020204030204" charset="0"/>
              </a:rPr>
              <a:t>&gt;&gt;&gt; x</a:t>
            </a:r>
          </a:p>
          <a:p>
            <a:pPr>
              <a:lnSpc>
                <a:spcPct val="80000"/>
              </a:lnSpc>
              <a:buNone/>
            </a:pPr>
            <a:r>
              <a:rPr lang="en-US" altLang="zh-CN" sz="1600">
                <a:solidFill>
                  <a:srgbClr val="00B0F0"/>
                </a:solidFill>
                <a:latin typeface="Consolas" panose="020B0609020204030204" charset="0"/>
              </a:rPr>
              <a:t>(3, 5)</a:t>
            </a:r>
          </a:p>
          <a:p>
            <a:pPr>
              <a:lnSpc>
                <a:spcPct val="80000"/>
              </a:lnSpc>
              <a:buNone/>
            </a:pPr>
            <a:r>
              <a:rPr lang="en-US" altLang="zh-CN" sz="1600">
                <a:latin typeface="Consolas" panose="020B0609020204030204" charset="0"/>
              </a:rPr>
              <a:t>&gt;&gt;&gt; 3 == 3, 5</a:t>
            </a:r>
          </a:p>
          <a:p>
            <a:pPr>
              <a:lnSpc>
                <a:spcPct val="80000"/>
              </a:lnSpc>
              <a:buNone/>
            </a:pPr>
            <a:r>
              <a:rPr lang="en-US" altLang="zh-CN" sz="1600">
                <a:solidFill>
                  <a:srgbClr val="00B0F0"/>
                </a:solidFill>
                <a:latin typeface="Consolas" panose="020B0609020204030204" charset="0"/>
              </a:rPr>
              <a:t>(True, 5)</a:t>
            </a:r>
          </a:p>
          <a:p>
            <a:pPr>
              <a:lnSpc>
                <a:spcPct val="80000"/>
              </a:lnSpc>
              <a:buNone/>
            </a:pPr>
            <a:r>
              <a:rPr lang="en-US" altLang="zh-CN" sz="1600">
                <a:latin typeface="Consolas" panose="020B0609020204030204" charset="0"/>
              </a:rPr>
              <a:t>&gt;&gt;&gt; x = 3+5, 7</a:t>
            </a:r>
          </a:p>
          <a:p>
            <a:pPr>
              <a:lnSpc>
                <a:spcPct val="80000"/>
              </a:lnSpc>
              <a:buNone/>
            </a:pPr>
            <a:r>
              <a:rPr lang="en-US" altLang="zh-CN" sz="1600">
                <a:latin typeface="Consolas" panose="020B0609020204030204" charset="0"/>
              </a:rPr>
              <a:t>&gt;&gt;&gt; x</a:t>
            </a:r>
          </a:p>
          <a:p>
            <a:pPr>
              <a:lnSpc>
                <a:spcPct val="80000"/>
              </a:lnSpc>
              <a:buNone/>
            </a:pPr>
            <a:r>
              <a:rPr lang="en-US" altLang="zh-CN" sz="1600">
                <a:solidFill>
                  <a:srgbClr val="00B0F0"/>
                </a:solidFill>
                <a:latin typeface="Consolas" panose="020B0609020204030204" charset="0"/>
              </a:rPr>
              <a:t>(8, 7)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Python</a:t>
            </a:r>
            <a:r>
              <a:rPr lang="zh-CN" altLang="en-US" sz="1800" strike="noStrike" noProof="1">
                <a:solidFill>
                  <a:srgbClr val="FF0000"/>
                </a:solidFill>
              </a:rPr>
              <a:t>不支持</a:t>
            </a:r>
            <a:r>
              <a:rPr lang="zh-CN" altLang="en-US" sz="1800" strike="noStrike" noProof="1"/>
              <a:t>++和--运算符，只是两个连续的加号和减号。</a:t>
            </a:r>
          </a:p>
          <a:p>
            <a:pPr marL="0" indent="0" fontAlgn="base">
              <a:buNone/>
            </a:pPr>
            <a:r>
              <a:rPr lang="zh-CN" altLang="en-US" sz="1600" strike="noStrike" noProof="1">
                <a:latin typeface="Consolas" panose="020B0609020204030204" charset="0"/>
              </a:rPr>
              <a:t>&gt;&gt;&gt; i = 3</a:t>
            </a:r>
          </a:p>
          <a:p>
            <a:pPr marL="0" indent="0" fontAlgn="base">
              <a:buNone/>
            </a:pPr>
            <a:r>
              <a:rPr lang="zh-CN" altLang="en-US" sz="1600" strike="noStrike" noProof="1">
                <a:latin typeface="Consolas" panose="020B0609020204030204" charset="0"/>
              </a:rPr>
              <a:t>&gt;&gt;&gt; ++i                       #正正得正</a:t>
            </a:r>
          </a:p>
          <a:p>
            <a:pPr marL="0" indent="0" fontAlgn="base">
              <a:buNone/>
            </a:pPr>
            <a:r>
              <a:rPr lang="zh-CN" altLang="en-US" sz="1600" strike="noStrike" noProof="1">
                <a:solidFill>
                  <a:srgbClr val="00B0F0"/>
                </a:solidFill>
                <a:latin typeface="Consolas" panose="020B0609020204030204" charset="0"/>
              </a:rPr>
              <a:t>3</a:t>
            </a:r>
          </a:p>
          <a:p>
            <a:pPr marL="0" indent="0" fontAlgn="base">
              <a:buNone/>
            </a:pPr>
            <a:r>
              <a:rPr lang="zh-CN" altLang="en-US" sz="1600" strike="noStrike" noProof="1">
                <a:latin typeface="Consolas" panose="020B0609020204030204" charset="0"/>
              </a:rPr>
              <a:t>&gt;&gt;&gt; +(+3)                     #与++i等价</a:t>
            </a:r>
          </a:p>
          <a:p>
            <a:pPr marL="0" indent="0" fontAlgn="base">
              <a:buNone/>
            </a:pPr>
            <a:r>
              <a:rPr lang="zh-CN" altLang="en-US" sz="1600" strike="noStrike" noProof="1">
                <a:solidFill>
                  <a:srgbClr val="00B0F0"/>
                </a:solidFill>
                <a:latin typeface="Consolas" panose="020B0609020204030204" charset="0"/>
              </a:rPr>
              <a:t>3</a:t>
            </a:r>
          </a:p>
          <a:p>
            <a:pPr marL="0" indent="0" fontAlgn="base">
              <a:buNone/>
            </a:pPr>
            <a:r>
              <a:rPr lang="zh-CN" altLang="en-US" sz="1600" strike="noStrike" noProof="1">
                <a:latin typeface="Consolas" panose="020B0609020204030204" charset="0"/>
              </a:rPr>
              <a:t>&gt;&gt;&gt; i++                       #Python不支持++运算符，语法错误</a:t>
            </a:r>
          </a:p>
          <a:p>
            <a:pPr marL="0" indent="0" fontAlgn="base">
              <a:buNone/>
            </a:pPr>
            <a:r>
              <a:rPr lang="zh-CN" altLang="en-US" sz="1600" strike="noStrike" noProof="1">
                <a:solidFill>
                  <a:srgbClr val="FF0000"/>
                </a:solidFill>
                <a:latin typeface="Consolas" panose="020B0609020204030204" charset="0"/>
              </a:rPr>
              <a:t>SyntaxError: invalid syntax</a:t>
            </a:r>
          </a:p>
          <a:p>
            <a:pPr marL="0" indent="0" fontAlgn="base">
              <a:buNone/>
            </a:pPr>
            <a:r>
              <a:rPr lang="zh-CN" altLang="en-US" sz="1600" strike="noStrike" noProof="1">
                <a:latin typeface="Consolas" panose="020B0609020204030204" charset="0"/>
              </a:rPr>
              <a:t>&gt;&gt;&gt; --i                       #负负得正</a:t>
            </a:r>
          </a:p>
          <a:p>
            <a:pPr marL="0" indent="0" fontAlgn="base">
              <a:buNone/>
            </a:pPr>
            <a:r>
              <a:rPr lang="zh-CN" altLang="en-US" sz="1600" strike="noStrike" noProof="1">
                <a:solidFill>
                  <a:srgbClr val="00B0F0"/>
                </a:solidFill>
                <a:latin typeface="Consolas" panose="020B0609020204030204" charset="0"/>
              </a:rPr>
              <a:t>3</a:t>
            </a:r>
          </a:p>
          <a:p>
            <a:pPr marL="0" indent="0" fontAlgn="base">
              <a:buNone/>
            </a:pPr>
            <a:r>
              <a:rPr lang="zh-CN" altLang="en-US" sz="1600" strike="noStrike" noProof="1">
                <a:latin typeface="Consolas" panose="020B0609020204030204" charset="0"/>
              </a:rPr>
              <a:t>&gt;&gt;&gt; -(-i)                     #与--i等价</a:t>
            </a:r>
          </a:p>
          <a:p>
            <a:pPr marL="0" indent="0" fontAlgn="base">
              <a:buNone/>
            </a:pPr>
            <a:r>
              <a:rPr lang="zh-CN" altLang="en-US" sz="1600" strike="noStrike" noProof="1">
                <a:solidFill>
                  <a:srgbClr val="00B0F0"/>
                </a:solidFill>
                <a:latin typeface="Consolas" panose="020B0609020204030204" charset="0"/>
              </a:rPr>
              <a:t>3</a:t>
            </a:r>
          </a:p>
        </p:txBody>
      </p:sp>
      <p:sp>
        <p:nvSpPr>
          <p:cNvPr id="57346"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40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p>
        </p:txBody>
      </p:sp>
      <p:sp>
        <p:nvSpPr>
          <p:cNvPr id="58370" name="文本占位符 44034"/>
          <p:cNvSpPr>
            <a:spLocks noGrp="1"/>
          </p:cNvSpPr>
          <p:nvPr>
            <p:ph idx="1"/>
          </p:nvPr>
        </p:nvSpPr>
        <p:spPr/>
        <p:txBody>
          <a:bodyPr anchor="t"/>
          <a:lstStyle/>
          <a:p>
            <a:pPr fontAlgn="base">
              <a:spcBef>
                <a:spcPct val="0"/>
              </a:spcBef>
              <a:buFont typeface="Wingdings" panose="05000000000000000000" charset="0"/>
              <a:buChar char="§"/>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Python</a:t>
            </a:r>
            <a:r>
              <a:rPr lang="zh-CN" altLang="en-US" sz="1500" strike="noStrike" noProof="1">
                <a:latin typeface="宋体" panose="02010600030101010101" pitchFamily="2" charset="-122"/>
              </a:rPr>
              <a:t>中，单个任何类型的对象或常数属于合法表达式，使用运算符连接的变量和常量以及函数调用的任意组合也属于合法的表达式。</a:t>
            </a:r>
          </a:p>
          <a:p>
            <a:pPr fontAlgn="base">
              <a:lnSpc>
                <a:spcPct val="80000"/>
              </a:lnSpc>
              <a:buNone/>
            </a:pPr>
            <a:r>
              <a:rPr lang="en-US" altLang="zh-CN" sz="1200" strike="noStrike" noProof="1">
                <a:latin typeface="Consolas" panose="020B0609020204030204" charset="0"/>
              </a:rPr>
              <a:t>&gt;&gt;&gt; a = [1,2,3]</a:t>
            </a:r>
          </a:p>
          <a:p>
            <a:pPr fontAlgn="base">
              <a:lnSpc>
                <a:spcPct val="80000"/>
              </a:lnSpc>
              <a:buNone/>
            </a:pPr>
            <a:r>
              <a:rPr lang="en-US" altLang="zh-CN" sz="1200" strike="noStrike" noProof="1">
                <a:latin typeface="Consolas" panose="020B0609020204030204" charset="0"/>
              </a:rPr>
              <a:t>&gt;&gt;&gt; b = [4,5,6]</a:t>
            </a:r>
          </a:p>
          <a:p>
            <a:pPr fontAlgn="base">
              <a:lnSpc>
                <a:spcPct val="80000"/>
              </a:lnSpc>
              <a:buNone/>
            </a:pPr>
            <a:r>
              <a:rPr lang="en-US" altLang="zh-CN" sz="1200" strike="noStrike" noProof="1">
                <a:latin typeface="Consolas" panose="020B0609020204030204" charset="0"/>
              </a:rPr>
              <a:t>&gt;&gt;&gt; c = a + b</a:t>
            </a:r>
          </a:p>
          <a:p>
            <a:pPr fontAlgn="base">
              <a:lnSpc>
                <a:spcPct val="80000"/>
              </a:lnSpc>
              <a:buNone/>
            </a:pPr>
            <a:r>
              <a:rPr lang="en-US" altLang="zh-CN" sz="1200" strike="noStrike" noProof="1">
                <a:latin typeface="Consolas" panose="020B0609020204030204" charset="0"/>
              </a:rPr>
              <a:t>&gt;&gt;&gt; c</a:t>
            </a:r>
          </a:p>
          <a:p>
            <a:pPr fontAlgn="base">
              <a:lnSpc>
                <a:spcPct val="80000"/>
              </a:lnSpc>
              <a:buNone/>
            </a:pPr>
            <a:r>
              <a:rPr lang="en-US" altLang="zh-CN" sz="1200" strike="noStrike" noProof="1">
                <a:solidFill>
                  <a:srgbClr val="00B0F0"/>
                </a:solidFill>
                <a:latin typeface="Consolas" panose="020B0609020204030204" charset="0"/>
              </a:rPr>
              <a:t>[1, 2, 3, 4, 5, 6]</a:t>
            </a:r>
          </a:p>
          <a:p>
            <a:pPr fontAlgn="base">
              <a:lnSpc>
                <a:spcPct val="80000"/>
              </a:lnSpc>
              <a:buNone/>
            </a:pPr>
            <a:r>
              <a:rPr lang="en-US" altLang="zh-CN" sz="1200" strike="noStrike" noProof="1">
                <a:latin typeface="Consolas" panose="020B0609020204030204" charset="0"/>
              </a:rPr>
              <a:t>&gt;&gt;&gt; d = list(map(str, c))</a:t>
            </a:r>
          </a:p>
          <a:p>
            <a:pPr fontAlgn="base">
              <a:lnSpc>
                <a:spcPct val="80000"/>
              </a:lnSpc>
              <a:buNone/>
            </a:pPr>
            <a:r>
              <a:rPr lang="en-US" altLang="zh-CN" sz="1200" strike="noStrike" noProof="1">
                <a:latin typeface="Consolas" panose="020B0609020204030204" charset="0"/>
              </a:rPr>
              <a:t>&gt;&gt;&gt; d</a:t>
            </a:r>
          </a:p>
          <a:p>
            <a:pPr fontAlgn="base">
              <a:lnSpc>
                <a:spcPct val="80000"/>
              </a:lnSpc>
              <a:buNone/>
            </a:pPr>
            <a:r>
              <a:rPr lang="en-US" altLang="zh-CN" sz="1200" strike="noStrike" noProof="1">
                <a:solidFill>
                  <a:srgbClr val="00B0F0"/>
                </a:solidFill>
                <a:latin typeface="Consolas" panose="020B0609020204030204" charset="0"/>
              </a:rPr>
              <a:t>['1', '2', '3', '4', '5', '6']</a:t>
            </a:r>
          </a:p>
          <a:p>
            <a:pPr fontAlgn="base">
              <a:lnSpc>
                <a:spcPct val="80000"/>
              </a:lnSpc>
              <a:buNone/>
            </a:pPr>
            <a:r>
              <a:rPr lang="en-US" altLang="zh-CN" sz="1200" strike="noStrike" noProof="1">
                <a:latin typeface="Consolas" panose="020B0609020204030204" charset="0"/>
              </a:rPr>
              <a:t>&gt;&gt;&gt; import math</a:t>
            </a:r>
          </a:p>
          <a:p>
            <a:pPr fontAlgn="base">
              <a:lnSpc>
                <a:spcPct val="80000"/>
              </a:lnSpc>
              <a:buNone/>
            </a:pPr>
            <a:r>
              <a:rPr lang="en-US" altLang="zh-CN" sz="1200" strike="noStrike" noProof="1">
                <a:latin typeface="Consolas" panose="020B0609020204030204" charset="0"/>
              </a:rPr>
              <a:t>&gt;&gt;&gt; list(map(math.sin, c))</a:t>
            </a:r>
          </a:p>
          <a:p>
            <a:pPr marL="0" indent="0" fontAlgn="base">
              <a:lnSpc>
                <a:spcPct val="80000"/>
              </a:lnSpc>
              <a:buNone/>
            </a:pPr>
            <a:r>
              <a:rPr lang="en-US" altLang="zh-CN" sz="1200" strike="noStrike" noProof="1">
                <a:solidFill>
                  <a:srgbClr val="00B0F0"/>
                </a:solidFill>
                <a:latin typeface="Consolas" panose="020B0609020204030204" charset="0"/>
              </a:rPr>
              <a:t>[0.8414709848078965, 0.9092974268256817, 0.1411200080598672, -0.7568024953079282, -0.9589242746631385, -0.27941549819892586]</a:t>
            </a:r>
          </a:p>
          <a:p>
            <a:pPr fontAlgn="base">
              <a:lnSpc>
                <a:spcPct val="80000"/>
              </a:lnSpc>
              <a:buNone/>
            </a:pPr>
            <a:r>
              <a:rPr lang="en-US" altLang="zh-CN" sz="1200" strike="noStrike" noProof="1">
                <a:latin typeface="Consolas" panose="020B0609020204030204" charset="0"/>
              </a:rPr>
              <a:t>&gt;&gt;&gt; 'Hello' + ' ' + 'world'</a:t>
            </a:r>
          </a:p>
          <a:p>
            <a:pPr fontAlgn="base">
              <a:lnSpc>
                <a:spcPct val="80000"/>
              </a:lnSpc>
              <a:buNone/>
            </a:pPr>
            <a:r>
              <a:rPr lang="en-US" altLang="zh-CN" sz="1200" strike="noStrike" noProof="1">
                <a:solidFill>
                  <a:srgbClr val="00B0F0"/>
                </a:solidFill>
                <a:latin typeface="Consolas" panose="020B0609020204030204" charset="0"/>
              </a:rPr>
              <a:t>'Hello world'</a:t>
            </a:r>
          </a:p>
          <a:p>
            <a:pPr fontAlgn="base">
              <a:lnSpc>
                <a:spcPct val="80000"/>
              </a:lnSpc>
              <a:buNone/>
            </a:pPr>
            <a:r>
              <a:rPr lang="en-US" altLang="zh-CN" sz="1200" strike="noStrike" noProof="1">
                <a:latin typeface="Consolas" panose="020B0609020204030204" charset="0"/>
              </a:rPr>
              <a:t>&gt;&gt;&gt; 'welcome ' * 3</a:t>
            </a:r>
          </a:p>
          <a:p>
            <a:pPr fontAlgn="base">
              <a:lnSpc>
                <a:spcPct val="80000"/>
              </a:lnSpc>
              <a:buNone/>
            </a:pPr>
            <a:r>
              <a:rPr lang="en-US" altLang="zh-CN" sz="1200" strike="noStrike" noProof="1">
                <a:solidFill>
                  <a:srgbClr val="00B0F0"/>
                </a:solidFill>
                <a:latin typeface="Consolas" panose="020B0609020204030204" charset="0"/>
              </a:rPr>
              <a:t>'welcome welcome welcome '</a:t>
            </a:r>
          </a:p>
          <a:p>
            <a:pPr fontAlgn="base">
              <a:lnSpc>
                <a:spcPct val="80000"/>
              </a:lnSpc>
              <a:buNone/>
            </a:pPr>
            <a:r>
              <a:rPr lang="en-US" altLang="zh-CN" sz="1200" strike="noStrike" noProof="1">
                <a:latin typeface="Consolas" panose="020B0609020204030204" charset="0"/>
              </a:rPr>
              <a:t>&gt;&gt;&gt; ('welcome,'*3).rstrip(',')+'!'</a:t>
            </a:r>
          </a:p>
          <a:p>
            <a:pPr fontAlgn="base">
              <a:lnSpc>
                <a:spcPct val="80000"/>
              </a:lnSpc>
              <a:buNone/>
            </a:pPr>
            <a:r>
              <a:rPr lang="en-US" altLang="zh-CN" sz="1200" strike="noStrike" noProof="1">
                <a:solidFill>
                  <a:srgbClr val="00B0F0"/>
                </a:solidFill>
                <a:latin typeface="Consolas" panose="020B0609020204030204" charset="0"/>
              </a:rPr>
              <a:t>'welcome,welcome,welcome!'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a:xfrm>
            <a:off x="501650" y="1206976"/>
            <a:ext cx="7886700" cy="3698558"/>
          </a:xfrm>
        </p:spPr>
        <p:txBody>
          <a:bodyPr>
            <a:normAutofit/>
          </a:bodyPr>
          <a:lstStyle/>
          <a:p>
            <a:pPr marL="325755" indent="-325755" fontAlgn="auto">
              <a:lnSpc>
                <a:spcPct val="100000"/>
              </a:lnSpc>
              <a:spcBef>
                <a:spcPts val="400"/>
              </a:spcBef>
              <a:buFont typeface="Wingdings" panose="05000000000000000000" charset="0"/>
              <a:buChar char=""/>
            </a:pPr>
            <a:r>
              <a:rPr lang="zh-CN" altLang="en-US" sz="1800" b="1" dirty="0">
                <a:latin typeface="宋体" panose="02010600030101010101" pitchFamily="2" charset="-122"/>
                <a:ea typeface="宋体" panose="02010600030101010101" pitchFamily="2" charset="-122"/>
                <a:sym typeface="+mn-ea"/>
              </a:rPr>
              <a:t>问题解决：</a:t>
            </a:r>
            <a:r>
              <a:rPr lang="zh-CN" altLang="en-US" sz="1800" dirty="0">
                <a:latin typeface="宋体" panose="02010600030101010101" pitchFamily="2" charset="-122"/>
                <a:ea typeface="宋体" panose="02010600030101010101" pitchFamily="2" charset="-122"/>
                <a:sym typeface="+mn-ea"/>
              </a:rPr>
              <a:t>把列表中的所有数字都加</a:t>
            </a:r>
            <a:r>
              <a:rPr lang="en-US" altLang="zh-CN" sz="1800" dirty="0">
                <a:latin typeface="宋体" panose="02010600030101010101" pitchFamily="2" charset="-122"/>
                <a:ea typeface="宋体" panose="02010600030101010101" pitchFamily="2" charset="-122"/>
                <a:sym typeface="+mn-ea"/>
              </a:rPr>
              <a:t>5</a:t>
            </a:r>
            <a:r>
              <a:rPr lang="zh-CN" altLang="en-US" sz="1800" dirty="0">
                <a:latin typeface="宋体" panose="02010600030101010101" pitchFamily="2" charset="-122"/>
                <a:ea typeface="宋体" panose="02010600030101010101" pitchFamily="2" charset="-122"/>
                <a:sym typeface="+mn-ea"/>
              </a:rPr>
              <a:t>，得到新列表。（</a:t>
            </a:r>
            <a:r>
              <a:rPr lang="zh-CN" altLang="en-US" sz="1800" dirty="0">
                <a:solidFill>
                  <a:srgbClr val="FF0000"/>
                </a:solidFill>
                <a:latin typeface="宋体" panose="02010600030101010101" pitchFamily="2" charset="-122"/>
                <a:ea typeface="宋体" panose="02010600030101010101" pitchFamily="2" charset="-122"/>
                <a:sym typeface="+mn-ea"/>
              </a:rPr>
              <a:t>命令式编程</a:t>
            </a:r>
            <a:r>
              <a:rPr lang="zh-CN" altLang="en-US" sz="1800" dirty="0">
                <a:latin typeface="宋体" panose="02010600030101010101" pitchFamily="2" charset="-122"/>
                <a:ea typeface="宋体" panose="02010600030101010101" pitchFamily="2" charset="-122"/>
                <a:sym typeface="+mn-ea"/>
              </a:rPr>
              <a:t>）</a:t>
            </a:r>
            <a:endParaRPr lang="en-US" altLang="zh-CN" sz="1800" dirty="0">
              <a:latin typeface="宋体" panose="02010600030101010101" pitchFamily="2" charset="-122"/>
              <a:ea typeface="宋体" panose="02010600030101010101" pitchFamily="2" charset="-122"/>
              <a:sym typeface="+mn-ea"/>
            </a:endParaRPr>
          </a:p>
          <a:p>
            <a:pPr marL="0" indent="0" fontAlgn="auto">
              <a:lnSpc>
                <a:spcPct val="100000"/>
              </a:lnSpc>
              <a:spcBef>
                <a:spcPts val="400"/>
              </a:spcBef>
              <a:buNone/>
            </a:pPr>
            <a:endParaRPr lang="zh-CN" altLang="en-US" sz="1500" dirty="0">
              <a:latin typeface="Consolas" panose="020B0609020204030204" charset="0"/>
              <a:sym typeface="+mn-ea"/>
            </a:endParaRPr>
          </a:p>
          <a:p>
            <a:pPr marL="0" indent="0" fontAlgn="auto">
              <a:lnSpc>
                <a:spcPct val="100000"/>
              </a:lnSpc>
              <a:spcBef>
                <a:spcPts val="0"/>
              </a:spcBef>
              <a:buNone/>
            </a:pPr>
            <a:r>
              <a:rPr lang="zh-CN" altLang="en-US" sz="1500" dirty="0">
                <a:latin typeface="Consolas" panose="020B0609020204030204" charset="0"/>
                <a:sym typeface="+mn-ea"/>
              </a:rPr>
              <a:t>&gt;&gt;&gt; x = list(range(10))</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[0, 1, 2, 3, 4, 5, 6, 7, 8, 9]</a:t>
            </a:r>
            <a:endParaRPr lang="zh-CN" altLang="en-US" sz="1500" dirty="0">
              <a:solidFill>
                <a:srgbClr val="00B0F0"/>
              </a:solidFill>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y = []</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for num in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    y.append(num+5)</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	</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y</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[5, 6, 7, 8, 9, 10, 11, 12, 13, 14]</a:t>
            </a:r>
            <a:endParaRPr lang="zh-CN" altLang="en-US" sz="1500" dirty="0">
              <a:solidFill>
                <a:srgbClr val="00B0F0"/>
              </a:solidFill>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[num+5 for num in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[5, 6, 7, 8, 9, 10, 11, 12, 13, 14]</a:t>
            </a:r>
            <a:endParaRPr lang="zh-CN" altLang="en-US" sz="1500" dirty="0"/>
          </a:p>
        </p:txBody>
      </p:sp>
      <p:sp>
        <p:nvSpPr>
          <p:cNvPr id="5" name="Line Callout 2 4"/>
          <p:cNvSpPr/>
          <p:nvPr/>
        </p:nvSpPr>
        <p:spPr>
          <a:xfrm>
            <a:off x="3820636" y="2409508"/>
            <a:ext cx="2167414" cy="390525"/>
          </a:xfrm>
          <a:prstGeom prst="borderCallout2">
            <a:avLst>
              <a:gd name="adj1" fmla="val 46707"/>
              <a:gd name="adj2" fmla="val -615"/>
              <a:gd name="adj3" fmla="val 46585"/>
              <a:gd name="adj4" fmla="val -16677"/>
              <a:gd name="adj5" fmla="val 102439"/>
              <a:gd name="adj6" fmla="val -66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循环，遍历</a:t>
            </a:r>
            <a:r>
              <a:rPr lang="en-US" altLang="zh-CN" sz="1200">
                <a:solidFill>
                  <a:srgbClr val="FF0000"/>
                </a:solidFill>
              </a:rPr>
              <a:t>x</a:t>
            </a:r>
            <a:r>
              <a:rPr lang="zh-CN" altLang="en-US" sz="1200">
                <a:solidFill>
                  <a:srgbClr val="FF0000"/>
                </a:solidFill>
              </a:rPr>
              <a:t>中的每个元素</a:t>
            </a:r>
          </a:p>
        </p:txBody>
      </p:sp>
      <p:sp>
        <p:nvSpPr>
          <p:cNvPr id="6" name="Line Callout 1 (No Border) 5"/>
          <p:cNvSpPr/>
          <p:nvPr/>
        </p:nvSpPr>
        <p:spPr>
          <a:xfrm>
            <a:off x="2216150" y="3146266"/>
            <a:ext cx="2302193" cy="429578"/>
          </a:xfrm>
          <a:prstGeom prst="callout1">
            <a:avLst>
              <a:gd name="adj1" fmla="val 50000"/>
              <a:gd name="adj2" fmla="val -248"/>
              <a:gd name="adj3" fmla="val -2439"/>
              <a:gd name="adj4" fmla="val -29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列表方法，在尾部追加元素</a:t>
            </a:r>
          </a:p>
        </p:txBody>
      </p:sp>
      <p:sp>
        <p:nvSpPr>
          <p:cNvPr id="8" name="Line Callout 1 7"/>
          <p:cNvSpPr/>
          <p:nvPr/>
        </p:nvSpPr>
        <p:spPr>
          <a:xfrm>
            <a:off x="4319270" y="3749199"/>
            <a:ext cx="1091565" cy="429578"/>
          </a:xfrm>
          <a:prstGeom prst="borderCallout1">
            <a:avLst>
              <a:gd name="adj1" fmla="val 50110"/>
              <a:gd name="adj2" fmla="val -102"/>
              <a:gd name="adj3" fmla="val 55764"/>
              <a:gd name="adj4" fmla="val -110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列表推导式</a:t>
            </a:r>
          </a:p>
        </p:txBody>
      </p:sp>
      <p:sp>
        <p:nvSpPr>
          <p:cNvPr id="9" name="Line Callout 1 8"/>
          <p:cNvSpPr/>
          <p:nvPr/>
        </p:nvSpPr>
        <p:spPr>
          <a:xfrm>
            <a:off x="4422616" y="1632744"/>
            <a:ext cx="1045369" cy="288608"/>
          </a:xfrm>
          <a:prstGeom prst="borderCallout1">
            <a:avLst>
              <a:gd name="adj1" fmla="val 45544"/>
              <a:gd name="adj2" fmla="val -338"/>
              <a:gd name="adj3" fmla="val 99009"/>
              <a:gd name="adj4" fmla="val -136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创建列表</a:t>
            </a:r>
          </a:p>
        </p:txBody>
      </p:sp>
      <p:sp>
        <p:nvSpPr>
          <p:cNvPr id="10" name="Line Callout 1 9"/>
          <p:cNvSpPr/>
          <p:nvPr/>
        </p:nvSpPr>
        <p:spPr>
          <a:xfrm>
            <a:off x="1984375" y="2017236"/>
            <a:ext cx="834390" cy="243840"/>
          </a:xfrm>
          <a:prstGeom prst="borderCallout1">
            <a:avLst>
              <a:gd name="adj1" fmla="val 50195"/>
              <a:gd name="adj2" fmla="val -627"/>
              <a:gd name="adj3" fmla="val 228125"/>
              <a:gd name="adj4" fmla="val -43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空列表</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
        <p:nvSpPr>
          <p:cNvPr id="59394" name="文本占位符 46082"/>
          <p:cNvSpPr>
            <a:spLocks noGrp="1"/>
          </p:cNvSpPr>
          <p:nvPr>
            <p:ph idx="1"/>
          </p:nvPr>
        </p:nvSpPr>
        <p:spPr/>
        <p:txBody>
          <a:bodyPr anchor="t"/>
          <a:lstStyle/>
          <a:p>
            <a:pPr defTabSz="914400">
              <a:buSzPct val="90000"/>
              <a:buFont typeface="Wingdings" panose="05000000000000000000" charset="0"/>
              <a:buChar char="§"/>
            </a:pPr>
            <a:r>
              <a:rPr lang="zh-CN" altLang="en-US" sz="1800" dirty="0"/>
              <a:t>内置函数不需要导入任何模块即可使用</a:t>
            </a:r>
            <a:endParaRPr lang="en-US" altLang="zh-CN" sz="1800" dirty="0"/>
          </a:p>
          <a:p>
            <a:pPr defTabSz="914400">
              <a:buSzPct val="90000"/>
              <a:buFont typeface="Wingdings" panose="05000000000000000000" charset="0"/>
              <a:buChar char="§"/>
            </a:pPr>
            <a:r>
              <a:rPr lang="zh-CN" altLang="en-US" sz="1800" dirty="0"/>
              <a:t>执行下面的命令</a:t>
            </a:r>
            <a:r>
              <a:rPr lang="en-US" altLang="zh-CN" sz="1800" dirty="0"/>
              <a:t>可以</a:t>
            </a:r>
            <a:r>
              <a:rPr lang="zh-CN" altLang="en-US" sz="1800" dirty="0"/>
              <a:t>列出所有内置函数</a:t>
            </a:r>
          </a:p>
          <a:p>
            <a:pPr defTabSz="914400">
              <a:buSzPct val="90000"/>
              <a:buFont typeface="Wingdings" panose="05000000000000000000" pitchFamily="2" charset="2"/>
              <a:buNone/>
            </a:pPr>
            <a:r>
              <a:rPr lang="en-US" altLang="zh-CN" sz="1500" dirty="0"/>
              <a:t>&gt;&gt;&gt; dir(__builtins__)</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26720" y="1170305"/>
          <a:ext cx="8163560" cy="3216910"/>
        </p:xfrm>
        <a:graphic>
          <a:graphicData uri="http://schemas.openxmlformats.org/drawingml/2006/table">
            <a:tbl>
              <a:tblPr firstRow="1" bandRow="1">
                <a:tableStyleId>{5940675A-B579-460E-94D1-54222C63F5DA}</a:tableStyleId>
              </a:tblPr>
              <a:tblGrid>
                <a:gridCol w="210566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18542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abs(x)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3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all(iterable)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都有</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等于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any(iterable)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使得</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ascii(obj)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400" b="0" u="none">
                          <a:latin typeface="宋体" panose="02010600030101010101" pitchFamily="2" charset="-122"/>
                          <a:ea typeface="宋体" panose="02010600030101010101" pitchFamily="2" charset="-122"/>
                          <a:cs typeface="宋体" panose="02010600030101010101" pitchFamily="2" charset="-122"/>
                        </a:rPr>
                        <a:t>ASCII</a:t>
                      </a:r>
                      <a:r>
                        <a:rPr lang="zh-CN" altLang="en-US" sz="14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bin(x)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bool(x)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返回与</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60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bytes(x)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转换为字节串表示形式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20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callable(obj)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400" b="0" u="none" dirty="0">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400" b="0" u="none" dirty="0">
                          <a:latin typeface="宋体" panose="02010600030101010101" pitchFamily="2" charset="-122"/>
                          <a:ea typeface="宋体" panose="02010600030101010101" pitchFamily="2" charset="-122"/>
                          <a:cs typeface="宋体" panose="02010600030101010101" pitchFamily="2" charset="-122"/>
                        </a:rPr>
                        <a:t>__call__()</a:t>
                      </a:r>
                      <a:r>
                        <a:rPr lang="zh-CN" altLang="en-US" sz="1400" b="0" u="none" dirty="0">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4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compile()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用于把</a:t>
                      </a:r>
                      <a:r>
                        <a:rPr lang="en-US" altLang="zh-CN" sz="1400" b="0" u="none">
                          <a:latin typeface="宋体" panose="02010600030101010101" pitchFamily="2" charset="-122"/>
                          <a:ea typeface="宋体" panose="02010600030101010101" pitchFamily="2" charset="-122"/>
                          <a:cs typeface="宋体" panose="02010600030101010101" pitchFamily="2" charset="-122"/>
                        </a:rPr>
                        <a:t>Python</a:t>
                      </a:r>
                      <a:r>
                        <a:rPr lang="zh-CN" altLang="en-US" sz="14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400" b="0" u="none">
                          <a:latin typeface="宋体" panose="02010600030101010101" pitchFamily="2" charset="-122"/>
                          <a:ea typeface="宋体" panose="02010600030101010101" pitchFamily="2" charset="-122"/>
                          <a:cs typeface="宋体" panose="02010600030101010101" pitchFamily="2" charset="-122"/>
                        </a:rPr>
                        <a:t>exec()</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eval()</a:t>
                      </a:r>
                      <a:r>
                        <a:rPr lang="zh-CN" altLang="en-US" sz="1400" b="0" u="none">
                          <a:latin typeface="宋体" panose="02010600030101010101" pitchFamily="2" charset="-122"/>
                          <a:ea typeface="宋体" panose="02010600030101010101" pitchFamily="2" charset="-122"/>
                          <a:cs typeface="宋体" panose="02010600030101010101" pitchFamily="2" charset="-122"/>
                        </a:rPr>
                        <a:t>函数执行的代码对象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complex(real, [imag])</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返回复数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chr(x)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400" b="0" u="none" dirty="0">
                          <a:latin typeface="宋体" panose="02010600030101010101" pitchFamily="2" charset="-122"/>
                          <a:ea typeface="宋体" panose="02010600030101010101" pitchFamily="2" charset="-122"/>
                          <a:cs typeface="宋体" panose="02010600030101010101" pitchFamily="2" charset="-122"/>
                        </a:rPr>
                        <a:t>Unicode</a:t>
                      </a:r>
                      <a:r>
                        <a:rPr lang="zh-CN" altLang="en-US" sz="1400" b="0" u="none" dirty="0">
                          <a:latin typeface="宋体" panose="02010600030101010101" pitchFamily="2" charset="-122"/>
                          <a:ea typeface="宋体" panose="02010600030101010101" pitchFamily="2" charset="-122"/>
                          <a:cs typeface="宋体" panose="02010600030101010101" pitchFamily="2" charset="-122"/>
                        </a:rPr>
                        <a:t>编码为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0458"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46405" y="1168400"/>
          <a:ext cx="8274050" cy="3301365"/>
        </p:xfrm>
        <a:graphic>
          <a:graphicData uri="http://schemas.openxmlformats.org/drawingml/2006/table">
            <a:tbl>
              <a:tblPr firstRow="1" bandRow="1">
                <a:tableStyleId>{5940675A-B579-460E-94D1-54222C63F5DA}</a:tableStyleId>
              </a:tblPr>
              <a:tblGrid>
                <a:gridCol w="2710180">
                  <a:extLst>
                    <a:ext uri="{9D8B030D-6E8A-4147-A177-3AD203B41FA5}">
                      <a16:colId xmlns:a16="http://schemas.microsoft.com/office/drawing/2014/main" val="20000"/>
                    </a:ext>
                  </a:extLst>
                </a:gridCol>
                <a:gridCol w="5563870">
                  <a:extLst>
                    <a:ext uri="{9D8B030D-6E8A-4147-A177-3AD203B41FA5}">
                      <a16:colId xmlns:a16="http://schemas.microsoft.com/office/drawing/2014/main" val="20001"/>
                    </a:ext>
                  </a:extLst>
                </a:gridCol>
              </a:tblGrid>
              <a:tr h="18288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delattr(obj,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dir(obj)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200" b="0" u="none">
                          <a:latin typeface="宋体" panose="02010600030101010101" pitchFamily="2" charset="-122"/>
                          <a:ea typeface="宋体" panose="02010600030101010101" pitchFamily="2" charset="-122"/>
                          <a:cs typeface="宋体" panose="02010600030101010101" pitchFamily="2" charset="-122"/>
                        </a:rPr>
                        <a:t>obj</a:t>
                      </a:r>
                      <a:r>
                        <a:rPr lang="zh-CN" altLang="en-US" sz="12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divmod(x, y)</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2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enumerate(iterable[, start])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2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200" b="0" u="none">
                          <a:latin typeface="宋体" panose="02010600030101010101" pitchFamily="2" charset="-122"/>
                          <a:ea typeface="宋体" panose="02010600030101010101" pitchFamily="2" charset="-122"/>
                          <a:cs typeface="宋体" panose="02010600030101010101" pitchFamily="2" charset="-122"/>
                        </a:rPr>
                        <a:t>的迭代器对象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764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eval(s[, globals[, locals]])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s</a:t>
                      </a:r>
                      <a:r>
                        <a:rPr lang="zh-CN" altLang="en-US" sz="1200" b="0" u="none">
                          <a:latin typeface="宋体" panose="02010600030101010101" pitchFamily="2" charset="-122"/>
                          <a:ea typeface="宋体" panose="02010600030101010101" pitchFamily="2" charset="-122"/>
                          <a:cs typeface="宋体" panose="02010600030101010101" pitchFamily="2" charset="-122"/>
                        </a:rPr>
                        <a:t>中表达式的值</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exec(x)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200" b="0" u="none">
                          <a:latin typeface="宋体" panose="02010600030101010101" pitchFamily="2" charset="-122"/>
                          <a:ea typeface="宋体" panose="02010600030101010101" pitchFamily="2" charset="-122"/>
                          <a:cs typeface="宋体" panose="02010600030101010101" pitchFamily="2" charset="-122"/>
                        </a:rPr>
                        <a:t>x</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exit()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filter(func, seq)</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为</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float(x)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x</a:t>
                      </a:r>
                      <a:r>
                        <a:rPr lang="zh-CN" altLang="en-US" sz="1200" b="0" u="none">
                          <a:latin typeface="宋体" panose="02010600030101010101" pitchFamily="2" charset="-122"/>
                          <a:ea typeface="宋体" panose="02010600030101010101" pitchFamily="2" charset="-122"/>
                          <a:cs typeface="宋体" panose="02010600030101010101" pitchFamily="2" charset="-122"/>
                        </a:rPr>
                        <a:t>转换为浮点数并返回</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2880">
                <a:tc>
                  <a:txBody>
                    <a:bodyPr/>
                    <a:lstStyle/>
                    <a:p>
                      <a:pPr marL="0" indent="0" algn="l">
                        <a:buNone/>
                      </a:pPr>
                      <a:r>
                        <a:rPr lang="en-US" altLang="zh-CN" sz="1200" b="0" u="none" dirty="0" err="1">
                          <a:latin typeface="宋体" panose="02010600030101010101" pitchFamily="2" charset="-122"/>
                          <a:ea typeface="宋体" panose="02010600030101010101" pitchFamily="2" charset="-122"/>
                          <a:cs typeface="宋体" panose="02010600030101010101" pitchFamily="2" charset="-122"/>
                        </a:rPr>
                        <a:t>frozenset</a:t>
                      </a:r>
                      <a:r>
                        <a:rPr lang="en-US" altLang="zh-CN" sz="1200" b="0" u="none" dirty="0">
                          <a:latin typeface="宋体" panose="02010600030101010101" pitchFamily="2" charset="-122"/>
                          <a:ea typeface="宋体" panose="02010600030101010101" pitchFamily="2" charset="-122"/>
                          <a:cs typeface="宋体" panose="02010600030101010101" pitchFamily="2" charset="-122"/>
                        </a:rPr>
                        <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创建不可变的集合对象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029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getattr(obj, name[, default])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200" b="0" u="none" dirty="0">
                          <a:latin typeface="宋体" panose="02010600030101010101" pitchFamily="2" charset="-122"/>
                          <a:ea typeface="宋体" panose="02010600030101010101" pitchFamily="2" charset="-122"/>
                          <a:cs typeface="宋体" panose="02010600030101010101" pitchFamily="2" charset="-122"/>
                        </a:rPr>
                        <a:t>obj.name</a:t>
                      </a:r>
                      <a:r>
                        <a:rPr lang="zh-CN" altLang="en-US" sz="1200" b="0" u="none" dirty="0">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200" b="0" u="none" dirty="0">
                          <a:latin typeface="宋体" panose="02010600030101010101" pitchFamily="2" charset="-122"/>
                          <a:ea typeface="宋体" panose="02010600030101010101" pitchFamily="2" charset="-122"/>
                          <a:cs typeface="宋体" panose="02010600030101010101" pitchFamily="2" charset="-122"/>
                        </a:rPr>
                        <a:t>default</a:t>
                      </a:r>
                      <a:r>
                        <a:rPr lang="zh-CN" altLang="en-US" sz="1200" b="0" u="none" dirty="0">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200" b="0" u="none" dirty="0">
                          <a:latin typeface="宋体" panose="02010600030101010101" pitchFamily="2" charset="-122"/>
                          <a:ea typeface="宋体" panose="02010600030101010101" pitchFamily="2" charset="-122"/>
                          <a:cs typeface="宋体" panose="02010600030101010101" pitchFamily="2" charset="-122"/>
                        </a:rPr>
                        <a:t>default</a:t>
                      </a:r>
                      <a:r>
                        <a:rPr lang="zh-CN" altLang="en-US" sz="1200" b="0" u="none" dirty="0">
                          <a:latin typeface="宋体" panose="02010600030101010101" pitchFamily="2" charset="-122"/>
                          <a:ea typeface="宋体" panose="02010600030101010101" pitchFamily="2" charset="-122"/>
                          <a:cs typeface="宋体" panose="02010600030101010101" pitchFamily="2" charset="-122"/>
                        </a:rPr>
                        <a:t>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1483" name="标题 46081"/>
          <p:cNvSpPr>
            <a:spLocks noGrp="1"/>
          </p:cNvSpPr>
          <p:nvPr>
            <p:ph type="title"/>
          </p:nvPr>
        </p:nvSpPr>
        <p:spPr>
          <a:xfrm>
            <a:off x="12065" y="9525"/>
            <a:ext cx="912177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4970" y="1151255"/>
          <a:ext cx="8165465" cy="3270250"/>
        </p:xfrm>
        <a:graphic>
          <a:graphicData uri="http://schemas.openxmlformats.org/drawingml/2006/table">
            <a:tbl>
              <a:tblPr firstRow="1" bandRow="1">
                <a:tableStyleId>{5940675A-B579-460E-94D1-54222C63F5DA}</a:tableStyleId>
              </a:tblPr>
              <a:tblGrid>
                <a:gridCol w="2451100">
                  <a:extLst>
                    <a:ext uri="{9D8B030D-6E8A-4147-A177-3AD203B41FA5}">
                      <a16:colId xmlns:a16="http://schemas.microsoft.com/office/drawing/2014/main" val="20000"/>
                    </a:ext>
                  </a:extLst>
                </a:gridCol>
                <a:gridCol w="5714365">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6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globals()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hasattr(obj,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的成员</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hash(x)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的哈希值，如果</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不可哈希则抛出异常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help(obj)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的帮助信息</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9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hex(x)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dirty="0">
                          <a:latin typeface="宋体" panose="02010600030101010101" pitchFamily="2" charset="-122"/>
                          <a:ea typeface="宋体" panose="02010600030101010101" pitchFamily="2" charset="-122"/>
                          <a:cs typeface="宋体" panose="02010600030101010101" pitchFamily="2" charset="-122"/>
                        </a:rPr>
                        <a:t>x</a:t>
                      </a:r>
                      <a:r>
                        <a:rPr lang="zh-CN" altLang="en-US" sz="1400" b="0" u="none" dirty="0">
                          <a:latin typeface="宋体" panose="02010600030101010101" pitchFamily="2" charset="-122"/>
                          <a:ea typeface="宋体" panose="02010600030101010101" pitchFamily="2" charset="-122"/>
                          <a:cs typeface="宋体" panose="02010600030101010101" pitchFamily="2" charset="-122"/>
                        </a:rPr>
                        <a:t>转换为十六进制串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id(obj)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的标识（内存地址）</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7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input([</a:t>
                      </a:r>
                      <a:r>
                        <a:rPr lang="zh-CN" altLang="en-US" sz="1400" b="0" u="none">
                          <a:latin typeface="宋体" panose="02010600030101010101" pitchFamily="2" charset="-122"/>
                          <a:ea typeface="宋体" panose="02010600030101010101" pitchFamily="2" charset="-122"/>
                          <a:cs typeface="宋体" panose="02010600030101010101" pitchFamily="2" charset="-122"/>
                        </a:rPr>
                        <a:t>提示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4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int(x[, d])</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400" b="0" u="none">
                          <a:latin typeface="宋体" panose="02010600030101010101" pitchFamily="2" charset="-122"/>
                          <a:ea typeface="宋体" panose="02010600030101010101" pitchFamily="2" charset="-122"/>
                          <a:cs typeface="宋体" panose="02010600030101010101" pitchFamily="2" charset="-122"/>
                        </a:rPr>
                        <a:t>float</a:t>
                      </a:r>
                      <a:r>
                        <a:rPr lang="zh-CN" altLang="en-US" sz="1400" b="0" u="none">
                          <a:latin typeface="宋体" panose="02010600030101010101" pitchFamily="2" charset="-122"/>
                          <a:ea typeface="宋体" panose="02010600030101010101" pitchFamily="2" charset="-122"/>
                          <a:cs typeface="宋体" panose="02010600030101010101" pitchFamily="2" charset="-122"/>
                        </a:rPr>
                        <a:t>）、分数（</a:t>
                      </a:r>
                      <a:r>
                        <a:rPr lang="en-US" altLang="zh-CN" sz="1400" b="0" u="none">
                          <a:latin typeface="宋体" panose="02010600030101010101" pitchFamily="2" charset="-122"/>
                          <a:ea typeface="宋体" panose="02010600030101010101" pitchFamily="2" charset="-122"/>
                          <a:cs typeface="宋体" panose="02010600030101010101" pitchFamily="2" charset="-122"/>
                        </a:rPr>
                        <a:t>Fraction</a:t>
                      </a:r>
                      <a:r>
                        <a:rPr lang="zh-CN" altLang="en-US" sz="14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400" b="0" u="none">
                          <a:latin typeface="宋体" panose="02010600030101010101" pitchFamily="2" charset="-122"/>
                          <a:ea typeface="宋体" panose="02010600030101010101" pitchFamily="2" charset="-122"/>
                          <a:cs typeface="宋体" panose="02010600030101010101" pitchFamily="2" charset="-122"/>
                        </a:rPr>
                        <a:t>Decimal</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默认为十进制</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0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isinstance(obj, class-or-type-or-tuple)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400" b="0" u="none" dirty="0">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iter(...)</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069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len(obj)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dirty="0">
                          <a:latin typeface="宋体" panose="02010600030101010101" pitchFamily="2" charset="-122"/>
                          <a:ea typeface="宋体" panose="02010600030101010101" pitchFamily="2" charset="-122"/>
                          <a:cs typeface="宋体" panose="02010600030101010101" pitchFamily="2" charset="-122"/>
                        </a:rPr>
                        <a:t>obj</a:t>
                      </a:r>
                      <a:r>
                        <a:rPr lang="zh-CN" altLang="en-US" sz="1400" b="0" u="none" dirty="0">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4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对象和其他可迭代对象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2507" name="标题 46081"/>
          <p:cNvSpPr>
            <a:spLocks noGrp="1"/>
          </p:cNvSpPr>
          <p:nvPr>
            <p:ph type="title"/>
          </p:nvPr>
        </p:nvSpPr>
        <p:spPr>
          <a:xfrm>
            <a:off x="12065" y="9525"/>
            <a:ext cx="912304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5935" y="1173480"/>
          <a:ext cx="7976235" cy="3197225"/>
        </p:xfrm>
        <a:graphic>
          <a:graphicData uri="http://schemas.openxmlformats.org/drawingml/2006/table">
            <a:tbl>
              <a:tblPr firstRow="1" bandRow="1">
                <a:tableStyleId>{5940675A-B579-460E-94D1-54222C63F5DA}</a:tableStyleId>
              </a:tblPr>
              <a:tblGrid>
                <a:gridCol w="2393950">
                  <a:extLst>
                    <a:ext uri="{9D8B030D-6E8A-4147-A177-3AD203B41FA5}">
                      <a16:colId xmlns:a16="http://schemas.microsoft.com/office/drawing/2014/main" val="20000"/>
                    </a:ext>
                  </a:extLst>
                </a:gridCol>
                <a:gridCol w="5582285">
                  <a:extLst>
                    <a:ext uri="{9D8B030D-6E8A-4147-A177-3AD203B41FA5}">
                      <a16:colId xmlns:a16="http://schemas.microsoft.com/office/drawing/2014/main" val="20001"/>
                    </a:ext>
                  </a:extLst>
                </a:gridCol>
              </a:tblGrid>
              <a:tr h="25654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list([x])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set([x])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tuple([x])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dict([x])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locals()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7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map(func, *iterables)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400" b="0" u="none">
                          <a:latin typeface="宋体" panose="02010600030101010101" pitchFamily="2" charset="-122"/>
                          <a:ea typeface="宋体" panose="02010600030101010101" pitchFamily="2" charset="-122"/>
                          <a:cs typeface="宋体" panose="02010600030101010101" pitchFamily="2" charset="-122"/>
                        </a:rPr>
                        <a:t>map</a:t>
                      </a:r>
                      <a:r>
                        <a:rPr lang="zh-CN" altLang="en-US" sz="14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400" b="0" u="none">
                          <a:latin typeface="宋体" panose="02010600030101010101" pitchFamily="2" charset="-122"/>
                          <a:ea typeface="宋体" panose="02010600030101010101" pitchFamily="2" charset="-122"/>
                          <a:cs typeface="宋体" panose="02010600030101010101" pitchFamily="2" charset="-122"/>
                        </a:rPr>
                        <a:t>iterables</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指定的每个迭代对象，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7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max(x)</a:t>
                      </a:r>
                      <a:r>
                        <a:rPr lang="zh-CN" altLang="en-US" sz="1400" b="0" u="none">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宋体" panose="02010600030101010101" pitchFamily="2" charset="-122"/>
                          <a:ea typeface="宋体" panose="02010600030101010101" pitchFamily="2" charset="-122"/>
                          <a:cs typeface="宋体" panose="02010600030101010101" pitchFamily="2" charset="-122"/>
                        </a:rPr>
                        <a:t>min(x)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为空时返回的默认值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next(iterator[, default])</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oct(x)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转换为八进制串</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open(name[, mode])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并返回文件对象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828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ord(x)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pow(x, y, z=None)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x ** y</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525" name="标题 46081"/>
          <p:cNvSpPr>
            <a:spLocks noGrp="1"/>
          </p:cNvSpPr>
          <p:nvPr>
            <p:ph type="title"/>
          </p:nvPr>
        </p:nvSpPr>
        <p:spPr>
          <a:xfrm>
            <a:off x="6985" y="9525"/>
            <a:ext cx="914654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0525" y="1149350"/>
          <a:ext cx="8267065" cy="3296920"/>
        </p:xfrm>
        <a:graphic>
          <a:graphicData uri="http://schemas.openxmlformats.org/drawingml/2006/table">
            <a:tbl>
              <a:tblPr firstRow="1" bandRow="1">
                <a:tableStyleId>{5940675A-B579-460E-94D1-54222C63F5DA}</a:tableStyleId>
              </a:tblPr>
              <a:tblGrid>
                <a:gridCol w="3347720">
                  <a:extLst>
                    <a:ext uri="{9D8B030D-6E8A-4147-A177-3AD203B41FA5}">
                      <a16:colId xmlns:a16="http://schemas.microsoft.com/office/drawing/2014/main" val="20000"/>
                    </a:ext>
                  </a:extLst>
                </a:gridCol>
                <a:gridCol w="4919345">
                  <a:extLst>
                    <a:ext uri="{9D8B030D-6E8A-4147-A177-3AD203B41FA5}">
                      <a16:colId xmlns:a16="http://schemas.microsoft.com/office/drawing/2014/main" val="20001"/>
                    </a:ext>
                  </a:extLst>
                </a:gridCol>
              </a:tblGrid>
              <a:tr h="26098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4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print(value, ..., sep=' ', end='\n', file = sys. stdout, flush=False)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基本输出函数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1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quit()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退出当前解释器环境</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0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range([start,] end [, step]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4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start,end</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内以</a:t>
                      </a:r>
                      <a:r>
                        <a:rPr lang="en-US" altLang="zh-CN" sz="1400" b="0" u="none" dirty="0">
                          <a:latin typeface="宋体" panose="02010600030101010101" pitchFamily="2" charset="-122"/>
                          <a:ea typeface="宋体" panose="02010600030101010101" pitchFamily="2" charset="-122"/>
                          <a:cs typeface="宋体" panose="02010600030101010101" pitchFamily="2" charset="-122"/>
                        </a:rPr>
                        <a:t>step</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为步长的整数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reduce(func, sequence[, initial])</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400" b="0" u="none" dirty="0">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4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400" b="0" u="none" dirty="0">
                          <a:latin typeface="宋体" panose="02010600030101010101" pitchFamily="2" charset="-122"/>
                          <a:ea typeface="宋体" panose="02010600030101010101" pitchFamily="2" charset="-122"/>
                          <a:cs typeface="宋体" panose="02010600030101010101" pitchFamily="2" charset="-122"/>
                        </a:rPr>
                        <a:t>Python 2.x</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40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中需要从</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functools</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中导入</a:t>
                      </a:r>
                      <a:r>
                        <a:rPr lang="en-US" altLang="zh-CN" sz="14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1400" b="0" u="none" dirty="0">
                          <a:latin typeface="宋体" panose="02010600030101010101" pitchFamily="2" charset="-122"/>
                          <a:ea typeface="宋体" panose="02010600030101010101" pitchFamily="2" charset="-122"/>
                          <a:cs typeface="宋体" panose="02010600030101010101" pitchFamily="2" charset="-122"/>
                        </a:rPr>
                        <a:t>函数再使用</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4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repr(obj)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4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132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reversed(seq)</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a:t>
                      </a:r>
                      <a:r>
                        <a:rPr lang="en-US" altLang="zh-CN" sz="1400" b="0" u="none" dirty="0">
                          <a:latin typeface="宋体" panose="02010600030101010101" pitchFamily="2" charset="-122"/>
                          <a:ea typeface="宋体" panose="02010600030101010101" pitchFamily="2" charset="-122"/>
                          <a:cs typeface="宋体" panose="02010600030101010101" pitchFamily="2" charset="-122"/>
                        </a:rPr>
                        <a:t>seq</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40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400" b="0" u="none" dirty="0">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40" name="标题 46081"/>
          <p:cNvSpPr>
            <a:spLocks noGrp="1"/>
          </p:cNvSpPr>
          <p:nvPr>
            <p:ph type="title"/>
          </p:nvPr>
        </p:nvSpPr>
        <p:spPr>
          <a:xfrm>
            <a:off x="12065" y="9525"/>
            <a:ext cx="914146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87985" y="1145540"/>
          <a:ext cx="8192770" cy="2614930"/>
        </p:xfrm>
        <a:graphic>
          <a:graphicData uri="http://schemas.openxmlformats.org/drawingml/2006/table">
            <a:tbl>
              <a:tblPr firstRow="1" bandRow="1">
                <a:tableStyleId>{5940675A-B579-460E-94D1-54222C63F5DA}</a:tableStyleId>
              </a:tblPr>
              <a:tblGrid>
                <a:gridCol w="3851910">
                  <a:extLst>
                    <a:ext uri="{9D8B030D-6E8A-4147-A177-3AD203B41FA5}">
                      <a16:colId xmlns:a16="http://schemas.microsoft.com/office/drawing/2014/main" val="20000"/>
                    </a:ext>
                  </a:extLst>
                </a:gridCol>
                <a:gridCol w="4340860">
                  <a:extLst>
                    <a:ext uri="{9D8B030D-6E8A-4147-A177-3AD203B41FA5}">
                      <a16:colId xmlns:a16="http://schemas.microsoft.com/office/drawing/2014/main" val="20001"/>
                    </a:ext>
                  </a:extLst>
                </a:gridCol>
              </a:tblGrid>
              <a:tr h="2032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9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round(x [, </a:t>
                      </a:r>
                      <a:r>
                        <a:rPr lang="zh-CN" altLang="en-US" sz="14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sorted(iterable, key=None, reverse=False)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key</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400" b="0" u="none">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内任何元素的顺序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str(obj)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直接转换为字符串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sum(x, start=0)</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4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type(obj)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的类型</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zip(seq1 [, seq2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zip</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4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4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64" name="标题 46081"/>
          <p:cNvSpPr>
            <a:spLocks noGrp="1"/>
          </p:cNvSpPr>
          <p:nvPr>
            <p:ph type="title"/>
          </p:nvPr>
        </p:nvSpPr>
        <p:spPr>
          <a:xfrm>
            <a:off x="5715" y="9525"/>
            <a:ext cx="913511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
        <p:nvSpPr>
          <p:cNvPr id="66562" name="文本占位符 52226"/>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dir()函数可以查看指定模块中包含的所有成员或者指定对象类型所支持的操作。</a:t>
            </a:r>
          </a:p>
          <a:p>
            <a:pPr defTabSz="914400">
              <a:buSzPct val="90000"/>
              <a:buFont typeface="Wingdings" panose="05000000000000000000" charset="0"/>
              <a:buChar char="v"/>
            </a:pPr>
            <a:r>
              <a:rPr lang="zh-CN" altLang="en-US" sz="1800" dirty="0">
                <a:latin typeface="宋体" panose="02010600030101010101" pitchFamily="2" charset="-122"/>
              </a:rPr>
              <a:t>help()函数则返回指定模块或函数的说明文档。</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strike="noStrike" noProof="1"/>
              <a:t>内置函数bin()、oct()、hex()用来将整数转换为二进制、八进制和十六进制形式，这三个函数都要求参数必须为整数。</a:t>
            </a: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bin(555)                      # 把数字转换为二进制串</a:t>
            </a:r>
          </a:p>
          <a:p>
            <a:pPr marL="0" indent="0" fontAlgn="base">
              <a:buNone/>
            </a:pPr>
            <a:r>
              <a:rPr lang="zh-CN" altLang="en-US" sz="1600" strike="noStrike" noProof="1">
                <a:solidFill>
                  <a:srgbClr val="00B0F0"/>
                </a:solidFill>
                <a:latin typeface="Consolas" panose="020B0609020204030204" charset="0"/>
              </a:rPr>
              <a:t>'0b1000101011'</a:t>
            </a:r>
          </a:p>
          <a:p>
            <a:pPr marL="0" indent="0" fontAlgn="base">
              <a:buNone/>
            </a:pPr>
            <a:r>
              <a:rPr lang="zh-CN" altLang="en-US" sz="1600" strike="noStrike" noProof="1">
                <a:latin typeface="Consolas" panose="020B0609020204030204" charset="0"/>
              </a:rPr>
              <a:t>&gt;&gt;&gt; oct(555)                      # 转换为八进制串</a:t>
            </a:r>
          </a:p>
          <a:p>
            <a:pPr marL="0" indent="0" fontAlgn="base">
              <a:buNone/>
            </a:pPr>
            <a:r>
              <a:rPr lang="zh-CN" altLang="en-US" sz="1600" strike="noStrike" noProof="1">
                <a:solidFill>
                  <a:srgbClr val="00B0F0"/>
                </a:solidFill>
                <a:latin typeface="Consolas" panose="020B0609020204030204" charset="0"/>
              </a:rPr>
              <a:t>'0o1053'</a:t>
            </a:r>
          </a:p>
          <a:p>
            <a:pPr marL="0" indent="0" fontAlgn="base">
              <a:buNone/>
            </a:pPr>
            <a:r>
              <a:rPr lang="zh-CN" altLang="en-US" sz="1600" strike="noStrike" noProof="1">
                <a:latin typeface="Consolas" panose="020B0609020204030204" charset="0"/>
              </a:rPr>
              <a:t>&gt;&gt;&gt; hex(555)                      # 转换为十六进制串</a:t>
            </a:r>
          </a:p>
          <a:p>
            <a:pPr marL="0" indent="0" fontAlgn="base">
              <a:buNone/>
            </a:pPr>
            <a:r>
              <a:rPr lang="zh-CN" altLang="en-US" sz="1600" strike="noStrike" noProof="1">
                <a:solidFill>
                  <a:srgbClr val="00B0F0"/>
                </a:solidFill>
                <a:latin typeface="Consolas" panose="020B0609020204030204" charset="0"/>
              </a:rPr>
              <a:t>'0x22b'</a:t>
            </a:r>
          </a:p>
        </p:txBody>
      </p:sp>
      <p:sp>
        <p:nvSpPr>
          <p:cNvPr id="67586"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strike="noStrike" noProof="1"/>
              <a:t>内置函数</a:t>
            </a:r>
            <a:r>
              <a:rPr lang="en-US" altLang="zh-CN" sz="1800" strike="noStrike" noProof="1"/>
              <a:t>int()</a:t>
            </a:r>
            <a:r>
              <a:rPr lang="zh-CN" altLang="en-US" sz="1800" strike="noStrike" noProof="1"/>
              <a:t>用来把实数转换为整数，或把数字字符串按指定进制转换为十进制数。</a:t>
            </a:r>
          </a:p>
          <a:p>
            <a:pPr marL="0" indent="0" fontAlgn="base">
              <a:spcBef>
                <a:spcPts val="0"/>
              </a:spcBef>
              <a:buNone/>
            </a:pPr>
            <a:r>
              <a:rPr lang="zh-CN" altLang="en-US" sz="1400" strike="noStrike" noProof="1">
                <a:latin typeface="Consolas" panose="020B0609020204030204" charset="0"/>
              </a:rPr>
              <a:t>&gt;&gt;&gt; int(3.5)</a:t>
            </a:r>
          </a:p>
          <a:p>
            <a:pPr marL="0" indent="0" fontAlgn="base">
              <a:spcBef>
                <a:spcPts val="0"/>
              </a:spcBef>
              <a:buNone/>
            </a:pPr>
            <a:r>
              <a:rPr lang="zh-CN" altLang="en-US" sz="1400" strike="noStrike" noProof="1">
                <a:solidFill>
                  <a:srgbClr val="00B0F0"/>
                </a:solidFill>
                <a:latin typeface="Consolas" panose="020B0609020204030204" charset="0"/>
              </a:rPr>
              <a:t>3</a:t>
            </a:r>
          </a:p>
          <a:p>
            <a:pPr marL="0" indent="0" fontAlgn="base">
              <a:spcBef>
                <a:spcPts val="0"/>
              </a:spcBef>
              <a:buNone/>
            </a:pPr>
            <a:r>
              <a:rPr lang="zh-CN" altLang="en-US" sz="1400" strike="noStrike" noProof="1">
                <a:latin typeface="Consolas" panose="020B0609020204030204" charset="0"/>
              </a:rPr>
              <a:t>&gt;&gt;&gt; int(-3.5)</a:t>
            </a:r>
          </a:p>
          <a:p>
            <a:pPr marL="0" indent="0" fontAlgn="base">
              <a:spcBef>
                <a:spcPts val="0"/>
              </a:spcBef>
              <a:buNone/>
            </a:pPr>
            <a:r>
              <a:rPr lang="zh-CN" altLang="en-US" sz="1400" strike="noStrike" noProof="1">
                <a:solidFill>
                  <a:srgbClr val="00B0F0"/>
                </a:solidFill>
                <a:latin typeface="Consolas" panose="020B0609020204030204" charset="0"/>
              </a:rPr>
              <a:t>-3</a:t>
            </a:r>
          </a:p>
          <a:p>
            <a:pPr marL="0" indent="0" fontAlgn="base">
              <a:spcBef>
                <a:spcPts val="0"/>
              </a:spcBef>
              <a:buNone/>
            </a:pPr>
            <a:r>
              <a:rPr lang="zh-CN" altLang="en-US" sz="1400" strike="noStrike" noProof="1">
                <a:latin typeface="Consolas" panose="020B0609020204030204" charset="0"/>
              </a:rPr>
              <a:t>&gt;&gt;&gt; int('101', 2)             </a:t>
            </a:r>
            <a:r>
              <a:rPr lang="en-US" altLang="zh-CN" sz="1400" strike="noStrike" noProof="1">
                <a:latin typeface="Consolas" panose="020B0609020204030204" charset="0"/>
              </a:rPr>
              <a:t># </a:t>
            </a:r>
            <a:r>
              <a:rPr lang="zh-CN" altLang="en-US" sz="1400" strike="noStrike" noProof="1">
                <a:latin typeface="Consolas" panose="020B0609020204030204" charset="0"/>
              </a:rPr>
              <a:t>二进制</a:t>
            </a:r>
          </a:p>
          <a:p>
            <a:pPr marL="0" indent="0" fontAlgn="base">
              <a:spcBef>
                <a:spcPts val="0"/>
              </a:spcBef>
              <a:buNone/>
            </a:pPr>
            <a:r>
              <a:rPr lang="zh-CN" altLang="en-US" sz="1400" strike="noStrike" noProof="1">
                <a:solidFill>
                  <a:srgbClr val="00B0F0"/>
                </a:solidFill>
                <a:latin typeface="Consolas" panose="020B0609020204030204" charset="0"/>
              </a:rPr>
              <a:t>5</a:t>
            </a:r>
          </a:p>
          <a:p>
            <a:pPr marL="0" indent="0" fontAlgn="base">
              <a:spcBef>
                <a:spcPts val="0"/>
              </a:spcBef>
              <a:buNone/>
            </a:pPr>
            <a:r>
              <a:rPr lang="zh-CN" altLang="en-US" sz="1400" strike="noStrike" noProof="1">
                <a:latin typeface="Consolas" panose="020B0609020204030204" charset="0"/>
              </a:rPr>
              <a:t>&gt;&gt;&gt; int('101', 16)            </a:t>
            </a:r>
            <a:r>
              <a:rPr lang="en-US" altLang="zh-CN" sz="1400" strike="noStrike" noProof="1">
                <a:latin typeface="Consolas" panose="020B0609020204030204" charset="0"/>
              </a:rPr>
              <a:t># </a:t>
            </a:r>
            <a:r>
              <a:rPr lang="zh-CN" altLang="en-US" sz="1400" strike="noStrike" noProof="1">
                <a:latin typeface="Consolas" panose="020B0609020204030204" charset="0"/>
              </a:rPr>
              <a:t>十六进制</a:t>
            </a:r>
          </a:p>
          <a:p>
            <a:pPr marL="0" indent="0" fontAlgn="base">
              <a:spcBef>
                <a:spcPts val="0"/>
              </a:spcBef>
              <a:buNone/>
            </a:pPr>
            <a:r>
              <a:rPr lang="zh-CN" altLang="en-US" sz="1400" strike="noStrike" noProof="1">
                <a:solidFill>
                  <a:srgbClr val="00B0F0"/>
                </a:solidFill>
                <a:latin typeface="Consolas" panose="020B0609020204030204" charset="0"/>
              </a:rPr>
              <a:t>257</a:t>
            </a:r>
          </a:p>
          <a:p>
            <a:pPr marL="0" indent="0" fontAlgn="base">
              <a:spcBef>
                <a:spcPts val="0"/>
              </a:spcBef>
              <a:buNone/>
            </a:pPr>
            <a:r>
              <a:rPr lang="zh-CN" altLang="en-US" sz="1400" strike="noStrike" noProof="1">
                <a:latin typeface="Consolas" panose="020B0609020204030204" charset="0"/>
              </a:rPr>
              <a:t>&gt;&gt;&gt; int('x2', 36)             </a:t>
            </a:r>
            <a:r>
              <a:rPr lang="en-US" altLang="zh-CN" sz="1400" strike="noStrike" noProof="1">
                <a:latin typeface="Consolas" panose="020B0609020204030204" charset="0"/>
              </a:rPr>
              <a:t># 36</a:t>
            </a:r>
            <a:r>
              <a:rPr lang="zh-CN" altLang="en-US" sz="1400" strike="noStrike" noProof="1">
                <a:latin typeface="Consolas" panose="020B0609020204030204" charset="0"/>
              </a:rPr>
              <a:t>进制</a:t>
            </a:r>
          </a:p>
          <a:p>
            <a:pPr marL="0" indent="0" fontAlgn="base">
              <a:spcBef>
                <a:spcPts val="0"/>
              </a:spcBef>
              <a:buNone/>
            </a:pPr>
            <a:r>
              <a:rPr lang="zh-CN" altLang="en-US" sz="1400" strike="noStrike" noProof="1">
                <a:solidFill>
                  <a:srgbClr val="00B0F0"/>
                </a:solidFill>
                <a:latin typeface="Consolas" panose="020B0609020204030204" charset="0"/>
              </a:rPr>
              <a:t>1190</a:t>
            </a:r>
          </a:p>
          <a:p>
            <a:pPr marL="0" indent="0" fontAlgn="base">
              <a:spcBef>
                <a:spcPts val="0"/>
              </a:spcBef>
              <a:buNone/>
            </a:pPr>
            <a:r>
              <a:rPr lang="zh-CN" altLang="en-US" sz="1400" strike="noStrike" noProof="1">
                <a:latin typeface="Consolas" panose="020B0609020204030204" charset="0"/>
              </a:rPr>
              <a:t>&gt;&gt;&gt; int('\t 8 \n')            # 自动忽略数字两侧的空白字符</a:t>
            </a:r>
          </a:p>
          <a:p>
            <a:pPr marL="0" indent="0" fontAlgn="base">
              <a:spcBef>
                <a:spcPts val="0"/>
              </a:spcBef>
              <a:buNone/>
            </a:pPr>
            <a:r>
              <a:rPr lang="zh-CN" altLang="en-US" sz="1400" strike="noStrike" noProof="1">
                <a:solidFill>
                  <a:srgbClr val="00B0F0"/>
                </a:solidFill>
                <a:latin typeface="Consolas" panose="020B0609020204030204" charset="0"/>
              </a:rPr>
              <a:t>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p:txBody>
          <a:bodyPr>
            <a:normAutofit lnSpcReduction="10000"/>
          </a:bodyPr>
          <a:lstStyle/>
          <a:p>
            <a:pPr marL="276860" indent="-276860" algn="l" fontAlgn="auto">
              <a:lnSpc>
                <a:spcPct val="100000"/>
              </a:lnSpc>
              <a:spcBef>
                <a:spcPts val="400"/>
              </a:spcBef>
              <a:buFont typeface="Wingdings" panose="05000000000000000000" charset="0"/>
              <a:buChar char=""/>
            </a:pPr>
            <a:r>
              <a:rPr lang="zh-CN" altLang="en-US" sz="1800" b="1">
                <a:latin typeface="Consolas" panose="020B0609020204030204" charset="0"/>
                <a:sym typeface="+mn-ea"/>
              </a:rPr>
              <a:t>问题解决：</a:t>
            </a:r>
            <a:r>
              <a:rPr lang="zh-CN" altLang="en-US" sz="1800">
                <a:latin typeface="Consolas" panose="020B0609020204030204" charset="0"/>
                <a:sym typeface="+mn-ea"/>
              </a:rPr>
              <a:t>把列表中的所有数字都加</a:t>
            </a:r>
            <a:r>
              <a:rPr lang="en-US" altLang="zh-CN" sz="1800">
                <a:latin typeface="Consolas" panose="020B0609020204030204" charset="0"/>
                <a:sym typeface="+mn-ea"/>
              </a:rPr>
              <a:t>5</a:t>
            </a:r>
            <a:r>
              <a:rPr lang="zh-CN" altLang="en-US" sz="1800">
                <a:latin typeface="Consolas" panose="020B0609020204030204" charset="0"/>
                <a:sym typeface="+mn-ea"/>
              </a:rPr>
              <a:t>，得到新列表。（</a:t>
            </a:r>
            <a:r>
              <a:rPr lang="zh-CN" altLang="en-US" sz="1800">
                <a:solidFill>
                  <a:srgbClr val="FF0000"/>
                </a:solidFill>
                <a:latin typeface="Consolas" panose="020B0609020204030204" charset="0"/>
                <a:sym typeface="+mn-ea"/>
              </a:rPr>
              <a:t>函数式编程</a:t>
            </a:r>
            <a:r>
              <a:rPr lang="zh-CN" altLang="en-US" sz="1800">
                <a:latin typeface="Consolas" panose="020B0609020204030204" charset="0"/>
                <a:sym typeface="+mn-ea"/>
              </a:rPr>
              <a:t>）</a:t>
            </a:r>
            <a:endParaRPr lang="zh-CN" altLang="en-US" sz="1800">
              <a:latin typeface="Consolas" panose="020B0609020204030204" charset="0"/>
            </a:endParaRPr>
          </a:p>
          <a:p>
            <a:pPr marL="234950" indent="-234950" algn="l" fontAlgn="auto">
              <a:lnSpc>
                <a:spcPct val="100000"/>
              </a:lnSpc>
              <a:spcBef>
                <a:spcPts val="400"/>
              </a:spcBef>
              <a:buNone/>
            </a:pPr>
            <a:endParaRPr lang="zh-CN" altLang="en-US">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x = list(range(10))</a:t>
            </a:r>
            <a:endParaRPr lang="zh-CN" altLang="en-US" sz="1500">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[0, 1, 2, 3, 4, 5, 6, 7, 8, 9]</a:t>
            </a:r>
            <a:endParaRPr lang="zh-CN" altLang="en-US" sz="1500">
              <a:solidFill>
                <a:srgbClr val="00B0F0"/>
              </a:solidFill>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def add5(num):</a:t>
            </a:r>
          </a:p>
          <a:p>
            <a:pPr marL="0" algn="l" fontAlgn="auto">
              <a:lnSpc>
                <a:spcPct val="100000"/>
              </a:lnSpc>
              <a:spcBef>
                <a:spcPts val="400"/>
              </a:spcBef>
              <a:buNone/>
            </a:pPr>
            <a:r>
              <a:rPr lang="zh-CN" altLang="en-US" sz="1500">
                <a:latin typeface="Consolas" panose="020B0609020204030204" charset="0"/>
                <a:sym typeface="+mn-ea"/>
              </a:rPr>
              <a:t>    return num+5</a:t>
            </a:r>
            <a:endParaRPr lang="zh-CN" altLang="en-US" sz="1500">
              <a:latin typeface="Consolas" panose="020B0609020204030204" charset="0"/>
            </a:endParaRPr>
          </a:p>
          <a:p>
            <a:pPr marL="0" algn="l" fontAlgn="auto">
              <a:lnSpc>
                <a:spcPct val="100000"/>
              </a:lnSpc>
              <a:spcBef>
                <a:spcPts val="400"/>
              </a:spcBef>
              <a:buNone/>
            </a:pPr>
            <a:endParaRPr lang="zh-CN" altLang="en-US" sz="1500">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list(map(add5,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[5, 6, 7, 8, 9, 10, 11, 12, 13, 14]</a:t>
            </a:r>
            <a:endParaRPr lang="zh-CN" altLang="en-US" sz="1500">
              <a:solidFill>
                <a:srgbClr val="00B0F0"/>
              </a:solidFill>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list(map(lambda num: num+5,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[5, 6, 7, 8, 9, 10, 11, 12, 13, 14]</a:t>
            </a:r>
            <a:endParaRPr lang="zh-CN" altLang="en-US" sz="1500"/>
          </a:p>
        </p:txBody>
      </p:sp>
      <p:sp>
        <p:nvSpPr>
          <p:cNvPr id="5" name="Line Callout 1 4"/>
          <p:cNvSpPr/>
          <p:nvPr/>
        </p:nvSpPr>
        <p:spPr>
          <a:xfrm>
            <a:off x="3748564" y="2591594"/>
            <a:ext cx="1629728" cy="397669"/>
          </a:xfrm>
          <a:prstGeom prst="borderCallout1">
            <a:avLst>
              <a:gd name="adj1" fmla="val 49922"/>
              <a:gd name="adj2" fmla="val -1518"/>
              <a:gd name="adj3" fmla="val 48982"/>
              <a:gd name="adj4" fmla="val -76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自定义函数，接收一个数字，加</a:t>
            </a:r>
            <a:r>
              <a:rPr lang="en-US" altLang="zh-CN" sz="1200">
                <a:solidFill>
                  <a:srgbClr val="FF0000"/>
                </a:solidFill>
              </a:rPr>
              <a:t>5</a:t>
            </a:r>
            <a:r>
              <a:rPr lang="zh-CN" altLang="en-US" sz="1200">
                <a:solidFill>
                  <a:srgbClr val="FF0000"/>
                </a:solidFill>
              </a:rPr>
              <a:t>后返回</a:t>
            </a:r>
          </a:p>
        </p:txBody>
      </p:sp>
      <p:sp>
        <p:nvSpPr>
          <p:cNvPr id="7" name="Line Callout 2 6"/>
          <p:cNvSpPr/>
          <p:nvPr/>
        </p:nvSpPr>
        <p:spPr>
          <a:xfrm>
            <a:off x="3099118" y="3143568"/>
            <a:ext cx="2732246" cy="308134"/>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把函数</a:t>
            </a:r>
            <a:r>
              <a:rPr lang="en-US" altLang="zh-CN" sz="1200">
                <a:solidFill>
                  <a:srgbClr val="FF0000"/>
                </a:solidFill>
              </a:rPr>
              <a:t>add5</a:t>
            </a:r>
            <a:r>
              <a:rPr lang="zh-CN" altLang="en-US" sz="1200">
                <a:solidFill>
                  <a:srgbClr val="FF0000"/>
                </a:solidFill>
              </a:rPr>
              <a:t>映射到</a:t>
            </a:r>
            <a:r>
              <a:rPr lang="en-US" altLang="zh-CN" sz="1200">
                <a:solidFill>
                  <a:srgbClr val="FF0000"/>
                </a:solidFill>
              </a:rPr>
              <a:t>x</a:t>
            </a:r>
            <a:r>
              <a:rPr lang="zh-CN" altLang="en-US" sz="1200">
                <a:solidFill>
                  <a:srgbClr val="FF0000"/>
                </a:solidFill>
              </a:rPr>
              <a:t>中的每个元素</a:t>
            </a:r>
          </a:p>
        </p:txBody>
      </p:sp>
      <p:sp>
        <p:nvSpPr>
          <p:cNvPr id="8" name="Line Callout 2 7"/>
          <p:cNvSpPr/>
          <p:nvPr/>
        </p:nvSpPr>
        <p:spPr>
          <a:xfrm>
            <a:off x="3460433" y="4514374"/>
            <a:ext cx="2552700" cy="371951"/>
          </a:xfrm>
          <a:prstGeom prst="borderCallout2">
            <a:avLst>
              <a:gd name="adj1" fmla="val 47887"/>
              <a:gd name="adj2" fmla="val -445"/>
              <a:gd name="adj3" fmla="val 47887"/>
              <a:gd name="adj4" fmla="val -16673"/>
              <a:gd name="adj5" fmla="val -92701"/>
              <a:gd name="adj6" fmla="val -39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0000"/>
                </a:solidFill>
              </a:rPr>
              <a:t>lambda</a:t>
            </a:r>
            <a:r>
              <a:rPr lang="zh-CN" altLang="en-US" sz="1200">
                <a:solidFill>
                  <a:srgbClr val="FF0000"/>
                </a:solidFill>
              </a:rPr>
              <a:t>表达式，等价于函数</a:t>
            </a:r>
            <a:r>
              <a:rPr lang="en-US" altLang="zh-CN" sz="1200">
                <a:solidFill>
                  <a:srgbClr val="FF0000"/>
                </a:solidFill>
              </a:rPr>
              <a:t>add5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
        <p:nvSpPr>
          <p:cNvPr id="69634" name="文本占位符 50178"/>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a:latin typeface="宋体" panose="02010600030101010101" pitchFamily="2" charset="-122"/>
              </a:rPr>
              <a:t>ord()</a:t>
            </a:r>
            <a:r>
              <a:rPr lang="zh-CN" altLang="en-US" sz="1800">
                <a:latin typeface="宋体" panose="02010600030101010101" pitchFamily="2" charset="-122"/>
              </a:rPr>
              <a:t>和</a:t>
            </a:r>
            <a:r>
              <a:rPr lang="en-US" altLang="zh-CN" sz="1800">
                <a:latin typeface="宋体" panose="02010600030101010101" pitchFamily="2" charset="-122"/>
              </a:rPr>
              <a:t>chr()</a:t>
            </a:r>
            <a:r>
              <a:rPr lang="zh-CN" altLang="en-US" sz="1800">
                <a:latin typeface="宋体" panose="02010600030101010101" pitchFamily="2" charset="-122"/>
              </a:rPr>
              <a:t>是一对功能相反的函数，</a:t>
            </a:r>
            <a:r>
              <a:rPr lang="en-US" altLang="zh-CN" sz="1800">
                <a:latin typeface="宋体" panose="02010600030101010101" pitchFamily="2" charset="-122"/>
              </a:rPr>
              <a:t>ord()</a:t>
            </a:r>
            <a:r>
              <a:rPr lang="zh-CN" altLang="en-US" sz="1800">
                <a:latin typeface="宋体" panose="02010600030101010101" pitchFamily="2" charset="-122"/>
              </a:rPr>
              <a:t>用来返回单个字符的序数或</a:t>
            </a:r>
            <a:r>
              <a:rPr lang="en-US" altLang="zh-CN" sz="1800">
                <a:latin typeface="宋体" panose="02010600030101010101" pitchFamily="2" charset="-122"/>
              </a:rPr>
              <a:t>Unicode</a:t>
            </a:r>
            <a:r>
              <a:rPr lang="zh-CN" altLang="en-US" sz="1800">
                <a:latin typeface="宋体" panose="02010600030101010101" pitchFamily="2" charset="-122"/>
              </a:rPr>
              <a:t>码，而</a:t>
            </a:r>
            <a:r>
              <a:rPr lang="en-US" altLang="zh-CN" sz="1800">
                <a:latin typeface="宋体" panose="02010600030101010101" pitchFamily="2" charset="-122"/>
              </a:rPr>
              <a:t>chr()</a:t>
            </a:r>
            <a:r>
              <a:rPr lang="zh-CN" altLang="en-US" sz="1800">
                <a:latin typeface="宋体" panose="02010600030101010101" pitchFamily="2" charset="-122"/>
              </a:rPr>
              <a:t>则用来返回某序数对应的字符，</a:t>
            </a:r>
            <a:r>
              <a:rPr lang="en-US" altLang="zh-CN" sz="1800">
                <a:latin typeface="宋体" panose="02010600030101010101" pitchFamily="2" charset="-122"/>
              </a:rPr>
              <a:t>str()</a:t>
            </a:r>
            <a:r>
              <a:rPr lang="zh-CN" altLang="en-US" sz="1800">
                <a:latin typeface="宋体" panose="02010600030101010101" pitchFamily="2" charset="-122"/>
              </a:rPr>
              <a:t>则直接将其任意类型参数转换为字符串。</a:t>
            </a:r>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&gt;&gt;&gt; ord('a')                   &gt;&gt;&gt; chr(65)</a:t>
            </a:r>
          </a:p>
          <a:p>
            <a:pPr>
              <a:lnSpc>
                <a:spcPct val="80000"/>
              </a:lnSpc>
              <a:buNone/>
            </a:pPr>
            <a:r>
              <a:rPr lang="en-US" altLang="zh-CN" sz="1600">
                <a:solidFill>
                  <a:srgbClr val="00B0F0"/>
                </a:solidFill>
                <a:latin typeface="Consolas" panose="020B0609020204030204" charset="0"/>
              </a:rPr>
              <a:t>97                       </a:t>
            </a:r>
            <a:r>
              <a:rPr lang="en-US" altLang="zh-CN" sz="1600">
                <a:latin typeface="Consolas" panose="020B0609020204030204" charset="0"/>
              </a:rPr>
              <a:t>     </a:t>
            </a:r>
            <a:r>
              <a:rPr lang="en-US" altLang="zh-CN" sz="1600">
                <a:solidFill>
                  <a:srgbClr val="00B0F0"/>
                </a:solidFill>
                <a:latin typeface="Consolas" panose="020B0609020204030204" charset="0"/>
              </a:rPr>
              <a:t> 'A'</a:t>
            </a:r>
          </a:p>
          <a:p>
            <a:pPr>
              <a:lnSpc>
                <a:spcPct val="80000"/>
              </a:lnSpc>
              <a:buNone/>
            </a:pPr>
            <a:r>
              <a:rPr lang="en-US" altLang="zh-CN" sz="1600">
                <a:latin typeface="Consolas" panose="020B0609020204030204" charset="0"/>
              </a:rPr>
              <a:t>&gt;&gt;&gt; chr(ord('A')+1)            &gt;&gt;&gt; str(1)</a:t>
            </a:r>
          </a:p>
          <a:p>
            <a:pPr>
              <a:lnSpc>
                <a:spcPct val="80000"/>
              </a:lnSpc>
              <a:buNone/>
            </a:pPr>
            <a:r>
              <a:rPr lang="en-US" altLang="zh-CN" sz="1600">
                <a:solidFill>
                  <a:srgbClr val="00B0F0"/>
                </a:solidFill>
                <a:latin typeface="Consolas" panose="020B0609020204030204" charset="0"/>
              </a:rPr>
              <a:t>'B'                    </a:t>
            </a:r>
            <a:r>
              <a:rPr lang="en-US" altLang="zh-CN" sz="1600">
                <a:latin typeface="Consolas" panose="020B0609020204030204" charset="0"/>
              </a:rPr>
              <a:t>     </a:t>
            </a:r>
            <a:r>
              <a:rPr lang="en-US" altLang="zh-CN" sz="1600">
                <a:solidFill>
                  <a:srgbClr val="00B0F0"/>
                </a:solidFill>
                <a:latin typeface="Consolas" panose="020B0609020204030204" charset="0"/>
              </a:rPr>
              <a:t>   '1'</a:t>
            </a:r>
          </a:p>
          <a:p>
            <a:pPr>
              <a:lnSpc>
                <a:spcPct val="80000"/>
              </a:lnSpc>
              <a:buNone/>
            </a:pPr>
            <a:r>
              <a:rPr lang="en-US" altLang="zh-CN" sz="1600">
                <a:latin typeface="Consolas" panose="020B0609020204030204" charset="0"/>
              </a:rPr>
              <a:t>&gt;&gt;&gt; str(1234)                  &gt;&gt;&gt; str([1,2,3])</a:t>
            </a:r>
          </a:p>
          <a:p>
            <a:pPr>
              <a:lnSpc>
                <a:spcPct val="80000"/>
              </a:lnSpc>
              <a:buNone/>
            </a:pPr>
            <a:r>
              <a:rPr lang="en-US" altLang="zh-CN" sz="1600">
                <a:solidFill>
                  <a:srgbClr val="00B0F0"/>
                </a:solidFill>
                <a:latin typeface="Consolas" panose="020B0609020204030204" charset="0"/>
              </a:rPr>
              <a:t>'1234'                 </a:t>
            </a:r>
            <a:r>
              <a:rPr lang="en-US" altLang="zh-CN" sz="1600">
                <a:latin typeface="Consolas" panose="020B0609020204030204" charset="0"/>
              </a:rPr>
              <a:t>     </a:t>
            </a:r>
            <a:r>
              <a:rPr lang="en-US" altLang="zh-CN" sz="1600">
                <a:solidFill>
                  <a:srgbClr val="00B0F0"/>
                </a:solidFill>
                <a:latin typeface="Consolas" panose="020B0609020204030204" charset="0"/>
              </a:rPr>
              <a:t>   '[1, 2, 3]'</a:t>
            </a:r>
          </a:p>
          <a:p>
            <a:pPr>
              <a:lnSpc>
                <a:spcPct val="80000"/>
              </a:lnSpc>
              <a:buNone/>
            </a:pPr>
            <a:r>
              <a:rPr lang="en-US" altLang="zh-CN" sz="1600">
                <a:latin typeface="Consolas" panose="020B0609020204030204" charset="0"/>
              </a:rPr>
              <a:t>&gt;&gt;&gt; str((1,2,3))               &gt;&gt;&gt; str({1,2,3})</a:t>
            </a:r>
          </a:p>
          <a:p>
            <a:pPr>
              <a:lnSpc>
                <a:spcPct val="80000"/>
              </a:lnSpc>
              <a:buNone/>
            </a:pPr>
            <a:r>
              <a:rPr lang="en-US" altLang="zh-CN" sz="1600">
                <a:solidFill>
                  <a:srgbClr val="00B0F0"/>
                </a:solidFill>
                <a:latin typeface="Consolas" panose="020B0609020204030204" charset="0"/>
              </a:rPr>
              <a:t>'(1, 2, 3)'             </a:t>
            </a:r>
            <a:r>
              <a:rPr lang="en-US" altLang="zh-CN" sz="1600">
                <a:latin typeface="Consolas" panose="020B0609020204030204" charset="0"/>
              </a:rPr>
              <a:t>     </a:t>
            </a:r>
            <a:r>
              <a:rPr lang="en-US" altLang="zh-CN" sz="1600">
                <a:solidFill>
                  <a:srgbClr val="00B0F0"/>
                </a:solidFill>
                <a:latin typeface="Consolas" panose="020B0609020204030204" charset="0"/>
              </a:rPr>
              <a:t>  '{1, 2, 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p>
        </p:txBody>
      </p:sp>
      <p:sp>
        <p:nvSpPr>
          <p:cNvPr id="70658" name="文本占位符 51202"/>
          <p:cNvSpPr>
            <a:spLocks noGrp="1"/>
          </p:cNvSpPr>
          <p:nvPr>
            <p:ph idx="1"/>
          </p:nvPr>
        </p:nvSpPr>
        <p:spPr/>
        <p:txBody>
          <a:bodyPr anchor="t"/>
          <a:lstStyle/>
          <a:p>
            <a:pPr marL="285750" indent="-285750">
              <a:spcBef>
                <a:spcPct val="0"/>
              </a:spcBef>
              <a:buFont typeface="Wingdings" panose="05000000000000000000" charset="0"/>
              <a:buChar char="n"/>
            </a:pPr>
            <a:r>
              <a:rPr lang="en-US" altLang="zh-CN" sz="1500">
                <a:latin typeface="宋体" panose="02010600030101010101" pitchFamily="2" charset="-122"/>
              </a:rPr>
              <a:t>max()</a:t>
            </a:r>
            <a:r>
              <a:rPr lang="zh-CN" altLang="en-US" sz="1500">
                <a:latin typeface="宋体" panose="02010600030101010101" pitchFamily="2" charset="-122"/>
              </a:rPr>
              <a:t>、</a:t>
            </a:r>
            <a:r>
              <a:rPr lang="en-US" altLang="zh-CN" sz="1500">
                <a:latin typeface="宋体" panose="02010600030101010101" pitchFamily="2" charset="-122"/>
              </a:rPr>
              <a:t>min()</a:t>
            </a:r>
            <a:r>
              <a:rPr lang="zh-CN" altLang="en-US" sz="1500">
                <a:latin typeface="宋体" panose="02010600030101010101" pitchFamily="2" charset="-122"/>
              </a:rPr>
              <a:t>、</a:t>
            </a:r>
            <a:r>
              <a:rPr lang="en-US" altLang="zh-CN" sz="1500">
                <a:latin typeface="宋体" panose="02010600030101010101" pitchFamily="2" charset="-122"/>
              </a:rPr>
              <a:t>sum()</a:t>
            </a:r>
            <a:r>
              <a:rPr lang="zh-CN" altLang="en-US" sz="1500">
                <a:latin typeface="宋体" panose="02010600030101010101" pitchFamily="2" charset="-122"/>
              </a:rPr>
              <a:t>这三个内置函数分别用于计算列表、元组或其他可迭代对象中所有元素最大值、最小值以及所有元素之和，</a:t>
            </a:r>
            <a:r>
              <a:rPr lang="en-US" altLang="zh-CN" sz="1500">
                <a:latin typeface="宋体" panose="02010600030101010101" pitchFamily="2" charset="-122"/>
              </a:rPr>
              <a:t>sum()</a:t>
            </a:r>
            <a:r>
              <a:rPr lang="zh-CN" altLang="en-US" sz="1500">
                <a:latin typeface="宋体" panose="02010600030101010101" pitchFamily="2" charset="-122"/>
              </a:rPr>
              <a:t>要求元素支持加法运算，</a:t>
            </a:r>
            <a:r>
              <a:rPr lang="en-US" altLang="zh-CN" sz="1500">
                <a:latin typeface="宋体" panose="02010600030101010101" pitchFamily="2" charset="-122"/>
              </a:rPr>
              <a:t>max()</a:t>
            </a:r>
            <a:r>
              <a:rPr lang="zh-CN" altLang="en-US" sz="1500">
                <a:latin typeface="宋体" panose="02010600030101010101" pitchFamily="2" charset="-122"/>
              </a:rPr>
              <a:t>和</a:t>
            </a:r>
            <a:r>
              <a:rPr lang="en-US" altLang="zh-CN" sz="1500">
                <a:latin typeface="宋体" panose="02010600030101010101" pitchFamily="2" charset="-122"/>
              </a:rPr>
              <a:t>min()</a:t>
            </a:r>
            <a:r>
              <a:rPr lang="zh-CN" altLang="en-US" sz="1500">
                <a:latin typeface="宋体" panose="02010600030101010101" pitchFamily="2" charset="-122"/>
              </a:rPr>
              <a:t>则要求序列或可迭代对象中的元素之间可比较大小。</a:t>
            </a:r>
          </a:p>
          <a:p>
            <a:pPr marL="285750" indent="-285750">
              <a:lnSpc>
                <a:spcPct val="80000"/>
              </a:lnSpc>
              <a:buNone/>
            </a:pPr>
            <a:r>
              <a:rPr lang="en-US" altLang="zh-CN" sz="1350">
                <a:latin typeface="Consolas" panose="020B0609020204030204" charset="0"/>
              </a:rPr>
              <a:t>&gt;&gt;&gt; import random</a:t>
            </a:r>
          </a:p>
          <a:p>
            <a:pPr marL="285750" indent="-285750">
              <a:lnSpc>
                <a:spcPct val="80000"/>
              </a:lnSpc>
              <a:buNone/>
            </a:pPr>
            <a:r>
              <a:rPr lang="en-US" altLang="zh-CN" sz="1350">
                <a:latin typeface="Consolas" panose="020B0609020204030204" charset="0"/>
              </a:rPr>
              <a:t>&gt;&gt;&gt; a = [random.randint(1,100) for i in range(10)]   #</a:t>
            </a:r>
            <a:r>
              <a:rPr lang="zh-CN" altLang="en-US" sz="1350">
                <a:latin typeface="Consolas" panose="020B0609020204030204" charset="0"/>
              </a:rPr>
              <a:t>列表推导式</a:t>
            </a:r>
          </a:p>
          <a:p>
            <a:pPr marL="285750" indent="-285750">
              <a:lnSpc>
                <a:spcPct val="80000"/>
              </a:lnSpc>
              <a:buNone/>
            </a:pPr>
            <a:r>
              <a:rPr lang="en-US" altLang="zh-CN" sz="1350">
                <a:latin typeface="Consolas" panose="020B0609020204030204" charset="0"/>
              </a:rPr>
              <a:t>&gt;&gt;&gt; a</a:t>
            </a:r>
          </a:p>
          <a:p>
            <a:pPr marL="285750" indent="-285750">
              <a:lnSpc>
                <a:spcPct val="80000"/>
              </a:lnSpc>
              <a:buNone/>
            </a:pPr>
            <a:r>
              <a:rPr lang="en-US" altLang="zh-CN" sz="1350">
                <a:solidFill>
                  <a:srgbClr val="00B0F0"/>
                </a:solidFill>
                <a:latin typeface="Consolas" panose="020B0609020204030204" charset="0"/>
              </a:rPr>
              <a:t>[72, 26, 80, 65, 34, 86, 19, 74, 52, 40]</a:t>
            </a:r>
          </a:p>
          <a:p>
            <a:pPr marL="285750" indent="-285750">
              <a:lnSpc>
                <a:spcPct val="80000"/>
              </a:lnSpc>
              <a:buNone/>
            </a:pPr>
            <a:r>
              <a:rPr lang="en-US" altLang="zh-CN" sz="1350">
                <a:latin typeface="Consolas" panose="020B0609020204030204" charset="0"/>
              </a:rPr>
              <a:t>&gt;&gt;&gt; print(max(a), min(a), sum(a))</a:t>
            </a:r>
          </a:p>
          <a:p>
            <a:pPr marL="285750" indent="-285750">
              <a:lnSpc>
                <a:spcPct val="80000"/>
              </a:lnSpc>
              <a:buNone/>
            </a:pPr>
            <a:r>
              <a:rPr lang="en-US" altLang="zh-CN" sz="1350">
                <a:solidFill>
                  <a:srgbClr val="00B0F0"/>
                </a:solidFill>
                <a:latin typeface="Consolas" panose="020B0609020204030204" charset="0"/>
              </a:rPr>
              <a:t>86 19 548</a:t>
            </a:r>
          </a:p>
          <a:p>
            <a:pPr marL="285750" indent="-285750">
              <a:lnSpc>
                <a:spcPct val="80000"/>
              </a:lnSpc>
              <a:buNone/>
            </a:pPr>
            <a:endParaRPr lang="en-US" altLang="zh-CN" sz="1350">
              <a:latin typeface="宋体" panose="02010600030101010101" pitchFamily="2" charset="-122"/>
            </a:endParaRPr>
          </a:p>
          <a:p>
            <a:pPr marL="285750" indent="-285750">
              <a:lnSpc>
                <a:spcPct val="80000"/>
              </a:lnSpc>
              <a:buFont typeface="Wingdings" panose="05000000000000000000" charset="0"/>
              <a:buChar char="n"/>
            </a:pPr>
            <a:r>
              <a:rPr lang="zh-CN" altLang="en-US" sz="1500">
                <a:latin typeface="宋体" panose="02010600030101010101" pitchFamily="2" charset="-122"/>
              </a:rPr>
              <a:t>如果需要计算该列表中的所有元素的平均值，可以直接这样用：</a:t>
            </a:r>
          </a:p>
          <a:p>
            <a:pPr marL="285750" indent="-285750">
              <a:lnSpc>
                <a:spcPct val="80000"/>
              </a:lnSpc>
              <a:buNone/>
            </a:pP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sum(a)/len(a)</a:t>
            </a:r>
          </a:p>
          <a:p>
            <a:pPr marL="285750" indent="-285750">
              <a:lnSpc>
                <a:spcPct val="80000"/>
              </a:lnSpc>
              <a:buNone/>
            </a:pPr>
            <a:r>
              <a:rPr lang="en-US" altLang="zh-CN" sz="1350">
                <a:solidFill>
                  <a:srgbClr val="00B0F0"/>
                </a:solidFill>
                <a:latin typeface="Consolas" panose="020B0609020204030204" charset="0"/>
              </a:rPr>
              <a:t>54.8</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1682" name="内容占位符 2"/>
          <p:cNvSpPr>
            <a:spLocks noGrp="1"/>
          </p:cNvSpPr>
          <p:nvPr>
            <p:ph idx="1"/>
          </p:nvPr>
        </p:nvSpPr>
        <p:spPr/>
        <p:txBody>
          <a:bodyPr anchor="t"/>
          <a:lstStyle/>
          <a:p>
            <a:pPr>
              <a:buFont typeface="Wingdings" panose="05000000000000000000" charset="0"/>
              <a:buChar char="§"/>
            </a:pPr>
            <a:r>
              <a:rPr lang="zh-CN" altLang="en-US" sz="1800"/>
              <a:t>内置函数</a:t>
            </a:r>
            <a:r>
              <a:rPr lang="en-US" altLang="zh-CN" sz="1800"/>
              <a:t>max()</a:t>
            </a:r>
            <a:r>
              <a:rPr lang="zh-CN" altLang="en-US" sz="1800"/>
              <a:t>和</a:t>
            </a:r>
            <a:r>
              <a:rPr lang="en-US" altLang="zh-CN" sz="1800"/>
              <a:t>min()</a:t>
            </a:r>
            <a:r>
              <a:rPr lang="zh-CN" altLang="en-US" sz="1800"/>
              <a:t>的</a:t>
            </a:r>
            <a:r>
              <a:rPr lang="en-US" altLang="zh-CN" sz="1800"/>
              <a:t>key</a:t>
            </a:r>
            <a:r>
              <a:rPr lang="zh-CN" altLang="en-US" sz="1800"/>
              <a:t>参数可以用来指定比较规则。</a:t>
            </a:r>
          </a:p>
          <a:p>
            <a:pPr>
              <a:buNone/>
            </a:pPr>
            <a:endParaRPr lang="zh-CN" altLang="en-US" sz="1500"/>
          </a:p>
          <a:p>
            <a:pPr>
              <a:buNone/>
            </a:pPr>
            <a:r>
              <a:rPr lang="zh-CN" altLang="en-US" sz="1600">
                <a:latin typeface="Consolas" panose="020B0609020204030204" charset="0"/>
              </a:rPr>
              <a:t>&gt;&gt;&gt; x = ['21', '1234', '9']</a:t>
            </a:r>
          </a:p>
          <a:p>
            <a:pPr>
              <a:buNone/>
            </a:pPr>
            <a:r>
              <a:rPr lang="zh-CN" altLang="en-US" sz="1600">
                <a:latin typeface="Consolas" panose="020B0609020204030204" charset="0"/>
              </a:rPr>
              <a:t>&gt;&gt;&gt; max(x)</a:t>
            </a:r>
          </a:p>
          <a:p>
            <a:pPr>
              <a:buNone/>
            </a:pPr>
            <a:r>
              <a:rPr lang="zh-CN" altLang="en-US" sz="1600">
                <a:solidFill>
                  <a:srgbClr val="00B0F0"/>
                </a:solidFill>
                <a:latin typeface="Consolas" panose="020B0609020204030204" charset="0"/>
              </a:rPr>
              <a:t>'9'</a:t>
            </a:r>
          </a:p>
          <a:p>
            <a:pPr>
              <a:buNone/>
            </a:pPr>
            <a:r>
              <a:rPr lang="zh-CN" altLang="en-US" sz="1600">
                <a:latin typeface="Consolas" panose="020B0609020204030204" charset="0"/>
              </a:rPr>
              <a:t>&gt;&gt;&gt; max(x, key=len)</a:t>
            </a:r>
          </a:p>
          <a:p>
            <a:pPr>
              <a:buNone/>
            </a:pPr>
            <a:r>
              <a:rPr lang="zh-CN" altLang="en-US" sz="1600">
                <a:solidFill>
                  <a:srgbClr val="00B0F0"/>
                </a:solidFill>
                <a:latin typeface="Consolas" panose="020B0609020204030204" charset="0"/>
              </a:rPr>
              <a:t>'1234'</a:t>
            </a:r>
          </a:p>
          <a:p>
            <a:pPr>
              <a:buNone/>
            </a:pPr>
            <a:r>
              <a:rPr lang="zh-CN" altLang="en-US" sz="1600">
                <a:latin typeface="Consolas" panose="020B0609020204030204" charset="0"/>
              </a:rPr>
              <a:t>&gt;&gt;&gt; max(x, key=int)</a:t>
            </a:r>
          </a:p>
          <a:p>
            <a:pPr>
              <a:buNone/>
            </a:pPr>
            <a:r>
              <a:rPr lang="zh-CN" altLang="en-US" sz="1600">
                <a:solidFill>
                  <a:srgbClr val="00B0F0"/>
                </a:solidFill>
                <a:latin typeface="Consolas" panose="020B0609020204030204" charset="0"/>
              </a:rPr>
              <a:t>'1234'</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2706" name="内容占位符 2"/>
          <p:cNvSpPr>
            <a:spLocks noGrp="1"/>
          </p:cNvSpPr>
          <p:nvPr>
            <p:ph idx="1"/>
          </p:nvPr>
        </p:nvSpPr>
        <p:spPr/>
        <p:txBody>
          <a:bodyPr anchor="t"/>
          <a:lstStyle/>
          <a:p>
            <a:pPr marL="0" indent="0">
              <a:buFont typeface="Wingdings" panose="05000000000000000000" charset="0"/>
              <a:buNone/>
            </a:pPr>
            <a:r>
              <a:rPr lang="zh-CN" altLang="en-US" sz="1350" dirty="0">
                <a:latin typeface="Consolas" panose="020B0609020204030204" charset="0"/>
              </a:rPr>
              <a:t>&gt;&gt;&gt; from random import randrange</a:t>
            </a:r>
          </a:p>
          <a:p>
            <a:pPr marL="0" indent="0">
              <a:buFont typeface="Wingdings" panose="05000000000000000000" charset="0"/>
              <a:buNone/>
            </a:pPr>
            <a:r>
              <a:rPr lang="zh-CN" altLang="en-US" sz="1350" dirty="0">
                <a:latin typeface="Consolas" panose="020B0609020204030204" charset="0"/>
              </a:rPr>
              <a:t>&gt;&gt;&gt; x = [[randrange(1,100) for i in range(10)] for j in range(5)]</a:t>
            </a:r>
          </a:p>
          <a:p>
            <a:pPr marL="0" indent="0">
              <a:buFont typeface="Wingdings" panose="05000000000000000000" charset="0"/>
              <a:buNone/>
            </a:pPr>
            <a:r>
              <a:rPr lang="zh-CN" altLang="en-US" sz="1350" dirty="0">
                <a:latin typeface="Consolas" panose="020B0609020204030204" charset="0"/>
              </a:rPr>
              <a:t>&gt;&gt;&gt; for item in x:</a:t>
            </a:r>
          </a:p>
          <a:p>
            <a:pPr marL="0" indent="0">
              <a:buFont typeface="Wingdings" panose="05000000000000000000" charset="0"/>
              <a:buNone/>
            </a:pPr>
            <a:r>
              <a:rPr lang="zh-CN" altLang="en-US" sz="1350" dirty="0">
                <a:latin typeface="Consolas" panose="020B0609020204030204" charset="0"/>
              </a:rPr>
              <a:t>    print(item)</a:t>
            </a:r>
          </a:p>
          <a:p>
            <a:pPr marL="0" indent="0">
              <a:buFont typeface="Wingdings" panose="05000000000000000000" charset="0"/>
              <a:buNone/>
            </a:pPr>
            <a:r>
              <a:rPr lang="zh-CN" altLang="en-US" sz="1350" dirty="0">
                <a:latin typeface="Consolas" panose="020B0609020204030204" charset="0"/>
              </a:rPr>
              <a:t>	</a:t>
            </a:r>
          </a:p>
          <a:p>
            <a:pPr marL="0" indent="0">
              <a:buFont typeface="Wingdings" panose="05000000000000000000" charset="0"/>
              <a:buNone/>
            </a:pPr>
            <a:r>
              <a:rPr lang="zh-CN" altLang="en-US" sz="1350" dirty="0">
                <a:solidFill>
                  <a:srgbClr val="00B0F0"/>
                </a:solidFill>
                <a:latin typeface="Consolas" panose="020B0609020204030204" charset="0"/>
              </a:rPr>
              <a:t>[15, 50, 38, 53, 58, 13, 22, 54, 7, 45]</a:t>
            </a:r>
          </a:p>
          <a:p>
            <a:pPr marL="0" indent="0">
              <a:buFont typeface="Wingdings" panose="05000000000000000000" charset="0"/>
              <a:buNone/>
            </a:pPr>
            <a:r>
              <a:rPr lang="zh-CN" altLang="en-US" sz="1350" dirty="0">
                <a:solidFill>
                  <a:srgbClr val="00B0F0"/>
                </a:solidFill>
                <a:latin typeface="Consolas" panose="020B0609020204030204" charset="0"/>
              </a:rPr>
              <a:t>[45, 63, 58, 89, 85, 91, 77, 45, 53, 50]</a:t>
            </a:r>
          </a:p>
          <a:p>
            <a:pPr marL="0" indent="0">
              <a:buFont typeface="Wingdings" panose="05000000000000000000" charset="0"/>
              <a:buNone/>
            </a:pPr>
            <a:r>
              <a:rPr lang="zh-CN" altLang="en-US" sz="1350" dirty="0">
                <a:solidFill>
                  <a:srgbClr val="00B0F0"/>
                </a:solidFill>
                <a:latin typeface="Consolas" panose="020B0609020204030204" charset="0"/>
              </a:rPr>
              <a:t>[80, 10, 46, 16, 71, 73, 13, 68, 94, 50]</a:t>
            </a:r>
          </a:p>
          <a:p>
            <a:pPr marL="0" indent="0">
              <a:buFont typeface="Wingdings" panose="05000000000000000000" charset="0"/>
              <a:buNone/>
            </a:pPr>
            <a:r>
              <a:rPr lang="zh-CN" altLang="en-US" sz="1350" dirty="0">
                <a:solidFill>
                  <a:srgbClr val="00B0F0"/>
                </a:solidFill>
                <a:latin typeface="Consolas" panose="020B0609020204030204" charset="0"/>
              </a:rPr>
              <a:t>[66, 4, 49, 67, 26, 58, 52, 46, 69, 99]</a:t>
            </a:r>
          </a:p>
          <a:p>
            <a:pPr marL="0" indent="0">
              <a:buFont typeface="Wingdings" panose="05000000000000000000" charset="0"/>
              <a:buNone/>
            </a:pPr>
            <a:r>
              <a:rPr lang="zh-CN" altLang="en-US" sz="1350" dirty="0">
                <a:solidFill>
                  <a:srgbClr val="00B0F0"/>
                </a:solidFill>
                <a:latin typeface="Consolas" panose="020B0609020204030204" charset="0"/>
              </a:rPr>
              <a:t>[35, 57, 63, 35, 71, 18, 86, 2, 16, 87]</a:t>
            </a:r>
          </a:p>
          <a:p>
            <a:pPr marL="0" indent="0">
              <a:buFont typeface="Wingdings" panose="05000000000000000000" charset="0"/>
              <a:buNone/>
            </a:pPr>
            <a:r>
              <a:rPr lang="zh-CN" altLang="en-US" sz="1350" dirty="0">
                <a:latin typeface="Consolas" panose="020B0609020204030204" charset="0"/>
              </a:rPr>
              <a:t>&gt;&gt;&gt; max(x, key=sum)       </a:t>
            </a:r>
            <a:r>
              <a:rPr lang="en-US" altLang="zh-CN" sz="1350" dirty="0">
                <a:latin typeface="Consolas" panose="020B0609020204030204" charset="0"/>
              </a:rPr>
              <a:t>#</a:t>
            </a:r>
            <a:r>
              <a:rPr lang="zh-CN" altLang="en-US" sz="1350" dirty="0">
                <a:latin typeface="Consolas" panose="020B0609020204030204" charset="0"/>
                <a:ea typeface="宋体" panose="02010600030101010101" pitchFamily="2" charset="-122"/>
              </a:rPr>
              <a:t>求所有元素之和最大的子列表</a:t>
            </a:r>
          </a:p>
          <a:p>
            <a:pPr marL="0" indent="0">
              <a:buFont typeface="Wingdings" panose="05000000000000000000" charset="0"/>
              <a:buNone/>
            </a:pPr>
            <a:r>
              <a:rPr lang="zh-CN" altLang="en-US" sz="1350" dirty="0">
                <a:solidFill>
                  <a:srgbClr val="00B0F0"/>
                </a:solidFill>
                <a:latin typeface="Consolas" panose="020B0609020204030204" charset="0"/>
              </a:rPr>
              <a:t>[45, 63, 58, 89, 85, 91, 77, 45, 53, 50]</a:t>
            </a:r>
          </a:p>
        </p:txBody>
      </p:sp>
      <p:sp>
        <p:nvSpPr>
          <p:cNvPr id="2" name="线形标注 1 1"/>
          <p:cNvSpPr/>
          <p:nvPr/>
        </p:nvSpPr>
        <p:spPr>
          <a:xfrm>
            <a:off x="5563870" y="1790700"/>
            <a:ext cx="1558925" cy="655955"/>
          </a:xfrm>
          <a:prstGeom prst="borderCallout1">
            <a:avLst>
              <a:gd name="adj1" fmla="val 18750"/>
              <a:gd name="adj2" fmla="val -8333"/>
              <a:gd name="adj3" fmla="val 49308"/>
              <a:gd name="adj4" fmla="val -227629"/>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t>这里要打</a:t>
            </a:r>
            <a:r>
              <a:rPr lang="zh-CN" altLang="en-US" sz="1400" strike="noStrike" noProof="1">
                <a:solidFill>
                  <a:srgbClr val="FF0000"/>
                </a:solidFill>
              </a:rPr>
              <a:t>两个回车</a:t>
            </a:r>
            <a:r>
              <a:rPr lang="zh-CN" altLang="en-US" sz="1400" strike="noStrike" noProof="1"/>
              <a:t>才会执行代码</a:t>
            </a:r>
          </a:p>
        </p:txBody>
      </p:sp>
      <p:sp>
        <p:nvSpPr>
          <p:cNvPr id="3" name="线形标注 1 1"/>
          <p:cNvSpPr/>
          <p:nvPr/>
        </p:nvSpPr>
        <p:spPr>
          <a:xfrm>
            <a:off x="5511165" y="2988945"/>
            <a:ext cx="2336165" cy="655955"/>
          </a:xfrm>
          <a:prstGeom prst="borderCallout1">
            <a:avLst>
              <a:gd name="adj1" fmla="val 18750"/>
              <a:gd name="adj2" fmla="val -8333"/>
              <a:gd name="adj3" fmla="val -123620"/>
              <a:gd name="adj4" fmla="val -193204"/>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1400" strike="noStrike" noProof="1"/>
              <a:t>print</a:t>
            </a:r>
            <a:r>
              <a:rPr lang="zh-CN" altLang="en-US" sz="1400" strike="noStrike" noProof="1"/>
              <a:t>相对于</a:t>
            </a:r>
            <a:r>
              <a:rPr lang="en-US" altLang="zh-CN" sz="1400" strike="noStrike" noProof="1"/>
              <a:t>for</a:t>
            </a:r>
            <a:r>
              <a:rPr lang="zh-CN" altLang="en-US" sz="1400" strike="noStrike" noProof="1"/>
              <a:t>有缩进，</a:t>
            </a:r>
          </a:p>
          <a:p>
            <a:pPr algn="ctr" fontAlgn="base"/>
            <a:r>
              <a:rPr lang="zh-CN" altLang="en-US" sz="1400" strike="noStrike" noProof="1"/>
              <a:t>提示符</a:t>
            </a:r>
            <a:r>
              <a:rPr lang="en-US" altLang="zh-CN" sz="1400" strike="noStrike" noProof="1"/>
              <a:t>&gt;&gt;&gt; </a:t>
            </a:r>
            <a:r>
              <a:rPr lang="zh-CN" altLang="en-US" sz="1400" strike="noStrike" noProof="1">
                <a:ea typeface="宋体" panose="02010600030101010101" pitchFamily="2" charset="-122"/>
              </a:rPr>
              <a:t>是占位置的</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zh-CN" altLang="en-US" sz="1800" strike="noStrike" noProof="1"/>
              <a:t>内置函数</a:t>
            </a:r>
            <a:r>
              <a:rPr lang="en-US" altLang="zh-CN" sz="1800" strike="noStrike" noProof="1"/>
              <a:t>sum()</a:t>
            </a:r>
            <a:r>
              <a:rPr lang="zh-CN" altLang="en-US" sz="1800" strike="noStrike" noProof="1">
                <a:ea typeface="宋体" panose="02010600030101010101" pitchFamily="2" charset="-122"/>
              </a:rPr>
              <a:t>的</a:t>
            </a:r>
            <a:r>
              <a:rPr lang="en-US" altLang="zh-CN" sz="1800" strike="noStrike" noProof="1">
                <a:ea typeface="宋体" panose="02010600030101010101" pitchFamily="2" charset="-122"/>
              </a:rPr>
              <a:t>start</a:t>
            </a:r>
            <a:r>
              <a:rPr lang="zh-CN" altLang="en-US" sz="1800" strike="noStrike" noProof="1">
                <a:ea typeface="宋体" panose="02010600030101010101" pitchFamily="2" charset="-122"/>
              </a:rPr>
              <a:t>参数可以实现非数值型列表元素的求和。</a:t>
            </a:r>
          </a:p>
          <a:p>
            <a:pPr marL="0" indent="0" fontAlgn="base">
              <a:buNone/>
            </a:pPr>
            <a:endParaRPr lang="zh-CN" altLang="en-US" sz="135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sum([1,2,3,4])</a:t>
            </a: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10</a:t>
            </a:r>
          </a:p>
          <a:p>
            <a:pPr marL="0" indent="0" fontAlgn="base">
              <a:buNone/>
            </a:pPr>
            <a:r>
              <a:rPr lang="zh-CN" altLang="en-US" sz="1600" strike="noStrike" noProof="1">
                <a:latin typeface="Consolas" panose="020B0609020204030204" charset="0"/>
                <a:ea typeface="宋体" panose="02010600030101010101" pitchFamily="2" charset="-122"/>
              </a:rPr>
              <a:t>&gt;&gt;&gt; sum([[1], [2], [3], [4]], [])</a:t>
            </a: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 2, 3, 4]</a:t>
            </a:r>
          </a:p>
        </p:txBody>
      </p:sp>
      <p:sp>
        <p:nvSpPr>
          <p:cNvPr id="7373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Font typeface="Wingdings" panose="05000000000000000000" charset="0"/>
              <a:buChar char="§"/>
            </a:pPr>
            <a:r>
              <a:rPr lang="en-US" altLang="en-US" sz="1800"/>
              <a:t>内置函数type()和isinstance()可以判断数据类型。</a:t>
            </a:r>
          </a:p>
          <a:p>
            <a:pPr>
              <a:buNone/>
            </a:pPr>
            <a:endParaRPr lang="en-US" altLang="en-US" sz="1350"/>
          </a:p>
          <a:p>
            <a:pPr>
              <a:buNone/>
            </a:pPr>
            <a:r>
              <a:rPr lang="en-US" altLang="en-US" sz="1600">
                <a:latin typeface="Consolas" panose="020B0609020204030204" charset="0"/>
              </a:rPr>
              <a:t>&gt;&gt;&gt; type([3])                             #查看[3]的类型</a:t>
            </a:r>
          </a:p>
          <a:p>
            <a:pPr>
              <a:buNone/>
            </a:pPr>
            <a:r>
              <a:rPr lang="en-US" altLang="en-US" sz="1600">
                <a:solidFill>
                  <a:srgbClr val="00B0F0"/>
                </a:solidFill>
                <a:latin typeface="Consolas" panose="020B0609020204030204" charset="0"/>
              </a:rPr>
              <a:t>&lt;class 'list'&gt;</a:t>
            </a:r>
          </a:p>
          <a:p>
            <a:pPr>
              <a:buNone/>
            </a:pPr>
            <a:r>
              <a:rPr lang="en-US" altLang="en-US" sz="1600">
                <a:latin typeface="Consolas" panose="020B0609020204030204" charset="0"/>
              </a:rPr>
              <a:t>&gt;&gt;&gt; type({3}) in (list, tuple, dict)      #判断{3}是否为list,tuple</a:t>
            </a:r>
          </a:p>
          <a:p>
            <a:pPr>
              <a:buNone/>
            </a:pPr>
            <a:r>
              <a:rPr lang="en-US" altLang="en-US" sz="1600">
                <a:latin typeface="Consolas" panose="020B0609020204030204" charset="0"/>
              </a:rPr>
              <a:t>                                          #或dict类型的实例</a:t>
            </a:r>
          </a:p>
          <a:p>
            <a:pPr>
              <a:buNone/>
            </a:pPr>
            <a:r>
              <a:rPr lang="en-US" altLang="en-US" sz="1600">
                <a:solidFill>
                  <a:srgbClr val="00B0F0"/>
                </a:solidFill>
                <a:latin typeface="Consolas" panose="020B0609020204030204" charset="0"/>
              </a:rPr>
              <a:t>False</a:t>
            </a:r>
          </a:p>
          <a:p>
            <a:pPr>
              <a:buNone/>
            </a:pPr>
            <a:r>
              <a:rPr lang="en-US" altLang="en-US" sz="1600">
                <a:latin typeface="Consolas" panose="020B0609020204030204" charset="0"/>
              </a:rPr>
              <a:t>&gt;&gt;&gt; isinstance(3, int)                    #判断3是否为int类型的实例</a:t>
            </a:r>
          </a:p>
          <a:p>
            <a:pPr>
              <a:buNone/>
            </a:pPr>
            <a:r>
              <a:rPr lang="en-US" altLang="en-US" sz="1600">
                <a:solidFill>
                  <a:srgbClr val="00B0F0"/>
                </a:solidFill>
                <a:latin typeface="Consolas" panose="020B0609020204030204" charset="0"/>
              </a:rPr>
              <a:t>True</a:t>
            </a:r>
          </a:p>
          <a:p>
            <a:pPr>
              <a:buNone/>
            </a:pPr>
            <a:r>
              <a:rPr lang="en-US" altLang="en-US" sz="1600">
                <a:latin typeface="Consolas" panose="020B0609020204030204" charset="0"/>
              </a:rPr>
              <a:t>&gt;&gt;&gt; isinstance(3j, (int, float, complex)) #判断3j是否为int,float</a:t>
            </a:r>
          </a:p>
          <a:p>
            <a:pPr>
              <a:buNone/>
            </a:pPr>
            <a:r>
              <a:rPr lang="en-US" altLang="en-US" sz="1600">
                <a:latin typeface="Consolas" panose="020B0609020204030204" charset="0"/>
              </a:rPr>
              <a:t>                                          #或complex类型</a:t>
            </a:r>
          </a:p>
          <a:p>
            <a:pPr>
              <a:buNone/>
            </a:pPr>
            <a:r>
              <a:rPr lang="en-US" altLang="en-US" sz="1600">
                <a:solidFill>
                  <a:srgbClr val="00B0F0"/>
                </a:solidFill>
                <a:latin typeface="Consolas" panose="020B0609020204030204" charset="0"/>
              </a:rPr>
              <a:t>True</a:t>
            </a:r>
          </a:p>
        </p:txBody>
      </p:sp>
      <p:sp>
        <p:nvSpPr>
          <p:cNvPr id="7475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sorted()</a:t>
            </a:r>
            <a:r>
              <a:rPr lang="en-US" altLang="en-US" sz="1800" dirty="0" err="1"/>
              <a:t>对列表、元组、字典、集合或其他可迭代对象进行排序</a:t>
            </a:r>
            <a:r>
              <a:rPr lang="en-US" altLang="en-US" sz="1800" dirty="0" err="1">
                <a:solidFill>
                  <a:srgbClr val="FF0000"/>
                </a:solidFill>
              </a:rPr>
              <a:t>并返回新列表</a:t>
            </a:r>
            <a:r>
              <a:rPr lang="en-US" altLang="en-US" sz="1800" dirty="0"/>
              <a:t>。</a:t>
            </a:r>
          </a:p>
          <a:p>
            <a:pPr>
              <a:buNone/>
            </a:pPr>
            <a:r>
              <a:rPr lang="en-US" altLang="en-US" sz="1600" dirty="0">
                <a:latin typeface="Consolas" panose="020B0609020204030204" charset="0"/>
              </a:rPr>
              <a:t>&gt;&gt;&gt; x = ['</a:t>
            </a:r>
            <a:r>
              <a:rPr lang="en-US" altLang="en-US" sz="1600" dirty="0" err="1">
                <a:latin typeface="Consolas" panose="020B0609020204030204" charset="0"/>
              </a:rPr>
              <a:t>aaaa</a:t>
            </a:r>
            <a:r>
              <a:rPr lang="en-US" altLang="en-US" sz="1600" dirty="0">
                <a:latin typeface="Consolas" panose="020B0609020204030204" charset="0"/>
              </a:rPr>
              <a:t>', '</a:t>
            </a:r>
            <a:r>
              <a:rPr lang="en-US" altLang="en-US" sz="1600" dirty="0" err="1">
                <a:latin typeface="Consolas" panose="020B0609020204030204" charset="0"/>
              </a:rPr>
              <a:t>bc</a:t>
            </a:r>
            <a:r>
              <a:rPr lang="en-US" altLang="en-US" sz="1600" dirty="0">
                <a:latin typeface="Consolas" panose="020B0609020204030204" charset="0"/>
              </a:rPr>
              <a:t>', 'd', 'b', '</a:t>
            </a:r>
            <a:r>
              <a:rPr lang="en-US" altLang="en-US" sz="1600" dirty="0" err="1">
                <a:latin typeface="Consolas" panose="020B0609020204030204" charset="0"/>
              </a:rPr>
              <a:t>ba</a:t>
            </a:r>
            <a:r>
              <a:rPr lang="en-US" altLang="en-US" sz="1600" dirty="0">
                <a:latin typeface="Consolas" panose="020B0609020204030204" charset="0"/>
              </a:rPr>
              <a:t>']</a:t>
            </a:r>
          </a:p>
          <a:p>
            <a:pPr>
              <a:spcBef>
                <a:spcPct val="0"/>
              </a:spcBef>
              <a:buNone/>
            </a:pPr>
            <a:r>
              <a:rPr lang="en-US" altLang="en-US" sz="1600" dirty="0">
                <a:latin typeface="Consolas" panose="020B0609020204030204" charset="0"/>
              </a:rPr>
              <a:t>&gt;&gt;&gt; sorted(x, key=lambda item: (</a:t>
            </a:r>
            <a:r>
              <a:rPr lang="en-US" altLang="en-US" sz="1600" dirty="0" err="1">
                <a:latin typeface="Consolas" panose="020B0609020204030204" charset="0"/>
              </a:rPr>
              <a:t>len</a:t>
            </a:r>
            <a:r>
              <a:rPr lang="en-US" altLang="en-US" sz="1600" dirty="0">
                <a:latin typeface="Consolas" panose="020B0609020204030204" charset="0"/>
              </a:rPr>
              <a:t>(item), item))</a:t>
            </a:r>
          </a:p>
          <a:p>
            <a:pPr>
              <a:spcBef>
                <a:spcPct val="0"/>
              </a:spcBef>
              <a:buNone/>
            </a:pPr>
            <a:r>
              <a:rPr lang="en-US" altLang="en-US" sz="1600" dirty="0">
                <a:latin typeface="Consolas" panose="020B0609020204030204" charset="0"/>
              </a:rPr>
              <a:t>                                #先按长度排序，长度一样的正常排序</a:t>
            </a:r>
          </a:p>
          <a:p>
            <a:pPr>
              <a:spcBef>
                <a:spcPct val="0"/>
              </a:spcBef>
              <a:buNone/>
            </a:pPr>
            <a:r>
              <a:rPr lang="en-US" altLang="en-US" sz="1600" dirty="0">
                <a:solidFill>
                  <a:srgbClr val="00B0F0"/>
                </a:solidFill>
                <a:latin typeface="Consolas" panose="020B0609020204030204" charset="0"/>
              </a:rPr>
              <a:t>['b', 'd', '</a:t>
            </a:r>
            <a:r>
              <a:rPr lang="en-US" altLang="en-US" sz="1600" dirty="0" err="1">
                <a:solidFill>
                  <a:srgbClr val="00B0F0"/>
                </a:solidFill>
                <a:latin typeface="Consolas" panose="020B0609020204030204" charset="0"/>
              </a:rPr>
              <a:t>ba</a:t>
            </a:r>
            <a:r>
              <a:rPr lang="en-US" altLang="en-US" sz="1600" dirty="0">
                <a:solidFill>
                  <a:srgbClr val="00B0F0"/>
                </a:solidFill>
                <a:latin typeface="Consolas" panose="020B0609020204030204" charset="0"/>
              </a:rPr>
              <a:t>', '</a:t>
            </a:r>
            <a:r>
              <a:rPr lang="en-US" altLang="en-US" sz="1600" dirty="0" err="1">
                <a:solidFill>
                  <a:srgbClr val="00B0F0"/>
                </a:solidFill>
                <a:latin typeface="Consolas" panose="020B0609020204030204" charset="0"/>
              </a:rPr>
              <a:t>bc</a:t>
            </a:r>
            <a:r>
              <a:rPr lang="en-US" altLang="en-US" sz="1600" dirty="0">
                <a:solidFill>
                  <a:srgbClr val="00B0F0"/>
                </a:solidFill>
                <a:latin typeface="Consolas" panose="020B0609020204030204" charset="0"/>
              </a:rPr>
              <a:t>', '</a:t>
            </a:r>
            <a:r>
              <a:rPr lang="en-US" altLang="en-US" sz="1600" dirty="0" err="1">
                <a:solidFill>
                  <a:srgbClr val="00B0F0"/>
                </a:solidFill>
                <a:latin typeface="Consolas" panose="020B0609020204030204" charset="0"/>
              </a:rPr>
              <a:t>aaaa</a:t>
            </a:r>
            <a:r>
              <a:rPr lang="en-US" altLang="en-US" sz="1600" dirty="0">
                <a:solidFill>
                  <a:srgbClr val="00B0F0"/>
                </a:solidFill>
                <a:latin typeface="Consolas" panose="020B0609020204030204" charset="0"/>
              </a:rPr>
              <a:t>']</a:t>
            </a:r>
          </a:p>
          <a:p>
            <a:pPr>
              <a:spcBef>
                <a:spcPct val="0"/>
              </a:spcBef>
              <a:buNone/>
            </a:pPr>
            <a:r>
              <a:rPr lang="en-US" altLang="en-US" sz="1600" dirty="0">
                <a:latin typeface="Consolas" panose="020B0609020204030204" charset="0"/>
              </a:rPr>
              <a:t>&gt;&gt;&gt; import random</a:t>
            </a:r>
          </a:p>
          <a:p>
            <a:pPr>
              <a:spcBef>
                <a:spcPct val="0"/>
              </a:spcBef>
              <a:buNone/>
            </a:pPr>
            <a:r>
              <a:rPr lang="en-US" altLang="en-US" sz="1600" dirty="0">
                <a:latin typeface="Consolas" panose="020B0609020204030204" charset="0"/>
              </a:rPr>
              <a:t>&gt;&gt;&gt; data = </a:t>
            </a:r>
            <a:r>
              <a:rPr lang="en-US" altLang="en-US" sz="1600" dirty="0" err="1">
                <a:latin typeface="Consolas" panose="020B0609020204030204" charset="0"/>
              </a:rPr>
              <a:t>random.choices</a:t>
            </a:r>
            <a:r>
              <a:rPr lang="en-US" altLang="en-US" sz="1600" dirty="0">
                <a:latin typeface="Consolas" panose="020B0609020204030204" charset="0"/>
              </a:rPr>
              <a:t>(range(50), k=11)</a:t>
            </a:r>
          </a:p>
          <a:p>
            <a:pPr>
              <a:spcBef>
                <a:spcPct val="0"/>
              </a:spcBef>
              <a:buNone/>
            </a:pPr>
            <a:r>
              <a:rPr lang="en-US" altLang="en-US" sz="1600" dirty="0">
                <a:latin typeface="Consolas" panose="020B0609020204030204" charset="0"/>
              </a:rPr>
              <a:t>&gt;&gt;&gt; data</a:t>
            </a:r>
          </a:p>
          <a:p>
            <a:pPr>
              <a:spcBef>
                <a:spcPct val="0"/>
              </a:spcBef>
              <a:buNone/>
            </a:pPr>
            <a:r>
              <a:rPr lang="en-US" altLang="en-US" sz="1600" dirty="0">
                <a:solidFill>
                  <a:srgbClr val="00B0F0"/>
                </a:solidFill>
                <a:latin typeface="Consolas" panose="020B0609020204030204" charset="0"/>
              </a:rPr>
              <a:t>[18, 38, 35, 5, 13, 48, 13, 2, 19, 47, 3]</a:t>
            </a:r>
          </a:p>
          <a:p>
            <a:pPr>
              <a:spcBef>
                <a:spcPct val="0"/>
              </a:spcBef>
              <a:buNone/>
            </a:pPr>
            <a:r>
              <a:rPr lang="en-US" altLang="en-US" sz="1600" dirty="0">
                <a:latin typeface="Consolas" panose="020B0609020204030204" charset="0"/>
              </a:rPr>
              <a:t>&gt;&gt;&gt; sorted(data)</a:t>
            </a:r>
          </a:p>
          <a:p>
            <a:pPr>
              <a:spcBef>
                <a:spcPct val="0"/>
              </a:spcBef>
              <a:buNone/>
            </a:pPr>
            <a:r>
              <a:rPr lang="en-US" altLang="en-US" sz="1600" dirty="0">
                <a:solidFill>
                  <a:srgbClr val="00B0F0"/>
                </a:solidFill>
                <a:latin typeface="Consolas" panose="020B0609020204030204" charset="0"/>
              </a:rPr>
              <a:t>[2, 3, 5, 13, 13, 18, 19, 35, 38, 47, 48]</a:t>
            </a:r>
          </a:p>
          <a:p>
            <a:pPr>
              <a:spcBef>
                <a:spcPct val="0"/>
              </a:spcBef>
              <a:buNone/>
            </a:pPr>
            <a:r>
              <a:rPr lang="en-US" altLang="en-US" sz="1600" dirty="0">
                <a:latin typeface="Consolas" panose="020B0609020204030204" charset="0"/>
              </a:rPr>
              <a:t>&gt;&gt;&gt; sorted(data)[</a:t>
            </a:r>
            <a:r>
              <a:rPr lang="en-US" altLang="en-US" sz="1600" dirty="0" err="1">
                <a:latin typeface="Consolas" panose="020B0609020204030204" charset="0"/>
              </a:rPr>
              <a:t>len</a:t>
            </a:r>
            <a:r>
              <a:rPr lang="en-US" altLang="en-US" sz="1600" dirty="0">
                <a:latin typeface="Consolas" panose="020B0609020204030204" charset="0"/>
              </a:rPr>
              <a:t>(data)//2]  #</a:t>
            </a:r>
            <a:r>
              <a:rPr lang="zh-CN" altLang="en-US" sz="1600" dirty="0">
                <a:latin typeface="Consolas" panose="020B0609020204030204" charset="0"/>
              </a:rPr>
              <a:t>中位数</a:t>
            </a:r>
          </a:p>
          <a:p>
            <a:pPr>
              <a:spcBef>
                <a:spcPct val="0"/>
              </a:spcBef>
              <a:buNone/>
            </a:pPr>
            <a:r>
              <a:rPr lang="en-US" altLang="en-US" sz="1600" dirty="0">
                <a:solidFill>
                  <a:srgbClr val="00B0F0"/>
                </a:solidFill>
                <a:latin typeface="Consolas" panose="020B0609020204030204" charset="0"/>
              </a:rPr>
              <a:t>18</a:t>
            </a:r>
            <a:endParaRPr lang="en-US" altLang="en-US" sz="1350" dirty="0">
              <a:solidFill>
                <a:srgbClr val="00B0F0"/>
              </a:solidFill>
              <a:latin typeface="Consolas" panose="020B0609020204030204" charset="0"/>
            </a:endParaRPr>
          </a:p>
          <a:p>
            <a:pPr>
              <a:spcBef>
                <a:spcPct val="0"/>
              </a:spcBef>
              <a:buNone/>
            </a:pPr>
            <a:endParaRPr lang="en-US" altLang="en-US" sz="1350" dirty="0">
              <a:solidFill>
                <a:srgbClr val="00B0F0"/>
              </a:solidFill>
              <a:latin typeface="Consolas" panose="020B0609020204030204" charset="0"/>
            </a:endParaRPr>
          </a:p>
          <a:p>
            <a:pPr>
              <a:buNone/>
            </a:pPr>
            <a:endParaRPr lang="en-US" altLang="en-US" sz="1350" dirty="0"/>
          </a:p>
        </p:txBody>
      </p:sp>
      <p:sp>
        <p:nvSpPr>
          <p:cNvPr id="757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en-US" sz="1800" strike="noStrike" noProof="1">
                <a:sym typeface="+mn-ea"/>
              </a:rPr>
              <a:t>reversed()对可迭代对象（生成器对象和具有惰性求值特性的zip、map、filter、enumerate等类似对象除外）进行翻转（首尾交换）并返回可迭代的reversed对象</a:t>
            </a:r>
            <a:r>
              <a:rPr lang="zh-CN" altLang="en-US" sz="1800" strike="noStrike" noProof="1">
                <a:ea typeface="宋体" panose="02010600030101010101" pitchFamily="2" charset="-122"/>
                <a:sym typeface="+mn-ea"/>
              </a:rPr>
              <a:t>。</a:t>
            </a:r>
          </a:p>
          <a:p>
            <a:pPr fontAlgn="base">
              <a:buNone/>
            </a:pPr>
            <a:endParaRPr lang="en-US" altLang="en-US" sz="1350" strike="noStrike" noProof="1">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x = ['aaaa', 'bc', 'd', 'b', 'ba']</a:t>
            </a:r>
            <a:endParaRPr lang="en-US" altLang="en-US" sz="1600" strike="noStrike" noProof="1">
              <a:latin typeface="Consolas" panose="020B0609020204030204" charset="0"/>
            </a:endParaRPr>
          </a:p>
          <a:p>
            <a:pPr fontAlgn="base">
              <a:buNone/>
            </a:pPr>
            <a:r>
              <a:rPr lang="en-US" altLang="en-US" sz="1600" strike="noStrike" noProof="1">
                <a:latin typeface="Consolas" panose="020B0609020204030204" charset="0"/>
                <a:sym typeface="+mn-ea"/>
              </a:rPr>
              <a:t>&gt;&gt;&gt; reversed(x)                 #逆序，返回reversed对象</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&lt;list_reverseiterator object at 0x0000000002E6C3C8&gt;</a:t>
            </a:r>
          </a:p>
          <a:p>
            <a:pPr fontAlgn="base">
              <a:buNone/>
            </a:pPr>
            <a:r>
              <a:rPr lang="en-US" altLang="en-US" sz="1600" strike="noStrike" noProof="1">
                <a:latin typeface="Consolas" panose="020B0609020204030204" charset="0"/>
                <a:sym typeface="+mn-ea"/>
              </a:rPr>
              <a:t>&gt;&gt;&gt; list(reversed(x))           #reversed对象是可迭代的</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['ba', 'b', 'd', 'bc', 'aaaa']</a:t>
            </a:r>
            <a:endParaRPr lang="en-US" altLang="en-US" sz="1350" strike="noStrike" noProof="1">
              <a:solidFill>
                <a:srgbClr val="00B0F0"/>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sp>
        <p:nvSpPr>
          <p:cNvPr id="768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range()</a:t>
            </a:r>
            <a:r>
              <a:rPr lang="en-US" altLang="en-US" sz="1800" dirty="0" err="1"/>
              <a:t>语法格式为range</a:t>
            </a:r>
            <a:r>
              <a:rPr lang="en-US" altLang="en-US" sz="1800" dirty="0"/>
              <a:t>([start,] end [, step] )</a:t>
            </a:r>
            <a:r>
              <a:rPr lang="zh-CN" altLang="en-US" sz="1800" dirty="0">
                <a:ea typeface="宋体" panose="02010600030101010101" pitchFamily="2" charset="-122"/>
              </a:rPr>
              <a:t>，</a:t>
            </a:r>
            <a:r>
              <a:rPr lang="en-US" altLang="en-US" sz="1800" dirty="0" err="1"/>
              <a:t>返回具有</a:t>
            </a:r>
            <a:r>
              <a:rPr lang="en-US" altLang="en-US" sz="1800" b="1" dirty="0" err="1">
                <a:solidFill>
                  <a:srgbClr val="FF0000"/>
                </a:solidFill>
              </a:rPr>
              <a:t>惰性求值</a:t>
            </a:r>
            <a:r>
              <a:rPr lang="en-US" altLang="en-US" sz="1800" dirty="0" err="1">
                <a:solidFill>
                  <a:srgbClr val="FF0000"/>
                </a:solidFill>
              </a:rPr>
              <a:t>特点的range对象</a:t>
            </a:r>
            <a:r>
              <a:rPr lang="en-US" altLang="en-US" sz="1800" dirty="0" err="1"/>
              <a:t>，其中包含</a:t>
            </a:r>
            <a:r>
              <a:rPr lang="en-US" altLang="en-US" sz="1800" b="1" dirty="0" err="1">
                <a:solidFill>
                  <a:srgbClr val="FF0000"/>
                </a:solidFill>
              </a:rPr>
              <a:t>左闭右开区间</a:t>
            </a:r>
            <a:r>
              <a:rPr lang="en-US" altLang="en-US" sz="1800" dirty="0">
                <a:solidFill>
                  <a:srgbClr val="FF0000"/>
                </a:solidFill>
              </a:rPr>
              <a:t>[</a:t>
            </a:r>
            <a:r>
              <a:rPr lang="en-US" altLang="en-US" sz="1800" dirty="0" err="1">
                <a:solidFill>
                  <a:srgbClr val="FF0000"/>
                </a:solidFill>
              </a:rPr>
              <a:t>start,end</a:t>
            </a:r>
            <a:r>
              <a:rPr lang="en-US" altLang="en-US" sz="1800" dirty="0">
                <a:solidFill>
                  <a:srgbClr val="FF0000"/>
                </a:solidFill>
              </a:rPr>
              <a:t>)内以step为步长的整数</a:t>
            </a:r>
            <a:r>
              <a:rPr lang="en-US" altLang="en-US" sz="1800" dirty="0"/>
              <a:t>。参数start默认为0，step默认为1。</a:t>
            </a:r>
          </a:p>
          <a:p>
            <a:pPr>
              <a:buNone/>
            </a:pPr>
            <a:r>
              <a:rPr lang="en-US" altLang="en-US" sz="1600" dirty="0">
                <a:latin typeface="Consolas" panose="020B0609020204030204" charset="0"/>
              </a:rPr>
              <a:t>&gt;&gt;&gt; range(5)                  #start默认为0，step默认为1</a:t>
            </a:r>
          </a:p>
          <a:p>
            <a:pPr>
              <a:buNone/>
            </a:pPr>
            <a:r>
              <a:rPr lang="en-US" altLang="en-US" sz="1600" dirty="0">
                <a:solidFill>
                  <a:srgbClr val="00B0F0"/>
                </a:solidFill>
                <a:latin typeface="Consolas" panose="020B0609020204030204" charset="0"/>
              </a:rPr>
              <a:t>range(0, 5)</a:t>
            </a:r>
          </a:p>
          <a:p>
            <a:pPr>
              <a:buNone/>
            </a:pPr>
            <a:r>
              <a:rPr lang="en-US" altLang="en-US" sz="1600" dirty="0">
                <a:latin typeface="Consolas" panose="020B0609020204030204" charset="0"/>
              </a:rPr>
              <a:t>&gt;&gt;&gt; list(_)</a:t>
            </a:r>
          </a:p>
          <a:p>
            <a:pPr>
              <a:buNone/>
            </a:pPr>
            <a:r>
              <a:rPr lang="en-US" altLang="en-US" sz="1600" dirty="0">
                <a:solidFill>
                  <a:srgbClr val="00B0F0"/>
                </a:solidFill>
                <a:latin typeface="Consolas" panose="020B0609020204030204" charset="0"/>
              </a:rPr>
              <a:t>[0, 1, 2, 3, 4]</a:t>
            </a:r>
          </a:p>
          <a:p>
            <a:pPr>
              <a:buNone/>
            </a:pPr>
            <a:r>
              <a:rPr lang="en-US" altLang="en-US" sz="1600" dirty="0">
                <a:latin typeface="Consolas" panose="020B0609020204030204" charset="0"/>
              </a:rPr>
              <a:t>&gt;&gt;&gt; list(range(1, 10, 2))     #指定起始值和步长</a:t>
            </a:r>
          </a:p>
          <a:p>
            <a:pPr>
              <a:buNone/>
            </a:pPr>
            <a:r>
              <a:rPr lang="en-US" altLang="en-US" sz="1600" dirty="0">
                <a:solidFill>
                  <a:srgbClr val="00B0F0"/>
                </a:solidFill>
                <a:latin typeface="Consolas" panose="020B0609020204030204" charset="0"/>
              </a:rPr>
              <a:t>[1, 3, 5, 7, 9]</a:t>
            </a:r>
          </a:p>
          <a:p>
            <a:pPr>
              <a:buNone/>
            </a:pPr>
            <a:r>
              <a:rPr lang="en-US" altLang="en-US" sz="1600" dirty="0">
                <a:latin typeface="Consolas" panose="020B0609020204030204" charset="0"/>
              </a:rPr>
              <a:t>&gt;&gt;&gt; list(range(9, 0, -2))     #步长为负数时，start应比end大</a:t>
            </a:r>
          </a:p>
          <a:p>
            <a:pPr>
              <a:buNone/>
            </a:pPr>
            <a:r>
              <a:rPr lang="en-US" altLang="en-US" sz="1600" dirty="0">
                <a:solidFill>
                  <a:srgbClr val="00B0F0"/>
                </a:solidFill>
                <a:latin typeface="Consolas" panose="020B0609020204030204" charset="0"/>
              </a:rPr>
              <a:t>[9, 7, 5, 3, 1]</a:t>
            </a:r>
          </a:p>
        </p:txBody>
      </p:sp>
      <p:sp>
        <p:nvSpPr>
          <p:cNvPr id="778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enumerate()</a:t>
            </a:r>
            <a:r>
              <a:rPr lang="en-US" altLang="en-US" sz="1800" dirty="0" err="1"/>
              <a:t>函数用来枚举可迭代对象中的元素，返回可迭代的enumerate对象，其中每个元素都是包含索引和值的元组</a:t>
            </a:r>
            <a:r>
              <a:rPr lang="en-US" altLang="en-US" sz="1800" dirty="0"/>
              <a:t>。</a:t>
            </a:r>
          </a:p>
          <a:p>
            <a:pPr>
              <a:spcBef>
                <a:spcPct val="0"/>
              </a:spcBef>
              <a:buNone/>
            </a:pPr>
            <a:r>
              <a:rPr lang="en-US" altLang="en-US" sz="1600" dirty="0">
                <a:latin typeface="Consolas" panose="020B0609020204030204" charset="0"/>
              </a:rPr>
              <a:t>&gt;&gt;&gt; list(enumerate('</a:t>
            </a:r>
            <a:r>
              <a:rPr lang="en-US" altLang="en-US" sz="1600" dirty="0" err="1">
                <a:latin typeface="Consolas" panose="020B0609020204030204" charset="0"/>
              </a:rPr>
              <a:t>abcd</a:t>
            </a:r>
            <a:r>
              <a:rPr lang="en-US" altLang="en-US" sz="1600" dirty="0">
                <a:latin typeface="Consolas" panose="020B0609020204030204" charset="0"/>
              </a:rPr>
              <a:t>'))                        #枚举字符串中的元素</a:t>
            </a:r>
          </a:p>
          <a:p>
            <a:pPr>
              <a:spcBef>
                <a:spcPct val="0"/>
              </a:spcBef>
              <a:buNone/>
            </a:pPr>
            <a:r>
              <a:rPr lang="en-US" altLang="en-US" sz="1600" dirty="0">
                <a:solidFill>
                  <a:srgbClr val="00B0F0"/>
                </a:solidFill>
                <a:latin typeface="Consolas" panose="020B0609020204030204" charset="0"/>
              </a:rPr>
              <a:t>[(0, 'a'), (1, 'b'), (2, 'c'), (3, 'd')]</a:t>
            </a:r>
          </a:p>
          <a:p>
            <a:pPr>
              <a:spcBef>
                <a:spcPct val="0"/>
              </a:spcBef>
              <a:buNone/>
            </a:pPr>
            <a:r>
              <a:rPr lang="en-US" altLang="en-US" sz="1600" dirty="0">
                <a:latin typeface="Consolas" panose="020B0609020204030204" charset="0"/>
              </a:rPr>
              <a:t>&gt;&gt;&gt; list(enumerate(['Python', 'Great']))          #枚举列表中的元素</a:t>
            </a:r>
          </a:p>
          <a:p>
            <a:pPr>
              <a:spcBef>
                <a:spcPct val="0"/>
              </a:spcBef>
              <a:buNone/>
            </a:pPr>
            <a:r>
              <a:rPr lang="en-US" altLang="en-US" sz="1600" dirty="0">
                <a:solidFill>
                  <a:srgbClr val="00B0F0"/>
                </a:solidFill>
                <a:latin typeface="Consolas" panose="020B0609020204030204" charset="0"/>
              </a:rPr>
              <a:t>[(0, 'Python'), (1, 'Great')]</a:t>
            </a:r>
          </a:p>
          <a:p>
            <a:pPr>
              <a:spcBef>
                <a:spcPct val="0"/>
              </a:spcBef>
              <a:buNone/>
            </a:pPr>
            <a:r>
              <a:rPr lang="en-US" altLang="en-US" sz="1600" dirty="0">
                <a:latin typeface="Consolas" panose="020B0609020204030204" charset="0"/>
              </a:rPr>
              <a:t>&gt;&gt;&gt; list(enumerate({'a':97, 'b':98, 'c':99}.items())) #枚举字典中的元素</a:t>
            </a:r>
          </a:p>
          <a:p>
            <a:pPr>
              <a:spcBef>
                <a:spcPct val="0"/>
              </a:spcBef>
              <a:buNone/>
            </a:pPr>
            <a:r>
              <a:rPr lang="en-US" altLang="en-US" sz="1600" dirty="0">
                <a:solidFill>
                  <a:srgbClr val="00B0F0"/>
                </a:solidFill>
                <a:latin typeface="Consolas" panose="020B0609020204030204" charset="0"/>
              </a:rPr>
              <a:t>[(0, ('a', 97)), (1, ('b', 98)), (2, ('c', 99))]</a:t>
            </a:r>
          </a:p>
          <a:p>
            <a:pPr>
              <a:spcBef>
                <a:spcPct val="0"/>
              </a:spcBef>
              <a:buNone/>
            </a:pPr>
            <a:r>
              <a:rPr lang="en-US" altLang="en-US" sz="1600" dirty="0">
                <a:latin typeface="Consolas" panose="020B0609020204030204" charset="0"/>
              </a:rPr>
              <a:t>&gt;&gt;&gt; for index, value in enumerate(range(10, 15)):  #枚举range对象中的元素</a:t>
            </a:r>
          </a:p>
          <a:p>
            <a:pPr>
              <a:spcBef>
                <a:spcPct val="0"/>
              </a:spcBef>
              <a:buNone/>
            </a:pPr>
            <a:r>
              <a:rPr lang="en-US" altLang="en-US" sz="1600" dirty="0">
                <a:latin typeface="Consolas" panose="020B0609020204030204" charset="0"/>
              </a:rPr>
              <a:t>    print((index, value), end=' ')</a:t>
            </a:r>
          </a:p>
          <a:p>
            <a:pPr>
              <a:spcBef>
                <a:spcPct val="0"/>
              </a:spcBef>
              <a:buNone/>
            </a:pP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(0, 10) (1, 11) (2, 12) (3, 13) (4, 14) </a:t>
            </a:r>
          </a:p>
        </p:txBody>
      </p:sp>
      <p:sp>
        <p:nvSpPr>
          <p:cNvPr id="788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71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solidFill>
                  <a:schemeClr val="tx1"/>
                </a:solidFill>
                <a:latin typeface="Times New Roman" panose="02020603050405020304" pitchFamily="2" charset="0"/>
                <a:ea typeface="+mj-ea"/>
                <a:cs typeface="+mj-cs"/>
              </a:rPr>
              <a:t>1.1 </a:t>
            </a:r>
            <a:r>
              <a:rPr lang="zh-CN" altLang="en-US" b="1" kern="1200" baseline="0">
                <a:solidFill>
                  <a:schemeClr val="tx1"/>
                </a:solidFill>
                <a:latin typeface="Times New Roman" panose="02020603050405020304" pitchFamily="2" charset="0"/>
                <a:ea typeface="+mj-ea"/>
                <a:cs typeface="+mj-cs"/>
              </a:rPr>
              <a:t>如何选择</a:t>
            </a:r>
            <a:r>
              <a:rPr lang="en-US" altLang="zh-CN" b="1" kern="1200" baseline="0">
                <a:solidFill>
                  <a:schemeClr val="tx1"/>
                </a:solidFill>
                <a:latin typeface="Times New Roman" panose="02020603050405020304" pitchFamily="2" charset="0"/>
                <a:ea typeface="+mj-ea"/>
                <a:cs typeface="+mj-cs"/>
              </a:rPr>
              <a:t>Python</a:t>
            </a:r>
            <a:r>
              <a:rPr lang="zh-CN" altLang="en-US" b="1" kern="1200" baseline="0">
                <a:solidFill>
                  <a:schemeClr val="tx1"/>
                </a:solidFill>
                <a:latin typeface="Times New Roman" panose="02020603050405020304" pitchFamily="2" charset="0"/>
                <a:ea typeface="+mj-ea"/>
                <a:cs typeface="+mj-cs"/>
              </a:rPr>
              <a:t>版本</a:t>
            </a:r>
          </a:p>
        </p:txBody>
      </p:sp>
      <p:sp>
        <p:nvSpPr>
          <p:cNvPr id="11266" name="文本占位符 7170"/>
          <p:cNvSpPr>
            <a:spLocks noGrp="1"/>
          </p:cNvSpPr>
          <p:nvPr>
            <p:ph idx="1"/>
          </p:nvPr>
        </p:nvSpPr>
        <p:spPr>
          <a:xfrm>
            <a:off x="391795" y="1193800"/>
            <a:ext cx="8206740" cy="1776730"/>
          </a:xfrm>
        </p:spPr>
        <p:txBody>
          <a:bodyPr anchor="t"/>
          <a:lstStyle/>
          <a:p>
            <a:pPr defTabSz="914400">
              <a:spcBef>
                <a:spcPct val="0"/>
              </a:spcBef>
              <a:spcAft>
                <a:spcPts val="600"/>
              </a:spcAft>
              <a:buSzPct val="90000"/>
              <a:buFont typeface="Arial" panose="020B0604020202020204" pitchFamily="34" charset="0"/>
              <a:buChar char="•"/>
            </a:pPr>
            <a:r>
              <a:rPr lang="zh-CN" altLang="en-US" sz="1600">
                <a:latin typeface="宋体" panose="02010600030101010101" pitchFamily="2" charset="-122"/>
              </a:rPr>
              <a:t>启动“</a:t>
            </a:r>
            <a:r>
              <a:rPr lang="en-US" altLang="zh-CN" sz="1600">
                <a:latin typeface="宋体" panose="02010600030101010101" pitchFamily="2" charset="-122"/>
              </a:rPr>
              <a:t>IDLE</a:t>
            </a:r>
            <a:r>
              <a:rPr lang="zh-CN" altLang="en-US" sz="1600">
                <a:latin typeface="宋体" panose="02010600030101010101" pitchFamily="2" charset="-122"/>
              </a:rPr>
              <a:t>（</a:t>
            </a:r>
            <a:r>
              <a:rPr lang="en-US" altLang="zh-CN" sz="1600">
                <a:latin typeface="宋体" panose="02010600030101010101" pitchFamily="2" charset="-122"/>
              </a:rPr>
              <a:t>Python GUI</a:t>
            </a:r>
            <a:r>
              <a:rPr lang="zh-CN" altLang="en-US" sz="1600">
                <a:latin typeface="宋体" panose="02010600030101010101" pitchFamily="2" charset="-122"/>
              </a:rPr>
              <a:t>）”即可可以看到当前安装的</a:t>
            </a:r>
            <a:r>
              <a:rPr lang="en-US" altLang="zh-CN" sz="1600">
                <a:latin typeface="宋体" panose="02010600030101010101" pitchFamily="2" charset="-122"/>
              </a:rPr>
              <a:t>Python</a:t>
            </a:r>
            <a:r>
              <a:rPr lang="zh-CN" altLang="en-US" sz="1600">
                <a:latin typeface="宋体" panose="02010600030101010101" pitchFamily="2" charset="-122"/>
              </a:rPr>
              <a:t>版本号。</a:t>
            </a:r>
            <a:endParaRPr lang="en-US" altLang="zh-CN" sz="1600" dirty="0">
              <a:solidFill>
                <a:srgbClr val="FF0000"/>
              </a:solidFill>
            </a:endParaRPr>
          </a:p>
        </p:txBody>
      </p:sp>
      <p:pic>
        <p:nvPicPr>
          <p:cNvPr id="11267" name="Picture 1"/>
          <p:cNvPicPr>
            <a:picLocks noChangeAspect="1"/>
          </p:cNvPicPr>
          <p:nvPr/>
        </p:nvPicPr>
        <p:blipFill>
          <a:blip r:embed="rId2"/>
          <a:stretch>
            <a:fillRect/>
          </a:stretch>
        </p:blipFill>
        <p:spPr>
          <a:xfrm>
            <a:off x="473075" y="1819275"/>
            <a:ext cx="5821680" cy="822325"/>
          </a:xfrm>
          <a:prstGeom prst="rect">
            <a:avLst/>
          </a:prstGeom>
          <a:noFill/>
          <a:ln w="9525">
            <a:solidFill>
              <a:schemeClr val="accent1"/>
            </a:solidFill>
          </a:ln>
        </p:spPr>
      </p:pic>
      <p:pic>
        <p:nvPicPr>
          <p:cNvPr id="2" name="Picture 1"/>
          <p:cNvPicPr>
            <a:picLocks noChangeAspect="1"/>
          </p:cNvPicPr>
          <p:nvPr/>
        </p:nvPicPr>
        <p:blipFill>
          <a:blip r:embed="rId3"/>
          <a:stretch>
            <a:fillRect/>
          </a:stretch>
        </p:blipFill>
        <p:spPr>
          <a:xfrm>
            <a:off x="473075" y="3853815"/>
            <a:ext cx="5820410" cy="1052195"/>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473075" y="2790190"/>
            <a:ext cx="5821045" cy="923925"/>
          </a:xfrm>
          <a:prstGeom prst="rect">
            <a:avLst/>
          </a:prstGeom>
          <a:ln>
            <a:solidFill>
              <a:schemeClr val="accent1"/>
            </a:solid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a:buFont typeface="Wingdings" panose="05000000000000000000" charset="0"/>
              <a:buChar char="§"/>
            </a:pPr>
            <a:r>
              <a:rPr lang="en-US" altLang="en-US" sz="1800" dirty="0" err="1"/>
              <a:t>内置函数map</a:t>
            </a:r>
            <a:r>
              <a:rPr lang="en-US" altLang="en-US" sz="1800" dirty="0"/>
              <a:t>()把一个函数func依次映射到序列或迭代器对象的每个元素上，并返回一个可迭代的map对象作为结果，map对象中每个元素是原序列中元素经过函数func处理后的结果。</a:t>
            </a:r>
          </a:p>
          <a:p>
            <a:pPr>
              <a:spcBef>
                <a:spcPct val="0"/>
              </a:spcBef>
              <a:buNone/>
            </a:pPr>
            <a:r>
              <a:rPr lang="en-US" altLang="en-US" sz="1400" dirty="0">
                <a:latin typeface="Consolas" panose="020B0609020204030204" charset="0"/>
              </a:rPr>
              <a:t>&gt;&gt;&gt; list(map(str, range(5)))  #把列表中元素转换为字符串</a:t>
            </a:r>
          </a:p>
          <a:p>
            <a:pPr>
              <a:spcBef>
                <a:spcPct val="0"/>
              </a:spcBef>
              <a:buNone/>
            </a:pPr>
            <a:r>
              <a:rPr lang="en-US" altLang="en-US" sz="1400" dirty="0">
                <a:solidFill>
                  <a:srgbClr val="00B0F0"/>
                </a:solidFill>
                <a:latin typeface="Consolas" panose="020B0609020204030204" charset="0"/>
              </a:rPr>
              <a:t>['0', '1', '2', '3', '4']</a:t>
            </a:r>
          </a:p>
          <a:p>
            <a:pPr>
              <a:spcBef>
                <a:spcPct val="0"/>
              </a:spcBef>
              <a:buNone/>
            </a:pPr>
            <a:r>
              <a:rPr lang="en-US" altLang="en-US" sz="1400" dirty="0">
                <a:latin typeface="Consolas" panose="020B0609020204030204" charset="0"/>
              </a:rPr>
              <a:t>&gt;&gt;&gt; def add5(v):              #单参数函数</a:t>
            </a:r>
          </a:p>
          <a:p>
            <a:pPr>
              <a:spcBef>
                <a:spcPct val="0"/>
              </a:spcBef>
              <a:buNone/>
            </a:pPr>
            <a:r>
              <a:rPr lang="en-US" altLang="en-US" sz="1400" dirty="0">
                <a:latin typeface="Consolas" panose="020B0609020204030204" charset="0"/>
              </a:rPr>
              <a:t>    return v+5</a:t>
            </a:r>
          </a:p>
          <a:p>
            <a:pPr>
              <a:spcBef>
                <a:spcPct val="0"/>
              </a:spcBef>
              <a:buNone/>
            </a:pP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&gt;&gt;&gt; list(map(add5, range(10)))#把单参数函数映射到一个序列的所有元素</a:t>
            </a:r>
          </a:p>
          <a:p>
            <a:pPr>
              <a:spcBef>
                <a:spcPct val="0"/>
              </a:spcBef>
              <a:buNone/>
            </a:pPr>
            <a:r>
              <a:rPr lang="en-US" altLang="en-US" sz="1400" dirty="0">
                <a:solidFill>
                  <a:srgbClr val="00B0F0"/>
                </a:solidFill>
                <a:latin typeface="Consolas" panose="020B0609020204030204" charset="0"/>
              </a:rPr>
              <a:t>[5, 6, 7, 8, 9, 10, 11, 12, 13, 14]</a:t>
            </a:r>
          </a:p>
          <a:p>
            <a:pPr>
              <a:spcBef>
                <a:spcPct val="0"/>
              </a:spcBef>
              <a:buNone/>
            </a:pPr>
            <a:r>
              <a:rPr lang="en-US" altLang="en-US" sz="1400" dirty="0">
                <a:latin typeface="Consolas" panose="020B0609020204030204" charset="0"/>
              </a:rPr>
              <a:t>&gt;&gt;&gt; def add(x, y):            #可以接收2个参数的函数</a:t>
            </a:r>
          </a:p>
          <a:p>
            <a:pPr>
              <a:spcBef>
                <a:spcPct val="0"/>
              </a:spcBef>
              <a:buNone/>
            </a:pPr>
            <a:r>
              <a:rPr lang="en-US" altLang="en-US" sz="1400" dirty="0">
                <a:latin typeface="Consolas" panose="020B0609020204030204" charset="0"/>
              </a:rPr>
              <a:t>    return </a:t>
            </a:r>
            <a:r>
              <a:rPr lang="en-US" altLang="en-US" sz="1400" dirty="0" err="1">
                <a:latin typeface="Consolas" panose="020B0609020204030204" charset="0"/>
              </a:rPr>
              <a:t>x+y</a:t>
            </a:r>
            <a:endParaRPr lang="en-US" altLang="en-US" sz="1400" dirty="0">
              <a:latin typeface="Consolas" panose="020B0609020204030204" charset="0"/>
            </a:endParaRPr>
          </a:p>
          <a:p>
            <a:pPr>
              <a:spcBef>
                <a:spcPct val="0"/>
              </a:spcBef>
              <a:buNone/>
            </a:pP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&gt;&gt;&gt; list(map(add, range(5), range(5,10)))</a:t>
            </a:r>
          </a:p>
          <a:p>
            <a:pPr>
              <a:spcBef>
                <a:spcPct val="0"/>
              </a:spcBef>
              <a:buNone/>
            </a:pPr>
            <a:r>
              <a:rPr lang="en-US" altLang="en-US" sz="1400" dirty="0">
                <a:latin typeface="Consolas" panose="020B0609020204030204" charset="0"/>
              </a:rPr>
              <a:t>                              #把双参数函数映射到两个序列上</a:t>
            </a:r>
          </a:p>
          <a:p>
            <a:pPr>
              <a:spcBef>
                <a:spcPct val="0"/>
              </a:spcBef>
              <a:buNone/>
            </a:pPr>
            <a:r>
              <a:rPr lang="en-US" altLang="en-US" sz="1400" dirty="0">
                <a:solidFill>
                  <a:srgbClr val="00B0F0"/>
                </a:solidFill>
                <a:latin typeface="Consolas" panose="020B0609020204030204" charset="0"/>
              </a:rPr>
              <a:t>[5, 7, 9, 11, 13]</a:t>
            </a:r>
          </a:p>
        </p:txBody>
      </p:sp>
      <p:sp>
        <p:nvSpPr>
          <p:cNvPr id="798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lstStyle/>
          <a:p>
            <a:pPr marL="0" indent="0">
              <a:buNone/>
            </a:pPr>
            <a:r>
              <a:rPr lang="zh-CN" altLang="en-US" sz="1350" dirty="0">
                <a:latin typeface="Consolas" panose="020B0609020204030204" charset="0"/>
              </a:rPr>
              <a:t>&gt;&gt;&gt; import random</a:t>
            </a:r>
          </a:p>
          <a:p>
            <a:pPr marL="0" indent="0">
              <a:buNone/>
            </a:pPr>
            <a:r>
              <a:rPr lang="zh-CN" altLang="en-US" sz="1350" dirty="0">
                <a:latin typeface="Consolas" panose="020B0609020204030204" charset="0"/>
              </a:rPr>
              <a:t>&gt;&gt;&gt; x = random.randint(1, 1e30)     #生成指定范围内的随机整数</a:t>
            </a:r>
          </a:p>
          <a:p>
            <a:pPr marL="0" indent="0">
              <a:buNone/>
            </a:pPr>
            <a:r>
              <a:rPr lang="zh-CN" altLang="en-US" sz="1350" dirty="0">
                <a:latin typeface="Consolas" panose="020B0609020204030204" charset="0"/>
              </a:rPr>
              <a:t>&gt;&gt;&gt; x</a:t>
            </a:r>
          </a:p>
          <a:p>
            <a:pPr marL="0" indent="0">
              <a:buNone/>
            </a:pPr>
            <a:r>
              <a:rPr lang="zh-CN" altLang="en-US" sz="1350" dirty="0">
                <a:solidFill>
                  <a:srgbClr val="00B0F0"/>
                </a:solidFill>
                <a:latin typeface="Consolas" panose="020B0609020204030204" charset="0"/>
              </a:rPr>
              <a:t>839746558215897242220046223150</a:t>
            </a:r>
          </a:p>
          <a:p>
            <a:pPr marL="0" indent="0">
              <a:buNone/>
            </a:pPr>
            <a:r>
              <a:rPr lang="zh-CN" altLang="en-US" sz="1350" dirty="0">
                <a:latin typeface="Consolas" panose="020B0609020204030204" charset="0"/>
              </a:rPr>
              <a:t>&gt;&gt;&gt; list(map(int, str(x)))          #提取大整数每位上的数字</a:t>
            </a:r>
          </a:p>
          <a:p>
            <a:pPr marL="0" indent="0">
              <a:buNone/>
            </a:pPr>
            <a:r>
              <a:rPr lang="zh-CN" altLang="en-US" sz="1350" dirty="0">
                <a:solidFill>
                  <a:srgbClr val="00B0F0"/>
                </a:solidFill>
                <a:latin typeface="Consolas" panose="020B0609020204030204" charset="0"/>
              </a:rPr>
              <a:t>[8, 3, 9, 7, 4, 6, 5, 5, 8, 2, 1, 5, 8, 9, 7, 2, 4, 2, 2, 2, 0, 0, 4, 6, 2, 2, 3, 1, 5, 0]</a:t>
            </a:r>
          </a:p>
        </p:txBody>
      </p:sp>
      <p:sp>
        <p:nvSpPr>
          <p:cNvPr id="8294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a:xfrm>
            <a:off x="382270" y="1026795"/>
            <a:ext cx="7802880" cy="3439795"/>
          </a:xfrm>
        </p:spPr>
        <p:txBody>
          <a:bodyPr anchor="t"/>
          <a:lstStyle/>
          <a:p>
            <a:pPr>
              <a:lnSpc>
                <a:spcPct val="150000"/>
              </a:lnSpc>
              <a:spcBef>
                <a:spcPct val="0"/>
              </a:spcBef>
              <a:buFont typeface="Wingdings" panose="05000000000000000000" charset="0"/>
              <a:buChar char="§"/>
            </a:pPr>
            <a:r>
              <a:rPr lang="en-US" altLang="en-US" sz="1800" dirty="0" err="1"/>
              <a:t>内置函数filter</a:t>
            </a:r>
            <a:r>
              <a:rPr lang="en-US" altLang="en-US" sz="1800" dirty="0"/>
              <a:t>()将一个单参数函数作用到一个序列上，返回该序列中使得该函数返回值为True的那些元素组成的</a:t>
            </a:r>
            <a:r>
              <a:rPr lang="en-US" altLang="en-US" sz="1800" dirty="0">
                <a:solidFill>
                  <a:srgbClr val="FF0000"/>
                </a:solidFill>
              </a:rPr>
              <a:t>filter对象</a:t>
            </a:r>
            <a:r>
              <a:rPr lang="en-US" altLang="en-US" sz="1800" dirty="0"/>
              <a:t>，如果指定函数为None，则返回序列中等价于True的元素。</a:t>
            </a:r>
          </a:p>
          <a:p>
            <a:pPr>
              <a:spcBef>
                <a:spcPct val="0"/>
              </a:spcBef>
              <a:buNone/>
            </a:pPr>
            <a:r>
              <a:rPr lang="en-US" altLang="en-US" sz="1350" dirty="0">
                <a:latin typeface="Consolas" panose="020B0609020204030204" charset="0"/>
              </a:rPr>
              <a:t>&gt;&gt;&gt; seq = ['foo', 'x41', '?!', '***']</a:t>
            </a:r>
          </a:p>
          <a:p>
            <a:pPr>
              <a:spcBef>
                <a:spcPct val="0"/>
              </a:spcBef>
              <a:buNone/>
            </a:pPr>
            <a:r>
              <a:rPr lang="en-US" altLang="en-US" sz="1350" dirty="0">
                <a:latin typeface="Consolas" panose="020B0609020204030204" charset="0"/>
              </a:rPr>
              <a:t>&gt;&gt;&gt; def </a:t>
            </a:r>
            <a:r>
              <a:rPr lang="en-US" altLang="en-US" sz="1350" dirty="0" err="1">
                <a:latin typeface="Consolas" panose="020B0609020204030204" charset="0"/>
              </a:rPr>
              <a:t>func</a:t>
            </a:r>
            <a:r>
              <a:rPr lang="en-US" altLang="en-US" sz="1350" dirty="0">
                <a:latin typeface="Consolas" panose="020B0609020204030204" charset="0"/>
              </a:rPr>
              <a:t>(x):</a:t>
            </a:r>
          </a:p>
          <a:p>
            <a:pPr>
              <a:spcBef>
                <a:spcPct val="0"/>
              </a:spcBef>
              <a:buNone/>
            </a:pPr>
            <a:r>
              <a:rPr lang="en-US" altLang="en-US" sz="1350" dirty="0">
                <a:latin typeface="Consolas" panose="020B0609020204030204" charset="0"/>
              </a:rPr>
              <a:t>    return </a:t>
            </a:r>
            <a:r>
              <a:rPr lang="en-US" altLang="en-US" sz="1350" dirty="0" err="1">
                <a:latin typeface="Consolas" panose="020B0609020204030204" charset="0"/>
              </a:rPr>
              <a:t>x.isalnum</a:t>
            </a:r>
            <a:r>
              <a:rPr lang="en-US" altLang="en-US" sz="1350" dirty="0">
                <a:latin typeface="Consolas" panose="020B0609020204030204" charset="0"/>
              </a:rPr>
              <a:t>()                  #测试是否为字母或数字</a:t>
            </a:r>
          </a:p>
          <a:p>
            <a:pPr>
              <a:spcBef>
                <a:spcPct val="0"/>
              </a:spcBef>
              <a:buNone/>
            </a:pPr>
            <a:endParaRPr lang="en-US" altLang="en-US" sz="1350" dirty="0">
              <a:latin typeface="Consolas" panose="020B0609020204030204" charset="0"/>
            </a:endParaRPr>
          </a:p>
          <a:p>
            <a:pPr>
              <a:spcBef>
                <a:spcPct val="0"/>
              </a:spcBef>
              <a:buNone/>
            </a:pPr>
            <a:r>
              <a:rPr lang="en-US" altLang="en-US" sz="1350" dirty="0">
                <a:latin typeface="Consolas" panose="020B0609020204030204" charset="0"/>
              </a:rPr>
              <a:t>&gt;&gt;&gt; filter(</a:t>
            </a:r>
            <a:r>
              <a:rPr lang="en-US" altLang="en-US" sz="1350" dirty="0" err="1">
                <a:latin typeface="Consolas" panose="020B0609020204030204" charset="0"/>
              </a:rPr>
              <a:t>func</a:t>
            </a:r>
            <a:r>
              <a:rPr lang="en-US" altLang="en-US" sz="1350" dirty="0">
                <a:latin typeface="Consolas" panose="020B0609020204030204" charset="0"/>
              </a:rPr>
              <a:t>, seq)                   #返回filter对象</a:t>
            </a:r>
          </a:p>
          <a:p>
            <a:pPr>
              <a:spcBef>
                <a:spcPct val="0"/>
              </a:spcBef>
              <a:buNone/>
            </a:pPr>
            <a:r>
              <a:rPr lang="en-US" altLang="en-US" sz="1350" dirty="0">
                <a:solidFill>
                  <a:srgbClr val="00B0F0"/>
                </a:solidFill>
                <a:latin typeface="Consolas" panose="020B0609020204030204" charset="0"/>
              </a:rPr>
              <a:t>&lt;filter object at 0x000000000305D898&gt;</a:t>
            </a:r>
          </a:p>
          <a:p>
            <a:pPr>
              <a:spcBef>
                <a:spcPct val="0"/>
              </a:spcBef>
              <a:buNone/>
            </a:pPr>
            <a:r>
              <a:rPr lang="en-US" altLang="en-US" sz="1350" dirty="0">
                <a:latin typeface="Consolas" panose="020B0609020204030204" charset="0"/>
              </a:rPr>
              <a:t>&gt;&gt;&gt; list(filter(</a:t>
            </a:r>
            <a:r>
              <a:rPr lang="en-US" altLang="en-US" sz="1350" dirty="0" err="1">
                <a:latin typeface="Consolas" panose="020B0609020204030204" charset="0"/>
              </a:rPr>
              <a:t>func</a:t>
            </a:r>
            <a:r>
              <a:rPr lang="en-US" altLang="en-US" sz="1350" dirty="0">
                <a:latin typeface="Consolas" panose="020B0609020204030204" charset="0"/>
              </a:rPr>
              <a:t>, seq))             #把filter对象转换为列表</a:t>
            </a:r>
          </a:p>
          <a:p>
            <a:pPr>
              <a:spcBef>
                <a:spcPct val="0"/>
              </a:spcBef>
              <a:buNone/>
            </a:pPr>
            <a:r>
              <a:rPr lang="en-US" altLang="en-US" sz="1350" dirty="0">
                <a:solidFill>
                  <a:srgbClr val="00B0F0"/>
                </a:solidFill>
                <a:latin typeface="Consolas" panose="020B0609020204030204" charset="0"/>
              </a:rPr>
              <a:t>['foo', 'x41']</a:t>
            </a:r>
          </a:p>
        </p:txBody>
      </p:sp>
      <p:sp>
        <p:nvSpPr>
          <p:cNvPr id="8806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en-US" altLang="zh-CN" kern="1200" baseline="0">
              <a:latin typeface="+mj-lt"/>
              <a:ea typeface="+mj-ea"/>
              <a:cs typeface="+mj-cs"/>
            </a:endParaRPr>
          </a:p>
        </p:txBody>
      </p:sp>
      <p:sp>
        <p:nvSpPr>
          <p:cNvPr id="89090" name="Content Placeholder 2"/>
          <p:cNvSpPr>
            <a:spLocks noGrp="1"/>
          </p:cNvSpPr>
          <p:nvPr>
            <p:ph idx="1"/>
          </p:nvPr>
        </p:nvSpPr>
        <p:spPr/>
        <p:txBody>
          <a:bodyPr anchor="t"/>
          <a:lstStyle/>
          <a:p>
            <a:pPr marL="0" indent="0">
              <a:buNone/>
            </a:pPr>
            <a:r>
              <a:rPr lang="en-US" altLang="zh-CN" sz="1600" dirty="0">
                <a:latin typeface="Consolas" panose="020B0609020204030204" charset="0"/>
              </a:rPr>
              <a:t>&gt;&gt;&gt; data = list(range(20))</a:t>
            </a:r>
          </a:p>
          <a:p>
            <a:pPr marL="0" indent="0">
              <a:buNone/>
            </a:pPr>
            <a:r>
              <a:rPr lang="en-US" altLang="zh-CN" sz="1600" dirty="0">
                <a:latin typeface="Consolas" panose="020B0609020204030204" charset="0"/>
              </a:rPr>
              <a:t>&gt;&gt;&gt; data</a:t>
            </a:r>
          </a:p>
          <a:p>
            <a:pPr marL="0" indent="0">
              <a:buNone/>
            </a:pPr>
            <a:r>
              <a:rPr lang="en-US" altLang="zh-CN" sz="1600" dirty="0">
                <a:solidFill>
                  <a:srgbClr val="00B0F0"/>
                </a:solidFill>
                <a:latin typeface="Consolas" panose="020B0609020204030204" charset="0"/>
              </a:rPr>
              <a:t>[0, 1, 2, 3, 4, 5, 6, 7, 8, 9, 10, 11, 12, 13, 14, 15, 16, 17, 18, 19]</a:t>
            </a:r>
          </a:p>
          <a:p>
            <a:pPr marL="0" indent="0">
              <a:buNone/>
            </a:pPr>
            <a:r>
              <a:rPr lang="en-US" altLang="zh-CN" sz="1600" dirty="0">
                <a:latin typeface="Consolas" panose="020B0609020204030204" charset="0"/>
              </a:rPr>
              <a:t>&gt;&gt;&gt; </a:t>
            </a:r>
            <a:r>
              <a:rPr lang="en-US" altLang="zh-CN" sz="1600" dirty="0" err="1">
                <a:latin typeface="Consolas" panose="020B0609020204030204" charset="0"/>
              </a:rPr>
              <a:t>filterObject</a:t>
            </a:r>
            <a:r>
              <a:rPr lang="en-US" altLang="zh-CN" sz="1600" dirty="0">
                <a:latin typeface="Consolas" panose="020B0609020204030204" charset="0"/>
              </a:rPr>
              <a:t> = filter(lambda x:x%2==1, data)</a:t>
            </a:r>
          </a:p>
          <a:p>
            <a:pPr marL="0" indent="0">
              <a:buNone/>
            </a:pPr>
            <a:r>
              <a:rPr lang="en-US" altLang="zh-CN" sz="1600" dirty="0">
                <a:latin typeface="Consolas" panose="020B0609020204030204" charset="0"/>
              </a:rPr>
              <a:t>                                 #过滤，只留下所有奇数</a:t>
            </a:r>
          </a:p>
          <a:p>
            <a:pPr marL="0" indent="0">
              <a:buNone/>
            </a:pPr>
            <a:r>
              <a:rPr lang="en-US" altLang="zh-CN" sz="1600" dirty="0">
                <a:latin typeface="Consolas" panose="020B0609020204030204" charset="0"/>
              </a:rPr>
              <a:t>&gt;&gt;&gt; </a:t>
            </a:r>
            <a:r>
              <a:rPr lang="en-US" altLang="zh-CN" sz="1600" dirty="0" err="1">
                <a:latin typeface="Consolas" panose="020B0609020204030204" charset="0"/>
              </a:rPr>
              <a:t>filterObject</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&lt;filter object at 0x000001D602B85828&gt;</a:t>
            </a:r>
          </a:p>
          <a:p>
            <a:pPr marL="0" indent="0">
              <a:buNone/>
            </a:pPr>
            <a:r>
              <a:rPr lang="en-US" altLang="zh-CN" sz="1600" dirty="0">
                <a:latin typeface="Consolas" panose="020B0609020204030204" charset="0"/>
              </a:rPr>
              <a:t>&gt;&gt;&gt; 3 in </a:t>
            </a:r>
            <a:r>
              <a:rPr lang="en-US" altLang="zh-CN" sz="1600" dirty="0" err="1">
                <a:latin typeface="Consolas" panose="020B0609020204030204" charset="0"/>
              </a:rPr>
              <a:t>filterObject</a:t>
            </a:r>
            <a:r>
              <a:rPr lang="en-US" altLang="zh-CN" sz="1600" dirty="0">
                <a:latin typeface="Consolas" panose="020B0609020204030204" charset="0"/>
              </a:rPr>
              <a:t>            #3以及3之前的元素都访问过了</a:t>
            </a:r>
          </a:p>
          <a:p>
            <a:pPr marL="0" indent="0">
              <a:buNone/>
            </a:pPr>
            <a:r>
              <a:rPr lang="en-US" altLang="zh-CN" sz="1600" dirty="0">
                <a:solidFill>
                  <a:srgbClr val="00B0F0"/>
                </a:solidFill>
                <a:latin typeface="Consolas" panose="020B0609020204030204" charset="0"/>
              </a:rPr>
              <a:t>True</a:t>
            </a:r>
          </a:p>
          <a:p>
            <a:pPr marL="0" indent="0">
              <a:buNone/>
            </a:pPr>
            <a:r>
              <a:rPr lang="en-US" altLang="zh-CN" sz="1600" dirty="0">
                <a:latin typeface="Consolas" panose="020B0609020204030204" charset="0"/>
              </a:rPr>
              <a:t>&gt;&gt;&gt; list(</a:t>
            </a:r>
            <a:r>
              <a:rPr lang="en-US" altLang="zh-CN" sz="1600" dirty="0" err="1">
                <a:latin typeface="Consolas" panose="020B0609020204030204" charset="0"/>
              </a:rPr>
              <a:t>filterObject</a:t>
            </a:r>
            <a:r>
              <a:rPr lang="en-US" altLang="zh-CN" sz="1600" dirty="0">
                <a:latin typeface="Consolas" panose="020B0609020204030204" charset="0"/>
              </a:rPr>
              <a:t>)           #现在所有元素都访问过了</a:t>
            </a:r>
          </a:p>
          <a:p>
            <a:pPr marL="0" indent="0">
              <a:buNone/>
            </a:pPr>
            <a:r>
              <a:rPr lang="en-US" altLang="zh-CN" sz="1600" dirty="0">
                <a:solidFill>
                  <a:srgbClr val="00B0F0"/>
                </a:solidFill>
                <a:latin typeface="Consolas" panose="020B0609020204030204" charset="0"/>
              </a:rPr>
              <a:t>[5, 7, 9, 11, 13, 15, 17, 19]</a:t>
            </a:r>
          </a:p>
          <a:p>
            <a:pPr marL="0" indent="0">
              <a:buNone/>
            </a:pPr>
            <a:r>
              <a:rPr lang="en-US" altLang="zh-CN" sz="1600" dirty="0">
                <a:latin typeface="Consolas" panose="020B0609020204030204" charset="0"/>
              </a:rPr>
              <a:t>&gt;&gt;&gt; list(</a:t>
            </a:r>
            <a:r>
              <a:rPr lang="en-US" altLang="zh-CN" sz="1600" dirty="0" err="1">
                <a:latin typeface="Consolas" panose="020B0609020204030204" charset="0"/>
              </a:rPr>
              <a:t>filterObject</a:t>
            </a:r>
            <a:r>
              <a:rPr lang="en-US" altLang="zh-CN" sz="1600" dirty="0">
                <a:latin typeface="Consolas" panose="020B0609020204030204" charset="0"/>
              </a:rPr>
              <a:t>)           </a:t>
            </a:r>
            <a:r>
              <a:rPr lang="en-US" altLang="zh-CN" sz="1600" dirty="0">
                <a:solidFill>
                  <a:srgbClr val="FF0000"/>
                </a:solidFill>
                <a:latin typeface="Consolas" panose="020B0609020204030204" charset="0"/>
              </a:rPr>
              <a:t>#filterObject中不再包含任何元素</a:t>
            </a:r>
            <a:r>
              <a:rPr lang="zh-CN" altLang="en-US" sz="1600" dirty="0">
                <a:solidFill>
                  <a:srgbClr val="FF0000"/>
                </a:solidFill>
                <a:latin typeface="Consolas" panose="020B0609020204030204" charset="0"/>
              </a:rPr>
              <a:t>（看过一次                 </a:t>
            </a:r>
            <a:r>
              <a:rPr lang="en-US" altLang="zh-CN" sz="1600" dirty="0">
                <a:solidFill>
                  <a:srgbClr val="FF0000"/>
                </a:solidFill>
                <a:latin typeface="Consolas" panose="020B0609020204030204" charset="0"/>
              </a:rPr>
              <a:t>						</a:t>
            </a:r>
            <a:r>
              <a:rPr lang="zh-CN" altLang="en-US" sz="1600" dirty="0">
                <a:solidFill>
                  <a:srgbClr val="FF0000"/>
                </a:solidFill>
                <a:latin typeface="Consolas" panose="020B0609020204030204" charset="0"/>
              </a:rPr>
              <a:t>就没有了）</a:t>
            </a:r>
            <a:endParaRPr lang="en-US" altLang="zh-CN" sz="1600" dirty="0">
              <a:solidFill>
                <a:srgbClr val="FF0000"/>
              </a:solidFill>
              <a:latin typeface="Consolas" panose="020B0609020204030204" charset="0"/>
            </a:endParaRPr>
          </a:p>
          <a:p>
            <a:pPr marL="0" indent="0">
              <a:buNone/>
            </a:pPr>
            <a:r>
              <a:rPr lang="en-US" altLang="zh-CN" sz="1600" dirty="0">
                <a:solidFill>
                  <a:srgbClr val="00B0F0"/>
                </a:solidFill>
                <a:latin typeface="Consolas" panose="020B0609020204030204" charset="0"/>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401320" y="1063625"/>
            <a:ext cx="8096885" cy="3395345"/>
          </a:xfrm>
        </p:spPr>
        <p:txBody>
          <a:bodyPr anchor="t"/>
          <a:lstStyle/>
          <a:p>
            <a:pPr>
              <a:lnSpc>
                <a:spcPct val="150000"/>
              </a:lnSpc>
              <a:spcBef>
                <a:spcPct val="0"/>
              </a:spcBef>
              <a:buFont typeface="Wingdings" panose="05000000000000000000" charset="0"/>
              <a:buChar char="§"/>
            </a:pPr>
            <a:r>
              <a:rPr lang="en-US" altLang="en-US" sz="1800" dirty="0"/>
              <a:t>zip()函数用来把多个可迭代对象中的元素压缩到一起，返回一个可迭代的</a:t>
            </a:r>
            <a:r>
              <a:rPr lang="en-US" altLang="en-US" sz="1800" dirty="0">
                <a:solidFill>
                  <a:srgbClr val="FF0000"/>
                </a:solidFill>
              </a:rPr>
              <a:t>zip对象</a:t>
            </a:r>
            <a:r>
              <a:rPr lang="en-US" altLang="en-US" sz="1800" dirty="0"/>
              <a:t>，其中每个元素都是包含原来的多个可迭代对象对应位置上元素的元组</a:t>
            </a:r>
            <a:r>
              <a:rPr lang="zh-CN" altLang="en-US" sz="1800" dirty="0"/>
              <a:t>，如同拉拉链一样</a:t>
            </a:r>
            <a:r>
              <a:rPr lang="en-US" altLang="en-US" sz="1800" dirty="0"/>
              <a:t>。</a:t>
            </a:r>
          </a:p>
          <a:p>
            <a:pPr>
              <a:buNone/>
            </a:pPr>
            <a:endParaRPr lang="en-US" altLang="en-US" sz="1350" dirty="0"/>
          </a:p>
          <a:p>
            <a:pPr>
              <a:buNone/>
            </a:pPr>
            <a:r>
              <a:rPr lang="en-US" altLang="en-US" sz="1600" dirty="0">
                <a:latin typeface="Consolas" panose="020B0609020204030204" charset="0"/>
              </a:rPr>
              <a:t>&gt;&gt;&gt; list(zip('</a:t>
            </a:r>
            <a:r>
              <a:rPr lang="en-US" altLang="en-US" sz="1600" dirty="0" err="1">
                <a:latin typeface="Consolas" panose="020B0609020204030204" charset="0"/>
              </a:rPr>
              <a:t>abcd</a:t>
            </a:r>
            <a:r>
              <a:rPr lang="en-US" altLang="en-US" sz="1600" dirty="0">
                <a:latin typeface="Consolas" panose="020B0609020204030204" charset="0"/>
              </a:rPr>
              <a:t>', [1, 2, 3]))             #压缩字符串和列表</a:t>
            </a:r>
          </a:p>
          <a:p>
            <a:pPr>
              <a:buNone/>
            </a:pPr>
            <a:r>
              <a:rPr lang="en-US" altLang="en-US" sz="1600" dirty="0">
                <a:solidFill>
                  <a:srgbClr val="00B0F0"/>
                </a:solidFill>
                <a:latin typeface="Consolas" panose="020B0609020204030204" charset="0"/>
              </a:rPr>
              <a:t>[('a', 1), ('b', 2), ('c', 3)]</a:t>
            </a:r>
          </a:p>
          <a:p>
            <a:pPr>
              <a:buNone/>
            </a:pPr>
            <a:r>
              <a:rPr lang="en-US" altLang="en-US" sz="1600" dirty="0">
                <a:latin typeface="Consolas" panose="020B0609020204030204" charset="0"/>
              </a:rPr>
              <a:t>&gt;&gt;&gt; list(zip('123', '</a:t>
            </a:r>
            <a:r>
              <a:rPr lang="en-US" altLang="en-US" sz="1600" dirty="0" err="1">
                <a:latin typeface="Consolas" panose="020B0609020204030204" charset="0"/>
              </a:rPr>
              <a:t>abc</a:t>
            </a:r>
            <a:r>
              <a:rPr lang="en-US" altLang="en-US" sz="1600" dirty="0">
                <a:latin typeface="Consolas" panose="020B0609020204030204" charset="0"/>
              </a:rPr>
              <a:t>', ',.!'))           #压缩3个序列</a:t>
            </a:r>
          </a:p>
          <a:p>
            <a:pPr>
              <a:buNone/>
            </a:pPr>
            <a:r>
              <a:rPr lang="en-US" altLang="en-US" sz="1600" dirty="0">
                <a:solidFill>
                  <a:srgbClr val="00B0F0"/>
                </a:solidFill>
                <a:latin typeface="Consolas" panose="020B0609020204030204" charset="0"/>
              </a:rPr>
              <a:t>[('1', 'a', ','), ('2', 'b', '.'), ('3', 'c', '!')]</a:t>
            </a:r>
          </a:p>
          <a:p>
            <a:pPr>
              <a:buNone/>
            </a:pPr>
            <a:r>
              <a:rPr lang="en-US" altLang="en-US" sz="1600" dirty="0">
                <a:latin typeface="Consolas" panose="020B0609020204030204" charset="0"/>
              </a:rPr>
              <a:t>&gt;&gt;&gt; x = zip('</a:t>
            </a:r>
            <a:r>
              <a:rPr lang="en-US" altLang="en-US" sz="1600" dirty="0" err="1">
                <a:latin typeface="Consolas" panose="020B0609020204030204" charset="0"/>
              </a:rPr>
              <a:t>abcd</a:t>
            </a:r>
            <a:r>
              <a:rPr lang="en-US" altLang="en-US" sz="1600" dirty="0">
                <a:latin typeface="Consolas" panose="020B0609020204030204" charset="0"/>
              </a:rPr>
              <a:t>', '1234')</a:t>
            </a:r>
          </a:p>
          <a:p>
            <a:pPr>
              <a:buNone/>
            </a:pPr>
            <a:r>
              <a:rPr lang="en-US" altLang="en-US" sz="1600" dirty="0">
                <a:latin typeface="Consolas" panose="020B0609020204030204" charset="0"/>
              </a:rPr>
              <a:t>&gt;&gt;&gt; list(x)</a:t>
            </a:r>
          </a:p>
          <a:p>
            <a:pPr>
              <a:buNone/>
            </a:pPr>
            <a:r>
              <a:rPr lang="en-US" altLang="en-US" sz="1600" dirty="0">
                <a:solidFill>
                  <a:srgbClr val="00B0F0"/>
                </a:solidFill>
                <a:latin typeface="Consolas" panose="020B0609020204030204" charset="0"/>
              </a:rPr>
              <a:t>[('a', '1'), ('b', '2'), ('c', '3'), ('d', '4')]</a:t>
            </a:r>
          </a:p>
        </p:txBody>
      </p:sp>
      <p:sp>
        <p:nvSpPr>
          <p:cNvPr id="9011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0115" name="Picture 188" descr="9G0%2{WS$J`AI1DQ_{M[A_R"/>
          <p:cNvPicPr>
            <a:picLocks noChangeAspect="1"/>
          </p:cNvPicPr>
          <p:nvPr/>
        </p:nvPicPr>
        <p:blipFill>
          <a:blip r:embed="rId2">
            <a:clrChange>
              <a:clrFrom>
                <a:srgbClr val="FFFFFF"/>
              </a:clrFrom>
              <a:clrTo>
                <a:srgbClr val="FFFFFF">
                  <a:alpha val="0"/>
                </a:srgbClr>
              </a:clrTo>
            </a:clrChange>
          </a:blip>
          <a:stretch>
            <a:fillRect/>
          </a:stretch>
        </p:blipFill>
        <p:spPr>
          <a:xfrm>
            <a:off x="5959565" y="3401785"/>
            <a:ext cx="1745762" cy="1298008"/>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305" y="1082675"/>
            <a:ext cx="7250430" cy="3395345"/>
          </a:xfrm>
        </p:spPr>
        <p:txBody>
          <a:bodyPr/>
          <a:lstStyle/>
          <a:p>
            <a:pPr fontAlgn="base">
              <a:lnSpc>
                <a:spcPct val="150000"/>
              </a:lnSpc>
              <a:spcBef>
                <a:spcPts val="0"/>
              </a:spcBef>
            </a:pPr>
            <a:r>
              <a:rPr lang="en-US" altLang="zh-CN" sz="1800" strike="noStrike" noProof="1"/>
              <a:t>map</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filter</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enumerate</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zip</a:t>
            </a:r>
            <a:r>
              <a:rPr lang="zh-CN" altLang="en-US" sz="1800" strike="noStrike" noProof="1">
                <a:ea typeface="宋体" panose="02010600030101010101" pitchFamily="2" charset="-122"/>
              </a:rPr>
              <a:t>等对象不仅具有惰性求值的特点，还有另外一个特点：</a:t>
            </a:r>
            <a:r>
              <a:rPr lang="zh-CN" altLang="en-US" sz="1800" strike="noStrike" noProof="1">
                <a:solidFill>
                  <a:srgbClr val="FF0000"/>
                </a:solidFill>
                <a:ea typeface="宋体" panose="02010600030101010101" pitchFamily="2" charset="-122"/>
              </a:rPr>
              <a:t>访问过的元素不可再次访问</a:t>
            </a:r>
            <a:r>
              <a:rPr lang="zh-CN" altLang="en-US" sz="1800" strike="noStrike" noProof="1">
                <a:ea typeface="宋体" panose="02010600030101010101" pitchFamily="2" charset="-122"/>
              </a:rPr>
              <a:t>。</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['0', '1', '2', '3', '4', '5', '6', '7', '8', '9']</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True</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'8' in x</a:t>
            </a: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p>
        </p:txBody>
      </p:sp>
      <p:sp>
        <p:nvSpPr>
          <p:cNvPr id="9113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1139" name="图片 3"/>
          <p:cNvPicPr>
            <a:picLocks noChangeAspect="1"/>
          </p:cNvPicPr>
          <p:nvPr/>
        </p:nvPicPr>
        <p:blipFill>
          <a:blip r:embed="rId2">
            <a:clrChange>
              <a:clrFrom>
                <a:srgbClr val="FFFFFF"/>
              </a:clrFrom>
              <a:clrTo>
                <a:srgbClr val="FFFFFF">
                  <a:alpha val="0"/>
                </a:srgbClr>
              </a:clrTo>
            </a:clrChange>
          </a:blip>
          <a:stretch>
            <a:fillRect/>
          </a:stretch>
        </p:blipFill>
        <p:spPr>
          <a:xfrm>
            <a:off x="5047143" y="2397148"/>
            <a:ext cx="2415010" cy="1886280"/>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7F7A-DA21-43A2-90E0-66C45E38F9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C7FB21-A313-4A42-9144-20D8BA953DF8}"/>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CAE3B777-8095-44A1-80D3-F24B4F8FAF4C}"/>
              </a:ext>
            </a:extLst>
          </p:cNvPr>
          <p:cNvPicPr>
            <a:picLocks noChangeAspect="1"/>
          </p:cNvPicPr>
          <p:nvPr/>
        </p:nvPicPr>
        <p:blipFill>
          <a:blip r:embed="rId2"/>
          <a:stretch>
            <a:fillRect/>
          </a:stretch>
        </p:blipFill>
        <p:spPr>
          <a:xfrm>
            <a:off x="3096666" y="548074"/>
            <a:ext cx="3466131" cy="4343495"/>
          </a:xfrm>
          <a:prstGeom prst="rect">
            <a:avLst/>
          </a:prstGeom>
        </p:spPr>
      </p:pic>
    </p:spTree>
    <p:extLst>
      <p:ext uri="{BB962C8B-B14F-4D97-AF65-F5344CB8AC3E}">
        <p14:creationId xmlns:p14="http://schemas.microsoft.com/office/powerpoint/2010/main" val="22161263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63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p>
        </p:txBody>
      </p:sp>
      <p:sp>
        <p:nvSpPr>
          <p:cNvPr id="95234" name="文本占位符 56322"/>
          <p:cNvSpPr>
            <a:spLocks noGrp="1"/>
          </p:cNvSpPr>
          <p:nvPr>
            <p:ph idx="1"/>
          </p:nvPr>
        </p:nvSpPr>
        <p:spPr/>
        <p:txBody>
          <a:bodyPr anchor="t"/>
          <a:lstStyle/>
          <a:p>
            <a:pPr defTabSz="914400">
              <a:buSzPct val="90000"/>
              <a:buFont typeface="Wingdings" panose="05000000000000000000" charset="0"/>
              <a:buChar char="§"/>
            </a:pPr>
            <a:r>
              <a:rPr lang="zh-CN" altLang="en-US" sz="1800" dirty="0"/>
              <a:t>用</a:t>
            </a:r>
            <a:r>
              <a:rPr lang="en-US" altLang="zh-CN" sz="1800" dirty="0"/>
              <a:t>Python</a:t>
            </a:r>
            <a:r>
              <a:rPr lang="zh-CN" altLang="en-US" sz="1800" dirty="0"/>
              <a:t>进行程序设计，输入是通过</a:t>
            </a:r>
            <a:r>
              <a:rPr lang="en-US" altLang="zh-CN" sz="1800" dirty="0"/>
              <a:t>input( )</a:t>
            </a:r>
            <a:r>
              <a:rPr lang="zh-CN" altLang="en-US" sz="1800" dirty="0"/>
              <a:t>函数来实现的，</a:t>
            </a:r>
            <a:r>
              <a:rPr lang="en-US" altLang="zh-CN" sz="1800" dirty="0"/>
              <a:t>input( )</a:t>
            </a:r>
            <a:r>
              <a:rPr lang="zh-CN" altLang="en-US" sz="1800" dirty="0"/>
              <a:t>的一般格式为：</a:t>
            </a:r>
          </a:p>
          <a:p>
            <a:pPr defTabSz="914400">
              <a:buSzPct val="90000"/>
              <a:buFont typeface="Wingdings" panose="05000000000000000000" pitchFamily="2" charset="2"/>
              <a:buNone/>
            </a:pPr>
            <a:endParaRPr lang="en-US" altLang="zh-CN" sz="1350" dirty="0"/>
          </a:p>
          <a:p>
            <a:pPr defTabSz="914400">
              <a:buSzPct val="90000"/>
              <a:buFont typeface="Wingdings" panose="05000000000000000000" pitchFamily="2" charset="2"/>
              <a:buNone/>
            </a:pPr>
            <a:r>
              <a:rPr lang="en-US" altLang="zh-CN" sz="1600" dirty="0">
                <a:latin typeface="Consolas" panose="020B0609020204030204" charset="0"/>
              </a:rPr>
              <a:t>x = input('</a:t>
            </a:r>
            <a:r>
              <a:rPr lang="zh-CN" altLang="en-US" sz="1600" dirty="0">
                <a:latin typeface="Consolas" panose="020B0609020204030204" charset="0"/>
              </a:rPr>
              <a:t>提示：</a:t>
            </a:r>
            <a:r>
              <a:rPr lang="en-US" altLang="zh-CN" sz="1600" dirty="0">
                <a:latin typeface="Consolas" panose="020B0609020204030204" charset="0"/>
              </a:rPr>
              <a:t>')</a:t>
            </a:r>
            <a:endParaRPr lang="en-US" altLang="zh-CN" sz="1350" dirty="0">
              <a:latin typeface="Consolas" panose="020B0609020204030204" charset="0"/>
            </a:endParaRPr>
          </a:p>
          <a:p>
            <a:pPr defTabSz="914400">
              <a:buSzPct val="90000"/>
              <a:buFont typeface="Wingdings" panose="05000000000000000000" pitchFamily="2" charset="2"/>
              <a:buNone/>
            </a:pPr>
            <a:endParaRPr lang="zh-CN" altLang="en-US" sz="1350" dirty="0"/>
          </a:p>
          <a:p>
            <a:pPr defTabSz="914400">
              <a:buSzPct val="90000"/>
              <a:buFont typeface="Wingdings" panose="05000000000000000000" pitchFamily="2" charset="2"/>
              <a:buNone/>
            </a:pPr>
            <a:r>
              <a:rPr lang="zh-CN" altLang="en-US" sz="1800" dirty="0"/>
              <a:t>该函数返回输入的对象。可输入数字、字符串和其它任意类型对象。</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93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p>
        </p:txBody>
      </p:sp>
      <p:sp>
        <p:nvSpPr>
          <p:cNvPr id="96258" name="文本占位符 59394"/>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ea typeface="宋体" panose="02010600030101010101" pitchFamily="2" charset="-122"/>
              </a:rPr>
              <a:t>Python 3.x</a:t>
            </a:r>
            <a:r>
              <a:rPr lang="zh-CN" altLang="en-US" sz="1800">
                <a:latin typeface="宋体" panose="02010600030101010101" pitchFamily="2" charset="-122"/>
                <a:ea typeface="宋体" panose="02010600030101010101" pitchFamily="2" charset="-122"/>
              </a:rPr>
              <a:t>中，</a:t>
            </a:r>
            <a:r>
              <a:rPr lang="en-US" altLang="zh-CN" sz="1800">
                <a:latin typeface="宋体" panose="02010600030101010101" pitchFamily="2" charset="-122"/>
                <a:ea typeface="宋体" panose="02010600030101010101" pitchFamily="2" charset="-122"/>
              </a:rPr>
              <a:t>input()</a:t>
            </a:r>
            <a:r>
              <a:rPr lang="zh-CN" altLang="en-US" sz="1800">
                <a:latin typeface="宋体" panose="02010600030101010101" pitchFamily="2" charset="-122"/>
                <a:ea typeface="宋体" panose="02010600030101010101" pitchFamily="2" charset="-122"/>
              </a:rPr>
              <a:t>函数用来接收用户的键盘输入，不论用户输入数据时使用什么界定符，</a:t>
            </a:r>
            <a:r>
              <a:rPr lang="en-US" altLang="zh-CN" sz="1800" b="1">
                <a:solidFill>
                  <a:srgbClr val="FF0000"/>
                </a:solidFill>
                <a:latin typeface="宋体" panose="02010600030101010101" pitchFamily="2" charset="-122"/>
                <a:ea typeface="宋体" panose="02010600030101010101" pitchFamily="2" charset="-122"/>
              </a:rPr>
              <a:t>input()</a:t>
            </a:r>
            <a:r>
              <a:rPr lang="zh-CN" altLang="en-US" sz="1800" b="1">
                <a:solidFill>
                  <a:srgbClr val="FF0000"/>
                </a:solidFill>
                <a:latin typeface="宋体" panose="02010600030101010101" pitchFamily="2" charset="-122"/>
                <a:ea typeface="宋体" panose="02010600030101010101" pitchFamily="2" charset="-122"/>
              </a:rPr>
              <a:t>函数的返回结果都是字符串</a:t>
            </a:r>
            <a:r>
              <a:rPr lang="zh-CN" altLang="en-US" sz="1800">
                <a:latin typeface="宋体" panose="02010600030101010101" pitchFamily="2" charset="-122"/>
                <a:ea typeface="宋体" panose="02010600030101010101" pitchFamily="2" charset="-122"/>
              </a:rPr>
              <a:t>，需要将其转换为相应的类型再处理。</a:t>
            </a:r>
          </a:p>
          <a:p>
            <a:pPr>
              <a:lnSpc>
                <a:spcPct val="80000"/>
              </a:lnSpc>
              <a:buNone/>
            </a:pPr>
            <a:r>
              <a:rPr lang="en-US" altLang="zh-CN" sz="1600">
                <a:latin typeface="Consolas" panose="020B0609020204030204" charset="0"/>
              </a:rPr>
              <a:t>&gt;&gt;&gt; x = input('Please input:')</a:t>
            </a:r>
          </a:p>
          <a:p>
            <a:pPr>
              <a:lnSpc>
                <a:spcPct val="80000"/>
              </a:lnSpc>
              <a:buNone/>
            </a:pPr>
            <a:r>
              <a:rPr lang="en-US" altLang="zh-CN" sz="1600">
                <a:solidFill>
                  <a:srgbClr val="00B0F0"/>
                </a:solidFill>
                <a:latin typeface="Consolas" panose="020B0609020204030204" charset="0"/>
              </a:rPr>
              <a:t>Please input:3</a:t>
            </a:r>
          </a:p>
          <a:p>
            <a:pPr>
              <a:lnSpc>
                <a:spcPct val="80000"/>
              </a:lnSpc>
              <a:buNone/>
            </a:pPr>
            <a:r>
              <a:rPr lang="en-US" altLang="zh-CN" sz="1600">
                <a:latin typeface="Consolas" panose="020B0609020204030204" charset="0"/>
              </a:rPr>
              <a:t>&gt;&gt;&gt; print(type(x))</a:t>
            </a:r>
          </a:p>
          <a:p>
            <a:pPr>
              <a:lnSpc>
                <a:spcPct val="80000"/>
              </a:lnSpc>
              <a:buNone/>
            </a:pPr>
            <a:r>
              <a:rPr lang="en-US" altLang="zh-CN" sz="1600">
                <a:solidFill>
                  <a:srgbClr val="00B0F0"/>
                </a:solidFill>
                <a:latin typeface="Consolas" panose="020B0609020204030204" charset="0"/>
              </a:rPr>
              <a:t>&lt;class 'str'&gt;</a:t>
            </a:r>
          </a:p>
          <a:p>
            <a:pPr>
              <a:lnSpc>
                <a:spcPct val="80000"/>
              </a:lnSpc>
              <a:buNone/>
            </a:pPr>
            <a:r>
              <a:rPr lang="en-US" altLang="zh-CN" sz="1600">
                <a:latin typeface="Consolas" panose="020B0609020204030204" charset="0"/>
              </a:rPr>
              <a:t>&gt;&gt;&gt; x = input('Please input:')</a:t>
            </a:r>
          </a:p>
          <a:p>
            <a:pPr>
              <a:lnSpc>
                <a:spcPct val="80000"/>
              </a:lnSpc>
              <a:buNone/>
            </a:pPr>
            <a:r>
              <a:rPr lang="en-US" altLang="zh-CN" sz="1600">
                <a:solidFill>
                  <a:srgbClr val="00B0F0"/>
                </a:solidFill>
                <a:latin typeface="Consolas" panose="020B0609020204030204" charset="0"/>
              </a:rPr>
              <a:t>Please input:'1'</a:t>
            </a:r>
          </a:p>
          <a:p>
            <a:pPr>
              <a:lnSpc>
                <a:spcPct val="80000"/>
              </a:lnSpc>
              <a:buNone/>
            </a:pPr>
            <a:r>
              <a:rPr lang="en-US" altLang="zh-CN" sz="1600">
                <a:latin typeface="Consolas" panose="020B0609020204030204" charset="0"/>
              </a:rPr>
              <a:t>&gt;&gt;&gt; print(type(x))</a:t>
            </a:r>
          </a:p>
          <a:p>
            <a:pPr>
              <a:lnSpc>
                <a:spcPct val="80000"/>
              </a:lnSpc>
              <a:buNone/>
            </a:pPr>
            <a:r>
              <a:rPr lang="en-US" altLang="zh-CN" sz="1600">
                <a:solidFill>
                  <a:srgbClr val="00B0F0"/>
                </a:solidFill>
                <a:latin typeface="Consolas" panose="020B0609020204030204" charset="0"/>
              </a:rPr>
              <a:t>&lt;class 'str'&gt;</a:t>
            </a:r>
          </a:p>
          <a:p>
            <a:pPr>
              <a:lnSpc>
                <a:spcPct val="80000"/>
              </a:lnSpc>
              <a:buNone/>
            </a:pPr>
            <a:r>
              <a:rPr lang="en-US" altLang="zh-CN" sz="1600">
                <a:latin typeface="Consolas" panose="020B0609020204030204" charset="0"/>
              </a:rPr>
              <a:t>&gt;&gt;&gt; x = input('Please input:')</a:t>
            </a:r>
          </a:p>
          <a:p>
            <a:pPr>
              <a:lnSpc>
                <a:spcPct val="80000"/>
              </a:lnSpc>
              <a:buNone/>
            </a:pPr>
            <a:r>
              <a:rPr lang="en-US" altLang="zh-CN" sz="1600">
                <a:solidFill>
                  <a:srgbClr val="00B0F0"/>
                </a:solidFill>
                <a:latin typeface="Consolas" panose="020B0609020204030204" charset="0"/>
              </a:rPr>
              <a:t>Please input:[1,2,3]</a:t>
            </a:r>
          </a:p>
          <a:p>
            <a:pPr>
              <a:lnSpc>
                <a:spcPct val="80000"/>
              </a:lnSpc>
              <a:buNone/>
            </a:pPr>
            <a:r>
              <a:rPr lang="en-US" altLang="zh-CN" sz="1600">
                <a:latin typeface="Consolas" panose="020B0609020204030204" charset="0"/>
              </a:rPr>
              <a:t>&gt;&gt;&gt; print(type(x))</a:t>
            </a:r>
          </a:p>
          <a:p>
            <a:pPr>
              <a:lnSpc>
                <a:spcPct val="80000"/>
              </a:lnSpc>
              <a:buNone/>
            </a:pPr>
            <a:r>
              <a:rPr lang="en-US" altLang="zh-CN" sz="1600">
                <a:solidFill>
                  <a:srgbClr val="00B0F0"/>
                </a:solidFill>
                <a:latin typeface="Consolas" panose="020B0609020204030204" charset="0"/>
              </a:rPr>
              <a:t>&lt;class 'str'&gt;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604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p>
        </p:txBody>
      </p:sp>
      <p:sp>
        <p:nvSpPr>
          <p:cNvPr id="97282" name="文本占位符 60418"/>
          <p:cNvSpPr>
            <a:spLocks noGrp="1"/>
          </p:cNvSpPr>
          <p:nvPr>
            <p:ph idx="1"/>
          </p:nvPr>
        </p:nvSpPr>
        <p:spPr/>
        <p:txBody>
          <a:bodyPr anchor="t"/>
          <a:lstStyle/>
          <a:p>
            <a:pPr defTabSz="914400">
              <a:spcBef>
                <a:spcPts val="1200"/>
              </a:spcBef>
              <a:spcAft>
                <a:spcPts val="1200"/>
              </a:spcAft>
              <a:buSzPct val="90000"/>
              <a:buFont typeface="Wingdings" panose="05000000000000000000" charset="0"/>
              <a:buChar char=""/>
            </a:pPr>
            <a:r>
              <a:rPr lang="zh-CN" altLang="en-US" sz="1800" dirty="0"/>
              <a:t>Python 3.x中使用print()函数进行输出。</a:t>
            </a:r>
          </a:p>
          <a:p>
            <a:pPr defTabSz="914400">
              <a:buSzPct val="90000"/>
              <a:buFont typeface="Wingdings" panose="05000000000000000000" pitchFamily="2" charset="2"/>
              <a:buNone/>
            </a:pP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a:t>
            </a: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3 5 7</a:t>
            </a:r>
          </a:p>
          <a:p>
            <a:pPr defTabSz="914400">
              <a:buSzPct val="90000"/>
              <a:buFont typeface="Wingdings" panose="05000000000000000000" pitchFamily="2" charset="2"/>
              <a:buNone/>
            </a:pPr>
            <a:r>
              <a:rPr lang="zh-CN" altLang="en-US" sz="1600" dirty="0">
                <a:latin typeface="Consolas" panose="020B0609020204030204" charset="0"/>
              </a:rPr>
              <a:t>&gt;&gt;&gt; print(3, 5, 7, sep=',')    </a:t>
            </a:r>
            <a:r>
              <a:rPr lang="en-US" altLang="zh-CN" sz="1600" dirty="0">
                <a:latin typeface="Consolas" panose="020B0609020204030204" charset="0"/>
              </a:rPr>
              <a:t>#</a:t>
            </a:r>
            <a:r>
              <a:rPr lang="zh-CN" altLang="en-US" sz="1600" dirty="0">
                <a:latin typeface="Consolas" panose="020B0609020204030204" charset="0"/>
                <a:ea typeface="宋体" panose="02010600030101010101" pitchFamily="2" charset="-122"/>
              </a:rPr>
              <a:t>指定分隔符</a:t>
            </a: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p>
          <a:p>
            <a:pPr defTabSz="914400">
              <a:buSzPct val="90000"/>
              <a:buFont typeface="Wingdings" panose="05000000000000000000" pitchFamily="2" charset="2"/>
              <a:buNone/>
            </a:pPr>
            <a:r>
              <a:rPr lang="zh-CN" altLang="en-US" sz="1600" dirty="0">
                <a:latin typeface="Consolas" panose="020B0609020204030204" charset="0"/>
              </a:rPr>
              <a:t>&gt;&gt;&gt; print(3, 5, 7, sep=':')</a:t>
            </a: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p>
          <a:p>
            <a:pPr defTabSz="914400">
              <a:lnSpc>
                <a:spcPct val="80000"/>
              </a:lnSpc>
              <a:buNone/>
            </a:pPr>
            <a:r>
              <a:rPr lang="en-US" altLang="zh-CN" sz="1600">
                <a:latin typeface="Consolas" panose="020B0609020204030204" charset="0"/>
              </a:rPr>
              <a:t>&gt;&gt;&gt; for i in range(10,20):</a:t>
            </a:r>
          </a:p>
          <a:p>
            <a:pPr defTabSz="914400">
              <a:lnSpc>
                <a:spcPct val="80000"/>
              </a:lnSpc>
              <a:buNone/>
            </a:pPr>
            <a:r>
              <a:rPr lang="en-US" altLang="zh-CN" sz="1600">
                <a:latin typeface="Consolas" panose="020B0609020204030204" charset="0"/>
              </a:rPr>
              <a:t>    print(i, end=' ')          #</a:t>
            </a:r>
            <a:r>
              <a:rPr lang="zh-CN" altLang="en-US" sz="1600">
                <a:latin typeface="Consolas" panose="020B0609020204030204" charset="0"/>
                <a:ea typeface="宋体" panose="02010600030101010101" pitchFamily="2" charset="-122"/>
              </a:rPr>
              <a:t>不换行</a:t>
            </a:r>
          </a:p>
          <a:p>
            <a:pPr defTabSz="914400">
              <a:lnSpc>
                <a:spcPct val="80000"/>
              </a:lnSpc>
              <a:buNone/>
            </a:pPr>
            <a:endParaRPr lang="en-US" altLang="zh-CN" sz="1600">
              <a:latin typeface="Consolas" panose="020B0609020204030204" charset="0"/>
            </a:endParaRPr>
          </a:p>
          <a:p>
            <a:pPr defTabSz="914400">
              <a:lnSpc>
                <a:spcPct val="80000"/>
              </a:lnSpc>
              <a:buNone/>
            </a:pPr>
            <a:r>
              <a:rPr lang="en-US" altLang="zh-CN" sz="1600">
                <a:solidFill>
                  <a:srgbClr val="00B0F0"/>
                </a:solidFill>
                <a:latin typeface="Consolas" panose="020B0609020204030204" charset="0"/>
              </a:rPr>
              <a:t>10 11 12 13 14 15 16 17 18 19</a:t>
            </a:r>
            <a:endParaRPr lang="en-US" altLang="zh-CN" sz="1600" dirty="0">
              <a:solidFill>
                <a:srgbClr val="00B0F0"/>
              </a:solidFill>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a:solidFill>
                  <a:schemeClr val="tx1"/>
                </a:solidFill>
                <a:latin typeface="Times New Roman" panose="02020603050405020304" pitchFamily="2" charset="0"/>
                <a:sym typeface="+mn-ea"/>
              </a:rPr>
              <a:t>1.1 </a:t>
            </a:r>
            <a:r>
              <a:rPr lang="zh-CN" altLang="en-US" b="1">
                <a:solidFill>
                  <a:schemeClr val="tx1"/>
                </a:solidFill>
                <a:latin typeface="Times New Roman" panose="02020603050405020304" pitchFamily="2" charset="0"/>
                <a:sym typeface="+mn-ea"/>
              </a:rPr>
              <a:t>如何选择</a:t>
            </a:r>
            <a:r>
              <a:rPr lang="en-US" altLang="zh-CN" b="1">
                <a:solidFill>
                  <a:schemeClr val="tx1"/>
                </a:solidFill>
                <a:latin typeface="Times New Roman" panose="02020603050405020304" pitchFamily="2" charset="0"/>
                <a:sym typeface="+mn-ea"/>
              </a:rPr>
              <a:t>Python</a:t>
            </a:r>
            <a:r>
              <a:rPr lang="zh-CN" altLang="en-US" b="1">
                <a:solidFill>
                  <a:schemeClr val="tx1"/>
                </a:solidFill>
                <a:latin typeface="Times New Roman" panose="02020603050405020304" pitchFamily="2" charset="0"/>
                <a:sym typeface="+mn-ea"/>
              </a:rPr>
              <a:t>版本</a:t>
            </a:r>
            <a:endParaRPr lang="en-US"/>
          </a:p>
        </p:txBody>
      </p:sp>
      <p:pic>
        <p:nvPicPr>
          <p:cNvPr id="4" name="Picture 3" descr="}]EJU748M3(EJ4(L]B$W``U"/>
          <p:cNvPicPr>
            <a:picLocks noChangeAspect="1"/>
          </p:cNvPicPr>
          <p:nvPr/>
        </p:nvPicPr>
        <p:blipFill>
          <a:blip r:embed="rId2"/>
          <a:stretch>
            <a:fillRect/>
          </a:stretch>
        </p:blipFill>
        <p:spPr>
          <a:xfrm>
            <a:off x="873125" y="1403350"/>
            <a:ext cx="6403340" cy="3550920"/>
          </a:xfrm>
          <a:prstGeom prst="rect">
            <a:avLst/>
          </a:prstGeom>
        </p:spPr>
      </p:pic>
      <p:sp>
        <p:nvSpPr>
          <p:cNvPr id="7" name="Text Box 6"/>
          <p:cNvSpPr txBox="1"/>
          <p:nvPr/>
        </p:nvSpPr>
        <p:spPr>
          <a:xfrm>
            <a:off x="455930" y="1035050"/>
            <a:ext cx="4585335" cy="368300"/>
          </a:xfrm>
          <a:prstGeom prst="rect">
            <a:avLst/>
          </a:prstGeom>
          <a:noFill/>
        </p:spPr>
        <p:txBody>
          <a:bodyPr wrap="none" rtlCol="0" anchor="t">
            <a:spAutoFit/>
          </a:bodyPr>
          <a:lstStyle/>
          <a:p>
            <a:pPr defTabSz="914400">
              <a:spcBef>
                <a:spcPct val="0"/>
              </a:spcBef>
              <a:spcAft>
                <a:spcPts val="600"/>
              </a:spcAft>
              <a:buSzPct val="90000"/>
              <a:buFont typeface="Arial" panose="020B0604020202020204" pitchFamily="34" charset="0"/>
              <a:buChar char="•"/>
            </a:pPr>
            <a:r>
              <a:rPr lang="zh-CN" altLang="en-US" dirty="0">
                <a:sym typeface="+mn-ea"/>
              </a:rPr>
              <a:t>多版本共存时注意事项：</a:t>
            </a:r>
            <a:r>
              <a:rPr lang="zh-CN" altLang="en-US" dirty="0">
                <a:solidFill>
                  <a:srgbClr val="FF0000"/>
                </a:solidFill>
                <a:sym typeface="+mn-ea"/>
              </a:rPr>
              <a:t>系统环境变量</a:t>
            </a:r>
            <a:r>
              <a:rPr lang="en-US" altLang="zh-CN" dirty="0">
                <a:solidFill>
                  <a:srgbClr val="FF0000"/>
                </a:solidFill>
                <a:sym typeface="+mn-ea"/>
              </a:rPr>
              <a:t>path</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7721" y="1200360"/>
            <a:ext cx="8229600" cy="3395066"/>
          </a:xfrm>
        </p:spPr>
        <p:txBody>
          <a:bodyPr/>
          <a:lstStyle/>
          <a:p>
            <a:pPr fontAlgn="base">
              <a:buFont typeface="Wingdings" panose="05000000000000000000" charset="0"/>
              <a:buChar char=""/>
            </a:pPr>
            <a:r>
              <a:rPr lang="zh-CN" altLang="en-US" sz="1800" strike="noStrike" noProof="1">
                <a:latin typeface="Consolas" panose="020B0609020204030204" charset="0"/>
              </a:rPr>
              <a:t>试试下面的代码在命令提示符环境会有什么样的运行效果：</a:t>
            </a: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from time import sleep</a:t>
            </a:r>
          </a:p>
          <a:p>
            <a:pPr marL="0" indent="0" fontAlgn="base">
              <a:buNone/>
            </a:pP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for i in range(10</a:t>
            </a:r>
            <a:r>
              <a:rPr lang="en-US" altLang="zh-CN" sz="1600" strike="noStrike" noProof="1">
                <a:latin typeface="Consolas" panose="020B0609020204030204" charset="0"/>
              </a:rPr>
              <a:t>1</a:t>
            </a:r>
            <a:r>
              <a:rPr lang="zh-CN" altLang="en-US" sz="1600" strike="noStrike" noProof="1">
                <a:latin typeface="Consolas" panose="020B0609020204030204" charset="0"/>
              </a:rPr>
              <a:t>):</a:t>
            </a:r>
          </a:p>
          <a:p>
            <a:pPr marL="0" indent="0" fontAlgn="base">
              <a:buNone/>
            </a:pPr>
            <a:r>
              <a:rPr lang="zh-CN" altLang="en-US" sz="1600" strike="noStrike" noProof="1">
                <a:latin typeface="Consolas" panose="020B0609020204030204" charset="0"/>
              </a:rPr>
              <a:t>    print(i</a:t>
            </a:r>
            <a:r>
              <a:rPr lang="en-US" altLang="zh-CN" sz="1600" strike="noStrike" noProof="1">
                <a:latin typeface="Consolas" panose="020B0609020204030204" charset="0"/>
              </a:rPr>
              <a:t>, '%'</a:t>
            </a:r>
            <a:r>
              <a:rPr lang="zh-CN" altLang="en-US" sz="1600" strike="noStrike" noProof="1">
                <a:latin typeface="Consolas" panose="020B0609020204030204" charset="0"/>
              </a:rPr>
              <a:t>, end='</a:t>
            </a:r>
            <a:r>
              <a:rPr lang="en-US" altLang="zh-CN" sz="1600" strike="noStrike" noProof="1">
                <a:latin typeface="Consolas" panose="020B0609020204030204" charset="0"/>
              </a:rPr>
              <a:t>\r</a:t>
            </a:r>
            <a:r>
              <a:rPr lang="zh-CN" altLang="en-US" sz="1600" strike="noStrike" noProof="1">
                <a:latin typeface="Consolas" panose="020B0609020204030204" charset="0"/>
              </a:rPr>
              <a:t>')</a:t>
            </a:r>
          </a:p>
          <a:p>
            <a:pPr marL="0" indent="0" fontAlgn="base">
              <a:buNone/>
            </a:pPr>
            <a:r>
              <a:rPr lang="zh-CN" altLang="en-US" sz="1600" strike="noStrike" noProof="1">
                <a:latin typeface="Consolas" panose="020B0609020204030204" charset="0"/>
              </a:rPr>
              <a:t>    sleep(0.05)</a:t>
            </a:r>
          </a:p>
        </p:txBody>
      </p:sp>
      <p:sp>
        <p:nvSpPr>
          <p:cNvPr id="99330" name="标题 614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634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模块导入与使用</a:t>
            </a:r>
          </a:p>
        </p:txBody>
      </p:sp>
      <p:sp>
        <p:nvSpPr>
          <p:cNvPr id="100354" name="文本占位符 63490"/>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Ø"/>
            </a:pPr>
            <a:r>
              <a:rPr lang="en-US" altLang="zh-CN" sz="1800" dirty="0"/>
              <a:t>Python</a:t>
            </a:r>
            <a:r>
              <a:rPr lang="zh-CN" altLang="en-US" sz="1800" dirty="0"/>
              <a:t>默认安装仅包含部分基本或核心模块，但用户可以安装大量的扩展模块，</a:t>
            </a:r>
            <a:r>
              <a:rPr lang="en-US" altLang="zh-CN" sz="1800" dirty="0"/>
              <a:t>pip</a:t>
            </a:r>
            <a:r>
              <a:rPr lang="zh-CN" altLang="en-US" sz="1800" dirty="0"/>
              <a:t>是管理模块的重要工具。</a:t>
            </a:r>
          </a:p>
          <a:p>
            <a:pPr defTabSz="914400">
              <a:spcBef>
                <a:spcPts val="1200"/>
              </a:spcBef>
              <a:spcAft>
                <a:spcPts val="600"/>
              </a:spcAft>
              <a:buSzPct val="90000"/>
              <a:buFont typeface="Wingdings" panose="05000000000000000000" charset="0"/>
              <a:buChar char="Ø"/>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p>
          <a:p>
            <a:pPr defTabSz="914400">
              <a:spcBef>
                <a:spcPts val="1200"/>
              </a:spcBef>
              <a:spcAft>
                <a:spcPts val="600"/>
              </a:spcAft>
              <a:buSzPct val="90000"/>
              <a:buFont typeface="Wingdings" panose="05000000000000000000" charset="0"/>
              <a:buChar char="Ø"/>
            </a:pPr>
            <a:r>
              <a:rPr lang="zh-CN" altLang="en-US" sz="1800" dirty="0"/>
              <a:t>减小运行的压力，仅加载真正需要的模块和功能，且具有很强的可扩展性。</a:t>
            </a:r>
          </a:p>
          <a:p>
            <a:pPr defTabSz="914400">
              <a:spcBef>
                <a:spcPts val="1200"/>
              </a:spcBef>
              <a:spcAft>
                <a:spcPts val="600"/>
              </a:spcAft>
              <a:buSzPct val="90000"/>
              <a:buFont typeface="Wingdings" panose="05000000000000000000" charset="0"/>
              <a:buChar char="Ø"/>
            </a:pPr>
            <a:r>
              <a:rPr lang="zh-CN" altLang="en-US" sz="1800" dirty="0"/>
              <a:t>可以使用sys.modules.items()显示所有预加载模块的相关信息。</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645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en-US" altLang="zh-CN" kern="1200" baseline="0" dirty="0">
              <a:solidFill>
                <a:schemeClr val="tx1"/>
              </a:solidFill>
              <a:latin typeface="Times New Roman" panose="02020603050405020304" pitchFamily="2" charset="0"/>
              <a:ea typeface="Times New Roman" panose="02020603050405020304" pitchFamily="2" charset="0"/>
              <a:cs typeface="+mj-cs"/>
            </a:endParaRPr>
          </a:p>
        </p:txBody>
      </p:sp>
      <p:sp>
        <p:nvSpPr>
          <p:cNvPr id="101378" name="文本占位符 64514"/>
          <p:cNvSpPr>
            <a:spLocks noGrp="1"/>
          </p:cNvSpPr>
          <p:nvPr>
            <p:ph idx="1"/>
          </p:nvPr>
        </p:nvSpPr>
        <p:spPr/>
        <p:txBody>
          <a:bodyPr anchor="t"/>
          <a:lstStyle/>
          <a:p>
            <a:pPr defTabSz="914400">
              <a:buSzPct val="90000"/>
              <a:buFont typeface="Wingdings" panose="05000000000000000000" charset="0"/>
              <a:buChar char="v"/>
            </a:pPr>
            <a:r>
              <a:rPr lang="en-US" altLang="zh-CN" sz="1800" dirty="0">
                <a:latin typeface="Times New Roman" panose="02020603050405020304" pitchFamily="2" charset="0"/>
              </a:rPr>
              <a:t>import </a:t>
            </a:r>
            <a:r>
              <a:rPr lang="zh-CN" altLang="en-US" sz="1800" dirty="0">
                <a:latin typeface="Times New Roman" panose="02020603050405020304" pitchFamily="2" charset="0"/>
              </a:rPr>
              <a:t>模块名</a:t>
            </a:r>
            <a:endParaRPr lang="en-US" altLang="zh-CN" sz="1800" dirty="0">
              <a:latin typeface="Times New Roman" panose="02020603050405020304" pitchFamily="2" charset="0"/>
            </a:endParaRPr>
          </a:p>
          <a:p>
            <a:pPr defTabSz="914400">
              <a:buSzPct val="90000"/>
              <a:buFont typeface="Wingdings" panose="05000000000000000000" pitchFamily="2" charset="2"/>
              <a:buNone/>
            </a:pPr>
            <a:r>
              <a:rPr lang="en-US" altLang="zh-CN" sz="1350" dirty="0">
                <a:latin typeface="Consolas" panose="020B0609020204030204" charset="0"/>
              </a:rPr>
              <a:t>&gt;&gt;&gt; import math</a:t>
            </a:r>
          </a:p>
          <a:p>
            <a:pPr defTabSz="914400">
              <a:buSzPct val="90000"/>
              <a:buFont typeface="Wingdings" panose="05000000000000000000" pitchFamily="2" charset="2"/>
              <a:buNone/>
            </a:pPr>
            <a:r>
              <a:rPr lang="en-US" altLang="zh-CN" sz="1350" dirty="0">
                <a:latin typeface="Consolas" panose="020B0609020204030204" charset="0"/>
              </a:rPr>
              <a:t>&gt;&gt;&gt; math.sin(0.5)               #</a:t>
            </a:r>
            <a:r>
              <a:rPr lang="zh-CN" altLang="en-US" sz="1350" dirty="0">
                <a:latin typeface="Consolas" panose="020B0609020204030204" charset="0"/>
              </a:rPr>
              <a:t>求</a:t>
            </a:r>
            <a:r>
              <a:rPr lang="en-US" altLang="zh-CN" sz="1350" dirty="0">
                <a:latin typeface="Consolas" panose="020B0609020204030204" charset="0"/>
              </a:rPr>
              <a:t>0.5</a:t>
            </a:r>
            <a:r>
              <a:rPr lang="zh-CN" altLang="en-US" sz="1350" dirty="0">
                <a:latin typeface="Consolas" panose="020B0609020204030204" charset="0"/>
              </a:rPr>
              <a:t>的正弦</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import random</a:t>
            </a:r>
          </a:p>
          <a:p>
            <a:pPr defTabSz="914400">
              <a:buSzPct val="90000"/>
              <a:buFont typeface="Wingdings" panose="05000000000000000000" pitchFamily="2" charset="2"/>
              <a:buNone/>
            </a:pPr>
            <a:r>
              <a:rPr lang="en-US" altLang="zh-CN" sz="1350" dirty="0">
                <a:latin typeface="Consolas" panose="020B0609020204030204" charset="0"/>
              </a:rPr>
              <a:t>&gt;&gt;&gt; x = random.random( )        #</a:t>
            </a:r>
            <a:r>
              <a:rPr lang="zh-CN" altLang="en-US" sz="1350" dirty="0">
                <a:latin typeface="Consolas" panose="020B0609020204030204" charset="0"/>
              </a:rPr>
              <a:t>获得</a:t>
            </a:r>
            <a:r>
              <a:rPr lang="en-US" altLang="zh-CN" sz="1350" dirty="0">
                <a:latin typeface="Consolas" panose="020B0609020204030204" charset="0"/>
              </a:rPr>
              <a:t>[0,1) </a:t>
            </a:r>
            <a:r>
              <a:rPr lang="zh-CN" altLang="en-US" sz="1350" dirty="0">
                <a:latin typeface="Consolas" panose="020B0609020204030204" charset="0"/>
              </a:rPr>
              <a:t>内的随机小数</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y = random.random( )</a:t>
            </a:r>
          </a:p>
          <a:p>
            <a:pPr defTabSz="914400">
              <a:buSzPct val="90000"/>
              <a:buFont typeface="Wingdings" panose="05000000000000000000" pitchFamily="2" charset="2"/>
              <a:buNone/>
            </a:pPr>
            <a:r>
              <a:rPr lang="en-US" altLang="zh-CN" sz="1350" dirty="0">
                <a:latin typeface="Consolas" panose="020B0609020204030204" charset="0"/>
              </a:rPr>
              <a:t>&gt;&gt;&gt; n = random.randint(1,100)   #</a:t>
            </a:r>
            <a:r>
              <a:rPr lang="zh-CN" altLang="en-US" sz="1350" dirty="0">
                <a:latin typeface="Consolas" panose="020B0609020204030204" charset="0"/>
              </a:rPr>
              <a:t>获得</a:t>
            </a:r>
            <a:r>
              <a:rPr lang="en-US" altLang="zh-CN" sz="1350" dirty="0">
                <a:latin typeface="Consolas" panose="020B0609020204030204" charset="0"/>
              </a:rPr>
              <a:t>[1,100]</a:t>
            </a:r>
            <a:r>
              <a:rPr lang="zh-CN" altLang="en-US" sz="1350" dirty="0">
                <a:latin typeface="Consolas" panose="020B0609020204030204" charset="0"/>
              </a:rPr>
              <a:t>上的随机整数</a:t>
            </a:r>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dir()</a:t>
            </a:r>
            <a:r>
              <a:rPr lang="zh-CN" altLang="en-US" sz="1500" dirty="0"/>
              <a:t>函数查看任意模块中所有的对象列表，如果调用不带参数的</a:t>
            </a:r>
            <a:r>
              <a:rPr lang="en-US" altLang="zh-CN" sz="1500" dirty="0"/>
              <a:t>dir()</a:t>
            </a:r>
            <a:r>
              <a:rPr lang="zh-CN" altLang="en-US" sz="1500" dirty="0"/>
              <a:t>函数，则返回当前作用域所有名字列表。</a:t>
            </a:r>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help()</a:t>
            </a:r>
            <a:r>
              <a:rPr lang="zh-CN" altLang="en-US" sz="1500" dirty="0"/>
              <a:t>函数查看任意模块或函数的使用帮助。</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655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p>
        </p:txBody>
      </p:sp>
      <p:sp>
        <p:nvSpPr>
          <p:cNvPr id="102402" name="文本占位符 65538"/>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from 模块名 import 对象名[ as 别名] </a:t>
            </a:r>
            <a:r>
              <a:rPr lang="en-US" altLang="zh-CN" sz="1800" dirty="0">
                <a:latin typeface="宋体" panose="02010600030101010101" pitchFamily="2" charset="-122"/>
              </a:rPr>
              <a:t>#</a:t>
            </a:r>
            <a:r>
              <a:rPr lang="zh-CN" altLang="en-US" sz="1800" dirty="0">
                <a:latin typeface="宋体" panose="02010600030101010101" pitchFamily="2" charset="-122"/>
              </a:rPr>
              <a:t>可以减少查询次数，提高执行速度</a:t>
            </a:r>
          </a:p>
          <a:p>
            <a:pPr defTabSz="914400">
              <a:buSzPct val="90000"/>
              <a:buFont typeface="Wingdings" panose="05000000000000000000" charset="0"/>
              <a:buChar char="v"/>
            </a:pPr>
            <a:r>
              <a:rPr lang="zh-CN" altLang="en-US" sz="1800" dirty="0">
                <a:latin typeface="宋体" panose="02010600030101010101" pitchFamily="2" charset="-122"/>
              </a:rPr>
              <a:t>from math import *    #谨慎使用</a:t>
            </a:r>
          </a:p>
          <a:p>
            <a:pPr defTabSz="914400">
              <a:buSzPct val="90000"/>
              <a:buFont typeface="Wingdings" panose="05000000000000000000" pitchFamily="2" charset="2"/>
              <a:buNone/>
            </a:pPr>
            <a:endParaRPr lang="en-US" altLang="zh-CN" sz="1500" dirty="0">
              <a:latin typeface="宋体" panose="02010600030101010101" pitchFamily="2" charset="-122"/>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a:t>
            </a:r>
          </a:p>
          <a:p>
            <a:pPr defTabSz="914400">
              <a:buSzPct val="90000"/>
              <a:buFont typeface="Wingdings" panose="05000000000000000000" pitchFamily="2" charset="2"/>
              <a:buNone/>
            </a:pPr>
            <a:r>
              <a:rPr lang="en-US" altLang="zh-CN" sz="1600" dirty="0">
                <a:latin typeface="Consolas" panose="020B0609020204030204" charset="0"/>
              </a:rPr>
              <a:t>&gt;&gt;&gt; sin(3)</a:t>
            </a: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0.1411200080598672</a:t>
            </a:r>
          </a:p>
          <a:p>
            <a:pPr defTabSz="914400">
              <a:buSzPct val="90000"/>
              <a:buFont typeface="Wingdings" panose="05000000000000000000" pitchFamily="2" charset="2"/>
              <a:buNone/>
            </a:pPr>
            <a:r>
              <a:rPr lang="en-US" altLang="zh-CN" sz="1600" dirty="0">
                <a:latin typeface="Consolas" panose="020B0609020204030204" charset="0"/>
              </a:rPr>
              <a:t>&gt;&gt;&gt; from math import sin as f #</a:t>
            </a:r>
            <a:r>
              <a:rPr lang="zh-CN" altLang="en-US" sz="1600" dirty="0">
                <a:latin typeface="Consolas" panose="020B0609020204030204" charset="0"/>
              </a:rPr>
              <a:t>别名</a:t>
            </a:r>
          </a:p>
          <a:p>
            <a:pPr defTabSz="914400">
              <a:buSzPct val="90000"/>
              <a:buFont typeface="Wingdings" panose="05000000000000000000" pitchFamily="2" charset="2"/>
              <a:buNone/>
            </a:pPr>
            <a:r>
              <a:rPr lang="en-US" altLang="zh-CN" sz="1600" dirty="0">
                <a:latin typeface="Consolas" panose="020B0609020204030204" charset="0"/>
              </a:rPr>
              <a:t>&gt;&gt;&gt; f(3)</a:t>
            </a: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5474"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如果需要导入多个模块，一般建议按如下顺序进行导入：</a:t>
            </a:r>
          </a:p>
          <a:p>
            <a:pPr defTabSz="914400">
              <a:spcBef>
                <a:spcPts val="1200"/>
              </a:spcBef>
              <a:spcAft>
                <a:spcPts val="600"/>
              </a:spcAft>
              <a:buSzPct val="90000"/>
              <a:buFont typeface="Wingdings" panose="05000000000000000000" charset="0"/>
              <a:buChar char="ü"/>
            </a:pPr>
            <a:r>
              <a:rPr lang="zh-CN" altLang="en-US" sz="1500"/>
              <a:t>标准库</a:t>
            </a:r>
          </a:p>
          <a:p>
            <a:pPr defTabSz="914400">
              <a:spcBef>
                <a:spcPts val="1200"/>
              </a:spcBef>
              <a:spcAft>
                <a:spcPts val="600"/>
              </a:spcAft>
              <a:buSzPct val="90000"/>
              <a:buFont typeface="Wingdings" panose="05000000000000000000" charset="0"/>
              <a:buChar char="ü"/>
            </a:pPr>
            <a:r>
              <a:rPr lang="zh-CN" altLang="en-US" sz="1500"/>
              <a:t>成熟的第三方扩展库</a:t>
            </a:r>
          </a:p>
          <a:p>
            <a:pPr defTabSz="914400">
              <a:spcBef>
                <a:spcPts val="1200"/>
              </a:spcBef>
              <a:spcAft>
                <a:spcPts val="600"/>
              </a:spcAft>
              <a:buSzPct val="90000"/>
              <a:buFont typeface="Wingdings" panose="05000000000000000000" charset="0"/>
              <a:buChar char="ü"/>
            </a:pPr>
            <a:r>
              <a:rPr lang="zh-CN" altLang="en-US" sz="1500"/>
              <a:t>自己开发的库</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675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p>
        </p:txBody>
      </p:sp>
      <p:sp>
        <p:nvSpPr>
          <p:cNvPr id="106498" name="文本占位符 67586"/>
          <p:cNvSpPr>
            <a:spLocks noGrp="1"/>
          </p:cNvSpPr>
          <p:nvPr>
            <p:ph idx="1"/>
          </p:nvPr>
        </p:nvSpPr>
        <p:spPr/>
        <p:txBody>
          <a:bodyPr anchor="t"/>
          <a:lstStyle/>
          <a:p>
            <a:pPr defTabSz="914400">
              <a:buSzPct val="90000"/>
              <a:buFont typeface="Wingdings" panose="05000000000000000000" pitchFamily="2" charset="2"/>
              <a:buNone/>
            </a:pPr>
            <a:r>
              <a:rPr lang="zh-CN" altLang="en-US" sz="1800" dirty="0"/>
              <a:t>（</a:t>
            </a:r>
            <a:r>
              <a:rPr lang="en-US" altLang="zh-CN" sz="1800" dirty="0"/>
              <a:t>1</a:t>
            </a:r>
            <a:r>
              <a:rPr lang="zh-CN" altLang="en-US" sz="1800" dirty="0"/>
              <a:t>）缩进</a:t>
            </a:r>
            <a:endParaRPr lang="en-US" altLang="zh-CN" sz="1800" dirty="0"/>
          </a:p>
          <a:p>
            <a:pPr defTabSz="914400">
              <a:spcBef>
                <a:spcPts val="1200"/>
              </a:spcBef>
              <a:spcAft>
                <a:spcPts val="600"/>
              </a:spcAft>
              <a:buSzPct val="90000"/>
              <a:buFont typeface="Wingdings" panose="05000000000000000000" charset="0"/>
              <a:buChar char="ü"/>
            </a:pPr>
            <a:r>
              <a:rPr lang="zh-CN" altLang="en-US" sz="1500" dirty="0"/>
              <a:t>类定义、函数定义、选择结构、循环结构、</a:t>
            </a:r>
            <a:r>
              <a:rPr lang="en-US" altLang="zh-CN" sz="1500" dirty="0"/>
              <a:t>with</a:t>
            </a:r>
            <a:r>
              <a:rPr lang="zh-CN" altLang="en-US" sz="1500" dirty="0">
                <a:ea typeface="宋体" panose="02010600030101010101" pitchFamily="2" charset="-122"/>
              </a:rPr>
              <a:t>块</a:t>
            </a:r>
            <a:r>
              <a:rPr lang="zh-CN" altLang="en-US" sz="1500" dirty="0"/>
              <a:t>，行尾的冒号表示缩进的开始。</a:t>
            </a:r>
          </a:p>
          <a:p>
            <a:pPr defTabSz="914400">
              <a:spcBef>
                <a:spcPts val="1200"/>
              </a:spcBef>
              <a:spcAft>
                <a:spcPts val="600"/>
              </a:spcAft>
              <a:buSzPct val="90000"/>
              <a:buFont typeface="Wingdings" panose="05000000000000000000" charset="0"/>
              <a:buChar char="ü"/>
            </a:pPr>
            <a:r>
              <a:rPr lang="en-US" altLang="zh-CN" sz="1500" dirty="0"/>
              <a:t> python</a:t>
            </a:r>
            <a:r>
              <a:rPr lang="zh-CN" altLang="en-US" sz="1500" dirty="0"/>
              <a:t>程序是依靠代码块的缩进来体现代码之间的逻辑关系的，缩进结束就表示一个代码块结束了。</a:t>
            </a:r>
          </a:p>
          <a:p>
            <a:pPr defTabSz="914400">
              <a:spcBef>
                <a:spcPts val="1200"/>
              </a:spcBef>
              <a:spcAft>
                <a:spcPts val="600"/>
              </a:spcAft>
              <a:buSzPct val="90000"/>
              <a:buFont typeface="Wingdings" panose="05000000000000000000" charset="0"/>
              <a:buChar char="ü"/>
            </a:pPr>
            <a:r>
              <a:rPr lang="en-US" altLang="zh-CN" sz="1500" dirty="0"/>
              <a:t> </a:t>
            </a:r>
            <a:r>
              <a:rPr lang="zh-CN" altLang="en-US" sz="1500" dirty="0"/>
              <a:t>同一个级别的代码块的缩进量必须相同。</a:t>
            </a:r>
          </a:p>
          <a:p>
            <a:pPr defTabSz="914400">
              <a:spcBef>
                <a:spcPts val="1200"/>
              </a:spcBef>
              <a:spcAft>
                <a:spcPts val="600"/>
              </a:spcAft>
              <a:buSzPct val="90000"/>
              <a:buFont typeface="Wingdings" panose="05000000000000000000" charset="0"/>
              <a:buChar char="ü"/>
            </a:pPr>
            <a:r>
              <a:rPr lang="zh-CN" altLang="en-US" sz="1500" dirty="0"/>
              <a:t>一般而言，以</a:t>
            </a:r>
            <a:r>
              <a:rPr lang="en-US" altLang="zh-CN" sz="1500" dirty="0"/>
              <a:t>4</a:t>
            </a:r>
            <a:r>
              <a:rPr lang="zh-CN" altLang="en-US" sz="1500" dirty="0"/>
              <a:t>个空格为基本缩进单位。</a:t>
            </a:r>
            <a:endParaRPr lang="en-US" altLang="zh-CN" sz="1500" dirty="0">
              <a:sym typeface="Wingdings" panose="05000000000000000000" pitchFamily="2" charset="2"/>
            </a:endParaRPr>
          </a:p>
        </p:txBody>
      </p:sp>
      <p:pic>
        <p:nvPicPr>
          <p:cNvPr id="106499" name="图片 4"/>
          <p:cNvPicPr>
            <a:picLocks noChangeAspect="1"/>
          </p:cNvPicPr>
          <p:nvPr/>
        </p:nvPicPr>
        <p:blipFill>
          <a:blip r:embed="rId2"/>
          <a:stretch>
            <a:fillRect/>
          </a:stretch>
        </p:blipFill>
        <p:spPr>
          <a:xfrm>
            <a:off x="4204970" y="2498090"/>
            <a:ext cx="4551680" cy="113855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686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p>
        </p:txBody>
      </p:sp>
      <p:sp>
        <p:nvSpPr>
          <p:cNvPr id="103426" name="文本占位符 68610"/>
          <p:cNvSpPr>
            <a:spLocks noGrp="1"/>
          </p:cNvSpPr>
          <p:nvPr>
            <p:ph idx="1"/>
          </p:nvPr>
        </p:nvSpPr>
        <p:spPr/>
        <p:txBody>
          <a:bodyPr anchor="t"/>
          <a:lstStyle/>
          <a:p>
            <a:pPr defTabSz="914400" fontAlgn="base">
              <a:buSzPct val="90000"/>
              <a:buFont typeface="Wingdings" panose="05000000000000000000" pitchFamily="2" charset="2"/>
              <a:buNone/>
            </a:pPr>
            <a:r>
              <a:rPr lang="zh-CN" altLang="en-US" sz="1800" strike="noStrike" noProof="1"/>
              <a:t>（</a:t>
            </a:r>
            <a:r>
              <a:rPr lang="en-US" altLang="x-none" sz="1800" strike="noStrike" noProof="1"/>
              <a:t>2</a:t>
            </a:r>
            <a:r>
              <a:rPr lang="zh-CN" altLang="en-US" sz="1800" strike="noStrike" noProof="1"/>
              <a:t>）注释</a:t>
            </a:r>
          </a:p>
          <a:p>
            <a:pPr defTabSz="914400" fontAlgn="base">
              <a:spcBef>
                <a:spcPts val="1200"/>
              </a:spcBef>
              <a:spcAft>
                <a:spcPts val="600"/>
              </a:spcAft>
              <a:buSzPct val="90000"/>
              <a:buFont typeface="Wingdings" panose="05000000000000000000" charset="0"/>
              <a:buChar char=""/>
            </a:pPr>
            <a:r>
              <a:rPr lang="zh-CN" altLang="en-US" sz="1500" strike="noStrike" noProof="1"/>
              <a:t> 以#开始，表示本行#之后的内容为注释。</a:t>
            </a:r>
          </a:p>
          <a:p>
            <a:pPr defTabSz="914400" fontAlgn="base">
              <a:spcBef>
                <a:spcPts val="1200"/>
              </a:spcBef>
              <a:spcAft>
                <a:spcPts val="600"/>
              </a:spcAft>
              <a:buSzPct val="90000"/>
              <a:buFont typeface="Wingdings" panose="05000000000000000000" charset="0"/>
              <a:buChar char="ü"/>
            </a:pPr>
            <a:r>
              <a:rPr lang="zh-CN" altLang="en-US" sz="1500" strike="noStrike" noProof="1"/>
              <a:t> 包含在一对三引号'''...'''或"""..."""之间且不属于任何语句的内容将被解释器认为是注释。</a:t>
            </a:r>
          </a:p>
          <a:p>
            <a:pPr marL="0" indent="0" defTabSz="914400" fontAlgn="base">
              <a:spcBef>
                <a:spcPts val="1200"/>
              </a:spcBef>
              <a:spcAft>
                <a:spcPts val="600"/>
              </a:spcAft>
              <a:buSzPct val="90000"/>
              <a:buFont typeface="Wingdings" panose="05000000000000000000" charset="0"/>
              <a:buNone/>
            </a:pPr>
            <a:endParaRPr lang="zh-CN" altLang="en-US" sz="1500" strike="noStrike" noProof="1"/>
          </a:p>
          <a:p>
            <a:pPr defTabSz="914400" fontAlgn="base">
              <a:buSzPct val="90000"/>
              <a:buFont typeface="Wingdings" panose="05000000000000000000" pitchFamily="2" charset="2"/>
              <a:buChar char="•"/>
            </a:pPr>
            <a:endParaRPr lang="zh-CN" altLang="en-US" sz="1800" strike="noStrike" noProof="1"/>
          </a:p>
        </p:txBody>
      </p:sp>
      <p:pic>
        <p:nvPicPr>
          <p:cNvPr id="107523" name="图片 4"/>
          <p:cNvPicPr>
            <a:picLocks noChangeAspect="1"/>
          </p:cNvPicPr>
          <p:nvPr/>
        </p:nvPicPr>
        <p:blipFill>
          <a:blip r:embed="rId2"/>
          <a:stretch>
            <a:fillRect/>
          </a:stretch>
        </p:blipFill>
        <p:spPr>
          <a:xfrm>
            <a:off x="1877652" y="2582865"/>
            <a:ext cx="4067887" cy="1170589"/>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696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p>
        </p:txBody>
      </p:sp>
      <p:sp>
        <p:nvSpPr>
          <p:cNvPr id="108546" name="文本占位符 69634"/>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zh-CN" altLang="en-US" sz="1800"/>
              <a:t>每个import语句只导入一个模块，最好按标准库、扩展库、自定义库的顺序依次导入。</a:t>
            </a:r>
          </a:p>
          <a:p>
            <a:pPr defTabSz="914400">
              <a:spcBef>
                <a:spcPts val="600"/>
              </a:spcBef>
              <a:spcAft>
                <a:spcPts val="600"/>
              </a:spcAft>
              <a:buSzPct val="90000"/>
              <a:buFont typeface="Wingdings" panose="05000000000000000000" pitchFamily="2" charset="2"/>
              <a:buNone/>
            </a:pP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p:txBody>
      </p:sp>
      <p:pic>
        <p:nvPicPr>
          <p:cNvPr id="108547" name="图片 4"/>
          <p:cNvPicPr>
            <a:picLocks noChangeAspect="1"/>
          </p:cNvPicPr>
          <p:nvPr/>
        </p:nvPicPr>
        <p:blipFill>
          <a:blip r:embed="rId2"/>
          <a:stretch>
            <a:fillRect/>
          </a:stretch>
        </p:blipFill>
        <p:spPr>
          <a:xfrm>
            <a:off x="1666367" y="2112538"/>
            <a:ext cx="3421264" cy="1095567"/>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09570" name="内容占位符 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t>（</a:t>
            </a:r>
            <a:r>
              <a:rPr lang="en-US" altLang="zh-CN" sz="1800" dirty="0"/>
              <a:t>4</a:t>
            </a:r>
            <a:r>
              <a:rPr lang="zh-CN" altLang="en-US" sz="1800" dirty="0"/>
              <a:t>）如果一行语句太长，可以在行尾加上续行符</a:t>
            </a:r>
            <a:r>
              <a:rPr lang="en-US" altLang="zh-CN" sz="1800" dirty="0"/>
              <a:t>\</a:t>
            </a:r>
            <a:r>
              <a:rPr lang="zh-CN" altLang="en-US" sz="1800" dirty="0"/>
              <a:t>来换行分成多行，但是更建议使用括号来包含多行内容。</a:t>
            </a:r>
          </a:p>
          <a:p>
            <a:pPr defTabSz="914400">
              <a:spcBef>
                <a:spcPts val="600"/>
              </a:spcBef>
              <a:spcAft>
                <a:spcPts val="600"/>
              </a:spcAft>
              <a:buSzPct val="90000"/>
              <a:buFont typeface="Wingdings" panose="05000000000000000000" pitchFamily="2" charset="2"/>
              <a:buNone/>
            </a:pPr>
            <a:endParaRPr lang="zh-CN" altLang="en-US" sz="1800" dirty="0"/>
          </a:p>
          <a:p>
            <a:pPr defTabSz="914400"/>
            <a:endParaRPr lang="zh-CN" altLang="en-US" sz="1800"/>
          </a:p>
        </p:txBody>
      </p:sp>
      <p:pic>
        <p:nvPicPr>
          <p:cNvPr id="109571" name="Picture 3"/>
          <p:cNvPicPr>
            <a:picLocks noChangeAspect="1"/>
          </p:cNvPicPr>
          <p:nvPr/>
        </p:nvPicPr>
        <p:blipFill>
          <a:blip r:embed="rId2"/>
          <a:stretch>
            <a:fillRect/>
          </a:stretch>
        </p:blipFill>
        <p:spPr>
          <a:xfrm>
            <a:off x="3128825" y="2142427"/>
            <a:ext cx="2042279" cy="1762433"/>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10594" name="内容占位符 2"/>
          <p:cNvSpPr>
            <a:spLocks noGrp="1"/>
          </p:cNvSpPr>
          <p:nvPr>
            <p:ph idx="1"/>
          </p:nvPr>
        </p:nvSpPr>
        <p:spPr/>
        <p:txBody>
          <a:bodyPr anchor="t"/>
          <a:lstStyle/>
          <a:p>
            <a:pPr defTabSz="914400">
              <a:spcBef>
                <a:spcPts val="600"/>
              </a:spcBef>
              <a:spcAft>
                <a:spcPts val="600"/>
              </a:spcAft>
              <a:buSzPct val="90000"/>
              <a:buFont typeface="Wingdings" panose="05000000000000000000" pitchFamily="2" charset="2"/>
              <a:buNone/>
            </a:pPr>
            <a:r>
              <a:rPr lang="zh-CN" altLang="en-US" sz="1800" dirty="0">
                <a:sym typeface="Arial" panose="020B0604020202020204" pitchFamily="34" charset="0"/>
              </a:rPr>
              <a:t>（</a:t>
            </a:r>
            <a:r>
              <a:rPr lang="en-US" altLang="zh-CN" sz="1800" dirty="0">
                <a:sym typeface="Arial" panose="020B0604020202020204" pitchFamily="34" charset="0"/>
              </a:rPr>
              <a:t>5</a:t>
            </a:r>
            <a:r>
              <a:rPr lang="zh-CN" altLang="en-US" sz="1800" dirty="0">
                <a:sym typeface="Arial" panose="020B0604020202020204" pitchFamily="34" charset="0"/>
              </a:rPr>
              <a:t>）必要的空格与空行</a:t>
            </a:r>
            <a:endParaRPr lang="zh-CN" altLang="en-US" sz="18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运算符两侧、逗号后面建议增加一个空格。</a:t>
            </a:r>
            <a:endParaRPr lang="zh-CN" altLang="en-US" sz="16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不同功能的代码块之间、不同的函数定义之间建议增加一个空行以增加可读性。</a:t>
            </a:r>
            <a:endParaRPr lang="zh-CN" altLang="en-US" sz="1600" dirty="0"/>
          </a:p>
          <a:p>
            <a:pPr defTabSz="914400">
              <a:spcBef>
                <a:spcPts val="600"/>
              </a:spcBef>
              <a:spcAft>
                <a:spcPts val="600"/>
              </a:spcAft>
              <a:buSzPct val="90000"/>
              <a:buFont typeface="Wingdings" panose="05000000000000000000" pitchFamily="2" charset="2"/>
              <a:buNone/>
            </a:pPr>
            <a:endParaRPr lang="zh-CN" altLang="en-US" sz="1600"/>
          </a:p>
        </p:txBody>
      </p:sp>
      <p:pic>
        <p:nvPicPr>
          <p:cNvPr id="110595" name="图片 4"/>
          <p:cNvPicPr>
            <a:picLocks noChangeAspect="1"/>
          </p:cNvPicPr>
          <p:nvPr/>
        </p:nvPicPr>
        <p:blipFill>
          <a:blip r:embed="rId2"/>
          <a:stretch>
            <a:fillRect/>
          </a:stretch>
        </p:blipFill>
        <p:spPr>
          <a:xfrm>
            <a:off x="2670240" y="2151836"/>
            <a:ext cx="4265565" cy="2877053"/>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ee9bf67-1292-4d83-a706-8831aae7041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1e7f1e9-9bc9-41f1-a359-5ff78475eb6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35bb4cc-55da-49df-9c09-61af89cc63d4}"/>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4669</TotalTime>
  <Words>12370</Words>
  <Application>Microsoft Office PowerPoint</Application>
  <PresentationFormat>全屏显示(16:9)</PresentationFormat>
  <Paragraphs>1375</Paragraphs>
  <Slides>124</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124</vt:i4>
      </vt:variant>
    </vt:vector>
  </HeadingPairs>
  <TitlesOfParts>
    <vt:vector size="137" baseType="lpstr">
      <vt:lpstr>黑体</vt:lpstr>
      <vt:lpstr>隶书</vt:lpstr>
      <vt:lpstr>宋体</vt:lpstr>
      <vt:lpstr>Arial</vt:lpstr>
      <vt:lpstr>Calibri</vt:lpstr>
      <vt:lpstr>Consolas</vt:lpstr>
      <vt:lpstr>Times New Roman</vt:lpstr>
      <vt:lpstr>Wingdings</vt:lpstr>
      <vt:lpstr>默认设计模板</vt:lpstr>
      <vt:lpstr>Default Design</vt:lpstr>
      <vt:lpstr>Visio.Drawing.11</vt:lpstr>
      <vt:lpstr>Bitmap Image</vt:lpstr>
      <vt:lpstr>WPS 公式 3.0</vt:lpstr>
      <vt:lpstr>第1章　基础知识  </vt:lpstr>
      <vt:lpstr>0.1 课程信息</vt:lpstr>
      <vt:lpstr>1.0 Python是一种怎样的语言</vt:lpstr>
      <vt:lpstr>PowerPoint 演示文稿</vt:lpstr>
      <vt:lpstr>PowerPoint 演示文稿</vt:lpstr>
      <vt:lpstr>1.0 Python是一种怎样的语言</vt:lpstr>
      <vt:lpstr>1.0 Python是一种怎样的语言</vt:lpstr>
      <vt:lpstr>1.1 如何选择Python版本</vt:lpstr>
      <vt:lpstr>1.1 如何选择Python版本</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1.3 使用pip管理第三方包</vt:lpstr>
      <vt:lpstr>1.3 使用pip管理第三方包</vt:lpstr>
      <vt:lpstr>1.3 使用pip管理第三方包</vt:lpstr>
      <vt:lpstr>1.3 使用pip管理第三方包</vt:lpstr>
      <vt:lpstr>1.3 使用pip管理第三方包</vt:lpstr>
      <vt:lpstr>1.4.1 Python的对象模型</vt:lpstr>
      <vt:lpstr>1.4.1 Python的对象模型</vt:lpstr>
      <vt:lpstr>1.4.1 Python的对象模型</vt:lpstr>
      <vt:lpstr>1.4.2 Python变量</vt:lpstr>
      <vt:lpstr>1.4.2 Python变量</vt:lpstr>
      <vt:lpstr>1.4.2 Python变量</vt:lpstr>
      <vt:lpstr>1.4.2 Python变量</vt:lpstr>
      <vt:lpstr>1.4.2 Python变量</vt:lpstr>
      <vt:lpstr>1.4.2 Python变量</vt:lpstr>
      <vt:lpstr>1.4.2 Python变量</vt:lpstr>
      <vt:lpstr>1.4.2 Python变量</vt:lpstr>
      <vt:lpstr>PowerPoint 演示文稿</vt:lpstr>
      <vt:lpstr>1.4.2 Python变量</vt:lpstr>
      <vt:lpstr>1.4.3  数字</vt:lpstr>
      <vt:lpstr>1.4.3  数字</vt:lpstr>
      <vt:lpstr>1.4.3  数字</vt:lpstr>
      <vt:lpstr>1.4.3  数字</vt:lpstr>
      <vt:lpstr>1.4.3  数字</vt:lpstr>
      <vt:lpstr>1.4.4  字符串</vt:lpstr>
      <vt:lpstr>1.4.4  字符串</vt:lpstr>
      <vt:lpstr>1.4.4  字符串</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PowerPoint 演示文稿</vt:lpstr>
      <vt:lpstr>1.4.5  运算符和表达式</vt:lpstr>
      <vt:lpstr>1.4.5  运算符和表达式</vt:lpstr>
      <vt:lpstr>1.4.5  运算符和表达式</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PowerPoint 演示文稿</vt:lpstr>
      <vt:lpstr>1.4.7 基本输入输出</vt:lpstr>
      <vt:lpstr>1.4.7 基本输入输出</vt:lpstr>
      <vt:lpstr>1.4.7 基本输入输出</vt:lpstr>
      <vt:lpstr>1.4.7 基本输入输出</vt:lpstr>
      <vt:lpstr>1.4.8  模块导入与使用</vt:lpstr>
      <vt:lpstr>1.4.8  模块导入与使用</vt:lpstr>
      <vt:lpstr>1.4.8  模块导入与使用</vt:lpstr>
      <vt:lpstr>1.4.8  模块导入与使用</vt:lpstr>
      <vt:lpstr>1.5  Python代码规范</vt:lpstr>
      <vt:lpstr>1.5  Python代码规范</vt:lpstr>
      <vt:lpstr>1.5  Python代码规范</vt:lpstr>
      <vt:lpstr>1.5  Python代码规范</vt:lpstr>
      <vt:lpstr>1.5  Python代码规范</vt:lpstr>
      <vt:lpstr>1.6 Python文件名</vt:lpstr>
      <vt:lpstr>1.6 Python文件名</vt:lpstr>
      <vt:lpstr>1.7 Python脚本的“__name__”属性</vt:lpstr>
      <vt:lpstr>1.7 Python脚本的“__name__”属性</vt:lpstr>
      <vt:lpstr>1.8 编写自己的包与模块</vt:lpstr>
      <vt:lpstr>1.9  Python程序伪编译与打包</vt:lpstr>
      <vt:lpstr>1.9  Python程序伪编译与打包</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1.11 The Zen of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209</cp:revision>
  <dcterms:created xsi:type="dcterms:W3CDTF">2013-01-25T01:44:00Z</dcterms:created>
  <dcterms:modified xsi:type="dcterms:W3CDTF">2022-02-23T01:06:29Z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