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Lst>
  <p:notesMasterIdLst>
    <p:notesMasterId r:id="rId109"/>
  </p:notesMasterIdLst>
  <p:sldIdLst>
    <p:sldId id="256" r:id="rId5"/>
    <p:sldId id="257" r:id="rId6"/>
    <p:sldId id="961" r:id="rId7"/>
    <p:sldId id="1101" r:id="rId8"/>
    <p:sldId id="258" r:id="rId9"/>
    <p:sldId id="670" r:id="rId10"/>
    <p:sldId id="259" r:id="rId11"/>
    <p:sldId id="358" r:id="rId12"/>
    <p:sldId id="262" r:id="rId13"/>
    <p:sldId id="263" r:id="rId14"/>
    <p:sldId id="360" r:id="rId15"/>
    <p:sldId id="361" r:id="rId16"/>
    <p:sldId id="363" r:id="rId17"/>
    <p:sldId id="1634" r:id="rId18"/>
    <p:sldId id="364" r:id="rId19"/>
    <p:sldId id="365" r:id="rId20"/>
    <p:sldId id="367" r:id="rId21"/>
    <p:sldId id="368" r:id="rId22"/>
    <p:sldId id="270" r:id="rId23"/>
    <p:sldId id="268" r:id="rId24"/>
    <p:sldId id="269" r:id="rId25"/>
    <p:sldId id="273" r:id="rId26"/>
    <p:sldId id="369" r:id="rId27"/>
    <p:sldId id="370" r:id="rId28"/>
    <p:sldId id="371" r:id="rId29"/>
    <p:sldId id="264" r:id="rId30"/>
    <p:sldId id="265" r:id="rId31"/>
    <p:sldId id="266" r:id="rId32"/>
    <p:sldId id="267" r:id="rId33"/>
    <p:sldId id="271" r:id="rId34"/>
    <p:sldId id="272" r:id="rId35"/>
    <p:sldId id="289" r:id="rId36"/>
    <p:sldId id="292" r:id="rId37"/>
    <p:sldId id="374" r:id="rId38"/>
    <p:sldId id="1241" r:id="rId39"/>
    <p:sldId id="2131" r:id="rId40"/>
    <p:sldId id="1391" r:id="rId41"/>
    <p:sldId id="275" r:id="rId42"/>
    <p:sldId id="276" r:id="rId43"/>
    <p:sldId id="274" r:id="rId44"/>
    <p:sldId id="277" r:id="rId45"/>
    <p:sldId id="2832" r:id="rId46"/>
    <p:sldId id="293" r:id="rId47"/>
    <p:sldId id="537" r:id="rId48"/>
    <p:sldId id="296" r:id="rId49"/>
    <p:sldId id="279" r:id="rId50"/>
    <p:sldId id="803" r:id="rId51"/>
    <p:sldId id="1502" r:id="rId52"/>
    <p:sldId id="290" r:id="rId53"/>
    <p:sldId id="804" r:id="rId54"/>
    <p:sldId id="538" r:id="rId55"/>
    <p:sldId id="378" r:id="rId56"/>
    <p:sldId id="379" r:id="rId57"/>
    <p:sldId id="380" r:id="rId58"/>
    <p:sldId id="381" r:id="rId59"/>
    <p:sldId id="281" r:id="rId60"/>
    <p:sldId id="297" r:id="rId61"/>
    <p:sldId id="298" r:id="rId62"/>
    <p:sldId id="299" r:id="rId63"/>
    <p:sldId id="300" r:id="rId64"/>
    <p:sldId id="2833" r:id="rId65"/>
    <p:sldId id="301" r:id="rId66"/>
    <p:sldId id="540" r:id="rId67"/>
    <p:sldId id="302" r:id="rId68"/>
    <p:sldId id="671" r:id="rId69"/>
    <p:sldId id="303" r:id="rId70"/>
    <p:sldId id="541" r:id="rId71"/>
    <p:sldId id="383" r:id="rId72"/>
    <p:sldId id="280" r:id="rId73"/>
    <p:sldId id="672" r:id="rId74"/>
    <p:sldId id="304" r:id="rId75"/>
    <p:sldId id="305" r:id="rId76"/>
    <p:sldId id="306" r:id="rId77"/>
    <p:sldId id="673" r:id="rId78"/>
    <p:sldId id="307" r:id="rId79"/>
    <p:sldId id="308" r:id="rId80"/>
    <p:sldId id="310" r:id="rId81"/>
    <p:sldId id="312" r:id="rId82"/>
    <p:sldId id="314" r:id="rId83"/>
    <p:sldId id="542" r:id="rId84"/>
    <p:sldId id="309" r:id="rId85"/>
    <p:sldId id="313" r:id="rId86"/>
    <p:sldId id="311" r:id="rId87"/>
    <p:sldId id="315" r:id="rId88"/>
    <p:sldId id="505" r:id="rId89"/>
    <p:sldId id="543" r:id="rId90"/>
    <p:sldId id="318" r:id="rId91"/>
    <p:sldId id="316" r:id="rId92"/>
    <p:sldId id="674" r:id="rId93"/>
    <p:sldId id="449" r:id="rId94"/>
    <p:sldId id="317" r:id="rId95"/>
    <p:sldId id="676" r:id="rId96"/>
    <p:sldId id="544" r:id="rId97"/>
    <p:sldId id="545" r:id="rId98"/>
    <p:sldId id="546" r:id="rId99"/>
    <p:sldId id="547" r:id="rId100"/>
    <p:sldId id="506" r:id="rId101"/>
    <p:sldId id="450" r:id="rId102"/>
    <p:sldId id="451" r:id="rId103"/>
    <p:sldId id="453" r:id="rId104"/>
    <p:sldId id="454" r:id="rId105"/>
    <p:sldId id="455" r:id="rId106"/>
    <p:sldId id="456" r:id="rId107"/>
    <p:sldId id="1604" r:id="rId108"/>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83" d="100"/>
          <a:sy n="83" d="100"/>
        </p:scale>
        <p:origin x="800" y="60"/>
      </p:cViewPr>
      <p:guideLst>
        <p:guide orient="horz" pos="1619"/>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8195"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t>2022/3/6</a:t>
            </a:fld>
            <a:endParaRPr lang="zh-CN" altLang="en-US" sz="1200" strike="noStrike" noProof="1">
              <a:latin typeface="Arial" panose="020B0604020202020204" pitchFamily="34" charset="0"/>
              <a:ea typeface="宋体" panose="02010600030101010101" pitchFamily="2" charset="-122"/>
              <a:cs typeface="+mn-ea"/>
            </a:endParaRPr>
          </a:p>
        </p:txBody>
      </p:sp>
      <p:sp>
        <p:nvSpPr>
          <p:cNvPr id="12292" name="Rectangle 4"/>
          <p:cNvSpPr>
            <a:spLocks noGrp="1" noRot="1" noChangeAspect="1"/>
          </p:cNvSpPr>
          <p:nvPr>
            <p:ph type="sldImg"/>
          </p:nvPr>
        </p:nvSpPr>
        <p:spPr>
          <a:xfrm>
            <a:off x="381533" y="685800"/>
            <a:ext cx="6094934" cy="3429000"/>
          </a:xfrm>
          <a:prstGeom prst="rect">
            <a:avLst/>
          </a:prstGeom>
          <a:noFill/>
          <a:ln w="9525">
            <a:noFill/>
          </a:ln>
        </p:spPr>
      </p:sp>
      <p:sp>
        <p:nvSpPr>
          <p:cNvPr id="1229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8198"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8199"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t>‹#›</a:t>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10988"/>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2364E864-25C4-47AE-81E6-153E21B05E51}"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776A11D3-7946-478F-97DC-4727B12A8247}"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1AC70E1B-9093-4CF6-805B-CEBFE7751525}"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lvl1pPr>
              <a:defRPr>
                <a:effectLst/>
              </a:defRPr>
            </a:lvl1pPr>
          </a:lstStyle>
          <a:p>
            <a:pPr fontAlgn="base"/>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62ECA82F-75BD-46C1-A8B9-6002714640A8}"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7C9F4F2-BECB-4948-9AA7-2CC80B58983A}"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1219CE40-EFBD-4A2F-9C65-25D83A557B7C}"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56D6241F-BED5-473C-932D-11AA9252697F}"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FDF473AA-7302-4543-9580-4C0D2DF68ECA}"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E3D2FE7A-09A3-4417-B30C-E19472C74A5A}"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81E4E2AC-5756-4AE5-B106-3581238E2DB2}"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108B51F2-94B7-4588-AA63-6AE1271FACBA}"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984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p:txBody>
          <a:bodyPr/>
          <a:lstStyle>
            <a:lvl1pPr algn="l">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fontAlgn="base"/>
            <a:fld id="{B5B578E3-BBB7-4F6E-AACC-F6530CD28B8A}"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8DBCCE92-8780-4E15-9B21-31F6B03E8E05}"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367F78C1-88F7-4499-B9A8-859ADC0F1FE1}"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3B9C7EE6-0F7C-4105-8CD6-8A7EB464C220}"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32C16B3-C72A-4644-857B-756386DE079D}"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4097"/>
          <p:cNvGrpSpPr/>
          <p:nvPr/>
        </p:nvGrpSpPr>
        <p:grpSpPr>
          <a:xfrm>
            <a:off x="0" y="0"/>
            <a:ext cx="9144000" cy="5143209"/>
            <a:chOff x="0" y="0"/>
            <a:chExt cx="5760" cy="4319"/>
          </a:xfrm>
        </p:grpSpPr>
        <p:sp>
          <p:nvSpPr>
            <p:cNvPr id="7171" name="任意多边形 409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7172" name="任意多边形 409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173" name="任意多边形 410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7174" name="任意多边形 410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75" name="任意多边形 410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7176" name="任意多边形 410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7177" name="任意多边形 410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7178" name="任意多边形 410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179" name="任意多边形 410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7180" name="任意多边形 410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7181" name="任意多边形 410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7182" name="任意多边形 410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7183" name="任意多边形 411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84" name="任意多边形 411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7185" name="任意多边形 411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7186" name="任意多边形 411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7187" name="任意多边形 411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7188" name="任意多边形 411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7189" name="任意多边形 411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7190" name="任意多边形 411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7191" name="任意多边形 411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192" name="任意多边形 411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7193" name="任意多边形 412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7194" name="任意多边形 412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7195" name="任意多边形 412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7196" name="任意多边形 412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7197" name="任意多边形 412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7198" name="任意多边形 412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7199" name="任意多边形 412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200" name="任意多边形 412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7201" name="任意多边形 412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7202" name="任意多边形 412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7203" name="任意多边形 413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204" name="任意多边形 413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7205" name="任意多边形 413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7206" name="任意多边形 413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7207" name="组合 4134"/>
            <p:cNvGrpSpPr/>
            <p:nvPr userDrawn="1"/>
          </p:nvGrpSpPr>
          <p:grpSpPr>
            <a:xfrm>
              <a:off x="0" y="1632"/>
              <a:ext cx="5758" cy="1858"/>
              <a:chOff x="0" y="0"/>
              <a:chExt cx="5758" cy="1858"/>
            </a:xfrm>
          </p:grpSpPr>
          <p:sp>
            <p:nvSpPr>
              <p:cNvPr id="7208" name="任意多边形 413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209" name="任意多边形 413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4138" name="标题 413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effectLst/>
              </a:defRPr>
            </a:lvl1pPr>
          </a:lstStyle>
          <a:p>
            <a:pPr lvl="0" fontAlgn="base"/>
            <a:r>
              <a:rPr lang="zh-CN" altLang="en-US" strike="noStrike" noProof="1"/>
              <a:t>单击此处编辑母版标题样式</a:t>
            </a:r>
          </a:p>
        </p:txBody>
      </p:sp>
      <p:sp>
        <p:nvSpPr>
          <p:cNvPr id="4139" name="副标题 413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4140" name="日期占位符 4139"/>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defRPr>
            </a:lvl1pPr>
          </a:lstStyle>
          <a:p>
            <a:pPr fontAlgn="base"/>
            <a:fld id="{5C24BDC3-5963-4524-94E2-AC47EAFE9725}"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4141" name="页脚占位符 4140"/>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en-US" altLang="x-none" strike="noStrike" noProof="1"/>
          </a:p>
        </p:txBody>
      </p:sp>
      <p:sp>
        <p:nvSpPr>
          <p:cNvPr id="4142" name="灯片编号占位符 4141"/>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3B6EA564-9A64-463D-A111-A987E8A34CFA}"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AAF61D91-019C-4A34-953A-3CF20AA42FD3}"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75169AA-ABEC-4CBD-8F58-14C80C3206AF}"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86EFC8EA-D0E1-424C-8C7B-C14AFB533561}"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0EFD50AA-7C1E-48D7-B4F9-F289E0DFDAD6}"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FAA7DA36-C36A-4D39-86C9-E2C32D537187}"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14FC65D4-4421-4DDE-A1DC-E438A4C87B26}"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D14564F6-95BC-4680-ADBB-F1925C843841}"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3AAA816A-09B7-4103-A18E-36064F61ACD7}"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30658025-694C-4E0B-A5F7-8F7F036DF854}"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99047974-E9D9-42B3-9C0D-4B7CB7D70377}"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3E9BA000-66FF-4831-9AB4-A9F60833AADB}"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8CD46204-F12B-4A1B-8851-91398E2CBEF1}"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30993960-54C6-4C1B-A5FC-B4D9B4B54B21}"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69138841-0EC8-4A67-A89C-010779FF543B}"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890FB896-F500-4611-9C22-293F6AC5C2D3}"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96D7D5A5-593E-4AD7-BF59-068DCF18D33A}"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9A45184E-5C5D-4C9C-96B4-938788B69777}"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8067A5E3-DE47-41D0-A8B9-6F80C5D87473}"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6A4EC620-4F6F-433F-9700-7B38CFEAB66A}"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4D1CD2B4-B66D-4828-B6C8-A2D57E6763CB}"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EBEBCC1A-692B-48B5-BFA4-542AAC618832}"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E0CE4653-4C11-45A4-BF7C-748F4A4F4545}"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D9A265C-B343-4539-BFE2-1D0A53872A48}"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2C6D4294-A316-4007-9023-EA5F0CEC52E6}"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CB433B58-8F82-435B-811A-31B235C1B4F7}"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1F044C8-52C9-4ACA-B641-92D6EBCE0410}"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1253C280-C674-480D-A2F5-C9A64F1EF60F}"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587" y="10718"/>
            <a:ext cx="9067800" cy="913369"/>
          </a:xfrm>
          <a:prstGeom prst="rect">
            <a:avLst/>
          </a:prstGeom>
          <a:gradFill rotWithShape="1">
            <a:gsLst>
              <a:gs pos="25000">
                <a:srgbClr val="FBFCFE">
                  <a:alpha val="100000"/>
                </a:srgbClr>
              </a:gs>
              <a:gs pos="100000">
                <a:srgbClr val="00B0F0">
                  <a:alpha val="100000"/>
                </a:srgbClr>
              </a:gs>
              <a:gs pos="100000">
                <a:srgbClr val="333399">
                  <a:alpha val="100000"/>
                </a:srgbClr>
              </a:gs>
              <a:gs pos="100000">
                <a:srgbClr val="E5EEF7">
                  <a:alpha val="100000"/>
                </a:srgbClr>
              </a:gs>
            </a:gsLst>
            <a:lin ang="10800000"/>
            <a:tileRect/>
          </a:gradFill>
          <a:ln w="9525">
            <a:noFill/>
          </a:ln>
        </p:spPr>
        <p:txBody>
          <a:bodyPr anchor="ctr"/>
          <a:lstStyle/>
          <a:p>
            <a:pPr lvl="0" indent="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2296097C-271A-4FA6-A4E7-F05B96C85934}"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4CFD90F6-AE11-460C-B8ED-4E91E1BB4D9F}"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3074" name="组合 3073"/>
          <p:cNvGrpSpPr/>
          <p:nvPr/>
        </p:nvGrpSpPr>
        <p:grpSpPr>
          <a:xfrm>
            <a:off x="0" y="0"/>
            <a:ext cx="9144000" cy="5143209"/>
            <a:chOff x="0" y="0"/>
            <a:chExt cx="5760" cy="4319"/>
          </a:xfrm>
        </p:grpSpPr>
        <p:sp>
          <p:nvSpPr>
            <p:cNvPr id="3075" name="任意多边形 307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3076" name="任意多边形 307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3077" name="任意多边形 307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3078" name="任意多边形 307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3079" name="任意多边形 307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3080" name="任意多边形 307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3081" name="任意多边形 308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3082" name="任意多边形 308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3083" name="任意多边形 308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3084" name="任意多边形 308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3085" name="任意多边形 308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3086" name="任意多边形 308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3087" name="任意多边形 308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3088" name="任意多边形 308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3089" name="任意多边形 308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3090" name="任意多边形 308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3091" name="任意多边形 309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3092" name="任意多边形 309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3093" name="任意多边形 309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3094" name="任意多边形 309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3095" name="任意多边形 309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3096" name="任意多边形 309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3097" name="任意多边形 309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3098" name="任意多边形 309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3099" name="任意多边形 309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3100" name="任意多边形 309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3101" name="任意多边形 310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3102" name="任意多边形 310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3103" name="任意多边形 310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3104" name="任意多边形 310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3105" name="任意多边形 310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3106" name="任意多边形 310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3107" name="任意多边形 310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3108" name="任意多边形 310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3109" name="任意多边形 310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3110" name="任意多边形 310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3111" name="组合 3110"/>
            <p:cNvGrpSpPr/>
            <p:nvPr userDrawn="1"/>
          </p:nvGrpSpPr>
          <p:grpSpPr>
            <a:xfrm>
              <a:off x="0" y="1632"/>
              <a:ext cx="5758" cy="1858"/>
              <a:chOff x="0" y="0"/>
              <a:chExt cx="5758" cy="1858"/>
            </a:xfrm>
          </p:grpSpPr>
          <p:sp>
            <p:nvSpPr>
              <p:cNvPr id="3112" name="任意多边形 311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3113" name="任意多边形 311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3114" name="标题 3113"/>
          <p:cNvSpPr>
            <a:spLocks noGrp="1"/>
          </p:cNvSpPr>
          <p:nvPr>
            <p:ph type="title"/>
          </p:nvPr>
        </p:nvSpPr>
        <p:spPr>
          <a:xfrm>
            <a:off x="457200" y="208396"/>
            <a:ext cx="8229600" cy="857400"/>
          </a:xfrm>
          <a:prstGeom prst="rect">
            <a:avLst/>
          </a:prstGeom>
          <a:noFill/>
          <a:ln w="9525">
            <a:noFill/>
          </a:ln>
        </p:spPr>
        <p:txBody>
          <a:bodyPr anchor="ctr"/>
          <a:lstStyle/>
          <a:p>
            <a:pPr lvl="0" indent="0"/>
            <a:r>
              <a:rPr lang="zh-CN" altLang="en-US"/>
              <a:t>单击此处编辑母版标题样式</a:t>
            </a:r>
          </a:p>
        </p:txBody>
      </p:sp>
      <p:sp>
        <p:nvSpPr>
          <p:cNvPr id="3115" name="文本占位符 3114"/>
          <p:cNvSpPr>
            <a:spLocks noGrp="1"/>
          </p:cNvSpPr>
          <p:nvPr>
            <p:ph type="body"/>
          </p:nvPr>
        </p:nvSpPr>
        <p:spPr>
          <a:xfrm>
            <a:off x="457200" y="1200360"/>
            <a:ext cx="8229600" cy="3398638"/>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3116" name="日期占位符 311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effectLst/>
              </a:defRPr>
            </a:lvl1pPr>
          </a:lstStyle>
          <a:p>
            <a:pPr lvl="0" fontAlgn="base"/>
            <a:fld id="{0D4239AE-1330-4BF2-A28F-DD1C8BB69D17}"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3117" name="页脚占位符 311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effectLst/>
              </a:defRPr>
            </a:lvl1pPr>
          </a:lstStyle>
          <a:p>
            <a:pPr lvl="0" fontAlgn="base"/>
            <a:endParaRPr lang="zh-CN" altLang="en-US" strike="noStrike" noProof="1"/>
          </a:p>
        </p:txBody>
      </p:sp>
      <p:sp>
        <p:nvSpPr>
          <p:cNvPr id="3118" name="灯片编号占位符 311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effectLst/>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85B24CF8-9DBD-4052-A1B3-925F316A6FF9}" type="datetime1">
              <a:rPr lang="zh-CN" altLang="en-US" strike="noStrike" noProof="1" smtClean="0">
                <a:latin typeface="Arial" panose="020B0604020202020204" pitchFamily="34" charset="0"/>
                <a:ea typeface="宋体" panose="02010600030101010101" pitchFamily="2" charset="-122"/>
                <a:cs typeface="+mn-ea"/>
              </a:rPr>
              <a:t>2022/3/6</a:t>
            </a:fld>
            <a:endParaRPr lang="zh-CN" altLang="en-US" strike="noStrike" noProof="1">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p:nvPr/>
        </p:nvSpPr>
        <p:spPr>
          <a:xfrm>
            <a:off x="2041480" y="1810067"/>
            <a:ext cx="5394475" cy="1200329"/>
          </a:xfrm>
          <a:prstGeom prst="rect">
            <a:avLst/>
          </a:prstGeom>
          <a:noFill/>
          <a:ln w="9525">
            <a:noFill/>
          </a:ln>
        </p:spPr>
        <p:txBody>
          <a:bodyPr wrap="square" anchor="t">
            <a:spAutoFit/>
          </a:bodyPr>
          <a:lstStyle/>
          <a:p>
            <a:pPr algn="ctr"/>
            <a:r>
              <a:rPr lang="zh-CN" altLang="en-US" sz="3600" dirty="0">
                <a:latin typeface="Arial" panose="020B0604020202020204" pitchFamily="34" charset="0"/>
                <a:ea typeface="宋体" panose="02010600030101010101" pitchFamily="2" charset="-122"/>
              </a:rPr>
              <a:t>第</a:t>
            </a:r>
            <a:r>
              <a:rPr lang="en-US" altLang="zh-CN" sz="3600" dirty="0">
                <a:latin typeface="Arial" panose="020B0604020202020204" pitchFamily="34" charset="0"/>
                <a:ea typeface="宋体" panose="02010600030101010101" pitchFamily="2" charset="-122"/>
              </a:rPr>
              <a:t>2</a:t>
            </a:r>
            <a:r>
              <a:rPr lang="zh-CN" altLang="en-US" sz="3600" dirty="0">
                <a:latin typeface="Arial" panose="020B0604020202020204" pitchFamily="34" charset="0"/>
                <a:ea typeface="宋体" panose="02010600030101010101" pitchFamily="2" charset="-122"/>
              </a:rPr>
              <a:t>章 </a:t>
            </a:r>
            <a:r>
              <a:rPr lang="en-US" altLang="zh-CN" sz="3600" dirty="0">
                <a:latin typeface="Arial" panose="020B0604020202020204" pitchFamily="34" charset="0"/>
                <a:ea typeface="宋体" panose="02010600030101010101" pitchFamily="2" charset="-122"/>
              </a:rPr>
              <a:t>Python</a:t>
            </a:r>
            <a:r>
              <a:rPr lang="zh-CN" altLang="en-US" sz="3600" dirty="0">
                <a:latin typeface="Arial" panose="020B0604020202020204" pitchFamily="34" charset="0"/>
                <a:ea typeface="宋体" panose="02010600030101010101" pitchFamily="2" charset="-122"/>
              </a:rPr>
              <a:t>序列</a:t>
            </a:r>
          </a:p>
          <a:p>
            <a:pPr algn="ctr"/>
            <a:endParaRPr lang="en-US" altLang="en-US" sz="3600" dirty="0">
              <a:latin typeface="Arial" panose="020B0604020202020204" pitchFamily="34" charset="0"/>
              <a:ea typeface="宋体" panose="02010600030101010101" pitchFamily="2" charset="-122"/>
            </a:endParaRPr>
          </a:p>
        </p:txBody>
      </p:sp>
      <p:sp>
        <p:nvSpPr>
          <p:cNvPr id="2" name="灯片编号占位符 1">
            <a:extLst>
              <a:ext uri="{FF2B5EF4-FFF2-40B4-BE49-F238E27FC236}">
                <a16:creationId xmlns:a16="http://schemas.microsoft.com/office/drawing/2014/main" id="{84465C91-380E-4C9A-B4AD-E33DA3F25317}"/>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a:t>
            </a:fld>
            <a:endParaRPr lang="zh-CN" altLang="en-US"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843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p>
        </p:txBody>
      </p:sp>
      <p:sp>
        <p:nvSpPr>
          <p:cNvPr id="22530" name="文本占位符 18434"/>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2</a:t>
            </a:r>
            <a:r>
              <a:rPr lang="zh-CN" altLang="en-US" sz="1800"/>
              <a:t>）使用列表对象的</a:t>
            </a:r>
            <a:r>
              <a:rPr lang="en-US" altLang="zh-CN" sz="1800"/>
              <a:t>append()</a:t>
            </a:r>
            <a:r>
              <a:rPr lang="zh-CN" altLang="en-US" sz="1800"/>
              <a:t>方法在当前列表</a:t>
            </a:r>
            <a:r>
              <a:rPr lang="zh-CN" altLang="en-US" sz="1800">
                <a:solidFill>
                  <a:srgbClr val="FF0000"/>
                </a:solidFill>
              </a:rPr>
              <a:t>尾部</a:t>
            </a:r>
            <a:r>
              <a:rPr lang="zh-CN" altLang="en-US" sz="1800"/>
              <a:t>追加元素，</a:t>
            </a:r>
            <a:r>
              <a:rPr lang="zh-CN" altLang="en-US" sz="1800">
                <a:solidFill>
                  <a:srgbClr val="FF0000"/>
                </a:solidFill>
              </a:rPr>
              <a:t>原地修改列表</a:t>
            </a:r>
            <a:r>
              <a:rPr lang="zh-CN" altLang="en-US" sz="1800"/>
              <a:t>，是真正意义上的在列表尾部添加元素，</a:t>
            </a:r>
            <a:r>
              <a:rPr lang="zh-CN" altLang="en-US" sz="1800">
                <a:solidFill>
                  <a:srgbClr val="FF0000"/>
                </a:solidFill>
              </a:rPr>
              <a:t>速度较快</a:t>
            </a:r>
            <a:r>
              <a:rPr lang="zh-CN" altLang="en-US" sz="1800"/>
              <a:t>。</a:t>
            </a:r>
          </a:p>
          <a:p>
            <a:pPr marL="1905" indent="-344805" defTabSz="914400">
              <a:lnSpc>
                <a:spcPct val="80000"/>
              </a:lnSpc>
              <a:buSzPct val="90000"/>
              <a:buFont typeface="Wingdings" panose="05000000000000000000" pitchFamily="2" charset="2"/>
              <a:buNone/>
            </a:pPr>
            <a:endParaRPr lang="en-US" altLang="zh-CN" sz="1500"/>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aList.append(9)</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aList</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7, 9]</a:t>
            </a:r>
            <a:endParaRPr lang="zh-CN" altLang="en-US" sz="1500"/>
          </a:p>
        </p:txBody>
      </p:sp>
      <p:sp>
        <p:nvSpPr>
          <p:cNvPr id="2" name="灯片编号占位符 1">
            <a:extLst>
              <a:ext uri="{FF2B5EF4-FFF2-40B4-BE49-F238E27FC236}">
                <a16:creationId xmlns:a16="http://schemas.microsoft.com/office/drawing/2014/main" id="{0D8F1344-A7AD-4A6C-9F0E-8FE4E6E25CBB}"/>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10</a:t>
            </a:fld>
            <a:endParaRPr lang="zh-CN" altLang="en-US" strike="noStrike" noProof="1"/>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10240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p>
        </p:txBody>
      </p:sp>
      <p:sp>
        <p:nvSpPr>
          <p:cNvPr id="145410" name="文本占位符 102402"/>
          <p:cNvSpPr>
            <a:spLocks noGrp="1"/>
          </p:cNvSpPr>
          <p:nvPr>
            <p:ph idx="1"/>
          </p:nvPr>
        </p:nvSpPr>
        <p:spPr/>
        <p:txBody>
          <a:bodyPr anchor="t"/>
          <a:lstStyle/>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&gt;&gt;&gt; phonebook = {'Linda':'7750', 'Bob':'9345', 'Carol':'5834'}</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&gt;&gt;&gt; from operator import itemgetter</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&gt;&gt;&gt; sorted(phonebook.items(), key=itemgetter(1))</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按字典中元素值进行排序</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cs typeface="Consolas" panose="020B0609020204030204" charset="0"/>
              </a:rPr>
              <a:t>[('Carol', '5834'), ('Linda', '7750'), ('Bob', '9345')]</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&gt;&gt;&gt; sorted(phonebook.items(), key=itemgetter(0))</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按字典中元素的键进行排序</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cs typeface="Consolas" panose="020B0609020204030204" charset="0"/>
              </a:rPr>
              <a:t>[('Bob', '9345'), ('Carol', '5834'), ('Linda', '7750')]</a:t>
            </a:r>
          </a:p>
        </p:txBody>
      </p:sp>
      <p:sp>
        <p:nvSpPr>
          <p:cNvPr id="2" name="灯片编号占位符 1">
            <a:extLst>
              <a:ext uri="{FF2B5EF4-FFF2-40B4-BE49-F238E27FC236}">
                <a16:creationId xmlns:a16="http://schemas.microsoft.com/office/drawing/2014/main" id="{4C075360-7652-4D68-894A-6B25C014F333}"/>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100</a:t>
            </a:fld>
            <a:endParaRPr lang="zh-CN" altLang="en-US" strike="noStrike" noProof="1"/>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0342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p>
        </p:txBody>
      </p:sp>
      <p:sp>
        <p:nvSpPr>
          <p:cNvPr id="146434" name="文本占位符 103426"/>
          <p:cNvSpPr>
            <a:spLocks noGrp="1"/>
          </p:cNvSpPr>
          <p:nvPr>
            <p:ph idx="1"/>
          </p:nvPr>
        </p:nvSpPr>
        <p:spPr/>
        <p:txBody>
          <a:bodyPr anchor="t"/>
          <a:lstStyle/>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&gt;&gt;&gt; gameresult = [['Bob', 95.0, 'A'], ['Alan', 86.0, 'C'], </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                  ['Mandy', 83.5, 'A'], ['Rob', 89.3, 'E']]</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&gt;&gt;&gt; sorted(gameresult, key=itemgetter(0, 1))</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                             #</a:t>
            </a:r>
            <a:r>
              <a:rPr lang="zh-CN" altLang="en-US" sz="1600">
                <a:latin typeface="Consolas" panose="020B0609020204030204" charset="0"/>
              </a:rPr>
              <a:t>按姓名升序，姓名相同按分数升序排序</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[['Alan', 86.0, 'C'], ['Bob', 95.0, 'A'], ['Mandy', 83.5, 'A'], ['Rob', 89.3, 'E']]</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&gt;&gt;&gt; sorted(gameresult, key=itemgetter(1, 0))</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                             #</a:t>
            </a:r>
            <a:r>
              <a:rPr lang="zh-CN" altLang="en-US" sz="1600">
                <a:latin typeface="Consolas" panose="020B0609020204030204" charset="0"/>
              </a:rPr>
              <a:t>按分数升序，分数相同的按姓名升序排序</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[['Mandy', 83.5, 'A'], ['Alan', 86.0, 'C'], ['Rob', 89.3, 'E'], ['Bob', 95.0, 'A']]</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&gt;&gt;&gt; sorted(gameresult, key=itemgetter(2, 0))</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                             #</a:t>
            </a:r>
            <a:r>
              <a:rPr lang="zh-CN" altLang="en-US" sz="1600">
                <a:latin typeface="Consolas" panose="020B0609020204030204" charset="0"/>
              </a:rPr>
              <a:t>按等级升序，等级相同的按姓名升序排序</a:t>
            </a: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[['Bob', 95.0, 'A'], ['Mandy', 83.5, 'A'], ['Alan', 86.0, 'C'], ['Rob', 89.3, 'E']]</a:t>
            </a:r>
          </a:p>
        </p:txBody>
      </p:sp>
      <p:sp>
        <p:nvSpPr>
          <p:cNvPr id="2" name="灯片编号占位符 1">
            <a:extLst>
              <a:ext uri="{FF2B5EF4-FFF2-40B4-BE49-F238E27FC236}">
                <a16:creationId xmlns:a16="http://schemas.microsoft.com/office/drawing/2014/main" id="{05544502-6DB2-41DB-9F85-F9F13BA21B61}"/>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101</a:t>
            </a:fld>
            <a:endParaRPr lang="zh-CN" altLang="en-US" strike="noStrike" noProof="1"/>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0444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p>
        </p:txBody>
      </p:sp>
      <p:sp>
        <p:nvSpPr>
          <p:cNvPr id="147458" name="文本占位符 104450"/>
          <p:cNvSpPr>
            <a:spLocks noGrp="1"/>
          </p:cNvSpPr>
          <p:nvPr>
            <p:ph idx="1"/>
          </p:nvPr>
        </p:nvSpPr>
        <p:spPr/>
        <p:txBody>
          <a:bodyPr anchor="t"/>
          <a:lstStyle/>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&gt;&gt;&gt; gameresult = [{'name':'Bob', 'wins':10, 'losses':3, 'rating':75.0},</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                  {'name':'David', 'wins':3, 'losses':5, 'rating':57.0},</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                  {'name':'Carol', 'wins':4, 'losses':5, 'rating':57.0},</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                  {'name':'Patty', 'wins':9, 'losses':3, 'rating':72.8}]</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&gt;&gt;&gt; sorted(gameresult, key=itemgetter('wins', 'name')) </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a:t>
            </a:r>
            <a:r>
              <a:rPr lang="zh-CN" altLang="en-US" sz="1600">
                <a:latin typeface="Consolas" panose="020B0609020204030204" charset="0"/>
              </a:rPr>
              <a:t>按</a:t>
            </a:r>
            <a:r>
              <a:rPr lang="en-US" altLang="zh-CN" sz="1600">
                <a:latin typeface="Consolas" panose="020B0609020204030204" charset="0"/>
              </a:rPr>
              <a:t>'wins'</a:t>
            </a:r>
            <a:r>
              <a:rPr lang="zh-CN" altLang="en-US" sz="1600">
                <a:latin typeface="Consolas" panose="020B0609020204030204" charset="0"/>
              </a:rPr>
              <a:t>升序，该值相同的按</a:t>
            </a:r>
            <a:r>
              <a:rPr lang="en-US" altLang="zh-CN" sz="1600">
                <a:latin typeface="Consolas" panose="020B0609020204030204" charset="0"/>
              </a:rPr>
              <a:t>'name'</a:t>
            </a:r>
            <a:r>
              <a:rPr lang="zh-CN" altLang="en-US" sz="1600">
                <a:latin typeface="Consolas" panose="020B0609020204030204" charset="0"/>
              </a:rPr>
              <a:t>升序排序</a:t>
            </a: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[{'name': 'David', 'wins': 3, 'losses': 5, 'rating': 57.0}, {'name': 'Carol', 'wins': 4, 'losses': 5, 'rating': 57.0}, {'name': 'Patty', 'wins': 9, 'losses': 3, 'rating': 72.8}, {'name': 'Bob', 'wins': 10, 'losses': 3, 'rating': 75.0}]</a:t>
            </a:r>
          </a:p>
        </p:txBody>
      </p:sp>
      <p:sp>
        <p:nvSpPr>
          <p:cNvPr id="2" name="灯片编号占位符 1">
            <a:extLst>
              <a:ext uri="{FF2B5EF4-FFF2-40B4-BE49-F238E27FC236}">
                <a16:creationId xmlns:a16="http://schemas.microsoft.com/office/drawing/2014/main" id="{889EDE90-246A-405B-9F14-8D952C61BA19}"/>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102</a:t>
            </a:fld>
            <a:endParaRPr lang="zh-CN" altLang="en-US" strike="noStrike" noProof="1"/>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054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p>
        </p:txBody>
      </p:sp>
      <p:sp>
        <p:nvSpPr>
          <p:cNvPr id="105475" name="文本占位符 105474"/>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latin typeface="宋体" panose="02010600030101010101" pitchFamily="2" charset="-122"/>
              </a:rPr>
              <a:t>根据另外一个列表的值来对当前列表元素进行排序</a:t>
            </a:r>
          </a:p>
          <a:p>
            <a:pPr marL="1905" indent="-344805" fontAlgn="base">
              <a:lnSpc>
                <a:spcPct val="80000"/>
              </a:lnSpc>
              <a:buNone/>
            </a:pPr>
            <a:endParaRPr lang="en-US" altLang="zh-CN" sz="1500" strike="noStrike" noProof="1">
              <a:latin typeface="宋体" panose="02010600030101010101" pitchFamily="2" charset="-122"/>
            </a:endParaRPr>
          </a:p>
          <a:p>
            <a:pPr marL="1905" indent="-344805" fontAlgn="base">
              <a:lnSpc>
                <a:spcPct val="80000"/>
              </a:lnSpc>
              <a:buNone/>
            </a:pPr>
            <a:r>
              <a:rPr lang="en-US" altLang="zh-CN" sz="1600" strike="noStrike" noProof="1">
                <a:latin typeface="Consolas" panose="020B0609020204030204" charset="0"/>
              </a:rPr>
              <a:t>&gt;&gt;&gt; list1 = ["what", "I'm", "sorting", "by"]</a:t>
            </a:r>
          </a:p>
          <a:p>
            <a:pPr marL="1905" indent="-344805" fontAlgn="base">
              <a:lnSpc>
                <a:spcPct val="80000"/>
              </a:lnSpc>
              <a:buNone/>
            </a:pPr>
            <a:r>
              <a:rPr lang="en-US" altLang="zh-CN" sz="1600" strike="noStrike" noProof="1">
                <a:latin typeface="Consolas" panose="020B0609020204030204" charset="0"/>
              </a:rPr>
              <a:t>&gt;&gt;&gt; list2 = ["something", "else", "to", "sort"]</a:t>
            </a:r>
          </a:p>
          <a:p>
            <a:pPr marL="1905" indent="-344805" fontAlgn="base">
              <a:lnSpc>
                <a:spcPct val="80000"/>
              </a:lnSpc>
              <a:buNone/>
            </a:pPr>
            <a:r>
              <a:rPr lang="en-US" altLang="zh-CN" sz="1600" strike="noStrike" noProof="1">
                <a:latin typeface="Consolas" panose="020B0609020204030204" charset="0"/>
              </a:rPr>
              <a:t>&gt;&gt;&gt; pairs = zip(list1, list2)</a:t>
            </a:r>
          </a:p>
          <a:p>
            <a:pPr marL="1905" indent="-344805" fontAlgn="base">
              <a:lnSpc>
                <a:spcPct val="80000"/>
              </a:lnSpc>
              <a:buNone/>
            </a:pPr>
            <a:r>
              <a:rPr lang="en-US" altLang="zh-CN" sz="1600" strike="noStrike" noProof="1">
                <a:latin typeface="Consolas" panose="020B0609020204030204" charset="0"/>
              </a:rPr>
              <a:t>&gt;&gt;&gt; pairs = sorted(pairs)</a:t>
            </a:r>
          </a:p>
          <a:p>
            <a:pPr marL="1905" indent="-344805" fontAlgn="base">
              <a:lnSpc>
                <a:spcPct val="80000"/>
              </a:lnSpc>
              <a:buNone/>
            </a:pPr>
            <a:r>
              <a:rPr lang="en-US" altLang="zh-CN" sz="1600" strike="noStrike" noProof="1">
                <a:latin typeface="Consolas" panose="020B0609020204030204" charset="0"/>
              </a:rPr>
              <a:t>&gt;&gt;&gt; pairs</a:t>
            </a:r>
          </a:p>
          <a:p>
            <a:pPr marL="1905" indent="-344805" fontAlgn="base">
              <a:lnSpc>
                <a:spcPct val="80000"/>
              </a:lnSpc>
              <a:buNone/>
            </a:pPr>
            <a:r>
              <a:rPr lang="en-US" altLang="zh-CN" sz="1600" strike="noStrike" noProof="1">
                <a:solidFill>
                  <a:srgbClr val="00B0F0"/>
                </a:solidFill>
                <a:latin typeface="Consolas" panose="020B0609020204030204" charset="0"/>
              </a:rPr>
              <a:t>[("I'm", 'else'), ('by', 'sort'), ('sorting', 'to'), ('what', 'something')]</a:t>
            </a:r>
          </a:p>
          <a:p>
            <a:pPr marL="1905" indent="-344805" fontAlgn="base">
              <a:lnSpc>
                <a:spcPct val="80000"/>
              </a:lnSpc>
              <a:buNone/>
            </a:pPr>
            <a:r>
              <a:rPr lang="en-US" altLang="zh-CN" sz="1600" strike="noStrike" noProof="1">
                <a:latin typeface="Consolas" panose="020B0609020204030204" charset="0"/>
              </a:rPr>
              <a:t>&gt;&gt;&gt; result = [x[1] for x in pairs]</a:t>
            </a:r>
          </a:p>
          <a:p>
            <a:pPr marL="1905" indent="-344805" fontAlgn="base">
              <a:lnSpc>
                <a:spcPct val="80000"/>
              </a:lnSpc>
              <a:buNone/>
            </a:pPr>
            <a:r>
              <a:rPr lang="en-US" altLang="zh-CN" sz="1600" strike="noStrike" noProof="1">
                <a:latin typeface="Consolas" panose="020B0609020204030204" charset="0"/>
              </a:rPr>
              <a:t>&gt;&gt;&gt; result</a:t>
            </a:r>
          </a:p>
          <a:p>
            <a:pPr marL="1905" indent="-344805" fontAlgn="base">
              <a:lnSpc>
                <a:spcPct val="80000"/>
              </a:lnSpc>
              <a:buNone/>
            </a:pPr>
            <a:r>
              <a:rPr lang="en-US" altLang="zh-CN" sz="1600" strike="noStrike" noProof="1">
                <a:solidFill>
                  <a:srgbClr val="00B0F0"/>
                </a:solidFill>
                <a:latin typeface="Consolas" panose="020B0609020204030204" charset="0"/>
              </a:rPr>
              <a:t>['else', 'sort', 'to', 'something']</a:t>
            </a:r>
          </a:p>
          <a:p>
            <a:pPr marL="1905" indent="-344805" fontAlgn="base">
              <a:lnSpc>
                <a:spcPct val="80000"/>
              </a:lnSpc>
              <a:buNone/>
            </a:pPr>
            <a:r>
              <a:rPr lang="en-US" altLang="zh-CN" sz="1600" strike="noStrike" noProof="1">
                <a:solidFill>
                  <a:schemeClr val="tx1"/>
                </a:solidFill>
                <a:latin typeface="Consolas" panose="020B0609020204030204" charset="0"/>
              </a:rPr>
              <a:t>&gt;&gt;&gt; sorted(list2, key=lambda item: list1[list2.index(item)])</a:t>
            </a:r>
          </a:p>
          <a:p>
            <a:pPr marL="1905" indent="-344805" fontAlgn="base">
              <a:lnSpc>
                <a:spcPct val="80000"/>
              </a:lnSpc>
              <a:buNone/>
            </a:pPr>
            <a:r>
              <a:rPr lang="en-US" altLang="zh-CN" sz="1600" strike="noStrike" noProof="1">
                <a:solidFill>
                  <a:srgbClr val="00B0F0"/>
                </a:solidFill>
                <a:latin typeface="Consolas" panose="020B0609020204030204" charset="0"/>
              </a:rPr>
              <a:t>['else', 'sort', 'to', 'something']</a:t>
            </a:r>
          </a:p>
        </p:txBody>
      </p:sp>
      <p:sp>
        <p:nvSpPr>
          <p:cNvPr id="2" name="线形标注 2 1"/>
          <p:cNvSpPr/>
          <p:nvPr/>
        </p:nvSpPr>
        <p:spPr>
          <a:xfrm>
            <a:off x="5427345" y="3128645"/>
            <a:ext cx="2879090" cy="409575"/>
          </a:xfrm>
          <a:prstGeom prst="borderCallout2">
            <a:avLst>
              <a:gd name="adj1" fmla="val 18750"/>
              <a:gd name="adj2" fmla="val -8333"/>
              <a:gd name="adj3" fmla="val 18750"/>
              <a:gd name="adj4" fmla="val -16667"/>
              <a:gd name="adj5" fmla="val 210387"/>
              <a:gd name="adj6" fmla="val -755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rgbClr val="FF0000"/>
                </a:solidFill>
              </a:rPr>
              <a:t>注意：有重复元素时结果不对</a:t>
            </a:r>
          </a:p>
        </p:txBody>
      </p:sp>
      <p:sp>
        <p:nvSpPr>
          <p:cNvPr id="3" name="灯片编号占位符 2">
            <a:extLst>
              <a:ext uri="{FF2B5EF4-FFF2-40B4-BE49-F238E27FC236}">
                <a16:creationId xmlns:a16="http://schemas.microsoft.com/office/drawing/2014/main" id="{AC516873-B697-422B-979B-27DA4C1C8D27}"/>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103</a:t>
            </a:fld>
            <a:endParaRPr lang="zh-CN" altLang="en-US" strike="noStrike" noProof="1"/>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buFont typeface="Wingdings" panose="05000000000000000000" charset="0"/>
              <a:buChar char=""/>
            </a:pPr>
            <a:r>
              <a:rPr lang="zh-CN" altLang="en-US" sz="1800" strike="noStrike" noProof="1"/>
              <a:t>问题描述：有一个整数列表，要求调整元素顺序，把所有奇数都放到前面，偶数都放到后面。</a:t>
            </a:r>
          </a:p>
          <a:p>
            <a:pPr marL="0" indent="0" fontAlgn="base">
              <a:buNone/>
            </a:pPr>
            <a:endParaRPr lang="zh-CN" altLang="en-US" sz="1800" strike="noStrike" noProof="1"/>
          </a:p>
          <a:p>
            <a:pPr marL="0" indent="0" fontAlgn="base">
              <a:buNone/>
            </a:pPr>
            <a:r>
              <a:rPr lang="zh-CN" altLang="en-US" sz="1350" strike="noStrike" noProof="1">
                <a:latin typeface="Consolas" panose="020B0609020204030204" charset="0"/>
              </a:rPr>
              <a:t>&gt;&gt;&gt; from random import randint</a:t>
            </a:r>
          </a:p>
          <a:p>
            <a:pPr marL="0" indent="0" fontAlgn="base">
              <a:buNone/>
            </a:pPr>
            <a:r>
              <a:rPr lang="zh-CN" altLang="en-US" sz="1350" strike="noStrike" noProof="1">
                <a:latin typeface="Consolas" panose="020B0609020204030204" charset="0"/>
              </a:rPr>
              <a:t>&gt;&gt;&gt; x = [randint(1,100) for i in range(20)]</a:t>
            </a:r>
          </a:p>
          <a:p>
            <a:pPr marL="0" indent="0" fontAlgn="base">
              <a:buNone/>
            </a:pPr>
            <a:r>
              <a:rPr lang="zh-CN" altLang="en-US" sz="1350" strike="noStrike" noProof="1">
                <a:latin typeface="Consolas" panose="020B0609020204030204" charset="0"/>
              </a:rPr>
              <a:t>&gt;&gt;&gt; x</a:t>
            </a:r>
          </a:p>
          <a:p>
            <a:pPr marL="0" indent="0" fontAlgn="base">
              <a:buNone/>
            </a:pPr>
            <a:r>
              <a:rPr lang="zh-CN" altLang="en-US" sz="1350" strike="noStrike" noProof="1">
                <a:solidFill>
                  <a:srgbClr val="00B0F0"/>
                </a:solidFill>
                <a:latin typeface="Consolas" panose="020B0609020204030204" charset="0"/>
              </a:rPr>
              <a:t>[19, 32, 76, 82, 23, 63, 38, 50, 20, 30, 39, 14, 19, 50, 81, 27, 77, 12, 55, 29]</a:t>
            </a:r>
          </a:p>
          <a:p>
            <a:pPr marL="0" indent="0" fontAlgn="base">
              <a:buNone/>
            </a:pPr>
            <a:r>
              <a:rPr lang="zh-CN" altLang="en-US" sz="1350" strike="noStrike" noProof="1">
                <a:latin typeface="Consolas" panose="020B0609020204030204" charset="0"/>
              </a:rPr>
              <a:t>&gt;&gt;&gt; sorted(x, key=lambda item:item%2==0)</a:t>
            </a:r>
          </a:p>
          <a:p>
            <a:pPr marL="0" indent="0" fontAlgn="base">
              <a:buNone/>
            </a:pPr>
            <a:r>
              <a:rPr lang="zh-CN" altLang="en-US" sz="1350" strike="noStrike" noProof="1">
                <a:solidFill>
                  <a:srgbClr val="00B0F0"/>
                </a:solidFill>
                <a:latin typeface="Consolas" panose="020B0609020204030204" charset="0"/>
              </a:rPr>
              <a:t>[19, 23, 63, 39, 19, 81, 27, 77, 55, 29, 32, 76, 82, 38, 50, 20, 30, 14, 50, 12]</a:t>
            </a:r>
          </a:p>
        </p:txBody>
      </p:sp>
      <p:sp>
        <p:nvSpPr>
          <p:cNvPr id="149506" name="标题 1054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p>
        </p:txBody>
      </p:sp>
      <p:sp>
        <p:nvSpPr>
          <p:cNvPr id="2" name="灯片编号占位符 1">
            <a:extLst>
              <a:ext uri="{FF2B5EF4-FFF2-40B4-BE49-F238E27FC236}">
                <a16:creationId xmlns:a16="http://schemas.microsoft.com/office/drawing/2014/main" id="{B3B18080-9FBF-43E3-AA26-95F05CB51E53}"/>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104</a:t>
            </a:fld>
            <a:endParaRPr lang="zh-CN" altLang="en-US"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0481"/>
          <p:cNvSpPr>
            <a:spLocks noGrp="1"/>
          </p:cNvSpPr>
          <p:nvPr>
            <p:ph type="title"/>
          </p:nvPr>
        </p:nvSpPr>
        <p:spPr>
          <a:xfrm>
            <a:off x="-1270" y="4445"/>
            <a:ext cx="9124315" cy="951865"/>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2.1.2  </a:t>
            </a:r>
            <a:r>
              <a:rPr lang="zh-CN" altLang="en-US" strike="noStrike" kern="1200" baseline="0" noProof="1">
                <a:effectLst>
                  <a:outerShdw blurRad="38100" dist="38100" dir="2700000">
                    <a:srgbClr val="C0C0C0"/>
                  </a:outerShdw>
                </a:effectLst>
                <a:latin typeface="+mj-lt"/>
                <a:ea typeface="+mj-ea"/>
                <a:cs typeface="+mj-cs"/>
              </a:rPr>
              <a:t>列表元素的增加</a:t>
            </a:r>
          </a:p>
        </p:txBody>
      </p:sp>
      <p:sp>
        <p:nvSpPr>
          <p:cNvPr id="20483" name="文本占位符 20482"/>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effectLst/>
              </a:rPr>
              <a:t>Python采用的是</a:t>
            </a:r>
            <a:r>
              <a:rPr lang="zh-CN" altLang="en-US" sz="1800" b="1" strike="noStrike" noProof="1">
                <a:solidFill>
                  <a:srgbClr val="FF0000"/>
                </a:solidFill>
                <a:effectLst/>
              </a:rPr>
              <a:t>基于值的自动内存管理</a:t>
            </a:r>
            <a:r>
              <a:rPr lang="zh-CN" altLang="en-US" sz="1800" strike="noStrike" noProof="1">
                <a:effectLst/>
              </a:rPr>
              <a:t>方式，当为对象修改值时，并不是真的直接修改变量的值，而是使变量指向新的值，这对于Python所有类型的变量都是一样的。</a:t>
            </a:r>
          </a:p>
          <a:p>
            <a:pPr marL="1905" indent="-344805" fontAlgn="base">
              <a:lnSpc>
                <a:spcPct val="80000"/>
              </a:lnSpc>
              <a:buNone/>
            </a:pPr>
            <a:endParaRPr lang="zh-CN" altLang="en-US" sz="1800" strike="noStrike" noProof="1">
              <a:effectLst/>
            </a:endParaRPr>
          </a:p>
          <a:p>
            <a:pPr marL="1905" indent="-344805" fontAlgn="base">
              <a:lnSpc>
                <a:spcPct val="80000"/>
              </a:lnSpc>
              <a:buNone/>
            </a:pPr>
            <a:r>
              <a:rPr lang="zh-CN" altLang="en-US" sz="1600" strike="noStrike" noProof="1">
                <a:effectLst/>
                <a:latin typeface="Consolas" panose="020B0609020204030204" charset="0"/>
              </a:rPr>
              <a:t>&gt;&gt;&gt; a = [1,2,3]</a:t>
            </a:r>
          </a:p>
          <a:p>
            <a:pPr marL="1905" indent="-344805" fontAlgn="base">
              <a:lnSpc>
                <a:spcPct val="80000"/>
              </a:lnSpc>
              <a:buNone/>
            </a:pPr>
            <a:r>
              <a:rPr lang="zh-CN" altLang="en-US" sz="1600" strike="noStrike" noProof="1">
                <a:effectLst/>
                <a:latin typeface="Consolas" panose="020B0609020204030204" charset="0"/>
              </a:rPr>
              <a:t>&gt;&gt;&gt; id(a)                        </a:t>
            </a:r>
            <a:r>
              <a:rPr lang="en-US" altLang="zh-CN" sz="1600" strike="noStrike" noProof="1">
                <a:effectLst/>
                <a:latin typeface="Consolas" panose="020B0609020204030204" charset="0"/>
              </a:rPr>
              <a:t>#</a:t>
            </a:r>
            <a:r>
              <a:rPr lang="zh-CN" altLang="en-US" sz="1600" strike="noStrike" noProof="1">
                <a:effectLst/>
                <a:latin typeface="Consolas" panose="020B0609020204030204" charset="0"/>
              </a:rPr>
              <a:t>返回对象的内存地址</a:t>
            </a:r>
          </a:p>
          <a:p>
            <a:pPr marL="1905" indent="-344805" fontAlgn="base">
              <a:lnSpc>
                <a:spcPct val="80000"/>
              </a:lnSpc>
              <a:buNone/>
            </a:pPr>
            <a:r>
              <a:rPr lang="zh-CN" altLang="en-US" sz="1600" strike="noStrike" noProof="1">
                <a:solidFill>
                  <a:srgbClr val="00B0F0"/>
                </a:solidFill>
                <a:effectLst/>
                <a:latin typeface="Consolas" panose="020B0609020204030204" charset="0"/>
              </a:rPr>
              <a:t>20230752</a:t>
            </a:r>
          </a:p>
          <a:p>
            <a:pPr marL="1905" indent="-344805" fontAlgn="base">
              <a:lnSpc>
                <a:spcPct val="80000"/>
              </a:lnSpc>
              <a:buNone/>
            </a:pPr>
            <a:r>
              <a:rPr lang="zh-CN" altLang="en-US" sz="1600" strike="noStrike" noProof="1">
                <a:effectLst/>
                <a:latin typeface="Consolas" panose="020B0609020204030204" charset="0"/>
              </a:rPr>
              <a:t>&gt;&gt;&gt; a = [1,2]</a:t>
            </a:r>
          </a:p>
          <a:p>
            <a:pPr marL="1905" indent="-344805" fontAlgn="base">
              <a:lnSpc>
                <a:spcPct val="80000"/>
              </a:lnSpc>
              <a:buNone/>
            </a:pPr>
            <a:r>
              <a:rPr lang="zh-CN" altLang="en-US" sz="1600" strike="noStrike" noProof="1">
                <a:effectLst/>
                <a:latin typeface="Consolas" panose="020B0609020204030204" charset="0"/>
              </a:rPr>
              <a:t>&gt;&gt;&gt; id(a)</a:t>
            </a:r>
          </a:p>
          <a:p>
            <a:pPr marL="1905" indent="-344805" fontAlgn="base">
              <a:lnSpc>
                <a:spcPct val="80000"/>
              </a:lnSpc>
              <a:buNone/>
            </a:pPr>
            <a:r>
              <a:rPr lang="zh-CN" altLang="en-US" sz="1600" strike="noStrike" noProof="1">
                <a:solidFill>
                  <a:srgbClr val="00B0F0"/>
                </a:solidFill>
                <a:effectLst/>
                <a:latin typeface="Consolas" panose="020B0609020204030204" charset="0"/>
              </a:rPr>
              <a:t>20338208</a:t>
            </a:r>
          </a:p>
        </p:txBody>
      </p:sp>
      <p:sp>
        <p:nvSpPr>
          <p:cNvPr id="2" name="灯片编号占位符 1">
            <a:extLst>
              <a:ext uri="{FF2B5EF4-FFF2-40B4-BE49-F238E27FC236}">
                <a16:creationId xmlns:a16="http://schemas.microsoft.com/office/drawing/2014/main" id="{E797C9CD-E580-4290-B3B4-8678BD6738F5}"/>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11</a:t>
            </a:fld>
            <a:endParaRPr lang="zh-CN" altLang="en-US" strike="noStrike"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150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p>
        </p:txBody>
      </p:sp>
      <p:sp>
        <p:nvSpPr>
          <p:cNvPr id="25602" name="文本占位符 21506"/>
          <p:cNvSpPr>
            <a:spLocks noGrp="1"/>
          </p:cNvSpPr>
          <p:nvPr>
            <p:ph idx="1"/>
          </p:nvPr>
        </p:nvSpPr>
        <p:spPr/>
        <p:txBody>
          <a:bodyPr anchor="t"/>
          <a:lstStyle/>
          <a:p>
            <a:pPr defTabSz="914400">
              <a:lnSpc>
                <a:spcPct val="150000"/>
              </a:lnSpc>
              <a:spcBef>
                <a:spcPts val="1200"/>
              </a:spcBef>
              <a:spcAft>
                <a:spcPts val="600"/>
              </a:spcAft>
              <a:buSzPct val="90000"/>
              <a:buFont typeface="Wingdings" panose="05000000000000000000" charset="0"/>
              <a:buChar char=""/>
            </a:pPr>
            <a:r>
              <a:rPr lang="zh-CN" altLang="en-US" sz="1800" dirty="0">
                <a:solidFill>
                  <a:srgbClr val="FF0000"/>
                </a:solidFill>
              </a:rPr>
              <a:t>列表中包含的是元素值的引用，而不是直接包含元素值</a:t>
            </a:r>
            <a:r>
              <a:rPr lang="zh-CN" altLang="en-US" sz="1800" dirty="0"/>
              <a:t>。</a:t>
            </a:r>
          </a:p>
          <a:p>
            <a:pPr defTabSz="914400">
              <a:lnSpc>
                <a:spcPct val="150000"/>
              </a:lnSpc>
              <a:spcBef>
                <a:spcPts val="1200"/>
              </a:spcBef>
              <a:spcAft>
                <a:spcPts val="600"/>
              </a:spcAft>
              <a:buSzPct val="90000"/>
              <a:buFont typeface="Wingdings" panose="05000000000000000000" charset="0"/>
              <a:buChar char=""/>
            </a:pPr>
            <a:r>
              <a:rPr lang="zh-CN" altLang="en-US" sz="1500" dirty="0"/>
              <a:t>如果是直接修改序列变量的值，则与</a:t>
            </a:r>
            <a:r>
              <a:rPr lang="en-US" altLang="zh-CN" sz="1500" dirty="0"/>
              <a:t>Python</a:t>
            </a:r>
            <a:r>
              <a:rPr lang="zh-CN" altLang="en-US" sz="1500" dirty="0"/>
              <a:t>普通变量的情况是一样的</a:t>
            </a:r>
          </a:p>
          <a:p>
            <a:pPr defTabSz="914400">
              <a:lnSpc>
                <a:spcPct val="150000"/>
              </a:lnSpc>
              <a:spcBef>
                <a:spcPts val="1200"/>
              </a:spcBef>
              <a:spcAft>
                <a:spcPts val="600"/>
              </a:spcAft>
              <a:buSzPct val="90000"/>
              <a:buFont typeface="Wingdings" panose="05000000000000000000" charset="0"/>
              <a:buChar char=""/>
            </a:pPr>
            <a:r>
              <a:rPr lang="zh-CN" altLang="en-US" sz="1500" dirty="0"/>
              <a:t>如果是通过</a:t>
            </a:r>
            <a:r>
              <a:rPr lang="zh-CN" altLang="en-US" sz="1500" dirty="0">
                <a:solidFill>
                  <a:srgbClr val="FF0000"/>
                </a:solidFill>
              </a:rPr>
              <a:t>下标</a:t>
            </a:r>
            <a:r>
              <a:rPr lang="zh-CN" altLang="en-US" sz="1500" dirty="0"/>
              <a:t>来修改序列中元素的值或通过</a:t>
            </a:r>
            <a:r>
              <a:rPr lang="zh-CN" altLang="en-US" sz="1500" dirty="0">
                <a:solidFill>
                  <a:srgbClr val="FF0000"/>
                </a:solidFill>
              </a:rPr>
              <a:t>可变序列对象自身提供的方法</a:t>
            </a:r>
            <a:r>
              <a:rPr lang="zh-CN" altLang="en-US" sz="1500" dirty="0"/>
              <a:t>来增加和删除元素时，序列对象在内存中的起始地址是不变的，仅仅是被改变值的元素地址发生变化，也就是所谓的</a:t>
            </a:r>
            <a:r>
              <a:rPr lang="en-US" altLang="zh-CN" sz="1500" dirty="0"/>
              <a:t>“</a:t>
            </a:r>
            <a:r>
              <a:rPr lang="zh-CN" altLang="en-US" sz="1500" dirty="0">
                <a:solidFill>
                  <a:srgbClr val="FF0000"/>
                </a:solidFill>
              </a:rPr>
              <a:t>原地操作</a:t>
            </a:r>
            <a:r>
              <a:rPr lang="en-US" altLang="zh-CN" sz="1500" dirty="0"/>
              <a:t>”</a:t>
            </a:r>
            <a:r>
              <a:rPr lang="zh-CN" altLang="en-US" sz="1500" dirty="0"/>
              <a:t>。</a:t>
            </a:r>
          </a:p>
        </p:txBody>
      </p:sp>
      <p:sp>
        <p:nvSpPr>
          <p:cNvPr id="2" name="Text Box 1"/>
          <p:cNvSpPr txBox="1"/>
          <p:nvPr/>
        </p:nvSpPr>
        <p:spPr>
          <a:xfrm>
            <a:off x="2658110" y="3253105"/>
            <a:ext cx="1990090" cy="1809750"/>
          </a:xfrm>
          <a:prstGeom prst="rect">
            <a:avLst/>
          </a:prstGeom>
          <a:noFill/>
          <a:ln w="12700" cmpd="sng">
            <a:solidFill>
              <a:schemeClr val="accent1">
                <a:shade val="50000"/>
              </a:schemeClr>
            </a:solidFill>
            <a:prstDash val="solid"/>
          </a:ln>
        </p:spPr>
        <p:txBody>
          <a:bodyPr wrap="square" rtlCol="0" anchor="t">
            <a:spAutoFit/>
          </a:bodyPr>
          <a:lstStyle/>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 = [1, 2, 3]</a:t>
            </a: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id(a)</a:t>
            </a:r>
          </a:p>
          <a:p>
            <a:pPr marL="1905" indent="-344805" defTabSz="914400">
              <a:lnSpc>
                <a:spcPct val="80000"/>
              </a:lnSpc>
              <a:buSzPct val="90000"/>
              <a:buFont typeface="Wingdings" panose="05000000000000000000" pitchFamily="2" charset="2"/>
              <a:buNone/>
            </a:pPr>
            <a:r>
              <a:rPr lang="en-US" altLang="zh-CN" sz="1400">
                <a:solidFill>
                  <a:srgbClr val="00B0F0"/>
                </a:solidFill>
                <a:latin typeface="Consolas" panose="020B0609020204030204" charset="0"/>
                <a:sym typeface="+mn-ea"/>
              </a:rPr>
              <a:t>2389572193096</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a.append(4)</a:t>
            </a: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a.remove(3)</a:t>
            </a: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a[0] = 5</a:t>
            </a: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a:t>
            </a:r>
          </a:p>
          <a:p>
            <a:pPr marL="1905" indent="-344805" defTabSz="914400">
              <a:lnSpc>
                <a:spcPct val="80000"/>
              </a:lnSpc>
              <a:buSzPct val="90000"/>
              <a:buFont typeface="Wingdings" panose="05000000000000000000" pitchFamily="2" charset="2"/>
              <a:buNone/>
            </a:pPr>
            <a:r>
              <a:rPr lang="en-US" altLang="zh-CN" sz="1400">
                <a:solidFill>
                  <a:srgbClr val="00B0F0"/>
                </a:solidFill>
                <a:latin typeface="Consolas" panose="020B0609020204030204" charset="0"/>
                <a:sym typeface="+mn-ea"/>
              </a:rPr>
              <a:t>[5, 2, 4]</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id(a)</a:t>
            </a:r>
          </a:p>
          <a:p>
            <a:pPr marL="1905" indent="-344805" defTabSz="914400">
              <a:lnSpc>
                <a:spcPct val="80000"/>
              </a:lnSpc>
              <a:buSzPct val="90000"/>
              <a:buFont typeface="Wingdings" panose="05000000000000000000" pitchFamily="2" charset="2"/>
              <a:buNone/>
            </a:pPr>
            <a:r>
              <a:rPr lang="en-US" altLang="zh-CN" sz="1400">
                <a:solidFill>
                  <a:srgbClr val="00B0F0"/>
                </a:solidFill>
                <a:latin typeface="Consolas" panose="020B0609020204030204" charset="0"/>
                <a:sym typeface="+mn-ea"/>
              </a:rPr>
              <a:t>2389572193096</a:t>
            </a:r>
          </a:p>
        </p:txBody>
      </p:sp>
      <p:sp>
        <p:nvSpPr>
          <p:cNvPr id="3" name="灯片编号占位符 2">
            <a:extLst>
              <a:ext uri="{FF2B5EF4-FFF2-40B4-BE49-F238E27FC236}">
                <a16:creationId xmlns:a16="http://schemas.microsoft.com/office/drawing/2014/main" id="{450D1D01-457E-40ED-9375-E868BE299013}"/>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12</a:t>
            </a:fld>
            <a:endParaRPr lang="zh-CN" altLang="en-US" strike="noStrike"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35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p>
        </p:txBody>
      </p:sp>
      <p:sp>
        <p:nvSpPr>
          <p:cNvPr id="27650" name="文本占位符 23554"/>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3</a:t>
            </a:r>
            <a:r>
              <a:rPr lang="zh-CN" altLang="en-US" sz="1800"/>
              <a:t>）使用列表对象的</a:t>
            </a:r>
            <a:r>
              <a:rPr lang="en-US" altLang="zh-CN" sz="1800"/>
              <a:t>extend()</a:t>
            </a:r>
            <a:r>
              <a:rPr lang="zh-CN" altLang="en-US" sz="1800"/>
              <a:t>方法可以将另一个迭代对象的所有元素添加至该列表对象</a:t>
            </a:r>
            <a:r>
              <a:rPr lang="zh-CN" altLang="en-US" sz="1800">
                <a:solidFill>
                  <a:srgbClr val="FF0000"/>
                </a:solidFill>
              </a:rPr>
              <a:t>尾部</a:t>
            </a:r>
            <a:r>
              <a:rPr lang="zh-CN" altLang="en-US" sz="1800"/>
              <a:t>。通过</a:t>
            </a:r>
            <a:r>
              <a:rPr lang="en-US" altLang="zh-CN" sz="1800"/>
              <a:t>extend()</a:t>
            </a:r>
            <a:r>
              <a:rPr lang="zh-CN" altLang="en-US" sz="1800"/>
              <a:t>方法来增加列表元素也不改变其内存首地址，属于</a:t>
            </a:r>
            <a:r>
              <a:rPr lang="zh-CN" altLang="en-US" sz="1800" b="1">
                <a:solidFill>
                  <a:srgbClr val="FF0000"/>
                </a:solidFill>
              </a:rPr>
              <a:t>原地操作</a:t>
            </a:r>
            <a:r>
              <a:rPr lang="zh-CN" altLang="en-US" sz="1800"/>
              <a:t>。</a:t>
            </a: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a.extend([7,8,9])</a:t>
            </a: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a:t>
            </a:r>
          </a:p>
          <a:p>
            <a:pPr marL="1905" indent="-344805"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[5, 2, 4, 7, 8, 9]</a:t>
            </a: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aList.extend([11,13])</a:t>
            </a: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a:t>
            </a:r>
          </a:p>
          <a:p>
            <a:pPr marL="1905" indent="-344805"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[3, 4, 5, 7, 9, 11, 13]</a:t>
            </a: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aList.extend((15,17))</a:t>
            </a: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a:t>
            </a:r>
          </a:p>
          <a:p>
            <a:pPr marL="1905" indent="-344805"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[3, 4, 5, 7, 9, 11, 13, 15, 17]</a:t>
            </a:r>
          </a:p>
          <a:p>
            <a:pPr marL="1905" indent="-344805" defTabSz="914400">
              <a:lnSpc>
                <a:spcPct val="80000"/>
              </a:lnSpc>
              <a:buSzPct val="90000"/>
              <a:buFont typeface="Wingdings" panose="05000000000000000000" pitchFamily="2" charset="2"/>
              <a:buNone/>
            </a:pPr>
            <a:endParaRPr lang="en-US" altLang="zh-CN" sz="1350">
              <a:latin typeface="Consolas" panose="020B0609020204030204" charset="0"/>
            </a:endParaRPr>
          </a:p>
        </p:txBody>
      </p:sp>
      <p:sp>
        <p:nvSpPr>
          <p:cNvPr id="2" name="灯片编号占位符 1">
            <a:extLst>
              <a:ext uri="{FF2B5EF4-FFF2-40B4-BE49-F238E27FC236}">
                <a16:creationId xmlns:a16="http://schemas.microsoft.com/office/drawing/2014/main" id="{53BD4BF2-AFD5-4CF8-8EB4-5D1B95F16863}"/>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13</a:t>
            </a:fld>
            <a:endParaRPr lang="zh-CN" altLang="en-US" strike="noStrike"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fontAlgn="base">
              <a:lnSpc>
                <a:spcPct val="150000"/>
              </a:lnSpc>
              <a:spcBef>
                <a:spcPts val="0"/>
              </a:spcBef>
            </a:pPr>
            <a:r>
              <a:rPr lang="zh-CN" altLang="en-US" sz="1800" strike="noStrike" noProof="1"/>
              <a:t>运算符</a:t>
            </a:r>
            <a:r>
              <a:rPr lang="en-US" altLang="zh-CN" sz="1800" strike="noStrike" noProof="1"/>
              <a:t>+=</a:t>
            </a:r>
            <a:r>
              <a:rPr lang="zh-CN" altLang="en-US" sz="1800" strike="noStrike" noProof="1"/>
              <a:t>类似于列表的</a:t>
            </a:r>
            <a:r>
              <a:rPr lang="en-US" altLang="zh-CN" sz="1800" strike="noStrike" noProof="1"/>
              <a:t>extend()</a:t>
            </a:r>
            <a:r>
              <a:rPr lang="zh-CN" altLang="en-US" sz="1800" strike="noStrike" noProof="1"/>
              <a:t>方法。</a:t>
            </a:r>
          </a:p>
          <a:p>
            <a:pPr marL="0" indent="0">
              <a:spcBef>
                <a:spcPts val="0"/>
              </a:spcBef>
              <a:buNone/>
            </a:pPr>
            <a:r>
              <a:rPr lang="zh-CN" altLang="en-US" sz="1600" strike="noStrike" noProof="1">
                <a:latin typeface="Consolas" panose="020B0609020204030204" charset="0"/>
              </a:rPr>
              <a:t>&gt;&gt;&gt; x = []</a:t>
            </a:r>
          </a:p>
          <a:p>
            <a:pPr marL="0" indent="0">
              <a:spcBef>
                <a:spcPts val="0"/>
              </a:spcBef>
              <a:buNone/>
            </a:pPr>
            <a:r>
              <a:rPr lang="zh-CN" altLang="en-US" sz="1600" strike="noStrike" noProof="1">
                <a:latin typeface="Consolas" panose="020B0609020204030204" charset="0"/>
              </a:rPr>
              <a:t>&gt;&gt;&gt; x += '1234'</a:t>
            </a:r>
          </a:p>
          <a:p>
            <a:pPr marL="0" indent="0">
              <a:spcBef>
                <a:spcPts val="0"/>
              </a:spcBef>
              <a:buNone/>
            </a:pPr>
            <a:r>
              <a:rPr lang="zh-CN" altLang="en-US" sz="1600" strike="noStrike" noProof="1">
                <a:latin typeface="Consolas" panose="020B0609020204030204" charset="0"/>
              </a:rPr>
              <a:t>&gt;&gt;&gt; x</a:t>
            </a:r>
          </a:p>
          <a:p>
            <a:pPr marL="0" indent="0">
              <a:spcBef>
                <a:spcPts val="0"/>
              </a:spcBef>
              <a:buNone/>
            </a:pPr>
            <a:r>
              <a:rPr lang="zh-CN" altLang="en-US" sz="1600" strike="noStrike" noProof="1">
                <a:solidFill>
                  <a:srgbClr val="00B0F0"/>
                </a:solidFill>
                <a:latin typeface="Consolas" panose="020B0609020204030204" charset="0"/>
              </a:rPr>
              <a:t>['1', '2', '3', '4']</a:t>
            </a:r>
          </a:p>
          <a:p>
            <a:pPr marL="0" indent="0">
              <a:spcBef>
                <a:spcPts val="0"/>
              </a:spcBef>
              <a:buNone/>
            </a:pPr>
            <a:r>
              <a:rPr lang="zh-CN" altLang="en-US" sz="1600" strike="noStrike" noProof="1">
                <a:latin typeface="Consolas" panose="020B0609020204030204" charset="0"/>
              </a:rPr>
              <a:t>&gt;&gt;&gt; x += range(3)</a:t>
            </a:r>
          </a:p>
          <a:p>
            <a:pPr marL="0" indent="0">
              <a:spcBef>
                <a:spcPts val="0"/>
              </a:spcBef>
              <a:buNone/>
            </a:pPr>
            <a:r>
              <a:rPr lang="zh-CN" altLang="en-US" sz="1600" strike="noStrike" noProof="1">
                <a:latin typeface="Consolas" panose="020B0609020204030204" charset="0"/>
              </a:rPr>
              <a:t>&gt;&gt;&gt; x</a:t>
            </a:r>
          </a:p>
          <a:p>
            <a:pPr marL="0" indent="0">
              <a:spcBef>
                <a:spcPts val="0"/>
              </a:spcBef>
              <a:buNone/>
            </a:pPr>
            <a:r>
              <a:rPr lang="zh-CN" altLang="en-US" sz="1600" strike="noStrike" noProof="1">
                <a:solidFill>
                  <a:srgbClr val="00B0F0"/>
                </a:solidFill>
                <a:latin typeface="Consolas" panose="020B0609020204030204" charset="0"/>
              </a:rPr>
              <a:t>['1', '2', '3', '4', 0, 1, 2]</a:t>
            </a:r>
          </a:p>
          <a:p>
            <a:pPr marL="0" indent="0">
              <a:spcBef>
                <a:spcPts val="0"/>
              </a:spcBef>
              <a:buNone/>
            </a:pPr>
            <a:r>
              <a:rPr lang="zh-CN" altLang="en-US" sz="1600" strike="noStrike" noProof="1">
                <a:latin typeface="Consolas" panose="020B0609020204030204" charset="0"/>
              </a:rPr>
              <a:t>&gt;&gt;&gt; x += map(str, range(3))</a:t>
            </a:r>
          </a:p>
          <a:p>
            <a:pPr marL="0" indent="0">
              <a:spcBef>
                <a:spcPts val="0"/>
              </a:spcBef>
              <a:buNone/>
            </a:pPr>
            <a:r>
              <a:rPr lang="zh-CN" altLang="en-US" sz="1600" strike="noStrike" noProof="1">
                <a:latin typeface="Consolas" panose="020B0609020204030204" charset="0"/>
              </a:rPr>
              <a:t>&gt;&gt;&gt; x</a:t>
            </a:r>
          </a:p>
          <a:p>
            <a:pPr marL="0" indent="0">
              <a:spcBef>
                <a:spcPts val="0"/>
              </a:spcBef>
              <a:buNone/>
            </a:pPr>
            <a:r>
              <a:rPr lang="zh-CN" altLang="en-US" sz="1600" strike="noStrike" noProof="1">
                <a:solidFill>
                  <a:srgbClr val="00B0F0"/>
                </a:solidFill>
                <a:latin typeface="Consolas" panose="020B0609020204030204" charset="0"/>
              </a:rPr>
              <a:t>['1', '2', '3', '4', 0, 1, 2, '0', '1', '2']</a:t>
            </a:r>
          </a:p>
        </p:txBody>
      </p:sp>
      <p:sp>
        <p:nvSpPr>
          <p:cNvPr id="2" name="灯片编号占位符 1">
            <a:extLst>
              <a:ext uri="{FF2B5EF4-FFF2-40B4-BE49-F238E27FC236}">
                <a16:creationId xmlns:a16="http://schemas.microsoft.com/office/drawing/2014/main" id="{F3D4D303-156A-4D2D-AD5E-C999845089B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14</a:t>
            </a:fld>
            <a:endParaRPr lang="zh-CN" altLang="en-US"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457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p>
        </p:txBody>
      </p:sp>
      <p:sp>
        <p:nvSpPr>
          <p:cNvPr id="28674" name="文本占位符 24578"/>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4</a:t>
            </a:r>
            <a:r>
              <a:rPr lang="zh-CN" altLang="en-US" sz="1800"/>
              <a:t>）使用列表对象的</a:t>
            </a:r>
            <a:r>
              <a:rPr lang="en-US" altLang="zh-CN" sz="1800"/>
              <a:t>insert()</a:t>
            </a:r>
            <a:r>
              <a:rPr lang="zh-CN" altLang="en-US" sz="1800"/>
              <a:t>方法将元素添加至列表的</a:t>
            </a:r>
            <a:r>
              <a:rPr lang="zh-CN" altLang="en-US" sz="1800">
                <a:solidFill>
                  <a:srgbClr val="FF0000"/>
                </a:solidFill>
              </a:rPr>
              <a:t>指定位置</a:t>
            </a:r>
            <a:r>
              <a:rPr lang="zh-CN" altLang="en-US" sz="1800"/>
              <a:t>。</a:t>
            </a:r>
          </a:p>
          <a:p>
            <a:pPr marL="1905" indent="-344805" defTabSz="914400">
              <a:buSzPct val="90000"/>
              <a:buFont typeface="Wingdings" panose="05000000000000000000" pitchFamily="2" charset="2"/>
              <a:buNone/>
            </a:pPr>
            <a:endParaRPr lang="zh-CN" altLang="en-US" sz="1500"/>
          </a:p>
          <a:p>
            <a:pPr marL="1905" indent="-344805" defTabSz="914400">
              <a:buSzPct val="90000"/>
              <a:buFont typeface="Wingdings" panose="05000000000000000000" pitchFamily="2" charset="2"/>
              <a:buNone/>
            </a:pPr>
            <a:r>
              <a:rPr lang="en-US" altLang="zh-CN" sz="1350">
                <a:latin typeface="Consolas" panose="020B0609020204030204" charset="0"/>
              </a:rPr>
              <a:t>&gt;&gt;&gt; aList.insert(3, 6)                #</a:t>
            </a:r>
            <a:r>
              <a:rPr lang="zh-CN" altLang="en-US" sz="1350">
                <a:latin typeface="Consolas" panose="020B0609020204030204" charset="0"/>
              </a:rPr>
              <a:t>在下标为</a:t>
            </a:r>
            <a:r>
              <a:rPr lang="en-US" altLang="zh-CN" sz="1350">
                <a:latin typeface="Consolas" panose="020B0609020204030204" charset="0"/>
              </a:rPr>
              <a:t>3</a:t>
            </a:r>
            <a:r>
              <a:rPr lang="zh-CN" altLang="en-US" sz="1350">
                <a:latin typeface="Consolas" panose="020B0609020204030204" charset="0"/>
              </a:rPr>
              <a:t>的位置插入元素</a:t>
            </a:r>
            <a:r>
              <a:rPr lang="en-US" altLang="zh-CN" sz="1350">
                <a:latin typeface="Consolas" panose="020B0609020204030204" charset="0"/>
              </a:rPr>
              <a:t>6</a:t>
            </a:r>
          </a:p>
          <a:p>
            <a:pPr marL="1905" indent="-344805" defTabSz="914400">
              <a:buSzPct val="90000"/>
              <a:buFont typeface="Wingdings" panose="05000000000000000000" pitchFamily="2" charset="2"/>
              <a:buNone/>
            </a:pPr>
            <a:r>
              <a:rPr lang="en-US" altLang="zh-CN" sz="1350">
                <a:latin typeface="Consolas" panose="020B0609020204030204" charset="0"/>
              </a:rPr>
              <a:t>&gt;&gt;&gt; aList</a:t>
            </a:r>
          </a:p>
          <a:p>
            <a:pPr marL="1905" indent="-344805" defTabSz="914400">
              <a:buSzPct val="90000"/>
              <a:buFont typeface="Wingdings" panose="05000000000000000000" pitchFamily="2" charset="2"/>
              <a:buNone/>
            </a:pPr>
            <a:r>
              <a:rPr lang="en-US" altLang="zh-CN" sz="1350">
                <a:solidFill>
                  <a:srgbClr val="00B0F0"/>
                </a:solidFill>
                <a:latin typeface="Consolas" panose="020B0609020204030204" charset="0"/>
              </a:rPr>
              <a:t>[3, 4, 5, 6, 7, 9, 11, 13, 15, 17]</a:t>
            </a:r>
          </a:p>
          <a:p>
            <a:pPr marL="1905" indent="-344805" defTabSz="914400">
              <a:buSzPct val="90000"/>
              <a:buFont typeface="Wingdings" panose="05000000000000000000" pitchFamily="2" charset="2"/>
              <a:buNone/>
            </a:pPr>
            <a:endParaRPr lang="en-US" altLang="zh-CN" sz="1500"/>
          </a:p>
        </p:txBody>
      </p:sp>
      <p:sp>
        <p:nvSpPr>
          <p:cNvPr id="2" name="灯片编号占位符 1">
            <a:extLst>
              <a:ext uri="{FF2B5EF4-FFF2-40B4-BE49-F238E27FC236}">
                <a16:creationId xmlns:a16="http://schemas.microsoft.com/office/drawing/2014/main" id="{30E71D60-0668-46F0-8150-A1E185EAAA39}"/>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15</a:t>
            </a:fld>
            <a:endParaRPr lang="zh-CN" altLang="en-US" strike="noStrike"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560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p>
        </p:txBody>
      </p:sp>
      <p:sp>
        <p:nvSpPr>
          <p:cNvPr id="29698" name="文本占位符 25602"/>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n"/>
            </a:pPr>
            <a:r>
              <a:rPr lang="zh-CN" altLang="en-US" sz="1800"/>
              <a:t>应</a:t>
            </a:r>
            <a:r>
              <a:rPr lang="zh-CN" altLang="en-US" sz="1800" b="1">
                <a:solidFill>
                  <a:srgbClr val="FF0000"/>
                </a:solidFill>
              </a:rPr>
              <a:t>尽量从列表尾部进行元素的增加与删除操作</a:t>
            </a:r>
            <a:r>
              <a:rPr lang="zh-CN" altLang="en-US" sz="1800"/>
              <a:t>。</a:t>
            </a:r>
          </a:p>
          <a:p>
            <a:pPr defTabSz="914400">
              <a:lnSpc>
                <a:spcPct val="150000"/>
              </a:lnSpc>
              <a:spcBef>
                <a:spcPts val="1200"/>
              </a:spcBef>
              <a:spcAft>
                <a:spcPts val="600"/>
              </a:spcAft>
              <a:buSzPct val="90000"/>
              <a:buFont typeface="Wingdings" panose="05000000000000000000" charset="0"/>
              <a:buChar char="ü"/>
            </a:pPr>
            <a:r>
              <a:rPr lang="zh-CN" altLang="en-US" sz="1500"/>
              <a:t>列表的</a:t>
            </a:r>
            <a:r>
              <a:rPr lang="en-US" altLang="zh-CN" sz="1500"/>
              <a:t>insert()</a:t>
            </a:r>
            <a:r>
              <a:rPr lang="zh-CN" altLang="en-US" sz="1500"/>
              <a:t>可以在列表的任意位置插入元素，但由于列表的自动内存管理功能，</a:t>
            </a:r>
            <a:r>
              <a:rPr lang="en-US" altLang="zh-CN" sz="1500">
                <a:solidFill>
                  <a:srgbClr val="FF0000"/>
                </a:solidFill>
              </a:rPr>
              <a:t>insert()</a:t>
            </a:r>
            <a:r>
              <a:rPr lang="zh-CN" altLang="en-US" sz="1500">
                <a:solidFill>
                  <a:srgbClr val="FF0000"/>
                </a:solidFill>
              </a:rPr>
              <a:t>方法会引起插入位置之后所有元素的移动</a:t>
            </a:r>
            <a:r>
              <a:rPr lang="zh-CN" altLang="en-US" sz="1500"/>
              <a:t>，这会影响处理速度。</a:t>
            </a:r>
          </a:p>
          <a:p>
            <a:pPr defTabSz="914400">
              <a:lnSpc>
                <a:spcPct val="150000"/>
              </a:lnSpc>
              <a:spcBef>
                <a:spcPts val="1200"/>
              </a:spcBef>
              <a:spcAft>
                <a:spcPts val="600"/>
              </a:spcAft>
              <a:buSzPct val="90000"/>
              <a:buFont typeface="Wingdings" panose="05000000000000000000" charset="0"/>
              <a:buChar char="ü"/>
            </a:pPr>
            <a:r>
              <a:rPr lang="zh-CN" altLang="en-US" sz="1500"/>
              <a:t>类似的还有后面介绍的</a:t>
            </a:r>
            <a:r>
              <a:rPr lang="en-US" altLang="zh-CN" sz="1500"/>
              <a:t>remove()</a:t>
            </a:r>
            <a:r>
              <a:rPr lang="zh-CN" altLang="en-US" sz="1500"/>
              <a:t>方法以及使用</a:t>
            </a:r>
            <a:r>
              <a:rPr lang="en-US" altLang="zh-CN" sz="1500"/>
              <a:t>pop()</a:t>
            </a:r>
            <a:r>
              <a:rPr lang="zh-CN" altLang="en-US" sz="1500"/>
              <a:t>函数弹出列表非尾部元素和使用</a:t>
            </a:r>
            <a:r>
              <a:rPr lang="en-US" altLang="zh-CN" sz="1500"/>
              <a:t>del</a:t>
            </a:r>
            <a:r>
              <a:rPr lang="zh-CN" altLang="en-US" sz="1500"/>
              <a:t>命令删除列表非尾部元素的情况。</a:t>
            </a:r>
          </a:p>
        </p:txBody>
      </p:sp>
      <p:sp>
        <p:nvSpPr>
          <p:cNvPr id="2" name="灯片编号占位符 1">
            <a:extLst>
              <a:ext uri="{FF2B5EF4-FFF2-40B4-BE49-F238E27FC236}">
                <a16:creationId xmlns:a16="http://schemas.microsoft.com/office/drawing/2014/main" id="{22C8B96C-2333-43D0-AE00-11CB885EE24B}"/>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16</a:t>
            </a:fld>
            <a:endParaRPr lang="zh-CN" altLang="en-US" strike="noStrike" noProof="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764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p>
        </p:txBody>
      </p:sp>
      <p:sp>
        <p:nvSpPr>
          <p:cNvPr id="31746" name="文本占位符 27650"/>
          <p:cNvSpPr>
            <a:spLocks noGrp="1"/>
          </p:cNvSpPr>
          <p:nvPr>
            <p:ph idx="1"/>
          </p:nvPr>
        </p:nvSpPr>
        <p:spPr/>
        <p:txBody>
          <a:bodyPr anchor="t"/>
          <a:lstStyle/>
          <a:p>
            <a:pPr marL="1905" indent="-344805" defTabSz="914400">
              <a:lnSpc>
                <a:spcPct val="150000"/>
              </a:lnSpc>
              <a:spcBef>
                <a:spcPct val="0"/>
              </a:spcBef>
              <a:spcAft>
                <a:spcPts val="600"/>
              </a:spcAft>
              <a:buSzPct val="90000"/>
              <a:buFont typeface="Wingdings" panose="05000000000000000000" pitchFamily="2" charset="2"/>
              <a:buNone/>
            </a:pPr>
            <a:r>
              <a:rPr lang="zh-CN" altLang="en-US" sz="1800"/>
              <a:t>（</a:t>
            </a:r>
            <a:r>
              <a:rPr lang="en-US" altLang="zh-CN" sz="1800"/>
              <a:t>5</a:t>
            </a:r>
            <a:r>
              <a:rPr lang="zh-CN" altLang="en-US" sz="1800"/>
              <a:t>）使用乘法来扩展列表对象，将列表与</a:t>
            </a:r>
            <a:r>
              <a:rPr lang="zh-CN" altLang="en-US" sz="1800">
                <a:solidFill>
                  <a:srgbClr val="FF0000"/>
                </a:solidFill>
              </a:rPr>
              <a:t>整数</a:t>
            </a:r>
            <a:r>
              <a:rPr lang="zh-CN" altLang="en-US" sz="1800"/>
              <a:t>相乘，</a:t>
            </a:r>
            <a:r>
              <a:rPr lang="zh-CN" altLang="en-US" sz="1800">
                <a:solidFill>
                  <a:srgbClr val="FF0000"/>
                </a:solidFill>
              </a:rPr>
              <a:t>生成一个新列表</a:t>
            </a:r>
            <a:r>
              <a:rPr lang="zh-CN" altLang="en-US" sz="1800"/>
              <a:t>，新列表是原列表中元素的重复。</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 = [3,5,7]</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 * 3</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 5, 7, 3, 5, 7, 3, 5, 7]</a:t>
            </a:r>
            <a:endParaRPr lang="en-US" altLang="zh-CN" sz="135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350">
              <a:solidFill>
                <a:srgbClr val="00B0F0"/>
              </a:solidFill>
              <a:latin typeface="Consolas" panose="020B0609020204030204" charset="0"/>
            </a:endParaRPr>
          </a:p>
        </p:txBody>
      </p:sp>
      <p:sp>
        <p:nvSpPr>
          <p:cNvPr id="2" name="灯片编号占位符 1">
            <a:extLst>
              <a:ext uri="{FF2B5EF4-FFF2-40B4-BE49-F238E27FC236}">
                <a16:creationId xmlns:a16="http://schemas.microsoft.com/office/drawing/2014/main" id="{2FB82551-DF14-45FB-8BE6-783830B7B556}"/>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17</a:t>
            </a:fld>
            <a:endParaRPr lang="zh-CN" altLang="en-US" strike="noStrike" noProof="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86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p>
        </p:txBody>
      </p:sp>
      <p:sp>
        <p:nvSpPr>
          <p:cNvPr id="28675" name="文本占位符 28674"/>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effectLst/>
              </a:rPr>
              <a:t>当使用</a:t>
            </a:r>
            <a:r>
              <a:rPr lang="en-US" altLang="zh-CN" sz="1800" strike="noStrike" noProof="1">
                <a:effectLst/>
              </a:rPr>
              <a:t>*</a:t>
            </a:r>
            <a:r>
              <a:rPr lang="zh-CN" altLang="en-US" sz="1800" strike="noStrike" noProof="1">
                <a:effectLst/>
              </a:rPr>
              <a:t>运算符将包含列表的列表重复并创建新列表时，并不是复制子列表值，而是</a:t>
            </a:r>
            <a:r>
              <a:rPr lang="zh-CN" altLang="en-US" sz="1800" strike="noStrike" noProof="1">
                <a:solidFill>
                  <a:srgbClr val="FF0000"/>
                </a:solidFill>
                <a:effectLst/>
              </a:rPr>
              <a:t>复制已有元素的引用</a:t>
            </a:r>
            <a:r>
              <a:rPr lang="zh-CN" altLang="en-US" sz="1800" strike="noStrike" noProof="1">
                <a:effectLst/>
              </a:rPr>
              <a:t>。因此，当修改其中一个值时，相应的引用也会被修改。</a:t>
            </a:r>
          </a:p>
          <a:p>
            <a:pPr marL="1905" indent="-344805" fontAlgn="base">
              <a:lnSpc>
                <a:spcPct val="80000"/>
              </a:lnSpc>
              <a:buNone/>
            </a:pPr>
            <a:r>
              <a:rPr lang="en-US" altLang="zh-CN" sz="1600" strike="noStrike" noProof="1">
                <a:effectLst/>
                <a:latin typeface="Consolas" panose="020B0609020204030204" charset="0"/>
              </a:rPr>
              <a:t>&gt;&gt;&gt; x = [[None] * 2] * 3</a:t>
            </a:r>
          </a:p>
          <a:p>
            <a:pPr marL="1905" indent="-344805" fontAlgn="base">
              <a:lnSpc>
                <a:spcPct val="80000"/>
              </a:lnSpc>
              <a:buNone/>
            </a:pPr>
            <a:r>
              <a:rPr lang="en-US" altLang="zh-CN" sz="1600" strike="noStrike" noProof="1">
                <a:effectLst/>
                <a:latin typeface="Consolas" panose="020B0609020204030204" charset="0"/>
              </a:rPr>
              <a:t>&gt;&gt;&gt; x</a:t>
            </a:r>
          </a:p>
          <a:p>
            <a:pPr marL="1905" indent="-344805" fontAlgn="base">
              <a:lnSpc>
                <a:spcPct val="80000"/>
              </a:lnSpc>
              <a:buNone/>
            </a:pPr>
            <a:r>
              <a:rPr lang="en-US" altLang="zh-CN" sz="1600" strike="noStrike" noProof="1">
                <a:solidFill>
                  <a:srgbClr val="00B0F0"/>
                </a:solidFill>
                <a:effectLst/>
                <a:latin typeface="Consolas" panose="020B0609020204030204" charset="0"/>
              </a:rPr>
              <a:t>[[None, None], [None, None], [None, None]]</a:t>
            </a:r>
          </a:p>
          <a:p>
            <a:pPr marL="1905" indent="-344805" fontAlgn="base">
              <a:lnSpc>
                <a:spcPct val="80000"/>
              </a:lnSpc>
              <a:buNone/>
            </a:pPr>
            <a:r>
              <a:rPr lang="en-US" altLang="zh-CN" sz="1600" strike="noStrike" noProof="1">
                <a:effectLst/>
                <a:latin typeface="Consolas" panose="020B0609020204030204" charset="0"/>
              </a:rPr>
              <a:t>&gt;&gt;&gt; x[0][0] = 5</a:t>
            </a:r>
          </a:p>
          <a:p>
            <a:pPr marL="1905" indent="-344805" fontAlgn="base">
              <a:lnSpc>
                <a:spcPct val="80000"/>
              </a:lnSpc>
              <a:buNone/>
            </a:pPr>
            <a:r>
              <a:rPr lang="en-US" altLang="zh-CN" sz="1600" strike="noStrike" noProof="1">
                <a:effectLst/>
                <a:latin typeface="Consolas" panose="020B0609020204030204" charset="0"/>
              </a:rPr>
              <a:t>&gt;&gt;&gt; x</a:t>
            </a:r>
          </a:p>
          <a:p>
            <a:pPr marL="1905" indent="-344805" fontAlgn="base">
              <a:lnSpc>
                <a:spcPct val="80000"/>
              </a:lnSpc>
              <a:buNone/>
            </a:pPr>
            <a:r>
              <a:rPr lang="en-US" altLang="zh-CN" sz="1600" strike="noStrike" noProof="1">
                <a:solidFill>
                  <a:srgbClr val="00B0F0"/>
                </a:solidFill>
                <a:effectLst/>
                <a:latin typeface="Consolas" panose="020B0609020204030204" charset="0"/>
              </a:rPr>
              <a:t>[[5, None], [5, None], [5, None]]</a:t>
            </a:r>
          </a:p>
        </p:txBody>
      </p:sp>
      <p:sp>
        <p:nvSpPr>
          <p:cNvPr id="2" name="灯片编号占位符 1">
            <a:extLst>
              <a:ext uri="{FF2B5EF4-FFF2-40B4-BE49-F238E27FC236}">
                <a16:creationId xmlns:a16="http://schemas.microsoft.com/office/drawing/2014/main" id="{651E9B31-4B7A-4A76-971A-CC188EE53E18}"/>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18</a:t>
            </a:fld>
            <a:endParaRPr lang="zh-CN" altLang="en-US" strike="noStrike"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969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p>
        </p:txBody>
      </p:sp>
      <p:sp>
        <p:nvSpPr>
          <p:cNvPr id="33794" name="文本占位符 29698"/>
          <p:cNvSpPr>
            <a:spLocks noGrp="1"/>
          </p:cNvSpPr>
          <p:nvPr>
            <p:ph idx="1"/>
          </p:nvPr>
        </p:nvSpPr>
        <p:spPr/>
        <p:txBody>
          <a:bodyPr anchor="t"/>
          <a:lstStyle/>
          <a:p>
            <a:pPr marL="1905" indent="-344805" defTabSz="914400">
              <a:lnSpc>
                <a:spcPct val="90000"/>
              </a:lnSpc>
              <a:buSzPct val="90000"/>
              <a:buFont typeface="Wingdings" panose="05000000000000000000" pitchFamily="2" charset="2"/>
              <a:buNone/>
            </a:pPr>
            <a:r>
              <a:rPr lang="zh-CN" altLang="en-US" sz="1800"/>
              <a:t>（</a:t>
            </a:r>
            <a:r>
              <a:rPr lang="en-US" altLang="zh-CN" sz="1800"/>
              <a:t>1</a:t>
            </a:r>
            <a:r>
              <a:rPr lang="zh-CN" altLang="en-US" sz="1800"/>
              <a:t>）使用</a:t>
            </a:r>
            <a:r>
              <a:rPr lang="en-US" altLang="zh-CN" sz="1800"/>
              <a:t>del</a:t>
            </a:r>
            <a:r>
              <a:rPr lang="zh-CN" altLang="en-US" sz="1800"/>
              <a:t>命令删除列表中的</a:t>
            </a:r>
            <a:r>
              <a:rPr lang="zh-CN" altLang="en-US" sz="1800">
                <a:solidFill>
                  <a:srgbClr val="FF0000"/>
                </a:solidFill>
              </a:rPr>
              <a:t>指定位置</a:t>
            </a:r>
            <a:r>
              <a:rPr lang="zh-CN" altLang="en-US" sz="1800"/>
              <a:t>上的元素。</a:t>
            </a:r>
          </a:p>
          <a:p>
            <a:pPr marL="1905" indent="-344805" defTabSz="914400">
              <a:lnSpc>
                <a:spcPct val="90000"/>
              </a:lnSpc>
              <a:buSzPct val="90000"/>
              <a:buFont typeface="Wingdings" panose="05000000000000000000" pitchFamily="2" charset="2"/>
              <a:buNone/>
            </a:pPr>
            <a:endParaRPr lang="zh-CN" altLang="en-US" sz="1800"/>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a_list = [3,5,7,9,11]</a:t>
            </a: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del a_list[1]</a:t>
            </a: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a_list</a:t>
            </a:r>
          </a:p>
          <a:p>
            <a:pPr marL="1905" indent="-344805" defTabSz="914400">
              <a:lnSpc>
                <a:spcPct val="90000"/>
              </a:lnSpc>
              <a:buSzPct val="90000"/>
              <a:buFont typeface="Wingdings" panose="05000000000000000000" pitchFamily="2" charset="2"/>
              <a:buNone/>
            </a:pPr>
            <a:r>
              <a:rPr lang="en-US" altLang="zh-CN" sz="1600">
                <a:solidFill>
                  <a:srgbClr val="00B0F0"/>
                </a:solidFill>
                <a:latin typeface="Consolas" panose="020B0609020204030204" charset="0"/>
              </a:rPr>
              <a:t>[3, 7, 9, 11]</a:t>
            </a:r>
          </a:p>
        </p:txBody>
      </p:sp>
      <p:sp>
        <p:nvSpPr>
          <p:cNvPr id="2" name="灯片编号占位符 1">
            <a:extLst>
              <a:ext uri="{FF2B5EF4-FFF2-40B4-BE49-F238E27FC236}">
                <a16:creationId xmlns:a16="http://schemas.microsoft.com/office/drawing/2014/main" id="{26AF1248-87A9-46B2-A035-9DCCDEFC7F3B}"/>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19</a:t>
            </a:fld>
            <a:endParaRPr lang="zh-CN" altLang="en-US" strike="noStrike"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p>
        </p:txBody>
      </p:sp>
      <p:sp>
        <p:nvSpPr>
          <p:cNvPr id="14338" name="文本占位符 10242"/>
          <p:cNvSpPr>
            <a:spLocks noGrp="1"/>
          </p:cNvSpPr>
          <p:nvPr>
            <p:ph idx="1"/>
          </p:nvPr>
        </p:nvSpPr>
        <p:spPr/>
        <p:txBody>
          <a:bodyPr anchor="t"/>
          <a:lstStyle/>
          <a:p>
            <a:pPr defTabSz="914400">
              <a:lnSpc>
                <a:spcPct val="150000"/>
              </a:lnSpc>
              <a:spcBef>
                <a:spcPts val="1200"/>
              </a:spcBef>
              <a:buSzPct val="90000"/>
              <a:buFont typeface="Wingdings" panose="05000000000000000000" charset="0"/>
              <a:buChar char="§"/>
            </a:pPr>
            <a:r>
              <a:rPr lang="en-US" altLang="zh-CN" sz="1800" dirty="0"/>
              <a:t>Python</a:t>
            </a:r>
            <a:r>
              <a:rPr lang="zh-CN" altLang="en-US" sz="1800" dirty="0"/>
              <a:t>中常用的序列结构有列表、元组、字符串，字典、集合以及</a:t>
            </a:r>
            <a:r>
              <a:rPr lang="en-US" altLang="zh-CN" sz="1800" dirty="0"/>
              <a:t>range</a:t>
            </a:r>
            <a:r>
              <a:rPr lang="zh-CN" altLang="en-US" sz="1800" dirty="0"/>
              <a:t>、</a:t>
            </a:r>
            <a:r>
              <a:rPr lang="en-US" altLang="zh-CN" sz="1800" dirty="0"/>
              <a:t>zip</a:t>
            </a:r>
            <a:r>
              <a:rPr lang="zh-CN" altLang="en-US" sz="1800" dirty="0"/>
              <a:t>、</a:t>
            </a:r>
            <a:r>
              <a:rPr lang="en-US" altLang="zh-CN" sz="1800" dirty="0"/>
              <a:t>filter</a:t>
            </a:r>
            <a:r>
              <a:rPr lang="zh-CN" altLang="en-US" sz="1800" dirty="0"/>
              <a:t>等对象也支持很多类似的操作。</a:t>
            </a:r>
          </a:p>
        </p:txBody>
      </p:sp>
      <p:sp>
        <p:nvSpPr>
          <p:cNvPr id="2" name="灯片编号占位符 1">
            <a:extLst>
              <a:ext uri="{FF2B5EF4-FFF2-40B4-BE49-F238E27FC236}">
                <a16:creationId xmlns:a16="http://schemas.microsoft.com/office/drawing/2014/main" id="{AB5D9659-400A-4C76-BAB7-1929B1B5131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a:t>
            </a:fld>
            <a:endParaRPr lang="zh-CN" altLang="en-US" strike="noStrike"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072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p>
        </p:txBody>
      </p:sp>
      <p:sp>
        <p:nvSpPr>
          <p:cNvPr id="34818" name="文本占位符 30722"/>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dirty="0"/>
              <a:t>（</a:t>
            </a:r>
            <a:r>
              <a:rPr lang="en-US" altLang="zh-CN" sz="1800" dirty="0"/>
              <a:t>2</a:t>
            </a:r>
            <a:r>
              <a:rPr lang="zh-CN" altLang="en-US" sz="1800" dirty="0"/>
              <a:t>）使用列表的</a:t>
            </a:r>
            <a:r>
              <a:rPr lang="en-US" altLang="zh-CN" sz="1800" dirty="0"/>
              <a:t>pop()</a:t>
            </a:r>
            <a:r>
              <a:rPr lang="zh-CN" altLang="en-US" sz="1800" dirty="0"/>
              <a:t>方法</a:t>
            </a:r>
            <a:r>
              <a:rPr lang="zh-CN" altLang="en-US" sz="1800" dirty="0">
                <a:solidFill>
                  <a:srgbClr val="FF0000"/>
                </a:solidFill>
              </a:rPr>
              <a:t>删除并返回</a:t>
            </a:r>
            <a:r>
              <a:rPr lang="zh-CN" altLang="en-US" sz="1800" i="1" dirty="0">
                <a:solidFill>
                  <a:srgbClr val="FF0000"/>
                </a:solidFill>
              </a:rPr>
              <a:t>指定位置</a:t>
            </a:r>
            <a:r>
              <a:rPr lang="zh-CN" altLang="en-US" sz="1800" dirty="0"/>
              <a:t>（默认为最后一个）上的元素，</a:t>
            </a:r>
            <a:r>
              <a:rPr lang="zh-CN" altLang="en-US" sz="1800" b="1" dirty="0">
                <a:solidFill>
                  <a:schemeClr val="tx2"/>
                </a:solidFill>
              </a:rPr>
              <a:t>如果给定的索引超出了列表的范围则抛出异常</a:t>
            </a:r>
            <a:r>
              <a:rPr lang="zh-CN" altLang="en-US" sz="1800" dirty="0"/>
              <a:t>。</a:t>
            </a:r>
          </a:p>
          <a:p>
            <a:pPr marL="1905" indent="-344805" defTabSz="914400">
              <a:lnSpc>
                <a:spcPct val="80000"/>
              </a:lnSpc>
              <a:buSzPct val="90000"/>
              <a:buFont typeface="Wingdings" panose="05000000000000000000" pitchFamily="2" charset="2"/>
              <a:buNone/>
            </a:pPr>
            <a:endParaRPr lang="zh-CN" altLang="en-US" sz="1500" dirty="0"/>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a:t>
            </a:r>
            <a:r>
              <a:rPr lang="en-US" altLang="zh-CN" sz="1600" dirty="0">
                <a:latin typeface="Consolas" panose="020B0609020204030204" charset="0"/>
              </a:rPr>
              <a:t> = list((3,5,7,9,11))</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a_list.pop</a:t>
            </a:r>
            <a:r>
              <a:rPr lang="en-US" altLang="zh-CN" sz="1600" dirty="0">
                <a:latin typeface="Consolas" panose="020B0609020204030204" charset="0"/>
              </a:rPr>
              <a:t>()</a:t>
            </a: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11</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5, 7, 9]</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a_list.pop</a:t>
            </a:r>
            <a:r>
              <a:rPr lang="en-US" altLang="zh-CN" sz="1600" dirty="0">
                <a:latin typeface="Consolas" panose="020B0609020204030204" charset="0"/>
              </a:rPr>
              <a:t>(1)</a:t>
            </a: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7, 9]</a:t>
            </a:r>
          </a:p>
        </p:txBody>
      </p:sp>
      <p:sp>
        <p:nvSpPr>
          <p:cNvPr id="2" name="灯片编号占位符 1">
            <a:extLst>
              <a:ext uri="{FF2B5EF4-FFF2-40B4-BE49-F238E27FC236}">
                <a16:creationId xmlns:a16="http://schemas.microsoft.com/office/drawing/2014/main" id="{C7E6654F-F13C-42B7-B79D-605A780C3485}"/>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20</a:t>
            </a:fld>
            <a:endParaRPr lang="zh-CN" altLang="en-US" strike="noStrike"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17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p>
        </p:txBody>
      </p:sp>
      <p:sp>
        <p:nvSpPr>
          <p:cNvPr id="35842" name="文本占位符 31746"/>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3</a:t>
            </a:r>
            <a:r>
              <a:rPr lang="zh-CN" altLang="en-US" sz="1800"/>
              <a:t>）使用列表对象的</a:t>
            </a:r>
            <a:r>
              <a:rPr lang="en-US" altLang="zh-CN" sz="1800"/>
              <a:t>remove()</a:t>
            </a:r>
            <a:r>
              <a:rPr lang="zh-CN" altLang="en-US" sz="1800"/>
              <a:t>方法删除</a:t>
            </a:r>
            <a:r>
              <a:rPr lang="zh-CN" altLang="en-US" sz="1800">
                <a:solidFill>
                  <a:srgbClr val="FF0000"/>
                </a:solidFill>
              </a:rPr>
              <a:t>首次出现</a:t>
            </a:r>
            <a:r>
              <a:rPr lang="zh-CN" altLang="en-US" sz="1800"/>
              <a:t>的指定元素，如果列表中不存在要删除的元素，则抛出异常。</a:t>
            </a:r>
          </a:p>
          <a:p>
            <a:pPr marL="1905" indent="-344805" defTabSz="914400">
              <a:buSzPct val="90000"/>
              <a:buFont typeface="Wingdings" panose="05000000000000000000" pitchFamily="2" charset="2"/>
              <a:buNone/>
            </a:pPr>
            <a:endParaRPr lang="zh-CN" altLang="en-US" sz="1800"/>
          </a:p>
          <a:p>
            <a:pPr marL="1905" indent="-344805" defTabSz="914400">
              <a:buSzPct val="90000"/>
              <a:buFont typeface="Wingdings" panose="05000000000000000000" pitchFamily="2" charset="2"/>
              <a:buNone/>
            </a:pPr>
            <a:r>
              <a:rPr lang="en-US" altLang="zh-CN" sz="1600">
                <a:latin typeface="Consolas" panose="020B0609020204030204" charset="0"/>
              </a:rPr>
              <a:t>&gt;&gt;&gt; a_list = [3,5,7,9,7,11]</a:t>
            </a:r>
          </a:p>
          <a:p>
            <a:pPr marL="1905" indent="-344805" defTabSz="914400">
              <a:buSzPct val="90000"/>
              <a:buFont typeface="Wingdings" panose="05000000000000000000" pitchFamily="2" charset="2"/>
              <a:buNone/>
            </a:pPr>
            <a:r>
              <a:rPr lang="en-US" altLang="zh-CN" sz="1600">
                <a:latin typeface="Consolas" panose="020B0609020204030204" charset="0"/>
              </a:rPr>
              <a:t>&gt;&gt;&gt; a_list.remove(7)</a:t>
            </a:r>
          </a:p>
          <a:p>
            <a:pPr marL="1905" indent="-344805" defTabSz="914400">
              <a:buSzPct val="90000"/>
              <a:buFont typeface="Wingdings" panose="05000000000000000000" pitchFamily="2" charset="2"/>
              <a:buNone/>
            </a:pPr>
            <a:r>
              <a:rPr lang="en-US" altLang="zh-CN" sz="1600">
                <a:latin typeface="Consolas" panose="020B0609020204030204" charset="0"/>
              </a:rPr>
              <a:t>&gt;&gt;&gt; a_list</a:t>
            </a:r>
          </a:p>
          <a:p>
            <a:pPr marL="1905" indent="-344805" defTabSz="914400">
              <a:buSzPct val="90000"/>
              <a:buFont typeface="Wingdings" panose="05000000000000000000" pitchFamily="2" charset="2"/>
              <a:buNone/>
            </a:pPr>
            <a:r>
              <a:rPr lang="en-US" altLang="zh-CN" sz="1600">
                <a:solidFill>
                  <a:srgbClr val="00B0F0"/>
                </a:solidFill>
                <a:latin typeface="Consolas" panose="020B0609020204030204" charset="0"/>
              </a:rPr>
              <a:t>[3, 5, 9, 7, 11]</a:t>
            </a:r>
          </a:p>
        </p:txBody>
      </p:sp>
      <p:sp>
        <p:nvSpPr>
          <p:cNvPr id="2" name="灯片编号占位符 1">
            <a:extLst>
              <a:ext uri="{FF2B5EF4-FFF2-40B4-BE49-F238E27FC236}">
                <a16:creationId xmlns:a16="http://schemas.microsoft.com/office/drawing/2014/main" id="{92A76A97-4BD8-4C8A-9A1A-90C02873F9BA}"/>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21</a:t>
            </a:fld>
            <a:endParaRPr lang="zh-CN" altLang="en-US" strike="noStrike"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27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p>
        </p:txBody>
      </p:sp>
      <p:sp>
        <p:nvSpPr>
          <p:cNvPr id="36866" name="文本占位符 3277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代码编写好后必须要经过</a:t>
            </a:r>
            <a:r>
              <a:rPr lang="zh-CN" altLang="en-US" sz="1800" dirty="0">
                <a:solidFill>
                  <a:srgbClr val="FF0000"/>
                </a:solidFill>
              </a:rPr>
              <a:t>反复测试</a:t>
            </a:r>
            <a:r>
              <a:rPr lang="zh-CN" altLang="en-US" sz="1800" dirty="0"/>
              <a:t>，不能满足于几次测试结果正确</a:t>
            </a:r>
            <a:r>
              <a:rPr lang="en-US" altLang="zh-CN" sz="1800" dirty="0"/>
              <a:t>。例如，下面的代码成功地删除了列表中的重复元素，执行结果是完全正确的。</a:t>
            </a:r>
          </a:p>
          <a:p>
            <a:pPr defTabSz="914400">
              <a:lnSpc>
                <a:spcPct val="85000"/>
              </a:lnSpc>
              <a:spcBef>
                <a:spcPct val="0"/>
              </a:spcBef>
              <a:buSzPct val="90000"/>
              <a:buFont typeface="Wingdings" panose="05000000000000000000" pitchFamily="2" charset="2"/>
              <a:buNone/>
            </a:pPr>
            <a:endParaRPr lang="en-US" altLang="zh-CN" sz="1800" dirty="0"/>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x = [1,2,1,2,1,2,1,2,1]</a:t>
            </a: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for i in x:</a:t>
            </a: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    if i == 1:</a:t>
            </a: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        x.remove(i)	</a:t>
            </a:r>
          </a:p>
          <a:p>
            <a:pPr defTabSz="914400">
              <a:lnSpc>
                <a:spcPct val="85000"/>
              </a:lnSpc>
              <a:spcBef>
                <a:spcPct val="0"/>
              </a:spcBef>
              <a:buSzPct val="90000"/>
              <a:buFont typeface="Wingdings" panose="05000000000000000000" pitchFamily="2" charset="2"/>
              <a:buNone/>
            </a:pP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x</a:t>
            </a:r>
          </a:p>
          <a:p>
            <a:pPr defTabSz="914400">
              <a:lnSpc>
                <a:spcPct val="85000"/>
              </a:lnSpc>
              <a:spcBef>
                <a:spcPct val="0"/>
              </a:spcBef>
              <a:buSzPct val="90000"/>
              <a:buFont typeface="Wingdings" panose="05000000000000000000" pitchFamily="2" charset="2"/>
              <a:buNone/>
            </a:pPr>
            <a:r>
              <a:rPr lang="en-US" altLang="zh-CN" sz="1350" dirty="0">
                <a:solidFill>
                  <a:srgbClr val="00B0F0"/>
                </a:solidFill>
                <a:latin typeface="Consolas" panose="020B0609020204030204" charset="0"/>
              </a:rPr>
              <a:t>[2, 2, 2, 2]</a:t>
            </a:r>
          </a:p>
        </p:txBody>
      </p:sp>
      <p:sp>
        <p:nvSpPr>
          <p:cNvPr id="2" name="灯片编号占位符 1">
            <a:extLst>
              <a:ext uri="{FF2B5EF4-FFF2-40B4-BE49-F238E27FC236}">
                <a16:creationId xmlns:a16="http://schemas.microsoft.com/office/drawing/2014/main" id="{61A1B482-445F-4CA2-BDDF-9400A2950C7D}"/>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22</a:t>
            </a:fld>
            <a:endParaRPr lang="zh-CN" altLang="en-US" strike="noStrike"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379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p>
        </p:txBody>
      </p:sp>
      <p:sp>
        <p:nvSpPr>
          <p:cNvPr id="33795" name="文本占位符 33794"/>
          <p:cNvSpPr>
            <a:spLocks noGrp="1"/>
          </p:cNvSpPr>
          <p:nvPr>
            <p:ph idx="1"/>
          </p:nvPr>
        </p:nvSpPr>
        <p:spPr/>
        <p:txBody>
          <a:bodyPr/>
          <a:lstStyle/>
          <a:p>
            <a:pPr fontAlgn="base">
              <a:lnSpc>
                <a:spcPct val="150000"/>
              </a:lnSpc>
              <a:spcBef>
                <a:spcPts val="0"/>
              </a:spcBef>
              <a:buFont typeface="Wingdings" panose="05000000000000000000" charset="0"/>
              <a:buChar char="§"/>
            </a:pPr>
            <a:r>
              <a:rPr lang="zh-CN" altLang="en-US" sz="1800" strike="noStrike" noProof="1">
                <a:effectLst/>
              </a:rPr>
              <a:t>然而，上面这段代码的逻辑是错误的。同样的代码，仅仅是所处理的数据发生了一点变化，然而当循环结束后却发现并没有把所有的“</a:t>
            </a:r>
            <a:r>
              <a:rPr lang="en-US" altLang="zh-CN" sz="1800" strike="noStrike" noProof="1">
                <a:effectLst/>
              </a:rPr>
              <a:t>1”</a:t>
            </a:r>
            <a:r>
              <a:rPr lang="zh-CN" altLang="en-US" sz="1800" strike="noStrike" noProof="1">
                <a:effectLst/>
              </a:rPr>
              <a:t>都删除，只是删除了一部分。</a:t>
            </a:r>
          </a:p>
          <a:p>
            <a:pPr marL="1905" indent="-344805" fontAlgn="base">
              <a:lnSpc>
                <a:spcPct val="80000"/>
              </a:lnSpc>
              <a:buNone/>
            </a:pPr>
            <a:endParaRPr lang="zh-CN" altLang="en-US"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x = [1,2,1,2,1,1,1]</a:t>
            </a:r>
          </a:p>
          <a:p>
            <a:pPr marL="1905" indent="-344805" fontAlgn="base">
              <a:lnSpc>
                <a:spcPct val="80000"/>
              </a:lnSpc>
              <a:buNone/>
            </a:pPr>
            <a:r>
              <a:rPr lang="en-US" altLang="zh-CN" sz="1350" strike="noStrike" noProof="1">
                <a:effectLst/>
                <a:latin typeface="Consolas" panose="020B0609020204030204" charset="0"/>
              </a:rPr>
              <a:t>&gt;&gt;&gt; for i in x:</a:t>
            </a:r>
          </a:p>
          <a:p>
            <a:pPr marL="1905" indent="-344805" fontAlgn="base">
              <a:lnSpc>
                <a:spcPct val="80000"/>
              </a:lnSpc>
              <a:buNone/>
            </a:pPr>
            <a:r>
              <a:rPr lang="en-US" altLang="zh-CN" sz="1350" strike="noStrike" noProof="1">
                <a:effectLst/>
                <a:latin typeface="Consolas" panose="020B0609020204030204" charset="0"/>
              </a:rPr>
              <a:t>    if i == 1:</a:t>
            </a:r>
          </a:p>
          <a:p>
            <a:pPr marL="1905" indent="-344805" fontAlgn="base">
              <a:lnSpc>
                <a:spcPct val="80000"/>
              </a:lnSpc>
              <a:buNone/>
            </a:pPr>
            <a:r>
              <a:rPr lang="en-US" altLang="zh-CN" sz="1350" strike="noStrike" noProof="1">
                <a:effectLst/>
                <a:latin typeface="Consolas" panose="020B0609020204030204" charset="0"/>
              </a:rPr>
              <a:t>	        x.remove(i)</a:t>
            </a:r>
          </a:p>
          <a:p>
            <a:pPr marL="1905" indent="-344805" fontAlgn="base">
              <a:lnSpc>
                <a:spcPct val="80000"/>
              </a:lnSpc>
              <a:buNone/>
            </a:pPr>
            <a:r>
              <a:rPr lang="en-US" altLang="zh-CN" sz="1350" strike="noStrike" noProof="1">
                <a:effectLst/>
                <a:latin typeface="Consolas" panose="020B0609020204030204" charset="0"/>
              </a:rPr>
              <a:t>	</a:t>
            </a:r>
          </a:p>
          <a:p>
            <a:pPr marL="1905" indent="-344805" fontAlgn="base">
              <a:lnSpc>
                <a:spcPct val="80000"/>
              </a:lnSpc>
              <a:buNone/>
            </a:pPr>
            <a:r>
              <a:rPr lang="en-US" altLang="zh-CN" sz="1350" strike="noStrike" noProof="1">
                <a:effectLst/>
                <a:latin typeface="Consolas" panose="020B0609020204030204" charset="0"/>
              </a:rPr>
              <a:t>&gt;&gt;&gt; x</a:t>
            </a:r>
          </a:p>
          <a:p>
            <a:pPr marL="1905" indent="-344805" fontAlgn="base">
              <a:lnSpc>
                <a:spcPct val="80000"/>
              </a:lnSpc>
              <a:buNone/>
            </a:pPr>
            <a:r>
              <a:rPr lang="en-US" altLang="zh-CN" sz="1350" strike="noStrike" noProof="1">
                <a:solidFill>
                  <a:srgbClr val="00B0F0"/>
                </a:solidFill>
                <a:effectLst/>
                <a:latin typeface="Consolas" panose="020B0609020204030204" charset="0"/>
              </a:rPr>
              <a:t>[2, 2, 1]</a:t>
            </a:r>
          </a:p>
        </p:txBody>
      </p:sp>
      <p:sp>
        <p:nvSpPr>
          <p:cNvPr id="2" name="灯片编号占位符 1">
            <a:extLst>
              <a:ext uri="{FF2B5EF4-FFF2-40B4-BE49-F238E27FC236}">
                <a16:creationId xmlns:a16="http://schemas.microsoft.com/office/drawing/2014/main" id="{72AD836F-4F82-4CC0-8089-74E8CDAFE238}"/>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23</a:t>
            </a:fld>
            <a:endParaRPr lang="zh-CN" altLang="en-US" strike="noStrike"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48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p>
        </p:txBody>
      </p:sp>
      <p:sp>
        <p:nvSpPr>
          <p:cNvPr id="38914" name="文本占位符 3481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a:t>两组数据的本质区别在于，第一组数据中没有连续的“</a:t>
            </a:r>
            <a:r>
              <a:rPr lang="en-US" altLang="zh-CN" sz="1800"/>
              <a:t>1”</a:t>
            </a:r>
            <a:r>
              <a:rPr lang="zh-CN" altLang="en-US" sz="1800"/>
              <a:t>，而第二组数据中存在连续的“</a:t>
            </a:r>
            <a:r>
              <a:rPr lang="en-US" altLang="zh-CN" sz="1800"/>
              <a:t>1”</a:t>
            </a:r>
            <a:r>
              <a:rPr lang="zh-CN" altLang="en-US" sz="1800"/>
              <a:t>。出现这个问题的原因是</a:t>
            </a:r>
            <a:r>
              <a:rPr lang="zh-CN" altLang="en-US" sz="1800">
                <a:solidFill>
                  <a:srgbClr val="FF0000"/>
                </a:solidFill>
              </a:rPr>
              <a:t>列表的自动内存管理功能</a:t>
            </a:r>
            <a:r>
              <a:rPr lang="zh-CN" altLang="en-US" sz="1800"/>
              <a:t>。</a:t>
            </a:r>
          </a:p>
          <a:p>
            <a:pPr defTabSz="914400">
              <a:lnSpc>
                <a:spcPct val="150000"/>
              </a:lnSpc>
              <a:spcBef>
                <a:spcPts val="600"/>
              </a:spcBef>
              <a:spcAft>
                <a:spcPts val="600"/>
              </a:spcAft>
              <a:buSzPct val="90000"/>
              <a:buFont typeface="Wingdings" panose="05000000000000000000" charset="0"/>
              <a:buChar char="§"/>
            </a:pPr>
            <a:r>
              <a:rPr lang="zh-CN" altLang="en-US" sz="1800">
                <a:solidFill>
                  <a:srgbClr val="FF0000"/>
                </a:solidFill>
              </a:rPr>
              <a:t>在删除列表元素时，</a:t>
            </a:r>
            <a:r>
              <a:rPr lang="en-US" altLang="zh-CN" sz="1800">
                <a:solidFill>
                  <a:srgbClr val="FF0000"/>
                </a:solidFill>
              </a:rPr>
              <a:t>Python</a:t>
            </a:r>
            <a:r>
              <a:rPr lang="zh-CN" altLang="en-US" sz="1800">
                <a:solidFill>
                  <a:srgbClr val="FF0000"/>
                </a:solidFill>
              </a:rPr>
              <a:t>会自动对列表内存进行收缩并移动列表元素以保证所有元素之间没有空隙，增加列表元素时也会自动扩展内存并对元素进行移动以保证元素之间没有空隙。</a:t>
            </a:r>
            <a:r>
              <a:rPr lang="zh-CN" altLang="en-US" sz="1800"/>
              <a:t>每当插入或删除一个元素之后，该元素位置后面所有元素的索引就都改变了。</a:t>
            </a:r>
          </a:p>
        </p:txBody>
      </p:sp>
      <p:sp>
        <p:nvSpPr>
          <p:cNvPr id="2" name="灯片编号占位符 1">
            <a:extLst>
              <a:ext uri="{FF2B5EF4-FFF2-40B4-BE49-F238E27FC236}">
                <a16:creationId xmlns:a16="http://schemas.microsoft.com/office/drawing/2014/main" id="{12412F77-E577-4C23-A65B-13182E4EAECC}"/>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24</a:t>
            </a:fld>
            <a:endParaRPr lang="zh-CN" altLang="en-US" strike="noStrike"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58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p>
        </p:txBody>
      </p:sp>
      <p:sp>
        <p:nvSpPr>
          <p:cNvPr id="35843" name="文本占位符 35842"/>
          <p:cNvSpPr>
            <a:spLocks noGrp="1"/>
          </p:cNvSpPr>
          <p:nvPr>
            <p:ph idx="1"/>
          </p:nvPr>
        </p:nvSpPr>
        <p:spPr/>
        <p:txBody>
          <a:bodyPr/>
          <a:lstStyle/>
          <a:p>
            <a:pPr>
              <a:lnSpc>
                <a:spcPct val="150000"/>
              </a:lnSpc>
              <a:spcBef>
                <a:spcPts val="0"/>
              </a:spcBef>
              <a:buFont typeface="Wingdings" panose="05000000000000000000" charset="0"/>
              <a:buChar char="§"/>
            </a:pPr>
            <a:r>
              <a:rPr lang="zh-CN" altLang="en-US" sz="1800" strike="noStrike" noProof="1">
                <a:effectLst/>
              </a:rPr>
              <a:t>正确的代码：</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x = [1,2,1,2,1,1,1]</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for i in range(len(x)-1,-1,-1):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从后往前删</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if x[i]==1:</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del x[i]</a:t>
            </a:r>
            <a:endParaRPr lang="zh-CN" altLang="en-US" sz="1350" strike="noStrike" noProof="1">
              <a:effectLst/>
              <a:latin typeface="Consolas" panose="020B0609020204030204" charset="0"/>
            </a:endParaRPr>
          </a:p>
          <a:p>
            <a:pPr marL="1905" indent="-344805" fontAlgn="base">
              <a:lnSpc>
                <a:spcPct val="80000"/>
              </a:lnSpc>
              <a:buNone/>
            </a:pPr>
            <a:r>
              <a:rPr lang="zh-CN" altLang="en-US" sz="1200" strike="noStrike" noProof="1">
                <a:effectLst/>
              </a:rPr>
              <a:t>	</a:t>
            </a:r>
          </a:p>
        </p:txBody>
      </p:sp>
      <p:sp>
        <p:nvSpPr>
          <p:cNvPr id="2" name="灯片编号占位符 1">
            <a:extLst>
              <a:ext uri="{FF2B5EF4-FFF2-40B4-BE49-F238E27FC236}">
                <a16:creationId xmlns:a16="http://schemas.microsoft.com/office/drawing/2014/main" id="{C20B9480-093E-4967-8DBA-9565A12F884C}"/>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25</a:t>
            </a:fld>
            <a:endParaRPr lang="zh-CN" altLang="en-US" strike="noStrike"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686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p>
        </p:txBody>
      </p:sp>
      <p:sp>
        <p:nvSpPr>
          <p:cNvPr id="40962" name="文本占位符 36866"/>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使用下标直接访问列表元素，如果指定下标不存在，则抛出异常。</a:t>
            </a:r>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aList[3]</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6</a:t>
            </a: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aList[3] = 5.5</a:t>
            </a: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aList[15]</a:t>
            </a: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Traceback (most recent call last):</a:t>
            </a: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File "&lt;pyshell#34&gt;", line 1, in &lt;module&gt;</a:t>
            </a: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aList[15]</a:t>
            </a: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IndexError: list index out of range</a:t>
            </a:r>
          </a:p>
        </p:txBody>
      </p:sp>
      <p:sp>
        <p:nvSpPr>
          <p:cNvPr id="2" name="灯片编号占位符 1">
            <a:extLst>
              <a:ext uri="{FF2B5EF4-FFF2-40B4-BE49-F238E27FC236}">
                <a16:creationId xmlns:a16="http://schemas.microsoft.com/office/drawing/2014/main" id="{4360351A-C239-4A70-A286-D3394BC92B36}"/>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26</a:t>
            </a:fld>
            <a:endParaRPr lang="zh-CN" alt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788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p>
        </p:txBody>
      </p:sp>
      <p:sp>
        <p:nvSpPr>
          <p:cNvPr id="41986" name="文本占位符 3789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index()</a:t>
            </a:r>
            <a:r>
              <a:rPr lang="zh-CN" altLang="en-US" sz="1800"/>
              <a:t>方法获取指定元素</a:t>
            </a:r>
            <a:r>
              <a:rPr lang="zh-CN" altLang="en-US" sz="1800">
                <a:solidFill>
                  <a:srgbClr val="FF0000"/>
                </a:solidFill>
              </a:rPr>
              <a:t>首次出现</a:t>
            </a:r>
            <a:r>
              <a:rPr lang="zh-CN" altLang="en-US" sz="1800"/>
              <a:t>的下标，若列表对象中不存在指定元素，则抛出异常。</a:t>
            </a:r>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aList.index(7)</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4</a:t>
            </a: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aList.index(100)</a:t>
            </a: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Traceback (most recent call last):</a:t>
            </a: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File "&lt;pyshell#36&gt;", line 1, in &lt;module&gt;</a:t>
            </a: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aList.index(100)</a:t>
            </a: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ValueError: 100 is not in list</a:t>
            </a:r>
          </a:p>
        </p:txBody>
      </p:sp>
      <p:sp>
        <p:nvSpPr>
          <p:cNvPr id="2" name="灯片编号占位符 1">
            <a:extLst>
              <a:ext uri="{FF2B5EF4-FFF2-40B4-BE49-F238E27FC236}">
                <a16:creationId xmlns:a16="http://schemas.microsoft.com/office/drawing/2014/main" id="{6F6ADBB6-F779-4E3F-B54C-26F348A3BB36}"/>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27</a:t>
            </a:fld>
            <a:endParaRPr lang="zh-CN" altLang="en-US" strike="noStrike" noProof="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89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p>
        </p:txBody>
      </p:sp>
      <p:sp>
        <p:nvSpPr>
          <p:cNvPr id="43010" name="文本占位符 38914"/>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count()</a:t>
            </a:r>
            <a:r>
              <a:rPr lang="zh-CN" altLang="en-US" sz="1800"/>
              <a:t>方法统计指定元素在列表对象中出现的次数。</a:t>
            </a:r>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aList.count(7)</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aList.count(0)</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0</a:t>
            </a: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aList.count(8)</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0</a:t>
            </a:r>
          </a:p>
        </p:txBody>
      </p:sp>
      <p:sp>
        <p:nvSpPr>
          <p:cNvPr id="2" name="灯片编号占位符 1">
            <a:extLst>
              <a:ext uri="{FF2B5EF4-FFF2-40B4-BE49-F238E27FC236}">
                <a16:creationId xmlns:a16="http://schemas.microsoft.com/office/drawing/2014/main" id="{C7E57EF1-3C7C-42FC-85D6-15E985E33D2A}"/>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28</a:t>
            </a:fld>
            <a:endParaRPr lang="zh-CN" alt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993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2.1.5  </a:t>
            </a:r>
            <a:r>
              <a:rPr lang="zh-CN" altLang="en-US" kern="1200" baseline="0">
                <a:latin typeface="+mj-lt"/>
                <a:ea typeface="+mj-ea"/>
                <a:cs typeface="+mj-cs"/>
              </a:rPr>
              <a:t>成员资格判断</a:t>
            </a:r>
          </a:p>
        </p:txBody>
      </p:sp>
      <p:sp>
        <p:nvSpPr>
          <p:cNvPr id="45058" name="文本占位符 39938"/>
          <p:cNvSpPr>
            <a:spLocks noGrp="1"/>
          </p:cNvSpPr>
          <p:nvPr>
            <p:ph idx="1"/>
          </p:nvPr>
        </p:nvSpPr>
        <p:spPr>
          <a:ln w="25400"/>
        </p:spPr>
        <p:txBody>
          <a:bodyPr anchor="t"/>
          <a:lstStyle/>
          <a:p>
            <a:pPr defTabSz="914400" fontAlgn="base">
              <a:lnSpc>
                <a:spcPct val="150000"/>
              </a:lnSpc>
              <a:spcBef>
                <a:spcPts val="0"/>
              </a:spcBef>
              <a:buSzPct val="90000"/>
              <a:buFont typeface="Wingdings" panose="05000000000000000000" charset="0"/>
              <a:buChar char="n"/>
            </a:pPr>
            <a:r>
              <a:rPr lang="zh-CN" altLang="en-US" sz="1800" strike="noStrike" noProof="1">
                <a:latin typeface="宋体" panose="02010600030101010101" pitchFamily="2" charset="-122"/>
              </a:rPr>
              <a:t>使用</a:t>
            </a:r>
            <a:r>
              <a:rPr lang="en-US" altLang="zh-CN" sz="1800" strike="noStrike" noProof="1">
                <a:latin typeface="宋体" panose="02010600030101010101" pitchFamily="2" charset="-122"/>
              </a:rPr>
              <a:t>in</a:t>
            </a:r>
            <a:r>
              <a:rPr lang="zh-CN" altLang="en-US" sz="1800" strike="noStrike" noProof="1">
                <a:latin typeface="宋体" panose="02010600030101010101" pitchFamily="2" charset="-122"/>
              </a:rPr>
              <a:t>关键字来判断一个值是否存在于列表中，返回结果为“</a:t>
            </a:r>
            <a:r>
              <a:rPr lang="en-US" altLang="zh-CN" sz="1800" strike="noStrike" noProof="1">
                <a:latin typeface="宋体" panose="02010600030101010101" pitchFamily="2" charset="-122"/>
              </a:rPr>
              <a:t>True”</a:t>
            </a:r>
            <a:r>
              <a:rPr lang="zh-CN" altLang="en-US" sz="1800" strike="noStrike" noProof="1">
                <a:latin typeface="宋体" panose="02010600030101010101" pitchFamily="2" charset="-122"/>
              </a:rPr>
              <a:t>或“</a:t>
            </a:r>
            <a:r>
              <a:rPr lang="en-US" altLang="zh-CN" sz="1800" strike="noStrike" noProof="1">
                <a:latin typeface="宋体" panose="02010600030101010101" pitchFamily="2" charset="-122"/>
              </a:rPr>
              <a:t>False”</a:t>
            </a:r>
            <a:r>
              <a:rPr lang="zh-CN" altLang="en-US" sz="1800" strike="noStrike" noProof="1">
                <a:latin typeface="宋体" panose="02010600030101010101" pitchFamily="2" charset="-122"/>
              </a:rPr>
              <a:t>。</a:t>
            </a:r>
          </a:p>
          <a:p>
            <a:pPr marL="0" indent="0" defTabSz="914400" fontAlgn="base">
              <a:lnSpc>
                <a:spcPct val="150000"/>
              </a:lnSpc>
              <a:spcBef>
                <a:spcPts val="0"/>
              </a:spcBef>
              <a:buSzPct val="90000"/>
              <a:buFont typeface="Wingdings" panose="05000000000000000000" charset="0"/>
              <a:buNone/>
            </a:pPr>
            <a:r>
              <a:rPr lang="en-US" altLang="zh-CN" sz="1400" strike="noStrike" noProof="1">
                <a:latin typeface="Consolas" panose="020B0609020204030204" charset="0"/>
              </a:rPr>
              <a:t>&gt;&gt;&gt; aList</a:t>
            </a: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[3, 4, 5, 5.5, 7, 9, 11, 13, 15, 17]</a:t>
            </a: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3 in aList</a:t>
            </a: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True</a:t>
            </a: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18 in aList</a:t>
            </a: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False</a:t>
            </a: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bList = [[1], [2], [3]]</a:t>
            </a: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3 in bList</a:t>
            </a: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False</a:t>
            </a:r>
          </a:p>
        </p:txBody>
      </p:sp>
      <p:sp>
        <p:nvSpPr>
          <p:cNvPr id="44035" name="文本框 1"/>
          <p:cNvSpPr txBox="1"/>
          <p:nvPr/>
        </p:nvSpPr>
        <p:spPr>
          <a:xfrm>
            <a:off x="4680585" y="2070100"/>
            <a:ext cx="3823335" cy="2245360"/>
          </a:xfrm>
          <a:prstGeom prst="rect">
            <a:avLst/>
          </a:prstGeom>
          <a:noFill/>
          <a:ln w="25400" cap="flat" cmpd="sng">
            <a:solidFill>
              <a:schemeClr val="accent1"/>
            </a:solidFill>
            <a:prstDash val="solid"/>
            <a:round/>
            <a:headEnd type="none" w="med" len="med"/>
            <a:tailEnd type="none" w="med" len="med"/>
          </a:ln>
        </p:spPr>
        <p:txBody>
          <a:bodyPr wrap="square" anchor="t">
            <a:spAutoFit/>
          </a:bodyPr>
          <a:lstStyle/>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not in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in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aList = [3, 5, 7, 9, 11]</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bList = ['a', 'b', 'c', 'd']</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'a') in zip(aList,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for a, b in zip(aList,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    print(a, b)</a:t>
            </a:r>
            <a:endParaRPr lang="zh-CN" altLang="en-US" sz="1400">
              <a:latin typeface="Consolas" panose="020B0609020204030204" charset="0"/>
              <a:ea typeface="宋体" panose="02010600030101010101" pitchFamily="2" charset="-122"/>
            </a:endParaRPr>
          </a:p>
        </p:txBody>
      </p:sp>
      <p:sp>
        <p:nvSpPr>
          <p:cNvPr id="2" name="灯片编号占位符 1">
            <a:extLst>
              <a:ext uri="{FF2B5EF4-FFF2-40B4-BE49-F238E27FC236}">
                <a16:creationId xmlns:a16="http://schemas.microsoft.com/office/drawing/2014/main" id="{E3F93B9C-94C5-4E1F-8C70-0E7ABD667BE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29</a:t>
            </a:fld>
            <a:endParaRPr lang="zh-CN" alt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画布 8"/>
          <p:cNvGrpSpPr/>
          <p:nvPr/>
        </p:nvGrpSpPr>
        <p:grpSpPr>
          <a:xfrm>
            <a:off x="1806885" y="1259902"/>
            <a:ext cx="5064614" cy="3099739"/>
            <a:chOff x="0" y="0"/>
            <a:chExt cx="4302760" cy="3054985"/>
          </a:xfrm>
        </p:grpSpPr>
        <p:sp>
          <p:nvSpPr>
            <p:cNvPr id="15362" name="画布 8"/>
            <p:cNvSpPr/>
            <p:nvPr/>
          </p:nvSpPr>
          <p:spPr>
            <a:xfrm>
              <a:off x="0" y="0"/>
              <a:ext cx="4302760" cy="3054985"/>
            </a:xfrm>
            <a:prstGeom prst="rect">
              <a:avLst/>
            </a:prstGeom>
            <a:noFill/>
            <a:ln w="9525">
              <a:noFill/>
            </a:ln>
          </p:spPr>
          <p:txBody>
            <a:bodyPr anchor="t"/>
            <a:lstStyle/>
            <a:p>
              <a:endParaRPr lang="en-US" altLang="en-US" sz="100">
                <a:latin typeface="Arial" panose="020B0604020202020204" pitchFamily="34" charset="0"/>
                <a:ea typeface="宋体" panose="02010600030101010101" pitchFamily="2" charset="-122"/>
              </a:endParaRPr>
            </a:p>
          </p:txBody>
        </p:sp>
        <p:sp>
          <p:nvSpPr>
            <p:cNvPr id="9" name="文本框 9"/>
            <p:cNvSpPr txBox="1"/>
            <p:nvPr/>
          </p:nvSpPr>
          <p:spPr>
            <a:xfrm>
              <a:off x="104961" y="687946"/>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有序序列</a:t>
              </a:r>
            </a:p>
          </p:txBody>
        </p:sp>
        <p:sp>
          <p:nvSpPr>
            <p:cNvPr id="10" name="文本框 10"/>
            <p:cNvSpPr txBox="1"/>
            <p:nvPr/>
          </p:nvSpPr>
          <p:spPr>
            <a:xfrm>
              <a:off x="104775" y="1513168"/>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无序序列</a:t>
              </a:r>
            </a:p>
          </p:txBody>
        </p:sp>
        <p:sp>
          <p:nvSpPr>
            <p:cNvPr id="11" name="文本框 11"/>
            <p:cNvSpPr txBox="1"/>
            <p:nvPr/>
          </p:nvSpPr>
          <p:spPr>
            <a:xfrm>
              <a:off x="1545473" y="25351"/>
              <a:ext cx="1194211"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列表</a:t>
              </a:r>
            </a:p>
          </p:txBody>
        </p:sp>
        <p:sp>
          <p:nvSpPr>
            <p:cNvPr id="12" name="文本框 12"/>
            <p:cNvSpPr txBox="1"/>
            <p:nvPr/>
          </p:nvSpPr>
          <p:spPr>
            <a:xfrm>
              <a:off x="1540617" y="512646"/>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元组</a:t>
              </a:r>
            </a:p>
          </p:txBody>
        </p:sp>
        <p:sp>
          <p:nvSpPr>
            <p:cNvPr id="13" name="文本框 13"/>
            <p:cNvSpPr txBox="1"/>
            <p:nvPr/>
          </p:nvSpPr>
          <p:spPr>
            <a:xfrm>
              <a:off x="1540617" y="1001350"/>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字符串</a:t>
              </a:r>
            </a:p>
          </p:txBody>
        </p:sp>
        <p:sp>
          <p:nvSpPr>
            <p:cNvPr id="14" name="文本框 14"/>
            <p:cNvSpPr txBox="1"/>
            <p:nvPr/>
          </p:nvSpPr>
          <p:spPr>
            <a:xfrm>
              <a:off x="1539807" y="1507893"/>
              <a:ext cx="119987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字典</a:t>
              </a:r>
            </a:p>
          </p:txBody>
        </p:sp>
        <p:sp>
          <p:nvSpPr>
            <p:cNvPr id="15" name="文本框 15"/>
            <p:cNvSpPr txBox="1"/>
            <p:nvPr/>
          </p:nvSpPr>
          <p:spPr>
            <a:xfrm>
              <a:off x="1539403" y="2043542"/>
              <a:ext cx="120068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集合</a:t>
              </a:r>
            </a:p>
          </p:txBody>
        </p:sp>
        <p:sp>
          <p:nvSpPr>
            <p:cNvPr id="16" name="文本框 16"/>
            <p:cNvSpPr txBox="1"/>
            <p:nvPr/>
          </p:nvSpPr>
          <p:spPr>
            <a:xfrm>
              <a:off x="1539807" y="2526142"/>
              <a:ext cx="1200281" cy="49997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p>
          </p:txBody>
        </p:sp>
        <p:sp>
          <p:nvSpPr>
            <p:cNvPr id="17" name="文本框 17"/>
            <p:cNvSpPr txBox="1"/>
            <p:nvPr/>
          </p:nvSpPr>
          <p:spPr>
            <a:xfrm>
              <a:off x="3305810" y="687705"/>
              <a:ext cx="91567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可变序列</a:t>
              </a:r>
            </a:p>
          </p:txBody>
        </p:sp>
        <p:sp>
          <p:nvSpPr>
            <p:cNvPr id="18" name="文本框 18"/>
            <p:cNvSpPr txBox="1"/>
            <p:nvPr/>
          </p:nvSpPr>
          <p:spPr>
            <a:xfrm>
              <a:off x="3305175" y="1513205"/>
              <a:ext cx="91440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不可变序列</a:t>
              </a:r>
            </a:p>
          </p:txBody>
        </p:sp>
        <p:cxnSp>
          <p:nvCxnSpPr>
            <p:cNvPr id="19" name="直接箭头连接符 19"/>
            <p:cNvCxnSpPr>
              <a:stCxn id="11" idx="3"/>
              <a:endCxn id="17" idx="1"/>
            </p:cNvCxnSpPr>
            <p:nvPr/>
          </p:nvCxnSpPr>
          <p:spPr>
            <a:xfrm>
              <a:off x="2739890" y="166370"/>
              <a:ext cx="565743" cy="66287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0"/>
            <p:cNvCxnSpPr>
              <a:stCxn id="14" idx="3"/>
              <a:endCxn id="17" idx="1"/>
            </p:cNvCxnSpPr>
            <p:nvPr/>
          </p:nvCxnSpPr>
          <p:spPr>
            <a:xfrm flipV="1">
              <a:off x="2739546" y="828955"/>
              <a:ext cx="566147" cy="819670"/>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1"/>
            <p:cNvCxnSpPr>
              <a:stCxn id="15" idx="3"/>
              <a:endCxn id="17" idx="1"/>
            </p:cNvCxnSpPr>
            <p:nvPr/>
          </p:nvCxnSpPr>
          <p:spPr>
            <a:xfrm flipV="1">
              <a:off x="2740329" y="829081"/>
              <a:ext cx="565338" cy="1355319"/>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a:stCxn id="12" idx="3"/>
              <a:endCxn id="18" idx="1"/>
            </p:cNvCxnSpPr>
            <p:nvPr/>
          </p:nvCxnSpPr>
          <p:spPr>
            <a:xfrm>
              <a:off x="2739597" y="653415"/>
              <a:ext cx="565743" cy="1000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3"/>
            <p:cNvCxnSpPr>
              <a:stCxn id="13" idx="3"/>
              <a:endCxn id="18" idx="1"/>
            </p:cNvCxnSpPr>
            <p:nvPr/>
          </p:nvCxnSpPr>
          <p:spPr>
            <a:xfrm>
              <a:off x="2739571" y="1142365"/>
              <a:ext cx="565743" cy="51217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4"/>
            <p:cNvCxnSpPr>
              <a:stCxn id="16" idx="3"/>
              <a:endCxn id="18" idx="1"/>
            </p:cNvCxnSpPr>
            <p:nvPr/>
          </p:nvCxnSpPr>
          <p:spPr>
            <a:xfrm flipV="1">
              <a:off x="2739980" y="1654220"/>
              <a:ext cx="565338" cy="1122000"/>
            </a:xfrm>
            <a:prstGeom prst="straightConnector1">
              <a:avLst/>
            </a:prstGeom>
            <a:ln w="2540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a:stCxn id="11" idx="1"/>
              <a:endCxn id="9" idx="3"/>
            </p:cNvCxnSpPr>
            <p:nvPr/>
          </p:nvCxnSpPr>
          <p:spPr>
            <a:xfrm flipH="1">
              <a:off x="839599" y="166370"/>
              <a:ext cx="705638" cy="66275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stCxn id="12" idx="1"/>
              <a:endCxn id="9" idx="3"/>
            </p:cNvCxnSpPr>
            <p:nvPr/>
          </p:nvCxnSpPr>
          <p:spPr>
            <a:xfrm flipH="1">
              <a:off x="839915" y="653415"/>
              <a:ext cx="700783" cy="17585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7"/>
            <p:cNvCxnSpPr>
              <a:stCxn id="13" idx="1"/>
              <a:endCxn id="9" idx="3"/>
            </p:cNvCxnSpPr>
            <p:nvPr/>
          </p:nvCxnSpPr>
          <p:spPr>
            <a:xfrm flipH="1" flipV="1">
              <a:off x="839915" y="829449"/>
              <a:ext cx="700783" cy="31291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8"/>
            <p:cNvCxnSpPr>
              <a:stCxn id="16" idx="1"/>
              <a:endCxn id="9" idx="3"/>
            </p:cNvCxnSpPr>
            <p:nvPr/>
          </p:nvCxnSpPr>
          <p:spPr>
            <a:xfrm flipH="1" flipV="1">
              <a:off x="839954" y="829257"/>
              <a:ext cx="700244" cy="1947589"/>
            </a:xfrm>
            <a:prstGeom prst="straightConnector1">
              <a:avLst/>
            </a:prstGeom>
            <a:ln w="2540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9"/>
            <p:cNvCxnSpPr>
              <a:stCxn id="14" idx="1"/>
              <a:endCxn id="10" idx="3"/>
            </p:cNvCxnSpPr>
            <p:nvPr/>
          </p:nvCxnSpPr>
          <p:spPr>
            <a:xfrm flipH="1">
              <a:off x="839954" y="1649252"/>
              <a:ext cx="700244" cy="563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30"/>
            <p:cNvCxnSpPr>
              <a:stCxn id="15" idx="1"/>
              <a:endCxn id="10" idx="3"/>
            </p:cNvCxnSpPr>
            <p:nvPr/>
          </p:nvCxnSpPr>
          <p:spPr>
            <a:xfrm flipH="1" flipV="1">
              <a:off x="839723" y="1654946"/>
              <a:ext cx="699704" cy="529454"/>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5385"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p>
        </p:txBody>
      </p:sp>
      <p:sp>
        <p:nvSpPr>
          <p:cNvPr id="2" name="灯片编号占位符 1">
            <a:extLst>
              <a:ext uri="{FF2B5EF4-FFF2-40B4-BE49-F238E27FC236}">
                <a16:creationId xmlns:a16="http://schemas.microsoft.com/office/drawing/2014/main" id="{2431F4EA-D81B-40F8-9047-52875A858908}"/>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a:t>
            </a:fld>
            <a:endParaRPr lang="zh-CN" altLang="en-US" strike="noStrike" noProof="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096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p>
        </p:txBody>
      </p:sp>
      <p:sp>
        <p:nvSpPr>
          <p:cNvPr id="45058" name="文本占位符 40962"/>
          <p:cNvSpPr>
            <a:spLocks noGrp="1"/>
          </p:cNvSpPr>
          <p:nvPr>
            <p:ph idx="1"/>
          </p:nvPr>
        </p:nvSpPr>
        <p:spPr/>
        <p:txBody>
          <a:bodyPr anchor="t"/>
          <a:lstStyle/>
          <a:p>
            <a:pPr defTabSz="914400">
              <a:lnSpc>
                <a:spcPct val="100000"/>
              </a:lnSpc>
              <a:spcBef>
                <a:spcPts val="600"/>
              </a:spcBef>
              <a:spcAft>
                <a:spcPts val="600"/>
              </a:spcAft>
              <a:buSzPct val="90000"/>
              <a:buFont typeface="Wingdings" panose="05000000000000000000" charset="0"/>
              <a:buChar char=""/>
            </a:pPr>
            <a:r>
              <a:rPr lang="zh-CN" altLang="en-US" sz="1650" dirty="0"/>
              <a:t>切片适用于列表、元组、字符串、</a:t>
            </a:r>
            <a:r>
              <a:rPr lang="en-US" altLang="zh-CN" sz="1650" dirty="0"/>
              <a:t>range</a:t>
            </a:r>
            <a:r>
              <a:rPr lang="zh-CN" altLang="en-US" sz="1650" dirty="0"/>
              <a:t>对象等类型，但作用于列表时功能最强大。</a:t>
            </a:r>
            <a:r>
              <a:rPr lang="zh-CN" altLang="en-US" sz="1650" dirty="0">
                <a:sym typeface="宋体" panose="02010600030101010101" pitchFamily="2" charset="-122"/>
              </a:rPr>
              <a:t>可以使用切片来</a:t>
            </a:r>
            <a:r>
              <a:rPr lang="zh-CN" altLang="en-US" sz="1650" dirty="0">
                <a:solidFill>
                  <a:srgbClr val="FF0000"/>
                </a:solidFill>
                <a:sym typeface="宋体" panose="02010600030101010101" pitchFamily="2" charset="-122"/>
              </a:rPr>
              <a:t>截取</a:t>
            </a:r>
            <a:r>
              <a:rPr lang="zh-CN" altLang="en-US" sz="1650" dirty="0">
                <a:sym typeface="宋体" panose="02010600030101010101" pitchFamily="2" charset="-122"/>
              </a:rPr>
              <a:t>列表中的任何部分，得到一个新列表，也可以通过切片来</a:t>
            </a:r>
            <a:r>
              <a:rPr lang="zh-CN" altLang="en-US" sz="1650" dirty="0">
                <a:solidFill>
                  <a:srgbClr val="FF0000"/>
                </a:solidFill>
                <a:sym typeface="宋体" panose="02010600030101010101" pitchFamily="2" charset="-122"/>
              </a:rPr>
              <a:t>修改</a:t>
            </a:r>
            <a:r>
              <a:rPr lang="zh-CN" altLang="en-US" sz="1650" dirty="0">
                <a:sym typeface="宋体" panose="02010600030101010101" pitchFamily="2" charset="-122"/>
              </a:rPr>
              <a:t>和</a:t>
            </a:r>
            <a:r>
              <a:rPr lang="zh-CN" altLang="en-US" sz="1650" dirty="0">
                <a:solidFill>
                  <a:srgbClr val="FF0000"/>
                </a:solidFill>
                <a:sym typeface="宋体" panose="02010600030101010101" pitchFamily="2" charset="-122"/>
              </a:rPr>
              <a:t>删除</a:t>
            </a:r>
            <a:r>
              <a:rPr lang="zh-CN" altLang="en-US" sz="1650" dirty="0">
                <a:sym typeface="宋体" panose="02010600030101010101" pitchFamily="2" charset="-122"/>
              </a:rPr>
              <a:t>列表中部分元素，甚至可以通过切片操作为列表对象</a:t>
            </a:r>
            <a:r>
              <a:rPr lang="zh-CN" altLang="en-US" sz="1650" dirty="0">
                <a:solidFill>
                  <a:srgbClr val="FF0000"/>
                </a:solidFill>
                <a:sym typeface="宋体" panose="02010600030101010101" pitchFamily="2" charset="-122"/>
              </a:rPr>
              <a:t>增加</a:t>
            </a:r>
            <a:r>
              <a:rPr lang="zh-CN" altLang="en-US" sz="1650" dirty="0">
                <a:sym typeface="宋体" panose="02010600030101010101" pitchFamily="2" charset="-122"/>
              </a:rPr>
              <a:t>元素。</a:t>
            </a:r>
            <a:endParaRPr lang="zh-CN" altLang="en-US" sz="1650" dirty="0"/>
          </a:p>
          <a:p>
            <a:pPr defTabSz="914400">
              <a:lnSpc>
                <a:spcPct val="100000"/>
              </a:lnSpc>
              <a:spcBef>
                <a:spcPts val="600"/>
              </a:spcBef>
              <a:spcAft>
                <a:spcPts val="600"/>
              </a:spcAft>
              <a:buSzPct val="90000"/>
              <a:buFont typeface="Wingdings" panose="05000000000000000000" charset="0"/>
              <a:buChar char=""/>
            </a:pPr>
            <a:r>
              <a:rPr lang="zh-CN" altLang="en-US" sz="1500" dirty="0"/>
              <a:t>切片使用</a:t>
            </a:r>
            <a:r>
              <a:rPr lang="en-US" altLang="zh-CN" sz="1500" dirty="0">
                <a:solidFill>
                  <a:srgbClr val="FF0000"/>
                </a:solidFill>
              </a:rPr>
              <a:t>2</a:t>
            </a:r>
            <a:r>
              <a:rPr lang="zh-CN" altLang="en-US" sz="1500" dirty="0">
                <a:solidFill>
                  <a:srgbClr val="FF0000"/>
                </a:solidFill>
              </a:rPr>
              <a:t>个冒号分隔的</a:t>
            </a:r>
            <a:r>
              <a:rPr lang="en-US" altLang="zh-CN" sz="1500" dirty="0">
                <a:solidFill>
                  <a:srgbClr val="FF0000"/>
                </a:solidFill>
              </a:rPr>
              <a:t>3</a:t>
            </a:r>
            <a:r>
              <a:rPr lang="zh-CN" altLang="en-US" sz="1500" dirty="0">
                <a:solidFill>
                  <a:srgbClr val="FF0000"/>
                </a:solidFill>
              </a:rPr>
              <a:t>个数字</a:t>
            </a:r>
            <a:r>
              <a:rPr lang="zh-CN" altLang="en-US" sz="1500" dirty="0"/>
              <a:t>来完成：</a:t>
            </a:r>
          </a:p>
          <a:p>
            <a:pPr defTabSz="914400">
              <a:lnSpc>
                <a:spcPct val="100000"/>
              </a:lnSpc>
              <a:spcBef>
                <a:spcPts val="600"/>
              </a:spcBef>
              <a:spcAft>
                <a:spcPts val="600"/>
              </a:spcAft>
              <a:buSzPct val="90000"/>
              <a:buFont typeface="Wingdings" panose="05000000000000000000" charset="0"/>
              <a:buChar char=""/>
            </a:pPr>
            <a:r>
              <a:rPr lang="zh-CN" altLang="en-US" sz="1500" b="1" dirty="0">
                <a:solidFill>
                  <a:srgbClr val="00B0F0"/>
                </a:solidFill>
              </a:rPr>
              <a:t>第一个数字</a:t>
            </a:r>
            <a:r>
              <a:rPr lang="zh-CN" altLang="en-US" sz="1500" dirty="0"/>
              <a:t>表示切片开始位置（默认为</a:t>
            </a:r>
            <a:r>
              <a:rPr lang="en-US" altLang="zh-CN" sz="1500" dirty="0"/>
              <a:t>0</a:t>
            </a:r>
            <a:r>
              <a:rPr lang="zh-CN" altLang="en-US" sz="1500" dirty="0"/>
              <a:t>）。</a:t>
            </a:r>
          </a:p>
          <a:p>
            <a:pPr defTabSz="914400">
              <a:lnSpc>
                <a:spcPct val="100000"/>
              </a:lnSpc>
              <a:spcBef>
                <a:spcPts val="600"/>
              </a:spcBef>
              <a:spcAft>
                <a:spcPts val="600"/>
              </a:spcAft>
              <a:buSzPct val="90000"/>
              <a:buFont typeface="Wingdings" panose="05000000000000000000" charset="0"/>
              <a:buChar char=""/>
            </a:pPr>
            <a:r>
              <a:rPr lang="zh-CN" altLang="en-US" sz="1500" b="1" dirty="0">
                <a:solidFill>
                  <a:srgbClr val="00B0F0"/>
                </a:solidFill>
              </a:rPr>
              <a:t>第二个数字</a:t>
            </a:r>
            <a:r>
              <a:rPr lang="zh-CN" altLang="en-US" sz="1500" dirty="0"/>
              <a:t>表示切片截止（但不包含）位置（默认为列表长度）。</a:t>
            </a:r>
          </a:p>
          <a:p>
            <a:pPr defTabSz="914400">
              <a:lnSpc>
                <a:spcPct val="100000"/>
              </a:lnSpc>
              <a:spcBef>
                <a:spcPts val="600"/>
              </a:spcBef>
              <a:spcAft>
                <a:spcPts val="600"/>
              </a:spcAft>
              <a:buSzPct val="90000"/>
              <a:buFont typeface="Wingdings" panose="05000000000000000000" charset="0"/>
              <a:buChar char=""/>
            </a:pPr>
            <a:r>
              <a:rPr lang="zh-CN" altLang="en-US" sz="1500" b="1" dirty="0">
                <a:solidFill>
                  <a:srgbClr val="00B0F0"/>
                </a:solidFill>
              </a:rPr>
              <a:t>第三个数字</a:t>
            </a:r>
            <a:r>
              <a:rPr lang="zh-CN" altLang="en-US" sz="1500" dirty="0"/>
              <a:t>表示切片的步长（默认为</a:t>
            </a:r>
            <a:r>
              <a:rPr lang="en-US" altLang="zh-CN" sz="1500" dirty="0"/>
              <a:t>1</a:t>
            </a:r>
            <a:r>
              <a:rPr lang="zh-CN" altLang="en-US" sz="1500" dirty="0"/>
              <a:t>），当步长省略时可以顺便省略最后一个冒号。</a:t>
            </a:r>
            <a:endParaRPr lang="zh-CN" altLang="en-US" sz="1650" dirty="0"/>
          </a:p>
          <a:p>
            <a:pPr defTabSz="914400">
              <a:lnSpc>
                <a:spcPct val="100000"/>
              </a:lnSpc>
              <a:spcBef>
                <a:spcPts val="600"/>
              </a:spcBef>
              <a:spcAft>
                <a:spcPts val="600"/>
              </a:spcAft>
              <a:buSzPct val="90000"/>
              <a:buFont typeface="Wingdings" panose="05000000000000000000" charset="0"/>
              <a:buChar char=""/>
            </a:pPr>
            <a:r>
              <a:rPr lang="zh-CN" altLang="en-US" sz="1650" dirty="0"/>
              <a:t>切片操作</a:t>
            </a:r>
            <a:r>
              <a:rPr lang="zh-CN" altLang="en-US" sz="1650" dirty="0">
                <a:solidFill>
                  <a:srgbClr val="FF0000"/>
                </a:solidFill>
              </a:rPr>
              <a:t>不会因为下标越界而抛出异常</a:t>
            </a:r>
            <a:r>
              <a:rPr lang="zh-CN" altLang="en-US" sz="1650" dirty="0"/>
              <a:t>，而是简单地在列表尾部截断或者返回一个空列表，代码具有</a:t>
            </a:r>
            <a:r>
              <a:rPr lang="zh-CN" altLang="en-US" sz="1650" dirty="0">
                <a:solidFill>
                  <a:srgbClr val="FF0000"/>
                </a:solidFill>
              </a:rPr>
              <a:t>更强的健壮性</a:t>
            </a:r>
            <a:r>
              <a:rPr lang="zh-CN" altLang="en-US" sz="1650" dirty="0"/>
              <a:t>。</a:t>
            </a:r>
          </a:p>
        </p:txBody>
      </p:sp>
      <p:sp>
        <p:nvSpPr>
          <p:cNvPr id="2" name="灯片编号占位符 1">
            <a:extLst>
              <a:ext uri="{FF2B5EF4-FFF2-40B4-BE49-F238E27FC236}">
                <a16:creationId xmlns:a16="http://schemas.microsoft.com/office/drawing/2014/main" id="{1F1624CF-86BB-45EB-991C-DC1EF6A916C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30</a:t>
            </a:fld>
            <a:endParaRPr lang="zh-CN" altLang="en-US" strike="noStrike"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198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p>
        </p:txBody>
      </p:sp>
      <p:sp>
        <p:nvSpPr>
          <p:cNvPr id="46082" name="文本占位符 41986"/>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 = [3, 4, 5, 6, 7, 9, 11, 13, 15, 17]</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                            #</a:t>
            </a:r>
            <a:r>
              <a:rPr lang="zh-CN" altLang="en-US" sz="1200" dirty="0">
                <a:latin typeface="Consolas" panose="020B0609020204030204" charset="0"/>
              </a:rPr>
              <a:t>返回包含所有元素的新列表</a:t>
            </a: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4, 5, 6, 7, 9, 11, 13, 15, 17]</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                          #</a:t>
            </a:r>
            <a:r>
              <a:rPr lang="zh-CN" altLang="en-US" sz="1200" dirty="0">
                <a:latin typeface="Consolas" panose="020B0609020204030204" charset="0"/>
              </a:rPr>
              <a:t>逆序的所有元素</a:t>
            </a: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[17, 15, 13, 11, 9, 7, 6, 5, 4, 3]</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aList[::2]                           #</a:t>
            </a:r>
            <a:r>
              <a:rPr lang="zh-CN" altLang="en-US" sz="1200" dirty="0">
                <a:latin typeface="Consolas" panose="020B0609020204030204" charset="0"/>
              </a:rPr>
              <a:t>偶数位置，隔一个取一个</a:t>
            </a: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5, 7, 11, 15]</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aList[1::2]                          #</a:t>
            </a:r>
            <a:r>
              <a:rPr lang="zh-CN" altLang="en-US" sz="1200" dirty="0">
                <a:latin typeface="Consolas" panose="020B0609020204030204" charset="0"/>
              </a:rPr>
              <a:t>奇数位置，隔一个取一个</a:t>
            </a: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[4, 6, 9, 13, 17]</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aList[3::]                           #</a:t>
            </a:r>
            <a:r>
              <a:rPr lang="zh-CN" altLang="en-US" sz="1200" dirty="0">
                <a:latin typeface="Consolas" panose="020B0609020204030204" charset="0"/>
              </a:rPr>
              <a:t>从下标</a:t>
            </a:r>
            <a:r>
              <a:rPr lang="en-US" altLang="zh-CN" sz="1200" dirty="0">
                <a:latin typeface="Consolas" panose="020B0609020204030204" charset="0"/>
              </a:rPr>
              <a:t>3</a:t>
            </a:r>
            <a:r>
              <a:rPr lang="zh-CN" altLang="en-US" sz="1200" dirty="0">
                <a:latin typeface="Consolas" panose="020B0609020204030204" charset="0"/>
              </a:rPr>
              <a:t>开始的所有元素</a:t>
            </a: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[6, 7, 9, 11, 13, 15, 17]</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aList[3:6]                           #</a:t>
            </a:r>
            <a:r>
              <a:rPr lang="zh-CN" altLang="en-US" sz="1200" dirty="0">
                <a:latin typeface="Consolas" panose="020B0609020204030204" charset="0"/>
              </a:rPr>
              <a:t>下标在</a:t>
            </a:r>
            <a:r>
              <a:rPr lang="en-US" altLang="zh-CN" sz="1200" dirty="0">
                <a:latin typeface="Consolas" panose="020B0609020204030204" charset="0"/>
              </a:rPr>
              <a:t>[3, 6)</a:t>
            </a:r>
            <a:r>
              <a:rPr lang="zh-CN" altLang="en-US" sz="1200" dirty="0">
                <a:latin typeface="Consolas" panose="020B0609020204030204" charset="0"/>
              </a:rPr>
              <a:t>之间的所有元素</a:t>
            </a: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[6, 7, 9]</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aList[0:100:1]                       #</a:t>
            </a:r>
            <a:r>
              <a:rPr lang="zh-CN" altLang="en-US" sz="1200" dirty="0">
                <a:latin typeface="Consolas" panose="020B0609020204030204" charset="0"/>
              </a:rPr>
              <a:t>前</a:t>
            </a:r>
            <a:r>
              <a:rPr lang="en-US" altLang="zh-CN" sz="1200" dirty="0">
                <a:latin typeface="Consolas" panose="020B0609020204030204" charset="0"/>
              </a:rPr>
              <a:t>100</a:t>
            </a:r>
            <a:r>
              <a:rPr lang="zh-CN" altLang="en-US" sz="1200" dirty="0">
                <a:latin typeface="Consolas" panose="020B0609020204030204" charset="0"/>
              </a:rPr>
              <a:t>个元素，自动截断</a:t>
            </a: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4, 5, 6, 7, 9, 11, 13, 15, 17]</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aList[100:]                          #</a:t>
            </a:r>
            <a:r>
              <a:rPr lang="zh-CN" altLang="en-US" sz="1200" dirty="0">
                <a:latin typeface="Consolas" panose="020B0609020204030204" charset="0"/>
              </a:rPr>
              <a:t>下标</a:t>
            </a:r>
            <a:r>
              <a:rPr lang="en-US" altLang="zh-CN" sz="1200" dirty="0">
                <a:latin typeface="Consolas" panose="020B0609020204030204" charset="0"/>
              </a:rPr>
              <a:t>100</a:t>
            </a:r>
            <a:r>
              <a:rPr lang="zh-CN" altLang="en-US" sz="1200" dirty="0">
                <a:latin typeface="Consolas" panose="020B0609020204030204" charset="0"/>
              </a:rPr>
              <a:t>之后的所有元素，自动截断</a:t>
            </a: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aList[100]                           #</a:t>
            </a:r>
            <a:r>
              <a:rPr lang="zh-CN" altLang="en-US" sz="1200" dirty="0">
                <a:latin typeface="Consolas" panose="020B0609020204030204" charset="0"/>
              </a:rPr>
              <a:t>直接使用下标访问会发生越界</a:t>
            </a: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IndexError: list index out of range</a:t>
            </a:r>
          </a:p>
        </p:txBody>
      </p:sp>
      <p:sp>
        <p:nvSpPr>
          <p:cNvPr id="2" name="灯片编号占位符 1">
            <a:extLst>
              <a:ext uri="{FF2B5EF4-FFF2-40B4-BE49-F238E27FC236}">
                <a16:creationId xmlns:a16="http://schemas.microsoft.com/office/drawing/2014/main" id="{B7E8EFCB-1E11-4169-81D0-4C095F116572}"/>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31</a:t>
            </a:fld>
            <a:endParaRPr lang="zh-CN" altLang="en-US" strike="noStrike"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300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p>
        </p:txBody>
      </p:sp>
      <p:sp>
        <p:nvSpPr>
          <p:cNvPr id="47106" name="文本占位符 43010"/>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latin typeface="宋体" panose="02010600030101010101" pitchFamily="2" charset="-122"/>
              </a:rPr>
              <a:t>可以使用切片来</a:t>
            </a:r>
            <a:r>
              <a:rPr lang="zh-CN" altLang="en-US" sz="1800" b="1" dirty="0">
                <a:solidFill>
                  <a:srgbClr val="FF0000"/>
                </a:solidFill>
                <a:latin typeface="宋体" panose="02010600030101010101" pitchFamily="2" charset="-122"/>
              </a:rPr>
              <a:t>原地修改</a:t>
            </a:r>
            <a:r>
              <a:rPr lang="zh-CN" altLang="en-US" sz="1800" dirty="0">
                <a:latin typeface="宋体" panose="02010600030101010101" pitchFamily="2" charset="-122"/>
              </a:rPr>
              <a:t>列表内容</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 = [3, 5, 7]</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a:t>
            </a:r>
            <a:r>
              <a:rPr lang="en-US" altLang="zh-CN" sz="1200" dirty="0" err="1">
                <a:latin typeface="Consolas" panose="020B0609020204030204" charset="0"/>
              </a:rPr>
              <a:t>len</a:t>
            </a:r>
            <a:r>
              <a:rPr lang="en-US" altLang="zh-CN" sz="1200" dirty="0">
                <a:latin typeface="Consolas" panose="020B0609020204030204" charset="0"/>
              </a:rPr>
              <a:t>(</a:t>
            </a:r>
            <a:r>
              <a:rPr lang="en-US" altLang="zh-CN" sz="1200" dirty="0" err="1">
                <a:latin typeface="Consolas" panose="020B0609020204030204" charset="0"/>
              </a:rPr>
              <a:t>aList</a:t>
            </a:r>
            <a:r>
              <a:rPr lang="en-US" altLang="zh-CN" sz="1200" dirty="0">
                <a:latin typeface="Consolas" panose="020B0609020204030204" charset="0"/>
              </a:rPr>
              <a:t>):] = [9]      #</a:t>
            </a:r>
            <a:r>
              <a:rPr lang="zh-CN" altLang="en-US" sz="1200" dirty="0">
                <a:latin typeface="Consolas" panose="020B0609020204030204" charset="0"/>
              </a:rPr>
              <a:t>在尾部追加元素</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5, 7, 9]</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[:3] = [1, 2, 3]         #</a:t>
            </a:r>
            <a:r>
              <a:rPr lang="zh-CN" altLang="en-US" sz="1200" dirty="0">
                <a:latin typeface="Consolas" panose="020B0609020204030204" charset="0"/>
              </a:rPr>
              <a:t>替换前</a:t>
            </a:r>
            <a:r>
              <a:rPr lang="en-US" altLang="zh-CN" sz="1200" dirty="0">
                <a:latin typeface="Consolas" panose="020B0609020204030204" charset="0"/>
              </a:rPr>
              <a:t>3</a:t>
            </a:r>
            <a:r>
              <a:rPr lang="zh-CN" altLang="en-US" sz="1200" dirty="0">
                <a:latin typeface="Consolas" panose="020B0609020204030204" charset="0"/>
              </a:rPr>
              <a:t>个元素</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[1, 2, 3, 9]</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[:3] = []                #</a:t>
            </a:r>
            <a:r>
              <a:rPr lang="zh-CN" altLang="en-US" sz="1200" dirty="0">
                <a:latin typeface="Consolas" panose="020B0609020204030204" charset="0"/>
              </a:rPr>
              <a:t>删除前</a:t>
            </a:r>
            <a:r>
              <a:rPr lang="en-US" altLang="zh-CN" sz="1200" dirty="0">
                <a:latin typeface="Consolas" panose="020B0609020204030204" charset="0"/>
              </a:rPr>
              <a:t>3</a:t>
            </a:r>
            <a:r>
              <a:rPr lang="zh-CN" altLang="en-US" sz="1200" dirty="0">
                <a:latin typeface="Consolas" panose="020B0609020204030204" charset="0"/>
              </a:rPr>
              <a:t>个元素</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[9]</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 = list(range(10))</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[0, 1, 2, 3, 4, 5, 6, 7, 8, 9]</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[::2] = [0]*5            #</a:t>
            </a:r>
            <a:r>
              <a:rPr lang="zh-CN" altLang="en-US" sz="1200" dirty="0">
                <a:latin typeface="Consolas" panose="020B0609020204030204" charset="0"/>
              </a:rPr>
              <a:t>替换偶数位置上的元素</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[0, 1, 0, 3, 0, 5, 0, 7, 0, 9]</a:t>
            </a: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[::2] = [0]*3            #</a:t>
            </a:r>
            <a:r>
              <a:rPr lang="zh-CN" altLang="en-US" sz="1200">
                <a:latin typeface="Consolas" panose="020B0609020204030204" charset="0"/>
              </a:rPr>
              <a:t>切片不连续，两侧元素个数必须一样多</a:t>
            </a:r>
          </a:p>
          <a:p>
            <a:pPr defTabSz="914400">
              <a:lnSpc>
                <a:spcPct val="100000"/>
              </a:lnSpc>
              <a:spcBef>
                <a:spcPct val="0"/>
              </a:spcBef>
              <a:buSzPct val="90000"/>
              <a:buFont typeface="Wingdings" panose="05000000000000000000" pitchFamily="2" charset="2"/>
              <a:buNone/>
            </a:pPr>
            <a:r>
              <a:rPr lang="en-US" altLang="zh-CN" sz="1200" dirty="0" err="1">
                <a:solidFill>
                  <a:srgbClr val="FF0000"/>
                </a:solidFill>
                <a:latin typeface="Consolas" panose="020B0609020204030204" charset="0"/>
              </a:rPr>
              <a:t>ValueError</a:t>
            </a:r>
            <a:r>
              <a:rPr lang="en-US" altLang="zh-CN" sz="1200" dirty="0">
                <a:solidFill>
                  <a:srgbClr val="FF0000"/>
                </a:solidFill>
                <a:latin typeface="Consolas" panose="020B0609020204030204" charset="0"/>
              </a:rPr>
              <a:t>: attempt to assign sequence of size 3 to extended slice of size 5</a:t>
            </a:r>
          </a:p>
        </p:txBody>
      </p:sp>
      <p:sp>
        <p:nvSpPr>
          <p:cNvPr id="2" name="灯片编号占位符 1">
            <a:extLst>
              <a:ext uri="{FF2B5EF4-FFF2-40B4-BE49-F238E27FC236}">
                <a16:creationId xmlns:a16="http://schemas.microsoft.com/office/drawing/2014/main" id="{4FF3C8D6-6BE5-4FD9-A17E-63F020FD76E9}"/>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32</a:t>
            </a:fld>
            <a:endParaRPr lang="zh-CN" altLang="en-US" strike="noStrike" noProof="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403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p>
        </p:txBody>
      </p:sp>
      <p:sp>
        <p:nvSpPr>
          <p:cNvPr id="48130" name="文本占位符 44034"/>
          <p:cNvSpPr>
            <a:spLocks noGrp="1"/>
          </p:cNvSpPr>
          <p:nvPr>
            <p:ph idx="1"/>
          </p:nvPr>
        </p:nvSpPr>
        <p:spPr/>
        <p:txBody>
          <a:bodyPr anchor="t"/>
          <a:lstStyle/>
          <a:p>
            <a:pPr defTabSz="914400">
              <a:buSzPct val="90000"/>
              <a:buFont typeface="Wingdings" panose="05000000000000000000" charset="0"/>
              <a:buChar char=""/>
            </a:pPr>
            <a:r>
              <a:rPr lang="zh-CN" altLang="en-US" sz="1800" dirty="0"/>
              <a:t>使用</a:t>
            </a:r>
            <a:r>
              <a:rPr lang="en-US" altLang="zh-CN" sz="1800" dirty="0"/>
              <a:t>del</a:t>
            </a:r>
            <a:r>
              <a:rPr lang="zh-CN" altLang="en-US" sz="1800" dirty="0"/>
              <a:t>与切片结合来删除列表元素</a:t>
            </a:r>
          </a:p>
          <a:p>
            <a:pPr defTabSz="914400">
              <a:spcBef>
                <a:spcPct val="0"/>
              </a:spcBef>
              <a:buSzPct val="90000"/>
              <a:buFont typeface="Wingdings" panose="05000000000000000000" pitchFamily="2" charset="2"/>
              <a:buNone/>
            </a:pPr>
            <a:endParaRPr lang="en-US" altLang="zh-CN" sz="1350" dirty="0"/>
          </a:p>
          <a:p>
            <a:pPr defTabSz="914400">
              <a:spcBef>
                <a:spcPct val="0"/>
              </a:spcBef>
              <a:buSzPct val="90000"/>
              <a:buFont typeface="Wingdings" panose="05000000000000000000" pitchFamily="2" charset="2"/>
              <a:buNone/>
            </a:pPr>
            <a:r>
              <a:rPr lang="en-US" altLang="zh-CN" sz="1600" dirty="0">
                <a:latin typeface="Consolas" panose="020B0609020204030204" charset="0"/>
              </a:rPr>
              <a:t>&gt;&gt;&gt; aList = [3,5,7,9,11]</a:t>
            </a:r>
          </a:p>
          <a:p>
            <a:pPr defTabSz="914400">
              <a:spcBef>
                <a:spcPct val="0"/>
              </a:spcBef>
              <a:buSzPct val="90000"/>
              <a:buFont typeface="Wingdings" panose="05000000000000000000" pitchFamily="2" charset="2"/>
              <a:buNone/>
            </a:pPr>
            <a:r>
              <a:rPr lang="en-US" altLang="zh-CN" sz="1600" dirty="0">
                <a:latin typeface="Consolas" panose="020B0609020204030204" charset="0"/>
              </a:rPr>
              <a:t>&gt;&gt;&gt; del aList[:3]                          #</a:t>
            </a:r>
            <a:r>
              <a:rPr lang="zh-CN" altLang="en-US" sz="1600" dirty="0">
                <a:latin typeface="Consolas" panose="020B0609020204030204" charset="0"/>
              </a:rPr>
              <a:t>删除前</a:t>
            </a:r>
            <a:r>
              <a:rPr lang="en-US" altLang="zh-CN" sz="1600" dirty="0">
                <a:latin typeface="Consolas" panose="020B0609020204030204" charset="0"/>
              </a:rPr>
              <a:t>3</a:t>
            </a:r>
            <a:r>
              <a:rPr lang="zh-CN" altLang="en-US" sz="1600" dirty="0">
                <a:latin typeface="Consolas" panose="020B0609020204030204" charset="0"/>
              </a:rPr>
              <a:t>个元素</a:t>
            </a:r>
          </a:p>
          <a:p>
            <a:pPr defTabSz="914400">
              <a:spcBef>
                <a:spcPct val="0"/>
              </a:spcBef>
              <a:buSzPct val="90000"/>
              <a:buFont typeface="Wingdings" panose="05000000000000000000" pitchFamily="2" charset="2"/>
              <a:buNone/>
            </a:pPr>
            <a:r>
              <a:rPr lang="en-US" altLang="zh-CN" sz="1600" dirty="0">
                <a:latin typeface="Consolas" panose="020B0609020204030204" charset="0"/>
              </a:rPr>
              <a:t>&gt;&gt;&gt; aList</a:t>
            </a:r>
          </a:p>
          <a:p>
            <a:pPr defTabSz="914400">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[9, 11]</a:t>
            </a:r>
          </a:p>
          <a:p>
            <a:pPr defTabSz="914400">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aList = [3,5,7,9,11]</a:t>
            </a: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del aList[::2]                         </a:t>
            </a:r>
            <a:r>
              <a:rPr lang="en-US" altLang="zh-CN" sz="1600" dirty="0">
                <a:latin typeface="Consolas" panose="020B0609020204030204" charset="0"/>
              </a:rPr>
              <a:t>#</a:t>
            </a:r>
            <a:r>
              <a:rPr lang="zh-CN" altLang="en-US" sz="1600" dirty="0">
                <a:latin typeface="Consolas" panose="020B0609020204030204" charset="0"/>
              </a:rPr>
              <a:t>删除偶数位置上的元素</a:t>
            </a: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aList</a:t>
            </a:r>
          </a:p>
          <a:p>
            <a:pPr defTabSz="914400">
              <a:spcBef>
                <a:spcPct val="0"/>
              </a:spcBef>
              <a:buSzPct val="90000"/>
              <a:buFont typeface="Wingdings" panose="05000000000000000000" pitchFamily="2" charset="2"/>
              <a:buNone/>
            </a:pPr>
            <a:r>
              <a:rPr lang="zh-CN" altLang="en-US" sz="1600" dirty="0">
                <a:solidFill>
                  <a:srgbClr val="00B0F0"/>
                </a:solidFill>
                <a:latin typeface="Consolas" panose="020B0609020204030204" charset="0"/>
              </a:rPr>
              <a:t>[5, 9]</a:t>
            </a:r>
          </a:p>
        </p:txBody>
      </p:sp>
      <p:sp>
        <p:nvSpPr>
          <p:cNvPr id="2" name="灯片编号占位符 1">
            <a:extLst>
              <a:ext uri="{FF2B5EF4-FFF2-40B4-BE49-F238E27FC236}">
                <a16:creationId xmlns:a16="http://schemas.microsoft.com/office/drawing/2014/main" id="{3299B3FF-AB6E-4EEA-9977-FB0C8F5644DD}"/>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33</a:t>
            </a:fld>
            <a:endParaRPr lang="zh-CN" altLang="en-US" strike="noStrike" noProof="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p>
        </p:txBody>
      </p:sp>
      <p:sp>
        <p:nvSpPr>
          <p:cNvPr id="51202" name="文本占位符 46082"/>
          <p:cNvSpPr>
            <a:spLocks noGrp="1"/>
          </p:cNvSpPr>
          <p:nvPr>
            <p:ph idx="1"/>
          </p:nvPr>
        </p:nvSpPr>
        <p:spPr/>
        <p:txBody>
          <a:bodyPr anchor="t"/>
          <a:lstStyle/>
          <a:p>
            <a:pPr defTabSz="914400" fontAlgn="base">
              <a:lnSpc>
                <a:spcPct val="150000"/>
              </a:lnSpc>
              <a:spcBef>
                <a:spcPct val="0"/>
              </a:spcBef>
              <a:buSzPct val="90000"/>
              <a:buFont typeface="Wingdings" panose="05000000000000000000" charset="0"/>
              <a:buChar char=""/>
            </a:pPr>
            <a:r>
              <a:rPr lang="zh-CN" altLang="en-US" sz="1500" b="1" strike="noStrike" noProof="1">
                <a:solidFill>
                  <a:srgbClr val="FF0000"/>
                </a:solidFill>
                <a:latin typeface="宋体" panose="02010600030101010101" pitchFamily="2" charset="-122"/>
              </a:rPr>
              <a:t>切片返回的是浅复制。</a:t>
            </a:r>
            <a:r>
              <a:rPr lang="en-US" altLang="zh-CN" sz="1500" b="1" strike="noStrike" noProof="1">
                <a:solidFill>
                  <a:srgbClr val="FF0000"/>
                </a:solidFill>
                <a:latin typeface="宋体" panose="02010600030101010101" pitchFamily="2" charset="-122"/>
              </a:rPr>
              <a:t>所谓浅复制，是指生成一个新的列表，并且把原列表中所</a:t>
            </a:r>
            <a:r>
              <a:rPr lang="zh-CN" altLang="en-US" sz="1500" b="1" strike="noStrike" noProof="1">
                <a:solidFill>
                  <a:srgbClr val="FF0000"/>
                </a:solidFill>
                <a:latin typeface="宋体" panose="02010600030101010101" pitchFamily="2" charset="-122"/>
              </a:rPr>
              <a:t>选</a:t>
            </a:r>
            <a:r>
              <a:rPr lang="en-US" altLang="zh-CN" sz="1500" b="1" strike="noStrike" noProof="1">
                <a:solidFill>
                  <a:srgbClr val="FF0000"/>
                </a:solidFill>
                <a:latin typeface="宋体" panose="02010600030101010101" pitchFamily="2" charset="-122"/>
              </a:rPr>
              <a:t>元素的引用都复制到新列表中。</a:t>
            </a:r>
            <a:r>
              <a:rPr lang="en-US" altLang="zh-CN" sz="1500" strike="noStrike" noProof="1">
                <a:latin typeface="宋体" panose="02010600030101010101" pitchFamily="2" charset="-122"/>
              </a:rPr>
              <a:t>如果原列表中只包含整数、实数、复数等基本类型或元组、字符串这样的不可变类型的数据，一般是没有问题的。</a:t>
            </a: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 = [3, 5, 7]</a:t>
            </a: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bList = aList[::]                 #</a:t>
            </a:r>
            <a:r>
              <a:rPr lang="zh-CN" altLang="en-US" sz="1350" strike="noStrike" noProof="1">
                <a:latin typeface="Consolas" panose="020B0609020204030204" charset="0"/>
              </a:rPr>
              <a:t>切片，浅复制</a:t>
            </a: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 == bList                    #</a:t>
            </a:r>
            <a:r>
              <a:rPr lang="zh-CN" altLang="en-US" sz="1350" strike="noStrike" noProof="1">
                <a:latin typeface="Consolas" panose="020B0609020204030204" charset="0"/>
              </a:rPr>
              <a:t>两个列表的元素完全一样</a:t>
            </a: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True</a:t>
            </a: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 is bList                    #</a:t>
            </a:r>
            <a:r>
              <a:rPr lang="zh-CN" altLang="en-US" sz="1350" strike="noStrike" noProof="1">
                <a:latin typeface="Consolas" panose="020B0609020204030204" charset="0"/>
              </a:rPr>
              <a:t>但不是同一个对象</a:t>
            </a: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False</a:t>
            </a: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id(aList) == id(bList)            #</a:t>
            </a:r>
            <a:r>
              <a:rPr lang="zh-CN" altLang="en-US" sz="1350" strike="noStrike" noProof="1">
                <a:latin typeface="Consolas" panose="020B0609020204030204" charset="0"/>
              </a:rPr>
              <a:t>内存地址不一样</a:t>
            </a: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False</a:t>
            </a: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bList[1] = 8                      #</a:t>
            </a:r>
            <a:r>
              <a:rPr lang="zh-CN" altLang="en-US" sz="1350" strike="noStrike" noProof="1">
                <a:latin typeface="Consolas" panose="020B0609020204030204" charset="0"/>
              </a:rPr>
              <a:t>修改其中一个不会影响另一个</a:t>
            </a: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bList</a:t>
            </a: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[3, 8, 7]</a:t>
            </a: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a:t>
            </a: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[3, 5, 7]</a:t>
            </a:r>
          </a:p>
        </p:txBody>
      </p:sp>
      <p:sp>
        <p:nvSpPr>
          <p:cNvPr id="2" name="灯片编号占位符 1">
            <a:extLst>
              <a:ext uri="{FF2B5EF4-FFF2-40B4-BE49-F238E27FC236}">
                <a16:creationId xmlns:a16="http://schemas.microsoft.com/office/drawing/2014/main" id="{92B11490-7D34-4FEF-85AC-EDA35D1098E7}"/>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34</a:t>
            </a:fld>
            <a:endParaRPr lang="zh-CN" altLang="en-US" strike="noStrike"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5455" y="1190625"/>
            <a:ext cx="8276590" cy="3395345"/>
          </a:xfrm>
        </p:spPr>
        <p:txBody>
          <a:bodyPr/>
          <a:lstStyle/>
          <a:p>
            <a:pPr marL="390525" fontAlgn="base">
              <a:lnSpc>
                <a:spcPct val="130000"/>
              </a:lnSpc>
              <a:spcBef>
                <a:spcPts val="0"/>
              </a:spcBef>
              <a:buFont typeface="Wingdings" panose="05000000000000000000" charset="0"/>
              <a:buChar char=""/>
            </a:pPr>
            <a:r>
              <a:rPr lang="en-US" altLang="zh-CN" sz="1800" strike="noStrike" noProof="1">
                <a:latin typeface="宋体" panose="02010600030101010101" pitchFamily="2" charset="-122"/>
                <a:sym typeface="+mn-ea"/>
              </a:rPr>
              <a:t>如果原列表中包含列表之类的可变数据类型，由于</a:t>
            </a:r>
            <a:r>
              <a:rPr lang="en-US" altLang="zh-CN" sz="1800" strike="noStrike" noProof="1">
                <a:solidFill>
                  <a:srgbClr val="FF0000"/>
                </a:solidFill>
                <a:latin typeface="宋体" panose="02010600030101010101" pitchFamily="2" charset="-122"/>
                <a:sym typeface="+mn-ea"/>
              </a:rPr>
              <a:t>浅复制时只是把子列表的引用复制到新列表中</a:t>
            </a:r>
            <a:r>
              <a:rPr lang="en-US" altLang="zh-CN" sz="1800" strike="noStrike" noProof="1">
                <a:latin typeface="宋体" panose="02010600030101010101" pitchFamily="2" charset="-122"/>
                <a:sym typeface="+mn-ea"/>
              </a:rPr>
              <a:t>，这样的话修改任何一个都会影响另外一个。</a:t>
            </a:r>
          </a:p>
          <a:p>
            <a:pPr marL="0" indent="0">
              <a:spcBef>
                <a:spcPts val="0"/>
              </a:spcBef>
              <a:buNone/>
            </a:pPr>
            <a:r>
              <a:rPr lang="zh-CN" altLang="en-US" sz="1200" strike="noStrike" noProof="1">
                <a:latin typeface="Consolas" panose="020B0609020204030204" charset="0"/>
              </a:rPr>
              <a:t>&gt;&gt;&gt; aList = [3, 5, 7]</a:t>
            </a:r>
          </a:p>
          <a:p>
            <a:pPr marL="0" indent="0">
              <a:spcBef>
                <a:spcPts val="0"/>
              </a:spcBef>
              <a:buNone/>
            </a:pPr>
            <a:r>
              <a:rPr lang="zh-CN" altLang="en-US" sz="1200" strike="noStrike" noProof="1">
                <a:latin typeface="Consolas" panose="020B0609020204030204" charset="0"/>
              </a:rPr>
              <a:t>&gt;&gt;&gt; bList = aList[:]           #切片，浅复制</a:t>
            </a:r>
          </a:p>
          <a:p>
            <a:pPr marL="0" indent="0">
              <a:spcBef>
                <a:spcPts val="0"/>
              </a:spcBef>
              <a:buNone/>
            </a:pPr>
            <a:r>
              <a:rPr lang="zh-CN" altLang="en-US" sz="1200" strike="noStrike" noProof="1">
                <a:latin typeface="Consolas" panose="020B0609020204030204" charset="0"/>
              </a:rPr>
              <a:t>&gt;&gt;&gt; aList == bList             #切片刚完成的瞬间，bList和aList中包含同样的元素引用</a:t>
            </a:r>
          </a:p>
          <a:p>
            <a:pPr marL="0" indent="0">
              <a:spcBef>
                <a:spcPts val="0"/>
              </a:spcBef>
              <a:buNone/>
            </a:pPr>
            <a:r>
              <a:rPr lang="zh-CN" altLang="en-US" sz="1200" strike="noStrike" noProof="1">
                <a:solidFill>
                  <a:srgbClr val="00B0F0"/>
                </a:solidFill>
                <a:latin typeface="Consolas" panose="020B0609020204030204" charset="0"/>
              </a:rPr>
              <a:t>True</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bList[1] = 8               #列表中只包含可哈希对象，修改bList时不影响aList</a:t>
            </a:r>
          </a:p>
          <a:p>
            <a:pPr marL="0" indent="0">
              <a:spcBef>
                <a:spcPts val="0"/>
              </a:spcBef>
              <a:buNone/>
            </a:pPr>
            <a:r>
              <a:rPr lang="zh-CN" altLang="en-US" sz="1200" strike="noStrike" noProof="1">
                <a:latin typeface="Consolas" panose="020B0609020204030204" charset="0"/>
              </a:rPr>
              <a:t>&gt;&gt;&gt; bList</a:t>
            </a:r>
          </a:p>
          <a:p>
            <a:pPr marL="0" indent="0">
              <a:spcBef>
                <a:spcPts val="0"/>
              </a:spcBef>
              <a:buNone/>
            </a:pPr>
            <a:r>
              <a:rPr lang="zh-CN" altLang="en-US" sz="1200" strike="noStrike" noProof="1">
                <a:solidFill>
                  <a:srgbClr val="00B0F0"/>
                </a:solidFill>
                <a:latin typeface="Consolas" panose="020B0609020204030204" charset="0"/>
              </a:rPr>
              <a:t>[3, 8,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a:t>
            </a:r>
          </a:p>
          <a:p>
            <a:pPr marL="0" indent="0">
              <a:spcBef>
                <a:spcPts val="0"/>
              </a:spcBef>
              <a:buNone/>
            </a:pPr>
            <a:r>
              <a:rPr lang="zh-CN" altLang="en-US" sz="1200" strike="noStrike" noProof="1">
                <a:solidFill>
                  <a:srgbClr val="00B0F0"/>
                </a:solidFill>
                <a:latin typeface="Consolas" panose="020B0609020204030204" charset="0"/>
              </a:rPr>
              <a:t>[3, 5,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 = [3, [5], 7]        #列表aList中包含可变的列表对象</a:t>
            </a:r>
          </a:p>
          <a:p>
            <a:pPr marL="0" indent="0">
              <a:spcBef>
                <a:spcPts val="0"/>
              </a:spcBef>
              <a:buNone/>
            </a:pPr>
            <a:r>
              <a:rPr lang="zh-CN" altLang="en-US" sz="1200" strike="noStrike" noProof="1">
                <a:latin typeface="Consolas" panose="020B0609020204030204" charset="0"/>
              </a:rPr>
              <a:t>&gt;&gt;&gt; bList = aList[:]           #切片</a:t>
            </a:r>
          </a:p>
          <a:p>
            <a:pPr marL="0" indent="0">
              <a:spcBef>
                <a:spcPts val="0"/>
              </a:spcBef>
              <a:buNone/>
            </a:pPr>
            <a:r>
              <a:rPr lang="zh-CN" altLang="en-US" sz="1200" strike="noStrike" noProof="1">
                <a:latin typeface="Consolas" panose="020B0609020204030204" charset="0"/>
              </a:rPr>
              <a:t>&gt;&gt;&gt; bList[1].append(6)         #调用子列表的append()方法，这个方法是原地操作的</a:t>
            </a:r>
          </a:p>
          <a:p>
            <a:pPr marL="0" indent="0">
              <a:spcBef>
                <a:spcPts val="0"/>
              </a:spcBef>
              <a:buNone/>
            </a:pPr>
            <a:r>
              <a:rPr lang="zh-CN" altLang="en-US" sz="1200" strike="noStrike" noProof="1">
                <a:latin typeface="Consolas" panose="020B0609020204030204" charset="0"/>
              </a:rPr>
              <a:t>&gt;&gt;&gt; bList</a:t>
            </a:r>
          </a:p>
          <a:p>
            <a:pPr marL="0" indent="0">
              <a:spcBef>
                <a:spcPts val="0"/>
              </a:spcBef>
              <a:buNone/>
            </a:pPr>
            <a:r>
              <a:rPr lang="zh-CN" altLang="en-US" sz="1200" strike="noStrike" noProof="1">
                <a:solidFill>
                  <a:srgbClr val="00B0F0"/>
                </a:solidFill>
                <a:latin typeface="Consolas" panose="020B0609020204030204" charset="0"/>
              </a:rPr>
              <a:t>[3, [5, 6],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                      #aList受到影响</a:t>
            </a:r>
          </a:p>
          <a:p>
            <a:pPr marL="0" indent="0">
              <a:spcBef>
                <a:spcPts val="0"/>
              </a:spcBef>
              <a:buNone/>
            </a:pPr>
            <a:r>
              <a:rPr lang="zh-CN" altLang="en-US" sz="1200" strike="noStrike" noProof="1">
                <a:solidFill>
                  <a:srgbClr val="00B0F0"/>
                </a:solidFill>
                <a:latin typeface="Consolas" panose="020B0609020204030204" charset="0"/>
              </a:rPr>
              <a:t>[3, [5, 6], 7]</a:t>
            </a:r>
          </a:p>
        </p:txBody>
      </p:sp>
      <p:sp>
        <p:nvSpPr>
          <p:cNvPr id="51202"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p>
        </p:txBody>
      </p:sp>
      <p:sp>
        <p:nvSpPr>
          <p:cNvPr id="2" name="灯片编号占位符 1">
            <a:extLst>
              <a:ext uri="{FF2B5EF4-FFF2-40B4-BE49-F238E27FC236}">
                <a16:creationId xmlns:a16="http://schemas.microsoft.com/office/drawing/2014/main" id="{7F0FDC67-478E-46E5-B0B6-B728A2B83C43}"/>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35</a:t>
            </a:fld>
            <a:endParaRPr lang="zh-CN" altLang="en-US" strike="noStrike" noProof="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buFont typeface="Wingdings" panose="05000000000000000000" charset="0"/>
              <a:buChar char=""/>
            </a:pPr>
            <a:r>
              <a:rPr lang="en-US" sz="1800" strike="noStrike" noProof="1"/>
              <a:t>标准库copy中的deepcopy()函数实现深复制。所谓</a:t>
            </a:r>
            <a:r>
              <a:rPr lang="en-US" sz="1800" strike="noStrike" noProof="1">
                <a:solidFill>
                  <a:srgbClr val="FF0000"/>
                </a:solidFill>
              </a:rPr>
              <a:t>深复制</a:t>
            </a:r>
            <a:r>
              <a:rPr lang="en-US" sz="1800" strike="noStrike" noProof="1"/>
              <a:t>，是指对原列表中的元素进行递归，把所有的值都复制到新列表中，对嵌套的子列表不再是复制引用。</a:t>
            </a:r>
            <a:r>
              <a:rPr lang="en-US" sz="1800" strike="noStrike" noProof="1">
                <a:solidFill>
                  <a:srgbClr val="FF0000"/>
                </a:solidFill>
              </a:rPr>
              <a:t>新列表和原列表是互相独立</a:t>
            </a:r>
            <a:r>
              <a:rPr lang="en-US" sz="1800" strike="noStrike" noProof="1"/>
              <a:t>，修改任何一个都不会影响另外一个。</a:t>
            </a:r>
          </a:p>
          <a:p>
            <a:pPr marL="0" indent="0">
              <a:spcBef>
                <a:spcPts val="0"/>
              </a:spcBef>
              <a:buNone/>
            </a:pPr>
            <a:r>
              <a:rPr lang="en-US" sz="1200" strike="noStrike" noProof="1">
                <a:latin typeface="Consolas" panose="020B0609020204030204" charset="0"/>
              </a:rPr>
              <a:t>&gt;&gt;&gt; aList = [3, [5], 7]</a:t>
            </a:r>
          </a:p>
          <a:p>
            <a:pPr marL="0" indent="0">
              <a:spcBef>
                <a:spcPts val="0"/>
              </a:spcBef>
              <a:buNone/>
            </a:pPr>
            <a:r>
              <a:rPr lang="en-US" sz="1200" strike="noStrike" noProof="1">
                <a:latin typeface="Consolas" panose="020B0609020204030204" charset="0"/>
              </a:rPr>
              <a:t>&gt;&gt;&gt; import copy</a:t>
            </a:r>
          </a:p>
          <a:p>
            <a:pPr marL="0" indent="0">
              <a:spcBef>
                <a:spcPts val="0"/>
              </a:spcBef>
              <a:buNone/>
            </a:pPr>
            <a:r>
              <a:rPr lang="en-US" sz="1200" strike="noStrike" noProof="1">
                <a:latin typeface="Consolas" panose="020B0609020204030204" charset="0"/>
              </a:rPr>
              <a:t>&gt;&gt;&gt; bList = copy.deepcopy(aList) #深赋值，递归复制，直到遇到可哈希对象</a:t>
            </a:r>
          </a:p>
          <a:p>
            <a:pPr marL="0" indent="0">
              <a:spcBef>
                <a:spcPts val="0"/>
              </a:spcBef>
              <a:buNone/>
            </a:pPr>
            <a:r>
              <a:rPr lang="en-US" sz="1200" strike="noStrike" noProof="1">
                <a:latin typeface="Consolas" panose="020B0609020204030204" charset="0"/>
              </a:rPr>
              <a:t>                           #aList和bList完全独立，互相不影响</a:t>
            </a:r>
          </a:p>
          <a:p>
            <a:pPr marL="0" indent="0">
              <a:spcBef>
                <a:spcPts val="0"/>
              </a:spcBef>
              <a:buNone/>
            </a:pPr>
            <a:r>
              <a:rPr lang="en-US" sz="1200" strike="noStrike" noProof="1">
                <a:latin typeface="Consolas" panose="020B0609020204030204" charset="0"/>
              </a:rPr>
              <a:t>&gt;&gt;&gt; aList == bList</a:t>
            </a:r>
          </a:p>
          <a:p>
            <a:pPr marL="0" indent="0">
              <a:spcBef>
                <a:spcPts val="0"/>
              </a:spcBef>
              <a:buNone/>
            </a:pPr>
            <a:r>
              <a:rPr lang="en-US" sz="1200" strike="noStrike" noProof="1">
                <a:solidFill>
                  <a:srgbClr val="00B0F0"/>
                </a:solidFill>
                <a:latin typeface="Consolas" panose="020B0609020204030204" charset="0"/>
              </a:rPr>
              <a:t>True</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aList is bList</a:t>
            </a:r>
          </a:p>
          <a:p>
            <a:pPr marL="0" indent="0">
              <a:spcBef>
                <a:spcPts val="0"/>
              </a:spcBef>
              <a:buNone/>
            </a:pPr>
            <a:r>
              <a:rPr lang="en-US" sz="1200" strike="noStrike" noProof="1">
                <a:solidFill>
                  <a:srgbClr val="00B0F0"/>
                </a:solidFill>
                <a:latin typeface="Consolas" panose="020B0609020204030204" charset="0"/>
              </a:rPr>
              <a:t>False</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bList[1].append(6)         #修改bList不会影响aList</a:t>
            </a:r>
          </a:p>
          <a:p>
            <a:pPr marL="0" indent="0">
              <a:spcBef>
                <a:spcPts val="0"/>
              </a:spcBef>
              <a:buNone/>
            </a:pPr>
            <a:r>
              <a:rPr lang="en-US" sz="1200" strike="noStrike" noProof="1">
                <a:latin typeface="Consolas" panose="020B0609020204030204" charset="0"/>
              </a:rPr>
              <a:t>&gt;&gt;&gt; bList</a:t>
            </a:r>
          </a:p>
          <a:p>
            <a:pPr marL="0" indent="0">
              <a:spcBef>
                <a:spcPts val="0"/>
              </a:spcBef>
              <a:buNone/>
            </a:pPr>
            <a:r>
              <a:rPr lang="en-US" sz="1200" strike="noStrike" noProof="1">
                <a:solidFill>
                  <a:srgbClr val="00B0F0"/>
                </a:solidFill>
                <a:latin typeface="Consolas" panose="020B0609020204030204" charset="0"/>
              </a:rPr>
              <a:t>[3, [5, 6], 7]</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aList</a:t>
            </a:r>
          </a:p>
          <a:p>
            <a:pPr marL="0" indent="0">
              <a:spcBef>
                <a:spcPts val="0"/>
              </a:spcBef>
              <a:buNone/>
            </a:pPr>
            <a:r>
              <a:rPr lang="en-US" sz="1200" strike="noStrike" noProof="1">
                <a:solidFill>
                  <a:srgbClr val="00B0F0"/>
                </a:solidFill>
                <a:latin typeface="Consolas" panose="020B0609020204030204" charset="0"/>
              </a:rPr>
              <a:t>[3, [5], 7]</a:t>
            </a:r>
          </a:p>
        </p:txBody>
      </p:sp>
      <p:sp>
        <p:nvSpPr>
          <p:cNvPr id="2" name="灯片编号占位符 1">
            <a:extLst>
              <a:ext uri="{FF2B5EF4-FFF2-40B4-BE49-F238E27FC236}">
                <a16:creationId xmlns:a16="http://schemas.microsoft.com/office/drawing/2014/main" id="{357B1B33-4283-4997-AB91-ACBF2961BFA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36</a:t>
            </a:fld>
            <a:endParaRPr lang="zh-CN" altLang="en-US" strike="noStrike" noProof="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anchor="t"/>
          <a:lstStyle/>
          <a:p>
            <a:pPr marL="0" indent="0">
              <a:buNone/>
            </a:pPr>
            <a:r>
              <a:rPr lang="zh-CN" altLang="en-US" sz="1500" b="1" dirty="0"/>
              <a:t>一个非常棒的网站：http://pythontutor.com/live.html#mode=edit</a:t>
            </a:r>
          </a:p>
        </p:txBody>
      </p:sp>
      <p:sp>
        <p:nvSpPr>
          <p:cNvPr id="53250"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p>
        </p:txBody>
      </p:sp>
      <p:pic>
        <p:nvPicPr>
          <p:cNvPr id="53251" name="图片 5"/>
          <p:cNvPicPr>
            <a:picLocks noChangeAspect="1"/>
          </p:cNvPicPr>
          <p:nvPr/>
        </p:nvPicPr>
        <p:blipFill>
          <a:blip r:embed="rId2"/>
          <a:stretch>
            <a:fillRect/>
          </a:stretch>
        </p:blipFill>
        <p:spPr>
          <a:xfrm>
            <a:off x="1618733" y="1710037"/>
            <a:ext cx="2710337" cy="1373031"/>
          </a:xfrm>
          <a:prstGeom prst="rect">
            <a:avLst/>
          </a:prstGeom>
          <a:noFill/>
          <a:ln w="9525" cap="flat" cmpd="sng">
            <a:solidFill>
              <a:schemeClr val="tx2"/>
            </a:solidFill>
            <a:prstDash val="solid"/>
            <a:round/>
            <a:headEnd type="none" w="med" len="med"/>
            <a:tailEnd type="none" w="med" len="med"/>
          </a:ln>
        </p:spPr>
      </p:pic>
      <p:pic>
        <p:nvPicPr>
          <p:cNvPr id="53252" name="图片 6"/>
          <p:cNvPicPr>
            <a:picLocks noChangeAspect="1"/>
          </p:cNvPicPr>
          <p:nvPr/>
        </p:nvPicPr>
        <p:blipFill>
          <a:blip r:embed="rId3"/>
          <a:stretch>
            <a:fillRect/>
          </a:stretch>
        </p:blipFill>
        <p:spPr>
          <a:xfrm>
            <a:off x="4338597" y="3093785"/>
            <a:ext cx="2703192" cy="1502832"/>
          </a:xfrm>
          <a:prstGeom prst="rect">
            <a:avLst/>
          </a:prstGeom>
          <a:noFill/>
          <a:ln w="9525" cap="flat" cmpd="sng">
            <a:solidFill>
              <a:schemeClr val="tx2"/>
            </a:solidFill>
            <a:prstDash val="solid"/>
            <a:round/>
            <a:headEnd type="none" w="med" len="med"/>
            <a:tailEnd type="none" w="med" len="med"/>
          </a:ln>
        </p:spPr>
      </p:pic>
      <p:sp>
        <p:nvSpPr>
          <p:cNvPr id="2" name="灯片编号占位符 1">
            <a:extLst>
              <a:ext uri="{FF2B5EF4-FFF2-40B4-BE49-F238E27FC236}">
                <a16:creationId xmlns:a16="http://schemas.microsoft.com/office/drawing/2014/main" id="{759CED1A-C547-484E-B510-380C73D61171}"/>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37</a:t>
            </a:fld>
            <a:endParaRPr lang="zh-CN" altLang="en-US" strike="noStrike" noProof="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7105"/>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2.1.7  列表排序</a:t>
            </a:r>
          </a:p>
        </p:txBody>
      </p:sp>
      <p:sp>
        <p:nvSpPr>
          <p:cNvPr id="54274" name="文本占位符 47106"/>
          <p:cNvSpPr>
            <a:spLocks noGrp="1"/>
          </p:cNvSpPr>
          <p:nvPr>
            <p:ph idx="1"/>
          </p:nvPr>
        </p:nvSpPr>
        <p:spPr>
          <a:xfrm>
            <a:off x="481965" y="1050290"/>
            <a:ext cx="7952740" cy="3395345"/>
          </a:xfrm>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sort()</a:t>
            </a:r>
            <a:r>
              <a:rPr lang="zh-CN" altLang="en-US" sz="1800"/>
              <a:t>方法进行</a:t>
            </a:r>
            <a:r>
              <a:rPr lang="zh-CN" altLang="en-US" sz="1800">
                <a:solidFill>
                  <a:srgbClr val="FF0000"/>
                </a:solidFill>
              </a:rPr>
              <a:t>原地排序</a:t>
            </a:r>
            <a:r>
              <a:rPr lang="zh-CN" altLang="en-US" sz="1800"/>
              <a:t>，支持多种不同的排序方法。</a:t>
            </a:r>
          </a:p>
          <a:p>
            <a:pPr defTabSz="914400">
              <a:lnSpc>
                <a:spcPct val="80000"/>
              </a:lnSpc>
              <a:spcBef>
                <a:spcPct val="0"/>
              </a:spcBef>
              <a:buSzPct val="90000"/>
              <a:buFont typeface="Wingdings" panose="05000000000000000000" pitchFamily="2" charset="2"/>
              <a:buNone/>
            </a:pPr>
            <a:r>
              <a:rPr lang="en-US" altLang="zh-CN" sz="1600">
                <a:latin typeface="Consolas" panose="020B0609020204030204" charset="0"/>
              </a:rPr>
              <a:t>&gt;&gt;&gt; aList = [3, 4, 5, 6, 7, 9, 11, 13, 15, 17]</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import random</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random.shuffle(aList)</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 4, 15, 11, 9, 17, 13, 6, 7, 5]</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aList.sort()                            #</a:t>
            </a:r>
            <a:r>
              <a:rPr lang="zh-CN" altLang="en-US" sz="1600">
                <a:latin typeface="Consolas" panose="020B0609020204030204" charset="0"/>
              </a:rPr>
              <a:t>默认是升序排序</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p>
          <a:p>
            <a:pPr defTabSz="914400">
              <a:lnSpc>
                <a:spcPct val="100000"/>
              </a:lnSpc>
              <a:spcBef>
                <a:spcPct val="0"/>
              </a:spcBef>
              <a:buSzPct val="90000"/>
              <a:buFont typeface="Wingdings" panose="05000000000000000000" pitchFamily="2" charset="2"/>
              <a:buNone/>
            </a:pPr>
            <a:r>
              <a:rPr lang="zh-CN" altLang="en-US" sz="1600">
                <a:solidFill>
                  <a:srgbClr val="00B0F0"/>
                </a:solidFill>
                <a:latin typeface="Consolas" panose="020B0609020204030204" charset="0"/>
              </a:rPr>
              <a:t>[3, 4, 5, 6, 7, 9, 11, 13, 15, 17]</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aList.sort(reverse=True)              #</a:t>
            </a:r>
            <a:r>
              <a:rPr lang="zh-CN" altLang="en-US" sz="1600">
                <a:latin typeface="Consolas" panose="020B0609020204030204" charset="0"/>
              </a:rPr>
              <a:t>降序排序</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aList.sort(key=lambda x:len(str(x)))  #</a:t>
            </a:r>
            <a:r>
              <a:rPr lang="zh-CN" altLang="en-US" sz="1600">
                <a:latin typeface="Consolas" panose="020B0609020204030204" charset="0"/>
              </a:rPr>
              <a:t>按转换成字符串的长度排序</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[9, 7, 6, 5, 4, 3, 17, 15, 13, 11]</a:t>
            </a:r>
          </a:p>
        </p:txBody>
      </p:sp>
      <p:sp>
        <p:nvSpPr>
          <p:cNvPr id="2" name="Line Callout 1 1"/>
          <p:cNvSpPr/>
          <p:nvPr/>
        </p:nvSpPr>
        <p:spPr>
          <a:xfrm>
            <a:off x="4037330" y="1784985"/>
            <a:ext cx="2423795" cy="593725"/>
          </a:xfrm>
          <a:prstGeom prst="borderCallout1">
            <a:avLst>
              <a:gd name="adj1" fmla="val 46417"/>
              <a:gd name="adj2" fmla="val 812"/>
              <a:gd name="adj3" fmla="val 170267"/>
              <a:gd name="adj4" fmla="val -69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sort()</a:t>
            </a:r>
            <a:r>
              <a:rPr lang="zh-CN" altLang="en-US">
                <a:solidFill>
                  <a:srgbClr val="FF0000"/>
                </a:solidFill>
              </a:rPr>
              <a:t>方法没有返回值</a:t>
            </a:r>
          </a:p>
        </p:txBody>
      </p:sp>
      <p:sp>
        <p:nvSpPr>
          <p:cNvPr id="3" name="灯片编号占位符 2">
            <a:extLst>
              <a:ext uri="{FF2B5EF4-FFF2-40B4-BE49-F238E27FC236}">
                <a16:creationId xmlns:a16="http://schemas.microsoft.com/office/drawing/2014/main" id="{95E66852-C77C-4727-9937-3F015B1343D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38</a:t>
            </a:fld>
            <a:endParaRPr lang="zh-CN" altLang="en-US" strike="noStrike" noProof="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812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p>
        </p:txBody>
      </p:sp>
      <p:sp>
        <p:nvSpPr>
          <p:cNvPr id="55298" name="文本占位符 48130"/>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a:t>使用内置函数</a:t>
            </a:r>
            <a:r>
              <a:rPr lang="en-US" altLang="zh-CN" sz="1800"/>
              <a:t>sorted()</a:t>
            </a:r>
            <a:r>
              <a:rPr lang="zh-CN" altLang="en-US" sz="1800"/>
              <a:t>对列表进行排序并</a:t>
            </a:r>
            <a:r>
              <a:rPr lang="zh-CN" altLang="en-US" sz="1800">
                <a:solidFill>
                  <a:srgbClr val="FF0000"/>
                </a:solidFill>
              </a:rPr>
              <a:t>返回新列表。</a:t>
            </a:r>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[9, 7, 6, 5, 4, 3, 17, 15, 13, 11]</a:t>
            </a:r>
          </a:p>
          <a:p>
            <a:pPr defTabSz="914400">
              <a:lnSpc>
                <a:spcPct val="80000"/>
              </a:lnSpc>
              <a:buSzPct val="90000"/>
              <a:buFont typeface="Wingdings" panose="05000000000000000000" pitchFamily="2" charset="2"/>
              <a:buNone/>
            </a:pPr>
            <a:r>
              <a:rPr lang="en-US" altLang="zh-CN" sz="1600">
                <a:latin typeface="Consolas" panose="020B0609020204030204" charset="0"/>
              </a:rPr>
              <a:t>&gt;&gt;&gt; sorted(aList)                            #</a:t>
            </a:r>
            <a:r>
              <a:rPr lang="zh-CN" altLang="en-US" sz="1600">
                <a:latin typeface="Consolas" panose="020B0609020204030204" charset="0"/>
              </a:rPr>
              <a:t>升序排序</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6, 7, 9, 11, 13, 15, 17]</a:t>
            </a:r>
          </a:p>
          <a:p>
            <a:pPr defTabSz="914400">
              <a:lnSpc>
                <a:spcPct val="80000"/>
              </a:lnSpc>
              <a:buSzPct val="90000"/>
              <a:buFont typeface="Wingdings" panose="05000000000000000000" pitchFamily="2" charset="2"/>
              <a:buNone/>
            </a:pPr>
            <a:r>
              <a:rPr lang="en-US" altLang="zh-CN" sz="1600">
                <a:latin typeface="Consolas" panose="020B0609020204030204" charset="0"/>
              </a:rPr>
              <a:t>&gt;&gt;&gt; sorted(aList,reverse=True)             #</a:t>
            </a:r>
            <a:r>
              <a:rPr lang="zh-CN" altLang="en-US" sz="1600">
                <a:latin typeface="Consolas" panose="020B0609020204030204" charset="0"/>
              </a:rPr>
              <a:t>降序排序</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600">
              <a:latin typeface="Consolas" panose="020B0609020204030204" charset="0"/>
            </a:endParaRPr>
          </a:p>
        </p:txBody>
      </p:sp>
      <p:sp>
        <p:nvSpPr>
          <p:cNvPr id="2" name="Line Callout 1 1"/>
          <p:cNvSpPr/>
          <p:nvPr/>
        </p:nvSpPr>
        <p:spPr>
          <a:xfrm>
            <a:off x="2971800" y="3321050"/>
            <a:ext cx="2294890" cy="607695"/>
          </a:xfrm>
          <a:prstGeom prst="borderCallout1">
            <a:avLst>
              <a:gd name="adj1" fmla="val 48066"/>
              <a:gd name="adj2" fmla="val 83"/>
              <a:gd name="adj3" fmla="val -81504"/>
              <a:gd name="adj4" fmla="val -55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内置函数</a:t>
            </a:r>
            <a:r>
              <a:rPr lang="en-US" altLang="zh-CN">
                <a:solidFill>
                  <a:srgbClr val="FF0000"/>
                </a:solidFill>
              </a:rPr>
              <a:t>sorted()</a:t>
            </a:r>
            <a:r>
              <a:rPr lang="zh-CN" altLang="en-US">
                <a:solidFill>
                  <a:srgbClr val="FF0000"/>
                </a:solidFill>
              </a:rPr>
              <a:t>返回排序后的新列表</a:t>
            </a:r>
          </a:p>
        </p:txBody>
      </p:sp>
      <p:sp>
        <p:nvSpPr>
          <p:cNvPr id="3" name="灯片编号占位符 2">
            <a:extLst>
              <a:ext uri="{FF2B5EF4-FFF2-40B4-BE49-F238E27FC236}">
                <a16:creationId xmlns:a16="http://schemas.microsoft.com/office/drawing/2014/main" id="{5CCE8D1F-2869-4A0C-B6B5-373CC0A7C57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39</a:t>
            </a:fld>
            <a:endParaRPr lang="zh-CN" alt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80695" y="1125855"/>
          <a:ext cx="7132955" cy="3422650"/>
        </p:xfrm>
        <a:graphic>
          <a:graphicData uri="http://schemas.openxmlformats.org/drawingml/2006/table">
            <a:tbl>
              <a:tblPr firstRow="1" bandRow="1">
                <a:tableStyleId>{5940675A-B579-460E-94D1-54222C63F5DA}</a:tableStyleId>
              </a:tblPr>
              <a:tblGrid>
                <a:gridCol w="1576705">
                  <a:extLst>
                    <a:ext uri="{9D8B030D-6E8A-4147-A177-3AD203B41FA5}">
                      <a16:colId xmlns:a16="http://schemas.microsoft.com/office/drawing/2014/main" val="20000"/>
                    </a:ext>
                  </a:extLst>
                </a:gridCol>
                <a:gridCol w="1518285">
                  <a:extLst>
                    <a:ext uri="{9D8B030D-6E8A-4147-A177-3AD203B41FA5}">
                      <a16:colId xmlns:a16="http://schemas.microsoft.com/office/drawing/2014/main" val="20001"/>
                    </a:ext>
                  </a:extLst>
                </a:gridCol>
                <a:gridCol w="1433195">
                  <a:extLst>
                    <a:ext uri="{9D8B030D-6E8A-4147-A177-3AD203B41FA5}">
                      <a16:colId xmlns:a16="http://schemas.microsoft.com/office/drawing/2014/main" val="20002"/>
                    </a:ext>
                  </a:extLst>
                </a:gridCol>
                <a:gridCol w="1578610">
                  <a:extLst>
                    <a:ext uri="{9D8B030D-6E8A-4147-A177-3AD203B41FA5}">
                      <a16:colId xmlns:a16="http://schemas.microsoft.com/office/drawing/2014/main" val="20003"/>
                    </a:ext>
                  </a:extLst>
                </a:gridCol>
                <a:gridCol w="1026160">
                  <a:extLst>
                    <a:ext uri="{9D8B030D-6E8A-4147-A177-3AD203B41FA5}">
                      <a16:colId xmlns:a16="http://schemas.microsoft.com/office/drawing/2014/main" val="20004"/>
                    </a:ext>
                  </a:extLst>
                </a:gridCol>
              </a:tblGrid>
              <a:tr h="256540">
                <a:tc>
                  <a:txBody>
                    <a:bodyPr/>
                    <a:lstStyle/>
                    <a:p>
                      <a:pPr>
                        <a:buNone/>
                      </a:pPr>
                      <a:r>
                        <a:rPr lang="en-US" altLang="zh-CN" sz="1050" b="1">
                          <a:latin typeface="宋体" panose="02010600030101010101" pitchFamily="2" charset="-122"/>
                          <a:ea typeface="宋体" panose="02010600030101010101" pitchFamily="2" charset="-122"/>
                          <a:cs typeface="宋体" panose="02010600030101010101" pitchFamily="2" charset="-122"/>
                        </a:rPr>
                        <a:t> </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列表</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元组</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字典</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集合</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63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list</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tuple</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dict</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set</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9395">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定界符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方括号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圆括号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大括号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大括号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63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760">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是否有序</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9395">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元素分隔符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9395">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键</a:t>
                      </a:r>
                      <a:r>
                        <a:rPr lang="en-US" altLang="zh-CN" sz="105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3535">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对元素值的要求</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latin typeface="宋体" panose="02010600030101010101" pitchFamily="2" charset="-122"/>
                          <a:ea typeface="宋体" panose="02010600030101010101" pitchFamily="2" charset="-122"/>
                          <a:cs typeface="宋体" panose="02010600030101010101" pitchFamily="2" charset="-122"/>
                        </a:rPr>
                        <a:t>“</a:t>
                      </a:r>
                      <a:r>
                        <a:rPr lang="zh-CN" altLang="en-US" sz="1050">
                          <a:latin typeface="宋体" panose="02010600030101010101" pitchFamily="2" charset="-122"/>
                          <a:ea typeface="宋体" panose="02010600030101010101" pitchFamily="2" charset="-122"/>
                          <a:cs typeface="宋体" panose="02010600030101010101" pitchFamily="2" charset="-122"/>
                        </a:rPr>
                        <a:t>键”必须可哈希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831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8760">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元素查找速度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非常慢</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很慢</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非常快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非常快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465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p>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不允许</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6465"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p>
        </p:txBody>
      </p:sp>
      <p:sp>
        <p:nvSpPr>
          <p:cNvPr id="3" name="灯片编号占位符 2">
            <a:extLst>
              <a:ext uri="{FF2B5EF4-FFF2-40B4-BE49-F238E27FC236}">
                <a16:creationId xmlns:a16="http://schemas.microsoft.com/office/drawing/2014/main" id="{6CAC4317-61A9-4064-85F5-F951E05B37FF}"/>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a:t>
            </a:fld>
            <a:endParaRPr lang="zh-CN" altLang="en-US" strike="noStrike" noProof="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91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p>
        </p:txBody>
      </p:sp>
      <p:sp>
        <p:nvSpPr>
          <p:cNvPr id="56322" name="文本占位符 49154"/>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a:t>使用列表对象的</a:t>
            </a:r>
            <a:r>
              <a:rPr lang="en-US" altLang="zh-CN" sz="1800"/>
              <a:t>reverse()</a:t>
            </a:r>
            <a:r>
              <a:rPr lang="zh-CN" altLang="en-US" sz="1800"/>
              <a:t>方法将元素</a:t>
            </a:r>
            <a:r>
              <a:rPr lang="zh-CN" altLang="en-US" sz="1800">
                <a:solidFill>
                  <a:srgbClr val="FF0000"/>
                </a:solidFill>
              </a:rPr>
              <a:t>原地逆序。</a:t>
            </a:r>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pitchFamily="2" charset="2"/>
              <a:buNone/>
            </a:pPr>
            <a:r>
              <a:rPr lang="en-US" altLang="zh-CN" sz="1600">
                <a:latin typeface="Consolas" panose="020B0609020204030204" charset="0"/>
              </a:rPr>
              <a:t>&gt;&gt;&gt; aList = [3, 4, 5, 6, 7, 9, 11, 13, 15, 17]</a:t>
            </a:r>
          </a:p>
          <a:p>
            <a:pPr defTabSz="914400">
              <a:lnSpc>
                <a:spcPct val="90000"/>
              </a:lnSpc>
              <a:buSzPct val="90000"/>
              <a:buFont typeface="Wingdings" panose="05000000000000000000" pitchFamily="2" charset="2"/>
              <a:buNone/>
            </a:pPr>
            <a:r>
              <a:rPr lang="en-US" altLang="zh-CN" sz="1600">
                <a:latin typeface="Consolas" panose="020B0609020204030204" charset="0"/>
              </a:rPr>
              <a:t>&gt;&gt;&gt; aList.reverse()</a:t>
            </a:r>
          </a:p>
          <a:p>
            <a:pPr defTabSz="914400">
              <a:lnSpc>
                <a:spcPct val="90000"/>
              </a:lnSpc>
              <a:buSzPct val="90000"/>
              <a:buFont typeface="Wingdings" panose="05000000000000000000" pitchFamily="2" charset="2"/>
              <a:buNone/>
            </a:pPr>
            <a:r>
              <a:rPr lang="en-US" altLang="zh-CN" sz="1600">
                <a:latin typeface="Consolas" panose="020B0609020204030204" charset="0"/>
              </a:rPr>
              <a:t>&gt;&gt;&gt; aList</a:t>
            </a:r>
          </a:p>
          <a:p>
            <a:pPr defTabSz="914400">
              <a:lnSpc>
                <a:spcPct val="90000"/>
              </a:lnSpc>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350">
              <a:solidFill>
                <a:srgbClr val="00B0F0"/>
              </a:solidFill>
              <a:latin typeface="Consolas" panose="020B0609020204030204" charset="0"/>
            </a:endParaRPr>
          </a:p>
          <a:p>
            <a:pPr defTabSz="914400">
              <a:lnSpc>
                <a:spcPct val="90000"/>
              </a:lnSpc>
              <a:buSzPct val="90000"/>
              <a:buFont typeface="Wingdings" panose="05000000000000000000" pitchFamily="2" charset="2"/>
              <a:buNone/>
            </a:pPr>
            <a:endParaRPr lang="en-US" altLang="zh-CN"/>
          </a:p>
        </p:txBody>
      </p:sp>
      <p:sp>
        <p:nvSpPr>
          <p:cNvPr id="2" name="灯片编号占位符 1">
            <a:extLst>
              <a:ext uri="{FF2B5EF4-FFF2-40B4-BE49-F238E27FC236}">
                <a16:creationId xmlns:a16="http://schemas.microsoft.com/office/drawing/2014/main" id="{95C0EAD9-793A-4832-AEED-954376EC1F5B}"/>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40</a:t>
            </a:fld>
            <a:endParaRPr lang="zh-CN" altLang="en-US" strike="noStrike" noProof="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017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p>
        </p:txBody>
      </p:sp>
      <p:sp>
        <p:nvSpPr>
          <p:cNvPr id="57346" name="文本占位符 50178"/>
          <p:cNvSpPr>
            <a:spLocks noGrp="1"/>
          </p:cNvSpPr>
          <p:nvPr>
            <p:ph idx="1"/>
          </p:nvPr>
        </p:nvSpPr>
        <p:spPr/>
        <p:txBody>
          <a:bodyPr anchor="t"/>
          <a:lstStyle/>
          <a:p>
            <a:pPr defTabSz="914400">
              <a:lnSpc>
                <a:spcPct val="100000"/>
              </a:lnSpc>
              <a:spcBef>
                <a:spcPct val="0"/>
              </a:spcBef>
              <a:buSzPct val="90000"/>
              <a:buFont typeface="Wingdings" panose="05000000000000000000" charset="0"/>
              <a:buChar char="§"/>
            </a:pPr>
            <a:r>
              <a:rPr lang="zh-CN" altLang="en-US" sz="1800"/>
              <a:t>使用内置函数</a:t>
            </a:r>
            <a:r>
              <a:rPr lang="en-US" altLang="zh-CN" sz="1800"/>
              <a:t>reversed()</a:t>
            </a:r>
            <a:r>
              <a:rPr lang="zh-CN" altLang="en-US" sz="1800"/>
              <a:t>对列表元素进行逆序排列并</a:t>
            </a:r>
            <a:r>
              <a:rPr lang="zh-CN" altLang="en-US" sz="1800">
                <a:solidFill>
                  <a:srgbClr val="FF0000"/>
                </a:solidFill>
              </a:rPr>
              <a:t>返回迭代对象。</a:t>
            </a:r>
          </a:p>
          <a:p>
            <a:pPr defTabSz="914400">
              <a:lnSpc>
                <a:spcPct val="80000"/>
              </a:lnSpc>
              <a:spcBef>
                <a:spcPct val="0"/>
              </a:spcBef>
              <a:buSzPct val="90000"/>
              <a:buFont typeface="Wingdings" panose="05000000000000000000" pitchFamily="2" charset="2"/>
              <a:buNone/>
            </a:pPr>
            <a:endParaRPr lang="zh-CN" altLang="en-US" sz="1800">
              <a:solidFill>
                <a:srgbClr val="FF0000"/>
              </a:solidFill>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 = [3, 4, 5, 6, 7, 9, 11, 13, 15, 17]</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newList = reversed(aList)         #</a:t>
            </a:r>
            <a:r>
              <a:rPr lang="zh-CN" altLang="en-US" sz="1600">
                <a:latin typeface="Consolas" panose="020B0609020204030204" charset="0"/>
              </a:rPr>
              <a:t>返回</a:t>
            </a:r>
            <a:r>
              <a:rPr lang="en-US" altLang="zh-CN" sz="1600">
                <a:latin typeface="Consolas" panose="020B0609020204030204" charset="0"/>
              </a:rPr>
              <a:t>reversed</a:t>
            </a:r>
            <a:r>
              <a:rPr lang="zh-CN" altLang="en-US" sz="1600">
                <a:latin typeface="Consolas" panose="020B0609020204030204" charset="0"/>
              </a:rPr>
              <a:t>对象</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list(newList)                     #</a:t>
            </a:r>
            <a:r>
              <a:rPr lang="zh-CN" altLang="en-US" sz="1600">
                <a:latin typeface="Consolas" panose="020B0609020204030204" charset="0"/>
              </a:rPr>
              <a:t>把</a:t>
            </a:r>
            <a:r>
              <a:rPr lang="en-US" altLang="zh-CN" sz="1600">
                <a:latin typeface="Consolas" panose="020B0609020204030204" charset="0"/>
              </a:rPr>
              <a:t>reversed</a:t>
            </a:r>
            <a:r>
              <a:rPr lang="zh-CN" altLang="en-US" sz="1600">
                <a:latin typeface="Consolas" panose="020B0609020204030204" charset="0"/>
              </a:rPr>
              <a:t>对象转换成列表</a:t>
            </a: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for i in newList:</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    print(i, end=' ')                 #</a:t>
            </a:r>
            <a:r>
              <a:rPr lang="zh-CN" altLang="en-US" sz="1600">
                <a:latin typeface="Consolas" panose="020B0609020204030204" charset="0"/>
              </a:rPr>
              <a:t>这里没有输出内容</a:t>
            </a:r>
          </a:p>
          <a:p>
            <a:pPr defTabSz="914400">
              <a:lnSpc>
                <a:spcPct val="100000"/>
              </a:lnSpc>
              <a:spcBef>
                <a:spcPct val="0"/>
              </a:spcBef>
              <a:buSzPct val="9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a:t>
            </a:r>
            <a:r>
              <a:rPr lang="zh-CN" altLang="en-US" sz="1600">
                <a:latin typeface="Consolas" panose="020B0609020204030204" charset="0"/>
              </a:rPr>
              <a:t>迭代对象已遍历结束</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newList = reversed(aList)         #</a:t>
            </a:r>
            <a:r>
              <a:rPr lang="zh-CN" altLang="en-US" sz="1600">
                <a:latin typeface="Consolas" panose="020B0609020204030204" charset="0"/>
              </a:rPr>
              <a:t>重新创建</a:t>
            </a:r>
            <a:r>
              <a:rPr lang="en-US" altLang="zh-CN" sz="1600">
                <a:latin typeface="Consolas" panose="020B0609020204030204" charset="0"/>
              </a:rPr>
              <a:t>reversed</a:t>
            </a:r>
            <a:r>
              <a:rPr lang="zh-CN" altLang="en-US" sz="1600">
                <a:latin typeface="Consolas" panose="020B0609020204030204" charset="0"/>
              </a:rPr>
              <a:t>对象</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for i in newList:</a:t>
            </a: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    print(i, end=' ')</a:t>
            </a: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p>
        </p:txBody>
      </p:sp>
      <p:sp>
        <p:nvSpPr>
          <p:cNvPr id="2" name="灯片编号占位符 1">
            <a:extLst>
              <a:ext uri="{FF2B5EF4-FFF2-40B4-BE49-F238E27FC236}">
                <a16:creationId xmlns:a16="http://schemas.microsoft.com/office/drawing/2014/main" id="{9870ED42-6B5C-4051-AEB6-534A141C01F6}"/>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41</a:t>
            </a:fld>
            <a:endParaRPr lang="zh-CN" altLang="en-US" strike="noStrike" noProof="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2.1.8  </a:t>
            </a:r>
            <a:r>
              <a:rPr lang="zh-CN" altLang="en-US">
                <a:sym typeface="+mn-ea"/>
              </a:rPr>
              <a:t>用于序列操作的常用内置函数</a:t>
            </a:r>
            <a:endParaRPr lang="en-US"/>
          </a:p>
        </p:txBody>
      </p:sp>
      <p:sp>
        <p:nvSpPr>
          <p:cNvPr id="3" name="Content Placeholder 2"/>
          <p:cNvSpPr>
            <a:spLocks noGrp="1"/>
          </p:cNvSpPr>
          <p:nvPr>
            <p:ph idx="1"/>
          </p:nvPr>
        </p:nvSpPr>
        <p:spPr>
          <a:xfrm>
            <a:off x="457200" y="1116540"/>
            <a:ext cx="8229600" cy="3395066"/>
          </a:xfrm>
        </p:spPr>
        <p:txBody>
          <a:bodyPr/>
          <a:lstStyle/>
          <a:p>
            <a:pPr>
              <a:lnSpc>
                <a:spcPct val="150000"/>
              </a:lnSpc>
              <a:spcBef>
                <a:spcPts val="0"/>
              </a:spcBef>
            </a:pPr>
            <a:r>
              <a:rPr lang="en-US" sz="1600" dirty="0">
                <a:latin typeface="Consolas" panose="020B0609020204030204" charset="0"/>
                <a:cs typeface="Consolas" panose="020B0609020204030204" charset="0"/>
              </a:rPr>
              <a:t>all()</a:t>
            </a:r>
            <a:r>
              <a:rPr lang="en-US" sz="1600" dirty="0" err="1">
                <a:latin typeface="Consolas" panose="020B0609020204030204" charset="0"/>
                <a:cs typeface="Consolas" panose="020B0609020204030204" charset="0"/>
              </a:rPr>
              <a:t>和any</a:t>
            </a:r>
            <a:r>
              <a:rPr lang="en-US" sz="1600" dirty="0">
                <a:latin typeface="Consolas" panose="020B0609020204030204" charset="0"/>
                <a:cs typeface="Consolas" panose="020B0609020204030204" charset="0"/>
              </a:rPr>
              <a:t>()：</a:t>
            </a:r>
            <a:r>
              <a:rPr lang="en-US" sz="1600" dirty="0">
                <a:solidFill>
                  <a:srgbClr val="FF0000"/>
                </a:solidFill>
                <a:latin typeface="Consolas" panose="020B0609020204030204" charset="0"/>
                <a:cs typeface="Consolas" panose="020B0609020204030204" charset="0"/>
              </a:rPr>
              <a:t>all()</a:t>
            </a:r>
            <a:r>
              <a:rPr lang="en-US" sz="1600" dirty="0" err="1">
                <a:latin typeface="Consolas" panose="020B0609020204030204" charset="0"/>
                <a:cs typeface="Consolas" panose="020B0609020204030204" charset="0"/>
              </a:rPr>
              <a:t>函数用来测试列表、元组等序列对象以及map对象、zip对象等类似对象中是否所有元素都等价于True，</a:t>
            </a:r>
            <a:r>
              <a:rPr lang="en-US" sz="1600" dirty="0" err="1">
                <a:solidFill>
                  <a:srgbClr val="FF0000"/>
                </a:solidFill>
                <a:latin typeface="Consolas" panose="020B0609020204030204" charset="0"/>
                <a:cs typeface="Consolas" panose="020B0609020204030204" charset="0"/>
              </a:rPr>
              <a:t>any</a:t>
            </a:r>
            <a:r>
              <a:rPr lang="en-US" sz="1600" dirty="0">
                <a:solidFill>
                  <a:srgbClr val="FF0000"/>
                </a:solidFill>
                <a:latin typeface="Consolas" panose="020B0609020204030204" charset="0"/>
                <a:cs typeface="Consolas" panose="020B0609020204030204" charset="0"/>
              </a:rPr>
              <a:t>()</a:t>
            </a:r>
            <a:r>
              <a:rPr lang="zh-CN" altLang="en-US" sz="1600" dirty="0">
                <a:solidFill>
                  <a:schemeClr val="tx1"/>
                </a:solidFill>
                <a:latin typeface="Consolas" panose="020B0609020204030204" charset="0"/>
                <a:cs typeface="Consolas" panose="020B0609020204030204" charset="0"/>
              </a:rPr>
              <a:t>函数</a:t>
            </a:r>
            <a:r>
              <a:rPr lang="en-US" sz="1600" dirty="0" err="1">
                <a:latin typeface="Consolas" panose="020B0609020204030204" charset="0"/>
                <a:cs typeface="Consolas" panose="020B0609020204030204" charset="0"/>
              </a:rPr>
              <a:t>用来测试序列或可迭代对象中是否存在等价于True的元素。例如</a:t>
            </a:r>
            <a:r>
              <a:rPr lang="en-US" sz="1600" dirty="0">
                <a:latin typeface="Consolas" panose="020B0609020204030204" charset="0"/>
                <a:cs typeface="Consolas" panose="020B0609020204030204" charset="0"/>
              </a:rPr>
              <a:t>：</a:t>
            </a:r>
          </a:p>
          <a:p>
            <a:pPr marL="0" indent="0">
              <a:buNone/>
            </a:pPr>
            <a:r>
              <a:rPr lang="en-US" sz="1600" dirty="0">
                <a:latin typeface="Consolas" panose="020B0609020204030204" charset="0"/>
                <a:cs typeface="Consolas" panose="020B0609020204030204" charset="0"/>
              </a:rPr>
              <a:t>&gt;&gt;&gt; all([1,2,3])</a:t>
            </a:r>
          </a:p>
          <a:p>
            <a:pPr marL="0" indent="0">
              <a:buNone/>
            </a:pPr>
            <a:r>
              <a:rPr lang="en-US" sz="1600" dirty="0">
                <a:solidFill>
                  <a:srgbClr val="00B0F0"/>
                </a:solidFill>
                <a:latin typeface="Consolas" panose="020B0609020204030204" charset="0"/>
                <a:cs typeface="Consolas" panose="020B0609020204030204" charset="0"/>
              </a:rPr>
              <a:t>True</a:t>
            </a:r>
            <a:endParaRPr lang="en-US" sz="1600" dirty="0">
              <a:latin typeface="Consolas" panose="020B0609020204030204" charset="0"/>
              <a:cs typeface="Consolas" panose="020B0609020204030204" charset="0"/>
            </a:endParaRPr>
          </a:p>
          <a:p>
            <a:pPr marL="0" indent="0">
              <a:buNone/>
            </a:pPr>
            <a:r>
              <a:rPr lang="en-US" sz="1600" dirty="0">
                <a:latin typeface="Consolas" panose="020B0609020204030204" charset="0"/>
                <a:cs typeface="Consolas" panose="020B0609020204030204" charset="0"/>
              </a:rPr>
              <a:t>&gt;&gt;&gt; all([0,1,2,3])</a:t>
            </a:r>
          </a:p>
          <a:p>
            <a:pPr marL="0" indent="0">
              <a:buNone/>
            </a:pPr>
            <a:r>
              <a:rPr lang="en-US" sz="1600" dirty="0">
                <a:solidFill>
                  <a:srgbClr val="00B0F0"/>
                </a:solidFill>
                <a:latin typeface="Consolas" panose="020B0609020204030204" charset="0"/>
                <a:cs typeface="Consolas" panose="020B0609020204030204" charset="0"/>
              </a:rPr>
              <a:t>False</a:t>
            </a:r>
            <a:endParaRPr lang="en-US" sz="1600" dirty="0">
              <a:latin typeface="Consolas" panose="020B0609020204030204" charset="0"/>
              <a:cs typeface="Consolas" panose="020B0609020204030204" charset="0"/>
            </a:endParaRPr>
          </a:p>
          <a:p>
            <a:pPr marL="0" indent="0">
              <a:buNone/>
            </a:pPr>
            <a:r>
              <a:rPr lang="en-US" sz="1600" dirty="0">
                <a:latin typeface="Consolas" panose="020B0609020204030204" charset="0"/>
                <a:cs typeface="Consolas" panose="020B0609020204030204" charset="0"/>
              </a:rPr>
              <a:t>&gt;&gt;&gt; any([0,1,2,3])</a:t>
            </a:r>
          </a:p>
          <a:p>
            <a:pPr marL="0" indent="0">
              <a:buNone/>
            </a:pPr>
            <a:r>
              <a:rPr lang="en-US" sz="1600" dirty="0">
                <a:solidFill>
                  <a:srgbClr val="00B0F0"/>
                </a:solidFill>
                <a:latin typeface="Consolas" panose="020B0609020204030204" charset="0"/>
                <a:cs typeface="Consolas" panose="020B0609020204030204" charset="0"/>
              </a:rPr>
              <a:t>True</a:t>
            </a:r>
            <a:endParaRPr lang="en-US" sz="1600" dirty="0">
              <a:latin typeface="Consolas" panose="020B0609020204030204" charset="0"/>
              <a:cs typeface="Consolas" panose="020B0609020204030204" charset="0"/>
            </a:endParaRPr>
          </a:p>
          <a:p>
            <a:pPr marL="0" indent="0">
              <a:buNone/>
            </a:pPr>
            <a:r>
              <a:rPr lang="en-US" sz="1600" dirty="0">
                <a:latin typeface="Consolas" panose="020B0609020204030204" charset="0"/>
                <a:cs typeface="Consolas" panose="020B0609020204030204" charset="0"/>
              </a:rPr>
              <a:t>&gt;&gt;&gt; any([0])</a:t>
            </a:r>
          </a:p>
          <a:p>
            <a:pPr marL="0" indent="0">
              <a:buNone/>
            </a:pPr>
            <a:r>
              <a:rPr lang="en-US" sz="1600" dirty="0">
                <a:solidFill>
                  <a:srgbClr val="00B0F0"/>
                </a:solidFill>
                <a:latin typeface="Consolas" panose="020B0609020204030204" charset="0"/>
                <a:cs typeface="Consolas" panose="020B0609020204030204" charset="0"/>
              </a:rPr>
              <a:t>False</a:t>
            </a:r>
          </a:p>
        </p:txBody>
      </p:sp>
      <p:sp>
        <p:nvSpPr>
          <p:cNvPr id="4" name="灯片编号占位符 3">
            <a:extLst>
              <a:ext uri="{FF2B5EF4-FFF2-40B4-BE49-F238E27FC236}">
                <a16:creationId xmlns:a16="http://schemas.microsoft.com/office/drawing/2014/main" id="{0352CDC3-FD7F-4758-B077-1ABB2EE54DF8}"/>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42</a:t>
            </a:fld>
            <a:endParaRPr lang="zh-CN" altLang="en-US" strike="noStrike" noProof="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4273"/>
          <p:cNvSpPr>
            <a:spLocks noGrp="1"/>
          </p:cNvSpPr>
          <p:nvPr>
            <p:ph type="title"/>
          </p:nvPr>
        </p:nvSpPr>
        <p:spPr>
          <a:xfrm>
            <a:off x="-1270" y="4445"/>
            <a:ext cx="9124315" cy="951865"/>
          </a:xfrm>
        </p:spPr>
        <p:txBody>
          <a:bodyPr anchor="ctr"/>
          <a:lstStyle/>
          <a:p>
            <a:pPr defTabSz="914400">
              <a:buNone/>
            </a:pPr>
            <a:r>
              <a:rPr lang="en-US" altLang="zh-CN" sz="3000" kern="1200" baseline="0">
                <a:latin typeface="+mj-lt"/>
                <a:ea typeface="+mj-ea"/>
                <a:cs typeface="+mj-cs"/>
              </a:rPr>
              <a:t>2.1.8  </a:t>
            </a:r>
            <a:r>
              <a:rPr lang="zh-CN" altLang="en-US" sz="3000" kern="1200" baseline="0">
                <a:latin typeface="+mj-lt"/>
                <a:ea typeface="+mj-ea"/>
                <a:cs typeface="+mj-cs"/>
              </a:rPr>
              <a:t>用于序列操作的常用内置函数</a:t>
            </a:r>
          </a:p>
        </p:txBody>
      </p:sp>
      <p:sp>
        <p:nvSpPr>
          <p:cNvPr id="66562" name="文本占位符 54274"/>
          <p:cNvSpPr>
            <a:spLocks noGrp="1"/>
          </p:cNvSpPr>
          <p:nvPr>
            <p:ph idx="1"/>
          </p:nvPr>
        </p:nvSpPr>
        <p:spPr/>
        <p:txBody>
          <a:bodyPr anchor="t"/>
          <a:lstStyle/>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latin typeface="+mn-lt"/>
                <a:ea typeface="+mn-ea"/>
                <a:cs typeface="+mn-cs"/>
              </a:rPr>
              <a:t>len(</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solidFill>
                  <a:srgbClr val="FF9900"/>
                </a:solidFill>
                <a:latin typeface="+mn-lt"/>
                <a:ea typeface="+mn-ea"/>
                <a:cs typeface="+mn-cs"/>
              </a:rPr>
              <a:t>：</a:t>
            </a:r>
            <a:r>
              <a:rPr lang="zh-CN" altLang="en-US" sz="1800" strike="noStrike" kern="1200" baseline="0" noProof="1">
                <a:latin typeface="+mn-lt"/>
                <a:ea typeface="+mn-ea"/>
                <a:cs typeface="+mn-cs"/>
              </a:rPr>
              <a:t>返回列表中的</a:t>
            </a:r>
            <a:r>
              <a:rPr lang="zh-CN" altLang="en-US" sz="1800" strike="noStrike" kern="1200" baseline="0" noProof="1">
                <a:solidFill>
                  <a:srgbClr val="FF0000"/>
                </a:solidFill>
                <a:latin typeface="+mn-lt"/>
                <a:ea typeface="+mn-ea"/>
                <a:cs typeface="+mn-cs"/>
              </a:rPr>
              <a:t>元素个数</a:t>
            </a:r>
            <a:r>
              <a:rPr lang="zh-CN" altLang="en-US" sz="1800" strike="noStrike" kern="1200" baseline="0" noProof="1">
                <a:latin typeface="+mn-lt"/>
                <a:ea typeface="+mn-ea"/>
                <a:cs typeface="+mn-cs"/>
              </a:rPr>
              <a:t>，同样适用于元组、字典、集合、字符串等。</a:t>
            </a:r>
          </a:p>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latin typeface="+mn-lt"/>
                <a:ea typeface="+mn-ea"/>
                <a:cs typeface="+mn-cs"/>
              </a:rPr>
              <a:t>max(</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latin typeface="+mn-lt"/>
                <a:ea typeface="+mn-ea"/>
                <a:cs typeface="+mn-cs"/>
              </a:rPr>
              <a:t>、 </a:t>
            </a:r>
            <a:r>
              <a:rPr lang="en-US" altLang="x-none" sz="1800" strike="noStrike" kern="1200" baseline="0" noProof="1">
                <a:latin typeface="+mn-lt"/>
                <a:ea typeface="+mn-ea"/>
                <a:cs typeface="+mn-cs"/>
              </a:rPr>
              <a:t>min(</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solidFill>
                  <a:srgbClr val="FF9900"/>
                </a:solidFill>
                <a:latin typeface="+mn-lt"/>
                <a:ea typeface="+mn-ea"/>
                <a:cs typeface="+mn-cs"/>
              </a:rPr>
              <a:t>：</a:t>
            </a:r>
            <a:r>
              <a:rPr lang="zh-CN" altLang="en-US" sz="1800" strike="noStrike" kern="1200" baseline="0" noProof="1">
                <a:latin typeface="+mn-lt"/>
                <a:ea typeface="+mn-ea"/>
                <a:cs typeface="+mn-cs"/>
              </a:rPr>
              <a:t>返回列表中的</a:t>
            </a:r>
            <a:r>
              <a:rPr lang="zh-CN" altLang="en-US" sz="1800" strike="noStrike" kern="1200" baseline="0" noProof="1">
                <a:solidFill>
                  <a:srgbClr val="FF0000"/>
                </a:solidFill>
                <a:latin typeface="+mn-lt"/>
                <a:ea typeface="+mn-ea"/>
                <a:cs typeface="+mn-cs"/>
              </a:rPr>
              <a:t>最大或最小</a:t>
            </a:r>
            <a:r>
              <a:rPr lang="zh-CN" altLang="en-US" sz="1800" strike="noStrike" kern="1200" baseline="0" noProof="1">
                <a:latin typeface="+mn-lt"/>
                <a:ea typeface="+mn-ea"/>
                <a:cs typeface="+mn-cs"/>
              </a:rPr>
              <a:t>元素，同样适用于元组、字典、集合、</a:t>
            </a:r>
            <a:r>
              <a:rPr lang="en-US" altLang="x-none" sz="1800" strike="noStrike" kern="1200" baseline="0" noProof="1">
                <a:latin typeface="+mn-lt"/>
                <a:ea typeface="+mn-ea"/>
                <a:cs typeface="+mn-cs"/>
              </a:rPr>
              <a:t>range</a:t>
            </a:r>
            <a:r>
              <a:rPr lang="zh-CN" altLang="en-US" sz="1800" strike="noStrike" kern="1200" baseline="0" noProof="1">
                <a:latin typeface="+mn-lt"/>
                <a:ea typeface="+mn-ea"/>
                <a:cs typeface="+mn-cs"/>
              </a:rPr>
              <a:t>对象等。</a:t>
            </a:r>
          </a:p>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latin typeface="+mn-lt"/>
                <a:ea typeface="+mn-ea"/>
                <a:cs typeface="+mn-cs"/>
              </a:rPr>
              <a:t>sum(</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solidFill>
                  <a:srgbClr val="FF9900"/>
                </a:solidFill>
                <a:latin typeface="+mn-lt"/>
                <a:ea typeface="+mn-ea"/>
                <a:cs typeface="+mn-cs"/>
              </a:rPr>
              <a:t>：</a:t>
            </a:r>
            <a:r>
              <a:rPr lang="zh-CN" altLang="en-US" sz="1800" strike="noStrike" kern="1200" baseline="0" noProof="1">
                <a:latin typeface="+mn-lt"/>
                <a:ea typeface="+mn-ea"/>
                <a:cs typeface="+mn-cs"/>
              </a:rPr>
              <a:t>对列表的元素进行</a:t>
            </a:r>
            <a:r>
              <a:rPr lang="zh-CN" altLang="en-US" sz="1800" strike="noStrike" kern="1200" baseline="0" noProof="1">
                <a:solidFill>
                  <a:srgbClr val="FF0000"/>
                </a:solidFill>
                <a:latin typeface="+mn-lt"/>
                <a:ea typeface="+mn-ea"/>
                <a:cs typeface="+mn-cs"/>
              </a:rPr>
              <a:t>求和</a:t>
            </a:r>
            <a:r>
              <a:rPr lang="zh-CN" altLang="en-US" sz="1800" strike="noStrike" kern="1200" baseline="0" noProof="1">
                <a:latin typeface="+mn-lt"/>
                <a:ea typeface="+mn-ea"/>
                <a:cs typeface="+mn-cs"/>
              </a:rPr>
              <a:t>运算，对非数值型列表运算需要指定</a:t>
            </a:r>
            <a:r>
              <a:rPr lang="en-US" altLang="zh-CN" sz="1800" strike="noStrike" kern="1200" baseline="0" noProof="1">
                <a:latin typeface="+mn-lt"/>
                <a:ea typeface="+mn-ea"/>
                <a:cs typeface="+mn-cs"/>
              </a:rPr>
              <a:t>start</a:t>
            </a:r>
            <a:r>
              <a:rPr lang="zh-CN" altLang="en-US" sz="1800" strike="noStrike" kern="1200" baseline="0" noProof="1">
                <a:latin typeface="+mn-lt"/>
                <a:ea typeface="+mn-ea"/>
                <a:cs typeface="+mn-cs"/>
              </a:rPr>
              <a:t>参数，同样适用于元组、</a:t>
            </a:r>
            <a:r>
              <a:rPr lang="en-US" altLang="x-none" sz="1800" strike="noStrike" kern="1200" baseline="0" noProof="1">
                <a:latin typeface="+mn-lt"/>
                <a:ea typeface="+mn-ea"/>
                <a:cs typeface="+mn-cs"/>
              </a:rPr>
              <a:t>range</a:t>
            </a:r>
            <a:r>
              <a:rPr lang="zh-CN" altLang="en-US" sz="1800" strike="noStrike" kern="1200" baseline="0" noProof="1">
                <a:latin typeface="+mn-lt"/>
                <a:ea typeface="+mn-ea"/>
                <a:cs typeface="+mn-cs"/>
              </a:rPr>
              <a:t>。</a:t>
            </a: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sum(range(1, 11))      #sum()函数的start参数默认为0</a:t>
            </a: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55</a:t>
            </a: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sum(range(1, 11), 5)   #指定start参数为5，等价于5+sum(range(1,11))</a:t>
            </a: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60</a:t>
            </a: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sum([[1, 2], [3], [4]], [])    #这个操作占用空间较大，慎用</a:t>
            </a: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[1, 2, 3, 4]</a:t>
            </a:r>
          </a:p>
        </p:txBody>
      </p:sp>
      <p:sp>
        <p:nvSpPr>
          <p:cNvPr id="2" name="灯片编号占位符 1">
            <a:extLst>
              <a:ext uri="{FF2B5EF4-FFF2-40B4-BE49-F238E27FC236}">
                <a16:creationId xmlns:a16="http://schemas.microsoft.com/office/drawing/2014/main" id="{39735F87-5FC2-40E9-B880-0AE222E16AF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43</a:t>
            </a:fld>
            <a:endParaRPr lang="zh-CN" altLang="en-US" strike="noStrike" noProof="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1270" y="4445"/>
            <a:ext cx="9124315" cy="951865"/>
          </a:xfrm>
        </p:spPr>
        <p:txBody>
          <a:bodyPr anchor="ctr"/>
          <a:lstStyle/>
          <a:p>
            <a:pPr defTabSz="914400">
              <a:buNone/>
            </a:pPr>
            <a:r>
              <a:rPr lang="en-US" altLang="zh-CN" sz="2700" kern="1200" baseline="0">
                <a:latin typeface="+mj-lt"/>
                <a:ea typeface="+mj-ea"/>
                <a:cs typeface="+mj-cs"/>
                <a:sym typeface="Arial" panose="020B0604020202020204" pitchFamily="34" charset="0"/>
              </a:rPr>
              <a:t>2.1.8  </a:t>
            </a:r>
            <a:r>
              <a:rPr lang="zh-CN" altLang="en-US" sz="2700" kern="1200" baseline="0">
                <a:latin typeface="+mj-lt"/>
                <a:ea typeface="+mj-ea"/>
                <a:cs typeface="+mj-cs"/>
                <a:sym typeface="Arial" panose="020B0604020202020204" pitchFamily="34" charset="0"/>
              </a:rPr>
              <a:t>用于序列操作的常用内置函数</a:t>
            </a:r>
            <a:endParaRPr lang="zh-CN" altLang="en-US" sz="2700" kern="1200" baseline="0">
              <a:latin typeface="+mj-lt"/>
              <a:ea typeface="+mj-ea"/>
              <a:cs typeface="+mj-cs"/>
            </a:endParaRPr>
          </a:p>
        </p:txBody>
      </p:sp>
      <p:sp>
        <p:nvSpPr>
          <p:cNvPr id="3" name="内容占位符 2"/>
          <p:cNvSpPr>
            <a:spLocks noGrp="1"/>
          </p:cNvSpPr>
          <p:nvPr>
            <p:ph idx="1"/>
          </p:nvPr>
        </p:nvSpPr>
        <p:spPr/>
        <p:txBody>
          <a:bodyPr/>
          <a:lstStyle/>
          <a:p>
            <a:pPr fontAlgn="base">
              <a:lnSpc>
                <a:spcPct val="80000"/>
              </a:lnSpc>
              <a:buFont typeface="Wingdings" panose="05000000000000000000" charset="0"/>
              <a:buChar char="n"/>
            </a:pPr>
            <a:r>
              <a:rPr lang="en-US" altLang="zh-CN" sz="1800" strike="noStrike" noProof="1">
                <a:sym typeface="+mn-ea"/>
              </a:rPr>
              <a:t>zip()</a:t>
            </a:r>
            <a:r>
              <a:rPr lang="zh-CN" altLang="en-US" sz="1800" strike="noStrike" noProof="1">
                <a:sym typeface="+mn-ea"/>
              </a:rPr>
              <a:t>函数返回可迭代的</a:t>
            </a:r>
            <a:r>
              <a:rPr lang="en-US" altLang="zh-CN" sz="1800" strike="noStrike" noProof="1">
                <a:solidFill>
                  <a:srgbClr val="FF0000"/>
                </a:solidFill>
                <a:sym typeface="+mn-ea"/>
              </a:rPr>
              <a:t>zip</a:t>
            </a:r>
            <a:r>
              <a:rPr lang="zh-CN" altLang="en-US" sz="1800" strike="noStrike" noProof="1">
                <a:solidFill>
                  <a:srgbClr val="FF0000"/>
                </a:solidFill>
                <a:sym typeface="+mn-ea"/>
              </a:rPr>
              <a:t>对象。</a:t>
            </a:r>
            <a:endParaRPr lang="zh-CN" altLang="en-US" sz="1800" strike="noStrike" noProof="1">
              <a:solidFill>
                <a:srgbClr val="FF0000"/>
              </a:solidFill>
              <a:effectLst/>
              <a:sym typeface="+mn-ea"/>
            </a:endParaRPr>
          </a:p>
          <a:p>
            <a:pPr marL="1905" indent="-344805" fontAlgn="base">
              <a:lnSpc>
                <a:spcPct val="80000"/>
              </a:lnSpc>
              <a:buNone/>
            </a:pPr>
            <a:endParaRPr lang="zh-CN" altLang="en-US" sz="1500" strike="noStrike" noProof="1">
              <a:sym typeface="+mn-ea"/>
            </a:endParaRPr>
          </a:p>
          <a:p>
            <a:pPr marL="1905" indent="-344805" fontAlgn="base">
              <a:lnSpc>
                <a:spcPct val="80000"/>
              </a:lnSpc>
              <a:buNone/>
            </a:pPr>
            <a:r>
              <a:rPr lang="zh-CN" altLang="en-US" sz="1600" strike="noStrike" noProof="1">
                <a:latin typeface="Consolas" panose="020B0609020204030204" charset="0"/>
                <a:sym typeface="+mn-ea"/>
              </a:rPr>
              <a:t>&gt;&gt;&gt; aList = [1, 2, 3]</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sym typeface="+mn-ea"/>
              </a:rPr>
              <a:t>&gt;&gt;&gt; bList = [4, 5, 6]</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sym typeface="+mn-ea"/>
              </a:rPr>
              <a:t>&gt;&gt;&gt; cList = zip(a, b)                 </a:t>
            </a:r>
            <a:r>
              <a:rPr lang="en-US" altLang="zh-CN" sz="1600" strike="noStrike" noProof="1">
                <a:latin typeface="Consolas" panose="020B0609020204030204" charset="0"/>
                <a:sym typeface="+mn-ea"/>
              </a:rPr>
              <a:t>#</a:t>
            </a:r>
            <a:r>
              <a:rPr lang="zh-CN" altLang="en-US" sz="1600" strike="noStrike" noProof="1">
                <a:latin typeface="Consolas" panose="020B0609020204030204" charset="0"/>
                <a:sym typeface="+mn-ea"/>
              </a:rPr>
              <a:t>返回</a:t>
            </a:r>
            <a:r>
              <a:rPr lang="en-US" altLang="zh-CN" sz="1600" strike="noStrike" noProof="1">
                <a:latin typeface="Consolas" panose="020B0609020204030204" charset="0"/>
                <a:sym typeface="+mn-ea"/>
              </a:rPr>
              <a:t>zip</a:t>
            </a:r>
            <a:r>
              <a:rPr lang="zh-CN" altLang="en-US" sz="1600" strike="noStrike" noProof="1">
                <a:latin typeface="Consolas" panose="020B0609020204030204" charset="0"/>
                <a:sym typeface="+mn-ea"/>
              </a:rPr>
              <a:t>对象</a:t>
            </a:r>
          </a:p>
          <a:p>
            <a:pPr marL="1905" indent="-344805" fontAlgn="base">
              <a:lnSpc>
                <a:spcPct val="80000"/>
              </a:lnSpc>
              <a:buNone/>
            </a:pPr>
            <a:r>
              <a:rPr lang="zh-CN" altLang="en-US" sz="1600" strike="noStrike" noProof="1">
                <a:latin typeface="Consolas" panose="020B0609020204030204" charset="0"/>
                <a:sym typeface="+mn-ea"/>
              </a:rPr>
              <a:t>&gt;&gt;&gt; cList</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sym typeface="+mn-ea"/>
              </a:rPr>
              <a:t>&lt;zip object at 0x0000000003728908&gt;</a:t>
            </a:r>
            <a:endParaRPr lang="zh-CN" altLang="en-US" sz="1600" strike="noStrike" noProof="1">
              <a:solidFill>
                <a:srgbClr val="00B0F0"/>
              </a:solidFill>
              <a:effectLst/>
              <a:latin typeface="Consolas" panose="020B0609020204030204" charset="0"/>
              <a:sym typeface="+mn-ea"/>
            </a:endParaRPr>
          </a:p>
          <a:p>
            <a:pPr marL="1905" indent="-344805" fontAlgn="base">
              <a:lnSpc>
                <a:spcPct val="80000"/>
              </a:lnSpc>
              <a:buNone/>
            </a:pPr>
            <a:r>
              <a:rPr lang="zh-CN" altLang="en-US" sz="1600" strike="noStrike" noProof="1">
                <a:latin typeface="Consolas" panose="020B0609020204030204" charset="0"/>
                <a:sym typeface="+mn-ea"/>
              </a:rPr>
              <a:t>&gt;&gt;&gt; list(cList)                       </a:t>
            </a:r>
            <a:r>
              <a:rPr lang="en-US" altLang="zh-CN" sz="1600" strike="noStrike" noProof="1">
                <a:latin typeface="Consolas" panose="020B0609020204030204" charset="0"/>
                <a:sym typeface="+mn-ea"/>
              </a:rPr>
              <a:t>#</a:t>
            </a:r>
            <a:r>
              <a:rPr lang="zh-CN" altLang="en-US" sz="1600" strike="noStrike" noProof="1">
                <a:latin typeface="Consolas" panose="020B0609020204030204" charset="0"/>
                <a:sym typeface="+mn-ea"/>
              </a:rPr>
              <a:t>把</a:t>
            </a:r>
            <a:r>
              <a:rPr lang="en-US" altLang="zh-CN" sz="1600" strike="noStrike" noProof="1">
                <a:latin typeface="Consolas" panose="020B0609020204030204" charset="0"/>
                <a:sym typeface="+mn-ea"/>
              </a:rPr>
              <a:t>zip</a:t>
            </a:r>
            <a:r>
              <a:rPr lang="zh-CN" altLang="en-US" sz="1600" strike="noStrike" noProof="1">
                <a:latin typeface="Consolas" panose="020B0609020204030204" charset="0"/>
                <a:sym typeface="+mn-ea"/>
              </a:rPr>
              <a:t>对象转换成列表</a:t>
            </a:r>
          </a:p>
          <a:p>
            <a:pPr marL="1905" indent="-344805" fontAlgn="base">
              <a:lnSpc>
                <a:spcPct val="80000"/>
              </a:lnSpc>
              <a:buNone/>
            </a:pPr>
            <a:r>
              <a:rPr lang="zh-CN" altLang="en-US" sz="1600" strike="noStrike" noProof="1">
                <a:solidFill>
                  <a:srgbClr val="00B0F0"/>
                </a:solidFill>
                <a:latin typeface="Consolas" panose="020B0609020204030204" charset="0"/>
                <a:sym typeface="+mn-ea"/>
              </a:rPr>
              <a:t>[(1, 4), (2, 5), (3, 6)]</a:t>
            </a:r>
          </a:p>
        </p:txBody>
      </p:sp>
      <p:sp>
        <p:nvSpPr>
          <p:cNvPr id="2" name="灯片编号占位符 1">
            <a:extLst>
              <a:ext uri="{FF2B5EF4-FFF2-40B4-BE49-F238E27FC236}">
                <a16:creationId xmlns:a16="http://schemas.microsoft.com/office/drawing/2014/main" id="{9C27F8B7-23BD-4A73-9E61-56A276F03266}"/>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44</a:t>
            </a:fld>
            <a:endParaRPr lang="zh-CN" altLang="en-US" strike="noStrike" noProof="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56321"/>
          <p:cNvSpPr>
            <a:spLocks noGrp="1"/>
          </p:cNvSpPr>
          <p:nvPr>
            <p:ph type="title"/>
          </p:nvPr>
        </p:nvSpPr>
        <p:spPr>
          <a:xfrm>
            <a:off x="-1270" y="4445"/>
            <a:ext cx="9124315" cy="951865"/>
          </a:xfrm>
        </p:spPr>
        <p:txBody>
          <a:bodyPr anchor="ctr"/>
          <a:lstStyle/>
          <a:p>
            <a:pPr defTabSz="914400">
              <a:buNone/>
            </a:pPr>
            <a:r>
              <a:rPr lang="en-US" altLang="zh-CN" sz="3000" kern="1200" baseline="0">
                <a:latin typeface="+mj-lt"/>
                <a:ea typeface="+mj-ea"/>
                <a:cs typeface="+mj-cs"/>
              </a:rPr>
              <a:t>2.1.8  </a:t>
            </a:r>
            <a:r>
              <a:rPr lang="zh-CN" altLang="en-US" sz="3000" kern="1200" baseline="0">
                <a:latin typeface="+mj-lt"/>
                <a:ea typeface="+mj-ea"/>
                <a:cs typeface="+mj-cs"/>
              </a:rPr>
              <a:t>用于序列操作的常用内置函数</a:t>
            </a:r>
          </a:p>
        </p:txBody>
      </p:sp>
      <p:sp>
        <p:nvSpPr>
          <p:cNvPr id="60418" name="文本占位符 5632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en-US" altLang="zh-CN" sz="1800" dirty="0"/>
              <a:t>enumerate(</a:t>
            </a:r>
            <a:r>
              <a:rPr lang="zh-CN" altLang="en-US" sz="1800" dirty="0"/>
              <a:t>列表</a:t>
            </a:r>
            <a:r>
              <a:rPr lang="en-US" altLang="zh-CN" sz="1800" dirty="0"/>
              <a:t>):</a:t>
            </a:r>
            <a:r>
              <a:rPr lang="zh-CN" altLang="en-US" sz="1800" dirty="0"/>
              <a:t>枚举列表元素，</a:t>
            </a:r>
            <a:r>
              <a:rPr lang="zh-CN" altLang="en-US" sz="1800" dirty="0">
                <a:solidFill>
                  <a:srgbClr val="FF0000"/>
                </a:solidFill>
              </a:rPr>
              <a:t>返回枚举对象</a:t>
            </a:r>
            <a:r>
              <a:rPr lang="zh-CN" altLang="en-US" sz="1800" dirty="0"/>
              <a:t>，其中每个元素为包含下标和值的元组。该函数对元组、字符串同样有效。（</a:t>
            </a:r>
            <a:r>
              <a:rPr lang="en-US" altLang="zh-CN" sz="1800" dirty="0"/>
              <a:t>enumerate</a:t>
            </a:r>
            <a:r>
              <a:rPr lang="zh-CN" altLang="en-US" sz="1800" dirty="0"/>
              <a:t>对象只能看一次）</a:t>
            </a:r>
          </a:p>
          <a:p>
            <a:pPr defTabSz="914400">
              <a:lnSpc>
                <a:spcPct val="80000"/>
              </a:lnSpc>
              <a:buSzPct val="90000"/>
              <a:buFont typeface="Wingdings" panose="05000000000000000000" pitchFamily="2" charset="2"/>
              <a:buNone/>
            </a:pPr>
            <a:endParaRPr lang="en-US" altLang="zh-CN" sz="15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for item in enumerate('abcdef'):</a:t>
            </a:r>
          </a:p>
          <a:p>
            <a:pPr defTabSz="914400">
              <a:lnSpc>
                <a:spcPct val="80000"/>
              </a:lnSpc>
              <a:buSzPct val="90000"/>
              <a:buFont typeface="Wingdings" panose="05000000000000000000" pitchFamily="2" charset="2"/>
              <a:buNone/>
            </a:pPr>
            <a:r>
              <a:rPr lang="en-US" altLang="zh-CN" sz="1600" dirty="0">
                <a:latin typeface="Consolas" panose="020B0609020204030204" charset="0"/>
              </a:rPr>
              <a:t>    print(item)</a:t>
            </a:r>
          </a:p>
          <a:p>
            <a:pPr defTabSz="914400">
              <a:lnSpc>
                <a:spcPct val="80000"/>
              </a:lnSpc>
              <a:buSzPct val="90000"/>
              <a:buFont typeface="Wingdings" panose="05000000000000000000" pitchFamily="2" charset="2"/>
              <a:buNone/>
            </a:pP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(0, 'a')</a:t>
            </a: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 'b')</a:t>
            </a: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(2, 'c')</a:t>
            </a: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'd')</a:t>
            </a: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(4, 'e')</a:t>
            </a: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(5, 'f')</a:t>
            </a:r>
          </a:p>
        </p:txBody>
      </p:sp>
      <p:sp>
        <p:nvSpPr>
          <p:cNvPr id="2" name="灯片编号占位符 1">
            <a:extLst>
              <a:ext uri="{FF2B5EF4-FFF2-40B4-BE49-F238E27FC236}">
                <a16:creationId xmlns:a16="http://schemas.microsoft.com/office/drawing/2014/main" id="{36C2923B-3571-42D8-829F-0520B73C02D8}"/>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45</a:t>
            </a:fld>
            <a:endParaRPr lang="zh-CN" altLang="en-US" strike="noStrike" noProof="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p>
        </p:txBody>
      </p:sp>
      <p:sp>
        <p:nvSpPr>
          <p:cNvPr id="57347" name="文本占位符 57346"/>
          <p:cNvSpPr>
            <a:spLocks noGrp="1"/>
          </p:cNvSpPr>
          <p:nvPr>
            <p:ph idx="1"/>
          </p:nvPr>
        </p:nvSpPr>
        <p:spPr/>
        <p:txBody>
          <a:bodyPr/>
          <a:lstStyle/>
          <a:p>
            <a:pPr fontAlgn="base">
              <a:lnSpc>
                <a:spcPct val="150000"/>
              </a:lnSpc>
              <a:spcBef>
                <a:spcPts val="0"/>
              </a:spcBef>
              <a:buFont typeface="Wingdings" panose="05000000000000000000" charset="0"/>
              <a:buChar char="n"/>
            </a:pPr>
            <a:r>
              <a:rPr lang="en-US" altLang="x-none" sz="1800" strike="noStrike" noProof="1">
                <a:effectLst/>
                <a:latin typeface="宋体" panose="02010600030101010101" pitchFamily="2" charset="-122"/>
              </a:rPr>
              <a:t>列表推导式使用非常简洁的方式来快速生成满足特定需求的列表，代码具有非常强的可读性。</a:t>
            </a:r>
          </a:p>
          <a:p>
            <a:pPr fontAlgn="base">
              <a:lnSpc>
                <a:spcPct val="150000"/>
              </a:lnSpc>
              <a:spcBef>
                <a:spcPts val="0"/>
              </a:spcBef>
              <a:buFont typeface="Wingdings" panose="05000000000000000000" charset="0"/>
              <a:buChar char="n"/>
            </a:pPr>
            <a:r>
              <a:rPr lang="zh-CN" altLang="en-US" sz="1800" strike="noStrike" noProof="1">
                <a:effectLst/>
                <a:latin typeface="宋体" panose="02010600030101010101" pitchFamily="2" charset="-122"/>
              </a:rPr>
              <a:t>列表推导式语法形式为：</a:t>
            </a: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[expression for expr1 in sequence1 if condition1</a:t>
            </a: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expr2 in sequence2 if condition2</a:t>
            </a: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expr3 in sequence3 if condition3</a:t>
            </a: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a:t>
            </a: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exprN in sequenceN if conditionN]</a:t>
            </a:r>
            <a:endParaRPr lang="en-US" altLang="x-none" sz="1350" strike="noStrike" noProof="1">
              <a:effectLst/>
              <a:latin typeface="Consolas" panose="020B0609020204030204" charset="0"/>
            </a:endParaRPr>
          </a:p>
          <a:p>
            <a:pPr marL="1905" indent="-344805" fontAlgn="base">
              <a:lnSpc>
                <a:spcPct val="80000"/>
              </a:lnSpc>
              <a:buNone/>
            </a:pPr>
            <a:endParaRPr lang="en-US" altLang="x-none" sz="1350" strike="noStrike" noProof="1">
              <a:effectLst/>
              <a:latin typeface="Consolas" panose="020B0609020204030204" charset="0"/>
            </a:endParaRPr>
          </a:p>
        </p:txBody>
      </p:sp>
      <p:sp>
        <p:nvSpPr>
          <p:cNvPr id="2" name="灯片编号占位符 1">
            <a:extLst>
              <a:ext uri="{FF2B5EF4-FFF2-40B4-BE49-F238E27FC236}">
                <a16:creationId xmlns:a16="http://schemas.microsoft.com/office/drawing/2014/main" id="{5371B525-5488-4F88-9E9F-01F87DF51DA2}"/>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46</a:t>
            </a:fld>
            <a:endParaRPr lang="zh-CN" altLang="en-US" strike="noStrike" noProof="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lnSpc>
                <a:spcPct val="130000"/>
              </a:lnSpc>
              <a:spcBef>
                <a:spcPts val="0"/>
              </a:spcBef>
              <a:buFont typeface="Wingdings" panose="05000000000000000000" charset="0"/>
              <a:buChar char="§"/>
            </a:pPr>
            <a:r>
              <a:rPr lang="en-US" sz="1800" strike="noStrike" noProof="1"/>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p>
          <a:p>
            <a:pPr marL="0" indent="0" fontAlgn="base">
              <a:buNone/>
            </a:pPr>
            <a:endParaRPr lang="en-US" sz="1350" strike="noStrike" noProof="1">
              <a:latin typeface="Consolas" panose="020B0609020204030204" charset="0"/>
            </a:endParaRPr>
          </a:p>
          <a:p>
            <a:pPr marL="0" indent="0" fontAlgn="base">
              <a:buNone/>
            </a:pPr>
            <a:r>
              <a:rPr lang="en-US" sz="1600" strike="noStrike" noProof="1">
                <a:latin typeface="Consolas" panose="020B0609020204030204" charset="0"/>
              </a:rPr>
              <a:t>&gt;&gt;&gt; sum([2**i for i in range(64)])</a:t>
            </a:r>
          </a:p>
          <a:p>
            <a:pPr marL="0" indent="0" fontAlgn="base">
              <a:buNone/>
            </a:pPr>
            <a:r>
              <a:rPr lang="en-US" sz="1600" strike="noStrike" noProof="1">
                <a:solidFill>
                  <a:srgbClr val="00B0F0"/>
                </a:solidFill>
                <a:latin typeface="Consolas" panose="020B0609020204030204" charset="0"/>
              </a:rPr>
              <a:t>18446744073709551615</a:t>
            </a:r>
          </a:p>
        </p:txBody>
      </p:sp>
      <p:sp>
        <p:nvSpPr>
          <p:cNvPr id="62466"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p>
        </p:txBody>
      </p:sp>
      <p:sp>
        <p:nvSpPr>
          <p:cNvPr id="2" name="灯片编号占位符 1">
            <a:extLst>
              <a:ext uri="{FF2B5EF4-FFF2-40B4-BE49-F238E27FC236}">
                <a16:creationId xmlns:a16="http://schemas.microsoft.com/office/drawing/2014/main" id="{7EE6655C-C92B-425D-8600-D310AB9D111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47</a:t>
            </a:fld>
            <a:endParaRPr lang="zh-CN" altLang="en-US" strike="noStrike" noProof="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1905" indent="-344805" fontAlgn="base">
              <a:lnSpc>
                <a:spcPct val="150000"/>
              </a:lnSpc>
              <a:spcBef>
                <a:spcPts val="0"/>
              </a:spcBef>
              <a:buFont typeface="Wingdings" panose="05000000000000000000" charset="0"/>
              <a:buChar char=""/>
            </a:pPr>
            <a:r>
              <a:rPr lang="zh-CN" altLang="en-US" sz="1800" strike="noStrike" noProof="1">
                <a:effectLst/>
                <a:latin typeface="Consolas" panose="020B0609020204030204" charset="0"/>
                <a:sym typeface="+mn-ea"/>
              </a:rPr>
              <a:t>列表推导式在内部实际上是一个循环结构，只是形式更加简洁，例如：</a:t>
            </a:r>
          </a:p>
          <a:p>
            <a:pPr marL="1905" indent="-344805" fontAlgn="base">
              <a:lnSpc>
                <a:spcPct val="80000"/>
              </a:lnSpc>
              <a:buNone/>
            </a:pPr>
            <a:r>
              <a:rPr lang="en-US" altLang="x-none" sz="1600" strike="noStrike" noProof="1">
                <a:effectLst/>
                <a:latin typeface="Consolas" panose="020B0609020204030204" charset="0"/>
                <a:sym typeface="+mn-ea"/>
              </a:rPr>
              <a:t>&gt;&gt;&gt; aList = [x*x for x in range(10)]</a:t>
            </a:r>
            <a:endParaRPr lang="en-US" altLang="x-none" sz="1600" strike="noStrike" noProof="1">
              <a:effectLst/>
              <a:latin typeface="Consolas" panose="020B0609020204030204" charset="0"/>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宋体" panose="02010600030101010101" pitchFamily="2" charset="-122"/>
                <a:sym typeface="+mn-ea"/>
              </a:rPr>
              <a:t>相当于</a:t>
            </a:r>
            <a:endParaRPr lang="en-US" altLang="x-none" sz="1600" strike="noStrike" noProof="1">
              <a:effectLst/>
              <a:latin typeface="宋体" panose="02010600030101010101" pitchFamily="2" charset="-122"/>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Consolas" panose="020B0609020204030204" charset="0"/>
                <a:sym typeface="+mn-ea"/>
              </a:rPr>
              <a:t>&gt;&gt;&gt; aList = []</a:t>
            </a:r>
            <a:endParaRPr lang="en-US" altLang="x-none" sz="1600" strike="noStrike" noProof="1">
              <a:effectLst/>
              <a:latin typeface="Consolas" panose="020B0609020204030204" charset="0"/>
            </a:endParaRPr>
          </a:p>
          <a:p>
            <a:pPr marL="1905" indent="-344805" fontAlgn="base">
              <a:lnSpc>
                <a:spcPct val="80000"/>
              </a:lnSpc>
              <a:buNone/>
            </a:pPr>
            <a:r>
              <a:rPr lang="en-US" altLang="x-none" sz="1600" strike="noStrike" noProof="1">
                <a:effectLst/>
                <a:latin typeface="Consolas" panose="020B0609020204030204" charset="0"/>
                <a:sym typeface="+mn-ea"/>
              </a:rPr>
              <a:t>&gt;&gt;&gt; for x in range(10):</a:t>
            </a:r>
            <a:endParaRPr lang="en-US" altLang="x-none" sz="1600" strike="noStrike" noProof="1">
              <a:effectLst/>
              <a:latin typeface="Consolas" panose="020B0609020204030204" charset="0"/>
            </a:endParaRPr>
          </a:p>
          <a:p>
            <a:pPr marL="1905" indent="-344805" fontAlgn="base">
              <a:lnSpc>
                <a:spcPct val="80000"/>
              </a:lnSpc>
              <a:buNone/>
            </a:pPr>
            <a:r>
              <a:rPr lang="en-US" altLang="x-none" sz="1600" strike="noStrike" noProof="1">
                <a:effectLst/>
                <a:latin typeface="Consolas" panose="020B0609020204030204" charset="0"/>
                <a:sym typeface="+mn-ea"/>
              </a:rPr>
              <a:t>	    aList.append(x*x)</a:t>
            </a:r>
            <a:endParaRPr lang="en-US" altLang="x-none" sz="1600" strike="noStrike" noProof="1">
              <a:effectLst/>
              <a:latin typeface="Consolas" panose="020B0609020204030204" charset="0"/>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zh-CN" altLang="en-US" sz="1600" strike="noStrike" noProof="1">
                <a:effectLst/>
                <a:latin typeface="宋体" panose="02010600030101010101" pitchFamily="2" charset="-122"/>
                <a:sym typeface="+mn-ea"/>
              </a:rPr>
              <a:t>也相当于</a:t>
            </a:r>
            <a:endParaRPr lang="zh-CN" altLang="en-US" sz="1600" strike="noStrike" noProof="1">
              <a:effectLst/>
              <a:latin typeface="宋体" panose="02010600030101010101" pitchFamily="2" charset="-122"/>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Consolas" panose="020B0609020204030204" charset="0"/>
                <a:sym typeface="+mn-ea"/>
              </a:rPr>
              <a:t>&gt;&gt;&gt; aList = list(map(lambda x: x*x, range(10)))</a:t>
            </a:r>
            <a:endParaRPr lang="en-US" altLang="x-none" sz="1350" strike="noStrike" noProof="1">
              <a:effectLst/>
              <a:latin typeface="Consolas" panose="020B0609020204030204" charset="0"/>
            </a:endParaRPr>
          </a:p>
          <a:p>
            <a:pPr marL="0" indent="0" fontAlgn="base">
              <a:buNone/>
            </a:pPr>
            <a:endParaRPr lang="zh-CN" altLang="en-US" sz="1350" strike="noStrike" noProof="1"/>
          </a:p>
        </p:txBody>
      </p:sp>
      <p:sp>
        <p:nvSpPr>
          <p:cNvPr id="63490"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p>
        </p:txBody>
      </p:sp>
      <p:sp>
        <p:nvSpPr>
          <p:cNvPr id="2" name="灯片编号占位符 1">
            <a:extLst>
              <a:ext uri="{FF2B5EF4-FFF2-40B4-BE49-F238E27FC236}">
                <a16:creationId xmlns:a16="http://schemas.microsoft.com/office/drawing/2014/main" id="{82F67299-D9D4-4B81-A57E-1F8D3AB30782}"/>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48</a:t>
            </a:fld>
            <a:endParaRPr lang="zh-CN" altLang="en-US" strike="noStrike" noProof="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583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p>
        </p:txBody>
      </p:sp>
      <p:sp>
        <p:nvSpPr>
          <p:cNvPr id="64514" name="文本占位符 58370"/>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t>使用列表推导式实现嵌套列表的平铺</a:t>
            </a: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vec = [[1,2,3], [4,5,6], [7,8,9]] </a:t>
            </a: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[num for elem in vec for num in elem] </a:t>
            </a: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2, 3, 4, 5, 6, 7, 8, 9] </a:t>
            </a:r>
          </a:p>
          <a:p>
            <a:pPr defTabSz="914400">
              <a:lnSpc>
                <a:spcPct val="90000"/>
              </a:lnSpc>
              <a:buSzPct val="90000"/>
              <a:buFont typeface="Wingdings" panose="05000000000000000000" pitchFamily="2" charset="2"/>
              <a:buNone/>
            </a:pPr>
            <a:endParaRPr lang="en-US" altLang="zh-CN" sz="1600" dirty="0"/>
          </a:p>
          <a:p>
            <a:pPr defTabSz="914400">
              <a:lnSpc>
                <a:spcPct val="90000"/>
              </a:lnSpc>
              <a:buSzPct val="90000"/>
              <a:buFont typeface="Wingdings" panose="05000000000000000000" pitchFamily="2" charset="2"/>
              <a:buNone/>
            </a:pPr>
            <a:r>
              <a:rPr lang="zh-CN" altLang="en-US" sz="1600" dirty="0"/>
              <a:t>相当于</a:t>
            </a: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vec = [[1, 2, 3], [4, 5, 6], [7, 8, 9]]</a:t>
            </a: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result = []</a:t>
            </a: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for elem in vec:</a:t>
            </a:r>
          </a:p>
          <a:p>
            <a:pPr defTabSz="914400">
              <a:lnSpc>
                <a:spcPct val="90000"/>
              </a:lnSpc>
              <a:buSzPct val="90000"/>
              <a:buFont typeface="Wingdings" panose="05000000000000000000" pitchFamily="2" charset="2"/>
              <a:buNone/>
            </a:pPr>
            <a:r>
              <a:rPr lang="zh-CN" altLang="en-US" sz="1600" dirty="0">
                <a:latin typeface="Consolas" panose="020B0609020204030204" charset="0"/>
              </a:rPr>
              <a:t>    for num in elem:</a:t>
            </a:r>
          </a:p>
          <a:p>
            <a:pPr defTabSz="914400">
              <a:lnSpc>
                <a:spcPct val="90000"/>
              </a:lnSpc>
              <a:buSzPct val="90000"/>
              <a:buFont typeface="Wingdings" panose="05000000000000000000" pitchFamily="2" charset="2"/>
              <a:buNone/>
            </a:pPr>
            <a:r>
              <a:rPr lang="zh-CN" altLang="en-US" sz="1600" dirty="0">
                <a:latin typeface="Consolas" panose="020B0609020204030204" charset="0"/>
              </a:rPr>
              <a:t>        result.append(num)</a:t>
            </a:r>
          </a:p>
          <a:p>
            <a:pPr defTabSz="914400">
              <a:lnSpc>
                <a:spcPct val="90000"/>
              </a:lnSpc>
              <a:buSzPct val="90000"/>
              <a:buFont typeface="Wingdings" panose="05000000000000000000" pitchFamily="2" charset="2"/>
              <a:buNone/>
            </a:pP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result</a:t>
            </a:r>
          </a:p>
          <a:p>
            <a:pPr defTabSz="914400">
              <a:lnSpc>
                <a:spcPct val="90000"/>
              </a:lnSpc>
              <a:buSzPct val="90000"/>
              <a:buFont typeface="Wingdings" panose="05000000000000000000" pitchFamily="2" charset="2"/>
              <a:buNone/>
            </a:pPr>
            <a:r>
              <a:rPr lang="zh-CN" altLang="en-US" sz="1600" dirty="0">
                <a:solidFill>
                  <a:srgbClr val="00B0F0"/>
                </a:solidFill>
                <a:latin typeface="Consolas" panose="020B0609020204030204" charset="0"/>
              </a:rPr>
              <a:t>[1, 2, 3, 4, 5, 6, 7, 8, 9]</a:t>
            </a:r>
          </a:p>
        </p:txBody>
      </p:sp>
      <p:sp>
        <p:nvSpPr>
          <p:cNvPr id="2" name="灯片编号占位符 1">
            <a:extLst>
              <a:ext uri="{FF2B5EF4-FFF2-40B4-BE49-F238E27FC236}">
                <a16:creationId xmlns:a16="http://schemas.microsoft.com/office/drawing/2014/main" id="{DF77009A-A806-42EC-BBC9-D9A728D6788C}"/>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49</a:t>
            </a:fld>
            <a:endParaRPr lang="zh-CN" altLang="en-US" strike="noStrike"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12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p>
        </p:txBody>
      </p:sp>
      <p:sp>
        <p:nvSpPr>
          <p:cNvPr id="17410" name="文本占位符 11266"/>
          <p:cNvSpPr>
            <a:spLocks noGrp="1"/>
          </p:cNvSpPr>
          <p:nvPr>
            <p:ph idx="1"/>
          </p:nvPr>
        </p:nvSpPr>
        <p:spPr>
          <a:xfrm>
            <a:off x="481965" y="1201420"/>
            <a:ext cx="8401050" cy="3398520"/>
          </a:xfrm>
        </p:spPr>
        <p:txBody>
          <a:bodyPr anchor="t"/>
          <a:lstStyle/>
          <a:p>
            <a:pPr defTabSz="914400">
              <a:lnSpc>
                <a:spcPct val="100000"/>
              </a:lnSpc>
              <a:spcBef>
                <a:spcPts val="600"/>
              </a:spcBef>
              <a:spcAft>
                <a:spcPts val="600"/>
              </a:spcAft>
              <a:buSzPct val="90000"/>
              <a:buFont typeface="Wingdings" panose="05000000000000000000" charset="0"/>
              <a:buChar char="§"/>
            </a:pPr>
            <a:r>
              <a:rPr lang="zh-CN" altLang="en-US" sz="1800" dirty="0"/>
              <a:t>列表是</a:t>
            </a:r>
            <a:r>
              <a:rPr lang="en-US" altLang="zh-CN" sz="1800" dirty="0"/>
              <a:t>Python</a:t>
            </a:r>
            <a:r>
              <a:rPr lang="zh-CN" altLang="en-US" sz="1800" dirty="0"/>
              <a:t>中内置</a:t>
            </a:r>
            <a:r>
              <a:rPr lang="zh-CN" altLang="en-US" sz="1800" dirty="0">
                <a:solidFill>
                  <a:srgbClr val="FF0000"/>
                </a:solidFill>
              </a:rPr>
              <a:t>有序、可变</a:t>
            </a:r>
            <a:r>
              <a:rPr lang="zh-CN" altLang="en-US" sz="1800" dirty="0"/>
              <a:t>序列，列表的所有元素放在一对中括号</a:t>
            </a:r>
            <a:r>
              <a:rPr lang="en-US" altLang="zh-CN" sz="1800" dirty="0"/>
              <a:t>[]</a:t>
            </a:r>
            <a:r>
              <a:rPr lang="zh-CN" altLang="en-US" sz="1800" dirty="0"/>
              <a:t>中，并使用逗号分隔开；</a:t>
            </a:r>
          </a:p>
          <a:p>
            <a:pPr defTabSz="914400">
              <a:lnSpc>
                <a:spcPct val="100000"/>
              </a:lnSpc>
              <a:spcBef>
                <a:spcPts val="600"/>
              </a:spcBef>
              <a:spcAft>
                <a:spcPts val="600"/>
              </a:spcAft>
              <a:buSzPct val="90000"/>
              <a:buFont typeface="Wingdings" panose="05000000000000000000" charset="0"/>
              <a:buChar char="§"/>
            </a:pPr>
            <a:r>
              <a:rPr lang="zh-CN" altLang="en-US" sz="1800" dirty="0">
                <a:solidFill>
                  <a:srgbClr val="FF0000"/>
                </a:solidFill>
              </a:rPr>
              <a:t>当列表元素增加或删除时，列表对象自动进行扩展或收缩内存，保证元素之间没有缝隙</a:t>
            </a:r>
            <a:r>
              <a:rPr lang="zh-CN" altLang="en-US" sz="1800" dirty="0"/>
              <a:t>；</a:t>
            </a:r>
          </a:p>
          <a:p>
            <a:pPr defTabSz="914400">
              <a:lnSpc>
                <a:spcPct val="100000"/>
              </a:lnSpc>
              <a:spcBef>
                <a:spcPts val="600"/>
              </a:spcBef>
              <a:spcAft>
                <a:spcPts val="600"/>
              </a:spcAft>
              <a:buSzPct val="90000"/>
              <a:buFont typeface="Wingdings" panose="05000000000000000000" charset="0"/>
              <a:buChar char="§"/>
            </a:pPr>
            <a:r>
              <a:rPr lang="zh-CN" altLang="en-US" sz="1800" dirty="0"/>
              <a:t>在Python中，</a:t>
            </a:r>
            <a:r>
              <a:rPr lang="zh-CN" altLang="en-US" sz="1800" dirty="0">
                <a:solidFill>
                  <a:srgbClr val="FF0000"/>
                </a:solidFill>
              </a:rPr>
              <a:t>一个列表中的数据类型可以各不相同</a:t>
            </a:r>
            <a:r>
              <a:rPr lang="zh-CN" altLang="en-US" sz="1800" dirty="0"/>
              <a:t>，可以同时分别为整数、实数、字符串等基本类型，甚至是列表、元组、字典、集合以及其他自定义类型的对象。</a:t>
            </a:r>
          </a:p>
          <a:p>
            <a:pPr defTabSz="914400">
              <a:lnSpc>
                <a:spcPct val="80000"/>
              </a:lnSpc>
              <a:buSzPct val="90000"/>
              <a:buFont typeface="Wingdings" panose="05000000000000000000" pitchFamily="2" charset="2"/>
              <a:buNone/>
            </a:pPr>
            <a:r>
              <a:rPr lang="en-US" altLang="zh-CN" sz="1600" dirty="0">
                <a:latin typeface="Consolas" panose="020B0609020204030204" charset="0"/>
              </a:rPr>
              <a:t>[10, 20, 30, 40]</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['crunchy frog', 'ram bladder', 'lark vomit']</a:t>
            </a:r>
          </a:p>
          <a:p>
            <a:pPr defTabSz="914400">
              <a:lnSpc>
                <a:spcPct val="80000"/>
              </a:lnSpc>
              <a:buSzPct val="90000"/>
              <a:buFont typeface="Wingdings" panose="05000000000000000000" pitchFamily="2" charset="2"/>
              <a:buNone/>
            </a:pPr>
            <a:r>
              <a:rPr lang="en-US" altLang="zh-CN" sz="1600" dirty="0">
                <a:latin typeface="Consolas" panose="020B0609020204030204" charset="0"/>
              </a:rPr>
              <a:t>['spam', 2.0, 5, [10, 20]]</a:t>
            </a:r>
          </a:p>
          <a:p>
            <a:pPr defTabSz="914400">
              <a:lnSpc>
                <a:spcPct val="80000"/>
              </a:lnSpc>
              <a:buSzPct val="90000"/>
              <a:buFont typeface="Wingdings" panose="05000000000000000000" pitchFamily="2" charset="2"/>
              <a:buNone/>
            </a:pPr>
            <a:r>
              <a:rPr lang="zh-CN" altLang="en-US" sz="1600" dirty="0">
                <a:latin typeface="Consolas" panose="020B0609020204030204" charset="0"/>
              </a:rPr>
              <a:t>[['file1', 200,7], ['file2', 260,9]]</a:t>
            </a:r>
            <a:endParaRPr lang="en-US" altLang="zh-CN" sz="1350" dirty="0">
              <a:latin typeface="Consolas" panose="020B0609020204030204" charset="0"/>
            </a:endParaRPr>
          </a:p>
          <a:p>
            <a:pPr defTabSz="914400">
              <a:lnSpc>
                <a:spcPct val="80000"/>
              </a:lnSpc>
              <a:buSzPct val="90000"/>
              <a:buFont typeface="Wingdings" panose="05000000000000000000" pitchFamily="2" charset="2"/>
              <a:buChar char="•"/>
            </a:pPr>
            <a:endParaRPr lang="zh-CN" altLang="en-US" sz="1800" dirty="0"/>
          </a:p>
        </p:txBody>
      </p:sp>
      <p:sp>
        <p:nvSpPr>
          <p:cNvPr id="2" name="灯片编号占位符 1">
            <a:extLst>
              <a:ext uri="{FF2B5EF4-FFF2-40B4-BE49-F238E27FC236}">
                <a16:creationId xmlns:a16="http://schemas.microsoft.com/office/drawing/2014/main" id="{5D27A8A8-8BDB-4DD7-BBAD-59E11829BA16}"/>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a:t>
            </a:fld>
            <a:endParaRPr lang="zh-CN" altLang="en-US" strike="noStrike"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zh-CN" altLang="en-US" sz="1800" strike="noStrike" noProof="1"/>
              <a:t>如果不使用列表推导式，可以这样做</a:t>
            </a:r>
          </a:p>
          <a:p>
            <a:pPr marL="0" indent="0" fontAlgn="base">
              <a:buNone/>
            </a:pPr>
            <a:r>
              <a:rPr lang="zh-CN" altLang="en-US" sz="1600" strike="noStrike" noProof="1">
                <a:latin typeface="Consolas" panose="020B0609020204030204" charset="0"/>
              </a:rPr>
              <a:t>&gt;&gt;&gt; vec = [[1, 2, 3], [4, 5, 6], [7, 8, 9]]</a:t>
            </a:r>
          </a:p>
          <a:p>
            <a:pPr marL="0" indent="0" fontAlgn="base">
              <a:buNone/>
            </a:pPr>
            <a:r>
              <a:rPr lang="zh-CN" altLang="en-US" sz="1600" strike="noStrike" noProof="1">
                <a:latin typeface="Consolas" panose="020B0609020204030204" charset="0"/>
              </a:rPr>
              <a:t>&gt;&gt;&gt; sum(vec, [])</a:t>
            </a:r>
          </a:p>
          <a:p>
            <a:pPr marL="0" indent="0" fontAlgn="base">
              <a:buNone/>
            </a:pPr>
            <a:r>
              <a:rPr lang="zh-CN" altLang="en-US" sz="1600" strike="noStrike" noProof="1">
                <a:solidFill>
                  <a:srgbClr val="00B0F0"/>
                </a:solidFill>
                <a:latin typeface="Consolas" panose="020B0609020204030204" charset="0"/>
              </a:rPr>
              <a:t>[1, 2, 3, 4, 5, 6, 7, 8, 9]</a:t>
            </a:r>
            <a:endParaRPr lang="zh-CN" altLang="en-US" sz="1350" strike="noStrike" noProof="1">
              <a:solidFill>
                <a:srgbClr val="00B0F0"/>
              </a:solidFill>
              <a:latin typeface="Consolas" panose="020B0609020204030204" charset="0"/>
            </a:endParaRPr>
          </a:p>
          <a:p>
            <a:pPr marL="0" indent="0" fontAlgn="base">
              <a:buNone/>
            </a:pPr>
            <a:endParaRPr lang="zh-CN" altLang="en-US" sz="1350" strike="noStrike" noProof="1">
              <a:latin typeface="Times New Roman" panose="02020603050405020304" pitchFamily="2" charset="0"/>
            </a:endParaRPr>
          </a:p>
          <a:p>
            <a:pPr marL="0" indent="0" fontAlgn="base">
              <a:buNone/>
            </a:pPr>
            <a:r>
              <a:rPr lang="zh-CN" altLang="en-US" sz="1800" strike="noStrike" noProof="1">
                <a:latin typeface="Times New Roman" panose="02020603050405020304" pitchFamily="2" charset="0"/>
              </a:rPr>
              <a:t>或</a:t>
            </a:r>
          </a:p>
          <a:p>
            <a:pPr marL="0" indent="0" fontAlgn="base">
              <a:buNone/>
            </a:pPr>
            <a:r>
              <a:rPr lang="zh-CN" altLang="en-US" sz="1600" strike="noStrike" noProof="1">
                <a:latin typeface="Consolas" panose="020B0609020204030204" charset="0"/>
              </a:rPr>
              <a:t>&gt;&gt;&gt; vec = [[1, 2, 3], [4, 5, 6], [7, 8, 9]]</a:t>
            </a:r>
          </a:p>
          <a:p>
            <a:pPr marL="0" indent="0" fontAlgn="base">
              <a:buNone/>
            </a:pPr>
            <a:r>
              <a:rPr lang="zh-CN" altLang="en-US" sz="1600" strike="noStrike" noProof="1">
                <a:latin typeface="Consolas" panose="020B0609020204030204" charset="0"/>
              </a:rPr>
              <a:t>&gt;&gt;&gt; from itertools import chain</a:t>
            </a:r>
          </a:p>
          <a:p>
            <a:pPr marL="0" indent="0" fontAlgn="base">
              <a:buNone/>
            </a:pPr>
            <a:r>
              <a:rPr lang="zh-CN" altLang="en-US" sz="1600" strike="noStrike" noProof="1">
                <a:latin typeface="Consolas" panose="020B0609020204030204" charset="0"/>
              </a:rPr>
              <a:t>&gt;&gt;&gt; list(chain(*vec))</a:t>
            </a:r>
          </a:p>
          <a:p>
            <a:pPr marL="0" indent="0" fontAlgn="base">
              <a:buNone/>
            </a:pPr>
            <a:r>
              <a:rPr lang="zh-CN" altLang="en-US" sz="1600" strike="noStrike" noProof="1">
                <a:solidFill>
                  <a:srgbClr val="00B0F0"/>
                </a:solidFill>
                <a:latin typeface="Consolas" panose="020B0609020204030204" charset="0"/>
              </a:rPr>
              <a:t>[1, 2, 3, 4, 5, 6, 7, 8, 9]</a:t>
            </a:r>
          </a:p>
        </p:txBody>
      </p:sp>
      <p:sp>
        <p:nvSpPr>
          <p:cNvPr id="65538" name="标题 583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p>
        </p:txBody>
      </p:sp>
      <p:sp>
        <p:nvSpPr>
          <p:cNvPr id="2" name="灯片编号占位符 1">
            <a:extLst>
              <a:ext uri="{FF2B5EF4-FFF2-40B4-BE49-F238E27FC236}">
                <a16:creationId xmlns:a16="http://schemas.microsoft.com/office/drawing/2014/main" id="{C9F820CC-D875-4D57-B399-CB8DFBAC510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50</a:t>
            </a:fld>
            <a:endParaRPr lang="zh-CN" altLang="en-US" strike="noStrike" noProof="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Arial" panose="020B0604020202020204" pitchFamily="34" charset="0"/>
              </a:rPr>
              <a:t>2.1.9  </a:t>
            </a:r>
            <a:r>
              <a:rPr lang="zh-CN" altLang="en-US" kern="1200" baseline="0">
                <a:latin typeface="+mj-lt"/>
                <a:ea typeface="+mj-ea"/>
                <a:cs typeface="+mj-cs"/>
                <a:sym typeface="Arial" panose="020B0604020202020204" pitchFamily="34" charset="0"/>
              </a:rPr>
              <a:t>列表推导式</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defTabSz="914400" fontAlgn="base">
              <a:lnSpc>
                <a:spcPct val="90000"/>
              </a:lnSpc>
              <a:buSzPct val="90000"/>
            </a:pPr>
            <a:r>
              <a:rPr lang="zh-CN" altLang="en-US" sz="2000" dirty="0">
                <a:sym typeface="+mn-ea"/>
              </a:rPr>
              <a:t>过滤不符合条件的元素</a:t>
            </a:r>
            <a:endParaRPr lang="en-US" altLang="x-none" sz="1500" strike="noStrike" noProof="1">
              <a:sym typeface="+mn-ea"/>
            </a:endParaRPr>
          </a:p>
          <a:p>
            <a:pPr defTabSz="914400" fontAlgn="base">
              <a:lnSpc>
                <a:spcPct val="90000"/>
              </a:lnSpc>
              <a:buSzPct val="90000"/>
              <a:buFont typeface="Wingdings" panose="05000000000000000000" pitchFamily="2" charset="2"/>
              <a:buNone/>
            </a:pPr>
            <a:r>
              <a:rPr lang="en-US" altLang="x-none" sz="1350" strike="noStrike" noProof="1">
                <a:effectLst/>
                <a:latin typeface="Consolas" panose="020B0609020204030204" charset="0"/>
                <a:sym typeface="+mn-ea"/>
              </a:rPr>
              <a:t>&gt;&gt;&gt; import os</a:t>
            </a:r>
          </a:p>
          <a:p>
            <a:pPr defTabSz="914400" fontAlgn="base">
              <a:lnSpc>
                <a:spcPct val="90000"/>
              </a:lnSpc>
              <a:buSzPct val="90000"/>
              <a:buFont typeface="Wingdings" panose="05000000000000000000" pitchFamily="2" charset="2"/>
              <a:buNone/>
            </a:pPr>
            <a:r>
              <a:rPr lang="en-US" altLang="x-none" sz="1350" strike="noStrike" noProof="1">
                <a:effectLst/>
                <a:latin typeface="Consolas" panose="020B0609020204030204" charset="0"/>
                <a:sym typeface="+mn-ea"/>
              </a:rPr>
              <a:t>&gt;&gt;&gt; [filename for filename in os.listdir('.') if filename.endswith(('.py', '.pyw'))]</a:t>
            </a:r>
          </a:p>
          <a:p>
            <a:pPr marL="1905" indent="-344805" algn="l" defTabSz="914400" fontAlgn="base">
              <a:lnSpc>
                <a:spcPct val="80000"/>
              </a:lnSpc>
              <a:spcBef>
                <a:spcPct val="20000"/>
              </a:spcBef>
              <a:buNone/>
            </a:pPr>
            <a:endParaRPr lang="en-US" altLang="x-none" sz="1600" strike="noStrike" noProof="1">
              <a:effectLst/>
              <a:latin typeface="Consolas" panose="020B0609020204030204" charset="0"/>
              <a:sym typeface="+mn-ea"/>
            </a:endParaRPr>
          </a:p>
          <a:p>
            <a:pPr marL="1905" indent="-344805" algn="l" defTabSz="914400" fontAlgn="base">
              <a:lnSpc>
                <a:spcPct val="80000"/>
              </a:lnSpc>
              <a:spcBef>
                <a:spcPct val="20000"/>
              </a:spcBef>
              <a:buNone/>
            </a:pPr>
            <a:r>
              <a:rPr lang="en-US" altLang="x-none" sz="1600" strike="noStrike" noProof="1">
                <a:effectLst/>
                <a:latin typeface="Consolas" panose="020B0609020204030204" charset="0"/>
                <a:sym typeface="+mn-ea"/>
              </a:rPr>
              <a:t>&gt;&gt;&gt; aList = [-1,-4,6,7.5,-2.3,9,-11]</a:t>
            </a:r>
            <a:endParaRPr lang="en-US" altLang="x-none" sz="1600" strike="noStrike" kern="1200" baseline="0" noProof="1">
              <a:effectLst/>
              <a:latin typeface="Consolas" panose="020B0609020204030204" charset="0"/>
              <a:ea typeface="+mn-ea"/>
              <a:cs typeface="+mn-cs"/>
            </a:endParaRPr>
          </a:p>
          <a:p>
            <a:pPr marL="1905" indent="-344805" algn="l" defTabSz="914400" fontAlgn="base">
              <a:lnSpc>
                <a:spcPct val="80000"/>
              </a:lnSpc>
              <a:spcBef>
                <a:spcPct val="20000"/>
              </a:spcBef>
              <a:buNone/>
            </a:pPr>
            <a:r>
              <a:rPr lang="en-US" altLang="x-none" sz="1600" strike="noStrike" noProof="1">
                <a:effectLst/>
                <a:latin typeface="Consolas" panose="020B0609020204030204" charset="0"/>
                <a:sym typeface="+mn-ea"/>
              </a:rPr>
              <a:t>&gt;&gt;&gt; [i for i in aList if i&gt;0]</a:t>
            </a:r>
            <a:endParaRPr lang="en-US" altLang="x-none" sz="1600" strike="noStrike" kern="1200" baseline="0" noProof="1">
              <a:effectLst/>
              <a:latin typeface="Consolas" panose="020B0609020204030204" charset="0"/>
              <a:ea typeface="+mn-ea"/>
              <a:cs typeface="+mn-cs"/>
            </a:endParaRPr>
          </a:p>
          <a:p>
            <a:pPr marL="1905" indent="-344805" algn="l" defTabSz="914400" fontAlgn="base">
              <a:lnSpc>
                <a:spcPct val="80000"/>
              </a:lnSpc>
              <a:spcBef>
                <a:spcPct val="20000"/>
              </a:spcBef>
              <a:buNone/>
            </a:pPr>
            <a:r>
              <a:rPr lang="en-US" altLang="x-none" sz="1600" strike="noStrike" noProof="1">
                <a:solidFill>
                  <a:srgbClr val="00B0F0"/>
                </a:solidFill>
                <a:effectLst/>
                <a:latin typeface="Consolas" panose="020B0609020204030204" charset="0"/>
                <a:sym typeface="+mn-ea"/>
              </a:rPr>
              <a:t>[6, 7.5, 9]</a:t>
            </a:r>
            <a:endParaRPr lang="en-US" altLang="x-none" sz="1350" strike="noStrike" kern="1200" baseline="0" noProof="1">
              <a:solidFill>
                <a:srgbClr val="00B0F0"/>
              </a:solidFill>
              <a:effectLst/>
              <a:latin typeface="Consolas" panose="020B0609020204030204" charset="0"/>
              <a:ea typeface="+mn-ea"/>
              <a:cs typeface="+mn-cs"/>
              <a:sym typeface="+mn-ea"/>
            </a:endParaRPr>
          </a:p>
          <a:p>
            <a:pPr marL="0" indent="0" fontAlgn="base">
              <a:buNone/>
            </a:pPr>
            <a:endParaRPr lang="zh-CN" altLang="en-US" sz="1800" strike="noStrike" noProof="1"/>
          </a:p>
        </p:txBody>
      </p:sp>
      <p:sp>
        <p:nvSpPr>
          <p:cNvPr id="2" name="灯片编号占位符 1">
            <a:extLst>
              <a:ext uri="{FF2B5EF4-FFF2-40B4-BE49-F238E27FC236}">
                <a16:creationId xmlns:a16="http://schemas.microsoft.com/office/drawing/2014/main" id="{0A1006B9-104E-4D3E-9A9B-DF28DA63835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51</a:t>
            </a:fld>
            <a:endParaRPr lang="zh-CN" altLang="en-US" strike="noStrike" noProof="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5939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p>
        </p:txBody>
      </p:sp>
      <p:sp>
        <p:nvSpPr>
          <p:cNvPr id="70658" name="文本占位符 59394"/>
          <p:cNvSpPr>
            <a:spLocks noGrp="1"/>
          </p:cNvSpPr>
          <p:nvPr>
            <p:ph idx="1"/>
          </p:nvPr>
        </p:nvSpPr>
        <p:spPr/>
        <p:txBody>
          <a:bodyPr anchor="t"/>
          <a:lstStyle/>
          <a:p>
            <a:pPr defTabSz="914400" fontAlgn="base">
              <a:lnSpc>
                <a:spcPct val="150000"/>
              </a:lnSpc>
              <a:spcBef>
                <a:spcPts val="0"/>
              </a:spcBef>
              <a:buSzPct val="90000"/>
              <a:buFont typeface="Wingdings" panose="05000000000000000000" charset="0"/>
              <a:buChar char="n"/>
            </a:pPr>
            <a:r>
              <a:rPr lang="zh-CN" altLang="en-US" sz="1800" strike="noStrike" kern="1200" baseline="0" noProof="1">
                <a:latin typeface="宋体" panose="02010600030101010101" pitchFamily="2" charset="-122"/>
                <a:ea typeface="+mn-ea"/>
                <a:cs typeface="+mn-cs"/>
              </a:rPr>
              <a:t>已知有一个包含一些同学成绩的字典，计算成绩的最高分、最低分、平均分，并查找所有最高分同学。</a:t>
            </a:r>
          </a:p>
          <a:p>
            <a:pPr marL="0" indent="0" defTabSz="914400" fontAlgn="base">
              <a:lnSpc>
                <a:spcPct val="80000"/>
              </a:lnSpc>
              <a:buSzPct val="90000"/>
              <a:buFont typeface="Wingdings" panose="05000000000000000000" charset="0"/>
              <a:buNone/>
            </a:pPr>
            <a:endParaRPr lang="zh-CN" altLang="en-US" sz="1800" strike="noStrike" kern="1200" baseline="0" noProof="1">
              <a:latin typeface="宋体" panose="02010600030101010101" pitchFamily="2" charset="-122"/>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scores = {"Zhang San": 45, "Li Si": 78, "Wang Wu": 40,</a:t>
            </a: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              "Zhou Liu": 96,"Zhao Qi": 65, "Sun Ba": 90,</a:t>
            </a: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              "Zheng Jiu": 78, "Wu Shi": 99,"Dong Shiyi": 60}</a:t>
            </a: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highest = max(scores.values())</a:t>
            </a: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lowest = min(scores.values())</a:t>
            </a: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noProof="1">
                <a:latin typeface="Consolas" panose="020B0609020204030204" charset="0"/>
                <a:sym typeface="+mn-ea"/>
              </a:rPr>
              <a:t>&gt;&gt;&gt; average = sum(scores.values())*1.0/len(scores)</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highest, </a:t>
            </a:r>
            <a:r>
              <a:rPr lang="en-US" altLang="zh-CN" sz="1350" strike="noStrike" noProof="1">
                <a:latin typeface="Consolas" panose="020B0609020204030204" charset="0"/>
                <a:sym typeface="+mn-ea"/>
              </a:rPr>
              <a:t>lowest, average</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solidFill>
                  <a:srgbClr val="00B0F0"/>
                </a:solidFill>
                <a:latin typeface="Consolas" panose="020B0609020204030204" charset="0"/>
                <a:ea typeface="+mn-ea"/>
                <a:cs typeface="+mn-cs"/>
              </a:rPr>
              <a:t>99  40  72.33333333333333</a:t>
            </a: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highestPerson = [name for name, score in scores.items() if score == highest]</a:t>
            </a: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highestPerson</a:t>
            </a: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solidFill>
                  <a:srgbClr val="00B0F0"/>
                </a:solidFill>
                <a:latin typeface="Consolas" panose="020B0609020204030204" charset="0"/>
                <a:ea typeface="+mn-ea"/>
                <a:cs typeface="+mn-cs"/>
              </a:rPr>
              <a:t>['Wu Shi']</a:t>
            </a:r>
          </a:p>
        </p:txBody>
      </p:sp>
      <p:sp>
        <p:nvSpPr>
          <p:cNvPr id="2" name="灯片编号占位符 1">
            <a:extLst>
              <a:ext uri="{FF2B5EF4-FFF2-40B4-BE49-F238E27FC236}">
                <a16:creationId xmlns:a16="http://schemas.microsoft.com/office/drawing/2014/main" id="{4FF5B869-86F8-4B67-8E4C-BEF207C7EE86}"/>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52</a:t>
            </a:fld>
            <a:endParaRPr lang="zh-CN" altLang="en-US" strike="noStrike" noProof="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604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p>
        </p:txBody>
      </p:sp>
      <p:sp>
        <p:nvSpPr>
          <p:cNvPr id="60419" name="文本占位符 60418"/>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effectLst/>
                <a:latin typeface="宋体" panose="02010600030101010101" pitchFamily="2" charset="-122"/>
              </a:rPr>
              <a:t>在列表推导式中使用多个循环，实现多序列元素的任意组合</a:t>
            </a:r>
          </a:p>
          <a:p>
            <a:pPr marL="0" indent="0" fontAlgn="base">
              <a:lnSpc>
                <a:spcPct val="80000"/>
              </a:lnSpc>
              <a:buFont typeface="Wingdings" panose="05000000000000000000" charset="0"/>
              <a:buNone/>
            </a:pPr>
            <a:endParaRPr lang="zh-CN" altLang="en-US" sz="1800" strike="noStrike" noProof="1">
              <a:effectLst/>
              <a:latin typeface="宋体" panose="02010600030101010101" pitchFamily="2" charset="-122"/>
            </a:endParaRPr>
          </a:p>
          <a:p>
            <a:pPr marL="1905" indent="-344805" fontAlgn="base">
              <a:lnSpc>
                <a:spcPct val="100000"/>
              </a:lnSpc>
              <a:spcBef>
                <a:spcPts val="0"/>
              </a:spcBef>
              <a:buNone/>
            </a:pPr>
            <a:r>
              <a:rPr lang="en-US" altLang="zh-CN" sz="1600" strike="noStrike" noProof="1">
                <a:effectLst/>
                <a:latin typeface="Consolas" panose="020B0609020204030204" charset="0"/>
              </a:rPr>
              <a:t>&gt;&gt;&gt; [(x, y) for x in range(3) for y in range(3)]</a:t>
            </a: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[(0, 0), (0, 1), (0, 2), (1, 0), (1, 1), (1, 2), (2, 0), (2, 1), (2, 2)]</a:t>
            </a:r>
          </a:p>
          <a:p>
            <a:pPr marL="1905" indent="-344805" fontAlgn="base">
              <a:lnSpc>
                <a:spcPct val="100000"/>
              </a:lnSpc>
              <a:spcBef>
                <a:spcPts val="0"/>
              </a:spcBef>
              <a:buNone/>
            </a:pPr>
            <a:r>
              <a:rPr lang="en-US" altLang="zh-CN" sz="1600" strike="noStrike" noProof="1">
                <a:effectLst/>
                <a:latin typeface="Consolas" panose="020B0609020204030204" charset="0"/>
              </a:rPr>
              <a:t>&gt;&gt;&gt; [(x, y) for x in [1, 2, 3] for y in [3, 1, 4] if x != y]</a:t>
            </a: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[(1, 3), (1, 4), (2, 3), (2, 1), (2, 4), (3, 1), (3, 4)]</a:t>
            </a:r>
          </a:p>
        </p:txBody>
      </p:sp>
      <p:sp>
        <p:nvSpPr>
          <p:cNvPr id="2" name="灯片编号占位符 1">
            <a:extLst>
              <a:ext uri="{FF2B5EF4-FFF2-40B4-BE49-F238E27FC236}">
                <a16:creationId xmlns:a16="http://schemas.microsoft.com/office/drawing/2014/main" id="{FCCC34C9-74C3-49E6-BE7A-A6ECE289CC6C}"/>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53</a:t>
            </a:fld>
            <a:endParaRPr lang="zh-CN" altLang="en-US" strike="noStrike" noProof="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6246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p>
        </p:txBody>
      </p:sp>
      <p:sp>
        <p:nvSpPr>
          <p:cNvPr id="62467" name="文本占位符 62466"/>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effectLst/>
                <a:latin typeface="宋体" panose="02010600030101010101" pitchFamily="2" charset="-122"/>
              </a:rPr>
              <a:t>列表推导式中可以使用函数或复杂表达式</a:t>
            </a:r>
          </a:p>
          <a:p>
            <a:pPr marL="0" indent="0" fontAlgn="base">
              <a:lnSpc>
                <a:spcPct val="80000"/>
              </a:lnSpc>
              <a:buFont typeface="Wingdings" panose="05000000000000000000" charset="0"/>
              <a:buNone/>
            </a:pPr>
            <a:r>
              <a:rPr lang="en-US" altLang="zh-CN" sz="1600" strike="noStrike" noProof="1">
                <a:effectLst/>
                <a:latin typeface="Consolas" panose="020B0609020204030204" charset="0"/>
              </a:rPr>
              <a:t>&gt;&gt;&gt; def f(v):</a:t>
            </a:r>
          </a:p>
          <a:p>
            <a:pPr marL="1905" indent="-344805" fontAlgn="base">
              <a:lnSpc>
                <a:spcPct val="100000"/>
              </a:lnSpc>
              <a:spcBef>
                <a:spcPts val="0"/>
              </a:spcBef>
              <a:buNone/>
            </a:pPr>
            <a:r>
              <a:rPr lang="en-US" altLang="zh-CN" sz="1600" strike="noStrike" noProof="1">
                <a:effectLst/>
                <a:latin typeface="Consolas" panose="020B0609020204030204" charset="0"/>
              </a:rPr>
              <a:t>    if v%2 == 0:</a:t>
            </a:r>
          </a:p>
          <a:p>
            <a:pPr marL="1905" indent="-344805" fontAlgn="base">
              <a:lnSpc>
                <a:spcPct val="100000"/>
              </a:lnSpc>
              <a:spcBef>
                <a:spcPts val="0"/>
              </a:spcBef>
              <a:buNone/>
            </a:pPr>
            <a:r>
              <a:rPr lang="en-US" altLang="zh-CN" sz="1600" strike="noStrike" noProof="1">
                <a:effectLst/>
                <a:latin typeface="Consolas" panose="020B0609020204030204" charset="0"/>
              </a:rPr>
              <a:t>        v = v**2</a:t>
            </a:r>
          </a:p>
          <a:p>
            <a:pPr marL="1905" indent="-344805" fontAlgn="base">
              <a:lnSpc>
                <a:spcPct val="100000"/>
              </a:lnSpc>
              <a:spcBef>
                <a:spcPts val="0"/>
              </a:spcBef>
              <a:buNone/>
            </a:pPr>
            <a:r>
              <a:rPr lang="en-US" altLang="zh-CN" sz="1600" strike="noStrike" noProof="1">
                <a:effectLst/>
                <a:latin typeface="Consolas" panose="020B0609020204030204" charset="0"/>
              </a:rPr>
              <a:t>    else:</a:t>
            </a:r>
          </a:p>
          <a:p>
            <a:pPr marL="1905" indent="-344805" fontAlgn="base">
              <a:lnSpc>
                <a:spcPct val="100000"/>
              </a:lnSpc>
              <a:spcBef>
                <a:spcPts val="0"/>
              </a:spcBef>
              <a:buNone/>
            </a:pPr>
            <a:r>
              <a:rPr lang="en-US" altLang="zh-CN" sz="1600" strike="noStrike" noProof="1">
                <a:effectLst/>
                <a:latin typeface="Consolas" panose="020B0609020204030204" charset="0"/>
              </a:rPr>
              <a:t>        v = v+1</a:t>
            </a:r>
          </a:p>
          <a:p>
            <a:pPr marL="1905" indent="-344805" fontAlgn="base">
              <a:lnSpc>
                <a:spcPct val="100000"/>
              </a:lnSpc>
              <a:spcBef>
                <a:spcPts val="0"/>
              </a:spcBef>
              <a:buNone/>
            </a:pPr>
            <a:r>
              <a:rPr lang="en-US" altLang="zh-CN" sz="1600" strike="noStrike" noProof="1">
                <a:effectLst/>
                <a:latin typeface="Consolas" panose="020B0609020204030204" charset="0"/>
              </a:rPr>
              <a:t>    return v</a:t>
            </a:r>
          </a:p>
          <a:p>
            <a:pPr marL="1905" indent="-344805" fontAlgn="base">
              <a:lnSpc>
                <a:spcPct val="100000"/>
              </a:lnSpc>
              <a:spcBef>
                <a:spcPts val="0"/>
              </a:spcBef>
              <a:buNone/>
            </a:pP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&gt;&gt;&gt; [f(v) for v in [2, 3, 4, -1] if v&gt;0]</a:t>
            </a: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[4, 4, 16]</a:t>
            </a:r>
          </a:p>
          <a:p>
            <a:pPr marL="1905" indent="-344805" fontAlgn="base">
              <a:lnSpc>
                <a:spcPct val="100000"/>
              </a:lnSpc>
              <a:spcBef>
                <a:spcPts val="0"/>
              </a:spcBef>
              <a:buNone/>
            </a:pPr>
            <a:r>
              <a:rPr lang="en-US" altLang="zh-CN" sz="1600" strike="noStrike" noProof="1">
                <a:effectLst/>
                <a:latin typeface="Consolas" panose="020B0609020204030204" charset="0"/>
              </a:rPr>
              <a:t>&gt;&gt;&gt; [v**2 if v%2 == 0 else v+1 for v in [2, 3, 4, -1] if v&gt;0]</a:t>
            </a: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[4, 4, 16]</a:t>
            </a:r>
          </a:p>
          <a:p>
            <a:pPr marL="1905" indent="-344805" fontAlgn="base">
              <a:lnSpc>
                <a:spcPct val="100000"/>
              </a:lnSpc>
              <a:spcBef>
                <a:spcPts val="0"/>
              </a:spcBef>
              <a:buNone/>
            </a:pPr>
            <a:r>
              <a:rPr lang="en-US" altLang="zh-CN" sz="1600" strike="noStrike" noProof="1">
                <a:solidFill>
                  <a:schemeClr val="tx1"/>
                </a:solidFill>
                <a:effectLst/>
                <a:latin typeface="Consolas" panose="020B0609020204030204" charset="0"/>
              </a:rPr>
              <a:t>&gt;&gt;&gt; x = list(range(10))</a:t>
            </a:r>
          </a:p>
          <a:p>
            <a:pPr marL="1905" indent="-344805" fontAlgn="base">
              <a:lnSpc>
                <a:spcPct val="100000"/>
              </a:lnSpc>
              <a:spcBef>
                <a:spcPts val="0"/>
              </a:spcBef>
              <a:buNone/>
            </a:pPr>
            <a:r>
              <a:rPr lang="en-US" altLang="zh-CN" sz="1600" strike="noStrike" noProof="1">
                <a:solidFill>
                  <a:schemeClr val="tx1"/>
                </a:solidFill>
                <a:effectLst/>
                <a:latin typeface="Consolas" panose="020B0609020204030204" charset="0"/>
              </a:rPr>
              <a:t>&gt;&gt;&gt; [item&gt;5 for item in x]</a:t>
            </a: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[False, False, False, False, False, False, True, True, True, True]</a:t>
            </a:r>
          </a:p>
        </p:txBody>
      </p:sp>
      <p:sp>
        <p:nvSpPr>
          <p:cNvPr id="2" name="灯片编号占位符 1">
            <a:extLst>
              <a:ext uri="{FF2B5EF4-FFF2-40B4-BE49-F238E27FC236}">
                <a16:creationId xmlns:a16="http://schemas.microsoft.com/office/drawing/2014/main" id="{17C6BA05-1BBA-4618-8F35-98CD448A0F9D}"/>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54</a:t>
            </a:fld>
            <a:endParaRPr lang="zh-CN" altLang="en-US" strike="noStrike" noProof="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6348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p>
        </p:txBody>
      </p:sp>
      <p:sp>
        <p:nvSpPr>
          <p:cNvPr id="63491" name="文本占位符 63490"/>
          <p:cNvSpPr>
            <a:spLocks noGrp="1"/>
          </p:cNvSpPr>
          <p:nvPr>
            <p:ph idx="1"/>
          </p:nvPr>
        </p:nvSpPr>
        <p:spPr/>
        <p:txBody>
          <a:bodyPr/>
          <a:lstStyle/>
          <a:p>
            <a:pPr fontAlgn="base">
              <a:lnSpc>
                <a:spcPct val="90000"/>
              </a:lnSpc>
              <a:buFont typeface="Wingdings" panose="05000000000000000000" charset="0"/>
              <a:buChar char="n"/>
            </a:pPr>
            <a:r>
              <a:rPr lang="zh-CN" altLang="en-US" sz="1800" strike="noStrike" noProof="1">
                <a:effectLst/>
                <a:latin typeface="宋体" panose="02010600030101010101" pitchFamily="2" charset="-122"/>
              </a:rPr>
              <a:t>列表推导式支持文件对象迭代 </a:t>
            </a:r>
          </a:p>
          <a:p>
            <a:pPr marL="0" indent="0" fontAlgn="base">
              <a:lnSpc>
                <a:spcPct val="90000"/>
              </a:lnSpc>
              <a:buFont typeface="Wingdings" panose="05000000000000000000" charset="0"/>
              <a:buNone/>
            </a:pPr>
            <a:endParaRPr lang="zh-CN" altLang="en-US" sz="1800" strike="noStrike" noProof="1">
              <a:effectLst/>
              <a:latin typeface="宋体" panose="02010600030101010101" pitchFamily="2" charset="-122"/>
            </a:endParaRPr>
          </a:p>
          <a:p>
            <a:pPr marL="1905" indent="-344805" fontAlgn="base">
              <a:lnSpc>
                <a:spcPct val="90000"/>
              </a:lnSpc>
              <a:buNone/>
            </a:pPr>
            <a:r>
              <a:rPr lang="en-US" altLang="zh-CN" sz="1600" strike="noStrike" noProof="1">
                <a:effectLst/>
                <a:latin typeface="Consolas" panose="020B0609020204030204" charset="0"/>
              </a:rPr>
              <a:t>&gt;&gt;&gt; with open('C:\\RHDSetup.log', 'r') as fp: </a:t>
            </a:r>
          </a:p>
          <a:p>
            <a:pPr marL="1905" indent="-344805" fontAlgn="base">
              <a:lnSpc>
                <a:spcPct val="90000"/>
              </a:lnSpc>
              <a:buNone/>
            </a:pPr>
            <a:r>
              <a:rPr lang="en-US" altLang="zh-CN" sz="1600" strike="noStrike" noProof="1">
                <a:effectLst/>
                <a:latin typeface="Consolas" panose="020B0609020204030204" charset="0"/>
              </a:rPr>
              <a:t>    print([line for line in fp])</a:t>
            </a:r>
          </a:p>
        </p:txBody>
      </p:sp>
      <p:sp>
        <p:nvSpPr>
          <p:cNvPr id="2" name="灯片编号占位符 1">
            <a:extLst>
              <a:ext uri="{FF2B5EF4-FFF2-40B4-BE49-F238E27FC236}">
                <a16:creationId xmlns:a16="http://schemas.microsoft.com/office/drawing/2014/main" id="{883E3F50-5837-4EAD-9B0C-C4E933E47DD2}"/>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55</a:t>
            </a:fld>
            <a:endParaRPr lang="zh-CN" altLang="en-US" strike="noStrike" noProof="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6553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2.2  </a:t>
            </a:r>
            <a:r>
              <a:rPr lang="zh-CN" altLang="en-US" kern="1200" baseline="0">
                <a:latin typeface="+mj-lt"/>
                <a:ea typeface="+mj-ea"/>
                <a:cs typeface="+mj-cs"/>
              </a:rPr>
              <a:t>元组</a:t>
            </a:r>
          </a:p>
        </p:txBody>
      </p:sp>
      <p:sp>
        <p:nvSpPr>
          <p:cNvPr id="78850" name="文本占位符 6553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dirty="0"/>
              <a:t>元组和列表类似，但属于</a:t>
            </a:r>
            <a:r>
              <a:rPr lang="zh-CN" altLang="en-US" sz="1800" b="1" dirty="0">
                <a:solidFill>
                  <a:srgbClr val="FF0000"/>
                </a:solidFill>
              </a:rPr>
              <a:t>不可变</a:t>
            </a:r>
            <a:r>
              <a:rPr lang="zh-CN" altLang="en-US" sz="1800" b="1" dirty="0"/>
              <a:t>序列</a:t>
            </a:r>
            <a:r>
              <a:rPr lang="zh-CN" altLang="en-US" sz="1800" dirty="0"/>
              <a:t>，元组一旦创建，用任何方法都不可以修改其元素。</a:t>
            </a:r>
          </a:p>
          <a:p>
            <a:pPr defTabSz="914400">
              <a:lnSpc>
                <a:spcPct val="150000"/>
              </a:lnSpc>
              <a:spcBef>
                <a:spcPts val="600"/>
              </a:spcBef>
              <a:spcAft>
                <a:spcPts val="600"/>
              </a:spcAft>
              <a:buSzPct val="90000"/>
              <a:buFont typeface="Wingdings" panose="05000000000000000000" charset="0"/>
              <a:buChar char="§"/>
            </a:pPr>
            <a:r>
              <a:rPr lang="zh-CN" altLang="en-US" sz="1800" dirty="0"/>
              <a:t>元组的定义方式和列表相同，但定义时所有元素是放在一对圆括号“（）”中，而不是方括号中。</a:t>
            </a:r>
          </a:p>
        </p:txBody>
      </p:sp>
      <p:sp>
        <p:nvSpPr>
          <p:cNvPr id="2" name="灯片编号占位符 1">
            <a:extLst>
              <a:ext uri="{FF2B5EF4-FFF2-40B4-BE49-F238E27FC236}">
                <a16:creationId xmlns:a16="http://schemas.microsoft.com/office/drawing/2014/main" id="{CFF41F95-75B1-430E-BCD4-AD20B7A47A91}"/>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56</a:t>
            </a:fld>
            <a:endParaRPr lang="zh-CN" altLang="en-US" strike="noStrike"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6656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2.2.1  </a:t>
            </a:r>
            <a:r>
              <a:rPr lang="zh-CN" altLang="en-US" kern="1200" baseline="0" dirty="0">
                <a:latin typeface="+mj-lt"/>
                <a:ea typeface="+mj-ea"/>
                <a:cs typeface="+mj-cs"/>
              </a:rPr>
              <a:t>元组创建与删除</a:t>
            </a:r>
          </a:p>
        </p:txBody>
      </p:sp>
      <p:sp>
        <p:nvSpPr>
          <p:cNvPr id="79874" name="文本占位符 6656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a:t>
            </a:r>
            <a:r>
              <a:rPr lang="zh-CN" altLang="en-US" sz="1800" dirty="0"/>
              <a:t>将一个元组赋值给变量</a:t>
            </a:r>
          </a:p>
          <a:p>
            <a:pPr defTabSz="914400">
              <a:lnSpc>
                <a:spcPct val="80000"/>
              </a:lnSpc>
              <a:buClr>
                <a:srgbClr val="008000"/>
              </a:buClr>
              <a:buSzPct val="90000"/>
              <a:buFont typeface="Times New Roman" panose="02020603050405020304" pitchFamily="2" charset="0"/>
              <a:buNone/>
            </a:pPr>
            <a:endParaRPr lang="en-US" altLang="zh-CN" sz="1200" dirty="0"/>
          </a:p>
          <a:p>
            <a:pPr defTabSz="914400">
              <a:lnSpc>
                <a:spcPct val="80000"/>
              </a:lnSpc>
              <a:buClr>
                <a:srgbClr val="008000"/>
              </a:buClr>
              <a:buSzPct val="90000"/>
              <a:buFont typeface="Times New Roman" panose="02020603050405020304" pitchFamily="2" charset="0"/>
              <a:buNone/>
            </a:pPr>
            <a:r>
              <a:rPr lang="en-US" altLang="zh-CN" sz="1600" dirty="0">
                <a:latin typeface="Consolas" panose="020B0609020204030204" charset="0"/>
                <a:cs typeface="Consolas" panose="020B0609020204030204" charset="0"/>
              </a:rPr>
              <a:t>&gt;&gt;&gt; a_tuple = ('a', 'b', 'mpilgrim', 'z', 'example')</a:t>
            </a:r>
          </a:p>
          <a:p>
            <a:pPr defTabSz="914400">
              <a:lnSpc>
                <a:spcPct val="80000"/>
              </a:lnSpc>
              <a:buClr>
                <a:srgbClr val="008000"/>
              </a:buClr>
              <a:buSzPct val="90000"/>
              <a:buFont typeface="Times New Roman" panose="02020603050405020304" pitchFamily="2" charset="0"/>
              <a:buNone/>
            </a:pPr>
            <a:r>
              <a:rPr lang="en-US" altLang="zh-CN" sz="1600" dirty="0">
                <a:latin typeface="Consolas" panose="020B0609020204030204" charset="0"/>
                <a:cs typeface="Consolas" panose="020B0609020204030204" charset="0"/>
              </a:rPr>
              <a:t>&gt;&gt;&gt; a_tuple</a:t>
            </a:r>
          </a:p>
          <a:p>
            <a:pPr defTabSz="914400">
              <a:lnSpc>
                <a:spcPct val="80000"/>
              </a:lnSpc>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cs typeface="Consolas" panose="020B0609020204030204" charset="0"/>
              </a:rPr>
              <a:t>('a', 'b', 'mpilgrim', 'z', 'example')</a:t>
            </a:r>
          </a:p>
          <a:p>
            <a:pPr defTabSz="914400">
              <a:lnSpc>
                <a:spcPct val="80000"/>
              </a:lnSpc>
              <a:buSzPct val="90000"/>
              <a:buFont typeface="Wingdings" panose="05000000000000000000" pitchFamily="2" charset="2"/>
              <a:buNone/>
            </a:pPr>
            <a:r>
              <a:rPr lang="pt-BR" altLang="en-US" sz="1600" dirty="0">
                <a:latin typeface="Consolas" panose="020B0609020204030204" charset="0"/>
                <a:cs typeface="Consolas" panose="020B0609020204030204" charset="0"/>
              </a:rPr>
              <a:t>&gt;&gt;&gt; a = </a:t>
            </a:r>
            <a:r>
              <a:rPr lang="en-US" altLang="pt-BR" sz="1600" dirty="0">
                <a:latin typeface="Consolas" panose="020B0609020204030204" charset="0"/>
                <a:cs typeface="Consolas" panose="020B0609020204030204" charset="0"/>
              </a:rPr>
              <a:t>(</a:t>
            </a:r>
            <a:r>
              <a:rPr lang="pt-BR" altLang="en-US" sz="1600" dirty="0">
                <a:latin typeface="Consolas" panose="020B0609020204030204" charset="0"/>
                <a:cs typeface="Consolas" panose="020B0609020204030204" charset="0"/>
              </a:rPr>
              <a:t>3</a:t>
            </a:r>
            <a:r>
              <a:rPr lang="en-US" altLang="pt-BR" sz="1600" dirty="0">
                <a:latin typeface="Consolas" panose="020B0609020204030204" charset="0"/>
                <a:cs typeface="Consolas" panose="020B0609020204030204" charset="0"/>
              </a:rPr>
              <a:t>)</a:t>
            </a:r>
          </a:p>
          <a:p>
            <a:pPr defTabSz="914400">
              <a:lnSpc>
                <a:spcPct val="80000"/>
              </a:lnSpc>
              <a:buSzPct val="90000"/>
              <a:buFont typeface="Wingdings" panose="05000000000000000000" pitchFamily="2" charset="2"/>
              <a:buNone/>
            </a:pPr>
            <a:r>
              <a:rPr lang="pt-BR" altLang="en-US" sz="1600" dirty="0">
                <a:latin typeface="Consolas" panose="020B0609020204030204" charset="0"/>
                <a:cs typeface="Consolas" panose="020B0609020204030204" charset="0"/>
              </a:rPr>
              <a:t>&gt;&gt;&gt; a</a:t>
            </a:r>
          </a:p>
          <a:p>
            <a:pPr defTabSz="914400">
              <a:lnSpc>
                <a:spcPct val="80000"/>
              </a:lnSpc>
              <a:buSzPct val="90000"/>
              <a:buFont typeface="Wingdings" panose="05000000000000000000" pitchFamily="2" charset="2"/>
              <a:buNone/>
            </a:pPr>
            <a:r>
              <a:rPr lang="pt-BR" altLang="en-US" sz="1600" dirty="0">
                <a:solidFill>
                  <a:srgbClr val="00B0F0"/>
                </a:solidFill>
                <a:latin typeface="Consolas" panose="020B0609020204030204" charset="0"/>
                <a:cs typeface="Consolas" panose="020B0609020204030204" charset="0"/>
              </a:rPr>
              <a:t>3</a:t>
            </a:r>
          </a:p>
          <a:p>
            <a:pPr defTabSz="914400">
              <a:lnSpc>
                <a:spcPct val="80000"/>
              </a:lnSpc>
              <a:buSzPct val="90000"/>
              <a:buFont typeface="Wingdings" panose="05000000000000000000" pitchFamily="2" charset="2"/>
              <a:buNone/>
            </a:pPr>
            <a:r>
              <a:rPr lang="pt-BR" altLang="en-US" sz="1600" dirty="0">
                <a:latin typeface="Consolas" panose="020B0609020204030204" charset="0"/>
                <a:cs typeface="Consolas" panose="020B0609020204030204" charset="0"/>
              </a:rPr>
              <a:t>&gt;&gt;&gt; a = </a:t>
            </a:r>
            <a:r>
              <a:rPr lang="en-US" altLang="pt-BR" sz="1600" dirty="0">
                <a:latin typeface="Consolas" panose="020B0609020204030204" charset="0"/>
                <a:cs typeface="Consolas" panose="020B0609020204030204" charset="0"/>
              </a:rPr>
              <a:t>(</a:t>
            </a:r>
            <a:r>
              <a:rPr lang="pt-BR" altLang="en-US" sz="1600" dirty="0">
                <a:latin typeface="Consolas" panose="020B0609020204030204" charset="0"/>
                <a:cs typeface="Consolas" panose="020B0609020204030204" charset="0"/>
              </a:rPr>
              <a:t>3,</a:t>
            </a:r>
            <a:r>
              <a:rPr lang="en-US" altLang="pt-BR" sz="1600" dirty="0">
                <a:latin typeface="Consolas" panose="020B0609020204030204" charset="0"/>
                <a:cs typeface="Consolas" panose="020B0609020204030204" charset="0"/>
              </a:rPr>
              <a:t>)</a:t>
            </a:r>
            <a:r>
              <a:rPr lang="pt-BR" altLang="en-US" sz="1600" dirty="0">
                <a:latin typeface="Consolas" panose="020B0609020204030204" charset="0"/>
                <a:cs typeface="Consolas" panose="020B0609020204030204" charset="0"/>
              </a:rPr>
              <a:t>             </a:t>
            </a:r>
            <a:r>
              <a:rPr lang="en-US" altLang="pt-BR" sz="1600" dirty="0">
                <a:latin typeface="Consolas" panose="020B0609020204030204" charset="0"/>
                <a:cs typeface="Consolas" panose="020B0609020204030204" charset="0"/>
              </a:rPr>
              <a:t>#</a:t>
            </a:r>
            <a:r>
              <a:rPr lang="zh-CN" altLang="en-US" sz="1600" dirty="0">
                <a:solidFill>
                  <a:srgbClr val="FF0000"/>
                </a:solidFill>
                <a:latin typeface="Consolas" panose="020B0609020204030204" charset="0"/>
                <a:cs typeface="Consolas" panose="020B0609020204030204" charset="0"/>
              </a:rPr>
              <a:t>包含一个元素的元组，最后必须多写个逗号</a:t>
            </a:r>
          </a:p>
          <a:p>
            <a:pPr defTabSz="914400">
              <a:lnSpc>
                <a:spcPct val="80000"/>
              </a:lnSpc>
              <a:buSzPct val="90000"/>
              <a:buFont typeface="Wingdings" panose="05000000000000000000" pitchFamily="2" charset="2"/>
              <a:buNone/>
            </a:pPr>
            <a:r>
              <a:rPr lang="pt-BR" altLang="en-US" sz="1600" dirty="0">
                <a:latin typeface="Consolas" panose="020B0609020204030204" charset="0"/>
                <a:cs typeface="Consolas" panose="020B0609020204030204" charset="0"/>
              </a:rPr>
              <a:t>&gt;&gt;&gt; a</a:t>
            </a:r>
          </a:p>
          <a:p>
            <a:pPr defTabSz="914400">
              <a:lnSpc>
                <a:spcPct val="80000"/>
              </a:lnSpc>
              <a:buSzPct val="90000"/>
              <a:buFont typeface="Wingdings" panose="05000000000000000000" pitchFamily="2" charset="2"/>
              <a:buNone/>
            </a:pPr>
            <a:r>
              <a:rPr lang="pt-BR" altLang="en-US" sz="1600" dirty="0">
                <a:solidFill>
                  <a:srgbClr val="00B0F0"/>
                </a:solidFill>
                <a:latin typeface="Consolas" panose="020B0609020204030204" charset="0"/>
                <a:cs typeface="Consolas" panose="020B0609020204030204" charset="0"/>
              </a:rPr>
              <a:t>(3,)</a:t>
            </a:r>
          </a:p>
          <a:p>
            <a:pPr defTabSz="914400">
              <a:lnSpc>
                <a:spcPct val="80000"/>
              </a:lnSpc>
              <a:buSzPct val="90000"/>
              <a:buFont typeface="Wingdings" panose="05000000000000000000" pitchFamily="2" charset="2"/>
              <a:buNone/>
            </a:pPr>
            <a:r>
              <a:rPr lang="en-US" altLang="pt-BR" sz="1600" dirty="0">
                <a:latin typeface="Consolas" panose="020B0609020204030204" charset="0"/>
                <a:cs typeface="Consolas" panose="020B0609020204030204" charset="0"/>
              </a:rPr>
              <a:t>&gt;&gt;&gt; a = 3,               #</a:t>
            </a:r>
            <a:r>
              <a:rPr lang="zh-CN" altLang="en-US" sz="1600" dirty="0">
                <a:latin typeface="Consolas" panose="020B0609020204030204" charset="0"/>
                <a:cs typeface="Consolas" panose="020B0609020204030204" charset="0"/>
              </a:rPr>
              <a:t>也可以这样创建元组</a:t>
            </a:r>
          </a:p>
          <a:p>
            <a:pPr defTabSz="914400">
              <a:lnSpc>
                <a:spcPct val="80000"/>
              </a:lnSpc>
              <a:buSzPct val="90000"/>
              <a:buFont typeface="Wingdings" panose="05000000000000000000" pitchFamily="2" charset="2"/>
              <a:buNone/>
            </a:pPr>
            <a:r>
              <a:rPr lang="en-US" altLang="pt-BR" sz="1600" dirty="0">
                <a:latin typeface="Consolas" panose="020B0609020204030204" charset="0"/>
                <a:cs typeface="Consolas" panose="020B0609020204030204" charset="0"/>
              </a:rPr>
              <a:t>&gt;&gt;&gt; a</a:t>
            </a:r>
          </a:p>
          <a:p>
            <a:pPr defTabSz="914400">
              <a:lnSpc>
                <a:spcPct val="80000"/>
              </a:lnSpc>
              <a:buSzPct val="90000"/>
              <a:buFont typeface="Wingdings" panose="05000000000000000000" pitchFamily="2" charset="2"/>
              <a:buNone/>
            </a:pPr>
            <a:r>
              <a:rPr lang="en-US" altLang="pt-BR" sz="1600" dirty="0">
                <a:solidFill>
                  <a:srgbClr val="00B0F0"/>
                </a:solidFill>
                <a:latin typeface="Consolas" panose="020B0609020204030204" charset="0"/>
                <a:cs typeface="Consolas" panose="020B0609020204030204" charset="0"/>
              </a:rPr>
              <a:t>(3,)</a:t>
            </a:r>
          </a:p>
          <a:p>
            <a:pPr defTabSz="914400">
              <a:lnSpc>
                <a:spcPct val="80000"/>
              </a:lnSpc>
              <a:buSzPct val="90000"/>
              <a:buFont typeface="Wingdings" panose="05000000000000000000" pitchFamily="2" charset="2"/>
              <a:buNone/>
            </a:pPr>
            <a:r>
              <a:rPr lang="zh-CN" altLang="en-US" sz="1600" dirty="0">
                <a:latin typeface="Consolas" panose="020B0609020204030204" charset="0"/>
                <a:cs typeface="Consolas" panose="020B0609020204030204" charset="0"/>
              </a:rPr>
              <a:t>&gt;&gt;&gt; x = ()               #空元组</a:t>
            </a:r>
            <a:endParaRPr lang="zh-CN" altLang="en-US" sz="1350" dirty="0">
              <a:latin typeface="Consolas" panose="020B0609020204030204" charset="0"/>
            </a:endParaRPr>
          </a:p>
          <a:p>
            <a:pPr defTabSz="914400">
              <a:lnSpc>
                <a:spcPct val="80000"/>
              </a:lnSpc>
              <a:buSzPct val="90000"/>
              <a:buFont typeface="Wingdings" panose="05000000000000000000" pitchFamily="2" charset="2"/>
              <a:buNone/>
            </a:pPr>
            <a:endParaRPr lang="zh-CN" altLang="en-US" sz="1200" dirty="0"/>
          </a:p>
        </p:txBody>
      </p:sp>
      <p:sp>
        <p:nvSpPr>
          <p:cNvPr id="2" name="灯片编号占位符 1">
            <a:extLst>
              <a:ext uri="{FF2B5EF4-FFF2-40B4-BE49-F238E27FC236}">
                <a16:creationId xmlns:a16="http://schemas.microsoft.com/office/drawing/2014/main" id="{B7CF9924-94B9-4141-AF4E-6AFCE8774A37}"/>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57</a:t>
            </a:fld>
            <a:endParaRPr lang="zh-CN" altLang="en-US" strike="noStrike" noProof="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6758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2.2.1  </a:t>
            </a:r>
            <a:r>
              <a:rPr lang="zh-CN" altLang="en-US" kern="1200" baseline="0" dirty="0">
                <a:latin typeface="+mj-lt"/>
                <a:ea typeface="+mj-ea"/>
                <a:cs typeface="+mj-cs"/>
              </a:rPr>
              <a:t>元组创建与删除</a:t>
            </a:r>
          </a:p>
        </p:txBody>
      </p:sp>
      <p:sp>
        <p:nvSpPr>
          <p:cNvPr id="80898" name="文本占位符 67586"/>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sym typeface="Arial" panose="020B0604020202020204" pitchFamily="34" charset="0"/>
              </a:rPr>
              <a:t>使用tuple函数将其他序列转换为元组</a:t>
            </a:r>
          </a:p>
          <a:p>
            <a:pPr defTabSz="914400">
              <a:lnSpc>
                <a:spcPct val="90000"/>
              </a:lnSpc>
              <a:buClr>
                <a:srgbClr val="3333CC"/>
              </a:buClr>
              <a:buSzPct val="90000"/>
              <a:buFont typeface="Times New Roman" panose="02020603050405020304" pitchFamily="2" charset="0"/>
              <a:buNone/>
            </a:pPr>
            <a:endParaRPr lang="en-US" altLang="zh-CN" sz="1500" dirty="0">
              <a:sym typeface="Arial" panose="020B0604020202020204" pitchFamily="34" charset="0"/>
            </a:endParaRPr>
          </a:p>
          <a:p>
            <a:pPr defTabSz="914400">
              <a:lnSpc>
                <a:spcPct val="90000"/>
              </a:lnSpc>
              <a:buClr>
                <a:srgbClr val="3333CC"/>
              </a:buClr>
              <a:buSzPct val="90000"/>
              <a:buFont typeface="Times New Roman" panose="02020603050405020304" pitchFamily="2" charset="0"/>
              <a:buNone/>
            </a:pPr>
            <a:r>
              <a:rPr lang="en-US" altLang="zh-CN" sz="1600" dirty="0">
                <a:latin typeface="Consolas" panose="020B0609020204030204" charset="0"/>
                <a:sym typeface="Arial" panose="020B0604020202020204" pitchFamily="34" charset="0"/>
              </a:rPr>
              <a:t>&gt;&gt;&gt; tuple('abcdefg')                    #</a:t>
            </a:r>
            <a:r>
              <a:rPr lang="zh-CN" altLang="en-US" sz="1600" dirty="0">
                <a:latin typeface="Consolas" panose="020B0609020204030204" charset="0"/>
                <a:sym typeface="Arial" panose="020B0604020202020204" pitchFamily="34" charset="0"/>
              </a:rPr>
              <a:t>把字符串转换为元组</a:t>
            </a:r>
          </a:p>
          <a:p>
            <a:pPr defTabSz="914400">
              <a:lnSpc>
                <a:spcPct val="90000"/>
              </a:lnSpc>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rPr>
              <a:t>('a', 'b', 'c', 'd', 'e', 'f', 'g')</a:t>
            </a: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aList</a:t>
            </a: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-4, 6, 7.5, -2.3, 9, -11]</a:t>
            </a: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tuple(aList)                        #</a:t>
            </a:r>
            <a:r>
              <a:rPr lang="zh-CN" altLang="en-US" sz="1600" dirty="0">
                <a:latin typeface="Consolas" panose="020B0609020204030204" charset="0"/>
              </a:rPr>
              <a:t>把列表转换为元组</a:t>
            </a: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-4, 6, 7.5, -2.3, 9, -11)</a:t>
            </a: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s = tuple()                         #空元组</a:t>
            </a: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s</a:t>
            </a: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a:t>
            </a:r>
            <a:endParaRPr lang="en-US" altLang="zh-CN" sz="1350" dirty="0">
              <a:solidFill>
                <a:srgbClr val="00B0F0"/>
              </a:solidFill>
              <a:latin typeface="Consolas" panose="020B0609020204030204" charset="0"/>
            </a:endParaRPr>
          </a:p>
          <a:p>
            <a:pPr defTabSz="914400">
              <a:lnSpc>
                <a:spcPct val="90000"/>
              </a:lnSpc>
              <a:buSzPct val="90000"/>
              <a:buFont typeface="Wingdings" panose="05000000000000000000" charset="0"/>
              <a:buChar char="§"/>
            </a:pPr>
            <a:r>
              <a:rPr lang="zh-CN" altLang="en-US" sz="1800" dirty="0"/>
              <a:t>使用</a:t>
            </a:r>
            <a:r>
              <a:rPr lang="en-US" altLang="zh-CN" sz="1800" dirty="0"/>
              <a:t>del</a:t>
            </a:r>
            <a:r>
              <a:rPr lang="zh-CN" altLang="en-US" sz="1800" dirty="0"/>
              <a:t>可以删除元组对象，</a:t>
            </a:r>
            <a:r>
              <a:rPr lang="zh-CN" altLang="en-US" sz="1800" dirty="0">
                <a:solidFill>
                  <a:srgbClr val="FF0000"/>
                </a:solidFill>
              </a:rPr>
              <a:t>不能删除元组中的元素</a:t>
            </a:r>
          </a:p>
        </p:txBody>
      </p:sp>
      <p:sp>
        <p:nvSpPr>
          <p:cNvPr id="2" name="灯片编号占位符 1">
            <a:extLst>
              <a:ext uri="{FF2B5EF4-FFF2-40B4-BE49-F238E27FC236}">
                <a16:creationId xmlns:a16="http://schemas.microsoft.com/office/drawing/2014/main" id="{EF3499EC-A689-46F8-8668-14F38E97480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58</a:t>
            </a:fld>
            <a:endParaRPr lang="zh-CN" altLang="en-US" strike="noStrike"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686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2.2.2  </a:t>
            </a:r>
            <a:r>
              <a:rPr lang="zh-CN" altLang="en-US" kern="1200" baseline="0" dirty="0">
                <a:latin typeface="+mj-lt"/>
                <a:ea typeface="+mj-ea"/>
                <a:cs typeface="+mj-cs"/>
              </a:rPr>
              <a:t>元组与列表的区别</a:t>
            </a:r>
          </a:p>
        </p:txBody>
      </p:sp>
      <p:sp>
        <p:nvSpPr>
          <p:cNvPr id="81922" name="文本占位符 6861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800" dirty="0"/>
              <a:t>元组一旦定义就</a:t>
            </a:r>
            <a:r>
              <a:rPr lang="zh-CN" altLang="en-US" sz="1800" dirty="0">
                <a:solidFill>
                  <a:srgbClr val="FF0000"/>
                </a:solidFill>
              </a:rPr>
              <a:t>不允许更改</a:t>
            </a:r>
            <a:r>
              <a:rPr lang="zh-CN" altLang="en-US" sz="1800" dirty="0"/>
              <a:t>。</a:t>
            </a:r>
          </a:p>
          <a:p>
            <a:pPr defTabSz="914400">
              <a:lnSpc>
                <a:spcPct val="150000"/>
              </a:lnSpc>
              <a:spcBef>
                <a:spcPts val="600"/>
              </a:spcBef>
              <a:spcAft>
                <a:spcPts val="600"/>
              </a:spcAft>
              <a:buSzPct val="90000"/>
              <a:buFont typeface="Wingdings" panose="05000000000000000000" charset="0"/>
              <a:buChar char="v"/>
            </a:pPr>
            <a:r>
              <a:rPr lang="zh-CN" altLang="en-US" sz="1800" dirty="0"/>
              <a:t>元组没有</a:t>
            </a:r>
            <a:r>
              <a:rPr lang="en-US" altLang="zh-CN" sz="1800" dirty="0"/>
              <a:t>append()</a:t>
            </a:r>
            <a:r>
              <a:rPr lang="zh-CN" altLang="en-US" sz="1800" dirty="0"/>
              <a:t>、</a:t>
            </a:r>
            <a:r>
              <a:rPr lang="en-US" altLang="zh-CN" sz="1800" dirty="0"/>
              <a:t>extend()</a:t>
            </a:r>
            <a:r>
              <a:rPr lang="zh-CN" altLang="en-US" sz="1800" dirty="0"/>
              <a:t>和</a:t>
            </a:r>
            <a:r>
              <a:rPr lang="en-US" altLang="zh-CN" sz="1800" dirty="0"/>
              <a:t>insert()</a:t>
            </a:r>
            <a:r>
              <a:rPr lang="zh-CN" altLang="en-US" sz="1800" dirty="0"/>
              <a:t>等方法，</a:t>
            </a:r>
            <a:r>
              <a:rPr lang="zh-CN" altLang="en-US" sz="1800" dirty="0">
                <a:solidFill>
                  <a:srgbClr val="FF0000"/>
                </a:solidFill>
              </a:rPr>
              <a:t>无法向元组中添加元素</a:t>
            </a:r>
            <a:r>
              <a:rPr lang="zh-CN" altLang="en-US" sz="1800" dirty="0"/>
              <a:t>。</a:t>
            </a:r>
          </a:p>
          <a:p>
            <a:pPr defTabSz="914400">
              <a:lnSpc>
                <a:spcPct val="150000"/>
              </a:lnSpc>
              <a:spcBef>
                <a:spcPts val="600"/>
              </a:spcBef>
              <a:spcAft>
                <a:spcPts val="600"/>
              </a:spcAft>
              <a:buSzPct val="90000"/>
              <a:buFont typeface="Wingdings" panose="05000000000000000000" charset="0"/>
              <a:buChar char="v"/>
            </a:pPr>
            <a:r>
              <a:rPr lang="zh-CN" altLang="en-US" sz="1800" dirty="0"/>
              <a:t>元组没有</a:t>
            </a:r>
            <a:r>
              <a:rPr lang="en-US" altLang="zh-CN" sz="1800" dirty="0"/>
              <a:t>remove()</a:t>
            </a:r>
            <a:r>
              <a:rPr lang="zh-CN" altLang="en-US" sz="1800" dirty="0"/>
              <a:t>或</a:t>
            </a:r>
            <a:r>
              <a:rPr lang="en-US" altLang="zh-CN" sz="1800" dirty="0"/>
              <a:t>pop()</a:t>
            </a:r>
            <a:r>
              <a:rPr lang="zh-CN" altLang="en-US" sz="1800" dirty="0"/>
              <a:t>方法，也无法对元组元素进行</a:t>
            </a:r>
            <a:r>
              <a:rPr lang="en-US" altLang="zh-CN" sz="1800" dirty="0"/>
              <a:t>del</a:t>
            </a:r>
            <a:r>
              <a:rPr lang="zh-CN" altLang="en-US" sz="1800" dirty="0"/>
              <a:t>操作，</a:t>
            </a:r>
            <a:r>
              <a:rPr lang="zh-CN" altLang="en-US" sz="1800" dirty="0">
                <a:solidFill>
                  <a:srgbClr val="FF0000"/>
                </a:solidFill>
              </a:rPr>
              <a:t>不能从元组中删除元素</a:t>
            </a:r>
            <a:r>
              <a:rPr lang="zh-CN" altLang="en-US" sz="1800" dirty="0"/>
              <a:t>。</a:t>
            </a:r>
          </a:p>
        </p:txBody>
      </p:sp>
      <p:sp>
        <p:nvSpPr>
          <p:cNvPr id="2" name="灯片编号占位符 1">
            <a:extLst>
              <a:ext uri="{FF2B5EF4-FFF2-40B4-BE49-F238E27FC236}">
                <a16:creationId xmlns:a16="http://schemas.microsoft.com/office/drawing/2014/main" id="{318181F7-8918-483F-B256-295902E9381B}"/>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59</a:t>
            </a:fld>
            <a:endParaRPr lang="zh-CN" altLang="en-US"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p:txBody>
          <a:bodyPr anchor="t"/>
          <a:lstStyle/>
          <a:p>
            <a:r>
              <a:rPr lang="zh-CN" altLang="en-US" sz="1800"/>
              <a:t>列表常用方法</a:t>
            </a:r>
          </a:p>
        </p:txBody>
      </p:sp>
      <p:sp>
        <p:nvSpPr>
          <p:cNvPr id="18434" name="标题 112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p>
        </p:txBody>
      </p:sp>
      <p:graphicFrame>
        <p:nvGraphicFramePr>
          <p:cNvPr id="2" name="Table -1"/>
          <p:cNvGraphicFramePr/>
          <p:nvPr>
            <p:extLst>
              <p:ext uri="{D42A27DB-BD31-4B8C-83A1-F6EECF244321}">
                <p14:modId xmlns:p14="http://schemas.microsoft.com/office/powerpoint/2010/main" val="3078987870"/>
              </p:ext>
            </p:extLst>
          </p:nvPr>
        </p:nvGraphicFramePr>
        <p:xfrm>
          <a:off x="603250" y="1534794"/>
          <a:ext cx="8166100" cy="3060628"/>
        </p:xfrm>
        <a:graphic>
          <a:graphicData uri="http://schemas.openxmlformats.org/drawingml/2006/table">
            <a:tbl>
              <a:tblPr firstRow="1" bandRow="1">
                <a:tableStyleId>{5940675A-B579-460E-94D1-54222C63F5DA}</a:tableStyleId>
              </a:tblPr>
              <a:tblGrid>
                <a:gridCol w="1657350">
                  <a:extLst>
                    <a:ext uri="{9D8B030D-6E8A-4147-A177-3AD203B41FA5}">
                      <a16:colId xmlns:a16="http://schemas.microsoft.com/office/drawing/2014/main" val="20000"/>
                    </a:ext>
                  </a:extLst>
                </a:gridCol>
                <a:gridCol w="6508750">
                  <a:extLst>
                    <a:ext uri="{9D8B030D-6E8A-4147-A177-3AD203B41FA5}">
                      <a16:colId xmlns:a16="http://schemas.microsoft.com/office/drawing/2014/main" val="20001"/>
                    </a:ext>
                  </a:extLst>
                </a:gridCol>
              </a:tblGrid>
              <a:tr h="229007">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007">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lst.append(x)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将元素</a:t>
                      </a:r>
                      <a:r>
                        <a:rPr lang="en-US" altLang="zh-CN" sz="1400" b="0" u="none" dirty="0">
                          <a:latin typeface="宋体" panose="02010600030101010101" pitchFamily="2" charset="-122"/>
                          <a:ea typeface="宋体" panose="02010600030101010101" pitchFamily="2" charset="-122"/>
                          <a:cs typeface="宋体" panose="02010600030101010101" pitchFamily="2" charset="-122"/>
                        </a:rPr>
                        <a:t>x</a:t>
                      </a:r>
                      <a:r>
                        <a:rPr lang="zh-CN" altLang="en-US" sz="1400" b="0" u="none" dirty="0">
                          <a:latin typeface="宋体" panose="02010600030101010101" pitchFamily="2" charset="-122"/>
                          <a:ea typeface="宋体" panose="02010600030101010101" pitchFamily="2" charset="-122"/>
                          <a:cs typeface="宋体" panose="02010600030101010101" pitchFamily="2" charset="-122"/>
                        </a:rPr>
                        <a:t>添加至列表</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400" b="0" u="none" dirty="0">
                          <a:latin typeface="宋体" panose="02010600030101010101" pitchFamily="2" charset="-122"/>
                          <a:ea typeface="宋体" panose="02010600030101010101" pitchFamily="2" charset="-122"/>
                          <a:cs typeface="宋体" panose="02010600030101010101" pitchFamily="2" charset="-122"/>
                        </a:rPr>
                        <a:t>尾部</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007">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lst.extend(L)</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将列表</a:t>
                      </a:r>
                      <a:r>
                        <a:rPr lang="en-US" altLang="zh-CN"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L</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中所有元素添加至列表</a:t>
                      </a:r>
                      <a:r>
                        <a:rPr lang="en-US" altLang="zh-CN" sz="1400" b="0"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尾部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5354">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lst.insert(i</a:t>
                      </a:r>
                      <a:r>
                        <a:rPr lang="en-US" altLang="zh-CN" sz="1400" b="0" u="none">
                          <a:latin typeface="宋体" panose="02010600030101010101" pitchFamily="2" charset="-122"/>
                          <a:ea typeface="宋体" panose="02010600030101010101" pitchFamily="2" charset="-122"/>
                          <a:cs typeface="宋体" panose="02010600030101010101" pitchFamily="2" charset="-122"/>
                        </a:rPr>
                        <a:t>ndex</a:t>
                      </a:r>
                      <a:r>
                        <a:rPr lang="en-US" altLang="zh-CN" sz="1400" b="0" u="none">
                          <a:latin typeface="Calibri" panose="020F0502020204030204" pitchFamily="2" charset="0"/>
                          <a:ea typeface="Calibri" panose="020F0502020204030204" pitchFamily="2" charset="0"/>
                          <a:cs typeface="Calibri" panose="020F0502020204030204" pitchFamily="2" charset="0"/>
                        </a:rPr>
                        <a:t>, 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指定位置</a:t>
                      </a:r>
                      <a:r>
                        <a:rPr lang="en-US" altLang="zh-CN" sz="1400" b="0" u="none">
                          <a:latin typeface="宋体" panose="02010600030101010101" pitchFamily="2" charset="-122"/>
                          <a:ea typeface="宋体" panose="02010600030101010101" pitchFamily="2" charset="-122"/>
                          <a:cs typeface="宋体" panose="02010600030101010101" pitchFamily="2" charset="-122"/>
                        </a:rPr>
                        <a:t>index</a:t>
                      </a:r>
                      <a:r>
                        <a:rPr lang="zh-CN" altLang="en-US" sz="1400" b="0" u="none">
                          <a:latin typeface="宋体" panose="02010600030101010101" pitchFamily="2" charset="-122"/>
                          <a:ea typeface="宋体" panose="02010600030101010101" pitchFamily="2" charset="-122"/>
                          <a:cs typeface="宋体" panose="02010600030101010101" pitchFamily="2" charset="-122"/>
                        </a:rPr>
                        <a:t>处添加元素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，该位置后面的所有元素后移一个位置</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907">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lst.remove(x)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中删除首次出现的指定元素，该元素之后的所有元素前移一个位置</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007">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lst.pop([i</a:t>
                      </a:r>
                      <a:r>
                        <a:rPr lang="en-US" altLang="zh-CN" sz="1400" b="0" u="none">
                          <a:latin typeface="宋体" panose="02010600030101010101" pitchFamily="2" charset="-122"/>
                          <a:ea typeface="宋体" panose="02010600030101010101" pitchFamily="2" charset="-122"/>
                          <a:cs typeface="宋体" panose="02010600030101010101" pitchFamily="2" charset="-122"/>
                        </a:rPr>
                        <a:t>ndex</a:t>
                      </a:r>
                      <a:r>
                        <a:rPr lang="en-US" altLang="zh-CN" sz="1400" b="0" u="none">
                          <a:latin typeface="Calibri" panose="020F0502020204030204" pitchFamily="2" charset="0"/>
                          <a:ea typeface="Calibri" panose="020F0502020204030204" pitchFamily="2" charset="0"/>
                          <a:cs typeface="Calibri" panose="020F0502020204030204" pitchFamily="2"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删除并返回列表</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中下标为</a:t>
                      </a:r>
                      <a:r>
                        <a:rPr lang="en-US" altLang="zh-CN" sz="1400" b="0" u="none" dirty="0">
                          <a:latin typeface="宋体" panose="02010600030101010101" pitchFamily="2" charset="-122"/>
                          <a:ea typeface="宋体" panose="02010600030101010101" pitchFamily="2" charset="-122"/>
                          <a:cs typeface="宋体" panose="02010600030101010101" pitchFamily="2" charset="-122"/>
                        </a:rPr>
                        <a:t>index</a:t>
                      </a:r>
                      <a:r>
                        <a:rPr lang="zh-CN" altLang="en-US" sz="1400" b="0" u="none" dirty="0">
                          <a:latin typeface="宋体" panose="02010600030101010101" pitchFamily="2" charset="-122"/>
                          <a:ea typeface="宋体" panose="02010600030101010101" pitchFamily="2" charset="-122"/>
                          <a:cs typeface="宋体" panose="02010600030101010101" pitchFamily="2" charset="-122"/>
                        </a:rPr>
                        <a:t>（默认为</a:t>
                      </a:r>
                      <a:r>
                        <a:rPr lang="en-US" altLang="zh-CN" sz="1400" b="0" u="none" dirty="0">
                          <a:latin typeface="宋体" panose="02010600030101010101" pitchFamily="2" charset="-122"/>
                          <a:ea typeface="宋体" panose="02010600030101010101" pitchFamily="2" charset="-122"/>
                          <a:cs typeface="宋体" panose="02010600030101010101" pitchFamily="2" charset="-122"/>
                        </a:rPr>
                        <a:t>-1</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）的元素</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007">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lst.clear()</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删除列表</a:t>
                      </a:r>
                      <a:r>
                        <a:rPr lang="en-US" altLang="zh-CN" sz="1400" b="0"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中所有元素，但保留列表对象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46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lst.index(x)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中第一个值为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的元素的下标，若不存在值为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的元素则抛出异常</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9007">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lst.count(x)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返回指定元素</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x</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中的出现次数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9007">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lst.reverse()</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所有元素进行逆序</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3851">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lst.sort(</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key=None, reverse=False</a:t>
                      </a: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对列表</a:t>
                      </a:r>
                      <a:r>
                        <a:rPr lang="en-US" altLang="zh-CN" sz="1400" b="0"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中的元素进行排序，</a:t>
                      </a:r>
                      <a:r>
                        <a:rPr lang="en-US" altLang="zh-CN"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key</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用来指定排序依据，</a:t>
                      </a:r>
                      <a:r>
                        <a:rPr lang="en-US" altLang="zh-CN"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reverse</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决定升序（</a:t>
                      </a:r>
                      <a:r>
                        <a:rPr lang="en-US" altLang="zh-CN"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False</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）还是降序（</a:t>
                      </a:r>
                      <a:r>
                        <a:rPr lang="en-US" altLang="zh-CN"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True</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9007">
                <a:tc>
                  <a:txBody>
                    <a:bodyPr/>
                    <a:lstStyle/>
                    <a:p>
                      <a:pPr marL="0" indent="0" algn="l">
                        <a:buNone/>
                      </a:pPr>
                      <a:r>
                        <a:rPr lang="en-US" altLang="zh-CN" sz="1400" b="0" u="none" dirty="0" err="1">
                          <a:latin typeface="Calibri" panose="020F0502020204030204" pitchFamily="2" charset="0"/>
                          <a:ea typeface="Calibri" panose="020F0502020204030204" pitchFamily="2" charset="0"/>
                          <a:cs typeface="Calibri" panose="020F0502020204030204" pitchFamily="2" charset="0"/>
                        </a:rPr>
                        <a:t>lst.copy</a:t>
                      </a:r>
                      <a:r>
                        <a:rPr lang="en-US" altLang="zh-CN" sz="1400" b="0" u="none" dirty="0">
                          <a:latin typeface="Calibri" panose="020F0502020204030204" pitchFamily="2" charset="0"/>
                          <a:ea typeface="Calibri" panose="020F0502020204030204" pitchFamily="2" charset="0"/>
                          <a:cs typeface="Calibri" panose="020F0502020204030204" pitchFamily="2"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返回列表</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浅复制</a:t>
                      </a:r>
                      <a:endParaRPr 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 name="灯片编号占位符 2">
            <a:extLst>
              <a:ext uri="{FF2B5EF4-FFF2-40B4-BE49-F238E27FC236}">
                <a16:creationId xmlns:a16="http://schemas.microsoft.com/office/drawing/2014/main" id="{80B03645-234C-4669-BB3E-C9E5C5859DE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a:t>
            </a:fld>
            <a:endParaRPr lang="zh-CN" altLang="en-US" strike="noStrike" noProof="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6963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2</a:t>
            </a:r>
            <a:r>
              <a:rPr lang="en-US" altLang="zh-CN" kern="1200" baseline="0" dirty="0">
                <a:latin typeface="+mj-lt"/>
                <a:ea typeface="+mj-ea"/>
                <a:cs typeface="+mj-cs"/>
              </a:rPr>
              <a:t>  </a:t>
            </a:r>
            <a:r>
              <a:rPr lang="zh-CN" altLang="en-US" dirty="0">
                <a:sym typeface="+mn-ea"/>
              </a:rPr>
              <a:t>元组与列表的区别</a:t>
            </a:r>
            <a:endParaRPr lang="zh-CN" altLang="en-US" kern="1200" baseline="0" dirty="0">
              <a:latin typeface="+mj-lt"/>
              <a:ea typeface="+mj-ea"/>
              <a:cs typeface="+mj-cs"/>
            </a:endParaRPr>
          </a:p>
        </p:txBody>
      </p:sp>
      <p:sp>
        <p:nvSpPr>
          <p:cNvPr id="82946" name="文本占位符 69634"/>
          <p:cNvSpPr>
            <a:spLocks noGrp="1"/>
          </p:cNvSpPr>
          <p:nvPr>
            <p:ph idx="1"/>
          </p:nvPr>
        </p:nvSpPr>
        <p:spPr/>
        <p:txBody>
          <a:bodyPr anchor="t"/>
          <a:lstStyle/>
          <a:p>
            <a:pPr defTabSz="914400">
              <a:lnSpc>
                <a:spcPct val="150000"/>
              </a:lnSpc>
              <a:spcBef>
                <a:spcPts val="1200"/>
              </a:spcBef>
              <a:spcAft>
                <a:spcPts val="600"/>
              </a:spcAft>
              <a:buSzPct val="90000"/>
              <a:buFont typeface="Wingdings" panose="05000000000000000000" charset="0"/>
              <a:buChar char="v"/>
            </a:pPr>
            <a:r>
              <a:rPr lang="zh-CN" altLang="en-US" sz="1800" dirty="0">
                <a:solidFill>
                  <a:srgbClr val="FF0000"/>
                </a:solidFill>
              </a:rPr>
              <a:t>元组的速度比列表更快</a:t>
            </a:r>
            <a:r>
              <a:rPr lang="zh-CN" altLang="en-US" sz="1800" dirty="0"/>
              <a:t>。如果定义了一系列常量值，而所需做的仅是对它进行遍历，那么一般使用元组而不用列表。</a:t>
            </a:r>
          </a:p>
          <a:p>
            <a:pPr defTabSz="914400">
              <a:lnSpc>
                <a:spcPct val="150000"/>
              </a:lnSpc>
              <a:spcBef>
                <a:spcPts val="1200"/>
              </a:spcBef>
              <a:spcAft>
                <a:spcPts val="600"/>
              </a:spcAft>
              <a:buSzPct val="90000"/>
              <a:buFont typeface="Wingdings" panose="05000000000000000000" charset="0"/>
              <a:buChar char="v"/>
            </a:pPr>
            <a:r>
              <a:rPr lang="zh-CN" altLang="en-US" sz="1800" dirty="0"/>
              <a:t>元组对不需要改变的数据进行“写保护”将使得代码</a:t>
            </a:r>
            <a:r>
              <a:rPr lang="zh-CN" altLang="en-US" sz="1800" dirty="0">
                <a:solidFill>
                  <a:srgbClr val="FF0000"/>
                </a:solidFill>
              </a:rPr>
              <a:t>更加安全</a:t>
            </a:r>
            <a:r>
              <a:rPr lang="zh-CN" altLang="en-US" sz="1800" dirty="0"/>
              <a:t>。</a:t>
            </a:r>
          </a:p>
          <a:p>
            <a:pPr defTabSz="914400">
              <a:lnSpc>
                <a:spcPct val="150000"/>
              </a:lnSpc>
              <a:spcBef>
                <a:spcPts val="1200"/>
              </a:spcBef>
              <a:spcAft>
                <a:spcPts val="600"/>
              </a:spcAft>
              <a:buSzPct val="90000"/>
              <a:buFont typeface="Wingdings" panose="05000000000000000000" charset="0"/>
              <a:buChar char="v"/>
            </a:pPr>
            <a:r>
              <a:rPr lang="zh-CN" altLang="en-US" sz="1800" dirty="0">
                <a:solidFill>
                  <a:srgbClr val="FF0000"/>
                </a:solidFill>
              </a:rPr>
              <a:t>元组可用作字典的</a:t>
            </a:r>
            <a:r>
              <a:rPr lang="en-US" altLang="zh-CN" sz="1800" dirty="0">
                <a:solidFill>
                  <a:srgbClr val="FF0000"/>
                </a:solidFill>
              </a:rPr>
              <a:t>“</a:t>
            </a:r>
            <a:r>
              <a:rPr lang="zh-CN" altLang="en-US" sz="1800" dirty="0">
                <a:solidFill>
                  <a:srgbClr val="FF0000"/>
                </a:solidFill>
              </a:rPr>
              <a:t>键</a:t>
            </a:r>
            <a:r>
              <a:rPr lang="en-US" altLang="zh-CN" sz="1800" dirty="0">
                <a:solidFill>
                  <a:srgbClr val="FF0000"/>
                </a:solidFill>
              </a:rPr>
              <a:t>”</a:t>
            </a:r>
            <a:r>
              <a:rPr lang="zh-CN" altLang="en-US" sz="1800" dirty="0">
                <a:solidFill>
                  <a:srgbClr val="FF0000"/>
                </a:solidFill>
              </a:rPr>
              <a:t>，也可以作为集合的元素</a:t>
            </a:r>
            <a:r>
              <a:rPr lang="zh-CN" altLang="en-US" sz="1800" dirty="0"/>
              <a:t>。列表不能作为字典的</a:t>
            </a:r>
            <a:r>
              <a:rPr lang="en-US" altLang="zh-CN" sz="1800" dirty="0"/>
              <a:t>“</a:t>
            </a:r>
            <a:r>
              <a:rPr lang="zh-CN" altLang="en-US" sz="1800" dirty="0"/>
              <a:t>键</a:t>
            </a:r>
            <a:r>
              <a:rPr lang="en-US" altLang="zh-CN" sz="1800" dirty="0"/>
              <a:t>”</a:t>
            </a:r>
            <a:r>
              <a:rPr lang="zh-CN" altLang="en-US" sz="1800" dirty="0"/>
              <a:t>，包含列表、字典、集合或其他类型可变对象的元组也不能做字典的</a:t>
            </a:r>
            <a:r>
              <a:rPr lang="en-US" altLang="zh-CN" sz="1800" dirty="0"/>
              <a:t>“</a:t>
            </a:r>
            <a:r>
              <a:rPr lang="zh-CN" altLang="en-US" sz="1800" dirty="0"/>
              <a:t>键</a:t>
            </a:r>
            <a:r>
              <a:rPr lang="en-US" altLang="zh-CN" sz="1800" dirty="0"/>
              <a:t>”</a:t>
            </a:r>
            <a:r>
              <a:rPr lang="zh-CN" altLang="en-US" sz="1800" dirty="0"/>
              <a:t>。</a:t>
            </a:r>
          </a:p>
        </p:txBody>
      </p:sp>
      <p:sp>
        <p:nvSpPr>
          <p:cNvPr id="2" name="灯片编号占位符 1">
            <a:extLst>
              <a:ext uri="{FF2B5EF4-FFF2-40B4-BE49-F238E27FC236}">
                <a16:creationId xmlns:a16="http://schemas.microsoft.com/office/drawing/2014/main" id="{AE160D39-0470-41A5-AD8B-AD316C926ED5}"/>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60</a:t>
            </a:fld>
            <a:endParaRPr lang="zh-CN" altLang="en-US" strike="noStrike" noProof="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2.2.2  </a:t>
            </a:r>
            <a:r>
              <a:rPr lang="zh-CN" altLang="en-US" dirty="0">
                <a:sym typeface="+mn-ea"/>
              </a:rPr>
              <a:t>元组与列表的区别</a:t>
            </a:r>
            <a:endParaRPr lang="en-US"/>
          </a:p>
        </p:txBody>
      </p:sp>
      <p:sp>
        <p:nvSpPr>
          <p:cNvPr id="3" name="Content Placeholder 2"/>
          <p:cNvSpPr>
            <a:spLocks noGrp="1"/>
          </p:cNvSpPr>
          <p:nvPr>
            <p:ph idx="1"/>
          </p:nvPr>
        </p:nvSpPr>
        <p:spPr>
          <a:xfrm>
            <a:off x="417830" y="1064470"/>
            <a:ext cx="8229600" cy="3395066"/>
          </a:xfrm>
        </p:spPr>
        <p:txBody>
          <a:bodyPr/>
          <a:lstStyle/>
          <a:p>
            <a:pPr>
              <a:lnSpc>
                <a:spcPct val="100000"/>
              </a:lnSpc>
              <a:spcBef>
                <a:spcPts val="0"/>
              </a:spcBef>
            </a:pPr>
            <a:r>
              <a:rPr lang="zh-CN" altLang="en-US" sz="2000" dirty="0"/>
              <a:t>如果元组中包含列表或其他类型的可变对象，这些对象是可变的，但</a:t>
            </a:r>
            <a:r>
              <a:rPr lang="zh-CN" altLang="en-US" sz="2000" dirty="0">
                <a:solidFill>
                  <a:srgbClr val="FF0000"/>
                </a:solidFill>
              </a:rPr>
              <a:t>元组元素的引用仍是不可变的</a:t>
            </a:r>
            <a:r>
              <a:rPr lang="zh-CN" altLang="en-US" sz="2000" dirty="0"/>
              <a:t>。</a:t>
            </a:r>
            <a:endParaRPr lang="zh-CN" altLang="en-US" dirty="0"/>
          </a:p>
          <a:p>
            <a:pPr marL="0" indent="0">
              <a:spcBef>
                <a:spcPts val="0"/>
              </a:spcBef>
              <a:buNone/>
            </a:pPr>
            <a:r>
              <a:rPr lang="zh-CN" altLang="en-US" sz="1400" dirty="0">
                <a:latin typeface="Consolas" panose="020B0609020204030204" charset="0"/>
                <a:cs typeface="Consolas" panose="020B0609020204030204" charset="0"/>
              </a:rPr>
              <a:t>&gt;&gt;&gt; x = ([1, 2], 3)</a:t>
            </a:r>
          </a:p>
          <a:p>
            <a:pPr marL="0" indent="0">
              <a:spcBef>
                <a:spcPts val="0"/>
              </a:spcBef>
              <a:buNone/>
            </a:pPr>
            <a:r>
              <a:rPr lang="zh-CN" altLang="en-US" sz="1400" dirty="0">
                <a:latin typeface="Consolas" panose="020B0609020204030204" charset="0"/>
                <a:cs typeface="Consolas" panose="020B0609020204030204" charset="0"/>
              </a:rPr>
              <a:t>&gt;&gt;&gt; x[0][0] = 5</a:t>
            </a:r>
          </a:p>
          <a:p>
            <a:pPr marL="0" indent="0">
              <a:spcBef>
                <a:spcPts val="0"/>
              </a:spcBef>
              <a:buNone/>
            </a:pPr>
            <a:r>
              <a:rPr lang="zh-CN" altLang="en-US" sz="1400" dirty="0">
                <a:latin typeface="Consolas" panose="020B0609020204030204" charset="0"/>
                <a:cs typeface="Consolas" panose="020B0609020204030204" charset="0"/>
              </a:rPr>
              <a:t>&gt;&gt;&gt; x</a:t>
            </a:r>
          </a:p>
          <a:p>
            <a:pPr marL="0" indent="0">
              <a:spcBef>
                <a:spcPts val="0"/>
              </a:spcBef>
              <a:buNone/>
            </a:pPr>
            <a:r>
              <a:rPr lang="zh-CN" altLang="en-US" sz="1400" dirty="0">
                <a:solidFill>
                  <a:srgbClr val="00B0F0"/>
                </a:solidFill>
                <a:latin typeface="Consolas" panose="020B0609020204030204" charset="0"/>
                <a:cs typeface="Consolas" panose="020B0609020204030204" charset="0"/>
              </a:rPr>
              <a:t>([5, 2], 3)</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x[0].append(8)</a:t>
            </a:r>
          </a:p>
          <a:p>
            <a:pPr marL="0" indent="0">
              <a:spcBef>
                <a:spcPts val="0"/>
              </a:spcBef>
              <a:buNone/>
            </a:pPr>
            <a:r>
              <a:rPr lang="zh-CN" altLang="en-US" sz="1400" dirty="0">
                <a:latin typeface="Consolas" panose="020B0609020204030204" charset="0"/>
                <a:cs typeface="Consolas" panose="020B0609020204030204" charset="0"/>
              </a:rPr>
              <a:t>&gt;&gt;&gt; x</a:t>
            </a:r>
          </a:p>
          <a:p>
            <a:pPr marL="0" indent="0">
              <a:spcBef>
                <a:spcPts val="0"/>
              </a:spcBef>
              <a:buNone/>
            </a:pPr>
            <a:r>
              <a:rPr lang="zh-CN" altLang="en-US" sz="1400" dirty="0">
                <a:solidFill>
                  <a:srgbClr val="00B0F0"/>
                </a:solidFill>
                <a:latin typeface="Consolas" panose="020B0609020204030204" charset="0"/>
                <a:cs typeface="Consolas" panose="020B0609020204030204" charset="0"/>
              </a:rPr>
              <a:t>([5, 2, 8], 3)</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x[0] = x[0]+[10]</a:t>
            </a:r>
          </a:p>
          <a:p>
            <a:pPr marL="0" indent="0">
              <a:spcBef>
                <a:spcPts val="0"/>
              </a:spcBef>
              <a:buNone/>
            </a:pPr>
            <a:r>
              <a:rPr lang="zh-CN" altLang="en-US" sz="1400" dirty="0">
                <a:solidFill>
                  <a:srgbClr val="FF0000"/>
                </a:solidFill>
                <a:latin typeface="Consolas" panose="020B0609020204030204" charset="0"/>
                <a:cs typeface="Consolas" panose="020B0609020204030204" charset="0"/>
              </a:rPr>
              <a:t>TypeError: 'tuple' object does not support item assignment</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a:t>
            </a:r>
          </a:p>
          <a:p>
            <a:pPr marL="0" indent="0">
              <a:spcBef>
                <a:spcPts val="0"/>
              </a:spcBef>
              <a:buNone/>
            </a:pPr>
            <a:r>
              <a:rPr lang="zh-CN" altLang="en-US" sz="1400" dirty="0">
                <a:solidFill>
                  <a:srgbClr val="00B0F0"/>
                </a:solidFill>
                <a:latin typeface="Consolas" panose="020B0609020204030204" charset="0"/>
                <a:cs typeface="Consolas" panose="020B0609020204030204" charset="0"/>
              </a:rPr>
              <a:t>([5, 2, 8], 3)</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x[0] += [10]</a:t>
            </a:r>
          </a:p>
          <a:p>
            <a:pPr marL="0" indent="0">
              <a:spcBef>
                <a:spcPts val="0"/>
              </a:spcBef>
              <a:buNone/>
            </a:pPr>
            <a:r>
              <a:rPr lang="zh-CN" altLang="en-US" sz="1400" dirty="0">
                <a:solidFill>
                  <a:srgbClr val="FF0000"/>
                </a:solidFill>
                <a:latin typeface="Consolas" panose="020B0609020204030204" charset="0"/>
                <a:cs typeface="Consolas" panose="020B0609020204030204" charset="0"/>
              </a:rPr>
              <a:t>TypeError: 'tuple' object does not support item assignment</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a:t>
            </a:r>
          </a:p>
          <a:p>
            <a:pPr marL="0" indent="0">
              <a:spcBef>
                <a:spcPts val="0"/>
              </a:spcBef>
              <a:buNone/>
            </a:pPr>
            <a:r>
              <a:rPr lang="zh-CN" altLang="en-US" sz="1400" dirty="0">
                <a:solidFill>
                  <a:srgbClr val="00B0F0"/>
                </a:solidFill>
                <a:latin typeface="Consolas" panose="020B0609020204030204" charset="0"/>
                <a:cs typeface="Consolas" panose="020B0609020204030204" charset="0"/>
              </a:rPr>
              <a:t>([5, 2, 8, 10], 3)</a:t>
            </a:r>
          </a:p>
        </p:txBody>
      </p:sp>
      <p:sp>
        <p:nvSpPr>
          <p:cNvPr id="4" name="Line Callout 2 3"/>
          <p:cNvSpPr/>
          <p:nvPr/>
        </p:nvSpPr>
        <p:spPr>
          <a:xfrm>
            <a:off x="2900680" y="3701415"/>
            <a:ext cx="2773045" cy="478790"/>
          </a:xfrm>
          <a:prstGeom prst="borderCallout2">
            <a:avLst>
              <a:gd name="adj1" fmla="val 50000"/>
              <a:gd name="adj2" fmla="val -239"/>
              <a:gd name="adj3" fmla="val 48541"/>
              <a:gd name="adj4" fmla="val -15186"/>
              <a:gd name="adj5" fmla="val 214058"/>
              <a:gd name="adj6" fmla="val -40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虽然报错，但是起作用了</a:t>
            </a:r>
          </a:p>
        </p:txBody>
      </p:sp>
      <p:sp>
        <p:nvSpPr>
          <p:cNvPr id="5" name="灯片编号占位符 4">
            <a:extLst>
              <a:ext uri="{FF2B5EF4-FFF2-40B4-BE49-F238E27FC236}">
                <a16:creationId xmlns:a16="http://schemas.microsoft.com/office/drawing/2014/main" id="{553E77E8-3BDA-44C5-B60C-8BCB4D11940D}"/>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61</a:t>
            </a:fld>
            <a:endParaRPr lang="zh-CN" altLang="en-US" strike="noStrike" noProof="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706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p>
        </p:txBody>
      </p:sp>
      <p:sp>
        <p:nvSpPr>
          <p:cNvPr id="83970" name="文本占位符 70658"/>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可以使用序列解包功能对多个变量</a:t>
            </a:r>
            <a:r>
              <a:rPr lang="zh-CN" altLang="en-US" sz="1800" dirty="0">
                <a:solidFill>
                  <a:srgbClr val="FF0000"/>
                </a:solidFill>
              </a:rPr>
              <a:t>同时</a:t>
            </a:r>
            <a:r>
              <a:rPr lang="zh-CN" altLang="en-US" sz="1800" dirty="0"/>
              <a:t>赋值。</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1, 2, 3             #多个变量同时赋值</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v_tuple = (False, 3.5, 'exp')</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v_tuple</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v_tuple</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range(3)            #可以对range对象进行序列解包</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iter([1, 2, 3])     #使用迭代器对象进行序列解包</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map(str, range(3))  #使用可迭代的map对象进行序列解包</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a, b = b, a                   #交换两个变量的值</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sorted([1, 3, 2])   #sorted()函数返回排序后的列表</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a, b, c = 'ABC'               #字符串也支持序列解包</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 [1, 2, 3, 4, 5, 6]</a:t>
            </a: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x[:3] = map(str, range(5))    #</a:t>
            </a:r>
            <a:r>
              <a:rPr lang="zh-CN" altLang="en-US" sz="1600" dirty="0">
                <a:latin typeface="Consolas" panose="020B0609020204030204" charset="0"/>
              </a:rPr>
              <a:t>切片也支持序列解包</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solidFill>
                  <a:srgbClr val="00B0F0"/>
                </a:solidFill>
                <a:latin typeface="Consolas" panose="020B0609020204030204" charset="0"/>
              </a:rPr>
              <a:t>&gt;&gt;&gt; ['0', '1', '2', '3', '4', 4, 5, 6]</a:t>
            </a:r>
          </a:p>
        </p:txBody>
      </p:sp>
      <p:sp>
        <p:nvSpPr>
          <p:cNvPr id="2" name="灯片编号占位符 1">
            <a:extLst>
              <a:ext uri="{FF2B5EF4-FFF2-40B4-BE49-F238E27FC236}">
                <a16:creationId xmlns:a16="http://schemas.microsoft.com/office/drawing/2014/main" id="{A590D970-0357-4945-9645-90D30D1C7BB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62</a:t>
            </a:fld>
            <a:endParaRPr lang="zh-CN" altLang="en-US" strike="noStrike" noProof="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2.2.</a:t>
            </a:r>
            <a:r>
              <a:rPr lang="zh-CN" altLang="en-US" kern="1200" baseline="0" dirty="0">
                <a:latin typeface="+mj-lt"/>
                <a:ea typeface="+mj-ea"/>
                <a:cs typeface="+mj-cs"/>
                <a:sym typeface="Arial" panose="020B0604020202020204" pitchFamily="34" charset="0"/>
              </a:rPr>
              <a:t>3</a:t>
            </a:r>
            <a:r>
              <a:rPr lang="en-US" altLang="zh-CN" kern="1200" baseline="0" dirty="0">
                <a:latin typeface="+mj-lt"/>
                <a:ea typeface="+mj-ea"/>
                <a:cs typeface="+mj-cs"/>
                <a:sym typeface="Arial" panose="020B0604020202020204" pitchFamily="34" charset="0"/>
              </a:rPr>
              <a:t>  </a:t>
            </a:r>
            <a:r>
              <a:rPr lang="zh-CN" altLang="en-US" kern="1200" baseline="0" dirty="0">
                <a:latin typeface="+mj-lt"/>
                <a:ea typeface="+mj-ea"/>
                <a:cs typeface="+mj-cs"/>
                <a:sym typeface="Arial" panose="020B0604020202020204" pitchFamily="34" charset="0"/>
              </a:rPr>
              <a:t>序列解包</a:t>
            </a:r>
            <a:endParaRPr lang="zh-CN" altLang="en-US" kern="1200" baseline="0">
              <a:latin typeface="+mj-lt"/>
              <a:ea typeface="+mj-ea"/>
              <a:cs typeface="+mj-cs"/>
            </a:endParaRPr>
          </a:p>
        </p:txBody>
      </p:sp>
      <p:sp>
        <p:nvSpPr>
          <p:cNvPr id="84994" name="内容占位符 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sym typeface="Arial" panose="020B0604020202020204" pitchFamily="34" charset="0"/>
              </a:rPr>
              <a:t>序列解包对于列表和字典同样有效</a:t>
            </a:r>
          </a:p>
          <a:p>
            <a:pPr defTabSz="914400">
              <a:lnSpc>
                <a:spcPct val="80000"/>
              </a:lnSpc>
              <a:spcBef>
                <a:spcPct val="100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s = {'a':1, 'b':2, 'c':3}</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c, d = s.items()</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#Python 3.6</a:t>
            </a:r>
            <a:r>
              <a:rPr lang="zh-CN" altLang="en-US" sz="1600" dirty="0">
                <a:latin typeface="Consolas" panose="020B0609020204030204" charset="0"/>
                <a:sym typeface="Arial" panose="020B0604020202020204" pitchFamily="34" charset="0"/>
              </a:rPr>
              <a:t>之后的版本和</a:t>
            </a:r>
            <a:r>
              <a:rPr lang="en-US" altLang="zh-CN" sz="1600" dirty="0">
                <a:latin typeface="Consolas" panose="020B0609020204030204" charset="0"/>
                <a:sym typeface="Arial" panose="020B0604020202020204" pitchFamily="34" charset="0"/>
              </a:rPr>
              <a:t>Python 3.5</a:t>
            </a:r>
            <a:r>
              <a:rPr lang="zh-CN" altLang="en-US" sz="1600" dirty="0">
                <a:latin typeface="Consolas" panose="020B0609020204030204" charset="0"/>
                <a:sym typeface="Arial" panose="020B0604020202020204" pitchFamily="34" charset="0"/>
              </a:rPr>
              <a:t>之前的版本结果略有不同</a:t>
            </a: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('c', 3)</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c, d = s    #使用字典时不用太多考虑元素的顺序</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a:t>
            </a: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'c'</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c, d = s.values()</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print(b, c, d)</a:t>
            </a: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1 3 2</a:t>
            </a:r>
          </a:p>
        </p:txBody>
      </p:sp>
      <p:sp>
        <p:nvSpPr>
          <p:cNvPr id="2" name="灯片编号占位符 1">
            <a:extLst>
              <a:ext uri="{FF2B5EF4-FFF2-40B4-BE49-F238E27FC236}">
                <a16:creationId xmlns:a16="http://schemas.microsoft.com/office/drawing/2014/main" id="{EBF79278-71A7-4C56-9F3F-1DBEBC0A5708}"/>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63</a:t>
            </a:fld>
            <a:endParaRPr lang="zh-CN" altLang="en-US" strike="noStrike" noProof="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7168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p>
        </p:txBody>
      </p:sp>
      <p:sp>
        <p:nvSpPr>
          <p:cNvPr id="86018" name="文本占位符 71682"/>
          <p:cNvSpPr>
            <a:spLocks noGrp="1"/>
          </p:cNvSpPr>
          <p:nvPr>
            <p:ph idx="1"/>
          </p:nvPr>
        </p:nvSpPr>
        <p:spPr/>
        <p:txBody>
          <a:bodyPr anchor="t"/>
          <a:lstStyle/>
          <a:p>
            <a:pPr defTabSz="914400">
              <a:lnSpc>
                <a:spcPct val="90000"/>
              </a:lnSpc>
              <a:buSzPct val="90000"/>
              <a:buFont typeface="Wingdings" panose="05000000000000000000" charset="0"/>
              <a:buChar char="n"/>
            </a:pPr>
            <a:r>
              <a:rPr lang="zh-CN" altLang="en-GB" sz="1800" dirty="0"/>
              <a:t>序列解包遍历多个序列</a:t>
            </a:r>
          </a:p>
          <a:p>
            <a:pPr defTabSz="914400">
              <a:lnSpc>
                <a:spcPct val="90000"/>
              </a:lnSpc>
              <a:buSzPct val="90000"/>
              <a:buFont typeface="Wingdings" panose="05000000000000000000" pitchFamily="2" charset="2"/>
              <a:buNone/>
            </a:pPr>
            <a:endParaRPr lang="en-GB" altLang="en-US" sz="1500" dirty="0"/>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keys = ['a', 'b', 'c', 'd']</a:t>
            </a: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values = [1, 2, 3, 4]</a:t>
            </a: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for k, v in zip(keys, values):</a:t>
            </a: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	  print((k, v), end=' ')</a:t>
            </a:r>
          </a:p>
          <a:p>
            <a:pPr defTabSz="914400">
              <a:lnSpc>
                <a:spcPct val="100000"/>
              </a:lnSpc>
              <a:spcBef>
                <a:spcPts val="600"/>
              </a:spcBef>
              <a:buSzPct val="90000"/>
              <a:buFont typeface="Wingdings" panose="05000000000000000000" pitchFamily="2" charset="2"/>
              <a:buNone/>
            </a:pP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GB" altLang="en-US" sz="1600" dirty="0">
                <a:solidFill>
                  <a:srgbClr val="00B0F0"/>
                </a:solidFill>
                <a:latin typeface="Consolas" panose="020B0609020204030204" charset="0"/>
              </a:rPr>
              <a:t>('a', 1) ('b', 2) ('c', 3) ('d', 4) </a:t>
            </a:r>
            <a:endParaRPr lang="en-GB" altLang="en-US" sz="135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endParaRPr lang="en-GB" altLang="en-US" sz="1350" dirty="0"/>
          </a:p>
          <a:p>
            <a:pPr defTabSz="914400">
              <a:lnSpc>
                <a:spcPct val="90000"/>
              </a:lnSpc>
              <a:buSzPct val="90000"/>
              <a:buFont typeface="Wingdings" panose="05000000000000000000" pitchFamily="2" charset="2"/>
              <a:buChar char="•"/>
            </a:pPr>
            <a:endParaRPr lang="zh-CN" altLang="en-US" sz="1350" dirty="0"/>
          </a:p>
        </p:txBody>
      </p:sp>
      <p:sp>
        <p:nvSpPr>
          <p:cNvPr id="2" name="灯片编号占位符 1">
            <a:extLst>
              <a:ext uri="{FF2B5EF4-FFF2-40B4-BE49-F238E27FC236}">
                <a16:creationId xmlns:a16="http://schemas.microsoft.com/office/drawing/2014/main" id="{C5A1D15C-93AB-4920-BB5E-8EB6741D73B2}"/>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64</a:t>
            </a:fld>
            <a:endParaRPr lang="zh-CN" altLang="en-US" strike="noStrike" noProof="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Content Placeholder 2"/>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GB" sz="1800" dirty="0"/>
              <a:t>使用序列解包遍历</a:t>
            </a:r>
            <a:r>
              <a:rPr lang="en-US" altLang="zh-CN" sz="1800" dirty="0"/>
              <a:t>enumerate</a:t>
            </a:r>
            <a:r>
              <a:rPr lang="zh-CN" altLang="en-US" sz="1800" dirty="0"/>
              <a:t>对象</a:t>
            </a:r>
          </a:p>
          <a:p>
            <a:pPr defTabSz="914400">
              <a:lnSpc>
                <a:spcPct val="90000"/>
              </a:lnSpc>
              <a:buSzPct val="90000"/>
              <a:buFont typeface="Wingdings" panose="05000000000000000000" pitchFamily="2" charset="2"/>
              <a:buNone/>
            </a:pPr>
            <a:endParaRPr lang="zh-CN" altLang="en-US" sz="1350" dirty="0"/>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x = ['a', 'b', 'c']</a:t>
            </a: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for i, v in enumerate(x):</a:t>
            </a: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	  print(‘The value on position {0} is {1}’.format(</a:t>
            </a:r>
            <a:r>
              <a:rPr lang="en-GB" altLang="en-US" sz="1600" dirty="0" err="1">
                <a:latin typeface="Consolas" panose="020B0609020204030204" charset="0"/>
              </a:rPr>
              <a:t>i,v</a:t>
            </a:r>
            <a:r>
              <a:rPr lang="en-GB" altLang="en-US" sz="1600" dirty="0">
                <a:latin typeface="Consolas" panose="020B0609020204030204" charset="0"/>
              </a:rPr>
              <a:t>))  #</a:t>
            </a:r>
            <a:r>
              <a:rPr lang="zh-CN" altLang="en-US" sz="1600" dirty="0">
                <a:latin typeface="Consolas" panose="020B0609020204030204" charset="0"/>
              </a:rPr>
              <a:t>字符串格式化</a:t>
            </a:r>
            <a:endParaRPr lang="en-GB" altLang="en-US" sz="1600" dirty="0">
              <a:latin typeface="Consolas" panose="020B0609020204030204" charset="0"/>
            </a:endParaRPr>
          </a:p>
          <a:p>
            <a:pPr defTabSz="914400">
              <a:lnSpc>
                <a:spcPct val="90000"/>
              </a:lnSpc>
              <a:buSzPct val="90000"/>
              <a:buFont typeface="Wingdings" panose="05000000000000000000" pitchFamily="2" charset="2"/>
              <a:buNone/>
            </a:pPr>
            <a:endParaRPr lang="en-GB" altLang="en-US" sz="1600" dirty="0">
              <a:latin typeface="Consolas" panose="020B0609020204030204" charset="0"/>
            </a:endParaRPr>
          </a:p>
          <a:p>
            <a:pPr defTabSz="914400">
              <a:lnSpc>
                <a:spcPct val="90000"/>
              </a:lnSpc>
              <a:buSzPct val="90000"/>
              <a:buFont typeface="Wingdings" panose="05000000000000000000" pitchFamily="2" charset="2"/>
              <a:buNone/>
            </a:pPr>
            <a:r>
              <a:rPr lang="en-GB" altLang="en-US" sz="1600" dirty="0">
                <a:solidFill>
                  <a:srgbClr val="00B0F0"/>
                </a:solidFill>
                <a:latin typeface="Consolas" panose="020B0609020204030204" charset="0"/>
              </a:rPr>
              <a:t>The value on position 0 is a</a:t>
            </a:r>
          </a:p>
          <a:p>
            <a:pPr defTabSz="914400">
              <a:lnSpc>
                <a:spcPct val="90000"/>
              </a:lnSpc>
              <a:buSzPct val="90000"/>
              <a:buFont typeface="Wingdings" panose="05000000000000000000" pitchFamily="2" charset="2"/>
              <a:buNone/>
            </a:pPr>
            <a:r>
              <a:rPr lang="en-GB" altLang="en-US" sz="1600" dirty="0">
                <a:solidFill>
                  <a:srgbClr val="00B0F0"/>
                </a:solidFill>
                <a:latin typeface="Consolas" panose="020B0609020204030204" charset="0"/>
              </a:rPr>
              <a:t>The value on position 1 is b</a:t>
            </a:r>
          </a:p>
          <a:p>
            <a:pPr defTabSz="914400">
              <a:lnSpc>
                <a:spcPct val="90000"/>
              </a:lnSpc>
              <a:buSzPct val="90000"/>
              <a:buFont typeface="Wingdings" panose="05000000000000000000" pitchFamily="2" charset="2"/>
              <a:buNone/>
            </a:pPr>
            <a:r>
              <a:rPr lang="en-GB" altLang="en-US" sz="1600" dirty="0">
                <a:solidFill>
                  <a:srgbClr val="00B0F0"/>
                </a:solidFill>
                <a:latin typeface="Consolas" panose="020B0609020204030204" charset="0"/>
              </a:rPr>
              <a:t>The value on position 2 is c</a:t>
            </a:r>
          </a:p>
        </p:txBody>
      </p:sp>
      <p:sp>
        <p:nvSpPr>
          <p:cNvPr id="87042" name="标题 7168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p>
        </p:txBody>
      </p:sp>
      <p:sp>
        <p:nvSpPr>
          <p:cNvPr id="2" name="灯片编号占位符 1">
            <a:extLst>
              <a:ext uri="{FF2B5EF4-FFF2-40B4-BE49-F238E27FC236}">
                <a16:creationId xmlns:a16="http://schemas.microsoft.com/office/drawing/2014/main" id="{96B2BB2D-AABB-48DD-9A97-44D43767396A}"/>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65</a:t>
            </a:fld>
            <a:endParaRPr lang="zh-CN" altLang="en-US" strike="noStrike" noProof="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7270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p>
        </p:txBody>
      </p:sp>
      <p:sp>
        <p:nvSpPr>
          <p:cNvPr id="88066" name="文本占位符 72706"/>
          <p:cNvSpPr>
            <a:spLocks noGrp="1"/>
          </p:cNvSpPr>
          <p:nvPr>
            <p:ph idx="1"/>
          </p:nvPr>
        </p:nvSpPr>
        <p:spPr/>
        <p:txBody>
          <a:bodyPr anchor="t"/>
          <a:lstStyle/>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aList = [1,2,3]</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bList = [4,5,6]</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cList = [7,8,9]</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dList = zip(aList, bList, cList)</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for index, value in enumerate(dList):</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    print(index, ':', value)</a:t>
            </a:r>
          </a:p>
          <a:p>
            <a:pPr defTabSz="914400">
              <a:lnSpc>
                <a:spcPct val="90000"/>
              </a:lnSpc>
              <a:buSzPct val="90000"/>
              <a:buFont typeface="Wingdings" panose="05000000000000000000" pitchFamily="2" charset="2"/>
              <a:buNone/>
            </a:pP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0 : (1, 4, 7)</a:t>
            </a: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 (2, 5, 8)</a:t>
            </a: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2 : (3, 6, 9)</a:t>
            </a:r>
            <a:endParaRPr lang="zh-CN" altLang="en-US" sz="1600" dirty="0"/>
          </a:p>
        </p:txBody>
      </p:sp>
      <p:sp>
        <p:nvSpPr>
          <p:cNvPr id="2" name="灯片编号占位符 1">
            <a:extLst>
              <a:ext uri="{FF2B5EF4-FFF2-40B4-BE49-F238E27FC236}">
                <a16:creationId xmlns:a16="http://schemas.microsoft.com/office/drawing/2014/main" id="{2DEB9893-CA0C-4AB8-AEB5-C85BE54CD73A}"/>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66</a:t>
            </a:fld>
            <a:endParaRPr lang="zh-CN" altLang="en-US" strike="noStrike" noProof="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2.2.</a:t>
            </a:r>
            <a:r>
              <a:rPr lang="zh-CN" altLang="en-US" kern="1200" baseline="0" dirty="0">
                <a:latin typeface="+mj-lt"/>
                <a:ea typeface="+mj-ea"/>
                <a:cs typeface="+mj-cs"/>
                <a:sym typeface="Arial" panose="020B0604020202020204" pitchFamily="34" charset="0"/>
              </a:rPr>
              <a:t>3</a:t>
            </a:r>
            <a:r>
              <a:rPr lang="en-US" altLang="zh-CN" kern="1200" baseline="0" dirty="0">
                <a:latin typeface="+mj-lt"/>
                <a:ea typeface="+mj-ea"/>
                <a:cs typeface="+mj-cs"/>
                <a:sym typeface="Arial" panose="020B0604020202020204" pitchFamily="34" charset="0"/>
              </a:rPr>
              <a:t>  </a:t>
            </a:r>
            <a:r>
              <a:rPr lang="zh-CN" altLang="en-US" kern="1200" baseline="0" dirty="0">
                <a:latin typeface="+mj-lt"/>
                <a:ea typeface="+mj-ea"/>
                <a:cs typeface="+mj-cs"/>
                <a:sym typeface="Arial" panose="020B0604020202020204" pitchFamily="34" charset="0"/>
              </a:rPr>
              <a:t>序列解包</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r>
              <a:rPr lang="en-US" altLang="zh-CN" sz="1800" strike="noStrike" noProof="1"/>
              <a:t>Python 3.5</a:t>
            </a:r>
            <a:r>
              <a:rPr lang="zh-CN" altLang="en-US" sz="1800" strike="noStrike" noProof="1"/>
              <a:t>之后的版本还支持下面用法的序列解包</a:t>
            </a:r>
          </a:p>
          <a:p>
            <a:pPr marL="0" indent="0" fontAlgn="base">
              <a:buNone/>
            </a:pPr>
            <a:endParaRPr lang="zh-CN" altLang="en-US" sz="1350" strike="noStrike" noProof="1"/>
          </a:p>
          <a:p>
            <a:pPr marL="0" indent="0" fontAlgn="base">
              <a:spcBef>
                <a:spcPts val="600"/>
              </a:spcBef>
              <a:buNone/>
            </a:pPr>
            <a:r>
              <a:rPr lang="zh-CN" altLang="en-US" sz="1600" strike="noStrike" noProof="1">
                <a:latin typeface="Consolas" panose="020B0609020204030204" charset="0"/>
              </a:rPr>
              <a:t>&gt;&gt;&gt; print(*[1, 2, 3], 4, *(5, 6))</a:t>
            </a:r>
          </a:p>
          <a:p>
            <a:pPr marL="0" indent="0" fontAlgn="base">
              <a:spcBef>
                <a:spcPts val="600"/>
              </a:spcBef>
              <a:buNone/>
            </a:pPr>
            <a:r>
              <a:rPr lang="zh-CN" altLang="en-US" sz="1600" strike="noStrike" noProof="1">
                <a:solidFill>
                  <a:srgbClr val="00B0F0"/>
                </a:solidFill>
                <a:latin typeface="Consolas" panose="020B0609020204030204" charset="0"/>
              </a:rPr>
              <a:t>1 2 3 4 5 6</a:t>
            </a:r>
          </a:p>
          <a:p>
            <a:pPr marL="0" indent="0" fontAlgn="base">
              <a:spcBef>
                <a:spcPts val="600"/>
              </a:spcBef>
              <a:buNone/>
            </a:pPr>
            <a:r>
              <a:rPr lang="zh-CN" altLang="en-US" sz="1600" strike="noStrike" noProof="1">
                <a:latin typeface="Consolas" panose="020B0609020204030204" charset="0"/>
              </a:rPr>
              <a:t>&gt;&gt;&gt; *range(4),4</a:t>
            </a:r>
          </a:p>
          <a:p>
            <a:pPr marL="0" indent="0" fontAlgn="base">
              <a:spcBef>
                <a:spcPts val="600"/>
              </a:spcBef>
              <a:buNone/>
            </a:pPr>
            <a:r>
              <a:rPr lang="zh-CN" altLang="en-US" sz="1600" strike="noStrike" noProof="1">
                <a:solidFill>
                  <a:srgbClr val="00B0F0"/>
                </a:solidFill>
                <a:latin typeface="Consolas" panose="020B0609020204030204" charset="0"/>
              </a:rPr>
              <a:t>(0, 1, 2, 3, 4)</a:t>
            </a:r>
          </a:p>
          <a:p>
            <a:pPr marL="0" indent="0" fontAlgn="base">
              <a:spcBef>
                <a:spcPts val="600"/>
              </a:spcBef>
              <a:buNone/>
            </a:pPr>
            <a:r>
              <a:rPr lang="zh-CN" altLang="en-US" sz="1600" strike="noStrike" noProof="1">
                <a:latin typeface="Consolas" panose="020B0609020204030204" charset="0"/>
              </a:rPr>
              <a:t>&gt;&gt;&gt; {*range(4), 4, *(5, 6, 7)}</a:t>
            </a:r>
          </a:p>
          <a:p>
            <a:pPr marL="0" indent="0" fontAlgn="base">
              <a:spcBef>
                <a:spcPts val="600"/>
              </a:spcBef>
              <a:buNone/>
            </a:pPr>
            <a:r>
              <a:rPr lang="zh-CN" altLang="en-US" sz="1600" strike="noStrike" noProof="1">
                <a:solidFill>
                  <a:srgbClr val="00B0F0"/>
                </a:solidFill>
                <a:latin typeface="Consolas" panose="020B0609020204030204" charset="0"/>
              </a:rPr>
              <a:t>{0, 1, 2, 3, 4, 5, 6, 7}</a:t>
            </a:r>
          </a:p>
          <a:p>
            <a:pPr marL="0" indent="0" fontAlgn="base">
              <a:spcBef>
                <a:spcPts val="600"/>
              </a:spcBef>
              <a:buNone/>
            </a:pPr>
            <a:r>
              <a:rPr lang="zh-CN" altLang="en-US" sz="1600" strike="noStrike" noProof="1">
                <a:latin typeface="Consolas" panose="020B0609020204030204" charset="0"/>
              </a:rPr>
              <a:t>&gt;&gt;&gt; {'x': 1, **{'y': 2}}</a:t>
            </a:r>
          </a:p>
          <a:p>
            <a:pPr marL="0" indent="0" fontAlgn="base">
              <a:spcBef>
                <a:spcPts val="600"/>
              </a:spcBef>
              <a:buNone/>
            </a:pPr>
            <a:r>
              <a:rPr lang="zh-CN" altLang="en-US" sz="1600" strike="noStrike" noProof="1">
                <a:solidFill>
                  <a:srgbClr val="00B0F0"/>
                </a:solidFill>
                <a:latin typeface="Consolas" panose="020B0609020204030204" charset="0"/>
              </a:rPr>
              <a:t>{'y': 2, 'x': 1}</a:t>
            </a:r>
          </a:p>
        </p:txBody>
      </p:sp>
      <p:sp>
        <p:nvSpPr>
          <p:cNvPr id="2" name="灯片编号占位符 1">
            <a:extLst>
              <a:ext uri="{FF2B5EF4-FFF2-40B4-BE49-F238E27FC236}">
                <a16:creationId xmlns:a16="http://schemas.microsoft.com/office/drawing/2014/main" id="{466BBA3C-C6D7-4C56-A39B-F07D661561B2}"/>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67</a:t>
            </a:fld>
            <a:endParaRPr lang="zh-CN" altLang="en-US" strike="noStrike" noProof="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7372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p>
        </p:txBody>
      </p:sp>
      <p:sp>
        <p:nvSpPr>
          <p:cNvPr id="90114" name="文本占位符 737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500" dirty="0">
                <a:latin typeface="宋体" panose="02010600030101010101" pitchFamily="2" charset="-122"/>
              </a:rPr>
              <a:t>生成器推导式的结果是一个</a:t>
            </a:r>
            <a:r>
              <a:rPr lang="zh-CN" altLang="en-US" sz="1500" dirty="0">
                <a:solidFill>
                  <a:srgbClr val="FF0000"/>
                </a:solidFill>
                <a:latin typeface="宋体" panose="02010600030101010101" pitchFamily="2" charset="-122"/>
              </a:rPr>
              <a:t>生成器对象</a:t>
            </a:r>
            <a:r>
              <a:rPr lang="zh-CN" altLang="en-US" sz="1500" dirty="0">
                <a:latin typeface="宋体" panose="02010600030101010101" pitchFamily="2" charset="-122"/>
              </a:rPr>
              <a:t>。使用生成器对象的元素时，可以根据需要将其转化为列表或元组，也可以使用生成器对象</a:t>
            </a:r>
            <a:r>
              <a:rPr lang="en-US" altLang="zh-CN" sz="1500" dirty="0">
                <a:latin typeface="宋体" panose="02010600030101010101" pitchFamily="2" charset="-122"/>
              </a:rPr>
              <a:t>__next__()</a:t>
            </a:r>
            <a:r>
              <a:rPr lang="zh-CN" altLang="en-US" sz="1500" dirty="0">
                <a:latin typeface="宋体" panose="02010600030101010101" pitchFamily="2" charset="-122"/>
              </a:rPr>
              <a:t>方法或内置函数</a:t>
            </a:r>
            <a:r>
              <a:rPr lang="en-US" altLang="zh-CN" sz="1500" dirty="0">
                <a:latin typeface="宋体" panose="02010600030101010101" pitchFamily="2" charset="-122"/>
              </a:rPr>
              <a:t>next()</a:t>
            </a:r>
            <a:r>
              <a:rPr lang="zh-CN" altLang="en-US" sz="1500" dirty="0">
                <a:latin typeface="宋体" panose="02010600030101010101" pitchFamily="2" charset="-122"/>
              </a:rPr>
              <a:t>进行遍历，或者直接将其作为迭代器对象来使用。</a:t>
            </a:r>
          </a:p>
          <a:p>
            <a:pPr defTabSz="914400">
              <a:lnSpc>
                <a:spcPct val="150000"/>
              </a:lnSpc>
              <a:spcBef>
                <a:spcPts val="600"/>
              </a:spcBef>
              <a:spcAft>
                <a:spcPts val="600"/>
              </a:spcAft>
              <a:buSzPct val="90000"/>
              <a:buFont typeface="Wingdings" panose="05000000000000000000" charset="0"/>
              <a:buChar char="§"/>
            </a:pPr>
            <a:r>
              <a:rPr lang="zh-CN" altLang="en-US" sz="1500" dirty="0">
                <a:latin typeface="宋体" panose="02010600030101010101" pitchFamily="2" charset="-122"/>
              </a:rPr>
              <a:t>生成器对象具有</a:t>
            </a:r>
            <a:r>
              <a:rPr lang="zh-CN" altLang="en-US" sz="1500" dirty="0">
                <a:solidFill>
                  <a:srgbClr val="FF0000"/>
                </a:solidFill>
                <a:latin typeface="宋体" panose="02010600030101010101" pitchFamily="2" charset="-122"/>
              </a:rPr>
              <a:t>惰性求值</a:t>
            </a:r>
            <a:r>
              <a:rPr lang="zh-CN" altLang="en-US" sz="1500" dirty="0">
                <a:latin typeface="宋体" panose="02010600030101010101" pitchFamily="2" charset="-122"/>
              </a:rPr>
              <a:t>的特点，只在需要时生成新元素，空间占用非常少，尤其适合大数据处理的场合。</a:t>
            </a:r>
          </a:p>
          <a:p>
            <a:pPr defTabSz="914400">
              <a:lnSpc>
                <a:spcPct val="150000"/>
              </a:lnSpc>
              <a:spcBef>
                <a:spcPts val="600"/>
              </a:spcBef>
              <a:spcAft>
                <a:spcPts val="600"/>
              </a:spcAft>
              <a:buSzPct val="90000"/>
              <a:buFont typeface="Wingdings" panose="05000000000000000000" charset="0"/>
              <a:buChar char="§"/>
            </a:pPr>
            <a:r>
              <a:rPr lang="zh-CN" altLang="en-US" sz="1500" dirty="0">
                <a:latin typeface="宋体" panose="02010600030101010101" pitchFamily="2" charset="-122"/>
              </a:rPr>
              <a:t>不管用哪种方法访问生成器对象，都</a:t>
            </a:r>
            <a:r>
              <a:rPr lang="zh-CN" altLang="en-US" sz="1500" dirty="0">
                <a:solidFill>
                  <a:srgbClr val="FF0000"/>
                </a:solidFill>
                <a:latin typeface="宋体" panose="02010600030101010101" pitchFamily="2" charset="-122"/>
              </a:rPr>
              <a:t>无法再次访问已访问过的元素</a:t>
            </a:r>
            <a:r>
              <a:rPr lang="zh-CN" altLang="en-US" sz="1500" dirty="0">
                <a:latin typeface="宋体" panose="02010600030101010101" pitchFamily="2" charset="-122"/>
              </a:rPr>
              <a:t>。</a:t>
            </a:r>
          </a:p>
          <a:p>
            <a:pPr defTabSz="914400">
              <a:spcBef>
                <a:spcPts val="600"/>
              </a:spcBef>
              <a:spcAft>
                <a:spcPts val="600"/>
              </a:spcAft>
              <a:buSzPct val="90000"/>
              <a:buFont typeface="Wingdings" panose="05000000000000000000" charset="0"/>
              <a:buChar char="§"/>
            </a:pPr>
            <a:endParaRPr lang="zh-CN" altLang="en-US" sz="1800" dirty="0">
              <a:latin typeface="宋体" panose="02010600030101010101" pitchFamily="2" charset="-122"/>
            </a:endParaRPr>
          </a:p>
        </p:txBody>
      </p:sp>
      <p:sp>
        <p:nvSpPr>
          <p:cNvPr id="2" name="灯片编号占位符 1">
            <a:extLst>
              <a:ext uri="{FF2B5EF4-FFF2-40B4-BE49-F238E27FC236}">
                <a16:creationId xmlns:a16="http://schemas.microsoft.com/office/drawing/2014/main" id="{F8D27342-A495-468A-B6D2-F70862A0846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68</a:t>
            </a:fld>
            <a:endParaRPr lang="zh-CN" altLang="en-US" strike="noStrike" noProof="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7475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p>
        </p:txBody>
      </p:sp>
      <p:sp>
        <p:nvSpPr>
          <p:cNvPr id="91138" name="文本占位符 74754"/>
          <p:cNvSpPr>
            <a:spLocks noGrp="1"/>
          </p:cNvSpPr>
          <p:nvPr>
            <p:ph idx="1"/>
          </p:nvPr>
        </p:nvSpPr>
        <p:spPr/>
        <p:txBody>
          <a:bodyPr anchor="t"/>
          <a:lstStyle/>
          <a:p>
            <a:pPr defTabSz="914400">
              <a:lnSpc>
                <a:spcPct val="80000"/>
              </a:lnSpc>
              <a:spcBef>
                <a:spcPct val="0"/>
              </a:spcBef>
              <a:buSzPct val="90000"/>
              <a:buFont typeface="Wingdings" panose="05000000000000000000" charset="0"/>
              <a:buChar char="§"/>
            </a:pPr>
            <a:r>
              <a:rPr lang="zh-CN" altLang="en-US" sz="1800" dirty="0">
                <a:latin typeface="宋体" panose="02010600030101010101" pitchFamily="2" charset="-122"/>
              </a:rPr>
              <a:t>使用生成器对象</a:t>
            </a:r>
            <a:r>
              <a:rPr lang="en-US" altLang="zh-CN" sz="1800" dirty="0">
                <a:latin typeface="宋体" panose="02010600030101010101" pitchFamily="2" charset="-122"/>
              </a:rPr>
              <a:t>__next__()</a:t>
            </a:r>
            <a:r>
              <a:rPr lang="zh-CN" altLang="en-US" sz="1800" dirty="0">
                <a:latin typeface="宋体" panose="02010600030101010101" pitchFamily="2" charset="-122"/>
              </a:rPr>
              <a:t>方法或内置函数</a:t>
            </a:r>
            <a:r>
              <a:rPr lang="en-US" altLang="zh-CN" sz="1800" dirty="0">
                <a:latin typeface="宋体" panose="02010600030101010101" pitchFamily="2" charset="-122"/>
              </a:rPr>
              <a:t>next()</a:t>
            </a:r>
            <a:r>
              <a:rPr lang="zh-CN" altLang="en-US" sz="1800" dirty="0">
                <a:latin typeface="宋体" panose="02010600030101010101" pitchFamily="2" charset="-122"/>
              </a:rPr>
              <a:t>进行遍历</a:t>
            </a:r>
            <a:endParaRPr lang="en-US" altLang="zh-CN" sz="1800" dirty="0"/>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g = ((i+2)**2 for </a:t>
            </a:r>
            <a:r>
              <a:rPr lang="en-US" altLang="zh-CN" sz="1600" dirty="0" err="1">
                <a:latin typeface="Consolas" panose="020B0609020204030204" charset="0"/>
              </a:rPr>
              <a:t>i</a:t>
            </a:r>
            <a:r>
              <a:rPr lang="en-US" altLang="zh-CN" sz="1600" dirty="0">
                <a:latin typeface="Consolas" panose="020B0609020204030204" charset="0"/>
              </a:rPr>
              <a:t> in range(10))  #创建生成器对象</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g</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&lt;generator object &lt;</a:t>
            </a:r>
            <a:r>
              <a:rPr lang="en-US" altLang="zh-CN" sz="1600" dirty="0" err="1">
                <a:solidFill>
                  <a:srgbClr val="00B0F0"/>
                </a:solidFill>
                <a:latin typeface="Consolas" panose="020B0609020204030204" charset="0"/>
              </a:rPr>
              <a:t>genexpr</a:t>
            </a:r>
            <a:r>
              <a:rPr lang="en-US" altLang="zh-CN" sz="1600" dirty="0">
                <a:solidFill>
                  <a:srgbClr val="00B0F0"/>
                </a:solidFill>
                <a:latin typeface="Consolas" panose="020B0609020204030204" charset="0"/>
              </a:rPr>
              <a:t>&gt; at 0x0000000003095200&gt;</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tuple(g)                           #将生成器对象转换为元组</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(4, 9, 16, 25, 36, 49, 64, 81, 100, 121)</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list(g)             #生成器对象已遍历结束，没有元素了</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 </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g = ((i+2)**2 for </a:t>
            </a:r>
            <a:r>
              <a:rPr lang="en-US" altLang="zh-CN" sz="1600" dirty="0" err="1">
                <a:latin typeface="Consolas" panose="020B0609020204030204" charset="0"/>
              </a:rPr>
              <a:t>i</a:t>
            </a:r>
            <a:r>
              <a:rPr lang="en-US" altLang="zh-CN" sz="1600" dirty="0">
                <a:latin typeface="Consolas" panose="020B0609020204030204" charset="0"/>
              </a:rPr>
              <a:t> in range(10))  #重新创建生成器对象</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g.__next</a:t>
            </a:r>
            <a:r>
              <a:rPr lang="en-US" altLang="zh-CN" sz="1600" dirty="0">
                <a:latin typeface="Consolas" panose="020B0609020204030204" charset="0"/>
              </a:rPr>
              <a:t>__()        #使用生成器对象的__next__()方法获取元素</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4</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g.__next</a:t>
            </a:r>
            <a:r>
              <a:rPr lang="en-US" altLang="zh-CN" sz="1600" dirty="0">
                <a:latin typeface="Consolas" panose="020B0609020204030204" charset="0"/>
              </a:rPr>
              <a:t>__()        #获取下一个元素</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9</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next(g)             #使用函数next()获取生成器对象中的元素</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16</a:t>
            </a:r>
          </a:p>
        </p:txBody>
      </p:sp>
      <p:sp>
        <p:nvSpPr>
          <p:cNvPr id="2" name="灯片编号占位符 1">
            <a:extLst>
              <a:ext uri="{FF2B5EF4-FFF2-40B4-BE49-F238E27FC236}">
                <a16:creationId xmlns:a16="http://schemas.microsoft.com/office/drawing/2014/main" id="{449AEE47-7139-40C0-B7B4-4265CA6134D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69</a:t>
            </a:fld>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33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2.1.1  </a:t>
            </a:r>
            <a:r>
              <a:rPr lang="zh-CN" altLang="en-US" kern="1200" baseline="0">
                <a:latin typeface="+mj-lt"/>
                <a:ea typeface="+mj-ea"/>
                <a:cs typeface="+mj-cs"/>
              </a:rPr>
              <a:t>列表创建与删除</a:t>
            </a:r>
          </a:p>
        </p:txBody>
      </p:sp>
      <p:sp>
        <p:nvSpPr>
          <p:cNvPr id="13315" name="文本占位符 13314"/>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effectLst/>
              </a:rPr>
              <a:t>使用“</a:t>
            </a:r>
            <a:r>
              <a:rPr lang="en-US" altLang="zh-CN" sz="1800" strike="noStrike" noProof="1">
                <a:effectLst/>
              </a:rPr>
              <a:t>=”</a:t>
            </a:r>
            <a:r>
              <a:rPr lang="zh-CN" altLang="en-US" sz="1800" strike="noStrike" noProof="1">
                <a:effectLst/>
              </a:rPr>
              <a:t>直接将一个列表赋值给变量即可创建列表对象</a:t>
            </a:r>
          </a:p>
          <a:p>
            <a:pPr marL="1905" indent="-344805" fontAlgn="base">
              <a:lnSpc>
                <a:spcPct val="80000"/>
              </a:lnSpc>
              <a:buNone/>
            </a:pPr>
            <a:endParaRPr lang="en-US" altLang="zh-CN" sz="1350" strike="noStrike" noProof="1">
              <a:effectLst/>
            </a:endParaRPr>
          </a:p>
          <a:p>
            <a:pPr marL="1905" indent="-344805" fontAlgn="base">
              <a:lnSpc>
                <a:spcPct val="80000"/>
              </a:lnSpc>
              <a:buNone/>
            </a:pPr>
            <a:r>
              <a:rPr lang="en-US" altLang="zh-CN" sz="1400" strike="noStrike" noProof="1">
                <a:effectLst/>
                <a:latin typeface="Consolas" panose="020B0609020204030204" charset="0"/>
              </a:rPr>
              <a:t>&gt;&gt;&gt; a_list = ['a', 'b', 'mpilgrim', 'z', 'example']</a:t>
            </a:r>
          </a:p>
          <a:p>
            <a:pPr marL="1905" indent="-344805" fontAlgn="base">
              <a:lnSpc>
                <a:spcPct val="80000"/>
              </a:lnSpc>
              <a:buNone/>
            </a:pPr>
            <a:r>
              <a:rPr lang="en-US" altLang="zh-CN" sz="1400" strike="noStrike" noProof="1">
                <a:effectLst/>
                <a:latin typeface="Consolas" panose="020B0609020204030204" charset="0"/>
              </a:rPr>
              <a:t>&gt;&gt;&gt; a_list = []                            #</a:t>
            </a:r>
            <a:r>
              <a:rPr lang="zh-CN" altLang="en-US" sz="1400" strike="noStrike" noProof="1">
                <a:effectLst/>
                <a:latin typeface="Consolas" panose="020B0609020204030204" charset="0"/>
              </a:rPr>
              <a:t>创建空列表</a:t>
            </a:r>
            <a:endParaRPr lang="zh-CN" altLang="en-US" sz="1350" strike="noStrike" noProof="1">
              <a:effectLst/>
              <a:latin typeface="Consolas" panose="020B0609020204030204" charset="0"/>
            </a:endParaRPr>
          </a:p>
          <a:p>
            <a:pPr marL="1905" indent="-344805" fontAlgn="base">
              <a:lnSpc>
                <a:spcPct val="80000"/>
              </a:lnSpc>
              <a:buNone/>
            </a:pPr>
            <a:endParaRPr lang="zh-CN" altLang="en-US" sz="1350" strike="noStrike" noProof="1">
              <a:effectLst/>
            </a:endParaRPr>
          </a:p>
          <a:p>
            <a:pPr fontAlgn="base">
              <a:lnSpc>
                <a:spcPct val="100000"/>
              </a:lnSpc>
              <a:spcBef>
                <a:spcPts val="600"/>
              </a:spcBef>
              <a:spcAft>
                <a:spcPts val="600"/>
              </a:spcAft>
              <a:buFont typeface="Wingdings" panose="05000000000000000000" charset="0"/>
              <a:buChar char="n"/>
            </a:pPr>
            <a:r>
              <a:rPr lang="zh-CN" altLang="en-US" sz="1800" strike="noStrike" noProof="1">
                <a:effectLst/>
              </a:rPr>
              <a:t>也可以使用</a:t>
            </a:r>
            <a:r>
              <a:rPr lang="en-US" altLang="zh-CN" sz="1800" strike="noStrike" noProof="1">
                <a:effectLst/>
              </a:rPr>
              <a:t>list()</a:t>
            </a:r>
            <a:r>
              <a:rPr lang="zh-CN" altLang="en-US" sz="1800" strike="noStrike" noProof="1">
                <a:effectLst/>
              </a:rPr>
              <a:t>函数将元组、</a:t>
            </a:r>
            <a:r>
              <a:rPr lang="en-US" altLang="zh-CN" sz="1800" strike="noStrike" noProof="1">
                <a:effectLst/>
              </a:rPr>
              <a:t>range</a:t>
            </a:r>
            <a:r>
              <a:rPr lang="zh-CN" altLang="en-US" sz="1800" strike="noStrike" noProof="1">
                <a:effectLst/>
              </a:rPr>
              <a:t>对象、字符串或其他类型的可迭代对象类型的数据转换为列表。</a:t>
            </a:r>
          </a:p>
          <a:p>
            <a:pPr marL="1905" indent="-344805" fontAlgn="base">
              <a:lnSpc>
                <a:spcPct val="80000"/>
              </a:lnSpc>
              <a:buNone/>
            </a:pPr>
            <a:r>
              <a:rPr lang="en-US" altLang="zh-CN" sz="1400" strike="noStrike" noProof="1">
                <a:effectLst/>
                <a:latin typeface="Consolas" panose="020B0609020204030204" charset="0"/>
              </a:rPr>
              <a:t>&gt;&gt;&gt; a_list = list((3,5,7,9,11))</a:t>
            </a:r>
          </a:p>
          <a:p>
            <a:pPr marL="1905" indent="-344805" fontAlgn="base">
              <a:lnSpc>
                <a:spcPct val="80000"/>
              </a:lnSpc>
              <a:buNone/>
            </a:pPr>
            <a:r>
              <a:rPr lang="en-US" altLang="zh-CN" sz="1400" strike="noStrike" noProof="1">
                <a:effectLst/>
                <a:latin typeface="Consolas" panose="020B0609020204030204" charset="0"/>
              </a:rPr>
              <a:t>&gt;&gt;&gt; a_list</a:t>
            </a:r>
          </a:p>
          <a:p>
            <a:pPr marL="1905" indent="-344805" fontAlgn="base">
              <a:lnSpc>
                <a:spcPct val="80000"/>
              </a:lnSpc>
              <a:buNone/>
            </a:pPr>
            <a:r>
              <a:rPr lang="en-US" altLang="zh-CN" sz="1400" strike="noStrike" noProof="1">
                <a:solidFill>
                  <a:srgbClr val="00B0F0"/>
                </a:solidFill>
                <a:effectLst/>
                <a:latin typeface="Consolas" panose="020B0609020204030204" charset="0"/>
              </a:rPr>
              <a:t>[3, 5, 7, 9, 11]</a:t>
            </a:r>
          </a:p>
          <a:p>
            <a:pPr marL="1905" indent="-344805" fontAlgn="base">
              <a:lnSpc>
                <a:spcPct val="80000"/>
              </a:lnSpc>
              <a:buNone/>
            </a:pPr>
            <a:r>
              <a:rPr lang="en-US" altLang="zh-CN" sz="1400" strike="noStrike" noProof="1">
                <a:effectLst/>
                <a:latin typeface="Consolas" panose="020B0609020204030204" charset="0"/>
              </a:rPr>
              <a:t>&gt;&gt;&gt; list(range(1,10,2))</a:t>
            </a:r>
          </a:p>
          <a:p>
            <a:pPr marL="1905" indent="-344805" fontAlgn="base">
              <a:lnSpc>
                <a:spcPct val="80000"/>
              </a:lnSpc>
              <a:buNone/>
            </a:pPr>
            <a:r>
              <a:rPr lang="en-US" altLang="zh-CN" sz="1400" strike="noStrike" noProof="1">
                <a:solidFill>
                  <a:srgbClr val="00B0F0"/>
                </a:solidFill>
                <a:effectLst/>
                <a:latin typeface="Consolas" panose="020B0609020204030204" charset="0"/>
              </a:rPr>
              <a:t>[1, 3, 5, 7, 9]</a:t>
            </a:r>
          </a:p>
          <a:p>
            <a:pPr marL="1905" indent="-344805" fontAlgn="base">
              <a:lnSpc>
                <a:spcPct val="80000"/>
              </a:lnSpc>
              <a:buNone/>
            </a:pPr>
            <a:r>
              <a:rPr lang="en-US" altLang="zh-CN" sz="1400" strike="noStrike" noProof="1">
                <a:effectLst/>
                <a:latin typeface="Consolas" panose="020B0609020204030204" charset="0"/>
              </a:rPr>
              <a:t>&gt;&gt;&gt; list('hello world')</a:t>
            </a:r>
          </a:p>
          <a:p>
            <a:pPr marL="1905" indent="-344805" fontAlgn="base">
              <a:lnSpc>
                <a:spcPct val="80000"/>
              </a:lnSpc>
              <a:buNone/>
            </a:pPr>
            <a:r>
              <a:rPr lang="en-US" altLang="zh-CN" sz="1400" strike="noStrike" noProof="1">
                <a:solidFill>
                  <a:srgbClr val="00B0F0"/>
                </a:solidFill>
                <a:effectLst/>
                <a:latin typeface="Consolas" panose="020B0609020204030204" charset="0"/>
              </a:rPr>
              <a:t>['h', 'e', 'l', 'l', 'o', ' ', 'w', 'o', 'r', 'l', 'd']</a:t>
            </a:r>
          </a:p>
          <a:p>
            <a:pPr marL="1905" indent="-344805" fontAlgn="base">
              <a:lnSpc>
                <a:spcPct val="80000"/>
              </a:lnSpc>
              <a:buNone/>
            </a:pPr>
            <a:r>
              <a:rPr lang="en-US" altLang="zh-CN" sz="1400" strike="noStrike" noProof="1">
                <a:effectLst/>
                <a:latin typeface="Consolas" panose="020B0609020204030204" charset="0"/>
              </a:rPr>
              <a:t>&gt;&gt;&gt; x = list()                            #</a:t>
            </a:r>
            <a:r>
              <a:rPr lang="zh-CN" altLang="en-US" sz="1400" strike="noStrike" noProof="1">
                <a:effectLst/>
                <a:latin typeface="Consolas" panose="020B0609020204030204" charset="0"/>
              </a:rPr>
              <a:t>创建空列表</a:t>
            </a:r>
            <a:endParaRPr lang="en-US" altLang="zh-CN" sz="1400" strike="noStrike" noProof="1">
              <a:effectLst/>
              <a:latin typeface="Consolas" panose="020B0609020204030204" charset="0"/>
            </a:endParaRPr>
          </a:p>
        </p:txBody>
      </p:sp>
      <p:sp>
        <p:nvSpPr>
          <p:cNvPr id="2" name="灯片编号占位符 1">
            <a:extLst>
              <a:ext uri="{FF2B5EF4-FFF2-40B4-BE49-F238E27FC236}">
                <a16:creationId xmlns:a16="http://schemas.microsoft.com/office/drawing/2014/main" id="{1C78C4FE-BF29-4751-B805-B77A29EF26FC}"/>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a:t>
            </a:fld>
            <a:endParaRPr lang="zh-CN" altLang="en-US" strike="noStrike"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zh-CN" altLang="en-US" sz="1800" strike="noStrike" noProof="1"/>
              <a:t>使用</a:t>
            </a:r>
            <a:r>
              <a:rPr lang="en-US" altLang="zh-CN" sz="1800" strike="noStrike" noProof="1"/>
              <a:t>for</a:t>
            </a:r>
            <a:r>
              <a:rPr lang="zh-CN" altLang="en-US" sz="1800" strike="noStrike" noProof="1"/>
              <a:t>循环直接迭代生成器对象中的元素</a:t>
            </a:r>
          </a:p>
          <a:p>
            <a:pPr marL="0" indent="0">
              <a:spcBef>
                <a:spcPts val="0"/>
              </a:spcBef>
              <a:buNone/>
            </a:pPr>
            <a:r>
              <a:rPr lang="en-US" sz="1600" strike="noStrike" noProof="1">
                <a:latin typeface="Consolas" panose="020B0609020204030204" charset="0"/>
              </a:rPr>
              <a:t>&gt;&gt;&gt; g = ((i+2)**2 for i in range(10))</a:t>
            </a:r>
          </a:p>
          <a:p>
            <a:pPr marL="0" indent="0">
              <a:spcBef>
                <a:spcPts val="0"/>
              </a:spcBef>
              <a:buNone/>
            </a:pPr>
            <a:r>
              <a:rPr lang="en-US" sz="1600" strike="noStrike" noProof="1">
                <a:latin typeface="Consolas" panose="020B0609020204030204" charset="0"/>
              </a:rPr>
              <a:t>&gt;&gt;&gt; for item in g:                #使用循环直接遍历生成器对象中的元素</a:t>
            </a:r>
          </a:p>
          <a:p>
            <a:pPr marL="0" indent="0">
              <a:spcBef>
                <a:spcPts val="0"/>
              </a:spcBef>
              <a:buNone/>
            </a:pPr>
            <a:r>
              <a:rPr lang="en-US" sz="1600" strike="noStrike" noProof="1">
                <a:latin typeface="Consolas" panose="020B0609020204030204" charset="0"/>
              </a:rPr>
              <a:t>    print(item, end=' ')</a:t>
            </a:r>
          </a:p>
          <a:p>
            <a:pPr marL="0" indent="0">
              <a:spcBef>
                <a:spcPts val="0"/>
              </a:spcBef>
              <a:buNone/>
            </a:pPr>
            <a:endParaRPr lang="en-US" sz="1600" strike="noStrike" noProof="1">
              <a:latin typeface="Consolas" panose="020B0609020204030204" charset="0"/>
            </a:endParaRPr>
          </a:p>
          <a:p>
            <a:pPr marL="0" indent="0">
              <a:spcBef>
                <a:spcPts val="0"/>
              </a:spcBef>
              <a:buNone/>
            </a:pPr>
            <a:r>
              <a:rPr lang="en-US" sz="1600" strike="noStrike" noProof="1">
                <a:solidFill>
                  <a:srgbClr val="00B0F0"/>
                </a:solidFill>
                <a:latin typeface="Consolas" panose="020B0609020204030204" charset="0"/>
              </a:rPr>
              <a:t>4 9 16 25 36 49 64 81 100 121 </a:t>
            </a:r>
          </a:p>
        </p:txBody>
      </p:sp>
      <p:sp>
        <p:nvSpPr>
          <p:cNvPr id="92162" name="标题 7475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p>
        </p:txBody>
      </p:sp>
      <p:sp>
        <p:nvSpPr>
          <p:cNvPr id="2" name="灯片编号占位符 1">
            <a:extLst>
              <a:ext uri="{FF2B5EF4-FFF2-40B4-BE49-F238E27FC236}">
                <a16:creationId xmlns:a16="http://schemas.microsoft.com/office/drawing/2014/main" id="{7F5FD3F0-CEA9-467D-8E21-A3A29D4D47F2}"/>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70</a:t>
            </a:fld>
            <a:endParaRPr lang="zh-CN" altLang="en-US" strike="noStrike"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7577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  </a:t>
            </a:r>
            <a:r>
              <a:rPr lang="zh-CN" altLang="en-US" kern="1200" baseline="0" dirty="0">
                <a:latin typeface="+mj-lt"/>
                <a:ea typeface="+mj-ea"/>
                <a:cs typeface="+mj-cs"/>
              </a:rPr>
              <a:t>字典</a:t>
            </a:r>
          </a:p>
        </p:txBody>
      </p:sp>
      <p:sp>
        <p:nvSpPr>
          <p:cNvPr id="93186" name="文本占位符 75778"/>
          <p:cNvSpPr>
            <a:spLocks noGrp="1"/>
          </p:cNvSpPr>
          <p:nvPr>
            <p:ph idx="1"/>
          </p:nvPr>
        </p:nvSpPr>
        <p:spPr/>
        <p:txBody>
          <a:bodyPr anchor="t"/>
          <a:lstStyle/>
          <a:p>
            <a:pPr defTabSz="914400">
              <a:lnSpc>
                <a:spcPct val="150000"/>
              </a:lnSpc>
              <a:spcBef>
                <a:spcPts val="600"/>
              </a:spcBef>
              <a:buSzPct val="90000"/>
              <a:buFont typeface="Wingdings" panose="05000000000000000000" charset="0"/>
              <a:buChar char="§"/>
            </a:pPr>
            <a:r>
              <a:rPr lang="zh-CN" altLang="en-US" sz="1800" dirty="0"/>
              <a:t>字典是</a:t>
            </a:r>
            <a:r>
              <a:rPr lang="zh-CN" altLang="en-US" sz="1800" dirty="0">
                <a:solidFill>
                  <a:srgbClr val="FF0000"/>
                </a:solidFill>
              </a:rPr>
              <a:t>无序、可变</a:t>
            </a:r>
            <a:r>
              <a:rPr lang="zh-CN" altLang="en-US" sz="1800" dirty="0"/>
              <a:t>序列。</a:t>
            </a:r>
          </a:p>
          <a:p>
            <a:pPr defTabSz="914400">
              <a:lnSpc>
                <a:spcPct val="150000"/>
              </a:lnSpc>
              <a:spcBef>
                <a:spcPts val="600"/>
              </a:spcBef>
              <a:buSzPct val="90000"/>
              <a:buFont typeface="Wingdings" panose="05000000000000000000" charset="0"/>
              <a:buChar char="§"/>
            </a:pPr>
            <a:r>
              <a:rPr lang="zh-CN" altLang="en-US" sz="1800" dirty="0"/>
              <a:t>定义字典时，每个元素的键和值用</a:t>
            </a:r>
            <a:r>
              <a:rPr lang="zh-CN" altLang="en-US" sz="1800" dirty="0">
                <a:solidFill>
                  <a:srgbClr val="FF0000"/>
                </a:solidFill>
              </a:rPr>
              <a:t>冒号</a:t>
            </a:r>
            <a:r>
              <a:rPr lang="zh-CN" altLang="en-US" sz="1800" dirty="0"/>
              <a:t>分隔，元素之间用</a:t>
            </a:r>
            <a:r>
              <a:rPr lang="zh-CN" altLang="en-US" sz="1800" dirty="0">
                <a:solidFill>
                  <a:srgbClr val="FF0000"/>
                </a:solidFill>
              </a:rPr>
              <a:t>逗号</a:t>
            </a:r>
            <a:r>
              <a:rPr lang="zh-CN" altLang="en-US" sz="1800" dirty="0"/>
              <a:t>分隔，所有的元素放在一对</a:t>
            </a:r>
            <a:r>
              <a:rPr lang="zh-CN" altLang="en-US" sz="1800" dirty="0">
                <a:solidFill>
                  <a:srgbClr val="FF0000"/>
                </a:solidFill>
              </a:rPr>
              <a:t>大括号</a:t>
            </a:r>
            <a:r>
              <a:rPr lang="zh-CN" altLang="en-US" sz="1800" dirty="0"/>
              <a:t>“｛｝”中。</a:t>
            </a:r>
          </a:p>
          <a:p>
            <a:pPr defTabSz="914400">
              <a:lnSpc>
                <a:spcPct val="150000"/>
              </a:lnSpc>
              <a:spcBef>
                <a:spcPts val="600"/>
              </a:spcBef>
              <a:buSzPct val="90000"/>
              <a:buFont typeface="Wingdings" panose="05000000000000000000" charset="0"/>
              <a:buChar char="§"/>
            </a:pPr>
            <a:r>
              <a:rPr lang="zh-CN" altLang="en-US" sz="1800" dirty="0"/>
              <a:t>字典中的</a:t>
            </a:r>
            <a:r>
              <a:rPr lang="zh-CN" altLang="en-US" sz="1800" dirty="0">
                <a:solidFill>
                  <a:srgbClr val="FF0000"/>
                </a:solidFill>
              </a:rPr>
              <a:t>键可以为任意不可变数据</a:t>
            </a:r>
            <a:r>
              <a:rPr lang="zh-CN" altLang="en-US" sz="1800" dirty="0"/>
              <a:t>，比如整数、实数、复数、字符串、元组等等。</a:t>
            </a:r>
          </a:p>
          <a:p>
            <a:pPr defTabSz="914400">
              <a:lnSpc>
                <a:spcPct val="150000"/>
              </a:lnSpc>
              <a:spcBef>
                <a:spcPts val="600"/>
              </a:spcBef>
              <a:buSzPct val="90000"/>
              <a:buFont typeface="Wingdings" panose="05000000000000000000" charset="0"/>
              <a:buChar char="§"/>
            </a:pPr>
            <a:r>
              <a:rPr lang="en-US" altLang="zh-CN" sz="1800" dirty="0"/>
              <a:t>globals()</a:t>
            </a:r>
            <a:r>
              <a:rPr lang="zh-CN" altLang="en-US" sz="1800" dirty="0"/>
              <a:t>返回包含当前作用域内所有全局变量和值的字典。</a:t>
            </a:r>
          </a:p>
          <a:p>
            <a:pPr defTabSz="914400">
              <a:lnSpc>
                <a:spcPct val="150000"/>
              </a:lnSpc>
              <a:spcBef>
                <a:spcPts val="600"/>
              </a:spcBef>
              <a:buSzPct val="90000"/>
              <a:buFont typeface="Wingdings" panose="05000000000000000000" charset="0"/>
              <a:buChar char="§"/>
            </a:pPr>
            <a:r>
              <a:rPr lang="en-US" altLang="zh-CN" sz="1800" dirty="0"/>
              <a:t>locals()</a:t>
            </a:r>
            <a:r>
              <a:rPr lang="zh-CN" altLang="en-US" sz="1800" dirty="0"/>
              <a:t>返回包含当前作用域内所有局部变量和值的字典。</a:t>
            </a:r>
          </a:p>
        </p:txBody>
      </p:sp>
      <p:sp>
        <p:nvSpPr>
          <p:cNvPr id="2" name="灯片编号占位符 1">
            <a:extLst>
              <a:ext uri="{FF2B5EF4-FFF2-40B4-BE49-F238E27FC236}">
                <a16:creationId xmlns:a16="http://schemas.microsoft.com/office/drawing/2014/main" id="{35F83BE4-9398-4309-8BD9-B0311AF9EC1C}"/>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71</a:t>
            </a:fld>
            <a:endParaRPr lang="zh-CN" altLang="en-US" strike="noStrike" noProof="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7680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p>
        </p:txBody>
      </p:sp>
      <p:sp>
        <p:nvSpPr>
          <p:cNvPr id="94210" name="文本占位符 76802"/>
          <p:cNvSpPr>
            <a:spLocks noGrp="1"/>
          </p:cNvSpPr>
          <p:nvPr>
            <p:ph idx="1"/>
          </p:nvPr>
        </p:nvSpPr>
        <p:spPr/>
        <p:txBody>
          <a:bodyPr anchor="t"/>
          <a:lstStyle/>
          <a:p>
            <a:pPr defTabSz="914400">
              <a:buSzPct val="90000"/>
              <a:buFont typeface="Wingdings" panose="05000000000000000000" charset="0"/>
              <a:buChar char="§"/>
            </a:pPr>
            <a:r>
              <a:rPr lang="zh-CN" altLang="en-US" sz="1800" dirty="0"/>
              <a:t>使用</a:t>
            </a:r>
            <a:r>
              <a:rPr lang="en-US" altLang="zh-CN" sz="1800" dirty="0"/>
              <a:t>=</a:t>
            </a:r>
            <a:r>
              <a:rPr lang="zh-CN" altLang="en-US" sz="1800" dirty="0"/>
              <a:t>将一个字典赋值给一个变量</a:t>
            </a:r>
          </a:p>
          <a:p>
            <a:pPr defTabSz="914400">
              <a:buClr>
                <a:srgbClr val="008000"/>
              </a:buClr>
              <a:buSzPct val="90000"/>
              <a:buFont typeface="Times New Roman" panose="02020603050405020304" pitchFamily="2" charset="0"/>
              <a:buNone/>
            </a:pPr>
            <a:endParaRPr lang="en-US" altLang="zh-CN" sz="1500" dirty="0"/>
          </a:p>
          <a:p>
            <a:pPr defTabSz="914400">
              <a:buClr>
                <a:srgbClr val="008000"/>
              </a:buClr>
              <a:buSzPct val="90000"/>
              <a:buFont typeface="Times New Roman" panose="02020603050405020304" pitchFamily="2" charset="0"/>
              <a:buNone/>
            </a:pPr>
            <a:r>
              <a:rPr lang="en-US" altLang="zh-CN" sz="1600" dirty="0">
                <a:latin typeface="Consolas" panose="020B0609020204030204" charset="0"/>
              </a:rPr>
              <a:t>&gt;&gt;&gt; a_dict = {'server': 'db.diveintopython3.org', 'database': 'mysql'}</a:t>
            </a:r>
          </a:p>
          <a:p>
            <a:pPr defTabSz="914400">
              <a:buClr>
                <a:srgbClr val="008000"/>
              </a:buClr>
              <a:buSzPct val="90000"/>
              <a:buFont typeface="Times New Roman" panose="02020603050405020304" pitchFamily="2" charset="0"/>
              <a:buNone/>
            </a:pPr>
            <a:r>
              <a:rPr lang="en-US" altLang="zh-CN" sz="1600" dirty="0">
                <a:latin typeface="Consolas" panose="020B0609020204030204" charset="0"/>
              </a:rPr>
              <a:t>&gt;&gt;&gt; a_dict</a:t>
            </a:r>
          </a:p>
          <a:p>
            <a:pPr defTabSz="914400">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rPr>
              <a:t>{'database': 'mysql', 'server': 'db.diveintopython3.org'}</a:t>
            </a:r>
          </a:p>
          <a:p>
            <a:pPr defTabSz="914400">
              <a:buClr>
                <a:srgbClr val="3333CC"/>
              </a:buClr>
              <a:buSzPct val="90000"/>
              <a:buFont typeface="Times New Roman" panose="02020603050405020304" pitchFamily="2" charset="0"/>
              <a:buNone/>
            </a:pPr>
            <a:r>
              <a:rPr lang="zh-CN" altLang="en-US" sz="1600" dirty="0">
                <a:latin typeface="Consolas" panose="020B0609020204030204" charset="0"/>
              </a:rPr>
              <a:t>&gt;&gt;&gt; x = {}                     #空字典</a:t>
            </a:r>
          </a:p>
          <a:p>
            <a:pPr defTabSz="914400">
              <a:buClr>
                <a:srgbClr val="3333CC"/>
              </a:buClr>
              <a:buSzPct val="90000"/>
              <a:buFont typeface="Times New Roman" panose="02020603050405020304" pitchFamily="2" charset="0"/>
              <a:buNone/>
            </a:pPr>
            <a:r>
              <a:rPr lang="zh-CN" altLang="en-US" sz="1600" dirty="0">
                <a:latin typeface="Consolas" panose="020B0609020204030204" charset="0"/>
              </a:rPr>
              <a:t>&gt;&gt;&gt; x</a:t>
            </a:r>
          </a:p>
          <a:p>
            <a:pPr defTabSz="914400">
              <a:buClr>
                <a:srgbClr val="3333CC"/>
              </a:buClr>
              <a:buSzPct val="90000"/>
              <a:buFont typeface="Times New Roman" panose="02020603050405020304" pitchFamily="2" charset="0"/>
              <a:buNone/>
            </a:pPr>
            <a:r>
              <a:rPr lang="zh-CN" altLang="en-US" sz="1600" dirty="0">
                <a:solidFill>
                  <a:srgbClr val="00B0F0"/>
                </a:solidFill>
                <a:latin typeface="Consolas" panose="020B0609020204030204" charset="0"/>
              </a:rPr>
              <a:t>{}</a:t>
            </a:r>
          </a:p>
        </p:txBody>
      </p:sp>
      <p:sp>
        <p:nvSpPr>
          <p:cNvPr id="2" name="灯片编号占位符 1">
            <a:extLst>
              <a:ext uri="{FF2B5EF4-FFF2-40B4-BE49-F238E27FC236}">
                <a16:creationId xmlns:a16="http://schemas.microsoft.com/office/drawing/2014/main" id="{AE7EDC31-25FC-4513-85F3-36AAAC09A02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72</a:t>
            </a:fld>
            <a:endParaRPr lang="zh-CN" altLang="en-US" strike="noStrike" noProof="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7782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p>
        </p:txBody>
      </p:sp>
      <p:sp>
        <p:nvSpPr>
          <p:cNvPr id="95234" name="文本占位符 77826"/>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dict</a:t>
            </a:r>
            <a:r>
              <a:rPr lang="zh-CN" altLang="en-US" sz="1800" dirty="0"/>
              <a:t>利用已有数据创建字典：</a:t>
            </a:r>
          </a:p>
          <a:p>
            <a:pPr defTabSz="914400">
              <a:lnSpc>
                <a:spcPct val="80000"/>
              </a:lnSpc>
              <a:buSzPct val="90000"/>
              <a:buFont typeface="Wingdings" panose="05000000000000000000" pitchFamily="2" charset="2"/>
              <a:buNone/>
            </a:pPr>
            <a:endParaRPr lang="zh-CN" altLang="en-US" sz="1350" dirty="0"/>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keys = ['a', 'b', 'c', 'd']</a:t>
            </a:r>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values = [1, 2, 3, 4]</a:t>
            </a:r>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dictionary = dict(zip(keys, values))</a:t>
            </a:r>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dictionary</a:t>
            </a:r>
          </a:p>
          <a:p>
            <a:pPr defTabSz="914400">
              <a:lnSpc>
                <a:spcPct val="100000"/>
              </a:lnSpc>
              <a:spcBef>
                <a:spcPts val="600"/>
              </a:spcBef>
              <a:buSzPct val="90000"/>
              <a:buFont typeface="Wingdings" panose="05000000000000000000" pitchFamily="2" charset="2"/>
              <a:buNone/>
            </a:pPr>
            <a:r>
              <a:rPr lang="zh-CN" altLang="en-US" sz="1600" dirty="0">
                <a:solidFill>
                  <a:srgbClr val="00B0F0"/>
                </a:solidFill>
                <a:latin typeface="Consolas" panose="020B0609020204030204" charset="0"/>
              </a:rPr>
              <a:t>{'a': 1, 'b': 2, 'c': 3, 'd': 4}</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x = dict() #空字典</a:t>
            </a: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x     #</a:t>
            </a:r>
            <a:r>
              <a:rPr lang="zh-CN" altLang="en-US" sz="1600" dirty="0">
                <a:latin typeface="Consolas" panose="020B0609020204030204" charset="0"/>
              </a:rPr>
              <a:t>注意，不是空集合</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rPr>
              <a:t>{}</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endParaRPr lang="zh-CN" altLang="en-US" sz="1350" dirty="0"/>
          </a:p>
        </p:txBody>
      </p:sp>
      <p:sp>
        <p:nvSpPr>
          <p:cNvPr id="2" name="灯片编号占位符 1">
            <a:extLst>
              <a:ext uri="{FF2B5EF4-FFF2-40B4-BE49-F238E27FC236}">
                <a16:creationId xmlns:a16="http://schemas.microsoft.com/office/drawing/2014/main" id="{907C56FF-E010-4624-85B1-DAADF9EE3043}"/>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73</a:t>
            </a:fld>
            <a:endParaRPr lang="zh-CN" altLang="en-US" strike="noStrike" noProof="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dict</a:t>
            </a:r>
            <a:r>
              <a:rPr lang="zh-CN" altLang="en-US" sz="1800" dirty="0"/>
              <a:t>根据给定的键、值创建字典</a:t>
            </a:r>
          </a:p>
          <a:p>
            <a:pPr defTabSz="914400">
              <a:lnSpc>
                <a:spcPct val="80000"/>
              </a:lnSpc>
              <a:buSzPct val="90000"/>
              <a:buFont typeface="Wingdings" panose="05000000000000000000" pitchFamily="2" charset="2"/>
              <a:buNone/>
            </a:pPr>
            <a:endParaRPr lang="zh-CN" altLang="en-US" sz="1500" dirty="0"/>
          </a:p>
          <a:p>
            <a:pPr defTabSz="914400">
              <a:lnSpc>
                <a:spcPct val="80000"/>
              </a:lnSpc>
              <a:buSzPct val="90000"/>
              <a:buFont typeface="Wingdings" panose="05000000000000000000" pitchFamily="2" charset="2"/>
              <a:buNone/>
            </a:pPr>
            <a:r>
              <a:rPr lang="zh-CN" altLang="en-US" sz="1600" dirty="0">
                <a:latin typeface="Consolas" panose="020B0609020204030204" charset="0"/>
              </a:rPr>
              <a:t>&gt;&gt;&gt; d = dict(name='Dong', age=37)</a:t>
            </a:r>
          </a:p>
          <a:p>
            <a:pPr defTabSz="914400">
              <a:lnSpc>
                <a:spcPct val="80000"/>
              </a:lnSpc>
              <a:buSzPct val="90000"/>
              <a:buFont typeface="Wingdings" panose="05000000000000000000" pitchFamily="2" charset="2"/>
              <a:buNone/>
            </a:pPr>
            <a:r>
              <a:rPr lang="zh-CN" altLang="en-US" sz="1600" dirty="0">
                <a:latin typeface="Consolas" panose="020B0609020204030204" charset="0"/>
              </a:rPr>
              <a:t>&gt;&gt;&gt; d</a:t>
            </a:r>
          </a:p>
          <a:p>
            <a:pPr defTabSz="914400">
              <a:lnSpc>
                <a:spcPct val="80000"/>
              </a:lnSpc>
              <a:buSzPct val="90000"/>
              <a:buFont typeface="Wingdings" panose="05000000000000000000" pitchFamily="2" charset="2"/>
              <a:buNone/>
            </a:pPr>
            <a:r>
              <a:rPr lang="zh-CN" altLang="en-US" sz="1600" dirty="0">
                <a:solidFill>
                  <a:srgbClr val="00B0F0"/>
                </a:solidFill>
                <a:latin typeface="Consolas" panose="020B0609020204030204" charset="0"/>
              </a:rPr>
              <a:t>{'name': 'Dong', 'age': 37}</a:t>
            </a:r>
          </a:p>
        </p:txBody>
      </p:sp>
      <p:sp>
        <p:nvSpPr>
          <p:cNvPr id="96258" name="标题 7782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p>
        </p:txBody>
      </p:sp>
      <p:sp>
        <p:nvSpPr>
          <p:cNvPr id="2" name="灯片编号占位符 1">
            <a:extLst>
              <a:ext uri="{FF2B5EF4-FFF2-40B4-BE49-F238E27FC236}">
                <a16:creationId xmlns:a16="http://schemas.microsoft.com/office/drawing/2014/main" id="{10C71F61-2A18-4DA7-BAA1-A1021CC73033}"/>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74</a:t>
            </a:fld>
            <a:endParaRPr lang="zh-CN" altLang="en-US" strike="noStrike" noProof="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7884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p>
        </p:txBody>
      </p:sp>
      <p:sp>
        <p:nvSpPr>
          <p:cNvPr id="97282" name="文本占位符 78850"/>
          <p:cNvSpPr>
            <a:spLocks noGrp="1"/>
          </p:cNvSpPr>
          <p:nvPr>
            <p:ph idx="1"/>
          </p:nvPr>
        </p:nvSpPr>
        <p:spPr/>
        <p:txBody>
          <a:bodyPr anchor="t"/>
          <a:lstStyle/>
          <a:p>
            <a:pPr defTabSz="914400">
              <a:buSzPct val="90000"/>
              <a:buFont typeface="Wingdings" panose="05000000000000000000" charset="0"/>
              <a:buChar char="§"/>
            </a:pPr>
            <a:r>
              <a:rPr lang="zh-CN" altLang="en-US" sz="1800" dirty="0"/>
              <a:t>以给定内容为键，创建值为空的字典</a:t>
            </a:r>
          </a:p>
          <a:p>
            <a:pPr defTabSz="914400">
              <a:buSzPct val="90000"/>
              <a:buFont typeface="Wingdings" panose="05000000000000000000" pitchFamily="2" charset="2"/>
              <a:buNone/>
            </a:pPr>
            <a:endParaRPr lang="zh-CN" altLang="en-US" sz="1500" dirty="0"/>
          </a:p>
          <a:p>
            <a:pPr defTabSz="914400">
              <a:buSzPct val="90000"/>
              <a:buFont typeface="Wingdings" panose="05000000000000000000" pitchFamily="2" charset="2"/>
              <a:buNone/>
            </a:pPr>
            <a:r>
              <a:rPr lang="zh-CN" altLang="en-US" sz="1600" dirty="0">
                <a:latin typeface="Consolas" panose="020B0609020204030204" charset="0"/>
              </a:rPr>
              <a:t>&gt;&gt;&gt; adict = dict.fromkeys(['name', 'age', 'sex'])</a:t>
            </a:r>
          </a:p>
          <a:p>
            <a:pPr defTabSz="914400">
              <a:buSzPct val="90000"/>
              <a:buFont typeface="Wingdings" panose="05000000000000000000" pitchFamily="2" charset="2"/>
              <a:buNone/>
            </a:pPr>
            <a:r>
              <a:rPr lang="zh-CN" altLang="en-US" sz="1600" dirty="0">
                <a:latin typeface="Consolas" panose="020B0609020204030204" charset="0"/>
              </a:rPr>
              <a:t>&gt;&gt;&gt; adict</a:t>
            </a: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{'name': None, 'age': None, 'sex': None}</a:t>
            </a:r>
          </a:p>
          <a:p>
            <a:pPr defTabSz="914400">
              <a:buSzPct val="90000"/>
              <a:buFont typeface="Wingdings" panose="05000000000000000000" pitchFamily="2" charset="2"/>
              <a:buNone/>
            </a:pPr>
            <a:endParaRPr lang="en-US" altLang="zh-CN" sz="1500" dirty="0"/>
          </a:p>
          <a:p>
            <a:pPr defTabSz="914400">
              <a:buSzPct val="90000"/>
              <a:buFont typeface="Wingdings" panose="05000000000000000000" charset="0"/>
              <a:buChar char="§"/>
            </a:pPr>
            <a:r>
              <a:rPr lang="zh-CN" altLang="en-US" sz="1800" dirty="0"/>
              <a:t>可以使用</a:t>
            </a:r>
            <a:r>
              <a:rPr lang="en-US" altLang="zh-CN" sz="1800" dirty="0"/>
              <a:t>del</a:t>
            </a:r>
            <a:r>
              <a:rPr lang="zh-CN" altLang="en-US" sz="1800" dirty="0"/>
              <a:t>删除整个字典</a:t>
            </a:r>
          </a:p>
        </p:txBody>
      </p:sp>
      <p:sp>
        <p:nvSpPr>
          <p:cNvPr id="2" name="灯片编号占位符 1">
            <a:extLst>
              <a:ext uri="{FF2B5EF4-FFF2-40B4-BE49-F238E27FC236}">
                <a16:creationId xmlns:a16="http://schemas.microsoft.com/office/drawing/2014/main" id="{6020945C-764C-42E6-838B-3B798607578D}"/>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75</a:t>
            </a:fld>
            <a:endParaRPr lang="zh-CN" altLang="en-US" strike="noStrike" noProof="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7987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en-US" altLang="zh-CN" kern="1200" baseline="0" dirty="0">
              <a:latin typeface="+mj-lt"/>
              <a:ea typeface="+mj-ea"/>
              <a:cs typeface="+mj-cs"/>
            </a:endParaRPr>
          </a:p>
        </p:txBody>
      </p:sp>
      <p:sp>
        <p:nvSpPr>
          <p:cNvPr id="98306" name="文本占位符 79874"/>
          <p:cNvSpPr>
            <a:spLocks noGrp="1"/>
          </p:cNvSpPr>
          <p:nvPr>
            <p:ph idx="1"/>
          </p:nvPr>
        </p:nvSpPr>
        <p:spPr>
          <a:xfrm>
            <a:off x="457200" y="1208044"/>
            <a:ext cx="8229600" cy="3395066"/>
          </a:xfrm>
        </p:spPr>
        <p:txBody>
          <a:bodyPr anchor="t"/>
          <a:lstStyle/>
          <a:p>
            <a:pPr defTabSz="914400">
              <a:lnSpc>
                <a:spcPct val="80000"/>
              </a:lnSpc>
              <a:buSzPct val="90000"/>
              <a:buFont typeface="Wingdings" panose="05000000000000000000" charset="0"/>
              <a:buChar char="§"/>
            </a:pPr>
            <a:r>
              <a:rPr lang="zh-CN" altLang="en-US" sz="1800" dirty="0">
                <a:solidFill>
                  <a:srgbClr val="FF0000"/>
                </a:solidFill>
              </a:rPr>
              <a:t>以键作为下标</a:t>
            </a:r>
            <a:r>
              <a:rPr lang="zh-CN" altLang="en-US" sz="1800" dirty="0"/>
              <a:t>可以读取字典元素，若键不存在则抛出异常</a:t>
            </a:r>
          </a:p>
          <a:p>
            <a:pPr defTabSz="914400">
              <a:lnSpc>
                <a:spcPct val="80000"/>
              </a:lnSpc>
              <a:buSzPct val="90000"/>
              <a:buFont typeface="Wingdings" panose="05000000000000000000" pitchFamily="2" charset="2"/>
              <a:buNone/>
            </a:pPr>
            <a:endParaRPr lang="en-US" altLang="zh-CN" sz="1500" dirty="0"/>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 = {'name':'Dong', 'sex':'male', 'age':37}</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aDict['name']</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'Dong'</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aDict['tel']                     #</a:t>
            </a:r>
            <a:r>
              <a:rPr lang="zh-CN" altLang="en-US" sz="1600" dirty="0">
                <a:latin typeface="Consolas" panose="020B0609020204030204" charset="0"/>
              </a:rPr>
              <a:t>键不存在，抛出异常</a:t>
            </a: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Traceback (most recent call last):</a:t>
            </a: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  File "&lt;pyshell#53&gt;", line 1, in &lt;module&gt;</a:t>
            </a: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    aDict['tel']</a:t>
            </a: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KeyError: 'tel'</a:t>
            </a:r>
          </a:p>
        </p:txBody>
      </p:sp>
      <p:sp>
        <p:nvSpPr>
          <p:cNvPr id="2" name="灯片编号占位符 1">
            <a:extLst>
              <a:ext uri="{FF2B5EF4-FFF2-40B4-BE49-F238E27FC236}">
                <a16:creationId xmlns:a16="http://schemas.microsoft.com/office/drawing/2014/main" id="{7334C616-31B0-42CA-A012-721FAE842037}"/>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76</a:t>
            </a:fld>
            <a:endParaRPr lang="zh-CN" altLang="en-US" strike="noStrike" noProof="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8089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p>
        </p:txBody>
      </p:sp>
      <p:sp>
        <p:nvSpPr>
          <p:cNvPr id="99330" name="文本占位符 80898"/>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使用字典对象的</a:t>
            </a:r>
            <a:r>
              <a:rPr lang="en-US" altLang="zh-CN" sz="1800" dirty="0"/>
              <a:t>get()</a:t>
            </a:r>
            <a:r>
              <a:rPr lang="zh-CN" altLang="en-US" sz="1800" dirty="0"/>
              <a:t>方法获取指定键对应的值，并且可以在键不存在的时候返回指定值。</a:t>
            </a:r>
          </a:p>
          <a:p>
            <a:pPr defTabSz="914400">
              <a:lnSpc>
                <a:spcPct val="90000"/>
              </a:lnSpc>
              <a:buSzPct val="90000"/>
              <a:buFont typeface="Wingdings" panose="05000000000000000000" pitchFamily="2" charset="2"/>
              <a:buNone/>
            </a:pPr>
            <a:endParaRPr lang="en-US" altLang="zh-CN" sz="1500" dirty="0"/>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print(aDict.get('address'))</a:t>
            </a: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None</a:t>
            </a: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print(aDict.get('address', 'SDIBT'))</a:t>
            </a: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SDIBT</a:t>
            </a:r>
          </a:p>
        </p:txBody>
      </p:sp>
      <p:sp>
        <p:nvSpPr>
          <p:cNvPr id="2" name="灯片编号占位符 1">
            <a:extLst>
              <a:ext uri="{FF2B5EF4-FFF2-40B4-BE49-F238E27FC236}">
                <a16:creationId xmlns:a16="http://schemas.microsoft.com/office/drawing/2014/main" id="{BBE07F7D-0004-4216-B4D6-E521BA364D96}"/>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77</a:t>
            </a:fld>
            <a:endParaRPr lang="zh-CN" altLang="en-US" strike="noStrike" noProof="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8192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p>
        </p:txBody>
      </p:sp>
      <p:sp>
        <p:nvSpPr>
          <p:cNvPr id="100354" name="文本占位符 81922"/>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items()</a:t>
            </a:r>
            <a:r>
              <a:rPr lang="zh-CN" altLang="en-US" sz="1800" dirty="0"/>
              <a:t>方法可以返回字典的元素。</a:t>
            </a:r>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keys()</a:t>
            </a:r>
            <a:r>
              <a:rPr lang="zh-CN" altLang="en-US" sz="1800" dirty="0"/>
              <a:t>方法可以返回字典的</a:t>
            </a:r>
            <a:r>
              <a:rPr lang="en-US" altLang="zh-CN" sz="1800" dirty="0"/>
              <a:t>“</a:t>
            </a:r>
            <a:r>
              <a:rPr lang="zh-CN" altLang="en-US" sz="1800" dirty="0"/>
              <a:t>键</a:t>
            </a:r>
            <a:r>
              <a:rPr lang="en-US" altLang="zh-CN" sz="1800" dirty="0"/>
              <a:t>”</a:t>
            </a:r>
            <a:r>
              <a:rPr lang="zh-CN" altLang="en-US" sz="1800" dirty="0"/>
              <a:t>。</a:t>
            </a:r>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values()</a:t>
            </a:r>
            <a:r>
              <a:rPr lang="zh-CN" altLang="en-US" sz="1800" dirty="0"/>
              <a:t>方法可以返回字典的</a:t>
            </a:r>
            <a:r>
              <a:rPr lang="en-US" altLang="zh-CN" sz="1800" dirty="0"/>
              <a:t>“</a:t>
            </a:r>
            <a:r>
              <a:rPr lang="zh-CN" altLang="en-US" sz="1800" dirty="0"/>
              <a:t>值</a:t>
            </a:r>
            <a:r>
              <a:rPr lang="en-US" altLang="zh-CN" sz="1800" dirty="0"/>
              <a:t>”</a:t>
            </a:r>
            <a:r>
              <a:rPr lang="zh-CN" altLang="en-US" sz="1800" dirty="0"/>
              <a:t>。</a:t>
            </a:r>
            <a:endParaRPr lang="zh-CN" altLang="en-US" dirty="0"/>
          </a:p>
        </p:txBody>
      </p:sp>
      <p:sp>
        <p:nvSpPr>
          <p:cNvPr id="2" name="灯片编号占位符 1">
            <a:extLst>
              <a:ext uri="{FF2B5EF4-FFF2-40B4-BE49-F238E27FC236}">
                <a16:creationId xmlns:a16="http://schemas.microsoft.com/office/drawing/2014/main" id="{E80C1DAA-29D7-4523-9CC6-D858EF548F3A}"/>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78</a:t>
            </a:fld>
            <a:endParaRPr lang="zh-CN" altLang="en-US" strike="noStrike" noProof="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8294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p>
        </p:txBody>
      </p:sp>
      <p:sp>
        <p:nvSpPr>
          <p:cNvPr id="101378" name="文本占位符 82946"/>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aDict={'name':'Dong', 'sex':'male', 'age':37}</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for item in aDict.items():     #</a:t>
            </a:r>
            <a:r>
              <a:rPr lang="zh-CN" altLang="en-US" sz="1600" dirty="0">
                <a:latin typeface="Consolas" panose="020B0609020204030204" charset="0"/>
              </a:rPr>
              <a:t>输出字典中所有元素</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    print(item)</a:t>
            </a:r>
          </a:p>
          <a:p>
            <a:pPr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('age', 37)</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('name', 'Dong')</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('sex', 'male')</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for key in aDict:              #</a:t>
            </a:r>
            <a:r>
              <a:rPr lang="zh-CN" altLang="en-US" sz="1600" dirty="0">
                <a:latin typeface="Consolas" panose="020B0609020204030204" charset="0"/>
              </a:rPr>
              <a:t>不加特殊说明，默认输出</a:t>
            </a:r>
            <a:r>
              <a:rPr lang="en-US" altLang="zh-CN" sz="1600" dirty="0">
                <a:latin typeface="Consolas" panose="020B0609020204030204" charset="0"/>
              </a:rPr>
              <a:t>“</a:t>
            </a:r>
            <a:r>
              <a:rPr lang="zh-CN" altLang="en-US" sz="1600" dirty="0">
                <a:latin typeface="Consolas" panose="020B0609020204030204" charset="0"/>
              </a:rPr>
              <a:t>键</a:t>
            </a:r>
            <a:r>
              <a:rPr lang="en-US" altLang="zh-CN" sz="1600" dirty="0">
                <a:latin typeface="Consolas" panose="020B0609020204030204" charset="0"/>
              </a:rPr>
              <a:t>”</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    print(key)</a:t>
            </a:r>
          </a:p>
          <a:p>
            <a:pPr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age</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name</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sex</a:t>
            </a:r>
          </a:p>
        </p:txBody>
      </p:sp>
      <p:sp>
        <p:nvSpPr>
          <p:cNvPr id="2" name="灯片编号占位符 1">
            <a:extLst>
              <a:ext uri="{FF2B5EF4-FFF2-40B4-BE49-F238E27FC236}">
                <a16:creationId xmlns:a16="http://schemas.microsoft.com/office/drawing/2014/main" id="{99963E05-4AC0-4DD6-BDAF-35FB4E2D62A7}"/>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79</a:t>
            </a:fld>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638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2.1.1  </a:t>
            </a:r>
            <a:r>
              <a:rPr lang="zh-CN" altLang="en-US" kern="1200" baseline="0">
                <a:latin typeface="+mj-lt"/>
                <a:ea typeface="+mj-ea"/>
                <a:cs typeface="+mj-cs"/>
              </a:rPr>
              <a:t>列表创建与删除</a:t>
            </a:r>
          </a:p>
        </p:txBody>
      </p:sp>
      <p:sp>
        <p:nvSpPr>
          <p:cNvPr id="16387" name="文本占位符 16386"/>
          <p:cNvSpPr>
            <a:spLocks noGrp="1"/>
          </p:cNvSpPr>
          <p:nvPr>
            <p:ph idx="1"/>
          </p:nvPr>
        </p:nvSpPr>
        <p:spPr/>
        <p:txBody>
          <a:bodyPr/>
          <a:lstStyle/>
          <a:p>
            <a:pPr fontAlgn="base">
              <a:lnSpc>
                <a:spcPct val="150000"/>
              </a:lnSpc>
              <a:spcBef>
                <a:spcPts val="600"/>
              </a:spcBef>
              <a:spcAft>
                <a:spcPts val="600"/>
              </a:spcAft>
              <a:buFont typeface="Wingdings" panose="05000000000000000000" charset="0"/>
              <a:buChar char="n"/>
            </a:pPr>
            <a:r>
              <a:rPr lang="zh-CN" altLang="en-US" sz="1800" strike="noStrike" noProof="1">
                <a:effectLst/>
              </a:rPr>
              <a:t>当不再使用时，使用</a:t>
            </a:r>
            <a:r>
              <a:rPr lang="en-US" altLang="zh-CN" sz="1800" strike="noStrike" noProof="1">
                <a:solidFill>
                  <a:srgbClr val="FF0000"/>
                </a:solidFill>
                <a:effectLst/>
              </a:rPr>
              <a:t>del</a:t>
            </a:r>
            <a:r>
              <a:rPr lang="zh-CN" altLang="en-US" sz="1800" strike="noStrike" noProof="1">
                <a:solidFill>
                  <a:srgbClr val="FF0000"/>
                </a:solidFill>
                <a:effectLst/>
              </a:rPr>
              <a:t>命令</a:t>
            </a:r>
            <a:r>
              <a:rPr lang="zh-CN" altLang="en-US" sz="1800" strike="noStrike" noProof="1">
                <a:effectLst/>
              </a:rPr>
              <a:t>删除整个列表。</a:t>
            </a:r>
          </a:p>
          <a:p>
            <a:pPr marL="1905" indent="-344805" fontAlgn="base">
              <a:lnSpc>
                <a:spcPct val="80000"/>
              </a:lnSpc>
              <a:buNone/>
            </a:pPr>
            <a:endParaRPr lang="en-US" altLang="zh-CN" sz="1500" strike="noStrike" noProof="1">
              <a:effectLst/>
            </a:endParaRPr>
          </a:p>
          <a:p>
            <a:pPr marL="1905" indent="-344805" fontAlgn="base">
              <a:lnSpc>
                <a:spcPct val="80000"/>
              </a:lnSpc>
              <a:buNone/>
            </a:pPr>
            <a:r>
              <a:rPr lang="en-US" altLang="zh-CN" sz="1600" strike="noStrike" noProof="1">
                <a:effectLst/>
                <a:latin typeface="Times New Roman" panose="02020603050405020304" pitchFamily="2" charset="0"/>
              </a:rPr>
              <a:t>&gt;&gt;&gt; del a_list</a:t>
            </a:r>
          </a:p>
          <a:p>
            <a:pPr marL="1905" indent="-344805" fontAlgn="base">
              <a:lnSpc>
                <a:spcPct val="80000"/>
              </a:lnSpc>
              <a:buNone/>
            </a:pPr>
            <a:r>
              <a:rPr lang="en-US" altLang="zh-CN" sz="1600" strike="noStrike" noProof="1">
                <a:effectLst/>
                <a:latin typeface="Times New Roman" panose="02020603050405020304" pitchFamily="2" charset="0"/>
              </a:rPr>
              <a:t>&gt;&gt;&gt; a_list</a:t>
            </a: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Traceback (most recent call last):</a:t>
            </a: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  File "&lt;pyshell#6&gt;", line 1, in &lt;module&gt;</a:t>
            </a: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    a_list</a:t>
            </a: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NameError: name 'a_list' is not defined</a:t>
            </a:r>
            <a:endParaRPr lang="en-US" altLang="zh-CN" sz="1500" strike="noStrike" noProof="1">
              <a:solidFill>
                <a:srgbClr val="FF0000"/>
              </a:solidFill>
              <a:effectLst/>
              <a:latin typeface="Times New Roman" panose="02020603050405020304" pitchFamily="2" charset="0"/>
            </a:endParaRPr>
          </a:p>
          <a:p>
            <a:pPr marL="0" indent="0" fontAlgn="base">
              <a:lnSpc>
                <a:spcPct val="80000"/>
              </a:lnSpc>
              <a:buNone/>
            </a:pPr>
            <a:endParaRPr lang="zh-CN" altLang="en-US" sz="1500" strike="noStrike" noProof="1">
              <a:effectLst/>
            </a:endParaRPr>
          </a:p>
        </p:txBody>
      </p:sp>
      <p:sp>
        <p:nvSpPr>
          <p:cNvPr id="2" name="灯片编号占位符 1">
            <a:extLst>
              <a:ext uri="{FF2B5EF4-FFF2-40B4-BE49-F238E27FC236}">
                <a16:creationId xmlns:a16="http://schemas.microsoft.com/office/drawing/2014/main" id="{71068998-8F9A-4BF1-B96F-6B1D8CCB8537}"/>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a:t>
            </a:fld>
            <a:endParaRPr lang="zh-CN" altLang="en-US" strike="noStrike" noProof="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2.3.2  </a:t>
            </a:r>
            <a:r>
              <a:rPr lang="zh-CN" altLang="en-US" kern="1200" baseline="0" dirty="0">
                <a:latin typeface="+mj-lt"/>
                <a:ea typeface="+mj-ea"/>
                <a:cs typeface="+mj-cs"/>
                <a:sym typeface="Arial" panose="020B0604020202020204" pitchFamily="34" charset="0"/>
              </a:rPr>
              <a:t>字典元素的读取</a:t>
            </a:r>
            <a:endParaRPr lang="zh-CN" altLang="en-US" kern="1200" baseline="0">
              <a:latin typeface="+mj-lt"/>
              <a:ea typeface="+mj-ea"/>
              <a:cs typeface="+mj-cs"/>
            </a:endParaRPr>
          </a:p>
        </p:txBody>
      </p:sp>
      <p:sp>
        <p:nvSpPr>
          <p:cNvPr id="102402" name="内容占位符 2"/>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for key, value in aDict.items():       #</a:t>
            </a:r>
            <a:r>
              <a:rPr lang="zh-CN" altLang="en-US" sz="1600" dirty="0">
                <a:latin typeface="Consolas" panose="020B0609020204030204" charset="0"/>
                <a:sym typeface="Arial" panose="020B0604020202020204" pitchFamily="34" charset="0"/>
              </a:rPr>
              <a:t>序列解包用法</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    print(key, value)</a:t>
            </a:r>
          </a:p>
          <a:p>
            <a:pPr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age 37</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name Dong</a:t>
            </a: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sex male</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aDict.keys()                           #</a:t>
            </a:r>
            <a:r>
              <a:rPr lang="zh-CN" altLang="en-US" sz="1600" dirty="0">
                <a:latin typeface="Consolas" panose="020B0609020204030204" charset="0"/>
                <a:sym typeface="Arial" panose="020B0604020202020204" pitchFamily="34" charset="0"/>
              </a:rPr>
              <a:t>返回所有</a:t>
            </a:r>
            <a:r>
              <a:rPr lang="en-US" altLang="zh-CN" sz="1600" dirty="0">
                <a:latin typeface="Consolas" panose="020B0609020204030204" charset="0"/>
                <a:sym typeface="Arial" panose="020B0604020202020204" pitchFamily="34" charset="0"/>
              </a:rPr>
              <a:t>“</a:t>
            </a:r>
            <a:r>
              <a:rPr lang="zh-CN" altLang="en-US" sz="1600" dirty="0">
                <a:latin typeface="Consolas" panose="020B0609020204030204" charset="0"/>
                <a:sym typeface="Arial" panose="020B0604020202020204" pitchFamily="34" charset="0"/>
              </a:rPr>
              <a:t>键</a:t>
            </a:r>
            <a:r>
              <a:rPr lang="en-US" altLang="zh-CN" sz="1600" dirty="0">
                <a:latin typeface="Consolas" panose="020B0609020204030204" charset="0"/>
                <a:sym typeface="Arial" panose="020B0604020202020204" pitchFamily="34" charset="0"/>
              </a:rPr>
              <a:t>”</a:t>
            </a:r>
            <a:endParaRPr lang="zh-CN" altLang="en-US"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dict_keys(['name', 'sex', 'age'])</a:t>
            </a: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aDict.values()                         #</a:t>
            </a:r>
            <a:r>
              <a:rPr lang="zh-CN" altLang="en-US" sz="1600" dirty="0">
                <a:latin typeface="Consolas" panose="020B0609020204030204" charset="0"/>
                <a:sym typeface="Arial" panose="020B0604020202020204" pitchFamily="34" charset="0"/>
              </a:rPr>
              <a:t>返回所有</a:t>
            </a:r>
            <a:r>
              <a:rPr lang="en-US" altLang="zh-CN" sz="1600" dirty="0">
                <a:latin typeface="Consolas" panose="020B0609020204030204" charset="0"/>
                <a:sym typeface="Arial" panose="020B0604020202020204" pitchFamily="34" charset="0"/>
              </a:rPr>
              <a:t>“</a:t>
            </a:r>
            <a:r>
              <a:rPr lang="zh-CN" altLang="en-US" sz="1600" dirty="0">
                <a:latin typeface="Consolas" panose="020B0609020204030204" charset="0"/>
                <a:sym typeface="Arial" panose="020B0604020202020204" pitchFamily="34" charset="0"/>
              </a:rPr>
              <a:t>值</a:t>
            </a:r>
            <a:r>
              <a:rPr lang="en-US" altLang="zh-CN" sz="1600" dirty="0">
                <a:latin typeface="Consolas" panose="020B0609020204030204" charset="0"/>
                <a:sym typeface="Arial" panose="020B0604020202020204" pitchFamily="34" charset="0"/>
              </a:rPr>
              <a:t>”</a:t>
            </a:r>
            <a:endParaRPr lang="zh-CN" altLang="en-US"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dict_values(['Dong', 'male', 37])</a:t>
            </a:r>
          </a:p>
        </p:txBody>
      </p:sp>
      <p:sp>
        <p:nvSpPr>
          <p:cNvPr id="2" name="灯片编号占位符 1">
            <a:extLst>
              <a:ext uri="{FF2B5EF4-FFF2-40B4-BE49-F238E27FC236}">
                <a16:creationId xmlns:a16="http://schemas.microsoft.com/office/drawing/2014/main" id="{6E97F37D-D699-45BF-8CFA-DA382DB81DC5}"/>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80</a:t>
            </a:fld>
            <a:endParaRPr lang="zh-CN" altLang="en-US" strike="noStrike" noProof="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839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2.3.3  </a:t>
            </a:r>
            <a:r>
              <a:rPr lang="zh-CN" altLang="en-US" kern="1200" baseline="0">
                <a:latin typeface="+mj-lt"/>
                <a:ea typeface="+mj-ea"/>
                <a:cs typeface="+mj-cs"/>
              </a:rPr>
              <a:t>字典元素的添加与修改</a:t>
            </a:r>
          </a:p>
        </p:txBody>
      </p:sp>
      <p:sp>
        <p:nvSpPr>
          <p:cNvPr id="103426" name="文本占位符 8397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当以指定键为下标为字典赋值时：</a:t>
            </a:r>
            <a:r>
              <a:rPr lang="en-US" altLang="zh-CN" sz="1800" dirty="0"/>
              <a:t>1</a:t>
            </a:r>
            <a:r>
              <a:rPr lang="zh-CN" altLang="en-US" sz="1800" dirty="0"/>
              <a:t>）若键存在，则可以</a:t>
            </a:r>
            <a:r>
              <a:rPr lang="zh-CN" altLang="en-US" sz="1800" dirty="0">
                <a:solidFill>
                  <a:srgbClr val="FF0000"/>
                </a:solidFill>
              </a:rPr>
              <a:t>修改</a:t>
            </a:r>
            <a:r>
              <a:rPr lang="zh-CN" altLang="en-US" sz="1800" dirty="0"/>
              <a:t>该键的值；</a:t>
            </a:r>
            <a:r>
              <a:rPr lang="en-US" altLang="zh-CN" sz="1800" dirty="0"/>
              <a:t>2</a:t>
            </a:r>
            <a:r>
              <a:rPr lang="zh-CN" altLang="en-US" sz="1800" dirty="0"/>
              <a:t>）若不存在，则表示</a:t>
            </a:r>
            <a:r>
              <a:rPr lang="zh-CN" altLang="en-US" sz="1800" dirty="0">
                <a:solidFill>
                  <a:srgbClr val="FF0000"/>
                </a:solidFill>
              </a:rPr>
              <a:t>添加</a:t>
            </a:r>
            <a:r>
              <a:rPr lang="zh-CN" altLang="en-US" sz="1800" dirty="0"/>
              <a:t>一个键、值对。</a:t>
            </a:r>
          </a:p>
          <a:p>
            <a:pPr defTabSz="914400">
              <a:buSzPct val="90000"/>
              <a:buFont typeface="Wingdings" panose="05000000000000000000" pitchFamily="2" charset="2"/>
              <a:buNone/>
            </a:pPr>
            <a:endParaRPr lang="en-US" altLang="zh-CN" sz="1500" dirty="0"/>
          </a:p>
          <a:p>
            <a:pPr defTabSz="914400">
              <a:buSzPct val="90000"/>
              <a:buFont typeface="Wingdings" panose="05000000000000000000" pitchFamily="2" charset="2"/>
              <a:buNone/>
            </a:pPr>
            <a:r>
              <a:rPr lang="en-US" altLang="zh-CN" sz="1600" dirty="0">
                <a:latin typeface="Consolas" panose="020B0609020204030204" charset="0"/>
              </a:rPr>
              <a:t>&gt;&gt;&gt; aDict['age'] = 38                 #</a:t>
            </a:r>
            <a:r>
              <a:rPr lang="zh-CN" altLang="en-US" sz="1600" dirty="0">
                <a:latin typeface="Consolas" panose="020B0609020204030204" charset="0"/>
              </a:rPr>
              <a:t>修改元素值</a:t>
            </a:r>
          </a:p>
          <a:p>
            <a:pPr defTabSz="914400">
              <a:buSzPct val="90000"/>
              <a:buFont typeface="Wingdings" panose="05000000000000000000" pitchFamily="2" charset="2"/>
              <a:buNone/>
            </a:pPr>
            <a:r>
              <a:rPr lang="en-US" altLang="zh-CN" sz="1600" dirty="0">
                <a:latin typeface="Consolas" panose="020B0609020204030204" charset="0"/>
              </a:rPr>
              <a:t>&gt;&gt;&gt; aDict</a:t>
            </a: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{'age': 38, 'name': 'Dong', 'sex': 'male'}</a:t>
            </a:r>
          </a:p>
          <a:p>
            <a:pPr defTabSz="914400">
              <a:buSzPct val="90000"/>
              <a:buFont typeface="Wingdings" panose="05000000000000000000" pitchFamily="2" charset="2"/>
              <a:buNone/>
            </a:pPr>
            <a:r>
              <a:rPr lang="en-US" altLang="zh-CN" sz="1600" dirty="0">
                <a:latin typeface="Consolas" panose="020B0609020204030204" charset="0"/>
              </a:rPr>
              <a:t>&gt;&gt;&gt; aDict['address'] = 'SDIBT'        #</a:t>
            </a:r>
            <a:r>
              <a:rPr lang="zh-CN" altLang="en-US" sz="1600" dirty="0">
                <a:latin typeface="Consolas" panose="020B0609020204030204" charset="0"/>
              </a:rPr>
              <a:t>增加新元素</a:t>
            </a:r>
          </a:p>
          <a:p>
            <a:pPr defTabSz="914400">
              <a:buSzPct val="90000"/>
              <a:buFont typeface="Wingdings" panose="05000000000000000000" pitchFamily="2" charset="2"/>
              <a:buNone/>
            </a:pPr>
            <a:r>
              <a:rPr lang="en-US" altLang="zh-CN" sz="1600" dirty="0">
                <a:latin typeface="Consolas" panose="020B0609020204030204" charset="0"/>
              </a:rPr>
              <a:t>&gt;&gt;&gt; aDict</a:t>
            </a: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{'age': 38, 'address': 'SDIBT', 'name': 'Dong', 'sex': 'male'}</a:t>
            </a:r>
          </a:p>
        </p:txBody>
      </p:sp>
      <p:sp>
        <p:nvSpPr>
          <p:cNvPr id="2" name="灯片编号占位符 1">
            <a:extLst>
              <a:ext uri="{FF2B5EF4-FFF2-40B4-BE49-F238E27FC236}">
                <a16:creationId xmlns:a16="http://schemas.microsoft.com/office/drawing/2014/main" id="{C27FB8F8-3B14-4A03-9FE8-3421EC47950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81</a:t>
            </a:fld>
            <a:endParaRPr lang="zh-CN" altLang="en-US" strike="noStrike" noProof="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8499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2.3.3  </a:t>
            </a:r>
            <a:r>
              <a:rPr lang="zh-CN" altLang="en-US" kern="1200" baseline="0">
                <a:latin typeface="+mj-lt"/>
                <a:ea typeface="+mj-ea"/>
                <a:cs typeface="+mj-cs"/>
              </a:rPr>
              <a:t>字典元素的添加与修改</a:t>
            </a:r>
          </a:p>
        </p:txBody>
      </p:sp>
      <p:sp>
        <p:nvSpPr>
          <p:cNvPr id="103426" name="文本占位符 84994"/>
          <p:cNvSpPr>
            <a:spLocks noGrp="1"/>
          </p:cNvSpPr>
          <p:nvPr>
            <p:ph idx="1"/>
          </p:nvPr>
        </p:nvSpPr>
        <p:spPr/>
        <p:txBody>
          <a:bodyPr anchor="t"/>
          <a:lstStyle/>
          <a:p>
            <a:pPr defTabSz="914400" fontAlgn="base">
              <a:lnSpc>
                <a:spcPct val="150000"/>
              </a:lnSpc>
              <a:spcBef>
                <a:spcPts val="0"/>
              </a:spcBef>
              <a:buSzPct val="90000"/>
              <a:buFont typeface="Wingdings" panose="05000000000000000000" charset="0"/>
              <a:buChar char="§"/>
            </a:pPr>
            <a:r>
              <a:rPr lang="zh-CN" altLang="en-US" sz="1800" strike="noStrike" kern="1200" baseline="0" noProof="1">
                <a:latin typeface="+mn-lt"/>
                <a:ea typeface="+mn-ea"/>
                <a:cs typeface="+mn-cs"/>
              </a:rPr>
              <a:t>使用字典对象的</a:t>
            </a:r>
            <a:r>
              <a:rPr lang="en-US" altLang="x-none" sz="1800" strike="noStrike" kern="1200" baseline="0" noProof="1">
                <a:latin typeface="+mn-lt"/>
                <a:ea typeface="+mn-ea"/>
                <a:cs typeface="+mn-cs"/>
              </a:rPr>
              <a:t>update()</a:t>
            </a:r>
            <a:r>
              <a:rPr lang="zh-CN" altLang="en-US" sz="1800" strike="noStrike" kern="1200" baseline="0" noProof="1">
                <a:latin typeface="+mn-lt"/>
                <a:ea typeface="+mn-ea"/>
                <a:cs typeface="+mn-cs"/>
              </a:rPr>
              <a:t>方法将另一个字典的键、值对添加到当前字典对象。</a:t>
            </a:r>
          </a:p>
          <a:p>
            <a:pPr defTabSz="914400" fontAlgn="base">
              <a:lnSpc>
                <a:spcPct val="90000"/>
              </a:lnSpc>
              <a:buSzPct val="90000"/>
              <a:buFont typeface="Wingdings" panose="05000000000000000000" pitchFamily="2" charset="2"/>
              <a:buNone/>
            </a:pPr>
            <a:endParaRPr lang="en-US" altLang="x-none" sz="1500" strike="noStrike" kern="1200" baseline="0" noProof="1">
              <a:latin typeface="+mn-lt"/>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a:t>
            </a:r>
          </a:p>
          <a:p>
            <a:pPr defTabSz="914400" fontAlgn="base">
              <a:lnSpc>
                <a:spcPct val="90000"/>
              </a:lnSpc>
              <a:buSzPct val="90000"/>
              <a:buFont typeface="Wingdings" panose="05000000000000000000" pitchFamily="2" charset="2"/>
              <a:buNone/>
            </a:pPr>
            <a:r>
              <a:rPr lang="en-US" altLang="x-none" sz="1600" strike="noStrike" kern="1200" baseline="0" noProof="1">
                <a:solidFill>
                  <a:srgbClr val="00B0F0"/>
                </a:solidFill>
                <a:latin typeface="Consolas" panose="020B0609020204030204" charset="0"/>
                <a:ea typeface="+mn-ea"/>
                <a:cs typeface="+mn-cs"/>
              </a:rPr>
              <a:t>{'age': 37, 'score': [98, 97], 'name': 'Dong', 'sex': 'male'}</a:t>
            </a: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aDict.items()</a:t>
            </a:r>
          </a:p>
          <a:p>
            <a:pPr marL="0" indent="0" defTabSz="914400" fontAlgn="base">
              <a:lnSpc>
                <a:spcPct val="90000"/>
              </a:lnSpc>
              <a:buSzPct val="90000"/>
              <a:buFont typeface="Wingdings" panose="05000000000000000000" pitchFamily="2" charset="2"/>
              <a:buNone/>
            </a:pPr>
            <a:r>
              <a:rPr lang="en-US" altLang="x-none" sz="1600" strike="noStrike" kern="1200" baseline="0" noProof="1">
                <a:solidFill>
                  <a:srgbClr val="00B0F0"/>
                </a:solidFill>
                <a:latin typeface="Consolas" panose="020B0609020204030204" charset="0"/>
                <a:ea typeface="+mn-ea"/>
                <a:cs typeface="+mn-cs"/>
              </a:rPr>
              <a:t>dict_items([('age', 37), ('score', [98, 97]), ('name', 'Dong'), ('sex', 'male')])</a:t>
            </a: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aDict.update({'a':'a','b':'b'})</a:t>
            </a: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a:t>
            </a:r>
          </a:p>
          <a:p>
            <a:pPr marL="0" indent="0" defTabSz="914400" fontAlgn="base">
              <a:lnSpc>
                <a:spcPct val="90000"/>
              </a:lnSpc>
              <a:buSzPct val="90000"/>
              <a:buFont typeface="Wingdings" panose="05000000000000000000" pitchFamily="2" charset="2"/>
              <a:buNone/>
            </a:pPr>
            <a:r>
              <a:rPr lang="en-US" altLang="x-none" sz="1600" strike="noStrike" kern="1200" baseline="0" noProof="1">
                <a:solidFill>
                  <a:srgbClr val="00B0F0"/>
                </a:solidFill>
                <a:latin typeface="Consolas" panose="020B0609020204030204" charset="0"/>
                <a:ea typeface="+mn-ea"/>
                <a:cs typeface="+mn-cs"/>
              </a:rPr>
              <a:t>{'a': 'a', 'score': [98, 97], 'name': 'Dong', 'age': 37, 'b': 'b', 'sex': 'male'}</a:t>
            </a:r>
          </a:p>
        </p:txBody>
      </p:sp>
      <p:sp>
        <p:nvSpPr>
          <p:cNvPr id="2" name="灯片编号占位符 1">
            <a:extLst>
              <a:ext uri="{FF2B5EF4-FFF2-40B4-BE49-F238E27FC236}">
                <a16:creationId xmlns:a16="http://schemas.microsoft.com/office/drawing/2014/main" id="{40107628-F9CE-4314-99D2-C2C6E8995E3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82</a:t>
            </a:fld>
            <a:endParaRPr lang="zh-CN" altLang="en-US" strike="noStrike" noProof="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860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2.3.3  </a:t>
            </a:r>
            <a:r>
              <a:rPr lang="zh-CN" altLang="en-US" kern="1200" baseline="0">
                <a:latin typeface="+mj-lt"/>
                <a:ea typeface="+mj-ea"/>
                <a:cs typeface="+mj-cs"/>
              </a:rPr>
              <a:t>字典元素的添加与修改</a:t>
            </a:r>
          </a:p>
        </p:txBody>
      </p:sp>
      <p:sp>
        <p:nvSpPr>
          <p:cNvPr id="105474" name="文本占位符 86018"/>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t>使用</a:t>
            </a:r>
            <a:r>
              <a:rPr lang="en-US" altLang="zh-CN" sz="1800" dirty="0">
                <a:solidFill>
                  <a:srgbClr val="FF0000"/>
                </a:solidFill>
              </a:rPr>
              <a:t>del</a:t>
            </a:r>
            <a:r>
              <a:rPr lang="zh-CN" altLang="en-US" sz="1800" dirty="0"/>
              <a:t>删除字典中指定键的元素</a:t>
            </a:r>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clear()</a:t>
            </a:r>
            <a:r>
              <a:rPr lang="zh-CN" altLang="en-US" sz="1800" dirty="0"/>
              <a:t>方法来删除字典中所有元素</a:t>
            </a:r>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pop()</a:t>
            </a:r>
            <a:r>
              <a:rPr lang="zh-CN" altLang="en-US" sz="1800" dirty="0"/>
              <a:t>方法删除并返回指定键的元素</a:t>
            </a:r>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popitem()</a:t>
            </a:r>
            <a:r>
              <a:rPr lang="zh-CN" altLang="en-US" sz="1800" dirty="0"/>
              <a:t>方法删除并返回字典中的一个元素</a:t>
            </a:r>
          </a:p>
        </p:txBody>
      </p:sp>
      <p:sp>
        <p:nvSpPr>
          <p:cNvPr id="2" name="灯片编号占位符 1">
            <a:extLst>
              <a:ext uri="{FF2B5EF4-FFF2-40B4-BE49-F238E27FC236}">
                <a16:creationId xmlns:a16="http://schemas.microsoft.com/office/drawing/2014/main" id="{F80FE55A-C007-4B2B-9E8E-EC0B1071396F}"/>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83</a:t>
            </a:fld>
            <a:endParaRPr lang="zh-CN" altLang="en-US" strike="noStrike" noProof="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870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2.3.4  </a:t>
            </a:r>
            <a:r>
              <a:rPr lang="zh-CN" altLang="en-US" kern="1200" baseline="0">
                <a:latin typeface="+mj-lt"/>
                <a:ea typeface="+mj-ea"/>
                <a:cs typeface="+mj-cs"/>
              </a:rPr>
              <a:t>字典应用案例</a:t>
            </a:r>
          </a:p>
        </p:txBody>
      </p:sp>
      <p:sp>
        <p:nvSpPr>
          <p:cNvPr id="106498" name="文本占位符 87042"/>
          <p:cNvSpPr>
            <a:spLocks noGrp="1"/>
          </p:cNvSpPr>
          <p:nvPr>
            <p:ph idx="1"/>
          </p:nvPr>
        </p:nvSpPr>
        <p:spPr/>
        <p:txBody>
          <a:bodyPr anchor="t"/>
          <a:lstStyle/>
          <a:p>
            <a:pPr defTabSz="914400">
              <a:lnSpc>
                <a:spcPct val="100000"/>
              </a:lnSpc>
              <a:spcBef>
                <a:spcPts val="200"/>
              </a:spcBef>
              <a:buSzPct val="90000"/>
              <a:buFont typeface="Wingdings" panose="05000000000000000000" charset="0"/>
              <a:buChar char="§"/>
            </a:pPr>
            <a:r>
              <a:rPr lang="en-GB" altLang="en-US" sz="1800" dirty="0">
                <a:latin typeface="宋体" panose="02010600030101010101" pitchFamily="2" charset="-122"/>
              </a:rPr>
              <a:t>首先生成包含1000个随机字符的字符串，然后统计每个字符的出现次数。</a:t>
            </a:r>
          </a:p>
          <a:p>
            <a:pPr defTabSz="914400">
              <a:lnSpc>
                <a:spcPct val="100000"/>
              </a:lnSpc>
              <a:spcBef>
                <a:spcPts val="200"/>
              </a:spcBef>
              <a:buSzPct val="90000"/>
              <a:buFont typeface="Wingdings" panose="05000000000000000000" pitchFamily="2" charset="2"/>
              <a:buNone/>
            </a:pPr>
            <a:endParaRPr lang="en-GB" altLang="en-US" sz="1350"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from random import choices</a:t>
            </a: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from string import ascii_letters, digits</a:t>
            </a: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z = ''.join(choices(</a:t>
            </a:r>
            <a:r>
              <a:rPr lang="en-GB" altLang="en-US" sz="1600" dirty="0" err="1">
                <a:latin typeface="Consolas" panose="020B0609020204030204" charset="0"/>
              </a:rPr>
              <a:t>ascii_letters+digits</a:t>
            </a:r>
            <a:r>
              <a:rPr lang="en-GB" altLang="en-US" sz="1600" dirty="0">
                <a:latin typeface="Consolas" panose="020B0609020204030204" charset="0"/>
              </a:rPr>
              <a:t>, k=1000))</a:t>
            </a: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d = dict()        #字典中的“键”表示字符，“值”表示出现的次数</a:t>
            </a: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for ch in z:</a:t>
            </a: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    d[ch] = d.get(ch,0) + 1 #</a:t>
            </a:r>
            <a:r>
              <a:rPr lang="en-US" altLang="zh-CN" sz="1600" dirty="0">
                <a:latin typeface="Consolas" panose="020B0609020204030204" charset="0"/>
              </a:rPr>
              <a:t>get</a:t>
            </a:r>
            <a:r>
              <a:rPr lang="zh-CN" altLang="en-US" sz="1600" dirty="0">
                <a:latin typeface="Consolas" panose="020B0609020204030204" charset="0"/>
              </a:rPr>
              <a:t>方法，如果不存在指定值，返回该默认值</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print(d)          #此处省略结果</a:t>
            </a:r>
          </a:p>
        </p:txBody>
      </p:sp>
      <p:sp>
        <p:nvSpPr>
          <p:cNvPr id="2" name="灯片编号占位符 1">
            <a:extLst>
              <a:ext uri="{FF2B5EF4-FFF2-40B4-BE49-F238E27FC236}">
                <a16:creationId xmlns:a16="http://schemas.microsoft.com/office/drawing/2014/main" id="{07DF4183-4F8F-4664-BB9E-F7A20483B0FA}"/>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84</a:t>
            </a:fld>
            <a:endParaRPr lang="zh-CN" altLang="en-US" strike="noStrike" noProof="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92161"/>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2.3.6  字典推导式</a:t>
            </a:r>
          </a:p>
        </p:txBody>
      </p:sp>
      <p:sp>
        <p:nvSpPr>
          <p:cNvPr id="111618" name="文本占位符 92162"/>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s = {</a:t>
            </a:r>
            <a:r>
              <a:rPr lang="en-US" altLang="zh-CN" sz="1600" dirty="0" err="1">
                <a:latin typeface="Consolas" panose="020B0609020204030204" charset="0"/>
              </a:rPr>
              <a:t>x:x.strip</a:t>
            </a:r>
            <a:r>
              <a:rPr lang="en-US" altLang="zh-CN" sz="1600" dirty="0">
                <a:latin typeface="Consolas" panose="020B0609020204030204" charset="0"/>
              </a:rPr>
              <a:t>() for x in ('  he  ', 'she    ', '    I')}</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s</a:t>
            </a: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  he  ': 'he', '    I': 'I', 'she    ': 'she'}</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for k, v in </a:t>
            </a:r>
            <a:r>
              <a:rPr lang="en-US" altLang="zh-CN" sz="1600" dirty="0" err="1">
                <a:latin typeface="Consolas" panose="020B0609020204030204" charset="0"/>
              </a:rPr>
              <a:t>s.items</a:t>
            </a:r>
            <a:r>
              <a:rPr lang="en-US" altLang="zh-CN" sz="1600" dirty="0">
                <a:latin typeface="Consolas" panose="020B0609020204030204" charset="0"/>
              </a:rPr>
              <a:t>():</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    print(k, ':', v)</a:t>
            </a:r>
          </a:p>
          <a:p>
            <a:pPr marL="1905" indent="-344805" defTabSz="914400">
              <a:lnSpc>
                <a:spcPct val="80000"/>
              </a:lnSpc>
              <a:buSzPct val="90000"/>
              <a:buFont typeface="Wingdings" panose="05000000000000000000" pitchFamily="2" charset="2"/>
              <a:buNone/>
            </a:pP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  he   : he</a:t>
            </a: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    I : I</a:t>
            </a: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she     : she </a:t>
            </a:r>
          </a:p>
        </p:txBody>
      </p:sp>
      <p:sp>
        <p:nvSpPr>
          <p:cNvPr id="2" name="灯片编号占位符 1">
            <a:extLst>
              <a:ext uri="{FF2B5EF4-FFF2-40B4-BE49-F238E27FC236}">
                <a16:creationId xmlns:a16="http://schemas.microsoft.com/office/drawing/2014/main" id="{A743676D-302B-4347-98E6-94A1E19EBD1A}"/>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85</a:t>
            </a:fld>
            <a:endParaRPr lang="zh-CN" altLang="en-US" strike="noStrike" noProof="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sym typeface="Arial" panose="020B0604020202020204" pitchFamily="34" charset="0"/>
              </a:rPr>
              <a:t>2.3.6  字典推导式</a:t>
            </a:r>
            <a:endParaRPr lang="zh-CN" altLang="en-US" kern="1200" baseline="0">
              <a:latin typeface="+mj-lt"/>
              <a:ea typeface="+mj-ea"/>
              <a:cs typeface="+mj-cs"/>
            </a:endParaRPr>
          </a:p>
        </p:txBody>
      </p:sp>
      <p:sp>
        <p:nvSpPr>
          <p:cNvPr id="11264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dirty="0">
                <a:latin typeface="Consolas" panose="020B0609020204030204" charset="0"/>
              </a:rPr>
              <a:t>&gt;&gt;&gt; {i:str(i) for i in range(1, 5)}</a:t>
            </a:r>
          </a:p>
          <a:p>
            <a:pPr marL="0" indent="0" defTabSz="914400">
              <a:buSzPct val="90000"/>
              <a:buFont typeface="Wingdings" panose="05000000000000000000" pitchFamily="2" charset="2"/>
              <a:buNone/>
            </a:pPr>
            <a:r>
              <a:rPr lang="zh-CN" altLang="en-US" sz="1600" dirty="0">
                <a:solidFill>
                  <a:srgbClr val="00B0F0"/>
                </a:solidFill>
                <a:latin typeface="Consolas" panose="020B0609020204030204" charset="0"/>
              </a:rPr>
              <a:t>{1: '1', 2: '2', 3: '3', 4: '4'}</a:t>
            </a:r>
          </a:p>
          <a:p>
            <a:pPr marL="0" indent="0" defTabSz="914400">
              <a:buSzPct val="90000"/>
              <a:buFont typeface="Wingdings" panose="05000000000000000000" pitchFamily="2" charset="2"/>
              <a:buNone/>
            </a:pPr>
            <a:r>
              <a:rPr lang="zh-CN" altLang="en-US" sz="1600" dirty="0">
                <a:latin typeface="Consolas" panose="020B0609020204030204" charset="0"/>
              </a:rPr>
              <a:t>&gt;&gt;&gt; x = ['A', 'B', 'C', 'D']</a:t>
            </a:r>
          </a:p>
          <a:p>
            <a:pPr marL="0" indent="0" defTabSz="914400">
              <a:buSzPct val="90000"/>
              <a:buFont typeface="Wingdings" panose="05000000000000000000" pitchFamily="2" charset="2"/>
              <a:buNone/>
            </a:pPr>
            <a:r>
              <a:rPr lang="zh-CN" altLang="en-US" sz="1600" dirty="0">
                <a:latin typeface="Consolas" panose="020B0609020204030204" charset="0"/>
              </a:rPr>
              <a:t>&gt;&gt;&gt; y = ['a', 'b', 'b', 'd']</a:t>
            </a:r>
          </a:p>
          <a:p>
            <a:pPr marL="0" indent="0" defTabSz="914400">
              <a:buSzPct val="90000"/>
              <a:buFont typeface="Wingdings" panose="05000000000000000000" pitchFamily="2" charset="2"/>
              <a:buNone/>
            </a:pPr>
            <a:r>
              <a:rPr lang="zh-CN" altLang="en-US" sz="1600" dirty="0">
                <a:latin typeface="Consolas" panose="020B0609020204030204" charset="0"/>
              </a:rPr>
              <a:t>&gt;&gt;&gt; {i:j for i,j in zip(x,y)}</a:t>
            </a:r>
          </a:p>
          <a:p>
            <a:pPr marL="0" indent="0" defTabSz="914400">
              <a:buSzPct val="90000"/>
              <a:buFont typeface="Wingdings" panose="05000000000000000000" pitchFamily="2" charset="2"/>
              <a:buNone/>
            </a:pPr>
            <a:r>
              <a:rPr lang="zh-CN" altLang="en-US" sz="1600" dirty="0">
                <a:solidFill>
                  <a:srgbClr val="00B0F0"/>
                </a:solidFill>
                <a:latin typeface="Consolas" panose="020B0609020204030204" charset="0"/>
              </a:rPr>
              <a:t>{'A': 'a', 'C': 'b', 'B': 'b', 'D': 'd'}</a:t>
            </a:r>
          </a:p>
        </p:txBody>
      </p:sp>
      <p:sp>
        <p:nvSpPr>
          <p:cNvPr id="2" name="灯片编号占位符 1">
            <a:extLst>
              <a:ext uri="{FF2B5EF4-FFF2-40B4-BE49-F238E27FC236}">
                <a16:creationId xmlns:a16="http://schemas.microsoft.com/office/drawing/2014/main" id="{45F8CBCE-A540-4850-A3C8-8A0A28471639}"/>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86</a:t>
            </a:fld>
            <a:endParaRPr lang="zh-CN" altLang="en-US" strike="noStrike" noProof="1"/>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9318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  </a:t>
            </a:r>
            <a:r>
              <a:rPr lang="zh-CN" altLang="en-US" kern="1200" baseline="0" dirty="0">
                <a:latin typeface="+mj-lt"/>
                <a:ea typeface="+mj-ea"/>
                <a:cs typeface="+mj-cs"/>
              </a:rPr>
              <a:t>集合</a:t>
            </a:r>
          </a:p>
        </p:txBody>
      </p:sp>
      <p:sp>
        <p:nvSpPr>
          <p:cNvPr id="113666" name="文本占位符 93186"/>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a:t>集合是</a:t>
            </a:r>
            <a:r>
              <a:rPr lang="zh-CN" altLang="en-US" sz="1800">
                <a:solidFill>
                  <a:srgbClr val="FF0000"/>
                </a:solidFill>
              </a:rPr>
              <a:t>无序、可变</a:t>
            </a:r>
            <a:r>
              <a:rPr lang="zh-CN" altLang="en-US" sz="1800"/>
              <a:t>序列，使用一对大括号界定，</a:t>
            </a:r>
            <a:r>
              <a:rPr lang="zh-CN" altLang="en-US" sz="1800">
                <a:solidFill>
                  <a:srgbClr val="FF0000"/>
                </a:solidFill>
              </a:rPr>
              <a:t>元素不可重复</a:t>
            </a:r>
            <a:r>
              <a:rPr lang="zh-CN" altLang="en-US" sz="1800"/>
              <a:t>，同一个集合中每个元素都是唯一的。</a:t>
            </a:r>
          </a:p>
          <a:p>
            <a:pPr defTabSz="914400">
              <a:lnSpc>
                <a:spcPct val="150000"/>
              </a:lnSpc>
              <a:spcBef>
                <a:spcPts val="600"/>
              </a:spcBef>
              <a:spcAft>
                <a:spcPts val="600"/>
              </a:spcAft>
              <a:buSzPct val="90000"/>
              <a:buFont typeface="Wingdings" panose="05000000000000000000" charset="0"/>
              <a:buChar char="§"/>
            </a:pPr>
            <a:r>
              <a:rPr lang="zh-CN" altLang="en-US" sz="1800"/>
              <a:t>集合中</a:t>
            </a:r>
            <a:r>
              <a:rPr lang="zh-CN" altLang="en-US" sz="1800">
                <a:solidFill>
                  <a:srgbClr val="FF0000"/>
                </a:solidFill>
              </a:rPr>
              <a:t>只能包含数字、字符串、元组等不可变类型</a:t>
            </a:r>
            <a:r>
              <a:rPr lang="zh-CN" altLang="en-US" sz="1800"/>
              <a:t>（或者说可哈希）的数据，而不能包含列表、字典、集合等可变类型的数据。</a:t>
            </a:r>
          </a:p>
        </p:txBody>
      </p:sp>
      <p:sp>
        <p:nvSpPr>
          <p:cNvPr id="2" name="灯片编号占位符 1">
            <a:extLst>
              <a:ext uri="{FF2B5EF4-FFF2-40B4-BE49-F238E27FC236}">
                <a16:creationId xmlns:a16="http://schemas.microsoft.com/office/drawing/2014/main" id="{2C96BBA6-56B4-4E39-803E-D01AA010BE2B}"/>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87</a:t>
            </a:fld>
            <a:endParaRPr lang="zh-CN" altLang="en-US" strike="noStrike" noProof="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942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p>
        </p:txBody>
      </p:sp>
      <p:sp>
        <p:nvSpPr>
          <p:cNvPr id="114690" name="文本占位符 94210"/>
          <p:cNvSpPr>
            <a:spLocks noGrp="1"/>
          </p:cNvSpPr>
          <p:nvPr>
            <p:ph idx="1"/>
          </p:nvPr>
        </p:nvSpPr>
        <p:spPr/>
        <p:txBody>
          <a:bodyPr anchor="t"/>
          <a:lstStyle/>
          <a:p>
            <a:pPr defTabSz="914400">
              <a:lnSpc>
                <a:spcPct val="80000"/>
              </a:lnSpc>
              <a:spcBef>
                <a:spcPct val="0"/>
              </a:spcBef>
              <a:buSzPct val="90000"/>
              <a:buFont typeface="Wingdings" panose="05000000000000000000" charset="0"/>
              <a:buChar char="§"/>
            </a:pPr>
            <a:r>
              <a:rPr lang="zh-CN" altLang="en-US" sz="1800" dirty="0"/>
              <a:t>直接将集合赋值给变量</a:t>
            </a:r>
          </a:p>
          <a:p>
            <a:pPr defTabSz="914400">
              <a:lnSpc>
                <a:spcPct val="80000"/>
              </a:lnSpc>
              <a:buSzPct val="90000"/>
              <a:buFont typeface="Wingdings" panose="05000000000000000000" pitchFamily="2" charset="2"/>
              <a:buNone/>
            </a:pPr>
            <a:endParaRPr lang="en-US" altLang="zh-CN" sz="135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a = {3, 5}</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endParaRPr lang="zh-CN" altLang="en-US" sz="1800" dirty="0"/>
          </a:p>
        </p:txBody>
      </p:sp>
      <p:sp>
        <p:nvSpPr>
          <p:cNvPr id="2" name="灯片编号占位符 1">
            <a:extLst>
              <a:ext uri="{FF2B5EF4-FFF2-40B4-BE49-F238E27FC236}">
                <a16:creationId xmlns:a16="http://schemas.microsoft.com/office/drawing/2014/main" id="{0AD05664-545D-4093-BF02-3A437FBCB04C}"/>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88</a:t>
            </a:fld>
            <a:endParaRPr lang="zh-CN" altLang="en-US" strike="noStrike" noProof="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Content Placeholder 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set</a:t>
            </a:r>
            <a:r>
              <a:rPr lang="zh-CN" altLang="en-US" sz="1800" dirty="0"/>
              <a:t>将其他类型数据转换为集合</a:t>
            </a:r>
          </a:p>
          <a:p>
            <a:pPr defTabSz="914400">
              <a:lnSpc>
                <a:spcPct val="80000"/>
              </a:lnSpc>
              <a:spcBef>
                <a:spcPct val="0"/>
              </a:spcBef>
              <a:buSzPct val="90000"/>
              <a:buFont typeface="Wingdings" panose="05000000000000000000" pitchFamily="2" charset="2"/>
              <a:buNone/>
            </a:pPr>
            <a:endParaRPr lang="en-GB" altLang="en-US" sz="1350" dirty="0"/>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set(range(8,14))</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a:t>
            </a: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{8, 9, 10, 11, 12, 13}</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b_set = set([0, 1, 2, 3, 0, 1, 2, 3, 7, 8])   </a:t>
            </a:r>
            <a:r>
              <a:rPr lang="en-US" altLang="en-GB" sz="1600" dirty="0">
                <a:latin typeface="Consolas" panose="020B0609020204030204" charset="0"/>
              </a:rPr>
              <a:t>#</a:t>
            </a:r>
            <a:r>
              <a:rPr lang="zh-CN" altLang="en-US" sz="1600" dirty="0">
                <a:latin typeface="Consolas" panose="020B0609020204030204" charset="0"/>
              </a:rPr>
              <a:t>自动去除重复</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b_set</a:t>
            </a: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{0, 1, 2, 3, 7, 8}</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c_set = set()                                 </a:t>
            </a:r>
            <a:r>
              <a:rPr lang="en-US" altLang="en-GB" sz="1600" dirty="0">
                <a:latin typeface="Consolas" panose="020B0609020204030204" charset="0"/>
              </a:rPr>
              <a:t>#</a:t>
            </a:r>
            <a:r>
              <a:rPr lang="zh-CN" altLang="en-US" sz="1600" dirty="0">
                <a:latin typeface="Consolas" panose="020B0609020204030204" charset="0"/>
              </a:rPr>
              <a:t>空集合</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c_set</a:t>
            </a: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set()</a:t>
            </a:r>
            <a:endParaRPr lang="en-US" altLang="en-US" sz="1800" dirty="0"/>
          </a:p>
        </p:txBody>
      </p:sp>
      <p:sp>
        <p:nvSpPr>
          <p:cNvPr id="115714" name="标题 942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p>
        </p:txBody>
      </p:sp>
      <p:sp>
        <p:nvSpPr>
          <p:cNvPr id="2" name="灯片编号占位符 1">
            <a:extLst>
              <a:ext uri="{FF2B5EF4-FFF2-40B4-BE49-F238E27FC236}">
                <a16:creationId xmlns:a16="http://schemas.microsoft.com/office/drawing/2014/main" id="{805E40A7-D51A-4A7F-8EAE-1587637BE141}"/>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89</a:t>
            </a:fld>
            <a:endParaRPr lang="zh-CN" altLang="en-US" strike="noStrike"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740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p>
        </p:txBody>
      </p:sp>
      <p:sp>
        <p:nvSpPr>
          <p:cNvPr id="21506" name="文本占位符 17410"/>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zh-CN" altLang="en-US" sz="1800" dirty="0"/>
              <a:t>（</a:t>
            </a:r>
            <a:r>
              <a:rPr lang="en-US" altLang="zh-CN" sz="1800" dirty="0"/>
              <a:t>1</a:t>
            </a:r>
            <a:r>
              <a:rPr lang="zh-CN" altLang="en-US" sz="1800" dirty="0"/>
              <a:t>）可以使用“</a:t>
            </a:r>
            <a:r>
              <a:rPr lang="en-US" altLang="zh-CN" sz="1800" dirty="0"/>
              <a:t>+”</a:t>
            </a:r>
            <a:r>
              <a:rPr lang="zh-CN" altLang="en-US" sz="1800" dirty="0"/>
              <a:t>运算符将元素添加到列表中。</a:t>
            </a:r>
          </a:p>
          <a:p>
            <a:pPr marL="1905" indent="-344805" defTabSz="914400">
              <a:lnSpc>
                <a:spcPct val="90000"/>
              </a:lnSpc>
              <a:buSzPct val="90000"/>
              <a:buFont typeface="Wingdings" panose="05000000000000000000" pitchFamily="2" charset="2"/>
              <a:buNone/>
            </a:pPr>
            <a:endParaRPr lang="en-US" altLang="zh-CN" sz="1500" dirty="0"/>
          </a:p>
          <a:p>
            <a:pPr marL="1905" indent="-344805" defTabSz="914400">
              <a:lnSpc>
                <a:spcPct val="9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[3,4,5]</a:t>
            </a:r>
          </a:p>
          <a:p>
            <a:pPr marL="1905" indent="-344805" defTabSz="914400">
              <a:lnSpc>
                <a:spcPct val="9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a:t>
            </a:r>
            <a:r>
              <a:rPr lang="en-US" altLang="zh-CN" sz="1600" dirty="0" err="1">
                <a:latin typeface="Consolas" panose="020B0609020204030204" charset="0"/>
              </a:rPr>
              <a:t>aList</a:t>
            </a:r>
            <a:r>
              <a:rPr lang="en-US" altLang="zh-CN" sz="1600" dirty="0">
                <a:latin typeface="Consolas" panose="020B0609020204030204" charset="0"/>
              </a:rPr>
              <a:t> + [7]</a:t>
            </a:r>
          </a:p>
          <a:p>
            <a:pPr marL="1905" indent="-344805" defTabSz="914400">
              <a:lnSpc>
                <a:spcPct val="9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[3, 4, 5, 7]</a:t>
            </a:r>
            <a:endParaRPr lang="en-US" altLang="zh-CN" sz="1350" dirty="0">
              <a:solidFill>
                <a:srgbClr val="00B0F0"/>
              </a:solidFill>
              <a:latin typeface="Consolas" panose="020B0609020204030204" charset="0"/>
            </a:endParaRPr>
          </a:p>
          <a:p>
            <a:pPr marL="1905" indent="-344805" defTabSz="914400">
              <a:lnSpc>
                <a:spcPct val="90000"/>
              </a:lnSpc>
              <a:buSzPct val="90000"/>
              <a:buFont typeface="Wingdings" panose="05000000000000000000" pitchFamily="2" charset="2"/>
              <a:buNone/>
            </a:pPr>
            <a:endParaRPr lang="en-US" altLang="zh-CN" sz="1500" dirty="0"/>
          </a:p>
          <a:p>
            <a:pPr marL="1905" indent="-344805" defTabSz="914400">
              <a:lnSpc>
                <a:spcPct val="150000"/>
              </a:lnSpc>
              <a:spcBef>
                <a:spcPct val="0"/>
              </a:spcBef>
              <a:buSzPct val="90000"/>
              <a:buFont typeface="Wingdings" panose="05000000000000000000" pitchFamily="2" charset="2"/>
              <a:buNone/>
            </a:pPr>
            <a:r>
              <a:rPr lang="zh-CN" altLang="en-US" sz="1500" dirty="0">
                <a:sym typeface="Arial" panose="020B0604020202020204" pitchFamily="34" charset="0"/>
              </a:rPr>
              <a:t>严格意义上来讲，这并不是真的为列表添加元素，而是</a:t>
            </a:r>
            <a:r>
              <a:rPr lang="zh-CN" altLang="en-US" sz="1500" b="1" dirty="0">
                <a:solidFill>
                  <a:srgbClr val="FF0000"/>
                </a:solidFill>
                <a:sym typeface="Arial" panose="020B0604020202020204" pitchFamily="34" charset="0"/>
              </a:rPr>
              <a:t>创建了一个新列表</a:t>
            </a:r>
            <a:r>
              <a:rPr lang="zh-CN" altLang="en-US" sz="1500" dirty="0">
                <a:sym typeface="Arial" panose="020B0604020202020204" pitchFamily="34" charset="0"/>
              </a:rPr>
              <a:t>，并将原列表中的元素和新元素依次复制到新列表的内存空间。由于涉及大量元素的复制，</a:t>
            </a:r>
            <a:r>
              <a:rPr lang="zh-CN" altLang="en-US" sz="1500" dirty="0">
                <a:solidFill>
                  <a:srgbClr val="FF0000"/>
                </a:solidFill>
                <a:sym typeface="Arial" panose="020B0604020202020204" pitchFamily="34" charset="0"/>
              </a:rPr>
              <a:t>该操作速度较慢</a:t>
            </a:r>
            <a:r>
              <a:rPr lang="zh-CN" altLang="en-US" sz="1500" dirty="0">
                <a:sym typeface="Arial" panose="020B0604020202020204" pitchFamily="34" charset="0"/>
              </a:rPr>
              <a:t>，在涉及大量元素添加时不建议使用该方法。</a:t>
            </a:r>
            <a:endParaRPr lang="en-US" altLang="zh-CN" sz="1500" dirty="0"/>
          </a:p>
        </p:txBody>
      </p:sp>
      <p:sp>
        <p:nvSpPr>
          <p:cNvPr id="2" name="灯片编号占位符 1">
            <a:extLst>
              <a:ext uri="{FF2B5EF4-FFF2-40B4-BE49-F238E27FC236}">
                <a16:creationId xmlns:a16="http://schemas.microsoft.com/office/drawing/2014/main" id="{CB043018-E1EB-4987-A7F7-ABE33B61BBEB}"/>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a:t>
            </a:fld>
            <a:endParaRPr lang="zh-CN" altLang="en-US" strike="noStrike" noProof="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9523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p>
        </p:txBody>
      </p:sp>
      <p:sp>
        <p:nvSpPr>
          <p:cNvPr id="95235" name="文本占位符 95234"/>
          <p:cNvSpPr>
            <a:spLocks noGrp="1"/>
          </p:cNvSpPr>
          <p:nvPr>
            <p:ph idx="1"/>
          </p:nvPr>
        </p:nvSpPr>
        <p:spPr>
          <a:xfrm>
            <a:off x="457200" y="1128605"/>
            <a:ext cx="8229600" cy="3395066"/>
          </a:xfrm>
        </p:spPr>
        <p:txBody>
          <a:bodyPr/>
          <a:lstStyle/>
          <a:p>
            <a:pPr fontAlgn="base">
              <a:lnSpc>
                <a:spcPct val="150000"/>
              </a:lnSpc>
              <a:spcBef>
                <a:spcPts val="0"/>
              </a:spcBef>
              <a:buFont typeface="Wingdings" panose="05000000000000000000" charset="0"/>
              <a:buChar char="n"/>
            </a:pPr>
            <a:r>
              <a:rPr lang="zh-CN" altLang="en-US" sz="1800" strike="noStrike" noProof="1">
                <a:latin typeface="宋体" panose="02010600030101010101" pitchFamily="2" charset="-122"/>
              </a:rPr>
              <a:t>当不再使用某个集合时，可以使用</a:t>
            </a:r>
            <a:r>
              <a:rPr lang="en-US" altLang="zh-CN" sz="1800" strike="noStrike" noProof="1">
                <a:solidFill>
                  <a:srgbClr val="FF0000"/>
                </a:solidFill>
                <a:latin typeface="宋体" panose="02010600030101010101" pitchFamily="2" charset="-122"/>
              </a:rPr>
              <a:t>del</a:t>
            </a:r>
            <a:r>
              <a:rPr lang="zh-CN" altLang="en-US" sz="1800" strike="noStrike" noProof="1">
                <a:latin typeface="宋体" panose="02010600030101010101" pitchFamily="2" charset="-122"/>
              </a:rPr>
              <a:t>命令删除整个集合。集合对象的</a:t>
            </a:r>
            <a:r>
              <a:rPr lang="en-US" altLang="zh-CN" sz="1800" strike="noStrike" noProof="1">
                <a:solidFill>
                  <a:srgbClr val="FF0000"/>
                </a:solidFill>
                <a:latin typeface="宋体" panose="02010600030101010101" pitchFamily="2" charset="-122"/>
              </a:rPr>
              <a:t>pop()</a:t>
            </a:r>
            <a:r>
              <a:rPr lang="zh-CN" altLang="en-US" sz="1800" strike="noStrike" noProof="1">
                <a:latin typeface="宋体" panose="02010600030101010101" pitchFamily="2" charset="-122"/>
              </a:rPr>
              <a:t>方法弹出并删除其中一个元素，</a:t>
            </a:r>
            <a:r>
              <a:rPr lang="en-US" altLang="zh-CN" sz="1800" strike="noStrike" noProof="1">
                <a:solidFill>
                  <a:srgbClr val="FF0000"/>
                </a:solidFill>
                <a:latin typeface="宋体" panose="02010600030101010101" pitchFamily="2" charset="-122"/>
              </a:rPr>
              <a:t>remove()</a:t>
            </a:r>
            <a:r>
              <a:rPr lang="zh-CN" altLang="en-US" sz="1800" strike="noStrike" noProof="1">
                <a:latin typeface="宋体" panose="02010600030101010101" pitchFamily="2" charset="-122"/>
              </a:rPr>
              <a:t>方法直接删除指定元素，</a:t>
            </a:r>
            <a:r>
              <a:rPr lang="en-US" altLang="zh-CN" sz="1800" strike="noStrike" noProof="1">
                <a:solidFill>
                  <a:srgbClr val="FF0000"/>
                </a:solidFill>
                <a:latin typeface="宋体" panose="02010600030101010101" pitchFamily="2" charset="-122"/>
              </a:rPr>
              <a:t>clear()</a:t>
            </a:r>
            <a:r>
              <a:rPr lang="zh-CN" altLang="en-US" sz="1800" strike="noStrike" noProof="1">
                <a:latin typeface="宋体" panose="02010600030101010101" pitchFamily="2" charset="-122"/>
              </a:rPr>
              <a:t>方法清空集合。</a:t>
            </a:r>
          </a:p>
          <a:p>
            <a:pPr marL="1905" indent="-344805" fontAlgn="base">
              <a:lnSpc>
                <a:spcPct val="80000"/>
              </a:lnSpc>
              <a:buNone/>
            </a:pPr>
            <a:r>
              <a:rPr lang="en-US" altLang="zh-CN" sz="1400" strike="noStrike" noProof="1">
                <a:latin typeface="Consolas" panose="020B0609020204030204" charset="0"/>
              </a:rPr>
              <a:t>&gt;&gt;&gt; a = {1, 4, 2, 3}</a:t>
            </a:r>
          </a:p>
          <a:p>
            <a:pPr marL="1905" indent="-344805" fontAlgn="base">
              <a:lnSpc>
                <a:spcPct val="80000"/>
              </a:lnSpc>
              <a:buNone/>
            </a:pPr>
            <a:r>
              <a:rPr lang="en-US" altLang="zh-CN" sz="1400" strike="noStrike" noProof="1">
                <a:latin typeface="Consolas" panose="020B0609020204030204" charset="0"/>
              </a:rPr>
              <a:t>&gt;&gt;&gt; a.pop() #</a:t>
            </a:r>
            <a:r>
              <a:rPr lang="zh-CN" altLang="en-US" sz="1400" noProof="1">
                <a:latin typeface="Consolas" panose="020B0609020204030204" charset="0"/>
              </a:rPr>
              <a:t>佛系弹出</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1</a:t>
            </a:r>
          </a:p>
          <a:p>
            <a:pPr marL="1905" indent="-344805" fontAlgn="base">
              <a:lnSpc>
                <a:spcPct val="80000"/>
              </a:lnSpc>
              <a:buNone/>
            </a:pPr>
            <a:r>
              <a:rPr lang="en-US" altLang="zh-CN" sz="1400" strike="noStrike" noProof="1">
                <a:latin typeface="Consolas" panose="020B0609020204030204" charset="0"/>
              </a:rPr>
              <a:t>&gt;&gt;&gt; a.pop()</a:t>
            </a:r>
          </a:p>
          <a:p>
            <a:pPr marL="1905" indent="-344805" fontAlgn="base">
              <a:lnSpc>
                <a:spcPct val="80000"/>
              </a:lnSpc>
              <a:buNone/>
            </a:pPr>
            <a:r>
              <a:rPr lang="en-US" altLang="zh-CN" sz="1400" strike="noStrike" noProof="1">
                <a:solidFill>
                  <a:srgbClr val="00B0F0"/>
                </a:solidFill>
                <a:latin typeface="Consolas" panose="020B0609020204030204" charset="0"/>
              </a:rPr>
              <a:t>2</a:t>
            </a:r>
          </a:p>
          <a:p>
            <a:pPr marL="1905" indent="-344805" fontAlgn="base">
              <a:lnSpc>
                <a:spcPct val="80000"/>
              </a:lnSpc>
              <a:buNone/>
            </a:pPr>
            <a:r>
              <a:rPr lang="en-US" altLang="zh-CN" sz="1400" strike="noStrike" noProof="1">
                <a:latin typeface="Consolas" panose="020B0609020204030204" charset="0"/>
              </a:rPr>
              <a:t>&gt;&gt;&gt; a</a:t>
            </a:r>
          </a:p>
          <a:p>
            <a:pPr marL="1905" indent="-344805" fontAlgn="base">
              <a:lnSpc>
                <a:spcPct val="80000"/>
              </a:lnSpc>
              <a:buNone/>
            </a:pPr>
            <a:r>
              <a:rPr lang="en-US" altLang="zh-CN" sz="1400" strike="noStrike" noProof="1">
                <a:solidFill>
                  <a:srgbClr val="00B0F0"/>
                </a:solidFill>
                <a:latin typeface="Consolas" panose="020B0609020204030204" charset="0"/>
              </a:rPr>
              <a:t>{3, 4}</a:t>
            </a:r>
          </a:p>
          <a:p>
            <a:pPr marL="1905" indent="-344805" fontAlgn="base">
              <a:lnSpc>
                <a:spcPct val="80000"/>
              </a:lnSpc>
              <a:buNone/>
            </a:pPr>
            <a:r>
              <a:rPr lang="en-US" altLang="zh-CN" sz="1400" strike="noStrike" noProof="1">
                <a:latin typeface="Consolas" panose="020B0609020204030204" charset="0"/>
              </a:rPr>
              <a:t>&gt;&gt;&gt; a.add(2)</a:t>
            </a:r>
          </a:p>
          <a:p>
            <a:pPr marL="1905" indent="-344805" fontAlgn="base">
              <a:lnSpc>
                <a:spcPct val="80000"/>
              </a:lnSpc>
              <a:buNone/>
            </a:pPr>
            <a:r>
              <a:rPr lang="en-US" altLang="zh-CN" sz="1400" strike="noStrike" noProof="1">
                <a:latin typeface="Consolas" panose="020B0609020204030204" charset="0"/>
              </a:rPr>
              <a:t>&gt;&gt;&gt; a</a:t>
            </a:r>
          </a:p>
          <a:p>
            <a:pPr marL="1905" indent="-344805" fontAlgn="base">
              <a:lnSpc>
                <a:spcPct val="80000"/>
              </a:lnSpc>
              <a:buNone/>
            </a:pPr>
            <a:r>
              <a:rPr lang="en-US" altLang="zh-CN" sz="1400" strike="noStrike" noProof="1">
                <a:solidFill>
                  <a:srgbClr val="00B0F0"/>
                </a:solidFill>
                <a:latin typeface="Consolas" panose="020B0609020204030204" charset="0"/>
              </a:rPr>
              <a:t>{2, 3, 4}</a:t>
            </a:r>
          </a:p>
          <a:p>
            <a:pPr marL="1905" indent="-344805" fontAlgn="base">
              <a:lnSpc>
                <a:spcPct val="80000"/>
              </a:lnSpc>
              <a:buNone/>
            </a:pPr>
            <a:r>
              <a:rPr lang="en-US" altLang="zh-CN" sz="1400" strike="noStrike" noProof="1">
                <a:latin typeface="Consolas" panose="020B0609020204030204" charset="0"/>
              </a:rPr>
              <a:t>&gt;&gt;&gt; a.remove(3)</a:t>
            </a:r>
          </a:p>
          <a:p>
            <a:pPr marL="1905" indent="-344805" fontAlgn="base">
              <a:lnSpc>
                <a:spcPct val="80000"/>
              </a:lnSpc>
              <a:buNone/>
            </a:pPr>
            <a:r>
              <a:rPr lang="en-US" altLang="zh-CN" sz="1400" strike="noStrike" noProof="1">
                <a:latin typeface="Consolas" panose="020B0609020204030204" charset="0"/>
              </a:rPr>
              <a:t>&gt;&gt;&gt; a</a:t>
            </a:r>
          </a:p>
          <a:p>
            <a:pPr marL="1905" indent="-344805" fontAlgn="base">
              <a:lnSpc>
                <a:spcPct val="80000"/>
              </a:lnSpc>
              <a:buNone/>
            </a:pPr>
            <a:r>
              <a:rPr lang="en-US" altLang="zh-CN" sz="1400" strike="noStrike" noProof="1">
                <a:solidFill>
                  <a:srgbClr val="00B0F0"/>
                </a:solidFill>
                <a:latin typeface="Consolas" panose="020B0609020204030204" charset="0"/>
              </a:rPr>
              <a:t>{2, 4}</a:t>
            </a:r>
          </a:p>
        </p:txBody>
      </p:sp>
      <p:sp>
        <p:nvSpPr>
          <p:cNvPr id="2" name="灯片编号占位符 1">
            <a:extLst>
              <a:ext uri="{FF2B5EF4-FFF2-40B4-BE49-F238E27FC236}">
                <a16:creationId xmlns:a16="http://schemas.microsoft.com/office/drawing/2014/main" id="{20E47BB8-E70F-42CA-B6A8-104144577C58}"/>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90</a:t>
            </a:fld>
            <a:endParaRPr lang="zh-CN" altLang="en-US" strike="noStrike" noProof="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962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2.4.2  </a:t>
            </a:r>
            <a:r>
              <a:rPr lang="zh-CN" altLang="en-US" kern="1200" baseline="0" dirty="0">
                <a:latin typeface="+mj-lt"/>
                <a:ea typeface="+mj-ea"/>
                <a:cs typeface="+mj-cs"/>
              </a:rPr>
              <a:t>集合运算</a:t>
            </a:r>
          </a:p>
        </p:txBody>
      </p:sp>
      <p:sp>
        <p:nvSpPr>
          <p:cNvPr id="117762" name="文本占位符 96258"/>
          <p:cNvSpPr>
            <a:spLocks noGrp="1"/>
          </p:cNvSpPr>
          <p:nvPr>
            <p:ph idx="1"/>
          </p:nvPr>
        </p:nvSpPr>
        <p:spPr/>
        <p:txBody>
          <a:bodyPr anchor="t"/>
          <a:lstStyle/>
          <a:p>
            <a:pPr defTabSz="914400">
              <a:lnSpc>
                <a:spcPct val="100000"/>
              </a:lnSpc>
              <a:spcBef>
                <a:spcPct val="0"/>
              </a:spcBef>
              <a:buSzPct val="90000"/>
              <a:buFont typeface="Wingdings" panose="05000000000000000000" charset="0"/>
              <a:buChar char="§"/>
            </a:pPr>
            <a:r>
              <a:rPr lang="zh-CN" altLang="en-US" sz="1800" dirty="0"/>
              <a:t>交集、并集、差集、对称差集等运算</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set([8, 9, 10, 11, 12, 13])</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b_set = {0, 1, 2, 3, 7, 8}</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b_set                             #并集</a:t>
            </a: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{0, 1, 2, 3, 7, 8, 9, 10, 11, 12, 13}</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&amp; b_set                             #交集</a:t>
            </a: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{8}</a:t>
            </a: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b_set</a:t>
            </a: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{9, 10, 11, 12, 13}</a:t>
            </a:r>
          </a:p>
          <a:p>
            <a:pPr marL="0" indent="0">
              <a:buNone/>
            </a:pPr>
            <a:r>
              <a:rPr lang="en-US" altLang="en-US" sz="1600">
                <a:latin typeface="Consolas" panose="020B0609020204030204" charset="0"/>
                <a:sym typeface="+mn-ea"/>
              </a:rPr>
              <a:t>&gt;&gt;&gt; a_set ^ b_set                             #</a:t>
            </a:r>
            <a:r>
              <a:rPr lang="zh-CN" altLang="en-US" sz="1600">
                <a:latin typeface="Consolas" panose="020B0609020204030204" charset="0"/>
                <a:sym typeface="+mn-ea"/>
              </a:rPr>
              <a:t>对称差集</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sym typeface="+mn-ea"/>
              </a:rPr>
              <a:t>{0, 1, 2, 3, 7, 9, 10, 11, 12, 13}</a:t>
            </a:r>
            <a:endParaRPr lang="en-GB" altLang="en-US" sz="1600" dirty="0">
              <a:solidFill>
                <a:srgbClr val="00B0F0"/>
              </a:solidFill>
              <a:latin typeface="Consolas" panose="020B0609020204030204" charset="0"/>
            </a:endParaRPr>
          </a:p>
        </p:txBody>
      </p:sp>
      <p:sp>
        <p:nvSpPr>
          <p:cNvPr id="2" name="灯片编号占位符 1">
            <a:extLst>
              <a:ext uri="{FF2B5EF4-FFF2-40B4-BE49-F238E27FC236}">
                <a16:creationId xmlns:a16="http://schemas.microsoft.com/office/drawing/2014/main" id="{B0A56253-EB9D-4215-8DF1-91493334F4F7}"/>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91</a:t>
            </a:fld>
            <a:endParaRPr lang="zh-CN" altLang="en-US" strike="noStrike" noProof="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fontAlgn="base">
              <a:buFont typeface="Wingdings" panose="05000000000000000000" charset="0"/>
              <a:buChar char="§"/>
            </a:pPr>
            <a:r>
              <a:rPr lang="zh-CN" altLang="en-US" sz="1800" strike="noStrike" noProof="1"/>
              <a:t>集合包含关系测试</a:t>
            </a:r>
          </a:p>
          <a:p>
            <a:pPr marL="0" indent="0" fontAlgn="base">
              <a:buNone/>
            </a:pPr>
            <a:r>
              <a:rPr lang="en-US" sz="1600" strike="noStrike" noProof="1">
                <a:latin typeface="Consolas" panose="020B0609020204030204" charset="0"/>
                <a:sym typeface="+mn-ea"/>
              </a:rPr>
              <a:t>&gt;&gt;&gt; x = {1, 2, 3}</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sym typeface="+mn-ea"/>
              </a:rPr>
              <a:t>&gt;&gt;&gt; y = {1, 2, 5}</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sym typeface="+mn-ea"/>
              </a:rPr>
              <a:t>&gt;&gt;&gt; z = {1, 2, 3, 4}</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x &lt; y                                #比较集合大小/包含关系</a:t>
            </a:r>
          </a:p>
          <a:p>
            <a:pPr marL="0" indent="0" fontAlgn="base">
              <a:buNone/>
            </a:pPr>
            <a:r>
              <a:rPr lang="en-US" sz="1600" strike="noStrike" noProof="1">
                <a:solidFill>
                  <a:srgbClr val="00B0F0"/>
                </a:solidFill>
                <a:latin typeface="Consolas" panose="020B0609020204030204" charset="0"/>
              </a:rPr>
              <a:t>False</a:t>
            </a:r>
          </a:p>
          <a:p>
            <a:pPr marL="0" indent="0" fontAlgn="base">
              <a:buNone/>
            </a:pPr>
            <a:r>
              <a:rPr lang="en-US" sz="1600" strike="noStrike" noProof="1">
                <a:latin typeface="Consolas" panose="020B0609020204030204" charset="0"/>
              </a:rPr>
              <a:t>&gt;&gt;&gt; x &lt; z                                #真子集</a:t>
            </a:r>
          </a:p>
          <a:p>
            <a:pPr marL="0" indent="0" fontAlgn="base">
              <a:buNone/>
            </a:pPr>
            <a:r>
              <a:rPr lang="en-US" sz="1600" strike="noStrike" noProof="1">
                <a:solidFill>
                  <a:srgbClr val="00B0F0"/>
                </a:solidFill>
                <a:latin typeface="Consolas" panose="020B0609020204030204" charset="0"/>
              </a:rPr>
              <a:t>True</a:t>
            </a:r>
          </a:p>
          <a:p>
            <a:pPr marL="0" indent="0" fontAlgn="base">
              <a:buNone/>
            </a:pPr>
            <a:r>
              <a:rPr lang="en-US" sz="1600" strike="noStrike" noProof="1">
                <a:latin typeface="Consolas" panose="020B0609020204030204" charset="0"/>
              </a:rPr>
              <a:t>&gt;&gt;&gt; y &lt; z</a:t>
            </a:r>
          </a:p>
          <a:p>
            <a:pPr marL="0" indent="0" fontAlgn="base">
              <a:buNone/>
            </a:pPr>
            <a:r>
              <a:rPr lang="en-US" sz="1600" strike="noStrike" noProof="1">
                <a:solidFill>
                  <a:srgbClr val="00B0F0"/>
                </a:solidFill>
                <a:latin typeface="Consolas" panose="020B0609020204030204" charset="0"/>
              </a:rPr>
              <a:t>False</a:t>
            </a:r>
          </a:p>
          <a:p>
            <a:pPr marL="0" indent="0" fontAlgn="base">
              <a:buNone/>
            </a:pPr>
            <a:r>
              <a:rPr lang="en-US" sz="1600" strike="noStrike" noProof="1">
                <a:latin typeface="Consolas" panose="020B0609020204030204" charset="0"/>
              </a:rPr>
              <a:t>&gt;&gt;&gt; {1, 2, 3} &lt;= {1, 2, 3}               #子集</a:t>
            </a:r>
          </a:p>
          <a:p>
            <a:pPr marL="0" indent="0" fontAlgn="base">
              <a:buNone/>
            </a:pPr>
            <a:r>
              <a:rPr lang="en-US" sz="1600" strike="noStrike" noProof="1">
                <a:solidFill>
                  <a:srgbClr val="00B0F0"/>
                </a:solidFill>
                <a:latin typeface="Consolas" panose="020B0609020204030204" charset="0"/>
              </a:rPr>
              <a:t>True</a:t>
            </a:r>
          </a:p>
        </p:txBody>
      </p:sp>
      <p:sp>
        <p:nvSpPr>
          <p:cNvPr id="119810" name="标题 962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2.4.2  </a:t>
            </a:r>
            <a:r>
              <a:rPr lang="zh-CN" altLang="en-US" kern="1200" baseline="0" dirty="0">
                <a:latin typeface="+mj-lt"/>
                <a:ea typeface="+mj-ea"/>
                <a:cs typeface="+mj-cs"/>
              </a:rPr>
              <a:t>集合运算</a:t>
            </a:r>
          </a:p>
        </p:txBody>
      </p:sp>
      <p:sp>
        <p:nvSpPr>
          <p:cNvPr id="2" name="灯片编号占位符 1">
            <a:extLst>
              <a:ext uri="{FF2B5EF4-FFF2-40B4-BE49-F238E27FC236}">
                <a16:creationId xmlns:a16="http://schemas.microsoft.com/office/drawing/2014/main" id="{1B904574-2092-4531-9B73-5984F0F0E205}"/>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92</a:t>
            </a:fld>
            <a:endParaRPr lang="zh-CN" altLang="en-US" strike="noStrike" noProof="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2.4.3  </a:t>
            </a:r>
            <a:r>
              <a:rPr lang="zh-CN" altLang="en-US" kern="1200" baseline="0">
                <a:latin typeface="+mj-lt"/>
                <a:ea typeface="+mj-ea"/>
                <a:cs typeface="+mj-cs"/>
              </a:rPr>
              <a:t>集合运用案例</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例2-1  生成不重复随机数的效率比较。</a:t>
            </a:r>
          </a:p>
          <a:p>
            <a:pPr marL="0" indent="0" fontAlgn="base">
              <a:lnSpc>
                <a:spcPct val="90000"/>
              </a:lnSpc>
              <a:spcBef>
                <a:spcPts val="0"/>
              </a:spcBef>
              <a:buNone/>
            </a:pPr>
            <a:endParaRPr lang="zh-CN" altLang="en-US" sz="1500" strike="noStrike" noProof="1"/>
          </a:p>
          <a:p>
            <a:pPr marL="0" indent="0" fontAlgn="base">
              <a:lnSpc>
                <a:spcPct val="90000"/>
              </a:lnSpc>
              <a:spcBef>
                <a:spcPts val="0"/>
              </a:spcBef>
              <a:buNone/>
            </a:pPr>
            <a:r>
              <a:rPr lang="zh-CN" altLang="en-US" sz="1600" strike="noStrike" noProof="1">
                <a:latin typeface="Consolas" panose="020B0609020204030204" charset="0"/>
              </a:rPr>
              <a:t>import random</a:t>
            </a:r>
          </a:p>
          <a:p>
            <a:pPr marL="0" indent="0" fontAlgn="base">
              <a:lnSpc>
                <a:spcPct val="90000"/>
              </a:lnSpc>
              <a:spcBef>
                <a:spcPts val="0"/>
              </a:spcBef>
              <a:buNone/>
            </a:pPr>
            <a:r>
              <a:rPr lang="zh-CN" altLang="en-US" sz="1600" strike="noStrike" noProof="1">
                <a:latin typeface="Consolas" panose="020B0609020204030204" charset="0"/>
              </a:rPr>
              <a:t>import time</a:t>
            </a:r>
          </a:p>
          <a:p>
            <a:pPr marL="0" indent="0" fontAlgn="base">
              <a:lnSpc>
                <a:spcPct val="90000"/>
              </a:lnSpc>
              <a:spcBef>
                <a:spcPts val="0"/>
              </a:spcBef>
              <a:buNone/>
            </a:pP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def RandomNumbers(number, start, end):</a:t>
            </a:r>
          </a:p>
          <a:p>
            <a:pPr marL="0" indent="0" fontAlgn="base">
              <a:lnSpc>
                <a:spcPct val="90000"/>
              </a:lnSpc>
              <a:spcBef>
                <a:spcPts val="0"/>
              </a:spcBef>
              <a:buNone/>
            </a:pPr>
            <a:r>
              <a:rPr lang="zh-CN" altLang="en-US" sz="1600" strike="noStrike" noProof="1">
                <a:latin typeface="Consolas" panose="020B0609020204030204" charset="0"/>
              </a:rPr>
              <a:t>    '''使用列表来生成number个介于start和end之间的不重复随机数'''</a:t>
            </a:r>
          </a:p>
          <a:p>
            <a:pPr marL="0" indent="0" fontAlgn="base">
              <a:lnSpc>
                <a:spcPct val="90000"/>
              </a:lnSpc>
              <a:spcBef>
                <a:spcPts val="0"/>
              </a:spcBef>
              <a:buNone/>
            </a:pPr>
            <a:r>
              <a:rPr lang="zh-CN" altLang="en-US" sz="1600" strike="noStrike" noProof="1">
                <a:latin typeface="Consolas" panose="020B0609020204030204" charset="0"/>
              </a:rPr>
              <a:t>    data = []</a:t>
            </a:r>
          </a:p>
          <a:p>
            <a:pPr marL="0" indent="0" fontAlgn="base">
              <a:lnSpc>
                <a:spcPct val="90000"/>
              </a:lnSpc>
              <a:spcBef>
                <a:spcPts val="0"/>
              </a:spcBef>
              <a:buNone/>
            </a:pPr>
            <a:r>
              <a:rPr lang="zh-CN" altLang="en-US" sz="1600" strike="noStrike" noProof="1">
                <a:latin typeface="Consolas" panose="020B0609020204030204" charset="0"/>
              </a:rPr>
              <a:t>    n = 0</a:t>
            </a:r>
          </a:p>
          <a:p>
            <a:pPr marL="0" indent="0" fontAlgn="base">
              <a:lnSpc>
                <a:spcPct val="90000"/>
              </a:lnSpc>
              <a:spcBef>
                <a:spcPts val="0"/>
              </a:spcBef>
              <a:buNone/>
            </a:pPr>
            <a:r>
              <a:rPr lang="zh-CN" altLang="en-US" sz="1600" strike="noStrike" noProof="1">
                <a:latin typeface="Consolas" panose="020B0609020204030204" charset="0"/>
              </a:rPr>
              <a:t>    while True:</a:t>
            </a:r>
          </a:p>
          <a:p>
            <a:pPr marL="0" indent="0" fontAlgn="base">
              <a:lnSpc>
                <a:spcPct val="90000"/>
              </a:lnSpc>
              <a:spcBef>
                <a:spcPts val="0"/>
              </a:spcBef>
              <a:buNone/>
            </a:pPr>
            <a:r>
              <a:rPr lang="zh-CN" altLang="en-US" sz="1600" strike="noStrike" noProof="1">
                <a:latin typeface="Consolas" panose="020B0609020204030204" charset="0"/>
              </a:rPr>
              <a:t>        element = random.randint(start, end)</a:t>
            </a:r>
          </a:p>
          <a:p>
            <a:pPr marL="0" indent="0" fontAlgn="base">
              <a:lnSpc>
                <a:spcPct val="90000"/>
              </a:lnSpc>
              <a:spcBef>
                <a:spcPts val="0"/>
              </a:spcBef>
              <a:buNone/>
            </a:pPr>
            <a:r>
              <a:rPr lang="zh-CN" altLang="en-US" sz="1600" strike="noStrike" noProof="1">
                <a:latin typeface="Consolas" panose="020B0609020204030204" charset="0"/>
              </a:rPr>
              <a:t>        if element not in data:</a:t>
            </a:r>
          </a:p>
          <a:p>
            <a:pPr marL="0" indent="0" fontAlgn="base">
              <a:lnSpc>
                <a:spcPct val="90000"/>
              </a:lnSpc>
              <a:spcBef>
                <a:spcPts val="0"/>
              </a:spcBef>
              <a:buNone/>
            </a:pPr>
            <a:r>
              <a:rPr lang="zh-CN" altLang="en-US" sz="1600" strike="noStrike" noProof="1">
                <a:latin typeface="Consolas" panose="020B0609020204030204" charset="0"/>
              </a:rPr>
              <a:t>            data.append(element)</a:t>
            </a:r>
          </a:p>
          <a:p>
            <a:pPr marL="0" indent="0" fontAlgn="base">
              <a:lnSpc>
                <a:spcPct val="90000"/>
              </a:lnSpc>
              <a:spcBef>
                <a:spcPts val="0"/>
              </a:spcBef>
              <a:buNone/>
            </a:pPr>
            <a:r>
              <a:rPr lang="zh-CN" altLang="en-US" sz="1600" strike="noStrike" noProof="1">
                <a:latin typeface="Consolas" panose="020B0609020204030204" charset="0"/>
              </a:rPr>
              <a:t>            n += 1</a:t>
            </a:r>
          </a:p>
          <a:p>
            <a:pPr marL="0" indent="0" fontAlgn="base">
              <a:lnSpc>
                <a:spcPct val="90000"/>
              </a:lnSpc>
              <a:spcBef>
                <a:spcPts val="0"/>
              </a:spcBef>
              <a:buNone/>
            </a:pPr>
            <a:r>
              <a:rPr lang="zh-CN" altLang="en-US" sz="1600" strike="noStrike" noProof="1">
                <a:latin typeface="Consolas" panose="020B0609020204030204" charset="0"/>
              </a:rPr>
              <a:t>            if n == number:</a:t>
            </a:r>
          </a:p>
          <a:p>
            <a:pPr marL="0" indent="0" fontAlgn="base">
              <a:lnSpc>
                <a:spcPct val="90000"/>
              </a:lnSpc>
              <a:spcBef>
                <a:spcPts val="0"/>
              </a:spcBef>
              <a:buNone/>
            </a:pPr>
            <a:r>
              <a:rPr lang="zh-CN" altLang="en-US" sz="1600" strike="noStrike" noProof="1">
                <a:latin typeface="Consolas" panose="020B0609020204030204" charset="0"/>
              </a:rPr>
              <a:t>                break</a:t>
            </a:r>
          </a:p>
          <a:p>
            <a:pPr marL="0" indent="0" fontAlgn="base">
              <a:lnSpc>
                <a:spcPct val="90000"/>
              </a:lnSpc>
              <a:spcBef>
                <a:spcPts val="0"/>
              </a:spcBef>
              <a:buNone/>
            </a:pPr>
            <a:r>
              <a:rPr lang="zh-CN" altLang="en-US" sz="1600" strike="noStrike" noProof="1">
                <a:latin typeface="Consolas" panose="020B0609020204030204" charset="0"/>
              </a:rPr>
              <a:t>    return data</a:t>
            </a:r>
          </a:p>
        </p:txBody>
      </p:sp>
      <p:sp>
        <p:nvSpPr>
          <p:cNvPr id="2" name="灯片编号占位符 1">
            <a:extLst>
              <a:ext uri="{FF2B5EF4-FFF2-40B4-BE49-F238E27FC236}">
                <a16:creationId xmlns:a16="http://schemas.microsoft.com/office/drawing/2014/main" id="{1FF0FB07-E207-4180-AF93-8E6534DBF5D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93</a:t>
            </a:fld>
            <a:endParaRPr lang="zh-CN" altLang="en-US" strike="noStrike" noProof="1"/>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Arial" panose="020B0604020202020204" pitchFamily="34" charset="0"/>
              </a:rPr>
              <a:t>2.4.3  </a:t>
            </a:r>
            <a:r>
              <a:rPr lang="zh-CN" altLang="en-US" kern="1200" baseline="0">
                <a:latin typeface="+mj-lt"/>
                <a:ea typeface="+mj-ea"/>
                <a:cs typeface="+mj-cs"/>
                <a:sym typeface="Arial" panose="020B0604020202020204" pitchFamily="34" charset="0"/>
              </a:rPr>
              <a:t>集合运用案例</a:t>
            </a:r>
            <a:endParaRPr lang="zh-CN" altLang="en-US" kern="1200" baseline="0">
              <a:latin typeface="+mj-lt"/>
              <a:ea typeface="+mj-ea"/>
              <a:cs typeface="+mj-cs"/>
            </a:endParaRPr>
          </a:p>
        </p:txBody>
      </p:sp>
      <p:sp>
        <p:nvSpPr>
          <p:cNvPr id="12288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def RandomNumbers1(number, start, end):</a:t>
            </a:r>
          </a:p>
          <a:p>
            <a:pPr marL="0" indent="0" defTabSz="914400">
              <a:buSzPct val="90000"/>
              <a:buFont typeface="Wingdings" panose="05000000000000000000" pitchFamily="2" charset="2"/>
              <a:buNone/>
            </a:pPr>
            <a:r>
              <a:rPr lang="zh-CN" altLang="en-US" sz="1600">
                <a:latin typeface="Consolas" panose="020B0609020204030204" charset="0"/>
              </a:rPr>
              <a:t>    '''使用列表来生成number个介于start和end之间的不重复随机数'''</a:t>
            </a:r>
          </a:p>
          <a:p>
            <a:pPr marL="0" indent="0" defTabSz="914400">
              <a:buSzPct val="90000"/>
              <a:buFont typeface="Wingdings" panose="05000000000000000000" pitchFamily="2" charset="2"/>
              <a:buNone/>
            </a:pPr>
            <a:r>
              <a:rPr lang="zh-CN" altLang="en-US" sz="1600">
                <a:latin typeface="Consolas" panose="020B0609020204030204" charset="0"/>
              </a:rPr>
              <a:t>    data = []</a:t>
            </a:r>
          </a:p>
          <a:p>
            <a:pPr marL="0" indent="0" defTabSz="914400">
              <a:buSzPct val="90000"/>
              <a:buFont typeface="Wingdings" panose="05000000000000000000" pitchFamily="2" charset="2"/>
              <a:buNone/>
            </a:pPr>
            <a:r>
              <a:rPr lang="zh-CN" altLang="en-US" sz="1600">
                <a:latin typeface="Consolas" panose="020B0609020204030204" charset="0"/>
              </a:rPr>
              <a:t>    while True:</a:t>
            </a:r>
          </a:p>
          <a:p>
            <a:pPr marL="0" indent="0" defTabSz="914400">
              <a:buSzPct val="90000"/>
              <a:buFont typeface="Wingdings" panose="05000000000000000000" pitchFamily="2" charset="2"/>
              <a:buNone/>
            </a:pPr>
            <a:r>
              <a:rPr lang="zh-CN" altLang="en-US" sz="1600">
                <a:latin typeface="Consolas" panose="020B0609020204030204" charset="0"/>
              </a:rPr>
              <a:t>        element = random.randint(start, end)</a:t>
            </a:r>
          </a:p>
          <a:p>
            <a:pPr marL="0" indent="0" defTabSz="914400">
              <a:buSzPct val="90000"/>
              <a:buFont typeface="Wingdings" panose="05000000000000000000" pitchFamily="2" charset="2"/>
              <a:buNone/>
            </a:pPr>
            <a:r>
              <a:rPr lang="zh-CN" altLang="en-US" sz="1600">
                <a:latin typeface="Consolas" panose="020B0609020204030204" charset="0"/>
              </a:rPr>
              <a:t>        if element not in data:</a:t>
            </a:r>
          </a:p>
          <a:p>
            <a:pPr marL="0" indent="0" defTabSz="914400">
              <a:buSzPct val="90000"/>
              <a:buFont typeface="Wingdings" panose="05000000000000000000" pitchFamily="2" charset="2"/>
              <a:buNone/>
            </a:pPr>
            <a:r>
              <a:rPr lang="zh-CN" altLang="en-US" sz="1600">
                <a:latin typeface="Consolas" panose="020B0609020204030204" charset="0"/>
              </a:rPr>
              <a:t>            data.append(element)</a:t>
            </a:r>
          </a:p>
          <a:p>
            <a:pPr marL="0" indent="0" defTabSz="914400">
              <a:buSzPct val="90000"/>
              <a:buFont typeface="Wingdings" panose="05000000000000000000" pitchFamily="2" charset="2"/>
              <a:buNone/>
            </a:pPr>
            <a:r>
              <a:rPr lang="zh-CN" altLang="en-US" sz="1600">
                <a:latin typeface="Consolas" panose="020B0609020204030204" charset="0"/>
              </a:rPr>
              <a:t>            if len(data) == number:</a:t>
            </a:r>
          </a:p>
          <a:p>
            <a:pPr marL="0" indent="0" defTabSz="914400">
              <a:buSzPct val="90000"/>
              <a:buFont typeface="Wingdings" panose="05000000000000000000" pitchFamily="2" charset="2"/>
              <a:buNone/>
            </a:pPr>
            <a:r>
              <a:rPr lang="zh-CN" altLang="en-US" sz="1600">
                <a:latin typeface="Consolas" panose="020B0609020204030204" charset="0"/>
              </a:rPr>
              <a:t>                break</a:t>
            </a:r>
          </a:p>
          <a:p>
            <a:pPr marL="0" indent="0" defTabSz="914400">
              <a:buSzPct val="90000"/>
              <a:buFont typeface="Wingdings" panose="05000000000000000000" pitchFamily="2" charset="2"/>
              <a:buNone/>
            </a:pPr>
            <a:r>
              <a:rPr lang="zh-CN" altLang="en-US" sz="1600">
                <a:latin typeface="Consolas" panose="020B0609020204030204" charset="0"/>
              </a:rPr>
              <a:t>    return data</a:t>
            </a:r>
          </a:p>
        </p:txBody>
      </p:sp>
      <p:sp>
        <p:nvSpPr>
          <p:cNvPr id="2" name="灯片编号占位符 1">
            <a:extLst>
              <a:ext uri="{FF2B5EF4-FFF2-40B4-BE49-F238E27FC236}">
                <a16:creationId xmlns:a16="http://schemas.microsoft.com/office/drawing/2014/main" id="{CB5A9AE7-CDB6-41DD-B324-292F64C81914}"/>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94</a:t>
            </a:fld>
            <a:endParaRPr lang="zh-CN" altLang="en-US" strike="noStrike" noProof="1"/>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a:t>
            </a:r>
            <a:endParaRPr lang="zh-CN" altLang="en-US" kern="1200" baseline="0">
              <a:latin typeface="+mj-lt"/>
              <a:ea typeface="+mj-ea"/>
              <a:cs typeface="+mj-cs"/>
            </a:endParaRPr>
          </a:p>
        </p:txBody>
      </p:sp>
      <p:sp>
        <p:nvSpPr>
          <p:cNvPr id="123906"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def RandomNumbers2(number, start, end):</a:t>
            </a:r>
          </a:p>
          <a:p>
            <a:pPr marL="0" indent="0" defTabSz="914400">
              <a:buSzPct val="90000"/>
              <a:buFont typeface="Wingdings" panose="05000000000000000000" pitchFamily="2" charset="2"/>
              <a:buNone/>
            </a:pPr>
            <a:r>
              <a:rPr lang="zh-CN" altLang="en-US" sz="1600">
                <a:latin typeface="Consolas" panose="020B0609020204030204" charset="0"/>
              </a:rPr>
              <a:t>    '''使用集合来生成number个介于start和end之间的不重复随机数'''</a:t>
            </a:r>
          </a:p>
          <a:p>
            <a:pPr marL="0" indent="0" defTabSz="914400">
              <a:buSzPct val="90000"/>
              <a:buFont typeface="Wingdings" panose="05000000000000000000" pitchFamily="2" charset="2"/>
              <a:buNone/>
            </a:pPr>
            <a:r>
              <a:rPr lang="zh-CN" altLang="en-US" sz="1600">
                <a:latin typeface="Consolas" panose="020B0609020204030204" charset="0"/>
              </a:rPr>
              <a:t>    data = set()</a:t>
            </a:r>
          </a:p>
          <a:p>
            <a:pPr marL="0" indent="0" defTabSz="914400">
              <a:buSzPct val="90000"/>
              <a:buFont typeface="Wingdings" panose="05000000000000000000" pitchFamily="2" charset="2"/>
              <a:buNone/>
            </a:pPr>
            <a:r>
              <a:rPr lang="zh-CN" altLang="en-US" sz="1600">
                <a:latin typeface="Consolas" panose="020B0609020204030204" charset="0"/>
              </a:rPr>
              <a:t>    while True:</a:t>
            </a:r>
          </a:p>
          <a:p>
            <a:pPr marL="0" indent="0" defTabSz="914400">
              <a:buSzPct val="90000"/>
              <a:buFont typeface="Wingdings" panose="05000000000000000000" pitchFamily="2" charset="2"/>
              <a:buNone/>
            </a:pPr>
            <a:r>
              <a:rPr lang="zh-CN" altLang="en-US" sz="1600">
                <a:latin typeface="Consolas" panose="020B0609020204030204" charset="0"/>
              </a:rPr>
              <a:t>        data.add(random.randint(start, end))</a:t>
            </a:r>
          </a:p>
          <a:p>
            <a:pPr marL="0" indent="0" defTabSz="914400">
              <a:buSzPct val="90000"/>
              <a:buFont typeface="Wingdings" panose="05000000000000000000" pitchFamily="2" charset="2"/>
              <a:buNone/>
            </a:pPr>
            <a:r>
              <a:rPr lang="zh-CN" altLang="en-US" sz="1600">
                <a:latin typeface="Consolas" panose="020B0609020204030204" charset="0"/>
              </a:rPr>
              <a:t>        if len(data) == number:</a:t>
            </a:r>
          </a:p>
          <a:p>
            <a:pPr marL="0" indent="0" defTabSz="914400">
              <a:buSzPct val="90000"/>
              <a:buFont typeface="Wingdings" panose="05000000000000000000" pitchFamily="2" charset="2"/>
              <a:buNone/>
            </a:pPr>
            <a:r>
              <a:rPr lang="zh-CN" altLang="en-US" sz="1600">
                <a:latin typeface="Consolas" panose="020B0609020204030204" charset="0"/>
              </a:rPr>
              <a:t>            break</a:t>
            </a:r>
          </a:p>
          <a:p>
            <a:pPr marL="0" indent="0" defTabSz="914400">
              <a:buSzPct val="90000"/>
              <a:buFont typeface="Wingdings" panose="05000000000000000000" pitchFamily="2" charset="2"/>
              <a:buNone/>
            </a:pPr>
            <a:r>
              <a:rPr lang="zh-CN" altLang="en-US" sz="1600">
                <a:latin typeface="Consolas" panose="020B0609020204030204" charset="0"/>
              </a:rPr>
              <a:t>    return data</a:t>
            </a:r>
          </a:p>
        </p:txBody>
      </p:sp>
      <p:sp>
        <p:nvSpPr>
          <p:cNvPr id="2" name="灯片编号占位符 1">
            <a:extLst>
              <a:ext uri="{FF2B5EF4-FFF2-40B4-BE49-F238E27FC236}">
                <a16:creationId xmlns:a16="http://schemas.microsoft.com/office/drawing/2014/main" id="{9044793F-F876-48D2-A934-4BB4EEE7B7FE}"/>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95</a:t>
            </a:fld>
            <a:endParaRPr lang="zh-CN" altLang="en-US" strike="noStrike" noProof="1"/>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a:t>
            </a:r>
            <a:endParaRPr lang="zh-CN" altLang="en-US" kern="1200" baseline="0">
              <a:latin typeface="+mj-lt"/>
              <a:ea typeface="+mj-ea"/>
              <a:cs typeface="+mj-cs"/>
            </a:endParaRPr>
          </a:p>
        </p:txBody>
      </p:sp>
      <p:sp>
        <p:nvSpPr>
          <p:cNvPr id="124930"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数字范围</a:t>
            </a:r>
          </a:p>
          <a:p>
            <a:pPr marL="0" indent="0" defTabSz="914400">
              <a:buSzPct val="90000"/>
              <a:buFont typeface="Wingdings" panose="05000000000000000000" pitchFamily="2" charset="2"/>
              <a:buNone/>
            </a:pPr>
            <a:r>
              <a:rPr lang="zh-CN" altLang="en-US" sz="1600">
                <a:latin typeface="Consolas" panose="020B0609020204030204" charset="0"/>
              </a:rPr>
              <a:t>begin, end = 1, 100000</a:t>
            </a:r>
          </a:p>
          <a:p>
            <a:pPr marL="0" indent="0" defTabSz="914400">
              <a:buSzPct val="90000"/>
              <a:buFont typeface="Wingdings" panose="05000000000000000000" pitchFamily="2" charset="2"/>
              <a:buNone/>
            </a:pPr>
            <a:r>
              <a:rPr lang="zh-CN" altLang="en-US" sz="1600">
                <a:latin typeface="Consolas" panose="020B0609020204030204" charset="0"/>
              </a:rPr>
              <a:t># 要获取的不重复数字个数</a:t>
            </a:r>
          </a:p>
          <a:p>
            <a:pPr marL="0" indent="0" defTabSz="914400">
              <a:buSzPct val="90000"/>
              <a:buFont typeface="Wingdings" panose="05000000000000000000" pitchFamily="2" charset="2"/>
              <a:buNone/>
            </a:pPr>
            <a:r>
              <a:rPr lang="zh-CN" altLang="en-US" sz="1600">
                <a:latin typeface="Consolas" panose="020B0609020204030204" charset="0"/>
              </a:rPr>
              <a:t>num = 50000</a:t>
            </a:r>
          </a:p>
          <a:p>
            <a:pPr marL="0" indent="0" defTabSz="914400">
              <a:buSzPct val="90000"/>
              <a:buFont typeface="Wingdings" panose="05000000000000000000" pitchFamily="2" charset="2"/>
              <a:buNone/>
            </a:pPr>
            <a:r>
              <a:rPr lang="zh-CN" altLang="en-US" sz="1600">
                <a:latin typeface="Consolas" panose="020B0609020204030204" charset="0"/>
              </a:rPr>
              <a:t># 重复测试次数</a:t>
            </a:r>
          </a:p>
          <a:p>
            <a:pPr marL="0" indent="0" defTabSz="914400">
              <a:buSzPct val="90000"/>
              <a:buFont typeface="Wingdings" panose="05000000000000000000" pitchFamily="2" charset="2"/>
              <a:buNone/>
            </a:pPr>
            <a:r>
              <a:rPr lang="zh-CN" altLang="en-US" sz="1600">
                <a:latin typeface="Consolas" panose="020B0609020204030204" charset="0"/>
              </a:rPr>
              <a:t>rep = 10</a:t>
            </a:r>
          </a:p>
          <a:p>
            <a:pPr marL="0" indent="0" defTabSz="914400">
              <a:buSzPct val="90000"/>
              <a:buFont typeface="Wingdings" panose="05000000000000000000" pitchFamily="2" charset="2"/>
              <a:buNone/>
            </a:pPr>
            <a:r>
              <a:rPr lang="zh-CN" altLang="en-US" sz="1600">
                <a:latin typeface="Consolas" panose="020B0609020204030204" charset="0"/>
              </a:rPr>
              <a:t>for ran in (RandomNumbers,RandomNumbers1,RandomNumbers2):</a:t>
            </a:r>
          </a:p>
          <a:p>
            <a:pPr marL="0" indent="0" defTabSz="914400">
              <a:buSzPct val="90000"/>
              <a:buFont typeface="Wingdings" panose="05000000000000000000" pitchFamily="2" charset="2"/>
              <a:buNone/>
            </a:pPr>
            <a:r>
              <a:rPr lang="zh-CN" altLang="en-US" sz="1600">
                <a:latin typeface="Consolas" panose="020B0609020204030204" charset="0"/>
              </a:rPr>
              <a:t>    start = time.time()</a:t>
            </a:r>
          </a:p>
          <a:p>
            <a:pPr marL="0" indent="0" defTabSz="914400">
              <a:buSzPct val="90000"/>
              <a:buFont typeface="Wingdings" panose="05000000000000000000" pitchFamily="2" charset="2"/>
              <a:buNone/>
            </a:pPr>
            <a:r>
              <a:rPr lang="zh-CN" altLang="en-US" sz="1600">
                <a:latin typeface="Consolas" panose="020B0609020204030204" charset="0"/>
              </a:rPr>
              <a:t>    for i in range(rep):</a:t>
            </a:r>
          </a:p>
          <a:p>
            <a:pPr marL="0" indent="0" defTabSz="914400">
              <a:buSzPct val="90000"/>
              <a:buFont typeface="Wingdings" panose="05000000000000000000" pitchFamily="2" charset="2"/>
              <a:buNone/>
            </a:pPr>
            <a:r>
              <a:rPr lang="zh-CN" altLang="en-US" sz="1600">
                <a:latin typeface="Consolas" panose="020B0609020204030204" charset="0"/>
              </a:rPr>
              <a:t>        ran(num, begin, end)</a:t>
            </a:r>
          </a:p>
          <a:p>
            <a:pPr marL="0" indent="0" defTabSz="914400">
              <a:buSzPct val="90000"/>
              <a:buFont typeface="Wingdings" panose="05000000000000000000" pitchFamily="2" charset="2"/>
              <a:buNone/>
            </a:pPr>
            <a:r>
              <a:rPr lang="zh-CN" altLang="en-US" sz="1600">
                <a:latin typeface="Consolas" panose="020B0609020204030204" charset="0"/>
              </a:rPr>
              <a:t>    print(ran.__name__, time.time()-start)</a:t>
            </a:r>
          </a:p>
        </p:txBody>
      </p:sp>
      <p:sp>
        <p:nvSpPr>
          <p:cNvPr id="2" name="灯片编号占位符 1">
            <a:extLst>
              <a:ext uri="{FF2B5EF4-FFF2-40B4-BE49-F238E27FC236}">
                <a16:creationId xmlns:a16="http://schemas.microsoft.com/office/drawing/2014/main" id="{A56F5C4B-2509-4F15-84DC-6B2F68C99B69}"/>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96</a:t>
            </a:fld>
            <a:endParaRPr lang="zh-CN" altLang="en-US" strike="noStrike" noProof="1"/>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98305"/>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2.4.</a:t>
            </a:r>
            <a:r>
              <a:rPr lang="en-US" altLang="zh-CN" kern="1200" baseline="0" dirty="0">
                <a:latin typeface="+mj-lt"/>
                <a:ea typeface="+mj-ea"/>
                <a:cs typeface="+mj-cs"/>
              </a:rPr>
              <a:t>4</a:t>
            </a:r>
            <a:r>
              <a:rPr lang="zh-CN" altLang="en-US" kern="1200" baseline="0" dirty="0">
                <a:latin typeface="+mj-lt"/>
                <a:ea typeface="+mj-ea"/>
                <a:cs typeface="+mj-cs"/>
              </a:rPr>
              <a:t> 集合推导式</a:t>
            </a:r>
          </a:p>
        </p:txBody>
      </p:sp>
      <p:sp>
        <p:nvSpPr>
          <p:cNvPr id="137218" name="文本占位符 98306"/>
          <p:cNvSpPr>
            <a:spLocks noGrp="1"/>
          </p:cNvSpPr>
          <p:nvPr>
            <p:ph idx="1"/>
          </p:nvPr>
        </p:nvSpPr>
        <p:spPr/>
        <p:txBody>
          <a:bodyPr anchor="t"/>
          <a:lstStyle/>
          <a:p>
            <a:pPr marL="1905" indent="-344805" defTabSz="914400">
              <a:buSzPct val="90000"/>
              <a:buFont typeface="Wingdings" panose="05000000000000000000" pitchFamily="2" charset="2"/>
              <a:buNone/>
            </a:pPr>
            <a:r>
              <a:rPr lang="en-US" altLang="zh-CN" sz="1600">
                <a:latin typeface="Consolas" panose="020B0609020204030204" charset="0"/>
              </a:rPr>
              <a:t>&gt;&gt;&gt; s = {x.strip() for x in ('  he  ', 'she    ', '    I')}</a:t>
            </a:r>
          </a:p>
          <a:p>
            <a:pPr marL="1905" indent="-344805" defTabSz="914400">
              <a:buSzPct val="90000"/>
              <a:buFont typeface="Wingdings" panose="05000000000000000000" pitchFamily="2" charset="2"/>
              <a:buNone/>
            </a:pPr>
            <a:r>
              <a:rPr lang="en-US" altLang="zh-CN" sz="1600">
                <a:latin typeface="Consolas" panose="020B0609020204030204" charset="0"/>
              </a:rPr>
              <a:t>&gt;&gt;&gt; s</a:t>
            </a:r>
          </a:p>
          <a:p>
            <a:pPr marL="1905" indent="-344805" defTabSz="914400">
              <a:buSzPct val="90000"/>
              <a:buFont typeface="Wingdings" panose="05000000000000000000" pitchFamily="2" charset="2"/>
              <a:buNone/>
            </a:pPr>
            <a:r>
              <a:rPr lang="en-US" altLang="zh-CN" sz="1600">
                <a:solidFill>
                  <a:srgbClr val="00B0F0"/>
                </a:solidFill>
                <a:latin typeface="Consolas" panose="020B0609020204030204" charset="0"/>
              </a:rPr>
              <a:t>{'I', 'she', 'he'}</a:t>
            </a:r>
          </a:p>
        </p:txBody>
      </p:sp>
      <p:sp>
        <p:nvSpPr>
          <p:cNvPr id="2" name="灯片编号占位符 1">
            <a:extLst>
              <a:ext uri="{FF2B5EF4-FFF2-40B4-BE49-F238E27FC236}">
                <a16:creationId xmlns:a16="http://schemas.microsoft.com/office/drawing/2014/main" id="{237FA2F5-009D-42AD-BC98-1A1F4480560D}"/>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97</a:t>
            </a:fld>
            <a:endParaRPr lang="zh-CN" altLang="en-US" strike="noStrike" noProof="1"/>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9932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p>
        </p:txBody>
      </p:sp>
      <p:sp>
        <p:nvSpPr>
          <p:cNvPr id="143362" name="文本占位符 993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a:latin typeface="宋体" panose="02010600030101010101" pitchFamily="2" charset="-122"/>
              </a:rPr>
              <a:t>列表对象提供了</a:t>
            </a:r>
            <a:r>
              <a:rPr lang="en-US" altLang="zh-CN" sz="1800">
                <a:solidFill>
                  <a:srgbClr val="FF0000"/>
                </a:solidFill>
                <a:latin typeface="宋体" panose="02010600030101010101" pitchFamily="2" charset="-122"/>
              </a:rPr>
              <a:t>sort()</a:t>
            </a:r>
            <a:r>
              <a:rPr lang="zh-CN" altLang="en-US" sz="1800">
                <a:solidFill>
                  <a:srgbClr val="FF0000"/>
                </a:solidFill>
                <a:latin typeface="宋体" panose="02010600030101010101" pitchFamily="2" charset="-122"/>
              </a:rPr>
              <a:t>方法支持原地排序</a:t>
            </a:r>
            <a:r>
              <a:rPr lang="zh-CN" altLang="en-US" sz="1800">
                <a:latin typeface="宋体" panose="02010600030101010101" pitchFamily="2" charset="-122"/>
              </a:rPr>
              <a:t>，而</a:t>
            </a:r>
            <a:r>
              <a:rPr lang="zh-CN" altLang="en-US" sz="1800">
                <a:solidFill>
                  <a:srgbClr val="FF0000"/>
                </a:solidFill>
                <a:latin typeface="宋体" panose="02010600030101010101" pitchFamily="2" charset="-122"/>
              </a:rPr>
              <a:t>内置函数</a:t>
            </a:r>
            <a:r>
              <a:rPr lang="en-US" altLang="zh-CN" sz="1800">
                <a:solidFill>
                  <a:srgbClr val="FF0000"/>
                </a:solidFill>
                <a:latin typeface="宋体" panose="02010600030101010101" pitchFamily="2" charset="-122"/>
              </a:rPr>
              <a:t>sorted()</a:t>
            </a:r>
            <a:r>
              <a:rPr lang="zh-CN" altLang="en-US" sz="1800">
                <a:solidFill>
                  <a:srgbClr val="FF0000"/>
                </a:solidFill>
                <a:latin typeface="宋体" panose="02010600030101010101" pitchFamily="2" charset="-122"/>
              </a:rPr>
              <a:t>返回新列表</a:t>
            </a:r>
            <a:r>
              <a:rPr lang="zh-CN" altLang="en-US" sz="1800">
                <a:latin typeface="宋体" panose="02010600030101010101" pitchFamily="2" charset="-122"/>
              </a:rPr>
              <a:t>，并不对原列表进行任何修改。</a:t>
            </a:r>
          </a:p>
          <a:p>
            <a:pPr defTabSz="914400">
              <a:lnSpc>
                <a:spcPct val="150000"/>
              </a:lnSpc>
              <a:spcBef>
                <a:spcPts val="600"/>
              </a:spcBef>
              <a:spcAft>
                <a:spcPts val="600"/>
              </a:spcAft>
              <a:buSzPct val="90000"/>
              <a:buFont typeface="Wingdings" panose="05000000000000000000" charset="0"/>
              <a:buChar char="§"/>
            </a:pPr>
            <a:r>
              <a:rPr lang="en-US" altLang="zh-CN" sz="1800">
                <a:latin typeface="宋体" panose="02010600030101010101" pitchFamily="2" charset="-122"/>
              </a:rPr>
              <a:t>sorted()</a:t>
            </a:r>
            <a:r>
              <a:rPr lang="zh-CN" altLang="en-US" sz="1800">
                <a:latin typeface="宋体" panose="02010600030101010101" pitchFamily="2" charset="-122"/>
              </a:rPr>
              <a:t>方法可以对列表、元组、字典、</a:t>
            </a:r>
            <a:r>
              <a:rPr lang="en-US" altLang="zh-CN" sz="1800">
                <a:latin typeface="宋体" panose="02010600030101010101" pitchFamily="2" charset="-122"/>
              </a:rPr>
              <a:t>range</a:t>
            </a:r>
            <a:r>
              <a:rPr lang="zh-CN" altLang="en-US" sz="1800">
                <a:latin typeface="宋体" panose="02010600030101010101" pitchFamily="2" charset="-122"/>
              </a:rPr>
              <a:t>对象等进行排序。</a:t>
            </a:r>
          </a:p>
          <a:p>
            <a:pPr defTabSz="914400">
              <a:lnSpc>
                <a:spcPct val="150000"/>
              </a:lnSpc>
              <a:spcBef>
                <a:spcPts val="600"/>
              </a:spcBef>
              <a:spcAft>
                <a:spcPts val="600"/>
              </a:spcAft>
              <a:buSzPct val="90000"/>
              <a:buFont typeface="Wingdings" panose="05000000000000000000" charset="0"/>
              <a:buChar char="§"/>
            </a:pPr>
            <a:r>
              <a:rPr lang="zh-CN" altLang="en-US" sz="1800">
                <a:latin typeface="宋体" panose="02010600030101010101" pitchFamily="2" charset="-122"/>
              </a:rPr>
              <a:t>列表的</a:t>
            </a:r>
            <a:r>
              <a:rPr lang="en-US" altLang="zh-CN" sz="1800">
                <a:latin typeface="宋体" panose="02010600030101010101" pitchFamily="2" charset="-122"/>
              </a:rPr>
              <a:t>sort()</a:t>
            </a:r>
            <a:r>
              <a:rPr lang="zh-CN" altLang="en-US" sz="1800">
                <a:latin typeface="宋体" panose="02010600030101010101" pitchFamily="2" charset="-122"/>
              </a:rPr>
              <a:t>方法和内置函数</a:t>
            </a:r>
            <a:r>
              <a:rPr lang="en-US" altLang="zh-CN" sz="1800">
                <a:latin typeface="宋体" panose="02010600030101010101" pitchFamily="2" charset="-122"/>
              </a:rPr>
              <a:t>sorted()</a:t>
            </a:r>
            <a:r>
              <a:rPr lang="zh-CN" altLang="en-US" sz="1800">
                <a:latin typeface="宋体" panose="02010600030101010101" pitchFamily="2" charset="-122"/>
              </a:rPr>
              <a:t>都支持</a:t>
            </a:r>
            <a:r>
              <a:rPr lang="en-US" altLang="zh-CN" sz="1800">
                <a:solidFill>
                  <a:srgbClr val="FF0000"/>
                </a:solidFill>
                <a:latin typeface="宋体" panose="02010600030101010101" pitchFamily="2" charset="-122"/>
              </a:rPr>
              <a:t>key</a:t>
            </a:r>
            <a:r>
              <a:rPr lang="zh-CN" altLang="en-US" sz="1800">
                <a:solidFill>
                  <a:srgbClr val="FF0000"/>
                </a:solidFill>
                <a:latin typeface="宋体" panose="02010600030101010101" pitchFamily="2" charset="-122"/>
              </a:rPr>
              <a:t>参数</a:t>
            </a:r>
            <a:r>
              <a:rPr lang="zh-CN" altLang="en-US" sz="1800">
                <a:latin typeface="宋体" panose="02010600030101010101" pitchFamily="2" charset="-122"/>
              </a:rPr>
              <a:t>实现复杂排序要求。</a:t>
            </a:r>
          </a:p>
        </p:txBody>
      </p:sp>
      <p:sp>
        <p:nvSpPr>
          <p:cNvPr id="2" name="灯片编号占位符 1">
            <a:extLst>
              <a:ext uri="{FF2B5EF4-FFF2-40B4-BE49-F238E27FC236}">
                <a16:creationId xmlns:a16="http://schemas.microsoft.com/office/drawing/2014/main" id="{3998ABAF-61D8-4DBA-844F-E8458F6F5078}"/>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98</a:t>
            </a:fld>
            <a:endParaRPr lang="zh-CN" altLang="en-US" strike="noStrike" noProof="1"/>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003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p>
        </p:txBody>
      </p:sp>
      <p:sp>
        <p:nvSpPr>
          <p:cNvPr id="144386" name="文本占位符 100354"/>
          <p:cNvSpPr>
            <a:spLocks noGrp="1"/>
          </p:cNvSpPr>
          <p:nvPr>
            <p:ph idx="1"/>
          </p:nvPr>
        </p:nvSpPr>
        <p:spPr/>
        <p:txBody>
          <a:bodyPr anchor="t"/>
          <a:lstStyle/>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&gt;&gt;&gt; persons = [{'name':'Dong', 'age':37}, </a:t>
            </a: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               {'name':'Zhang', 'age':40},</a:t>
            </a: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               {'name':'Li', 'age':50},</a:t>
            </a: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               {'name':'Dong', 'age':43}]</a:t>
            </a: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&gt;&gt;&gt; print(persons)</a:t>
            </a: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solidFill>
                  <a:srgbClr val="00B0F0"/>
                </a:solidFill>
                <a:latin typeface="Consolas" panose="020B0609020204030204" charset="0"/>
              </a:rPr>
              <a:t>[{'name': 'Dong', 'age': 37}, {'name': 'Zhang', 'age': 40}, {'name': 'Li', 'age': 50}, {'name': 'Dong', 'age': 43}]</a:t>
            </a: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a:t>
            </a:r>
            <a:r>
              <a:rPr lang="zh-CN" altLang="en-US" sz="1600">
                <a:latin typeface="Consolas" panose="020B0609020204030204" charset="0"/>
              </a:rPr>
              <a:t>使用</a:t>
            </a:r>
            <a:r>
              <a:rPr lang="en-US" altLang="zh-CN" sz="1600">
                <a:latin typeface="Consolas" panose="020B0609020204030204" charset="0"/>
              </a:rPr>
              <a:t>key</a:t>
            </a:r>
            <a:r>
              <a:rPr lang="zh-CN" altLang="en-US" sz="1600">
                <a:latin typeface="Consolas" panose="020B0609020204030204" charset="0"/>
              </a:rPr>
              <a:t>来指定排序依据，先按姓名升序排序，姓名相同的按年龄降序排序</a:t>
            </a: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&gt;&gt;&gt; print(sorted(persons, key=lambda x:(x['name'], -x['age'])))</a:t>
            </a: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solidFill>
                  <a:srgbClr val="00B0F0"/>
                </a:solidFill>
                <a:latin typeface="Consolas" panose="020B0609020204030204" charset="0"/>
              </a:rPr>
              <a:t>[{'name': 'Dong', 'age': 43}, {'name': 'Dong', 'age': 37}, {'name': 'Li', 'age': 50}, {'name': 'Zhang', 'age': 40}]</a:t>
            </a:r>
          </a:p>
        </p:txBody>
      </p:sp>
      <p:sp>
        <p:nvSpPr>
          <p:cNvPr id="2" name="灯片编号占位符 1">
            <a:extLst>
              <a:ext uri="{FF2B5EF4-FFF2-40B4-BE49-F238E27FC236}">
                <a16:creationId xmlns:a16="http://schemas.microsoft.com/office/drawing/2014/main" id="{F2E1CC71-E17B-4F80-9D19-19B3837A8ED0}"/>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99</a:t>
            </a:fld>
            <a:endParaRPr lang="zh-CN" altLang="en-US" strike="noStrike" noProof="1"/>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10659</Words>
  <Application>Microsoft Office PowerPoint</Application>
  <PresentationFormat>全屏显示(16:9)</PresentationFormat>
  <Paragraphs>1207</Paragraphs>
  <Slides>104</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104</vt:i4>
      </vt:variant>
    </vt:vector>
  </HeadingPairs>
  <TitlesOfParts>
    <vt:vector size="114" baseType="lpstr">
      <vt:lpstr>宋体</vt:lpstr>
      <vt:lpstr>Arial</vt:lpstr>
      <vt:lpstr>Calibri</vt:lpstr>
      <vt:lpstr>Consolas</vt:lpstr>
      <vt:lpstr>Times New Roman</vt:lpstr>
      <vt:lpstr>Wingdings</vt:lpstr>
      <vt:lpstr>默认设计模板</vt:lpstr>
      <vt:lpstr>默认设计模板_2</vt:lpstr>
      <vt:lpstr>Beam</vt:lpstr>
      <vt:lpstr>默认设计模板_3</vt:lpstr>
      <vt:lpstr>PowerPoint 演示文稿</vt:lpstr>
      <vt:lpstr>Python序列概述</vt:lpstr>
      <vt:lpstr>Python序列概述</vt:lpstr>
      <vt:lpstr>Python序列概述</vt:lpstr>
      <vt:lpstr>2.1  列表</vt:lpstr>
      <vt:lpstr>2.1  列表</vt:lpstr>
      <vt:lpstr>2.1.1  列表创建与删除</vt:lpstr>
      <vt:lpstr>2.1.1  列表创建与删除</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2.1.3  列表元素的删除</vt:lpstr>
      <vt:lpstr>2.1.3  列表元素的删除</vt:lpstr>
      <vt:lpstr>2.1.3  列表元素的删除</vt:lpstr>
      <vt:lpstr>2.1.3  列表元素的删除</vt:lpstr>
      <vt:lpstr>2.1.3  列表元素的删除</vt:lpstr>
      <vt:lpstr>2.1.3  列表元素的删除</vt:lpstr>
      <vt:lpstr>2.1.3  列表元素的删除</vt:lpstr>
      <vt:lpstr>2.1.4  列表元素访问与计数</vt:lpstr>
      <vt:lpstr>2.1.4  列表元素访问与计数</vt:lpstr>
      <vt:lpstr>2.1.4  列表元素访问与计数</vt:lpstr>
      <vt:lpstr>2.1.5  成员资格判断</vt:lpstr>
      <vt:lpstr>2.1.6  切片操作</vt:lpstr>
      <vt:lpstr>2.1.6  切片操作</vt:lpstr>
      <vt:lpstr>2.1.6  切片操作</vt:lpstr>
      <vt:lpstr>2.1.6  切片操作</vt:lpstr>
      <vt:lpstr>2.1.6  切片操作</vt:lpstr>
      <vt:lpstr>2.1.6  切片操作</vt:lpstr>
      <vt:lpstr>2.1.6  切片操作</vt:lpstr>
      <vt:lpstr>2.1.6  切片操作</vt:lpstr>
      <vt:lpstr>2.1.7  列表排序</vt:lpstr>
      <vt:lpstr>2.1.7  列表排序</vt:lpstr>
      <vt:lpstr>2.1.7  列表排序</vt:lpstr>
      <vt:lpstr>2.1.7  列表排序</vt:lpstr>
      <vt:lpstr>2.1.8  用于序列操作的常用内置函数</vt:lpstr>
      <vt:lpstr>2.1.8  用于序列操作的常用内置函数</vt:lpstr>
      <vt:lpstr>2.1.8  用于序列操作的常用内置函数</vt:lpstr>
      <vt:lpstr>2.1.8  用于序列操作的常用内置函数</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2.2  元组</vt:lpstr>
      <vt:lpstr>2.2.1  元组创建与删除</vt:lpstr>
      <vt:lpstr>2.2.1  元组创建与删除</vt:lpstr>
      <vt:lpstr>2.2.2  元组与列表的区别</vt:lpstr>
      <vt:lpstr>2.2.2  元组与列表的区别</vt:lpstr>
      <vt:lpstr>2.2.2  元组与列表的区别</vt:lpstr>
      <vt:lpstr>2.2.3  序列解包</vt:lpstr>
      <vt:lpstr>2.2.3  序列解包</vt:lpstr>
      <vt:lpstr>2.2.3  序列解包</vt:lpstr>
      <vt:lpstr>2.2.3  序列解包</vt:lpstr>
      <vt:lpstr>2.2.3  序列解包</vt:lpstr>
      <vt:lpstr>2.2.3  序列解包</vt:lpstr>
      <vt:lpstr>2.2.4  生成器推导式</vt:lpstr>
      <vt:lpstr>2.2.4  生成器推导式</vt:lpstr>
      <vt:lpstr>2.2.4  生成器推导式</vt:lpstr>
      <vt:lpstr>2.3  字典</vt:lpstr>
      <vt:lpstr>2.3.1  字典创建与删除</vt:lpstr>
      <vt:lpstr>2.3.1  字典创建与删除</vt:lpstr>
      <vt:lpstr>2.3.1  字典创建与删除</vt:lpstr>
      <vt:lpstr>2.3.1  字典创建与删除</vt:lpstr>
      <vt:lpstr>2.3.2  字典元素的读取</vt:lpstr>
      <vt:lpstr>2.3.2  字典元素的读取</vt:lpstr>
      <vt:lpstr>2.3.2  字典元素的读取</vt:lpstr>
      <vt:lpstr>2.3.2  字典元素的读取</vt:lpstr>
      <vt:lpstr>2.3.2  字典元素的读取</vt:lpstr>
      <vt:lpstr>2.3.3  字典元素的添加与修改</vt:lpstr>
      <vt:lpstr>2.3.3  字典元素的添加与修改</vt:lpstr>
      <vt:lpstr>2.3.3  字典元素的添加与修改</vt:lpstr>
      <vt:lpstr>2.3.4  字典应用案例</vt:lpstr>
      <vt:lpstr>2.3.6  字典推导式</vt:lpstr>
      <vt:lpstr>2.3.6  字典推导式</vt:lpstr>
      <vt:lpstr>2.4  集合</vt:lpstr>
      <vt:lpstr>2.4.1  集合的创建与删除</vt:lpstr>
      <vt:lpstr>2.4.1  集合的创建与删除</vt:lpstr>
      <vt:lpstr>2.4.1  集合的创建与删除</vt:lpstr>
      <vt:lpstr>2.4.2  集合运算</vt:lpstr>
      <vt:lpstr>2.4.2  集合运算</vt:lpstr>
      <vt:lpstr>2.4.3  集合运用案例</vt:lpstr>
      <vt:lpstr>2.4.3  集合运用案例</vt:lpstr>
      <vt:lpstr>2.4.3  集合运用案例</vt:lpstr>
      <vt:lpstr>2.4.3  集合运用案例</vt:lpstr>
      <vt:lpstr>2.4.4 集合推导式</vt:lpstr>
      <vt:lpstr>2.5  再谈内置方法sorted()</vt:lpstr>
      <vt:lpstr>2.5  再谈内置方法sorted()</vt:lpstr>
      <vt:lpstr>2.5  再谈内置方法sorted()</vt:lpstr>
      <vt:lpstr>2.5  再谈内置方法sorted()</vt:lpstr>
      <vt:lpstr>2.5  再谈内置方法sorted()</vt:lpstr>
      <vt:lpstr>2.5  再谈内置方法sorted()</vt:lpstr>
      <vt:lpstr>2.5  再谈内置方法sorted()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jian su</cp:lastModifiedBy>
  <cp:revision>201</cp:revision>
  <dcterms:created xsi:type="dcterms:W3CDTF">2013-01-25T01:44:00Z</dcterms:created>
  <dcterms:modified xsi:type="dcterms:W3CDTF">2022-03-06T07:30:33Z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