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 id="2147483708" r:id="rId6"/>
    <p:sldMasterId id="2147483720" r:id="rId7"/>
    <p:sldMasterId id="2147483732" r:id="rId8"/>
    <p:sldMasterId id="2147483744" r:id="rId9"/>
    <p:sldMasterId id="2147483756" r:id="rId10"/>
    <p:sldMasterId id="2147483768" r:id="rId11"/>
  </p:sldMasterIdLst>
  <p:notesMasterIdLst>
    <p:notesMasterId r:id="rId154"/>
  </p:notesMasterIdLst>
  <p:handoutMasterIdLst>
    <p:handoutMasterId r:id="rId155"/>
  </p:handoutMasterIdLst>
  <p:sldIdLst>
    <p:sldId id="256" r:id="rId12"/>
    <p:sldId id="303" r:id="rId13"/>
    <p:sldId id="304" r:id="rId14"/>
    <p:sldId id="631" r:id="rId15"/>
    <p:sldId id="305" r:id="rId16"/>
    <p:sldId id="986" r:id="rId17"/>
    <p:sldId id="306" r:id="rId18"/>
    <p:sldId id="258" r:id="rId19"/>
    <p:sldId id="259" r:id="rId20"/>
    <p:sldId id="260" r:id="rId21"/>
    <p:sldId id="262" r:id="rId22"/>
    <p:sldId id="2428" r:id="rId23"/>
    <p:sldId id="552" r:id="rId24"/>
    <p:sldId id="632" r:id="rId25"/>
    <p:sldId id="263" r:id="rId26"/>
    <p:sldId id="350" r:id="rId27"/>
    <p:sldId id="1255" r:id="rId28"/>
    <p:sldId id="264" r:id="rId29"/>
    <p:sldId id="351" r:id="rId30"/>
    <p:sldId id="352" r:id="rId31"/>
    <p:sldId id="469" r:id="rId32"/>
    <p:sldId id="353" r:id="rId33"/>
    <p:sldId id="265" r:id="rId34"/>
    <p:sldId id="1515" r:id="rId35"/>
    <p:sldId id="470" r:id="rId36"/>
    <p:sldId id="471" r:id="rId37"/>
    <p:sldId id="472" r:id="rId38"/>
    <p:sldId id="266" r:id="rId39"/>
    <p:sldId id="267" r:id="rId40"/>
    <p:sldId id="268" r:id="rId41"/>
    <p:sldId id="1902" r:id="rId42"/>
    <p:sldId id="428" r:id="rId43"/>
    <p:sldId id="269" r:id="rId44"/>
    <p:sldId id="474" r:id="rId45"/>
    <p:sldId id="1809" r:id="rId46"/>
    <p:sldId id="354" r:id="rId47"/>
    <p:sldId id="355" r:id="rId48"/>
    <p:sldId id="270" r:id="rId49"/>
    <p:sldId id="634" r:id="rId50"/>
    <p:sldId id="473" r:id="rId51"/>
    <p:sldId id="356" r:id="rId52"/>
    <p:sldId id="475" r:id="rId53"/>
    <p:sldId id="476" r:id="rId54"/>
    <p:sldId id="477" r:id="rId55"/>
    <p:sldId id="478" r:id="rId56"/>
    <p:sldId id="637" r:id="rId57"/>
    <p:sldId id="638" r:id="rId58"/>
    <p:sldId id="2331" r:id="rId59"/>
    <p:sldId id="271" r:id="rId60"/>
    <p:sldId id="396" r:id="rId61"/>
    <p:sldId id="1155" r:id="rId62"/>
    <p:sldId id="1727" r:id="rId63"/>
    <p:sldId id="1726" r:id="rId64"/>
    <p:sldId id="1156" r:id="rId65"/>
    <p:sldId id="1157" r:id="rId66"/>
    <p:sldId id="2120" r:id="rId67"/>
    <p:sldId id="479" r:id="rId68"/>
    <p:sldId id="480" r:id="rId69"/>
    <p:sldId id="1612" r:id="rId70"/>
    <p:sldId id="1094" r:id="rId71"/>
    <p:sldId id="481" r:id="rId72"/>
    <p:sldId id="482" r:id="rId73"/>
    <p:sldId id="483" r:id="rId74"/>
    <p:sldId id="484" r:id="rId75"/>
    <p:sldId id="485" r:id="rId76"/>
    <p:sldId id="639" r:id="rId77"/>
    <p:sldId id="640" r:id="rId78"/>
    <p:sldId id="2257" r:id="rId79"/>
    <p:sldId id="2258" r:id="rId80"/>
    <p:sldId id="753" r:id="rId81"/>
    <p:sldId id="790" r:id="rId82"/>
    <p:sldId id="1675" r:id="rId83"/>
    <p:sldId id="828" r:id="rId84"/>
    <p:sldId id="829" r:id="rId85"/>
    <p:sldId id="830" r:id="rId86"/>
    <p:sldId id="868" r:id="rId87"/>
    <p:sldId id="869" r:id="rId88"/>
    <p:sldId id="870" r:id="rId89"/>
    <p:sldId id="871" r:id="rId90"/>
    <p:sldId id="909" r:id="rId91"/>
    <p:sldId id="910" r:id="rId92"/>
    <p:sldId id="2197" r:id="rId93"/>
    <p:sldId id="2198" r:id="rId94"/>
    <p:sldId id="948" r:id="rId95"/>
    <p:sldId id="2427" r:id="rId96"/>
    <p:sldId id="275" r:id="rId97"/>
    <p:sldId id="276" r:id="rId98"/>
    <p:sldId id="277" r:id="rId99"/>
    <p:sldId id="278" r:id="rId100"/>
    <p:sldId id="393" r:id="rId101"/>
    <p:sldId id="394" r:id="rId102"/>
    <p:sldId id="1221" r:id="rId103"/>
    <p:sldId id="280" r:id="rId104"/>
    <p:sldId id="2038" r:id="rId105"/>
    <p:sldId id="2039" r:id="rId106"/>
    <p:sldId id="2040" r:id="rId107"/>
    <p:sldId id="2041" r:id="rId108"/>
    <p:sldId id="2200" r:id="rId109"/>
    <p:sldId id="2042" r:id="rId110"/>
    <p:sldId id="2081" r:id="rId111"/>
    <p:sldId id="281" r:id="rId112"/>
    <p:sldId id="282" r:id="rId113"/>
    <p:sldId id="2199" r:id="rId114"/>
    <p:sldId id="283" r:id="rId115"/>
    <p:sldId id="2201" r:id="rId116"/>
    <p:sldId id="728" r:id="rId117"/>
    <p:sldId id="729" r:id="rId118"/>
    <p:sldId id="754" r:id="rId119"/>
    <p:sldId id="791" r:id="rId120"/>
    <p:sldId id="287" r:id="rId121"/>
    <p:sldId id="730" r:id="rId122"/>
    <p:sldId id="731" r:id="rId123"/>
    <p:sldId id="2202" r:id="rId124"/>
    <p:sldId id="732" r:id="rId125"/>
    <p:sldId id="733" r:id="rId126"/>
    <p:sldId id="734" r:id="rId127"/>
    <p:sldId id="735" r:id="rId128"/>
    <p:sldId id="736" r:id="rId129"/>
    <p:sldId id="737" r:id="rId130"/>
    <p:sldId id="738" r:id="rId131"/>
    <p:sldId id="294" r:id="rId132"/>
    <p:sldId id="297" r:id="rId133"/>
    <p:sldId id="295" r:id="rId134"/>
    <p:sldId id="544" r:id="rId135"/>
    <p:sldId id="547" r:id="rId136"/>
    <p:sldId id="296" r:id="rId137"/>
    <p:sldId id="1797" r:id="rId138"/>
    <p:sldId id="545" r:id="rId139"/>
    <p:sldId id="546" r:id="rId140"/>
    <p:sldId id="548" r:id="rId141"/>
    <p:sldId id="549" r:id="rId142"/>
    <p:sldId id="550" r:id="rId143"/>
    <p:sldId id="302" r:id="rId144"/>
    <p:sldId id="551" r:id="rId145"/>
    <p:sldId id="2203" r:id="rId146"/>
    <p:sldId id="2204" r:id="rId147"/>
    <p:sldId id="1092" r:id="rId148"/>
    <p:sldId id="1093" r:id="rId149"/>
    <p:sldId id="1807" r:id="rId150"/>
    <p:sldId id="1808" r:id="rId151"/>
    <p:sldId id="2205" r:id="rId152"/>
    <p:sldId id="2206" r:id="rId153"/>
  </p:sldIdLst>
  <p:sldSz cx="9144000" cy="5143500" type="screen16x9"/>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varScale="1">
        <p:scale>
          <a:sx n="83" d="100"/>
          <a:sy n="83" d="100"/>
        </p:scale>
        <p:origin x="800" y="60"/>
      </p:cViewPr>
      <p:guideLst>
        <p:guide orient="horz" pos="1620"/>
        <p:guide pos="2878"/>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26" Type="http://schemas.openxmlformats.org/officeDocument/2006/relationships/slide" Target="slides/slide15.xml"/><Relationship Id="rId117" Type="http://schemas.openxmlformats.org/officeDocument/2006/relationships/slide" Target="slides/slide106.xml"/><Relationship Id="rId21" Type="http://schemas.openxmlformats.org/officeDocument/2006/relationships/slide" Target="slides/slide10.xml"/><Relationship Id="rId42" Type="http://schemas.openxmlformats.org/officeDocument/2006/relationships/slide" Target="slides/slide31.xml"/><Relationship Id="rId47" Type="http://schemas.openxmlformats.org/officeDocument/2006/relationships/slide" Target="slides/slide36.xml"/><Relationship Id="rId63" Type="http://schemas.openxmlformats.org/officeDocument/2006/relationships/slide" Target="slides/slide52.xml"/><Relationship Id="rId68" Type="http://schemas.openxmlformats.org/officeDocument/2006/relationships/slide" Target="slides/slide57.xml"/><Relationship Id="rId84" Type="http://schemas.openxmlformats.org/officeDocument/2006/relationships/slide" Target="slides/slide73.xml"/><Relationship Id="rId89" Type="http://schemas.openxmlformats.org/officeDocument/2006/relationships/slide" Target="slides/slide78.xml"/><Relationship Id="rId112" Type="http://schemas.openxmlformats.org/officeDocument/2006/relationships/slide" Target="slides/slide101.xml"/><Relationship Id="rId133" Type="http://schemas.openxmlformats.org/officeDocument/2006/relationships/slide" Target="slides/slide122.xml"/><Relationship Id="rId138" Type="http://schemas.openxmlformats.org/officeDocument/2006/relationships/slide" Target="slides/slide127.xml"/><Relationship Id="rId154" Type="http://schemas.openxmlformats.org/officeDocument/2006/relationships/notesMaster" Target="notesMasters/notesMaster1.xml"/><Relationship Id="rId159" Type="http://schemas.openxmlformats.org/officeDocument/2006/relationships/tableStyles" Target="tableStyles.xml"/><Relationship Id="rId16" Type="http://schemas.openxmlformats.org/officeDocument/2006/relationships/slide" Target="slides/slide5.xml"/><Relationship Id="rId107" Type="http://schemas.openxmlformats.org/officeDocument/2006/relationships/slide" Target="slides/slide96.xml"/><Relationship Id="rId11" Type="http://schemas.openxmlformats.org/officeDocument/2006/relationships/slideMaster" Target="slideMasters/slideMaster11.xml"/><Relationship Id="rId32" Type="http://schemas.openxmlformats.org/officeDocument/2006/relationships/slide" Target="slides/slide21.xml"/><Relationship Id="rId37" Type="http://schemas.openxmlformats.org/officeDocument/2006/relationships/slide" Target="slides/slide26.xml"/><Relationship Id="rId53" Type="http://schemas.openxmlformats.org/officeDocument/2006/relationships/slide" Target="slides/slide42.xml"/><Relationship Id="rId58" Type="http://schemas.openxmlformats.org/officeDocument/2006/relationships/slide" Target="slides/slide47.xml"/><Relationship Id="rId74" Type="http://schemas.openxmlformats.org/officeDocument/2006/relationships/slide" Target="slides/slide63.xml"/><Relationship Id="rId79" Type="http://schemas.openxmlformats.org/officeDocument/2006/relationships/slide" Target="slides/slide68.xml"/><Relationship Id="rId102" Type="http://schemas.openxmlformats.org/officeDocument/2006/relationships/slide" Target="slides/slide91.xml"/><Relationship Id="rId123" Type="http://schemas.openxmlformats.org/officeDocument/2006/relationships/slide" Target="slides/slide112.xml"/><Relationship Id="rId128" Type="http://schemas.openxmlformats.org/officeDocument/2006/relationships/slide" Target="slides/slide117.xml"/><Relationship Id="rId144" Type="http://schemas.openxmlformats.org/officeDocument/2006/relationships/slide" Target="slides/slide133.xml"/><Relationship Id="rId149" Type="http://schemas.openxmlformats.org/officeDocument/2006/relationships/slide" Target="slides/slide138.xml"/><Relationship Id="rId5" Type="http://schemas.openxmlformats.org/officeDocument/2006/relationships/slideMaster" Target="slideMasters/slideMaster5.xml"/><Relationship Id="rId90" Type="http://schemas.openxmlformats.org/officeDocument/2006/relationships/slide" Target="slides/slide79.xml"/><Relationship Id="rId95" Type="http://schemas.openxmlformats.org/officeDocument/2006/relationships/slide" Target="slides/slide84.xml"/><Relationship Id="rId22" Type="http://schemas.openxmlformats.org/officeDocument/2006/relationships/slide" Target="slides/slide11.xml"/><Relationship Id="rId27" Type="http://schemas.openxmlformats.org/officeDocument/2006/relationships/slide" Target="slides/slide16.xml"/><Relationship Id="rId43" Type="http://schemas.openxmlformats.org/officeDocument/2006/relationships/slide" Target="slides/slide32.xml"/><Relationship Id="rId48" Type="http://schemas.openxmlformats.org/officeDocument/2006/relationships/slide" Target="slides/slide37.xml"/><Relationship Id="rId64" Type="http://schemas.openxmlformats.org/officeDocument/2006/relationships/slide" Target="slides/slide53.xml"/><Relationship Id="rId69" Type="http://schemas.openxmlformats.org/officeDocument/2006/relationships/slide" Target="slides/slide58.xml"/><Relationship Id="rId113" Type="http://schemas.openxmlformats.org/officeDocument/2006/relationships/slide" Target="slides/slide102.xml"/><Relationship Id="rId118" Type="http://schemas.openxmlformats.org/officeDocument/2006/relationships/slide" Target="slides/slide107.xml"/><Relationship Id="rId134" Type="http://schemas.openxmlformats.org/officeDocument/2006/relationships/slide" Target="slides/slide123.xml"/><Relationship Id="rId139" Type="http://schemas.openxmlformats.org/officeDocument/2006/relationships/slide" Target="slides/slide128.xml"/><Relationship Id="rId80" Type="http://schemas.openxmlformats.org/officeDocument/2006/relationships/slide" Target="slides/slide69.xml"/><Relationship Id="rId85" Type="http://schemas.openxmlformats.org/officeDocument/2006/relationships/slide" Target="slides/slide74.xml"/><Relationship Id="rId150" Type="http://schemas.openxmlformats.org/officeDocument/2006/relationships/slide" Target="slides/slide139.xml"/><Relationship Id="rId155" Type="http://schemas.openxmlformats.org/officeDocument/2006/relationships/handoutMaster" Target="handoutMasters/handoutMaster1.xml"/><Relationship Id="rId12" Type="http://schemas.openxmlformats.org/officeDocument/2006/relationships/slide" Target="slides/slide1.xml"/><Relationship Id="rId17" Type="http://schemas.openxmlformats.org/officeDocument/2006/relationships/slide" Target="slides/slide6.xml"/><Relationship Id="rId33" Type="http://schemas.openxmlformats.org/officeDocument/2006/relationships/slide" Target="slides/slide22.xml"/><Relationship Id="rId38" Type="http://schemas.openxmlformats.org/officeDocument/2006/relationships/slide" Target="slides/slide27.xml"/><Relationship Id="rId59" Type="http://schemas.openxmlformats.org/officeDocument/2006/relationships/slide" Target="slides/slide48.xml"/><Relationship Id="rId103" Type="http://schemas.openxmlformats.org/officeDocument/2006/relationships/slide" Target="slides/slide92.xml"/><Relationship Id="rId108" Type="http://schemas.openxmlformats.org/officeDocument/2006/relationships/slide" Target="slides/slide97.xml"/><Relationship Id="rId124" Type="http://schemas.openxmlformats.org/officeDocument/2006/relationships/slide" Target="slides/slide113.xml"/><Relationship Id="rId129" Type="http://schemas.openxmlformats.org/officeDocument/2006/relationships/slide" Target="slides/slide118.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slide" Target="slides/slide51.xml"/><Relationship Id="rId70" Type="http://schemas.openxmlformats.org/officeDocument/2006/relationships/slide" Target="slides/slide59.xml"/><Relationship Id="rId75" Type="http://schemas.openxmlformats.org/officeDocument/2006/relationships/slide" Target="slides/slide64.xml"/><Relationship Id="rId83" Type="http://schemas.openxmlformats.org/officeDocument/2006/relationships/slide" Target="slides/slide72.xml"/><Relationship Id="rId88" Type="http://schemas.openxmlformats.org/officeDocument/2006/relationships/slide" Target="slides/slide77.xml"/><Relationship Id="rId91" Type="http://schemas.openxmlformats.org/officeDocument/2006/relationships/slide" Target="slides/slide80.xml"/><Relationship Id="rId96" Type="http://schemas.openxmlformats.org/officeDocument/2006/relationships/slide" Target="slides/slide85.xml"/><Relationship Id="rId111" Type="http://schemas.openxmlformats.org/officeDocument/2006/relationships/slide" Target="slides/slide100.xml"/><Relationship Id="rId132" Type="http://schemas.openxmlformats.org/officeDocument/2006/relationships/slide" Target="slides/slide121.xml"/><Relationship Id="rId140" Type="http://schemas.openxmlformats.org/officeDocument/2006/relationships/slide" Target="slides/slide129.xml"/><Relationship Id="rId145" Type="http://schemas.openxmlformats.org/officeDocument/2006/relationships/slide" Target="slides/slide134.xml"/><Relationship Id="rId153" Type="http://schemas.openxmlformats.org/officeDocument/2006/relationships/slide" Target="slides/slide142.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106" Type="http://schemas.openxmlformats.org/officeDocument/2006/relationships/slide" Target="slides/slide95.xml"/><Relationship Id="rId114" Type="http://schemas.openxmlformats.org/officeDocument/2006/relationships/slide" Target="slides/slide103.xml"/><Relationship Id="rId119" Type="http://schemas.openxmlformats.org/officeDocument/2006/relationships/slide" Target="slides/slide108.xml"/><Relationship Id="rId127" Type="http://schemas.openxmlformats.org/officeDocument/2006/relationships/slide" Target="slides/slide116.xml"/><Relationship Id="rId10" Type="http://schemas.openxmlformats.org/officeDocument/2006/relationships/slideMaster" Target="slideMasters/slideMaster10.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slide" Target="slides/slide54.xml"/><Relationship Id="rId73" Type="http://schemas.openxmlformats.org/officeDocument/2006/relationships/slide" Target="slides/slide62.xml"/><Relationship Id="rId78" Type="http://schemas.openxmlformats.org/officeDocument/2006/relationships/slide" Target="slides/slide67.xml"/><Relationship Id="rId81" Type="http://schemas.openxmlformats.org/officeDocument/2006/relationships/slide" Target="slides/slide70.xml"/><Relationship Id="rId86" Type="http://schemas.openxmlformats.org/officeDocument/2006/relationships/slide" Target="slides/slide75.xml"/><Relationship Id="rId94" Type="http://schemas.openxmlformats.org/officeDocument/2006/relationships/slide" Target="slides/slide83.xml"/><Relationship Id="rId99" Type="http://schemas.openxmlformats.org/officeDocument/2006/relationships/slide" Target="slides/slide88.xml"/><Relationship Id="rId101" Type="http://schemas.openxmlformats.org/officeDocument/2006/relationships/slide" Target="slides/slide90.xml"/><Relationship Id="rId122" Type="http://schemas.openxmlformats.org/officeDocument/2006/relationships/slide" Target="slides/slide111.xml"/><Relationship Id="rId130" Type="http://schemas.openxmlformats.org/officeDocument/2006/relationships/slide" Target="slides/slide119.xml"/><Relationship Id="rId135" Type="http://schemas.openxmlformats.org/officeDocument/2006/relationships/slide" Target="slides/slide124.xml"/><Relationship Id="rId143" Type="http://schemas.openxmlformats.org/officeDocument/2006/relationships/slide" Target="slides/slide132.xml"/><Relationship Id="rId148" Type="http://schemas.openxmlformats.org/officeDocument/2006/relationships/slide" Target="slides/slide137.xml"/><Relationship Id="rId151" Type="http://schemas.openxmlformats.org/officeDocument/2006/relationships/slide" Target="slides/slide140.xml"/><Relationship Id="rId156"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2.xml"/><Relationship Id="rId18" Type="http://schemas.openxmlformats.org/officeDocument/2006/relationships/slide" Target="slides/slide7.xml"/><Relationship Id="rId39" Type="http://schemas.openxmlformats.org/officeDocument/2006/relationships/slide" Target="slides/slide28.xml"/><Relationship Id="rId109" Type="http://schemas.openxmlformats.org/officeDocument/2006/relationships/slide" Target="slides/slide98.xml"/><Relationship Id="rId34" Type="http://schemas.openxmlformats.org/officeDocument/2006/relationships/slide" Target="slides/slide23.xml"/><Relationship Id="rId50" Type="http://schemas.openxmlformats.org/officeDocument/2006/relationships/slide" Target="slides/slide39.xml"/><Relationship Id="rId55" Type="http://schemas.openxmlformats.org/officeDocument/2006/relationships/slide" Target="slides/slide44.xml"/><Relationship Id="rId76" Type="http://schemas.openxmlformats.org/officeDocument/2006/relationships/slide" Target="slides/slide65.xml"/><Relationship Id="rId97" Type="http://schemas.openxmlformats.org/officeDocument/2006/relationships/slide" Target="slides/slide86.xml"/><Relationship Id="rId104" Type="http://schemas.openxmlformats.org/officeDocument/2006/relationships/slide" Target="slides/slide93.xml"/><Relationship Id="rId120" Type="http://schemas.openxmlformats.org/officeDocument/2006/relationships/slide" Target="slides/slide109.xml"/><Relationship Id="rId125" Type="http://schemas.openxmlformats.org/officeDocument/2006/relationships/slide" Target="slides/slide114.xml"/><Relationship Id="rId141" Type="http://schemas.openxmlformats.org/officeDocument/2006/relationships/slide" Target="slides/slide130.xml"/><Relationship Id="rId146" Type="http://schemas.openxmlformats.org/officeDocument/2006/relationships/slide" Target="slides/slide135.xml"/><Relationship Id="rId7" Type="http://schemas.openxmlformats.org/officeDocument/2006/relationships/slideMaster" Target="slideMasters/slideMaster7.xml"/><Relationship Id="rId71" Type="http://schemas.openxmlformats.org/officeDocument/2006/relationships/slide" Target="slides/slide60.xml"/><Relationship Id="rId92" Type="http://schemas.openxmlformats.org/officeDocument/2006/relationships/slide" Target="slides/slide81.xml"/><Relationship Id="rId2" Type="http://schemas.openxmlformats.org/officeDocument/2006/relationships/slideMaster" Target="slideMasters/slideMaster2.xml"/><Relationship Id="rId29" Type="http://schemas.openxmlformats.org/officeDocument/2006/relationships/slide" Target="slides/slide18.xml"/><Relationship Id="rId24" Type="http://schemas.openxmlformats.org/officeDocument/2006/relationships/slide" Target="slides/slide13.xml"/><Relationship Id="rId40" Type="http://schemas.openxmlformats.org/officeDocument/2006/relationships/slide" Target="slides/slide29.xml"/><Relationship Id="rId45" Type="http://schemas.openxmlformats.org/officeDocument/2006/relationships/slide" Target="slides/slide34.xml"/><Relationship Id="rId66" Type="http://schemas.openxmlformats.org/officeDocument/2006/relationships/slide" Target="slides/slide55.xml"/><Relationship Id="rId87" Type="http://schemas.openxmlformats.org/officeDocument/2006/relationships/slide" Target="slides/slide76.xml"/><Relationship Id="rId110" Type="http://schemas.openxmlformats.org/officeDocument/2006/relationships/slide" Target="slides/slide99.xml"/><Relationship Id="rId115" Type="http://schemas.openxmlformats.org/officeDocument/2006/relationships/slide" Target="slides/slide104.xml"/><Relationship Id="rId131" Type="http://schemas.openxmlformats.org/officeDocument/2006/relationships/slide" Target="slides/slide120.xml"/><Relationship Id="rId136" Type="http://schemas.openxmlformats.org/officeDocument/2006/relationships/slide" Target="slides/slide125.xml"/><Relationship Id="rId157" Type="http://schemas.openxmlformats.org/officeDocument/2006/relationships/viewProps" Target="viewProps.xml"/><Relationship Id="rId61" Type="http://schemas.openxmlformats.org/officeDocument/2006/relationships/slide" Target="slides/slide50.xml"/><Relationship Id="rId82" Type="http://schemas.openxmlformats.org/officeDocument/2006/relationships/slide" Target="slides/slide71.xml"/><Relationship Id="rId152" Type="http://schemas.openxmlformats.org/officeDocument/2006/relationships/slide" Target="slides/slide141.xml"/><Relationship Id="rId19" Type="http://schemas.openxmlformats.org/officeDocument/2006/relationships/slide" Target="slides/slide8.xml"/><Relationship Id="rId14" Type="http://schemas.openxmlformats.org/officeDocument/2006/relationships/slide" Target="slides/slide3.xml"/><Relationship Id="rId30" Type="http://schemas.openxmlformats.org/officeDocument/2006/relationships/slide" Target="slides/slide19.xml"/><Relationship Id="rId35" Type="http://schemas.openxmlformats.org/officeDocument/2006/relationships/slide" Target="slides/slide24.xml"/><Relationship Id="rId56" Type="http://schemas.openxmlformats.org/officeDocument/2006/relationships/slide" Target="slides/slide45.xml"/><Relationship Id="rId77" Type="http://schemas.openxmlformats.org/officeDocument/2006/relationships/slide" Target="slides/slide66.xml"/><Relationship Id="rId100" Type="http://schemas.openxmlformats.org/officeDocument/2006/relationships/slide" Target="slides/slide89.xml"/><Relationship Id="rId105" Type="http://schemas.openxmlformats.org/officeDocument/2006/relationships/slide" Target="slides/slide94.xml"/><Relationship Id="rId126" Type="http://schemas.openxmlformats.org/officeDocument/2006/relationships/slide" Target="slides/slide115.xml"/><Relationship Id="rId147" Type="http://schemas.openxmlformats.org/officeDocument/2006/relationships/slide" Target="slides/slide136.xml"/><Relationship Id="rId8" Type="http://schemas.openxmlformats.org/officeDocument/2006/relationships/slideMaster" Target="slideMasters/slideMaster8.xml"/><Relationship Id="rId51" Type="http://schemas.openxmlformats.org/officeDocument/2006/relationships/slide" Target="slides/slide40.xml"/><Relationship Id="rId72" Type="http://schemas.openxmlformats.org/officeDocument/2006/relationships/slide" Target="slides/slide61.xml"/><Relationship Id="rId93" Type="http://schemas.openxmlformats.org/officeDocument/2006/relationships/slide" Target="slides/slide82.xml"/><Relationship Id="rId98" Type="http://schemas.openxmlformats.org/officeDocument/2006/relationships/slide" Target="slides/slide87.xml"/><Relationship Id="rId121" Type="http://schemas.openxmlformats.org/officeDocument/2006/relationships/slide" Target="slides/slide110.xml"/><Relationship Id="rId142" Type="http://schemas.openxmlformats.org/officeDocument/2006/relationships/slide" Target="slides/slide131.xml"/><Relationship Id="rId3" Type="http://schemas.openxmlformats.org/officeDocument/2006/relationships/slideMaster" Target="slideMasters/slideMaster3.xml"/><Relationship Id="rId25" Type="http://schemas.openxmlformats.org/officeDocument/2006/relationships/slide" Target="slides/slide14.xml"/><Relationship Id="rId46" Type="http://schemas.openxmlformats.org/officeDocument/2006/relationships/slide" Target="slides/slide35.xml"/><Relationship Id="rId67" Type="http://schemas.openxmlformats.org/officeDocument/2006/relationships/slide" Target="slides/slide56.xml"/><Relationship Id="rId116" Type="http://schemas.openxmlformats.org/officeDocument/2006/relationships/slide" Target="slides/slide105.xml"/><Relationship Id="rId137" Type="http://schemas.openxmlformats.org/officeDocument/2006/relationships/slide" Target="slides/slide126.xml"/><Relationship Id="rId158"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en-US" strike="noStrike" noProof="1"/>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696C064A-D61B-4B21-B757-51A9B82445B8}" type="datetimeFigureOut">
              <a:rPr lang="en-US" strike="noStrike" noProof="1" smtClean="0">
                <a:latin typeface="Arial" panose="020B0604020202020204" pitchFamily="34" charset="0"/>
                <a:ea typeface="宋体" panose="02010600030101010101" pitchFamily="2" charset="-122"/>
                <a:cs typeface="+mn-ea"/>
              </a:rPr>
              <a:t>3/21/2022</a:t>
            </a:fld>
            <a:endParaRPr lang="en-US" strike="noStrike" noProof="1"/>
          </a:p>
        </p:txBody>
      </p:sp>
      <p:sp>
        <p:nvSpPr>
          <p:cNvPr id="4" name="Footer Placeholder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en-US" strike="noStrike" noProof="1"/>
          </a:p>
        </p:txBody>
      </p:sp>
      <p:sp>
        <p:nvSpPr>
          <p:cNvPr id="5" name="Slide Number Placeholder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50305E07-67EA-4042-A3F6-853A8AD8D209}" type="slidenum">
              <a:rPr lang="en-US" strike="noStrike" noProof="1" smtClean="0">
                <a:latin typeface="Arial" panose="020B0604020202020204" pitchFamily="34" charset="0"/>
                <a:ea typeface="宋体" panose="02010600030101010101" pitchFamily="2" charset="-122"/>
                <a:cs typeface="+mn-ea"/>
              </a:rPr>
              <a:t>‹#›</a:t>
            </a:fld>
            <a:endParaRPr lang="en-US"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p:cNvSpPr>
          <p:nvPr>
            <p:ph type="hdr" sz="quarter"/>
          </p:nvPr>
        </p:nvSpPr>
        <p:spPr>
          <a:xfrm>
            <a:off x="0" y="0"/>
            <a:ext cx="2971800" cy="457200"/>
          </a:xfrm>
          <a:prstGeom prst="rect">
            <a:avLst/>
          </a:prstGeom>
          <a:noFill/>
          <a:ln w="9525">
            <a:noFill/>
            <a:miter/>
          </a:ln>
        </p:spPr>
        <p:txBody>
          <a:bodyPr/>
          <a:lstStyle/>
          <a:p>
            <a:pPr lvl="0" fontAlgn="base"/>
            <a:endParaRPr lang="zh-CN" altLang="en-US" sz="1200" strike="noStrike" noProof="1"/>
          </a:p>
        </p:txBody>
      </p:sp>
      <p:sp>
        <p:nvSpPr>
          <p:cNvPr id="18435" name="Rectangle 3"/>
          <p:cNvSpPr>
            <a:spLocks noGrp="1"/>
          </p:cNvSpPr>
          <p:nvPr>
            <p:ph type="dt" idx="1"/>
          </p:nvPr>
        </p:nvSpPr>
        <p:spPr>
          <a:xfrm>
            <a:off x="3884613" y="0"/>
            <a:ext cx="2971800" cy="457200"/>
          </a:xfrm>
          <a:prstGeom prst="rect">
            <a:avLst/>
          </a:prstGeom>
          <a:noFill/>
          <a:ln w="9525">
            <a:noFill/>
            <a:miter/>
          </a:ln>
        </p:spPr>
        <p:txBody>
          <a:bodyPr/>
          <a:lstStyle/>
          <a:p>
            <a:pPr lvl="0" algn="r" fontAlgn="base"/>
            <a:fld id="{BB962C8B-B14F-4D97-AF65-F5344CB8AC3E}" type="datetimeFigureOut">
              <a:rPr lang="zh-CN" altLang="en-US" sz="1200" strike="noStrike" noProof="1" dirty="0">
                <a:latin typeface="Arial" panose="020B0604020202020204" pitchFamily="34" charset="0"/>
                <a:ea typeface="宋体" panose="02010600030101010101" pitchFamily="2" charset="-122"/>
                <a:cs typeface="+mn-ea"/>
              </a:rPr>
              <a:t>2022/3/21</a:t>
            </a:fld>
            <a:endParaRPr lang="zh-CN" altLang="en-US" sz="1200" strike="noStrike" noProof="1">
              <a:latin typeface="Arial" panose="020B0604020202020204" pitchFamily="34" charset="0"/>
              <a:ea typeface="宋体" panose="02010600030101010101" pitchFamily="2" charset="-122"/>
              <a:cs typeface="+mn-ea"/>
            </a:endParaRPr>
          </a:p>
        </p:txBody>
      </p:sp>
      <p:sp>
        <p:nvSpPr>
          <p:cNvPr id="19460" name="Rectangle 4"/>
          <p:cNvSpPr>
            <a:spLocks noGrp="1" noRot="1" noChangeAspect="1"/>
          </p:cNvSpPr>
          <p:nvPr>
            <p:ph type="sldImg"/>
          </p:nvPr>
        </p:nvSpPr>
        <p:spPr>
          <a:xfrm>
            <a:off x="381533" y="685800"/>
            <a:ext cx="6094934" cy="3429000"/>
          </a:xfrm>
          <a:prstGeom prst="rect">
            <a:avLst/>
          </a:prstGeom>
          <a:noFill/>
          <a:ln w="9525">
            <a:noFill/>
          </a:ln>
        </p:spPr>
      </p:sp>
      <p:sp>
        <p:nvSpPr>
          <p:cNvPr id="19461" name="Rectangle 5"/>
          <p:cNvSpPr>
            <a:spLocks noGrp="1"/>
          </p:cNvSpPr>
          <p:nvPr>
            <p:ph type="body" sz="quarter"/>
          </p:nvPr>
        </p:nvSpPr>
        <p:spPr>
          <a:xfrm>
            <a:off x="685800" y="4343400"/>
            <a:ext cx="5486400" cy="4114800"/>
          </a:xfrm>
          <a:prstGeom prst="rect">
            <a:avLst/>
          </a:prstGeom>
          <a:noFill/>
          <a:ln w="9525">
            <a:noFill/>
          </a:ln>
        </p:spPr>
        <p:txBody>
          <a:bodyPr anchor="ctr"/>
          <a:lstStyle/>
          <a:p>
            <a:pPr lvl="0" indent="0"/>
            <a:r>
              <a:rPr lang="zh-CN" altLang="en-US" dirty="0"/>
              <a:t>单击此处编辑母版文本样式</a:t>
            </a:r>
          </a:p>
          <a:p>
            <a:pPr lvl="1" indent="0"/>
            <a:r>
              <a:rPr lang="zh-CN" altLang="en-US" dirty="0"/>
              <a:t>第二级</a:t>
            </a:r>
          </a:p>
          <a:p>
            <a:pPr lvl="2" indent="0"/>
            <a:r>
              <a:rPr lang="zh-CN" altLang="en-US" dirty="0"/>
              <a:t>第三级</a:t>
            </a:r>
          </a:p>
          <a:p>
            <a:pPr lvl="3" indent="0"/>
            <a:r>
              <a:rPr lang="zh-CN" altLang="en-US" dirty="0"/>
              <a:t>第四级</a:t>
            </a:r>
          </a:p>
          <a:p>
            <a:pPr lvl="4" indent="0"/>
            <a:r>
              <a:rPr lang="zh-CN" altLang="en-US" dirty="0"/>
              <a:t>第五级</a:t>
            </a:r>
          </a:p>
        </p:txBody>
      </p:sp>
      <p:sp>
        <p:nvSpPr>
          <p:cNvPr id="18438" name="Rectangle 6"/>
          <p:cNvSpPr>
            <a:spLocks noGrp="1"/>
          </p:cNvSpPr>
          <p:nvPr>
            <p:ph type="ftr" sz="quarter" idx="4"/>
          </p:nvPr>
        </p:nvSpPr>
        <p:spPr>
          <a:xfrm>
            <a:off x="0" y="8685213"/>
            <a:ext cx="2971800" cy="457200"/>
          </a:xfrm>
          <a:prstGeom prst="rect">
            <a:avLst/>
          </a:prstGeom>
          <a:noFill/>
          <a:ln w="9525">
            <a:noFill/>
            <a:miter/>
          </a:ln>
        </p:spPr>
        <p:txBody>
          <a:bodyPr anchor="b"/>
          <a:lstStyle/>
          <a:p>
            <a:pPr lvl="0" fontAlgn="base"/>
            <a:endParaRPr lang="en-US" altLang="x-none" sz="1200" strike="noStrike" noProof="1"/>
          </a:p>
        </p:txBody>
      </p:sp>
      <p:sp>
        <p:nvSpPr>
          <p:cNvPr id="18439" name="Rectangle 7"/>
          <p:cNvSpPr>
            <a:spLocks noGrp="1"/>
          </p:cNvSpPr>
          <p:nvPr>
            <p:ph type="sldNum" sz="quarter" idx="5"/>
          </p:nvPr>
        </p:nvSpPr>
        <p:spPr>
          <a:xfrm>
            <a:off x="3884613" y="8685213"/>
            <a:ext cx="2971800" cy="457200"/>
          </a:xfrm>
          <a:prstGeom prst="rect">
            <a:avLst/>
          </a:prstGeom>
          <a:noFill/>
          <a:ln w="9525">
            <a:noFill/>
            <a:miter/>
          </a:ln>
        </p:spPr>
        <p:txBody>
          <a:bodyPr anchor="b"/>
          <a:lstStyle/>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t>‹#›</a:t>
            </a:fld>
            <a:endParaRPr lang="en-US" altLang="x-none" sz="1200" strike="noStrike" noProof="1"/>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grpSp>
        <p:nvGrpSpPr>
          <p:cNvPr id="17410" name="组合 14337"/>
          <p:cNvGrpSpPr/>
          <p:nvPr/>
        </p:nvGrpSpPr>
        <p:grpSpPr>
          <a:xfrm>
            <a:off x="0" y="0"/>
            <a:ext cx="9140825" cy="5138446"/>
            <a:chOff x="0" y="0"/>
            <a:chExt cx="5758" cy="4315"/>
          </a:xfrm>
        </p:grpSpPr>
        <p:grpSp>
          <p:nvGrpSpPr>
            <p:cNvPr id="17411" name="组合 14338"/>
            <p:cNvGrpSpPr/>
            <p:nvPr userDrawn="1"/>
          </p:nvGrpSpPr>
          <p:grpSpPr>
            <a:xfrm>
              <a:off x="1728" y="2230"/>
              <a:ext cx="4027" cy="2085"/>
              <a:chOff x="0" y="0"/>
              <a:chExt cx="4027" cy="2085"/>
            </a:xfrm>
          </p:grpSpPr>
          <p:sp>
            <p:nvSpPr>
              <p:cNvPr id="17412" name="任意多边形 14339"/>
              <p:cNvSpPr/>
              <p:nvPr/>
            </p:nvSpPr>
            <p:spPr>
              <a:xfrm>
                <a:off x="0" y="414"/>
                <a:ext cx="2882" cy="1671"/>
              </a:xfrm>
              <a:custGeom>
                <a:avLst/>
                <a:gdLst/>
                <a:ahLst/>
                <a:cxnLst/>
                <a:rect l="0" t="0" r="0" b="0"/>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rgbClr val="002E8B"/>
                  </a:gs>
                </a:gsLst>
                <a:lin ang="0" scaled="1"/>
                <a:tileRect/>
              </a:gradFill>
              <a:ln w="9525">
                <a:noFill/>
              </a:ln>
            </p:spPr>
            <p:txBody>
              <a:bodyPr/>
              <a:lstStyle/>
              <a:p>
                <a:endParaRPr lang="en-US" sz="100"/>
              </a:p>
            </p:txBody>
          </p:sp>
          <p:sp>
            <p:nvSpPr>
              <p:cNvPr id="17413" name="任意多边形 14340"/>
              <p:cNvSpPr/>
              <p:nvPr/>
            </p:nvSpPr>
            <p:spPr>
              <a:xfrm>
                <a:off x="2442" y="441"/>
                <a:ext cx="1259" cy="811"/>
              </a:xfrm>
              <a:custGeom>
                <a:avLst/>
                <a:gdLst/>
                <a:ahLst/>
                <a:cxnLst/>
                <a:rect l="0" t="0" r="0" b="0"/>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rgbClr val="002E8B"/>
                  </a:gs>
                </a:gsLst>
                <a:lin ang="2700000" scaled="1"/>
                <a:tileRect/>
              </a:gradFill>
              <a:ln w="9525">
                <a:noFill/>
              </a:ln>
            </p:spPr>
            <p:txBody>
              <a:bodyPr/>
              <a:lstStyle/>
              <a:p>
                <a:endParaRPr lang="en-US" sz="100"/>
              </a:p>
            </p:txBody>
          </p:sp>
          <p:sp>
            <p:nvSpPr>
              <p:cNvPr id="17414" name="任意多边形 14341"/>
              <p:cNvSpPr/>
              <p:nvPr/>
            </p:nvSpPr>
            <p:spPr>
              <a:xfrm>
                <a:off x="1172" y="1116"/>
                <a:ext cx="2849" cy="969"/>
              </a:xfrm>
              <a:custGeom>
                <a:avLst/>
                <a:gdLst/>
                <a:ahLst/>
                <a:cxnLst/>
                <a:rect l="0" t="0" r="0" b="0"/>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rgbClr val="002A7D"/>
                  </a:gs>
                  <a:gs pos="100000">
                    <a:schemeClr val="bg1"/>
                  </a:gs>
                </a:gsLst>
                <a:lin ang="5400000" scaled="1"/>
                <a:tileRect/>
              </a:gradFill>
              <a:ln w="9525">
                <a:noFill/>
              </a:ln>
            </p:spPr>
            <p:txBody>
              <a:bodyPr/>
              <a:lstStyle/>
              <a:p>
                <a:endParaRPr lang="en-US" sz="100"/>
              </a:p>
            </p:txBody>
          </p:sp>
          <p:sp>
            <p:nvSpPr>
              <p:cNvPr id="17415" name="任意多边形 14342"/>
              <p:cNvSpPr/>
              <p:nvPr/>
            </p:nvSpPr>
            <p:spPr>
              <a:xfrm>
                <a:off x="1020" y="0"/>
                <a:ext cx="3007" cy="2085"/>
              </a:xfrm>
              <a:custGeom>
                <a:avLst/>
                <a:gdLst/>
                <a:ahLst/>
                <a:cxnLst/>
                <a:rect l="0" t="0" r="0" b="0"/>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ln>
            </p:spPr>
            <p:txBody>
              <a:bodyPr/>
              <a:lstStyle/>
              <a:p>
                <a:endParaRPr lang="en-US" sz="100"/>
              </a:p>
            </p:txBody>
          </p:sp>
          <p:sp>
            <p:nvSpPr>
              <p:cNvPr id="17416" name="任意多边形 14343"/>
              <p:cNvSpPr/>
              <p:nvPr/>
            </p:nvSpPr>
            <p:spPr>
              <a:xfrm>
                <a:off x="2773" y="87"/>
                <a:ext cx="1248" cy="539"/>
              </a:xfrm>
              <a:custGeom>
                <a:avLst/>
                <a:gdLst/>
                <a:ahLst/>
                <a:cxnLst/>
                <a:rect l="0" t="0" r="0" b="0"/>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rgbClr val="002D86"/>
                  </a:gs>
                  <a:gs pos="100000">
                    <a:schemeClr val="bg1"/>
                  </a:gs>
                </a:gsLst>
                <a:lin ang="2700000" scaled="1"/>
                <a:tileRect/>
              </a:gradFill>
              <a:ln w="9525">
                <a:noFill/>
              </a:ln>
            </p:spPr>
            <p:txBody>
              <a:bodyPr/>
              <a:lstStyle/>
              <a:p>
                <a:endParaRPr lang="en-US" sz="100"/>
              </a:p>
            </p:txBody>
          </p:sp>
        </p:grpSp>
        <p:sp>
          <p:nvSpPr>
            <p:cNvPr id="17417" name="任意多边形 14344"/>
            <p:cNvSpPr/>
            <p:nvPr/>
          </p:nvSpPr>
          <p:spPr>
            <a:xfrm>
              <a:off x="3322" y="1341"/>
              <a:ext cx="1825" cy="1537"/>
            </a:xfrm>
            <a:custGeom>
              <a:avLst/>
              <a:gdLst/>
              <a:ahLst/>
              <a:cxnLst/>
              <a:rect l="0" t="0" r="0" b="0"/>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rgbClr val="002B82"/>
                </a:gs>
                <a:gs pos="100000">
                  <a:schemeClr val="bg1"/>
                </a:gs>
              </a:gsLst>
              <a:lin ang="2700000" scaled="1"/>
              <a:tileRect/>
            </a:gradFill>
            <a:ln w="9525">
              <a:noFill/>
            </a:ln>
          </p:spPr>
          <p:txBody>
            <a:bodyPr/>
            <a:lstStyle/>
            <a:p>
              <a:endParaRPr lang="en-US" sz="100"/>
            </a:p>
          </p:txBody>
        </p:sp>
        <p:sp>
          <p:nvSpPr>
            <p:cNvPr id="17418" name="任意多边形 14345"/>
            <p:cNvSpPr/>
            <p:nvPr/>
          </p:nvSpPr>
          <p:spPr>
            <a:xfrm>
              <a:off x="0" y="0"/>
              <a:ext cx="5758" cy="1776"/>
            </a:xfrm>
            <a:custGeom>
              <a:avLst/>
              <a:gdLst/>
              <a:ahLst/>
              <a:cxnLst/>
              <a:rect l="0" t="0" r="0" b="0"/>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tileRect/>
            </a:gradFill>
            <a:ln w="9525">
              <a:noFill/>
            </a:ln>
          </p:spPr>
          <p:txBody>
            <a:bodyPr/>
            <a:lstStyle/>
            <a:p>
              <a:endParaRPr lang="en-US" sz="100"/>
            </a:p>
          </p:txBody>
        </p:sp>
      </p:grpSp>
      <p:sp>
        <p:nvSpPr>
          <p:cNvPr id="14347" name="标题 14346"/>
          <p:cNvSpPr>
            <a:spLocks noGrp="1"/>
          </p:cNvSpPr>
          <p:nvPr>
            <p:ph type="ctrTitle" sz="quarter"/>
          </p:nvPr>
        </p:nvSpPr>
        <p:spPr>
          <a:xfrm>
            <a:off x="685800" y="1302772"/>
            <a:ext cx="7772400" cy="1440908"/>
          </a:xfrm>
          <a:prstGeom prst="rect">
            <a:avLst/>
          </a:prstGeom>
          <a:noFill/>
          <a:ln w="9525">
            <a:noFill/>
            <a:miter/>
          </a:ln>
        </p:spPr>
        <p:txBody>
          <a:bodyPr anchor="ctr"/>
          <a:lstStyle>
            <a:lvl1pPr lvl="0">
              <a:defRPr sz="4500" kern="1200"/>
            </a:lvl1pPr>
          </a:lstStyle>
          <a:p>
            <a:pPr lvl="0" fontAlgn="base"/>
            <a:r>
              <a:rPr lang="zh-CN" altLang="en-US" strike="noStrike" noProof="1"/>
              <a:t>单击此处编辑母版标题样式</a:t>
            </a:r>
          </a:p>
        </p:txBody>
      </p:sp>
      <p:sp>
        <p:nvSpPr>
          <p:cNvPr id="14348" name="副标题 14347"/>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kern="1200"/>
            </a:lvl1pPr>
            <a:lvl2pPr marL="342900" lvl="1" indent="-342900" algn="ctr">
              <a:buNone/>
              <a:defRPr kern="1200"/>
            </a:lvl2pPr>
            <a:lvl3pPr marL="685800" lvl="2" indent="-685800" algn="ctr">
              <a:buNone/>
              <a:defRPr kern="1200"/>
            </a:lvl3pPr>
            <a:lvl4pPr marL="1028700" lvl="3" indent="-1028700" algn="ctr">
              <a:buNone/>
              <a:defRPr kern="1200"/>
            </a:lvl4pPr>
            <a:lvl5pPr marL="1371600" lvl="4" indent="-1371600" algn="ctr">
              <a:buNone/>
              <a:defRPr kern="1200"/>
            </a:lvl5pPr>
          </a:lstStyle>
          <a:p>
            <a:pPr lvl="0" fontAlgn="base"/>
            <a:r>
              <a:rPr lang="zh-CN" altLang="en-US" strike="noStrike" noProof="1"/>
              <a:t>单击此处编辑母版副标题样式</a:t>
            </a:r>
          </a:p>
        </p:txBody>
      </p:sp>
      <p:sp>
        <p:nvSpPr>
          <p:cNvPr id="14349" name="日期占位符 14348"/>
          <p:cNvSpPr>
            <a:spLocks noGrp="1"/>
          </p:cNvSpPr>
          <p:nvPr>
            <p:ph type="dt" sz="quarter" idx="2"/>
          </p:nvPr>
        </p:nvSpPr>
        <p:spPr>
          <a:xfrm>
            <a:off x="457200" y="4687120"/>
            <a:ext cx="2133600" cy="357250"/>
          </a:xfrm>
          <a:prstGeom prst="rect">
            <a:avLst/>
          </a:prstGeom>
          <a:noFill/>
          <a:ln w="9525">
            <a:noFill/>
            <a:miter/>
          </a:ln>
        </p:spPr>
        <p:txBody>
          <a:bodyPr anchor="b"/>
          <a:lstStyle/>
          <a:p>
            <a:pPr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14350" name="页脚占位符 14349"/>
          <p:cNvSpPr>
            <a:spLocks noGrp="1"/>
          </p:cNvSpPr>
          <p:nvPr>
            <p:ph type="ftr" sz="quarter" idx="3"/>
          </p:nvPr>
        </p:nvSpPr>
        <p:spPr>
          <a:xfrm>
            <a:off x="3124200" y="4689501"/>
            <a:ext cx="2895600" cy="357250"/>
          </a:xfrm>
          <a:prstGeom prst="rect">
            <a:avLst/>
          </a:prstGeom>
          <a:noFill/>
          <a:ln w="9525">
            <a:noFill/>
            <a:miter/>
          </a:ln>
        </p:spPr>
        <p:txBody>
          <a:bodyPr anchor="b"/>
          <a:lstStyle/>
          <a:p>
            <a:pPr fontAlgn="base"/>
            <a:endParaRPr lang="zh-CN" strike="noStrike" noProof="1"/>
          </a:p>
        </p:txBody>
      </p:sp>
      <p:sp>
        <p:nvSpPr>
          <p:cNvPr id="14351" name="灯片编号占位符 14350"/>
          <p:cNvSpPr>
            <a:spLocks noGrp="1"/>
          </p:cNvSpPr>
          <p:nvPr>
            <p:ph type="sldNum" sz="quarter" idx="4"/>
          </p:nvPr>
        </p:nvSpPr>
        <p:spPr>
          <a:xfrm>
            <a:off x="6553200" y="4691883"/>
            <a:ext cx="2133600" cy="357250"/>
          </a:xfrm>
          <a:prstGeom prst="rect">
            <a:avLst/>
          </a:prstGeom>
          <a:noFill/>
          <a:ln w="9525">
            <a:noFill/>
            <a:miter/>
          </a:ln>
        </p:spPr>
        <p:txBody>
          <a:bodyPr anchor="b"/>
          <a:lstStyle/>
          <a:p>
            <a:pPr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Slide Number Placeholder 4"/>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6" name="Footer Placeholder 5"/>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Slide Number Placeholder 4"/>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6" name="Footer Placeholder 5"/>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6" name="Slide Number Placeholder 5"/>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7" name="Footer Placeholder 6"/>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8" name="Slide Number Placeholder 7"/>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9" name="Footer Placeholder 8"/>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4" name="Slide Number Placeholder 3"/>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5" name="Footer Placeholder 4"/>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3" name="Slide Number Placeholder 2"/>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4" name="Footer Placeholder 3"/>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6" name="Slide Number Placeholder 5"/>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7" name="Footer Placeholder 6"/>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6" name="Slide Number Placeholder 5"/>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7" name="Footer Placeholder 6"/>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Slide Number Placeholder 4"/>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6" name="Footer Placeholder 5"/>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Slide Number Placeholder 4"/>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6" name="Footer Placeholder 5"/>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eaLnBrk="1" fontAlgn="base" hangingPunct="1"/>
            <a:endParaRPr lang="zh-CN" altLang="en-US" strike="noStrike" noProof="1"/>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eaLnBrk="1" fontAlgn="base" hangingPunct="1"/>
            <a:endParaRPr lang="zh-CN" altLang="en-US" strike="noStrike" noProof="1"/>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eaLnBrk="1" fontAlgn="base" hangingPunct="1"/>
            <a:endParaRPr lang="zh-CN" altLang="en-US" strike="noStrike" noProof="1"/>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pct5">
          <a:fgClr>
            <a:srgbClr val="92D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a:xfrm>
            <a:off x="457200" y="4684738"/>
            <a:ext cx="2133600" cy="357250"/>
          </a:xfrm>
          <a:prstGeom prst="rect">
            <a:avLst/>
          </a:prstGeom>
          <a:noFill/>
          <a:ln w="9525">
            <a:noFill/>
            <a:miter/>
          </a:ln>
        </p:spPr>
        <p:txBody>
          <a:bodyPr/>
          <a:lstStyle/>
          <a:p>
            <a:pPr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a:xfrm>
            <a:off x="3124200" y="4684738"/>
            <a:ext cx="2895600" cy="357250"/>
          </a:xfrm>
          <a:prstGeom prst="rect">
            <a:avLst/>
          </a:prstGeom>
          <a:noFill/>
          <a:ln w="9525">
            <a:noFill/>
            <a:miter/>
          </a:ln>
        </p:spPr>
        <p:txBody>
          <a:bodyPr/>
          <a:lstStyle/>
          <a:p>
            <a:pPr eaLnBrk="1" fontAlgn="base" hangingPunct="1"/>
            <a:endParaRPr lang="zh-CN" altLang="en-US" strike="noStrike" noProof="1"/>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noFill/>
        <a:effectLst/>
      </p:bgPr>
    </p:bg>
    <p:spTree>
      <p:nvGrpSpPr>
        <p:cNvPr id="1" name=""/>
        <p:cNvGrpSpPr/>
        <p:nvPr/>
      </p:nvGrpSpPr>
      <p:grpSpPr>
        <a:xfrm>
          <a:off x="0" y="0"/>
          <a:ext cx="0" cy="0"/>
          <a:chOff x="0" y="0"/>
          <a:chExt cx="0" cy="0"/>
        </a:xfrm>
      </p:grpSpPr>
      <p:cxnSp>
        <p:nvCxnSpPr>
          <p:cNvPr id="7" name="直接连接符 7"/>
          <p:cNvCxnSpPr/>
          <p:nvPr userDrawn="1"/>
        </p:nvCxnSpPr>
        <p:spPr>
          <a:xfrm>
            <a:off x="214313" y="742604"/>
            <a:ext cx="0" cy="33224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直接连接符 6"/>
          <p:cNvCxnSpPr/>
          <p:nvPr userDrawn="1"/>
        </p:nvCxnSpPr>
        <p:spPr>
          <a:xfrm>
            <a:off x="44450" y="989582"/>
            <a:ext cx="828675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标题 1"/>
          <p:cNvSpPr>
            <a:spLocks noGrp="1"/>
          </p:cNvSpPr>
          <p:nvPr>
            <p:ph type="title"/>
          </p:nvPr>
        </p:nvSpPr>
        <p:spPr>
          <a:xfrm>
            <a:off x="3175" y="-953"/>
            <a:ext cx="9116695" cy="925039"/>
          </a:xfrm>
          <a:gradFill>
            <a:gsLst>
              <a:gs pos="100000">
                <a:srgbClr val="00B0F0"/>
              </a:gs>
              <a:gs pos="39000">
                <a:schemeClr val="accent1">
                  <a:lumMod val="45000"/>
                  <a:lumOff val="55000"/>
                </a:schemeClr>
              </a:gs>
              <a:gs pos="24000">
                <a:schemeClr val="accent1">
                  <a:lumMod val="45000"/>
                  <a:lumOff val="55000"/>
                </a:schemeClr>
              </a:gs>
              <a:gs pos="5000">
                <a:schemeClr val="accent1">
                  <a:lumMod val="30000"/>
                  <a:lumOff val="70000"/>
                </a:schemeClr>
              </a:gs>
            </a:gsLst>
            <a:lin ang="10800000" scaled="0"/>
          </a:gradFill>
          <a:ln w="9525">
            <a:noFill/>
          </a:ln>
        </p:spPr>
        <p:txBody>
          <a:bodyPr vert="horz" rtlCol="0" anchor="ctr">
            <a:normAutofit/>
          </a:bodyPr>
          <a:lstStyle>
            <a:lvl1pPr marL="0" marR="0" algn="l" rtl="0" eaLnBrk="1" fontAlgn="base" latinLnBrk="0" hangingPunct="1">
              <a:lnSpc>
                <a:spcPct val="100000"/>
              </a:lnSpc>
              <a:buNone/>
              <a:defRPr kumimoji="0" lang="zh-CN" altLang="en-US" sz="3300" b="0" i="0" u="none" strike="noStrike" kern="1200" cap="none" spc="0" normalizeH="0" baseline="0" noProof="1" smtClean="0">
                <a:solidFill>
                  <a:schemeClr val="tx1"/>
                </a:solidFill>
                <a:effectLst/>
                <a:latin typeface="+mj-lt"/>
                <a:ea typeface="+mj-ea"/>
                <a:cs typeface="+mj-cs"/>
                <a:sym typeface="+mn-ea"/>
              </a:defRPr>
            </a:lvl1pPr>
          </a:lstStyle>
          <a:p>
            <a:pPr lvl="0" fontAlgn="base"/>
            <a:r>
              <a:rPr strike="noStrike" noProof="1">
                <a:sym typeface="+mn-ea"/>
              </a:rPr>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a:xfrm>
            <a:off x="457200" y="4684738"/>
            <a:ext cx="2133600" cy="357250"/>
          </a:xfrm>
          <a:prstGeom prst="rect">
            <a:avLst/>
          </a:prstGeom>
          <a:noFill/>
          <a:ln w="9525">
            <a:noFill/>
            <a:miter/>
          </a:ln>
        </p:spPr>
        <p:txBody>
          <a:bodyPr/>
          <a:lstStyle/>
          <a:p>
            <a:pPr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a:xfrm>
            <a:off x="3124200" y="4684738"/>
            <a:ext cx="2895600" cy="357250"/>
          </a:xfrm>
          <a:prstGeom prst="rect">
            <a:avLst/>
          </a:prstGeom>
          <a:noFill/>
          <a:ln w="9525">
            <a:noFill/>
            <a:miter/>
          </a:ln>
        </p:spPr>
        <p:txBody>
          <a:bodyPr/>
          <a:lstStyle/>
          <a:p>
            <a:pPr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a:xfrm>
            <a:off x="6553200" y="4684738"/>
            <a:ext cx="2133600" cy="357250"/>
          </a:xfrm>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a:xfrm>
            <a:off x="6553200" y="4684738"/>
            <a:ext cx="2133600" cy="357250"/>
          </a:xfrm>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eaLnBrk="1" fontAlgn="base" hangingPunct="1"/>
            <a:endParaRPr lang="zh-CN" altLang="en-US" strike="noStrike" noProof="1"/>
          </a:p>
        </p:txBody>
      </p:sp>
      <p:sp>
        <p:nvSpPr>
          <p:cNvPr id="9" name="Slide Number Placeholder 8"/>
          <p:cNvSpPr>
            <a:spLocks noGrp="1"/>
          </p:cNvSpPr>
          <p:nvPr>
            <p:ph type="sldNum" sz="quarter" idx="12"/>
          </p:nvPr>
        </p:nvSpPr>
        <p:spPr>
          <a:xfrm>
            <a:off x="6553200" y="4684738"/>
            <a:ext cx="2133600" cy="357250"/>
          </a:xfrm>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eaLnBrk="1" fontAlgn="base" hangingPunct="1"/>
            <a:endParaRPr lang="zh-CN" altLang="en-US" strike="noStrike" noProof="1"/>
          </a:p>
        </p:txBody>
      </p:sp>
      <p:sp>
        <p:nvSpPr>
          <p:cNvPr id="5" name="Slide Number Placeholder 4"/>
          <p:cNvSpPr>
            <a:spLocks noGrp="1"/>
          </p:cNvSpPr>
          <p:nvPr>
            <p:ph type="sldNum" sz="quarter" idx="12"/>
          </p:nvPr>
        </p:nvSpPr>
        <p:spPr>
          <a:xfrm>
            <a:off x="6553200" y="4684738"/>
            <a:ext cx="2133600" cy="357250"/>
          </a:xfrm>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eaLnBrk="1" fontAlgn="base" hangingPunct="1"/>
            <a:endParaRPr lang="zh-CN" altLang="en-US" strike="noStrike" noProof="1"/>
          </a:p>
        </p:txBody>
      </p:sp>
      <p:sp>
        <p:nvSpPr>
          <p:cNvPr id="4" name="Slide Number Placeholder 3"/>
          <p:cNvSpPr>
            <a:spLocks noGrp="1"/>
          </p:cNvSpPr>
          <p:nvPr>
            <p:ph type="sldNum" sz="quarter" idx="12"/>
          </p:nvPr>
        </p:nvSpPr>
        <p:spPr>
          <a:xfrm>
            <a:off x="6553200" y="4684738"/>
            <a:ext cx="2133600" cy="357250"/>
          </a:xfrm>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a:xfrm>
            <a:off x="6553200" y="4684738"/>
            <a:ext cx="2133600" cy="357250"/>
          </a:xfrm>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a:xfrm>
            <a:off x="6553200" y="4684738"/>
            <a:ext cx="2133600" cy="357250"/>
          </a:xfrm>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a:xfrm>
            <a:off x="6553200" y="4684738"/>
            <a:ext cx="2133600" cy="357250"/>
          </a:xfrm>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a:xfrm>
            <a:off x="6553200" y="4684738"/>
            <a:ext cx="2133600" cy="357250"/>
          </a:xfrm>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4338" name="组合 5121"/>
          <p:cNvGrpSpPr/>
          <p:nvPr/>
        </p:nvGrpSpPr>
        <p:grpSpPr>
          <a:xfrm>
            <a:off x="0" y="0"/>
            <a:ext cx="9144000" cy="5143209"/>
            <a:chOff x="0" y="0"/>
            <a:chExt cx="5760" cy="4319"/>
          </a:xfrm>
        </p:grpSpPr>
        <p:sp>
          <p:nvSpPr>
            <p:cNvPr id="14339" name="任意多边形 5122"/>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14340" name="任意多边形 5123"/>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4341" name="任意多边形 5124"/>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14342" name="任意多边形 5125"/>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4343" name="任意多边形 5126"/>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14344" name="任意多边形 5127"/>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14345" name="任意多边形 5128"/>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14346" name="任意多边形 5129"/>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4347" name="任意多边形 5130"/>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14348" name="任意多边形 5131"/>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14349" name="任意多边形 5132"/>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14350" name="任意多边形 5133"/>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14351" name="任意多边形 5134"/>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4352" name="任意多边形 5135"/>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14353" name="任意多边形 5136"/>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14354" name="任意多边形 5137"/>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14355" name="任意多边形 5138"/>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14356" name="任意多边形 5139"/>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14357" name="任意多边形 5140"/>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14358" name="任意多边形 5141"/>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14359" name="任意多边形 5142"/>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4360" name="任意多边形 5143"/>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14361" name="任意多边形 5144"/>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14362" name="任意多边形 5145"/>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14363" name="任意多边形 5146"/>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14364" name="任意多边形 5147"/>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14365" name="任意多边形 5148"/>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14366" name="任意多边形 5149"/>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14367" name="任意多边形 5150"/>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4368" name="任意多边形 5151"/>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14369" name="任意多边形 5152"/>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14370" name="任意多边形 5153"/>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14371" name="任意多边形 5154"/>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4372" name="任意多边形 5155"/>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14373" name="任意多边形 5156"/>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14374" name="任意多边形 5157"/>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14375" name="组合 5158"/>
            <p:cNvGrpSpPr/>
            <p:nvPr userDrawn="1"/>
          </p:nvGrpSpPr>
          <p:grpSpPr>
            <a:xfrm>
              <a:off x="0" y="1632"/>
              <a:ext cx="5758" cy="1858"/>
              <a:chOff x="0" y="0"/>
              <a:chExt cx="5758" cy="1858"/>
            </a:xfrm>
          </p:grpSpPr>
          <p:sp>
            <p:nvSpPr>
              <p:cNvPr id="14376" name="任意多边形 5159"/>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4377" name="任意多边形 5160"/>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5162" name="标题 5161"/>
          <p:cNvSpPr>
            <a:spLocks noGrp="1"/>
          </p:cNvSpPr>
          <p:nvPr>
            <p:ph type="ctrTitle" sz="quarter"/>
          </p:nvPr>
        </p:nvSpPr>
        <p:spPr>
          <a:xfrm>
            <a:off x="457200" y="1200360"/>
            <a:ext cx="8229600" cy="1371840"/>
          </a:xfrm>
          <a:prstGeom prst="rect">
            <a:avLst/>
          </a:prstGeom>
          <a:noFill/>
          <a:ln w="9525">
            <a:noFill/>
            <a:miter/>
          </a:ln>
        </p:spPr>
        <p:txBody>
          <a:bodyPr anchor="ctr"/>
          <a:lstStyle>
            <a:lvl1pPr lvl="0">
              <a:defRPr sz="3600" kern="1200"/>
            </a:lvl1pPr>
          </a:lstStyle>
          <a:p>
            <a:pPr lvl="0" fontAlgn="base"/>
            <a:r>
              <a:rPr lang="zh-CN" altLang="en-US" strike="noStrike" noProof="1"/>
              <a:t>单击此处编辑母版标题样式</a:t>
            </a:r>
          </a:p>
        </p:txBody>
      </p:sp>
      <p:sp>
        <p:nvSpPr>
          <p:cNvPr id="5163" name="副标题 5162"/>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p>
        </p:txBody>
      </p:sp>
      <p:sp>
        <p:nvSpPr>
          <p:cNvPr id="5164" name="日期占位符 5163"/>
          <p:cNvSpPr>
            <a:spLocks noGrp="1"/>
          </p:cNvSpPr>
          <p:nvPr>
            <p:ph type="dt" sz="quarter" idx="2"/>
          </p:nvPr>
        </p:nvSpPr>
        <p:spPr>
          <a:xfrm>
            <a:off x="457200" y="4683547"/>
            <a:ext cx="2133600" cy="342960"/>
          </a:xfrm>
          <a:prstGeom prst="rect">
            <a:avLst/>
          </a:prstGeom>
          <a:noFill/>
          <a:ln w="9525">
            <a:noFill/>
            <a:miter/>
          </a:ln>
        </p:spPr>
        <p:txBody>
          <a:bodyPr anchor="b"/>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165" name="页脚占位符 5164"/>
          <p:cNvSpPr>
            <a:spLocks noGrp="1"/>
          </p:cNvSpPr>
          <p:nvPr>
            <p:ph type="ftr" sz="quarter" idx="3"/>
          </p:nvPr>
        </p:nvSpPr>
        <p:spPr>
          <a:xfrm>
            <a:off x="3124200" y="4687120"/>
            <a:ext cx="2895600" cy="342960"/>
          </a:xfrm>
          <a:prstGeom prst="rect">
            <a:avLst/>
          </a:prstGeom>
          <a:noFill/>
          <a:ln w="9525">
            <a:noFill/>
            <a:miter/>
          </a:ln>
        </p:spPr>
        <p:txBody>
          <a:bodyPr anchor="b"/>
          <a:lstStyle/>
          <a:p>
            <a:pPr fontAlgn="base"/>
            <a:endParaRPr lang="en-US" altLang="x-none" strike="noStrike" noProof="1"/>
          </a:p>
        </p:txBody>
      </p:sp>
      <p:sp>
        <p:nvSpPr>
          <p:cNvPr id="5166" name="灯片编号占位符 5165"/>
          <p:cNvSpPr>
            <a:spLocks noGrp="1"/>
          </p:cNvSpPr>
          <p:nvPr>
            <p:ph type="sldNum" sz="quarter" idx="4"/>
          </p:nvPr>
        </p:nvSpPr>
        <p:spPr>
          <a:xfrm>
            <a:off x="6553200" y="4683547"/>
            <a:ext cx="2133600" cy="342960"/>
          </a:xfrm>
          <a:prstGeom prst="rect">
            <a:avLst/>
          </a:prstGeom>
          <a:noFill/>
          <a:ln w="9525">
            <a:noFill/>
            <a:miter/>
          </a:ln>
        </p:spPr>
        <p:txBody>
          <a:bodyPr anchor="b"/>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eaLnBrk="1" fontAlgn="base" hangingPunct="1"/>
            <a:endParaRPr lang="zh-CN" altLang="en-US" strike="noStrike" noProof="1"/>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eaLnBrk="1" fontAlgn="base" hangingPunct="1"/>
            <a:endParaRPr lang="zh-CN" altLang="en-US" strike="noStrike" noProof="1"/>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5362" name="组合 9217"/>
          <p:cNvGrpSpPr/>
          <p:nvPr/>
        </p:nvGrpSpPr>
        <p:grpSpPr>
          <a:xfrm>
            <a:off x="0" y="0"/>
            <a:ext cx="9144000" cy="5143209"/>
            <a:chOff x="0" y="0"/>
            <a:chExt cx="5760" cy="4319"/>
          </a:xfrm>
        </p:grpSpPr>
        <p:sp>
          <p:nvSpPr>
            <p:cNvPr id="15363" name="任意多边形 9218"/>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15364" name="任意多边形 9219"/>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5365" name="任意多边形 9220"/>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15366" name="任意多边形 9221"/>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5367" name="任意多边形 9222"/>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15368" name="任意多边形 9223"/>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15369" name="任意多边形 9224"/>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15370" name="任意多边形 9225"/>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5371" name="任意多边形 9226"/>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15372" name="任意多边形 9227"/>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15373" name="任意多边形 9228"/>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15374" name="任意多边形 9229"/>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15375" name="任意多边形 9230"/>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5376" name="任意多边形 9231"/>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15377" name="任意多边形 9232"/>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15378" name="任意多边形 9233"/>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15379" name="任意多边形 9234"/>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15380" name="任意多边形 9235"/>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15381" name="任意多边形 9236"/>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15382" name="任意多边形 9237"/>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15383" name="任意多边形 9238"/>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5384" name="任意多边形 9239"/>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15385" name="任意多边形 9240"/>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15386" name="任意多边形 9241"/>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15387" name="任意多边形 9242"/>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15388" name="任意多边形 9243"/>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15389" name="任意多边形 9244"/>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15390" name="任意多边形 9245"/>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15391" name="任意多边形 9246"/>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5392" name="任意多边形 9247"/>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15393" name="任意多边形 9248"/>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15394" name="任意多边形 9249"/>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15395" name="任意多边形 9250"/>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5396" name="任意多边形 9251"/>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15397" name="任意多边形 9252"/>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15398" name="任意多边形 9253"/>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15399" name="组合 9254"/>
            <p:cNvGrpSpPr/>
            <p:nvPr userDrawn="1"/>
          </p:nvGrpSpPr>
          <p:grpSpPr>
            <a:xfrm>
              <a:off x="0" y="1632"/>
              <a:ext cx="5758" cy="1858"/>
              <a:chOff x="0" y="0"/>
              <a:chExt cx="5758" cy="1858"/>
            </a:xfrm>
          </p:grpSpPr>
          <p:sp>
            <p:nvSpPr>
              <p:cNvPr id="15400" name="任意多边形 9255"/>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5401" name="任意多边形 9256"/>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9258" name="标题 9257"/>
          <p:cNvSpPr>
            <a:spLocks noGrp="1"/>
          </p:cNvSpPr>
          <p:nvPr>
            <p:ph type="ctrTitle" sz="quarter"/>
          </p:nvPr>
        </p:nvSpPr>
        <p:spPr>
          <a:xfrm>
            <a:off x="457200" y="1200360"/>
            <a:ext cx="8229600" cy="1371840"/>
          </a:xfrm>
          <a:prstGeom prst="rect">
            <a:avLst/>
          </a:prstGeom>
          <a:noFill/>
          <a:ln w="9525">
            <a:noFill/>
            <a:miter/>
          </a:ln>
        </p:spPr>
        <p:txBody>
          <a:bodyPr anchor="ctr"/>
          <a:lstStyle>
            <a:lvl1pPr lvl="0">
              <a:defRPr sz="3600" kern="1200"/>
            </a:lvl1pPr>
          </a:lstStyle>
          <a:p>
            <a:pPr lvl="0" fontAlgn="base"/>
            <a:r>
              <a:rPr lang="zh-CN" altLang="en-US" strike="noStrike" noProof="1"/>
              <a:t>单击此处编辑母版标题样式</a:t>
            </a:r>
          </a:p>
        </p:txBody>
      </p:sp>
      <p:sp>
        <p:nvSpPr>
          <p:cNvPr id="9259" name="副标题 9258"/>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p>
        </p:txBody>
      </p:sp>
      <p:sp>
        <p:nvSpPr>
          <p:cNvPr id="9260" name="日期占位符 9259"/>
          <p:cNvSpPr>
            <a:spLocks noGrp="1"/>
          </p:cNvSpPr>
          <p:nvPr>
            <p:ph type="dt" sz="quarter" idx="2"/>
          </p:nvPr>
        </p:nvSpPr>
        <p:spPr>
          <a:xfrm>
            <a:off x="457200" y="4683547"/>
            <a:ext cx="2133600" cy="342960"/>
          </a:xfrm>
          <a:prstGeom prst="rect">
            <a:avLst/>
          </a:prstGeom>
          <a:noFill/>
          <a:ln w="9525">
            <a:noFill/>
            <a:miter/>
          </a:ln>
        </p:spPr>
        <p:txBody>
          <a:bodyPr anchor="b"/>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9261" name="页脚占位符 9260"/>
          <p:cNvSpPr>
            <a:spLocks noGrp="1"/>
          </p:cNvSpPr>
          <p:nvPr>
            <p:ph type="ftr" sz="quarter" idx="3"/>
          </p:nvPr>
        </p:nvSpPr>
        <p:spPr>
          <a:xfrm>
            <a:off x="3124200" y="4687120"/>
            <a:ext cx="2895600" cy="342960"/>
          </a:xfrm>
          <a:prstGeom prst="rect">
            <a:avLst/>
          </a:prstGeom>
          <a:noFill/>
          <a:ln w="9525">
            <a:noFill/>
            <a:miter/>
          </a:ln>
        </p:spPr>
        <p:txBody>
          <a:bodyPr anchor="b"/>
          <a:lstStyle/>
          <a:p>
            <a:pPr fontAlgn="base"/>
            <a:endParaRPr lang="en-US" altLang="x-none" strike="noStrike" noProof="1"/>
          </a:p>
        </p:txBody>
      </p:sp>
      <p:sp>
        <p:nvSpPr>
          <p:cNvPr id="9262" name="灯片编号占位符 9261"/>
          <p:cNvSpPr>
            <a:spLocks noGrp="1"/>
          </p:cNvSpPr>
          <p:nvPr>
            <p:ph type="sldNum" sz="quarter" idx="4"/>
          </p:nvPr>
        </p:nvSpPr>
        <p:spPr>
          <a:xfrm>
            <a:off x="6553200" y="4683547"/>
            <a:ext cx="2133600" cy="342960"/>
          </a:xfrm>
          <a:prstGeom prst="rect">
            <a:avLst/>
          </a:prstGeom>
          <a:noFill/>
          <a:ln w="9525">
            <a:noFill/>
            <a:miter/>
          </a:ln>
        </p:spPr>
        <p:txBody>
          <a:bodyPr anchor="b"/>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eaLnBrk="1" fontAlgn="base" hangingPunct="1"/>
            <a:endParaRPr lang="zh-CN" altLang="en-US" strike="noStrike" noProof="1"/>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6386" name="组合 12289"/>
          <p:cNvGrpSpPr/>
          <p:nvPr/>
        </p:nvGrpSpPr>
        <p:grpSpPr>
          <a:xfrm>
            <a:off x="0" y="0"/>
            <a:ext cx="9144000" cy="5143209"/>
            <a:chOff x="0" y="0"/>
            <a:chExt cx="5760" cy="4319"/>
          </a:xfrm>
        </p:grpSpPr>
        <p:sp>
          <p:nvSpPr>
            <p:cNvPr id="16387" name="任意多边形 12290"/>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16388" name="任意多边形 12291"/>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6389" name="任意多边形 12292"/>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16390" name="任意多边形 12293"/>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6391" name="任意多边形 12294"/>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16392" name="任意多边形 12295"/>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16393" name="任意多边形 12296"/>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16394" name="任意多边形 12297"/>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6395" name="任意多边形 12298"/>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16396" name="任意多边形 12299"/>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16397" name="任意多边形 12300"/>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16398" name="任意多边形 12301"/>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16399" name="任意多边形 12302"/>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6400" name="任意多边形 12303"/>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16401" name="任意多边形 12304"/>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16402" name="任意多边形 12305"/>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16403" name="任意多边形 12306"/>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16404" name="任意多边形 12307"/>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16405" name="任意多边形 12308"/>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16406" name="任意多边形 12309"/>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16407" name="任意多边形 12310"/>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6408" name="任意多边形 12311"/>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16409" name="任意多边形 12312"/>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16410" name="任意多边形 12313"/>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16411" name="任意多边形 12314"/>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16412" name="任意多边形 12315"/>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16413" name="任意多边形 12316"/>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16414" name="任意多边形 12317"/>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16415" name="任意多边形 12318"/>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6416" name="任意多边形 12319"/>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16417" name="任意多边形 12320"/>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16418" name="任意多边形 12321"/>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16419" name="任意多边形 12322"/>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6420" name="任意多边形 12323"/>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16421" name="任意多边形 12324"/>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16422" name="任意多边形 12325"/>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16423" name="组合 12326"/>
            <p:cNvGrpSpPr/>
            <p:nvPr userDrawn="1"/>
          </p:nvGrpSpPr>
          <p:grpSpPr>
            <a:xfrm>
              <a:off x="0" y="1632"/>
              <a:ext cx="5758" cy="1858"/>
              <a:chOff x="0" y="0"/>
              <a:chExt cx="5758" cy="1858"/>
            </a:xfrm>
          </p:grpSpPr>
          <p:sp>
            <p:nvSpPr>
              <p:cNvPr id="16424" name="任意多边形 12327"/>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6425" name="任意多边形 12328"/>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12330" name="标题 12329"/>
          <p:cNvSpPr>
            <a:spLocks noGrp="1"/>
          </p:cNvSpPr>
          <p:nvPr>
            <p:ph type="ctrTitle" sz="quarter"/>
          </p:nvPr>
        </p:nvSpPr>
        <p:spPr>
          <a:xfrm>
            <a:off x="457200" y="1200360"/>
            <a:ext cx="8229600" cy="1371840"/>
          </a:xfrm>
          <a:prstGeom prst="rect">
            <a:avLst/>
          </a:prstGeom>
          <a:noFill/>
          <a:ln w="9525">
            <a:noFill/>
            <a:miter/>
          </a:ln>
        </p:spPr>
        <p:txBody>
          <a:bodyPr anchor="ctr"/>
          <a:lstStyle>
            <a:lvl1pPr lvl="0">
              <a:defRPr sz="3600" kern="1200"/>
            </a:lvl1pPr>
          </a:lstStyle>
          <a:p>
            <a:pPr lvl="0" fontAlgn="base"/>
            <a:r>
              <a:rPr lang="zh-CN" altLang="en-US" strike="noStrike" noProof="1"/>
              <a:t>单击此处编辑母版标题样式</a:t>
            </a:r>
          </a:p>
        </p:txBody>
      </p:sp>
      <p:sp>
        <p:nvSpPr>
          <p:cNvPr id="12331" name="副标题 12330"/>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p>
        </p:txBody>
      </p:sp>
      <p:sp>
        <p:nvSpPr>
          <p:cNvPr id="12332" name="日期占位符 12331"/>
          <p:cNvSpPr>
            <a:spLocks noGrp="1"/>
          </p:cNvSpPr>
          <p:nvPr>
            <p:ph type="dt" sz="quarter" idx="2"/>
          </p:nvPr>
        </p:nvSpPr>
        <p:spPr>
          <a:xfrm>
            <a:off x="457200" y="4683547"/>
            <a:ext cx="2133600" cy="342960"/>
          </a:xfrm>
          <a:prstGeom prst="rect">
            <a:avLst/>
          </a:prstGeom>
          <a:noFill/>
          <a:ln w="9525">
            <a:noFill/>
            <a:miter/>
          </a:ln>
        </p:spPr>
        <p:txBody>
          <a:bodyPr anchor="b"/>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12333" name="页脚占位符 12332"/>
          <p:cNvSpPr>
            <a:spLocks noGrp="1"/>
          </p:cNvSpPr>
          <p:nvPr>
            <p:ph type="ftr" sz="quarter" idx="3"/>
          </p:nvPr>
        </p:nvSpPr>
        <p:spPr>
          <a:xfrm>
            <a:off x="3124200" y="4687120"/>
            <a:ext cx="2895600" cy="342960"/>
          </a:xfrm>
          <a:prstGeom prst="rect">
            <a:avLst/>
          </a:prstGeom>
          <a:noFill/>
          <a:ln w="9525">
            <a:noFill/>
            <a:miter/>
          </a:ln>
        </p:spPr>
        <p:txBody>
          <a:bodyPr anchor="b"/>
          <a:lstStyle/>
          <a:p>
            <a:pPr fontAlgn="base"/>
            <a:endParaRPr lang="en-US" altLang="x-none" strike="noStrike" noProof="1"/>
          </a:p>
        </p:txBody>
      </p:sp>
      <p:sp>
        <p:nvSpPr>
          <p:cNvPr id="12334" name="灯片编号占位符 12333"/>
          <p:cNvSpPr>
            <a:spLocks noGrp="1"/>
          </p:cNvSpPr>
          <p:nvPr>
            <p:ph type="sldNum" sz="quarter" idx="4"/>
          </p:nvPr>
        </p:nvSpPr>
        <p:spPr>
          <a:xfrm>
            <a:off x="6553200" y="4683547"/>
            <a:ext cx="2133600" cy="342960"/>
          </a:xfrm>
          <a:prstGeom prst="rect">
            <a:avLst/>
          </a:prstGeom>
          <a:noFill/>
          <a:ln w="9525">
            <a:noFill/>
            <a:miter/>
          </a:ln>
        </p:spPr>
        <p:txBody>
          <a:bodyPr anchor="b"/>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3.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image" Target="../media/image3.png"/><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5" Type="http://schemas.openxmlformats.org/officeDocument/2006/relationships/image" Target="../media/image3.png"/><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1027"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1028"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eaLnBrk="1" fontAlgn="base" hangingPunct="1"/>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685800" eaLnBrk="1" fontAlgn="base" latinLnBrk="0" hangingPunct="1">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314" name="日期占位符 13313"/>
          <p:cNvSpPr>
            <a:spLocks noGrp="1"/>
          </p:cNvSpPr>
          <p:nvPr>
            <p:ph type="dt" sz="half" idx="2"/>
          </p:nvPr>
        </p:nvSpPr>
        <p:spPr>
          <a:xfrm>
            <a:off x="457200" y="4689501"/>
            <a:ext cx="2133600" cy="357250"/>
          </a:xfrm>
          <a:prstGeom prst="rect">
            <a:avLst/>
          </a:prstGeom>
          <a:noFill/>
          <a:ln w="9525">
            <a:noFill/>
            <a:miter/>
          </a:ln>
        </p:spPr>
        <p:txBody>
          <a:bodyPr anchor="b"/>
          <a:lstStyle>
            <a:lvl1pPr>
              <a:defRPr sz="900"/>
            </a:lvl1p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13315" name="灯片编号占位符 13314"/>
          <p:cNvSpPr>
            <a:spLocks noGrp="1"/>
          </p:cNvSpPr>
          <p:nvPr>
            <p:ph type="sldNum" sz="quarter" idx="4"/>
          </p:nvPr>
        </p:nvSpPr>
        <p:spPr>
          <a:xfrm>
            <a:off x="6553200" y="4687120"/>
            <a:ext cx="2133600" cy="357250"/>
          </a:xfrm>
          <a:prstGeom prst="rect">
            <a:avLst/>
          </a:prstGeom>
          <a:noFill/>
          <a:ln w="9525">
            <a:noFill/>
            <a:miter/>
          </a:ln>
        </p:spPr>
        <p:txBody>
          <a:bodyPr anchor="b"/>
          <a:lstStyle>
            <a:lvl1pPr algn="r">
              <a:defRPr sz="900"/>
            </a:lvl1p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grpSp>
        <p:nvGrpSpPr>
          <p:cNvPr id="10244" name="组合 13315"/>
          <p:cNvGrpSpPr/>
          <p:nvPr/>
        </p:nvGrpSpPr>
        <p:grpSpPr>
          <a:xfrm>
            <a:off x="0" y="0"/>
            <a:ext cx="9140825" cy="5138446"/>
            <a:chOff x="0" y="0"/>
            <a:chExt cx="5758" cy="4315"/>
          </a:xfrm>
        </p:grpSpPr>
        <p:grpSp>
          <p:nvGrpSpPr>
            <p:cNvPr id="10245" name="组合 13316"/>
            <p:cNvGrpSpPr/>
            <p:nvPr userDrawn="1"/>
          </p:nvGrpSpPr>
          <p:grpSpPr>
            <a:xfrm>
              <a:off x="1728" y="2230"/>
              <a:ext cx="4027" cy="2085"/>
              <a:chOff x="0" y="0"/>
              <a:chExt cx="4027" cy="2085"/>
            </a:xfrm>
          </p:grpSpPr>
          <p:sp>
            <p:nvSpPr>
              <p:cNvPr id="10246" name="任意多边形 13317"/>
              <p:cNvSpPr/>
              <p:nvPr/>
            </p:nvSpPr>
            <p:spPr>
              <a:xfrm>
                <a:off x="0" y="414"/>
                <a:ext cx="2882" cy="1671"/>
              </a:xfrm>
              <a:custGeom>
                <a:avLst/>
                <a:gdLst/>
                <a:ahLst/>
                <a:cxnLst/>
                <a:rect l="0" t="0" r="0" b="0"/>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rgbClr val="002E8B"/>
                  </a:gs>
                </a:gsLst>
                <a:lin ang="0" scaled="1"/>
                <a:tileRect/>
              </a:gradFill>
              <a:ln w="9525">
                <a:noFill/>
              </a:ln>
            </p:spPr>
            <p:txBody>
              <a:bodyPr/>
              <a:lstStyle/>
              <a:p>
                <a:endParaRPr lang="en-US" sz="100"/>
              </a:p>
            </p:txBody>
          </p:sp>
          <p:sp>
            <p:nvSpPr>
              <p:cNvPr id="10247" name="任意多边形 13318"/>
              <p:cNvSpPr/>
              <p:nvPr/>
            </p:nvSpPr>
            <p:spPr>
              <a:xfrm>
                <a:off x="2442" y="441"/>
                <a:ext cx="1259" cy="811"/>
              </a:xfrm>
              <a:custGeom>
                <a:avLst/>
                <a:gdLst/>
                <a:ahLst/>
                <a:cxnLst/>
                <a:rect l="0" t="0" r="0" b="0"/>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rgbClr val="002E8B"/>
                  </a:gs>
                </a:gsLst>
                <a:lin ang="2700000" scaled="1"/>
                <a:tileRect/>
              </a:gradFill>
              <a:ln w="9525">
                <a:noFill/>
              </a:ln>
            </p:spPr>
            <p:txBody>
              <a:bodyPr/>
              <a:lstStyle/>
              <a:p>
                <a:endParaRPr lang="en-US" sz="100"/>
              </a:p>
            </p:txBody>
          </p:sp>
          <p:sp>
            <p:nvSpPr>
              <p:cNvPr id="10248" name="任意多边形 13319"/>
              <p:cNvSpPr/>
              <p:nvPr/>
            </p:nvSpPr>
            <p:spPr>
              <a:xfrm>
                <a:off x="1172" y="1116"/>
                <a:ext cx="2849" cy="969"/>
              </a:xfrm>
              <a:custGeom>
                <a:avLst/>
                <a:gdLst/>
                <a:ahLst/>
                <a:cxnLst/>
                <a:rect l="0" t="0" r="0" b="0"/>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rgbClr val="002A7D"/>
                  </a:gs>
                  <a:gs pos="100000">
                    <a:schemeClr val="bg1"/>
                  </a:gs>
                </a:gsLst>
                <a:lin ang="5400000" scaled="1"/>
                <a:tileRect/>
              </a:gradFill>
              <a:ln w="9525">
                <a:noFill/>
              </a:ln>
            </p:spPr>
            <p:txBody>
              <a:bodyPr/>
              <a:lstStyle/>
              <a:p>
                <a:endParaRPr lang="en-US" sz="100"/>
              </a:p>
            </p:txBody>
          </p:sp>
          <p:sp>
            <p:nvSpPr>
              <p:cNvPr id="10249" name="任意多边形 13320"/>
              <p:cNvSpPr/>
              <p:nvPr/>
            </p:nvSpPr>
            <p:spPr>
              <a:xfrm>
                <a:off x="1020" y="0"/>
                <a:ext cx="3007" cy="2085"/>
              </a:xfrm>
              <a:custGeom>
                <a:avLst/>
                <a:gdLst/>
                <a:ahLst/>
                <a:cxnLst/>
                <a:rect l="0" t="0" r="0" b="0"/>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ln>
            </p:spPr>
            <p:txBody>
              <a:bodyPr/>
              <a:lstStyle/>
              <a:p>
                <a:endParaRPr lang="en-US" sz="100"/>
              </a:p>
            </p:txBody>
          </p:sp>
          <p:sp>
            <p:nvSpPr>
              <p:cNvPr id="10250" name="任意多边形 13321"/>
              <p:cNvSpPr/>
              <p:nvPr/>
            </p:nvSpPr>
            <p:spPr>
              <a:xfrm>
                <a:off x="2773" y="87"/>
                <a:ext cx="1248" cy="539"/>
              </a:xfrm>
              <a:custGeom>
                <a:avLst/>
                <a:gdLst/>
                <a:ahLst/>
                <a:cxnLst/>
                <a:rect l="0" t="0" r="0" b="0"/>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rgbClr val="002D86"/>
                  </a:gs>
                  <a:gs pos="100000">
                    <a:schemeClr val="bg1"/>
                  </a:gs>
                </a:gsLst>
                <a:lin ang="2700000" scaled="1"/>
                <a:tileRect/>
              </a:gradFill>
              <a:ln w="9525">
                <a:noFill/>
              </a:ln>
            </p:spPr>
            <p:txBody>
              <a:bodyPr/>
              <a:lstStyle/>
              <a:p>
                <a:endParaRPr lang="en-US" sz="100"/>
              </a:p>
            </p:txBody>
          </p:sp>
        </p:grpSp>
        <p:sp>
          <p:nvSpPr>
            <p:cNvPr id="10251" name="任意多边形 13322"/>
            <p:cNvSpPr/>
            <p:nvPr/>
          </p:nvSpPr>
          <p:spPr>
            <a:xfrm>
              <a:off x="3322" y="1341"/>
              <a:ext cx="1825" cy="1537"/>
            </a:xfrm>
            <a:custGeom>
              <a:avLst/>
              <a:gdLst/>
              <a:ahLst/>
              <a:cxnLst/>
              <a:rect l="0" t="0" r="0" b="0"/>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rgbClr val="002B82"/>
                </a:gs>
                <a:gs pos="100000">
                  <a:schemeClr val="bg1"/>
                </a:gs>
              </a:gsLst>
              <a:lin ang="2700000" scaled="1"/>
              <a:tileRect/>
            </a:gradFill>
            <a:ln w="9525">
              <a:noFill/>
            </a:ln>
          </p:spPr>
          <p:txBody>
            <a:bodyPr/>
            <a:lstStyle/>
            <a:p>
              <a:endParaRPr lang="en-US" sz="100"/>
            </a:p>
          </p:txBody>
        </p:sp>
        <p:sp>
          <p:nvSpPr>
            <p:cNvPr id="10252" name="任意多边形 13323"/>
            <p:cNvSpPr/>
            <p:nvPr/>
          </p:nvSpPr>
          <p:spPr>
            <a:xfrm>
              <a:off x="0" y="0"/>
              <a:ext cx="5758" cy="1776"/>
            </a:xfrm>
            <a:custGeom>
              <a:avLst/>
              <a:gdLst/>
              <a:ahLst/>
              <a:cxnLst/>
              <a:rect l="0" t="0" r="0" b="0"/>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tileRect/>
            </a:gradFill>
            <a:ln w="9525">
              <a:noFill/>
            </a:ln>
          </p:spPr>
          <p:txBody>
            <a:bodyPr/>
            <a:lstStyle/>
            <a:p>
              <a:endParaRPr lang="en-US" sz="100"/>
            </a:p>
          </p:txBody>
        </p:sp>
      </p:grpSp>
      <p:sp>
        <p:nvSpPr>
          <p:cNvPr id="13325" name="标题 13324"/>
          <p:cNvSpPr>
            <a:spLocks noGrp="1" noRot="1"/>
          </p:cNvSpPr>
          <p:nvPr>
            <p:ph type="title"/>
          </p:nvPr>
        </p:nvSpPr>
        <p:spPr>
          <a:xfrm>
            <a:off x="457200" y="206014"/>
            <a:ext cx="8229600" cy="857400"/>
          </a:xfrm>
          <a:prstGeom prst="rect">
            <a:avLst/>
          </a:prstGeom>
          <a:noFill/>
          <a:ln w="9525">
            <a:noFill/>
            <a:miter/>
          </a:ln>
        </p:spPr>
        <p:txBody>
          <a:bodyPr anchor="ctr"/>
          <a:lstStyle/>
          <a:p>
            <a:pPr lvl="0" fontAlgn="base"/>
            <a:r>
              <a:rPr lang="zh-CN" altLang="en-US" strike="noStrike" noProof="1"/>
              <a:t>单击此处编辑母版标题样式</a:t>
            </a:r>
          </a:p>
        </p:txBody>
      </p:sp>
      <p:sp>
        <p:nvSpPr>
          <p:cNvPr id="13326" name="页脚占位符 13325"/>
          <p:cNvSpPr>
            <a:spLocks noGrp="1"/>
          </p:cNvSpPr>
          <p:nvPr>
            <p:ph type="ftr" sz="quarter" idx="3"/>
          </p:nvPr>
        </p:nvSpPr>
        <p:spPr>
          <a:xfrm>
            <a:off x="3124200" y="4687120"/>
            <a:ext cx="2895600" cy="357250"/>
          </a:xfrm>
          <a:prstGeom prst="rect">
            <a:avLst/>
          </a:prstGeom>
          <a:noFill/>
          <a:ln w="9525">
            <a:noFill/>
            <a:miter/>
          </a:ln>
        </p:spPr>
        <p:txBody>
          <a:bodyPr anchor="b"/>
          <a:lstStyle>
            <a:lvl1pPr algn="ctr">
              <a:defRPr sz="900"/>
            </a:lvl1pPr>
          </a:lstStyle>
          <a:p>
            <a:pPr lvl="0" fontAlgn="base"/>
            <a:endParaRPr lang="zh-CN" strike="noStrike" noProof="1"/>
          </a:p>
        </p:txBody>
      </p:sp>
      <p:sp>
        <p:nvSpPr>
          <p:cNvPr id="13327" name="文本占位符 13326"/>
          <p:cNvSpPr>
            <a:spLocks noGrp="1"/>
          </p:cNvSpPr>
          <p:nvPr>
            <p:ph type="body" idx="1"/>
          </p:nvPr>
        </p:nvSpPr>
        <p:spPr>
          <a:xfrm>
            <a:off x="457200" y="1200360"/>
            <a:ext cx="8229600" cy="3395066"/>
          </a:xfrm>
          <a:prstGeom prst="rect">
            <a:avLst/>
          </a:prstGeom>
          <a:noFill/>
          <a:ln w="9525">
            <a:noFill/>
            <a:miter/>
          </a:ln>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1" i="0" u="none" kern="1200" baseline="0">
          <a:solidFill>
            <a:schemeClr val="tx2"/>
          </a:solidFill>
          <a:effectLst>
            <a:outerShdw blurRad="38100" dist="38100" dir="2700000">
              <a:srgbClr val="000000"/>
            </a:outerShdw>
          </a:effectLst>
          <a:latin typeface="+mj-lt"/>
          <a:ea typeface="+mj-ea"/>
          <a:cs typeface="+mj-cs"/>
        </a:defRPr>
      </a:lvl1pPr>
    </p:titleStyle>
    <p:bodyStyle>
      <a:lvl1pPr marL="257175" lvl="0" indent="-257175"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1pPr>
      <a:lvl2pPr marL="557530" lvl="1" indent="-214630" algn="l" defTabSz="685800" eaLnBrk="1" fontAlgn="base" latinLnBrk="0" hangingPunct="1">
        <a:spcBef>
          <a:spcPct val="15000"/>
        </a:spcBef>
        <a:spcAft>
          <a:spcPct val="0"/>
        </a:spcAft>
        <a:buClr>
          <a:schemeClr val="accent2"/>
        </a:buClr>
        <a:buSzPct val="70000"/>
        <a:buFont typeface="Wingdings" panose="05000000000000000000" pitchFamily="2" charset="2"/>
        <a:buChar char="n"/>
        <a:defRPr sz="2100" b="0" i="0" u="none" kern="1200" baseline="0">
          <a:solidFill>
            <a:schemeClr val="tx1"/>
          </a:solidFill>
          <a:effectLst>
            <a:outerShdw blurRad="38100" dist="38100" dir="2700000">
              <a:srgbClr val="000000"/>
            </a:outerShdw>
          </a:effectLst>
          <a:latin typeface="+mn-lt"/>
          <a:ea typeface="+mn-ea"/>
          <a:cs typeface="+mn-cs"/>
        </a:defRPr>
      </a:lvl2pPr>
      <a:lvl3pPr marL="857250" lvl="2" indent="-171450" algn="l" defTabSz="685800" eaLnBrk="1" fontAlgn="base" latinLnBrk="0" hangingPunct="1">
        <a:spcBef>
          <a:spcPct val="15000"/>
        </a:spcBef>
        <a:spcAft>
          <a:spcPct val="0"/>
        </a:spcAft>
        <a:buClr>
          <a:schemeClr val="tx2"/>
        </a:buClr>
        <a:buSzPct val="70000"/>
        <a:buFont typeface="Wingdings" panose="05000000000000000000" pitchFamily="2" charset="2"/>
        <a:buChar char="n"/>
        <a:defRPr sz="1800" b="0" i="0" u="none" kern="1200" baseline="0">
          <a:solidFill>
            <a:schemeClr val="tx1"/>
          </a:solidFill>
          <a:effectLst>
            <a:outerShdw blurRad="38100" dist="38100" dir="2700000">
              <a:srgbClr val="000000"/>
            </a:outerShdw>
          </a:effectLst>
          <a:latin typeface="+mn-lt"/>
          <a:ea typeface="+mn-ea"/>
          <a:cs typeface="+mn-cs"/>
        </a:defRPr>
      </a:lvl3pPr>
      <a:lvl4pPr marL="1200150" lvl="3" indent="-171450" algn="l" defTabSz="685800" eaLnBrk="1" fontAlgn="base" latinLnBrk="0" hangingPunct="1">
        <a:spcBef>
          <a:spcPct val="15000"/>
        </a:spcBef>
        <a:spcAft>
          <a:spcPct val="0"/>
        </a:spcAft>
        <a:buClr>
          <a:schemeClr val="accent2"/>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4pPr>
      <a:lvl5pPr marL="1543050" lvl="4"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5pPr>
      <a:lvl6pPr marL="1886585" lvl="5"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11267"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15364"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15365"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eaLnBrk="1" fontAlgn="base" hangingPunct="1"/>
            <a:endParaRPr lang="zh-CN" altLang="en-US" strike="noStrike" noProof="1"/>
          </a:p>
        </p:txBody>
      </p:sp>
      <p:sp>
        <p:nvSpPr>
          <p:cNvPr id="15366"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marL="0" lvl="0" indent="0" algn="ctr" defTabSz="685800" eaLnBrk="1" fontAlgn="base" latinLnBrk="0" hangingPunct="1">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2051"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2052"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2053"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eaLnBrk="1" fontAlgn="base" hangingPunct="1"/>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685800" eaLnBrk="1" fontAlgn="base" latinLnBrk="0" hangingPunct="1">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3075"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3076"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3077"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3078"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4098" name="组合 4097"/>
          <p:cNvGrpSpPr/>
          <p:nvPr/>
        </p:nvGrpSpPr>
        <p:grpSpPr>
          <a:xfrm>
            <a:off x="0" y="0"/>
            <a:ext cx="9144000" cy="5143209"/>
            <a:chOff x="0" y="0"/>
            <a:chExt cx="5760" cy="4319"/>
          </a:xfrm>
        </p:grpSpPr>
        <p:sp>
          <p:nvSpPr>
            <p:cNvPr id="4099" name="任意多边形 4098"/>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4100" name="任意多边形 4099"/>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4101" name="任意多边形 4100"/>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4102" name="任意多边形 4101"/>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4103" name="任意多边形 4102"/>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4104" name="任意多边形 4103"/>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4105" name="任意多边形 4104"/>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4106" name="任意多边形 4105"/>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4107" name="任意多边形 4106"/>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4108" name="任意多边形 4107"/>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4109" name="任意多边形 4108"/>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4110" name="任意多边形 4109"/>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4111" name="任意多边形 4110"/>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4112" name="任意多边形 4111"/>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4113" name="任意多边形 4112"/>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4114" name="任意多边形 4113"/>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4115" name="任意多边形 4114"/>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4116" name="任意多边形 4115"/>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4117" name="任意多边形 4116"/>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4118" name="任意多边形 4117"/>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4119" name="任意多边形 4118"/>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4120" name="任意多边形 4119"/>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4121" name="任意多边形 4120"/>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4122" name="任意多边形 4121"/>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4123" name="任意多边形 4122"/>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4124" name="任意多边形 4123"/>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4125" name="任意多边形 4124"/>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4126" name="任意多边形 4125"/>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4127" name="任意多边形 4126"/>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4128" name="任意多边形 4127"/>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4129" name="任意多边形 4128"/>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4130" name="任意多边形 4129"/>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4131" name="任意多边形 4130"/>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4132" name="任意多边形 4131"/>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4133" name="任意多边形 4132"/>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4134" name="任意多边形 4133"/>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4135" name="组合 4134"/>
            <p:cNvGrpSpPr/>
            <p:nvPr userDrawn="1"/>
          </p:nvGrpSpPr>
          <p:grpSpPr>
            <a:xfrm>
              <a:off x="0" y="1632"/>
              <a:ext cx="5758" cy="1858"/>
              <a:chOff x="0" y="0"/>
              <a:chExt cx="5758" cy="1858"/>
            </a:xfrm>
          </p:grpSpPr>
          <p:sp>
            <p:nvSpPr>
              <p:cNvPr id="4136" name="任意多边形 4135"/>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4137" name="任意多边形 4136"/>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4138" name="标题 4137"/>
          <p:cNvSpPr>
            <a:spLocks noGrp="1"/>
          </p:cNvSpPr>
          <p:nvPr>
            <p:ph type="title"/>
          </p:nvPr>
        </p:nvSpPr>
        <p:spPr>
          <a:xfrm>
            <a:off x="457200" y="208396"/>
            <a:ext cx="8229600" cy="857400"/>
          </a:xfrm>
          <a:prstGeom prst="rect">
            <a:avLst/>
          </a:prstGeom>
          <a:noFill/>
          <a:ln w="9525">
            <a:noFill/>
            <a:miter/>
          </a:ln>
        </p:spPr>
        <p:txBody>
          <a:bodyPr anchor="ctr"/>
          <a:lstStyle/>
          <a:p>
            <a:pPr lvl="0" fontAlgn="base"/>
            <a:r>
              <a:rPr lang="zh-CN" altLang="en-US" strike="noStrike" noProof="1"/>
              <a:t>单击此处编辑母版标题样式</a:t>
            </a:r>
          </a:p>
        </p:txBody>
      </p:sp>
      <p:sp>
        <p:nvSpPr>
          <p:cNvPr id="4139" name="文本占位符 4138"/>
          <p:cNvSpPr>
            <a:spLocks noGrp="1"/>
          </p:cNvSpPr>
          <p:nvPr>
            <p:ph type="body" idx="1"/>
          </p:nvPr>
        </p:nvSpPr>
        <p:spPr>
          <a:xfrm>
            <a:off x="457200" y="1200360"/>
            <a:ext cx="8229600" cy="3398638"/>
          </a:xfrm>
          <a:prstGeom prst="rect">
            <a:avLst/>
          </a:prstGeom>
          <a:noFill/>
          <a:ln w="9525">
            <a:noFill/>
            <a:miter/>
          </a:ln>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140" name="日期占位符 4139"/>
          <p:cNvSpPr>
            <a:spLocks noGrp="1"/>
          </p:cNvSpPr>
          <p:nvPr>
            <p:ph type="dt" sz="half" idx="2"/>
          </p:nvPr>
        </p:nvSpPr>
        <p:spPr>
          <a:xfrm>
            <a:off x="457200" y="4683547"/>
            <a:ext cx="2133600" cy="342960"/>
          </a:xfrm>
          <a:prstGeom prst="rect">
            <a:avLst/>
          </a:prstGeom>
          <a:noFill/>
          <a:ln w="9525">
            <a:noFill/>
            <a:miter/>
          </a:ln>
        </p:spPr>
        <p:txBody>
          <a:bodyPr anchor="b"/>
          <a:lstStyle>
            <a:lvl1pPr>
              <a:defRPr sz="90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4141" name="页脚占位符 4140"/>
          <p:cNvSpPr>
            <a:spLocks noGrp="1"/>
          </p:cNvSpPr>
          <p:nvPr>
            <p:ph type="ftr" sz="quarter" idx="3"/>
          </p:nvPr>
        </p:nvSpPr>
        <p:spPr>
          <a:xfrm>
            <a:off x="3124200" y="4687120"/>
            <a:ext cx="2895600" cy="342960"/>
          </a:xfrm>
          <a:prstGeom prst="rect">
            <a:avLst/>
          </a:prstGeom>
          <a:noFill/>
          <a:ln w="9525">
            <a:noFill/>
            <a:miter/>
          </a:ln>
        </p:spPr>
        <p:txBody>
          <a:bodyPr anchor="b"/>
          <a:lstStyle>
            <a:lvl1pPr algn="ctr">
              <a:defRPr sz="900"/>
            </a:lvl1pPr>
          </a:lstStyle>
          <a:p>
            <a:pPr lvl="0" fontAlgn="base"/>
            <a:endParaRPr lang="zh-CN" altLang="en-US" strike="noStrike" noProof="1"/>
          </a:p>
        </p:txBody>
      </p:sp>
      <p:sp>
        <p:nvSpPr>
          <p:cNvPr id="4142" name="灯片编号占位符 4141"/>
          <p:cNvSpPr>
            <a:spLocks noGrp="1"/>
          </p:cNvSpPr>
          <p:nvPr>
            <p:ph type="sldNum" sz="quarter" idx="4"/>
          </p:nvPr>
        </p:nvSpPr>
        <p:spPr>
          <a:xfrm>
            <a:off x="6553200" y="4683547"/>
            <a:ext cx="2133600" cy="342960"/>
          </a:xfrm>
          <a:prstGeom prst="rect">
            <a:avLst/>
          </a:prstGeom>
          <a:noFill/>
          <a:ln w="9525">
            <a:noFill/>
            <a:miter/>
          </a:ln>
        </p:spPr>
        <p:txBody>
          <a:bodyPr anchor="b"/>
          <a:lstStyle>
            <a:lvl1pPr algn="r">
              <a:defRPr sz="9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effectLst>
            <a:outerShdw blurRad="38100" dist="38100" dir="2700000">
              <a:srgbClr val="C0C0C0"/>
            </a:outerShdw>
          </a:effectLst>
          <a:latin typeface="+mj-lt"/>
          <a:ea typeface="+mj-ea"/>
          <a:cs typeface="+mj-cs"/>
        </a:defRPr>
      </a:lvl1pPr>
    </p:titleStyle>
    <p:bodyStyle>
      <a:lvl1pPr marL="257175" lvl="0" indent="-257175" algn="l" defTabSz="685800" eaLnBrk="1" fontAlgn="base" latinLnBrk="0" hangingPunct="1">
        <a:spcBef>
          <a:spcPct val="15000"/>
        </a:spcBef>
        <a:spcAft>
          <a:spcPct val="0"/>
        </a:spcAft>
        <a:buClr>
          <a:schemeClr val="hlink"/>
        </a:buClr>
        <a:buSzPct val="90000"/>
        <a:buFont typeface="Wingdings" panose="05000000000000000000" pitchFamily="2" charset="2"/>
        <a:buBlip>
          <a:blip r:embed="rId13"/>
        </a:buBlip>
        <a:defRPr sz="2400" b="0" i="0" u="none" kern="1200" baseline="0">
          <a:solidFill>
            <a:schemeClr val="tx1"/>
          </a:solidFill>
          <a:effectLst>
            <a:outerShdw blurRad="38100" dist="38100" dir="2700000">
              <a:srgbClr val="C0C0C0"/>
            </a:outerShdw>
          </a:effectLst>
          <a:latin typeface="+mn-lt"/>
          <a:ea typeface="+mn-ea"/>
          <a:cs typeface="+mn-cs"/>
        </a:defRPr>
      </a:lvl1pPr>
      <a:lvl2pPr marL="557530" lvl="1" indent="-214630" algn="l" defTabSz="685800" eaLnBrk="1" fontAlgn="base" latinLnBrk="0" hangingPunct="1">
        <a:spcBef>
          <a:spcPct val="15000"/>
        </a:spcBef>
        <a:spcAft>
          <a:spcPct val="0"/>
        </a:spcAft>
        <a:buFont typeface="Wingdings" panose="05000000000000000000" pitchFamily="2" charset="2"/>
        <a:buChar char="–"/>
        <a:defRPr sz="2100" b="0" i="0" u="none" kern="1200" baseline="0">
          <a:solidFill>
            <a:schemeClr val="tx1"/>
          </a:solidFill>
          <a:effectLst>
            <a:outerShdw blurRad="38100" dist="38100" dir="2700000">
              <a:srgbClr val="C0C0C0"/>
            </a:outerShdw>
          </a:effectLst>
          <a:latin typeface="+mn-lt"/>
          <a:ea typeface="+mn-ea"/>
          <a:cs typeface="+mn-cs"/>
        </a:defRPr>
      </a:lvl2pPr>
      <a:lvl3pPr marL="857250" lvl="2" indent="-171450" algn="l" defTabSz="685800" eaLnBrk="1" fontAlgn="base" latinLnBrk="0" hangingPunct="1">
        <a:spcBef>
          <a:spcPct val="15000"/>
        </a:spcBef>
        <a:spcAft>
          <a:spcPct val="0"/>
        </a:spcAft>
        <a:buClr>
          <a:schemeClr val="accent2"/>
        </a:buClr>
        <a:buSzPct val="90000"/>
        <a:buFont typeface="Wingdings" panose="05000000000000000000" pitchFamily="2" charset="2"/>
        <a:buBlip>
          <a:blip r:embed="rId14"/>
        </a:buBlip>
        <a:defRPr sz="1800" b="0" i="0" u="none" kern="1200" baseline="0">
          <a:solidFill>
            <a:schemeClr val="tx1"/>
          </a:solidFill>
          <a:effectLst>
            <a:outerShdw blurRad="38100" dist="38100" dir="2700000">
              <a:srgbClr val="C0C0C0"/>
            </a:outerShdw>
          </a:effectLst>
          <a:latin typeface="+mn-lt"/>
          <a:ea typeface="+mn-ea"/>
          <a:cs typeface="+mn-cs"/>
        </a:defRPr>
      </a:lvl3pPr>
      <a:lvl4pPr marL="1200150" lvl="3" indent="-171450" algn="l" defTabSz="685800" eaLnBrk="1" fontAlgn="base" latinLnBrk="0" hangingPunct="1">
        <a:spcBef>
          <a:spcPct val="15000"/>
        </a:spcBef>
        <a:spcAft>
          <a:spcPct val="0"/>
        </a:spcAft>
        <a:buFont typeface="Wingdings" panose="05000000000000000000" pitchFamily="2" charset="2"/>
        <a:buChar char="–"/>
        <a:defRPr sz="1500" b="0" i="0" u="none" kern="1200" baseline="0">
          <a:solidFill>
            <a:schemeClr val="tx1"/>
          </a:solidFill>
          <a:effectLst>
            <a:outerShdw blurRad="38100" dist="38100" dir="2700000">
              <a:srgbClr val="C0C0C0"/>
            </a:outerShdw>
          </a:effectLst>
          <a:latin typeface="+mn-lt"/>
          <a:ea typeface="+mn-ea"/>
          <a:cs typeface="+mn-cs"/>
        </a:defRPr>
      </a:lvl4pPr>
      <a:lvl5pPr marL="1543050" lvl="4"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5123"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6148"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6149"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6150"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6147"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7172"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7173"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7174"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7170" name="组合 8193"/>
          <p:cNvGrpSpPr/>
          <p:nvPr/>
        </p:nvGrpSpPr>
        <p:grpSpPr>
          <a:xfrm>
            <a:off x="0" y="0"/>
            <a:ext cx="9144000" cy="5143209"/>
            <a:chOff x="0" y="0"/>
            <a:chExt cx="5760" cy="4319"/>
          </a:xfrm>
        </p:grpSpPr>
        <p:sp>
          <p:nvSpPr>
            <p:cNvPr id="7171" name="任意多边形 8194"/>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7172" name="任意多边形 8195"/>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7173" name="任意多边形 8196"/>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7174" name="任意多边形 8197"/>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7175" name="任意多边形 8198"/>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7176" name="任意多边形 8199"/>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7177" name="任意多边形 8200"/>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7178" name="任意多边形 8201"/>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7179" name="任意多边形 8202"/>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7180" name="任意多边形 8203"/>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7181" name="任意多边形 8204"/>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7182" name="任意多边形 8205"/>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7183" name="任意多边形 8206"/>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7184" name="任意多边形 8207"/>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7185" name="任意多边形 8208"/>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7186" name="任意多边形 8209"/>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7187" name="任意多边形 8210"/>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7188" name="任意多边形 8211"/>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7189" name="任意多边形 8212"/>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7190" name="任意多边形 8213"/>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7191" name="任意多边形 8214"/>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7192" name="任意多边形 8215"/>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7193" name="任意多边形 8216"/>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7194" name="任意多边形 8217"/>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7195" name="任意多边形 8218"/>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7196" name="任意多边形 8219"/>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7197" name="任意多边形 8220"/>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7198" name="任意多边形 8221"/>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7199" name="任意多边形 8222"/>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7200" name="任意多边形 8223"/>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7201" name="任意多边形 8224"/>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7202" name="任意多边形 8225"/>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7203" name="任意多边形 8226"/>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7204" name="任意多边形 8227"/>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7205" name="任意多边形 8228"/>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7206" name="任意多边形 8229"/>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7207" name="组合 8230"/>
            <p:cNvGrpSpPr/>
            <p:nvPr userDrawn="1"/>
          </p:nvGrpSpPr>
          <p:grpSpPr>
            <a:xfrm>
              <a:off x="0" y="1632"/>
              <a:ext cx="5758" cy="1858"/>
              <a:chOff x="0" y="0"/>
              <a:chExt cx="5758" cy="1858"/>
            </a:xfrm>
          </p:grpSpPr>
          <p:sp>
            <p:nvSpPr>
              <p:cNvPr id="7208" name="任意多边形 8231"/>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7209" name="任意多边形 8232"/>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8234" name="标题 8233"/>
          <p:cNvSpPr>
            <a:spLocks noGrp="1"/>
          </p:cNvSpPr>
          <p:nvPr>
            <p:ph type="title"/>
          </p:nvPr>
        </p:nvSpPr>
        <p:spPr>
          <a:xfrm>
            <a:off x="457200" y="208396"/>
            <a:ext cx="8229600" cy="857400"/>
          </a:xfrm>
          <a:prstGeom prst="rect">
            <a:avLst/>
          </a:prstGeom>
          <a:noFill/>
          <a:ln w="9525">
            <a:noFill/>
            <a:miter/>
          </a:ln>
        </p:spPr>
        <p:txBody>
          <a:bodyPr anchor="ctr"/>
          <a:lstStyle/>
          <a:p>
            <a:pPr lvl="0" fontAlgn="base"/>
            <a:r>
              <a:rPr lang="zh-CN" altLang="en-US" strike="noStrike" noProof="1"/>
              <a:t>单击此处编辑母版标题样式</a:t>
            </a:r>
          </a:p>
        </p:txBody>
      </p:sp>
      <p:sp>
        <p:nvSpPr>
          <p:cNvPr id="8235" name="文本占位符 8234"/>
          <p:cNvSpPr>
            <a:spLocks noGrp="1"/>
          </p:cNvSpPr>
          <p:nvPr>
            <p:ph type="body" idx="1"/>
          </p:nvPr>
        </p:nvSpPr>
        <p:spPr>
          <a:xfrm>
            <a:off x="457200" y="1200360"/>
            <a:ext cx="8229600" cy="3398638"/>
          </a:xfrm>
          <a:prstGeom prst="rect">
            <a:avLst/>
          </a:prstGeom>
          <a:noFill/>
          <a:ln w="9525">
            <a:noFill/>
            <a:miter/>
          </a:ln>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8236" name="日期占位符 8235"/>
          <p:cNvSpPr>
            <a:spLocks noGrp="1"/>
          </p:cNvSpPr>
          <p:nvPr>
            <p:ph type="dt" sz="half" idx="2"/>
          </p:nvPr>
        </p:nvSpPr>
        <p:spPr>
          <a:xfrm>
            <a:off x="457200" y="4683547"/>
            <a:ext cx="2133600" cy="342960"/>
          </a:xfrm>
          <a:prstGeom prst="rect">
            <a:avLst/>
          </a:prstGeom>
          <a:noFill/>
          <a:ln w="9525">
            <a:noFill/>
            <a:miter/>
          </a:ln>
        </p:spPr>
        <p:txBody>
          <a:bodyPr anchor="b"/>
          <a:lstStyle>
            <a:lvl1pPr>
              <a:defRPr sz="90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8237" name="页脚占位符 8236"/>
          <p:cNvSpPr>
            <a:spLocks noGrp="1"/>
          </p:cNvSpPr>
          <p:nvPr>
            <p:ph type="ftr" sz="quarter" idx="3"/>
          </p:nvPr>
        </p:nvSpPr>
        <p:spPr>
          <a:xfrm>
            <a:off x="3124200" y="4687120"/>
            <a:ext cx="2895600" cy="342960"/>
          </a:xfrm>
          <a:prstGeom prst="rect">
            <a:avLst/>
          </a:prstGeom>
          <a:noFill/>
          <a:ln w="9525">
            <a:noFill/>
            <a:miter/>
          </a:ln>
        </p:spPr>
        <p:txBody>
          <a:bodyPr anchor="b"/>
          <a:lstStyle>
            <a:lvl1pPr algn="ctr">
              <a:defRPr sz="900"/>
            </a:lvl1pPr>
          </a:lstStyle>
          <a:p>
            <a:pPr lvl="0" fontAlgn="base"/>
            <a:endParaRPr lang="zh-CN" altLang="en-US" strike="noStrike" noProof="1"/>
          </a:p>
        </p:txBody>
      </p:sp>
      <p:sp>
        <p:nvSpPr>
          <p:cNvPr id="8238" name="灯片编号占位符 8237"/>
          <p:cNvSpPr>
            <a:spLocks noGrp="1"/>
          </p:cNvSpPr>
          <p:nvPr>
            <p:ph type="sldNum" sz="quarter" idx="4"/>
          </p:nvPr>
        </p:nvSpPr>
        <p:spPr>
          <a:xfrm>
            <a:off x="6553200" y="4683547"/>
            <a:ext cx="2133600" cy="342960"/>
          </a:xfrm>
          <a:prstGeom prst="rect">
            <a:avLst/>
          </a:prstGeom>
          <a:noFill/>
          <a:ln w="9525">
            <a:noFill/>
            <a:miter/>
          </a:ln>
        </p:spPr>
        <p:txBody>
          <a:bodyPr anchor="b"/>
          <a:lstStyle>
            <a:lvl1pPr algn="r">
              <a:defRPr sz="9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effectLst>
            <a:outerShdw blurRad="38100" dist="38100" dir="2700000">
              <a:srgbClr val="C0C0C0"/>
            </a:outerShdw>
          </a:effectLst>
          <a:latin typeface="+mj-lt"/>
          <a:ea typeface="+mj-ea"/>
          <a:cs typeface="+mj-cs"/>
        </a:defRPr>
      </a:lvl1pPr>
    </p:titleStyle>
    <p:bodyStyle>
      <a:lvl1pPr marL="257175" lvl="0" indent="-257175" algn="l" defTabSz="685800" eaLnBrk="1" fontAlgn="base" latinLnBrk="0" hangingPunct="1">
        <a:spcBef>
          <a:spcPct val="15000"/>
        </a:spcBef>
        <a:spcAft>
          <a:spcPct val="0"/>
        </a:spcAft>
        <a:buClr>
          <a:schemeClr val="hlink"/>
        </a:buClr>
        <a:buSzPct val="90000"/>
        <a:buFont typeface="Wingdings" panose="05000000000000000000" pitchFamily="2" charset="2"/>
        <a:buBlip>
          <a:blip r:embed="rId13"/>
        </a:buBlip>
        <a:defRPr sz="2400" b="0" i="0" u="none" kern="1200" baseline="0">
          <a:solidFill>
            <a:schemeClr val="tx1"/>
          </a:solidFill>
          <a:effectLst>
            <a:outerShdw blurRad="38100" dist="38100" dir="2700000">
              <a:srgbClr val="C0C0C0"/>
            </a:outerShdw>
          </a:effectLst>
          <a:latin typeface="+mn-lt"/>
          <a:ea typeface="+mn-ea"/>
          <a:cs typeface="+mn-cs"/>
        </a:defRPr>
      </a:lvl1pPr>
      <a:lvl2pPr marL="557530" lvl="1" indent="-214630" algn="l" defTabSz="685800" eaLnBrk="1" fontAlgn="base" latinLnBrk="0" hangingPunct="1">
        <a:spcBef>
          <a:spcPct val="15000"/>
        </a:spcBef>
        <a:spcAft>
          <a:spcPct val="0"/>
        </a:spcAft>
        <a:buFont typeface="Wingdings" panose="05000000000000000000" pitchFamily="2" charset="2"/>
        <a:buChar char="–"/>
        <a:defRPr sz="2100" b="0" i="0" u="none" kern="1200" baseline="0">
          <a:solidFill>
            <a:schemeClr val="tx1"/>
          </a:solidFill>
          <a:effectLst>
            <a:outerShdw blurRad="38100" dist="38100" dir="2700000">
              <a:srgbClr val="C0C0C0"/>
            </a:outerShdw>
          </a:effectLst>
          <a:latin typeface="+mn-lt"/>
          <a:ea typeface="+mn-ea"/>
          <a:cs typeface="+mn-cs"/>
        </a:defRPr>
      </a:lvl2pPr>
      <a:lvl3pPr marL="857250" lvl="2" indent="-171450" algn="l" defTabSz="685800" eaLnBrk="1" fontAlgn="base" latinLnBrk="0" hangingPunct="1">
        <a:spcBef>
          <a:spcPct val="15000"/>
        </a:spcBef>
        <a:spcAft>
          <a:spcPct val="0"/>
        </a:spcAft>
        <a:buClr>
          <a:schemeClr val="accent2"/>
        </a:buClr>
        <a:buSzPct val="90000"/>
        <a:buFont typeface="Wingdings" panose="05000000000000000000" pitchFamily="2" charset="2"/>
        <a:buBlip>
          <a:blip r:embed="rId14"/>
        </a:buBlip>
        <a:defRPr sz="1800" b="0" i="0" u="none" kern="1200" baseline="0">
          <a:solidFill>
            <a:schemeClr val="tx1"/>
          </a:solidFill>
          <a:effectLst>
            <a:outerShdw blurRad="38100" dist="38100" dir="2700000">
              <a:srgbClr val="C0C0C0"/>
            </a:outerShdw>
          </a:effectLst>
          <a:latin typeface="+mn-lt"/>
          <a:ea typeface="+mn-ea"/>
          <a:cs typeface="+mn-cs"/>
        </a:defRPr>
      </a:lvl3pPr>
      <a:lvl4pPr marL="1200150" lvl="3" indent="-171450" algn="l" defTabSz="685800" eaLnBrk="1" fontAlgn="base" latinLnBrk="0" hangingPunct="1">
        <a:spcBef>
          <a:spcPct val="15000"/>
        </a:spcBef>
        <a:spcAft>
          <a:spcPct val="0"/>
        </a:spcAft>
        <a:buFont typeface="Wingdings" panose="05000000000000000000" pitchFamily="2" charset="2"/>
        <a:buChar char="–"/>
        <a:defRPr sz="1500" b="0" i="0" u="none" kern="1200" baseline="0">
          <a:solidFill>
            <a:schemeClr val="tx1"/>
          </a:solidFill>
          <a:effectLst>
            <a:outerShdw blurRad="38100" dist="38100" dir="2700000">
              <a:srgbClr val="C0C0C0"/>
            </a:outerShdw>
          </a:effectLst>
          <a:latin typeface="+mn-lt"/>
          <a:ea typeface="+mn-ea"/>
          <a:cs typeface="+mn-cs"/>
        </a:defRPr>
      </a:lvl4pPr>
      <a:lvl5pPr marL="1543050" lvl="4"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8195"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10244"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10245"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10246"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9218" name="组合 11265"/>
          <p:cNvGrpSpPr/>
          <p:nvPr/>
        </p:nvGrpSpPr>
        <p:grpSpPr>
          <a:xfrm>
            <a:off x="0" y="0"/>
            <a:ext cx="9144000" cy="5143209"/>
            <a:chOff x="0" y="0"/>
            <a:chExt cx="5760" cy="4319"/>
          </a:xfrm>
        </p:grpSpPr>
        <p:sp>
          <p:nvSpPr>
            <p:cNvPr id="9219" name="任意多边形 11266"/>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9220" name="任意多边形 11267"/>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9221" name="任意多边形 11268"/>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9222" name="任意多边形 11269"/>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9223" name="任意多边形 11270"/>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9224" name="任意多边形 11271"/>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9225" name="任意多边形 11272"/>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9226" name="任意多边形 11273"/>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9227" name="任意多边形 11274"/>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9228" name="任意多边形 11275"/>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9229" name="任意多边形 11276"/>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9230" name="任意多边形 11277"/>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9231" name="任意多边形 11278"/>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9232" name="任意多边形 11279"/>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9233" name="任意多边形 11280"/>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9234" name="任意多边形 11281"/>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9235" name="任意多边形 11282"/>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9236" name="任意多边形 11283"/>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9237" name="任意多边形 11284"/>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9238" name="任意多边形 11285"/>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9239" name="任意多边形 11286"/>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9240" name="任意多边形 11287"/>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9241" name="任意多边形 11288"/>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9242" name="任意多边形 11289"/>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9243" name="任意多边形 11290"/>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9244" name="任意多边形 11291"/>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9245" name="任意多边形 11292"/>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9246" name="任意多边形 11293"/>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9247" name="任意多边形 11294"/>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9248" name="任意多边形 11295"/>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9249" name="任意多边形 11296"/>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9250" name="任意多边形 11297"/>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9251" name="任意多边形 11298"/>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9252" name="任意多边形 11299"/>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9253" name="任意多边形 11300"/>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9254" name="任意多边形 11301"/>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9255" name="组合 11302"/>
            <p:cNvGrpSpPr/>
            <p:nvPr userDrawn="1"/>
          </p:nvGrpSpPr>
          <p:grpSpPr>
            <a:xfrm>
              <a:off x="0" y="1632"/>
              <a:ext cx="5758" cy="1858"/>
              <a:chOff x="0" y="0"/>
              <a:chExt cx="5758" cy="1858"/>
            </a:xfrm>
          </p:grpSpPr>
          <p:sp>
            <p:nvSpPr>
              <p:cNvPr id="9256" name="任意多边形 11303"/>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9257" name="任意多边形 11304"/>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11306" name="标题 11305"/>
          <p:cNvSpPr>
            <a:spLocks noGrp="1"/>
          </p:cNvSpPr>
          <p:nvPr>
            <p:ph type="title"/>
          </p:nvPr>
        </p:nvSpPr>
        <p:spPr>
          <a:xfrm>
            <a:off x="457200" y="208396"/>
            <a:ext cx="8229600" cy="857400"/>
          </a:xfrm>
          <a:prstGeom prst="rect">
            <a:avLst/>
          </a:prstGeom>
          <a:noFill/>
          <a:ln w="9525">
            <a:noFill/>
            <a:miter/>
          </a:ln>
        </p:spPr>
        <p:txBody>
          <a:bodyPr anchor="ctr"/>
          <a:lstStyle/>
          <a:p>
            <a:pPr lvl="0" fontAlgn="base"/>
            <a:r>
              <a:rPr lang="zh-CN" altLang="en-US" strike="noStrike" noProof="1"/>
              <a:t>单击此处编辑母版标题样式</a:t>
            </a:r>
          </a:p>
        </p:txBody>
      </p:sp>
      <p:sp>
        <p:nvSpPr>
          <p:cNvPr id="11307" name="文本占位符 11306"/>
          <p:cNvSpPr>
            <a:spLocks noGrp="1"/>
          </p:cNvSpPr>
          <p:nvPr>
            <p:ph type="body" idx="1"/>
          </p:nvPr>
        </p:nvSpPr>
        <p:spPr>
          <a:xfrm>
            <a:off x="457200" y="1200360"/>
            <a:ext cx="8229600" cy="3398638"/>
          </a:xfrm>
          <a:prstGeom prst="rect">
            <a:avLst/>
          </a:prstGeom>
          <a:noFill/>
          <a:ln w="9525">
            <a:noFill/>
            <a:miter/>
          </a:ln>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1308" name="日期占位符 11307"/>
          <p:cNvSpPr>
            <a:spLocks noGrp="1"/>
          </p:cNvSpPr>
          <p:nvPr>
            <p:ph type="dt" sz="half" idx="2"/>
          </p:nvPr>
        </p:nvSpPr>
        <p:spPr>
          <a:xfrm>
            <a:off x="457200" y="4683547"/>
            <a:ext cx="2133600" cy="342960"/>
          </a:xfrm>
          <a:prstGeom prst="rect">
            <a:avLst/>
          </a:prstGeom>
          <a:noFill/>
          <a:ln w="9525">
            <a:noFill/>
            <a:miter/>
          </a:ln>
        </p:spPr>
        <p:txBody>
          <a:bodyPr anchor="b"/>
          <a:lstStyle>
            <a:lvl1pPr>
              <a:defRPr sz="90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2022/3/21</a:t>
            </a:fld>
            <a:endParaRPr lang="zh-CN" altLang="en-US" strike="noStrike" noProof="1">
              <a:latin typeface="Arial" panose="020B0604020202020204" pitchFamily="34" charset="0"/>
              <a:ea typeface="宋体" panose="02010600030101010101" pitchFamily="2" charset="-122"/>
              <a:cs typeface="+mn-ea"/>
            </a:endParaRPr>
          </a:p>
        </p:txBody>
      </p:sp>
      <p:sp>
        <p:nvSpPr>
          <p:cNvPr id="11309" name="页脚占位符 11308"/>
          <p:cNvSpPr>
            <a:spLocks noGrp="1"/>
          </p:cNvSpPr>
          <p:nvPr>
            <p:ph type="ftr" sz="quarter" idx="3"/>
          </p:nvPr>
        </p:nvSpPr>
        <p:spPr>
          <a:xfrm>
            <a:off x="3124200" y="4687120"/>
            <a:ext cx="2895600" cy="342960"/>
          </a:xfrm>
          <a:prstGeom prst="rect">
            <a:avLst/>
          </a:prstGeom>
          <a:noFill/>
          <a:ln w="9525">
            <a:noFill/>
            <a:miter/>
          </a:ln>
        </p:spPr>
        <p:txBody>
          <a:bodyPr anchor="b"/>
          <a:lstStyle>
            <a:lvl1pPr algn="ctr">
              <a:defRPr sz="900"/>
            </a:lvl1pPr>
          </a:lstStyle>
          <a:p>
            <a:pPr lvl="0" fontAlgn="base"/>
            <a:endParaRPr lang="zh-CN" altLang="en-US" strike="noStrike" noProof="1"/>
          </a:p>
        </p:txBody>
      </p:sp>
      <p:sp>
        <p:nvSpPr>
          <p:cNvPr id="11310" name="灯片编号占位符 11309"/>
          <p:cNvSpPr>
            <a:spLocks noGrp="1"/>
          </p:cNvSpPr>
          <p:nvPr>
            <p:ph type="sldNum" sz="quarter" idx="4"/>
          </p:nvPr>
        </p:nvSpPr>
        <p:spPr>
          <a:xfrm>
            <a:off x="6553200" y="4683547"/>
            <a:ext cx="2133600" cy="342960"/>
          </a:xfrm>
          <a:prstGeom prst="rect">
            <a:avLst/>
          </a:prstGeom>
          <a:noFill/>
          <a:ln w="9525">
            <a:noFill/>
            <a:miter/>
          </a:ln>
        </p:spPr>
        <p:txBody>
          <a:bodyPr anchor="b"/>
          <a:lstStyle>
            <a:lvl1pPr algn="r">
              <a:defRPr sz="9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effectLst>
            <a:outerShdw blurRad="38100" dist="38100" dir="2700000">
              <a:srgbClr val="C0C0C0"/>
            </a:outerShdw>
          </a:effectLst>
          <a:latin typeface="+mj-lt"/>
          <a:ea typeface="+mj-ea"/>
          <a:cs typeface="+mj-cs"/>
        </a:defRPr>
      </a:lvl1pPr>
    </p:titleStyle>
    <p:bodyStyle>
      <a:lvl1pPr marL="257175" lvl="0" indent="-257175" algn="l" defTabSz="685800" eaLnBrk="1" fontAlgn="base" latinLnBrk="0" hangingPunct="1">
        <a:spcBef>
          <a:spcPct val="15000"/>
        </a:spcBef>
        <a:spcAft>
          <a:spcPct val="0"/>
        </a:spcAft>
        <a:buClr>
          <a:schemeClr val="hlink"/>
        </a:buClr>
        <a:buSzPct val="90000"/>
        <a:buFont typeface="Wingdings" panose="05000000000000000000" pitchFamily="2" charset="2"/>
        <a:buBlip>
          <a:blip r:embed="rId13"/>
        </a:buBlip>
        <a:defRPr sz="2400" b="0" i="0" u="none" kern="1200" baseline="0">
          <a:solidFill>
            <a:schemeClr val="tx1"/>
          </a:solidFill>
          <a:effectLst>
            <a:outerShdw blurRad="38100" dist="38100" dir="2700000">
              <a:srgbClr val="C0C0C0"/>
            </a:outerShdw>
          </a:effectLst>
          <a:latin typeface="+mn-lt"/>
          <a:ea typeface="+mn-ea"/>
          <a:cs typeface="+mn-cs"/>
        </a:defRPr>
      </a:lvl1pPr>
      <a:lvl2pPr marL="557530" lvl="1" indent="-214630" algn="l" defTabSz="685800" eaLnBrk="1" fontAlgn="base" latinLnBrk="0" hangingPunct="1">
        <a:spcBef>
          <a:spcPct val="15000"/>
        </a:spcBef>
        <a:spcAft>
          <a:spcPct val="0"/>
        </a:spcAft>
        <a:buFont typeface="Wingdings" panose="05000000000000000000" pitchFamily="2" charset="2"/>
        <a:buChar char="–"/>
        <a:defRPr sz="2100" b="0" i="0" u="none" kern="1200" baseline="0">
          <a:solidFill>
            <a:schemeClr val="tx1"/>
          </a:solidFill>
          <a:effectLst>
            <a:outerShdw blurRad="38100" dist="38100" dir="2700000">
              <a:srgbClr val="C0C0C0"/>
            </a:outerShdw>
          </a:effectLst>
          <a:latin typeface="+mn-lt"/>
          <a:ea typeface="+mn-ea"/>
          <a:cs typeface="+mn-cs"/>
        </a:defRPr>
      </a:lvl2pPr>
      <a:lvl3pPr marL="857250" lvl="2" indent="-171450" algn="l" defTabSz="685800" eaLnBrk="1" fontAlgn="base" latinLnBrk="0" hangingPunct="1">
        <a:spcBef>
          <a:spcPct val="15000"/>
        </a:spcBef>
        <a:spcAft>
          <a:spcPct val="0"/>
        </a:spcAft>
        <a:buClr>
          <a:schemeClr val="accent2"/>
        </a:buClr>
        <a:buSzPct val="90000"/>
        <a:buFont typeface="Wingdings" panose="05000000000000000000" pitchFamily="2" charset="2"/>
        <a:buBlip>
          <a:blip r:embed="rId14"/>
        </a:buBlip>
        <a:defRPr sz="1800" b="0" i="0" u="none" kern="1200" baseline="0">
          <a:solidFill>
            <a:schemeClr val="tx1"/>
          </a:solidFill>
          <a:effectLst>
            <a:outerShdw blurRad="38100" dist="38100" dir="2700000">
              <a:srgbClr val="C0C0C0"/>
            </a:outerShdw>
          </a:effectLst>
          <a:latin typeface="+mn-lt"/>
          <a:ea typeface="+mn-ea"/>
          <a:cs typeface="+mn-cs"/>
        </a:defRPr>
      </a:lvl3pPr>
      <a:lvl4pPr marL="1200150" lvl="3" indent="-171450" algn="l" defTabSz="685800" eaLnBrk="1" fontAlgn="base" latinLnBrk="0" hangingPunct="1">
        <a:spcBef>
          <a:spcPct val="15000"/>
        </a:spcBef>
        <a:spcAft>
          <a:spcPct val="0"/>
        </a:spcAft>
        <a:buFont typeface="Wingdings" panose="05000000000000000000" pitchFamily="2" charset="2"/>
        <a:buChar char="–"/>
        <a:defRPr sz="1500" b="0" i="0" u="none" kern="1200" baseline="0">
          <a:solidFill>
            <a:schemeClr val="tx1"/>
          </a:solidFill>
          <a:effectLst>
            <a:outerShdw blurRad="38100" dist="38100" dir="2700000">
              <a:srgbClr val="C0C0C0"/>
            </a:outerShdw>
          </a:effectLst>
          <a:latin typeface="+mn-lt"/>
          <a:ea typeface="+mn-ea"/>
          <a:cs typeface="+mn-cs"/>
        </a:defRPr>
      </a:lvl4pPr>
      <a:lvl5pPr marL="1543050" lvl="4"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2" Type="http://schemas.openxmlformats.org/officeDocument/2006/relationships/hyperlink" Target="code/FindIdentifiersFromPyFile.py" TargetMode="External"/><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2" Type="http://schemas.openxmlformats.org/officeDocument/2006/relationships/hyperlink" Target="code/CheckCodeFormats.py" TargetMode="External"/><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9457"/>
          <p:cNvSpPr>
            <a:spLocks noGrp="1" noRot="1"/>
          </p:cNvSpPr>
          <p:nvPr>
            <p:ph type="ctrTitle"/>
          </p:nvPr>
        </p:nvSpPr>
        <p:spPr>
          <a:xfrm>
            <a:off x="1779496" y="1752907"/>
            <a:ext cx="5419482" cy="1791013"/>
          </a:xfrm>
        </p:spPr>
        <p:txBody>
          <a:bodyPr anchor="ctr"/>
          <a:lstStyle/>
          <a:p>
            <a:pPr defTabSz="914400">
              <a:buNone/>
            </a:pPr>
            <a:r>
              <a:rPr lang="zh-CN" altLang="en-US" kern="1200" baseline="0" dirty="0">
                <a:latin typeface="Garamond" panose="02020404030301010803" pitchFamily="2" charset="0"/>
                <a:ea typeface="+mj-ea"/>
                <a:cs typeface="+mj-cs"/>
              </a:rPr>
              <a:t>第4章  字符串与</a:t>
            </a:r>
            <a:r>
              <a:rPr lang="zh-CN" altLang="en-US" dirty="0">
                <a:latin typeface="Garamond" panose="02020404030301010803" pitchFamily="2" charset="0"/>
              </a:rPr>
              <a:t>格式化</a:t>
            </a:r>
            <a:br>
              <a:rPr lang="zh-CN" altLang="en-US" kern="1200" baseline="0" dirty="0">
                <a:latin typeface="Garamond" panose="02020404030301010803" pitchFamily="2" charset="0"/>
                <a:ea typeface="+mj-ea"/>
                <a:cs typeface="+mj-cs"/>
              </a:rPr>
            </a:br>
            <a:endParaRPr lang="zh-CN" altLang="en-US" sz="2100" kern="1200" baseline="0" dirty="0">
              <a:latin typeface="Garamond" panose="02020404030301010803" pitchFamily="2" charset="0"/>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28673"/>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4.1.1 字符串格式化</a:t>
            </a:r>
          </a:p>
        </p:txBody>
      </p:sp>
      <p:sp>
        <p:nvSpPr>
          <p:cNvPr id="31746" name="文本占位符 28674"/>
          <p:cNvSpPr>
            <a:spLocks noGrp="1"/>
          </p:cNvSpPr>
          <p:nvPr>
            <p:ph idx="1"/>
          </p:nvPr>
        </p:nvSpPr>
        <p:spPr/>
        <p:txBody>
          <a:bodyPr anchor="t"/>
          <a:lstStyle/>
          <a:p>
            <a:pPr defTabSz="914400">
              <a:lnSpc>
                <a:spcPct val="100000"/>
              </a:lnSpc>
              <a:spcBef>
                <a:spcPct val="0"/>
              </a:spcBef>
              <a:buSzPct val="70000"/>
              <a:buFont typeface="Wingdings" panose="05000000000000000000" pitchFamily="2" charset="2"/>
              <a:buNone/>
            </a:pPr>
            <a:r>
              <a:rPr lang="zh-CN" altLang="en-US" sz="1400" dirty="0">
                <a:latin typeface="Consolas" panose="020B0609020204030204" charset="0"/>
              </a:rPr>
              <a:t>&gt;&gt;&gt; x = 1235</a:t>
            </a:r>
          </a:p>
          <a:p>
            <a:pPr defTabSz="914400">
              <a:lnSpc>
                <a:spcPct val="100000"/>
              </a:lnSpc>
              <a:spcBef>
                <a:spcPct val="0"/>
              </a:spcBef>
              <a:buSzPct val="70000"/>
              <a:buFont typeface="Wingdings" panose="05000000000000000000" pitchFamily="2" charset="2"/>
              <a:buNone/>
            </a:pPr>
            <a:r>
              <a:rPr lang="zh-CN" altLang="en-US" sz="1400" dirty="0">
                <a:latin typeface="Consolas" panose="020B0609020204030204" charset="0"/>
              </a:rPr>
              <a:t>&gt;&gt;&gt; "%o" % x</a:t>
            </a:r>
          </a:p>
          <a:p>
            <a:pPr defTabSz="914400">
              <a:lnSpc>
                <a:spcPct val="100000"/>
              </a:lnSpc>
              <a:spcBef>
                <a:spcPct val="0"/>
              </a:spcBef>
              <a:buSzPct val="70000"/>
              <a:buFont typeface="Wingdings" panose="05000000000000000000" pitchFamily="2" charset="2"/>
              <a:buNone/>
            </a:pPr>
            <a:r>
              <a:rPr lang="zh-CN" altLang="en-US" sz="1400" dirty="0">
                <a:solidFill>
                  <a:srgbClr val="00B0F0"/>
                </a:solidFill>
                <a:latin typeface="Consolas" panose="020B0609020204030204" charset="0"/>
              </a:rPr>
              <a:t>"2323"</a:t>
            </a:r>
          </a:p>
          <a:p>
            <a:pPr defTabSz="914400">
              <a:lnSpc>
                <a:spcPct val="100000"/>
              </a:lnSpc>
              <a:spcBef>
                <a:spcPct val="0"/>
              </a:spcBef>
              <a:buSzPct val="70000"/>
              <a:buFont typeface="Wingdings" panose="05000000000000000000" pitchFamily="2" charset="2"/>
              <a:buNone/>
            </a:pPr>
            <a:r>
              <a:rPr lang="zh-CN" altLang="en-US" sz="1400" dirty="0">
                <a:latin typeface="Consolas" panose="020B0609020204030204" charset="0"/>
              </a:rPr>
              <a:t>&gt;&gt;&gt; "%x" % x</a:t>
            </a:r>
          </a:p>
          <a:p>
            <a:pPr defTabSz="914400">
              <a:lnSpc>
                <a:spcPct val="100000"/>
              </a:lnSpc>
              <a:spcBef>
                <a:spcPct val="0"/>
              </a:spcBef>
              <a:buSzPct val="70000"/>
              <a:buFont typeface="Wingdings" panose="05000000000000000000" pitchFamily="2" charset="2"/>
              <a:buNone/>
            </a:pPr>
            <a:r>
              <a:rPr lang="zh-CN" altLang="en-US" sz="1400" dirty="0">
                <a:solidFill>
                  <a:srgbClr val="00B0F0"/>
                </a:solidFill>
                <a:latin typeface="Consolas" panose="020B0609020204030204" charset="0"/>
              </a:rPr>
              <a:t>"4d3"</a:t>
            </a:r>
          </a:p>
          <a:p>
            <a:pPr defTabSz="914400">
              <a:lnSpc>
                <a:spcPct val="100000"/>
              </a:lnSpc>
              <a:spcBef>
                <a:spcPct val="0"/>
              </a:spcBef>
              <a:buSzPct val="70000"/>
              <a:buFont typeface="Wingdings" panose="05000000000000000000" pitchFamily="2" charset="2"/>
              <a:buNone/>
            </a:pPr>
            <a:r>
              <a:rPr lang="zh-CN" altLang="en-US" sz="1400" dirty="0">
                <a:latin typeface="Consolas" panose="020B0609020204030204" charset="0"/>
              </a:rPr>
              <a:t>&gt;&gt;&gt; "%e" % x</a:t>
            </a:r>
          </a:p>
          <a:p>
            <a:pPr defTabSz="914400">
              <a:lnSpc>
                <a:spcPct val="100000"/>
              </a:lnSpc>
              <a:spcBef>
                <a:spcPct val="0"/>
              </a:spcBef>
              <a:buSzPct val="70000"/>
              <a:buFont typeface="Wingdings" panose="05000000000000000000" pitchFamily="2" charset="2"/>
              <a:buNone/>
            </a:pPr>
            <a:r>
              <a:rPr lang="zh-CN" altLang="en-US" sz="1400" dirty="0">
                <a:solidFill>
                  <a:srgbClr val="00B0F0"/>
                </a:solidFill>
                <a:latin typeface="Consolas" panose="020B0609020204030204" charset="0"/>
              </a:rPr>
              <a:t>"1.235000e+03"</a:t>
            </a:r>
          </a:p>
          <a:p>
            <a:pPr defTabSz="914400">
              <a:lnSpc>
                <a:spcPct val="100000"/>
              </a:lnSpc>
              <a:spcBef>
                <a:spcPct val="0"/>
              </a:spcBef>
              <a:buSzPct val="70000"/>
              <a:buFont typeface="Wingdings" panose="05000000000000000000" pitchFamily="2" charset="2"/>
              <a:buNone/>
            </a:pPr>
            <a:r>
              <a:rPr lang="zh-CN" altLang="en-US" sz="1400" dirty="0">
                <a:latin typeface="Consolas" panose="020B0609020204030204" charset="0"/>
              </a:rPr>
              <a:t>&gt;&gt;&gt; "%s" % 65</a:t>
            </a:r>
          </a:p>
          <a:p>
            <a:pPr defTabSz="914400">
              <a:lnSpc>
                <a:spcPct val="100000"/>
              </a:lnSpc>
              <a:spcBef>
                <a:spcPct val="0"/>
              </a:spcBef>
              <a:buSzPct val="70000"/>
              <a:buFont typeface="Wingdings" panose="05000000000000000000" pitchFamily="2" charset="2"/>
              <a:buNone/>
            </a:pPr>
            <a:r>
              <a:rPr lang="zh-CN" altLang="en-US" sz="1400" dirty="0">
                <a:solidFill>
                  <a:srgbClr val="00B0F0"/>
                </a:solidFill>
                <a:latin typeface="Consolas" panose="020B0609020204030204" charset="0"/>
              </a:rPr>
              <a:t>"65"</a:t>
            </a:r>
          </a:p>
          <a:p>
            <a:pPr defTabSz="914400">
              <a:lnSpc>
                <a:spcPct val="100000"/>
              </a:lnSpc>
              <a:spcBef>
                <a:spcPct val="0"/>
              </a:spcBef>
              <a:buSzPct val="70000"/>
              <a:buFont typeface="Wingdings" panose="05000000000000000000" pitchFamily="2" charset="2"/>
              <a:buNone/>
            </a:pPr>
            <a:r>
              <a:rPr lang="zh-CN" altLang="en-US" sz="1400" dirty="0">
                <a:latin typeface="Consolas" panose="020B0609020204030204" charset="0"/>
              </a:rPr>
              <a:t>&gt;&gt;&gt; "%s" % 65333</a:t>
            </a:r>
          </a:p>
          <a:p>
            <a:pPr defTabSz="914400">
              <a:lnSpc>
                <a:spcPct val="100000"/>
              </a:lnSpc>
              <a:spcBef>
                <a:spcPct val="0"/>
              </a:spcBef>
              <a:buSzPct val="70000"/>
              <a:buFont typeface="Wingdings" panose="05000000000000000000" pitchFamily="2" charset="2"/>
              <a:buNone/>
            </a:pPr>
            <a:r>
              <a:rPr lang="zh-CN" altLang="en-US" sz="1400" dirty="0">
                <a:solidFill>
                  <a:srgbClr val="00B0F0"/>
                </a:solidFill>
                <a:latin typeface="Consolas" panose="020B0609020204030204" charset="0"/>
              </a:rPr>
              <a:t>"65333"</a:t>
            </a:r>
          </a:p>
          <a:p>
            <a:pPr defTabSz="914400">
              <a:lnSpc>
                <a:spcPct val="100000"/>
              </a:lnSpc>
              <a:spcBef>
                <a:spcPct val="0"/>
              </a:spcBef>
              <a:buSzPct val="70000"/>
              <a:buFont typeface="Wingdings" panose="05000000000000000000" pitchFamily="2" charset="2"/>
              <a:buNone/>
            </a:pPr>
            <a:r>
              <a:rPr lang="zh-CN" altLang="en-US" sz="1400" dirty="0">
                <a:latin typeface="Consolas" panose="020B0609020204030204" charset="0"/>
              </a:rPr>
              <a:t>&gt;&gt;&gt; "%d" % "555"</a:t>
            </a:r>
          </a:p>
          <a:p>
            <a:pPr defTabSz="914400">
              <a:lnSpc>
                <a:spcPct val="100000"/>
              </a:lnSpc>
              <a:spcBef>
                <a:spcPct val="0"/>
              </a:spcBef>
              <a:buSzPct val="70000"/>
              <a:buFont typeface="Wingdings" panose="05000000000000000000" pitchFamily="2" charset="2"/>
              <a:buNone/>
            </a:pPr>
            <a:r>
              <a:rPr lang="zh-CN" altLang="en-US" sz="1400" dirty="0">
                <a:solidFill>
                  <a:srgbClr val="FF0000"/>
                </a:solidFill>
                <a:latin typeface="Consolas" panose="020B0609020204030204" charset="0"/>
              </a:rPr>
              <a:t>TypeError: %d format: a number is required, not str</a:t>
            </a:r>
          </a:p>
          <a:p>
            <a:pPr marL="0" indent="0" defTabSz="914400">
              <a:buSzPct val="70000"/>
              <a:buFont typeface="Wingdings" panose="05000000000000000000" pitchFamily="2" charset="2"/>
              <a:buNone/>
            </a:pPr>
            <a:r>
              <a:rPr lang="zh-CN" altLang="en-US" sz="1400">
                <a:latin typeface="Consolas" panose="020B0609020204030204" charset="0"/>
                <a:sym typeface="+mn-ea"/>
              </a:rPr>
              <a:t>&gt;&gt;&gt; '%s'%[1, 2, 3]        </a:t>
            </a:r>
            <a:r>
              <a:rPr lang="en-US" altLang="zh-CN" sz="1400">
                <a:latin typeface="Consolas" panose="020B0609020204030204" charset="0"/>
                <a:sym typeface="+mn-ea"/>
              </a:rPr>
              <a:t>#</a:t>
            </a:r>
            <a:r>
              <a:rPr lang="zh-CN" altLang="en-US" sz="1400">
                <a:latin typeface="Consolas" panose="020B0609020204030204" charset="0"/>
                <a:sym typeface="+mn-ea"/>
              </a:rPr>
              <a:t>直接把对象转换成字符串</a:t>
            </a:r>
            <a:endParaRPr lang="zh-CN" altLang="en-US" sz="1400">
              <a:latin typeface="Consolas" panose="020B0609020204030204" charset="0"/>
            </a:endParaRPr>
          </a:p>
          <a:p>
            <a:pPr marL="0" indent="0" defTabSz="914400">
              <a:buSzPct val="70000"/>
              <a:buFont typeface="Wingdings" panose="05000000000000000000" pitchFamily="2" charset="2"/>
              <a:buNone/>
            </a:pPr>
            <a:r>
              <a:rPr lang="zh-CN" altLang="en-US" sz="1400">
                <a:solidFill>
                  <a:srgbClr val="00B0F0"/>
                </a:solidFill>
                <a:latin typeface="Consolas" panose="020B0609020204030204" charset="0"/>
                <a:sym typeface="+mn-ea"/>
              </a:rPr>
              <a:t>'[1, 2, 3]'</a:t>
            </a:r>
            <a:endParaRPr lang="zh-CN" altLang="en-US" sz="1400" dirty="0">
              <a:solidFill>
                <a:srgbClr val="FF0000"/>
              </a:solidFill>
              <a:latin typeface="Consolas" panose="020B0609020204030204" charset="0"/>
            </a:endParaRPr>
          </a:p>
        </p:txBody>
      </p:sp>
      <p:sp>
        <p:nvSpPr>
          <p:cNvPr id="3174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10</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宋体" panose="02010600030101010101" pitchFamily="2" charset="-122"/>
                <a:sym typeface="宋体" panose="02010600030101010101" pitchFamily="2" charset="-122"/>
              </a:rPr>
              <a:t>4.2.2 re模块主要</a:t>
            </a:r>
            <a:r>
              <a:rPr dirty="0">
                <a:latin typeface="宋体" panose="02010600030101010101" pitchFamily="2" charset="-122"/>
                <a:sym typeface="宋体" panose="02010600030101010101" pitchFamily="2" charset="-122"/>
              </a:rPr>
              <a:t>函数</a:t>
            </a:r>
            <a:endParaRPr lang="en-US"/>
          </a:p>
        </p:txBody>
      </p:sp>
      <p:sp>
        <p:nvSpPr>
          <p:cNvPr id="3" name="Content Placeholder 2"/>
          <p:cNvSpPr>
            <a:spLocks noGrp="1"/>
          </p:cNvSpPr>
          <p:nvPr>
            <p:ph idx="1"/>
          </p:nvPr>
        </p:nvSpPr>
        <p:spPr/>
        <p:txBody>
          <a:bodyPr/>
          <a:lstStyle/>
          <a:p>
            <a:pPr>
              <a:buFont typeface="Wingdings" panose="05000000000000000000" charset="0"/>
              <a:buChar char=""/>
            </a:pPr>
            <a:r>
              <a:rPr lang="zh-CN" altLang="en-US" sz="1800"/>
              <a:t>多个</a:t>
            </a:r>
            <a:r>
              <a:rPr lang="en-US" altLang="zh-CN" sz="1800"/>
              <a:t>flag</a:t>
            </a:r>
            <a:r>
              <a:rPr lang="zh-CN" altLang="en-US" sz="1800"/>
              <a:t>可以使用</a:t>
            </a:r>
            <a:r>
              <a:rPr lang="en-US" altLang="zh-CN" sz="1800"/>
              <a:t>+</a:t>
            </a:r>
            <a:r>
              <a:rPr lang="zh-CN" altLang="en-US" sz="1800"/>
              <a:t>组合使用。</a:t>
            </a:r>
          </a:p>
          <a:p>
            <a:pPr marL="0" indent="0">
              <a:spcBef>
                <a:spcPts val="0"/>
              </a:spcBef>
              <a:buNone/>
            </a:pPr>
            <a:r>
              <a:rPr lang="zh-CN" altLang="en-US" sz="1350">
                <a:latin typeface="Consolas" panose="020B0609020204030204" charset="0"/>
              </a:rPr>
              <a:t>&gt;&gt;&gt; text = '''abc123.4d</a:t>
            </a:r>
          </a:p>
          <a:p>
            <a:pPr marL="0" indent="0">
              <a:spcBef>
                <a:spcPts val="0"/>
              </a:spcBef>
              <a:buNone/>
            </a:pPr>
            <a:r>
              <a:rPr lang="zh-CN" altLang="en-US" sz="1350">
                <a:latin typeface="Consolas" panose="020B0609020204030204" charset="0"/>
              </a:rPr>
              <a:t>fg8.88888hi</a:t>
            </a:r>
          </a:p>
          <a:p>
            <a:pPr marL="0" indent="0">
              <a:spcBef>
                <a:spcPts val="0"/>
              </a:spcBef>
              <a:buNone/>
            </a:pPr>
            <a:r>
              <a:rPr lang="zh-CN" altLang="en-US" sz="1350">
                <a:latin typeface="Consolas" panose="020B0609020204030204" charset="0"/>
              </a:rPr>
              <a:t>j9999.9</a:t>
            </a:r>
          </a:p>
          <a:p>
            <a:pPr marL="0" indent="0">
              <a:spcBef>
                <a:spcPts val="0"/>
              </a:spcBef>
              <a:buNone/>
            </a:pPr>
            <a:r>
              <a:rPr lang="zh-CN" altLang="en-US" sz="1350">
                <a:latin typeface="Consolas" panose="020B0609020204030204" charset="0"/>
              </a:rPr>
              <a:t>000.00</a:t>
            </a:r>
          </a:p>
          <a:p>
            <a:pPr marL="0" indent="0">
              <a:spcBef>
                <a:spcPts val="0"/>
              </a:spcBef>
              <a:buNone/>
            </a:pPr>
            <a:r>
              <a:rPr lang="zh-CN" altLang="en-US" sz="1350">
                <a:latin typeface="Consolas" panose="020B0609020204030204" charset="0"/>
              </a:rPr>
              <a:t>asdf'''</a:t>
            </a:r>
          </a:p>
          <a:p>
            <a:pPr marL="0" indent="0">
              <a:spcBef>
                <a:spcPts val="0"/>
              </a:spcBef>
              <a:buNone/>
            </a:pPr>
            <a:r>
              <a:rPr lang="zh-CN" altLang="en-US" sz="1350">
                <a:latin typeface="Consolas" panose="020B0609020204030204" charset="0"/>
              </a:rPr>
              <a:t>&gt;&gt;&gt; pattern = r'''^\d+     # 数字</a:t>
            </a:r>
          </a:p>
          <a:p>
            <a:pPr marL="0" indent="0">
              <a:spcBef>
                <a:spcPts val="0"/>
              </a:spcBef>
              <a:buNone/>
            </a:pPr>
            <a:r>
              <a:rPr lang="zh-CN" altLang="en-US" sz="1350">
                <a:latin typeface="Consolas" panose="020B0609020204030204" charset="0"/>
              </a:rPr>
              <a:t>\.                         # 圆点</a:t>
            </a:r>
          </a:p>
          <a:p>
            <a:pPr marL="0" indent="0">
              <a:spcBef>
                <a:spcPts val="0"/>
              </a:spcBef>
              <a:buNone/>
            </a:pPr>
            <a:r>
              <a:rPr lang="zh-CN" altLang="en-US" sz="1350">
                <a:latin typeface="Consolas" panose="020B0609020204030204" charset="0"/>
              </a:rPr>
              <a:t>\d +$'''</a:t>
            </a:r>
          </a:p>
          <a:p>
            <a:pPr marL="0" indent="0">
              <a:spcBef>
                <a:spcPts val="0"/>
              </a:spcBef>
              <a:buNone/>
            </a:pPr>
            <a:r>
              <a:rPr lang="zh-CN" altLang="en-US" sz="1350">
                <a:latin typeface="Consolas" panose="020B0609020204030204" charset="0"/>
              </a:rPr>
              <a:t>&gt;&gt;&gt; re.findall(pattern, text)</a:t>
            </a:r>
          </a:p>
          <a:p>
            <a:pPr marL="0" indent="0">
              <a:spcBef>
                <a:spcPts val="0"/>
              </a:spcBef>
              <a:buNone/>
            </a:pPr>
            <a:r>
              <a:rPr lang="zh-CN" altLang="en-US" sz="1350">
                <a:solidFill>
                  <a:srgbClr val="00B0F0"/>
                </a:solidFill>
                <a:latin typeface="Consolas" panose="020B0609020204030204" charset="0"/>
              </a:rPr>
              <a:t>[]</a:t>
            </a:r>
          </a:p>
          <a:p>
            <a:pPr marL="0" indent="0">
              <a:spcBef>
                <a:spcPts val="0"/>
              </a:spcBef>
              <a:buNone/>
            </a:pPr>
            <a:r>
              <a:rPr lang="zh-CN" altLang="en-US" sz="1350">
                <a:latin typeface="Consolas" panose="020B0609020204030204" charset="0"/>
              </a:rPr>
              <a:t>&gt;&gt;&gt; re.findall(pattern, text, re.M)</a:t>
            </a:r>
          </a:p>
          <a:p>
            <a:pPr marL="0" indent="0">
              <a:spcBef>
                <a:spcPts val="0"/>
              </a:spcBef>
              <a:buNone/>
            </a:pPr>
            <a:r>
              <a:rPr lang="zh-CN" altLang="en-US" sz="1350">
                <a:solidFill>
                  <a:srgbClr val="00B0F0"/>
                </a:solidFill>
                <a:latin typeface="Consolas" panose="020B0609020204030204" charset="0"/>
              </a:rPr>
              <a:t>[]</a:t>
            </a:r>
          </a:p>
          <a:p>
            <a:pPr marL="0" indent="0">
              <a:spcBef>
                <a:spcPts val="0"/>
              </a:spcBef>
              <a:buNone/>
            </a:pPr>
            <a:r>
              <a:rPr lang="zh-CN" altLang="en-US" sz="1350">
                <a:latin typeface="Consolas" panose="020B0609020204030204" charset="0"/>
              </a:rPr>
              <a:t>&gt;&gt;&gt; re.findall(pattern, text, re.X)</a:t>
            </a:r>
          </a:p>
          <a:p>
            <a:pPr marL="0" indent="0">
              <a:spcBef>
                <a:spcPts val="0"/>
              </a:spcBef>
              <a:buNone/>
            </a:pPr>
            <a:r>
              <a:rPr lang="zh-CN" altLang="en-US" sz="1350">
                <a:solidFill>
                  <a:srgbClr val="00B0F0"/>
                </a:solidFill>
                <a:latin typeface="Consolas" panose="020B0609020204030204" charset="0"/>
              </a:rPr>
              <a:t>[]</a:t>
            </a:r>
          </a:p>
          <a:p>
            <a:pPr marL="0" indent="0">
              <a:spcBef>
                <a:spcPts val="0"/>
              </a:spcBef>
              <a:buNone/>
            </a:pPr>
            <a:r>
              <a:rPr lang="zh-CN" altLang="en-US" sz="1350">
                <a:latin typeface="Consolas" panose="020B0609020204030204" charset="0"/>
              </a:rPr>
              <a:t>&gt;&gt;&gt; re.findall(pattern, text, re.X+re.M)</a:t>
            </a:r>
          </a:p>
          <a:p>
            <a:pPr marL="0" indent="0">
              <a:spcBef>
                <a:spcPts val="0"/>
              </a:spcBef>
              <a:buNone/>
            </a:pPr>
            <a:r>
              <a:rPr lang="zh-CN" altLang="en-US" sz="1350">
                <a:solidFill>
                  <a:srgbClr val="00B0F0"/>
                </a:solidFill>
                <a:latin typeface="Consolas" panose="020B0609020204030204" charset="0"/>
              </a:rPr>
              <a:t>['000.00']</a:t>
            </a:r>
          </a:p>
        </p:txBody>
      </p:sp>
      <p:sp>
        <p:nvSpPr>
          <p:cNvPr id="4" name="Slide Number Placeholder 3"/>
          <p:cNvSpPr>
            <a:spLocks noGrp="1"/>
          </p:cNvSpPr>
          <p:nvPr>
            <p:ph type="sldNum" sz="quarter" idx="4"/>
          </p:nvPr>
        </p:nvSpPr>
        <p:spPr/>
        <p:txBody>
          <a:bodyPr/>
          <a:lstStyle/>
          <a:p>
            <a:pPr algn="r" fontAlgn="base"/>
            <a:fld id="{9A0DB2DC-4C9A-4742-B13C-FB6460FD3503}" type="slidenum">
              <a:rPr lang="zh-CN" altLang="en-US" sz="790" strike="noStrike" noProof="1" dirty="0">
                <a:latin typeface="Arial" panose="020B0604020202020204" pitchFamily="34" charset="0"/>
                <a:ea typeface="宋体" panose="02010600030101010101" pitchFamily="2" charset="-122"/>
                <a:cs typeface="+mn-cs"/>
              </a:rPr>
              <a:t>100</a:t>
            </a:fld>
            <a:endParaRPr lang="zh-CN" altLang="en-US" sz="790" strike="noStrike" noProof="1"/>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标题 53249"/>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normAutofit/>
          </a:bodyP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4.2.3 直接使用re模块</a:t>
            </a:r>
            <a:r>
              <a:rPr dirty="0">
                <a:latin typeface="宋体" panose="02010600030101010101" pitchFamily="2" charset="-122"/>
                <a:sym typeface="宋体" panose="02010600030101010101" pitchFamily="2" charset="-122"/>
              </a:rPr>
              <a:t>函数</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118786" name="文本占位符 53250"/>
          <p:cNvSpPr>
            <a:spLocks noGrp="1"/>
          </p:cNvSpPr>
          <p:nvPr>
            <p:ph idx="1"/>
          </p:nvPr>
        </p:nvSpPr>
        <p:spPr>
          <a:xfrm>
            <a:off x="421005" y="1040765"/>
            <a:ext cx="8501380" cy="3395345"/>
          </a:xfrm>
        </p:spPr>
        <p:txBody>
          <a:bodyPr anchor="t"/>
          <a:lstStyle/>
          <a:p>
            <a:pPr defTabSz="914400">
              <a:lnSpc>
                <a:spcPct val="100000"/>
              </a:lnSpc>
              <a:spcBef>
                <a:spcPct val="0"/>
              </a:spcBef>
              <a:buSzPct val="70000"/>
              <a:buFont typeface="Wingdings" panose="05000000000000000000" pitchFamily="2" charset="2"/>
              <a:buNone/>
            </a:pPr>
            <a:r>
              <a:rPr lang="en-US" altLang="zh-CN" sz="1600">
                <a:latin typeface="Consolas" panose="020B0609020204030204" charset="0"/>
              </a:rPr>
              <a:t>&gt;&gt;&gt; import re                            #导入re模块</a:t>
            </a:r>
          </a:p>
          <a:p>
            <a:pPr defTabSz="914400">
              <a:lnSpc>
                <a:spcPct val="100000"/>
              </a:lnSpc>
              <a:spcBef>
                <a:spcPct val="0"/>
              </a:spcBef>
              <a:buSzPct val="70000"/>
              <a:buFont typeface="Wingdings" panose="05000000000000000000" pitchFamily="2" charset="2"/>
              <a:buNone/>
            </a:pPr>
            <a:r>
              <a:rPr lang="en-US" altLang="zh-CN" sz="1600">
                <a:latin typeface="Consolas" panose="020B0609020204030204" charset="0"/>
              </a:rPr>
              <a:t>&gt;&gt;&gt; text = 'alpha. beta....gamma delta'  #测试用的字符串</a:t>
            </a:r>
          </a:p>
          <a:p>
            <a:pPr defTabSz="914400">
              <a:lnSpc>
                <a:spcPct val="100000"/>
              </a:lnSpc>
              <a:spcBef>
                <a:spcPct val="0"/>
              </a:spcBef>
              <a:buSzPct val="70000"/>
              <a:buFont typeface="Wingdings" panose="05000000000000000000" pitchFamily="2" charset="2"/>
              <a:buNone/>
            </a:pPr>
            <a:r>
              <a:rPr lang="en-US" altLang="zh-CN" sz="1600">
                <a:latin typeface="Consolas" panose="020B0609020204030204" charset="0"/>
              </a:rPr>
              <a:t>&gt;&gt;&gt; re.split('[\. ]+', text)             #使用指定字符作为分隔符进行分隔</a:t>
            </a:r>
          </a:p>
          <a:p>
            <a:pPr defTabSz="914400">
              <a:lnSpc>
                <a:spcPct val="100000"/>
              </a:lnSpc>
              <a:spcBef>
                <a:spcPct val="0"/>
              </a:spcBef>
              <a:buSzPct val="70000"/>
              <a:buFont typeface="Wingdings" panose="05000000000000000000" pitchFamily="2" charset="2"/>
              <a:buNone/>
            </a:pPr>
            <a:r>
              <a:rPr lang="en-US" altLang="zh-CN" sz="1600">
                <a:solidFill>
                  <a:srgbClr val="00B0F0"/>
                </a:solidFill>
                <a:latin typeface="Consolas" panose="020B0609020204030204" charset="0"/>
              </a:rPr>
              <a:t>['alpha', 'beta', 'gamma', 'delta']</a:t>
            </a:r>
          </a:p>
          <a:p>
            <a:pPr defTabSz="914400">
              <a:lnSpc>
                <a:spcPct val="100000"/>
              </a:lnSpc>
              <a:spcBef>
                <a:spcPct val="0"/>
              </a:spcBef>
              <a:buSzPct val="70000"/>
              <a:buFont typeface="Wingdings" panose="05000000000000000000" pitchFamily="2" charset="2"/>
              <a:buNone/>
            </a:pPr>
            <a:r>
              <a:rPr lang="en-US" altLang="zh-CN" sz="1600">
                <a:latin typeface="Consolas" panose="020B0609020204030204" charset="0"/>
              </a:rPr>
              <a:t>&gt;&gt;&gt; re.split('[\. ]+', text, maxsplit=2) #最多分隔2次</a:t>
            </a:r>
          </a:p>
          <a:p>
            <a:pPr defTabSz="914400">
              <a:lnSpc>
                <a:spcPct val="100000"/>
              </a:lnSpc>
              <a:spcBef>
                <a:spcPct val="0"/>
              </a:spcBef>
              <a:buSzPct val="70000"/>
              <a:buFont typeface="Wingdings" panose="05000000000000000000" pitchFamily="2" charset="2"/>
              <a:buNone/>
            </a:pPr>
            <a:r>
              <a:rPr lang="en-US" altLang="zh-CN" sz="1600">
                <a:solidFill>
                  <a:srgbClr val="00B0F0"/>
                </a:solidFill>
                <a:latin typeface="Consolas" panose="020B0609020204030204" charset="0"/>
              </a:rPr>
              <a:t>['alpha', 'beta', 'gamma delta']</a:t>
            </a:r>
          </a:p>
          <a:p>
            <a:pPr defTabSz="914400">
              <a:lnSpc>
                <a:spcPct val="100000"/>
              </a:lnSpc>
              <a:spcBef>
                <a:spcPct val="0"/>
              </a:spcBef>
              <a:buSzPct val="70000"/>
              <a:buFont typeface="Wingdings" panose="05000000000000000000" pitchFamily="2" charset="2"/>
              <a:buNone/>
            </a:pPr>
            <a:r>
              <a:rPr lang="en-US" altLang="zh-CN" sz="1600">
                <a:latin typeface="Consolas" panose="020B0609020204030204" charset="0"/>
              </a:rPr>
              <a:t>&gt;&gt;&gt; re.split('[\. ]+', text, maxsplit=1) #最多分隔1次</a:t>
            </a:r>
          </a:p>
          <a:p>
            <a:pPr defTabSz="914400">
              <a:lnSpc>
                <a:spcPct val="100000"/>
              </a:lnSpc>
              <a:spcBef>
                <a:spcPct val="0"/>
              </a:spcBef>
              <a:buSzPct val="70000"/>
              <a:buFont typeface="Wingdings" panose="05000000000000000000" pitchFamily="2" charset="2"/>
              <a:buNone/>
            </a:pPr>
            <a:r>
              <a:rPr lang="en-US" altLang="zh-CN" sz="1600">
                <a:solidFill>
                  <a:srgbClr val="00B0F0"/>
                </a:solidFill>
                <a:latin typeface="Consolas" panose="020B0609020204030204" charset="0"/>
              </a:rPr>
              <a:t>['alpha', 'beta....gamma delta']</a:t>
            </a:r>
          </a:p>
          <a:p>
            <a:pPr defTabSz="914400">
              <a:lnSpc>
                <a:spcPct val="100000"/>
              </a:lnSpc>
              <a:spcBef>
                <a:spcPct val="0"/>
              </a:spcBef>
              <a:buSzPct val="70000"/>
              <a:buFont typeface="Wingdings" panose="05000000000000000000" pitchFamily="2" charset="2"/>
              <a:buNone/>
            </a:pPr>
            <a:r>
              <a:rPr lang="en-US" altLang="zh-CN" sz="1600">
                <a:latin typeface="Consolas" panose="020B0609020204030204" charset="0"/>
              </a:rPr>
              <a:t>&gt;&gt;&gt; pat = '[a-zA-Z]+'</a:t>
            </a:r>
          </a:p>
          <a:p>
            <a:pPr defTabSz="914400">
              <a:lnSpc>
                <a:spcPct val="100000"/>
              </a:lnSpc>
              <a:spcBef>
                <a:spcPct val="0"/>
              </a:spcBef>
              <a:buSzPct val="70000"/>
              <a:buFont typeface="Wingdings" panose="05000000000000000000" pitchFamily="2" charset="2"/>
              <a:buNone/>
            </a:pPr>
            <a:r>
              <a:rPr lang="en-US" altLang="zh-CN" sz="1600">
                <a:latin typeface="Consolas" panose="020B0609020204030204" charset="0"/>
              </a:rPr>
              <a:t>&gt;&gt;&gt; re.findall(pat, text)                #查找所有单词</a:t>
            </a:r>
          </a:p>
          <a:p>
            <a:pPr defTabSz="914400">
              <a:lnSpc>
                <a:spcPct val="100000"/>
              </a:lnSpc>
              <a:spcBef>
                <a:spcPct val="0"/>
              </a:spcBef>
              <a:buSzPct val="70000"/>
              <a:buFont typeface="Wingdings" panose="05000000000000000000" pitchFamily="2" charset="2"/>
              <a:buNone/>
            </a:pPr>
            <a:r>
              <a:rPr lang="en-US" altLang="zh-CN" sz="1600">
                <a:solidFill>
                  <a:srgbClr val="00B0F0"/>
                </a:solidFill>
                <a:latin typeface="Consolas" panose="020B0609020204030204" charset="0"/>
              </a:rPr>
              <a:t>['alpha', 'beta', 'gamma', 'delta']</a:t>
            </a:r>
            <a:endParaRPr lang="zh-CN" altLang="en-US" sz="1600">
              <a:latin typeface="Consolas" panose="020B0609020204030204" charset="0"/>
            </a:endParaRPr>
          </a:p>
        </p:txBody>
      </p:sp>
      <p:sp>
        <p:nvSpPr>
          <p:cNvPr id="11878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101</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标题 54273"/>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normAutofit/>
          </a:bodyP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4.2.3 直接使用re模块</a:t>
            </a:r>
            <a:r>
              <a:rPr dirty="0">
                <a:latin typeface="宋体" panose="02010600030101010101" pitchFamily="2" charset="-122"/>
                <a:sym typeface="宋体" panose="02010600030101010101" pitchFamily="2" charset="-122"/>
              </a:rPr>
              <a:t>函数</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119810" name="文本占位符 54274"/>
          <p:cNvSpPr>
            <a:spLocks noGrp="1"/>
          </p:cNvSpPr>
          <p:nvPr>
            <p:ph idx="1"/>
          </p:nvPr>
        </p:nvSpPr>
        <p:spPr/>
        <p:txBody>
          <a:bodyPr anchor="t"/>
          <a:lstStyle/>
          <a:p>
            <a:pPr marL="1905" indent="-1905">
              <a:lnSpc>
                <a:spcPct val="100000"/>
              </a:lnSpc>
              <a:spcBef>
                <a:spcPts val="0"/>
              </a:spcBef>
              <a:buNone/>
            </a:pPr>
            <a:r>
              <a:rPr lang="en-US" altLang="zh-CN" sz="1600">
                <a:latin typeface="Consolas" panose="020B0609020204030204" charset="0"/>
              </a:rPr>
              <a:t>&gt;&gt;&gt; pat = '{name}'</a:t>
            </a:r>
          </a:p>
          <a:p>
            <a:pPr marL="1905" indent="-1905">
              <a:lnSpc>
                <a:spcPct val="100000"/>
              </a:lnSpc>
              <a:spcBef>
                <a:spcPts val="0"/>
              </a:spcBef>
              <a:buNone/>
            </a:pPr>
            <a:r>
              <a:rPr lang="en-US" altLang="zh-CN" sz="1600">
                <a:latin typeface="Consolas" panose="020B0609020204030204" charset="0"/>
              </a:rPr>
              <a:t>&gt;&gt;&gt; text = 'Dear {name}...'</a:t>
            </a:r>
          </a:p>
          <a:p>
            <a:pPr marL="1905" indent="-1905">
              <a:lnSpc>
                <a:spcPct val="100000"/>
              </a:lnSpc>
              <a:spcBef>
                <a:spcPts val="0"/>
              </a:spcBef>
              <a:buNone/>
            </a:pPr>
            <a:r>
              <a:rPr lang="en-US" altLang="zh-CN" sz="1600">
                <a:latin typeface="Consolas" panose="020B0609020204030204" charset="0"/>
              </a:rPr>
              <a:t>&gt;&gt;&gt; re.sub(pat, 'Mr.Dong', text)        #字符串替换</a:t>
            </a:r>
          </a:p>
          <a:p>
            <a:pPr marL="1905" indent="-1905">
              <a:lnSpc>
                <a:spcPct val="100000"/>
              </a:lnSpc>
              <a:spcBef>
                <a:spcPts val="0"/>
              </a:spcBef>
              <a:buNone/>
            </a:pPr>
            <a:r>
              <a:rPr lang="en-US" altLang="zh-CN" sz="1600">
                <a:solidFill>
                  <a:srgbClr val="00B0F0"/>
                </a:solidFill>
                <a:latin typeface="Consolas" panose="020B0609020204030204" charset="0"/>
              </a:rPr>
              <a:t>'Dear Mr.Dong...'</a:t>
            </a:r>
          </a:p>
          <a:p>
            <a:pPr marL="1905" indent="-1905">
              <a:lnSpc>
                <a:spcPct val="100000"/>
              </a:lnSpc>
              <a:spcBef>
                <a:spcPts val="0"/>
              </a:spcBef>
              <a:buNone/>
            </a:pPr>
            <a:r>
              <a:rPr lang="en-US" altLang="zh-CN" sz="1600">
                <a:latin typeface="Consolas" panose="020B0609020204030204" charset="0"/>
              </a:rPr>
              <a:t>&gt;&gt;&gt; s = 'a s d'</a:t>
            </a:r>
          </a:p>
          <a:p>
            <a:pPr marL="1905" indent="-1905">
              <a:lnSpc>
                <a:spcPct val="100000"/>
              </a:lnSpc>
              <a:spcBef>
                <a:spcPts val="0"/>
              </a:spcBef>
              <a:buNone/>
            </a:pPr>
            <a:r>
              <a:rPr lang="en-US" altLang="zh-CN" sz="1600">
                <a:latin typeface="Consolas" panose="020B0609020204030204" charset="0"/>
              </a:rPr>
              <a:t>&gt;&gt;&gt; re.sub('a|s|d', 'good', s)          #字符串替换</a:t>
            </a:r>
          </a:p>
          <a:p>
            <a:pPr marL="1905" indent="-1905">
              <a:lnSpc>
                <a:spcPct val="100000"/>
              </a:lnSpc>
              <a:spcBef>
                <a:spcPts val="0"/>
              </a:spcBef>
              <a:buNone/>
            </a:pPr>
            <a:r>
              <a:rPr lang="en-US" altLang="zh-CN" sz="1600">
                <a:solidFill>
                  <a:srgbClr val="00B0F0"/>
                </a:solidFill>
                <a:latin typeface="Consolas" panose="020B0609020204030204" charset="0"/>
              </a:rPr>
              <a:t>'good good good'</a:t>
            </a:r>
          </a:p>
          <a:p>
            <a:pPr marL="1905" indent="-1905">
              <a:lnSpc>
                <a:spcPct val="100000"/>
              </a:lnSpc>
              <a:spcBef>
                <a:spcPts val="0"/>
              </a:spcBef>
              <a:buNone/>
            </a:pPr>
            <a:r>
              <a:rPr lang="en-US" altLang="zh-CN" sz="1600">
                <a:latin typeface="Consolas" panose="020B0609020204030204" charset="0"/>
              </a:rPr>
              <a:t>&gt;&gt;&gt; s = "It's a very good good idea"</a:t>
            </a:r>
          </a:p>
          <a:p>
            <a:pPr marL="1905" indent="-1905">
              <a:lnSpc>
                <a:spcPct val="100000"/>
              </a:lnSpc>
              <a:spcBef>
                <a:spcPts val="0"/>
              </a:spcBef>
              <a:buNone/>
            </a:pPr>
            <a:r>
              <a:rPr lang="en-US" altLang="zh-CN" sz="1600">
                <a:latin typeface="Consolas" panose="020B0609020204030204" charset="0"/>
              </a:rPr>
              <a:t>&gt;&gt;&gt; re.sub(r'(\b\w+) \1', r'\1', s)     #处理连续的重复单词</a:t>
            </a:r>
          </a:p>
          <a:p>
            <a:pPr marL="1905" indent="-1905">
              <a:lnSpc>
                <a:spcPct val="100000"/>
              </a:lnSpc>
              <a:spcBef>
                <a:spcPts val="0"/>
              </a:spcBef>
              <a:buNone/>
            </a:pPr>
            <a:r>
              <a:rPr lang="en-US" altLang="zh-CN" sz="1600">
                <a:solidFill>
                  <a:srgbClr val="00B0F0"/>
                </a:solidFill>
                <a:latin typeface="Consolas" panose="020B0609020204030204" charset="0"/>
              </a:rPr>
              <a:t>"It's a very good idea"</a:t>
            </a:r>
          </a:p>
          <a:p>
            <a:pPr marL="1905" indent="-1905">
              <a:lnSpc>
                <a:spcPct val="100000"/>
              </a:lnSpc>
              <a:spcBef>
                <a:spcPts val="0"/>
              </a:spcBef>
              <a:buNone/>
            </a:pPr>
            <a:r>
              <a:rPr lang="en-US" altLang="zh-CN" sz="1600">
                <a:latin typeface="Consolas" panose="020B0609020204030204" charset="0"/>
              </a:rPr>
              <a:t>&gt;&gt;&gt; re.sub(r'((\w+) )\1', r'\2', s)</a:t>
            </a:r>
          </a:p>
          <a:p>
            <a:pPr marL="1905" indent="-1905">
              <a:lnSpc>
                <a:spcPct val="100000"/>
              </a:lnSpc>
              <a:spcBef>
                <a:spcPts val="0"/>
              </a:spcBef>
              <a:buNone/>
            </a:pPr>
            <a:r>
              <a:rPr lang="en-US" altLang="zh-CN" sz="1600">
                <a:solidFill>
                  <a:srgbClr val="00B0F0"/>
                </a:solidFill>
                <a:latin typeface="Consolas" panose="020B0609020204030204" charset="0"/>
              </a:rPr>
              <a:t>"It's a very goodidea"</a:t>
            </a:r>
          </a:p>
          <a:p>
            <a:pPr marL="1905" indent="-1905">
              <a:lnSpc>
                <a:spcPct val="100000"/>
              </a:lnSpc>
              <a:spcBef>
                <a:spcPts val="0"/>
              </a:spcBef>
              <a:buNone/>
            </a:pPr>
            <a:r>
              <a:rPr lang="en-US" altLang="zh-CN" sz="1600">
                <a:latin typeface="Consolas" panose="020B0609020204030204" charset="0"/>
              </a:rPr>
              <a:t>&gt;&gt;&gt; re.sub('a', lambda x:x.group(0).upper(),</a:t>
            </a:r>
          </a:p>
          <a:p>
            <a:pPr marL="1905" indent="-1905">
              <a:lnSpc>
                <a:spcPct val="100000"/>
              </a:lnSpc>
              <a:spcBef>
                <a:spcPts val="0"/>
              </a:spcBef>
              <a:buNone/>
            </a:pPr>
            <a:r>
              <a:rPr lang="en-US" altLang="zh-CN" sz="1600">
                <a:latin typeface="Consolas" panose="020B0609020204030204" charset="0"/>
              </a:rPr>
              <a:t>           'aaa abc abde')              #repl为可调用对象</a:t>
            </a:r>
          </a:p>
          <a:p>
            <a:pPr marL="1905" indent="-1905">
              <a:lnSpc>
                <a:spcPct val="100000"/>
              </a:lnSpc>
              <a:spcBef>
                <a:spcPts val="0"/>
              </a:spcBef>
              <a:buNone/>
            </a:pPr>
            <a:r>
              <a:rPr lang="en-US" altLang="zh-CN" sz="1600">
                <a:solidFill>
                  <a:srgbClr val="00B0F0"/>
                </a:solidFill>
                <a:latin typeface="Consolas" panose="020B0609020204030204" charset="0"/>
              </a:rPr>
              <a:t>'AAA Abc Abde'</a:t>
            </a:r>
          </a:p>
        </p:txBody>
      </p:sp>
      <p:sp>
        <p:nvSpPr>
          <p:cNvPr id="119811"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102</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宋体" panose="02010600030101010101" pitchFamily="2" charset="-122"/>
                <a:sym typeface="宋体" panose="02010600030101010101" pitchFamily="2" charset="-122"/>
              </a:rPr>
              <a:t>4.2.3 直接使用re模块函数</a:t>
            </a:r>
            <a:endParaRPr lang="en-US"/>
          </a:p>
        </p:txBody>
      </p:sp>
      <p:sp>
        <p:nvSpPr>
          <p:cNvPr id="3" name="Content Placeholder 2"/>
          <p:cNvSpPr>
            <a:spLocks noGrp="1"/>
          </p:cNvSpPr>
          <p:nvPr>
            <p:ph idx="1"/>
          </p:nvPr>
        </p:nvSpPr>
        <p:spPr/>
        <p:txBody>
          <a:bodyPr/>
          <a:lstStyle/>
          <a:p>
            <a:pPr marL="0" indent="0" defTabSz="914400">
              <a:lnSpc>
                <a:spcPct val="100000"/>
              </a:lnSpc>
              <a:spcBef>
                <a:spcPct val="0"/>
              </a:spcBef>
              <a:buSzPct val="70000"/>
              <a:buFont typeface="Arial" panose="020B0604020202020204" pitchFamily="34" charset="0"/>
              <a:buNone/>
            </a:pPr>
            <a:r>
              <a:rPr lang="en-US" altLang="zh-CN" sz="1600">
                <a:latin typeface="Consolas" panose="020B0609020204030204" charset="0"/>
                <a:sym typeface="+mn-ea"/>
              </a:rPr>
              <a:t>#</a:t>
            </a:r>
            <a:r>
              <a:rPr lang="zh-CN" altLang="en-US" sz="1600">
                <a:latin typeface="Consolas" panose="020B0609020204030204" charset="0"/>
                <a:sym typeface="+mn-ea"/>
              </a:rPr>
              <a:t>把单词中间误写作大写的字母改为小写：</a:t>
            </a:r>
            <a:endParaRPr lang="zh-CN" altLang="en-US" sz="160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600">
                <a:latin typeface="Consolas" panose="020B0609020204030204" charset="0"/>
                <a:sym typeface="+mn-ea"/>
              </a:rPr>
              <a:t>import re</a:t>
            </a:r>
            <a:endParaRPr lang="zh-CN" altLang="en-US" sz="160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600">
                <a:latin typeface="Consolas" panose="020B0609020204030204" charset="0"/>
                <a:sym typeface="+mn-ea"/>
              </a:rPr>
              <a:t>def checkModify(s):</a:t>
            </a:r>
            <a:endParaRPr lang="zh-CN" altLang="en-US" sz="160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600">
                <a:latin typeface="Consolas" panose="020B0609020204030204" charset="0"/>
                <a:sym typeface="+mn-ea"/>
              </a:rPr>
              <a:t>    return re.sub(r'\b(\w)(\w+)(\w)\b',</a:t>
            </a:r>
            <a:endParaRPr lang="zh-CN" altLang="en-US" sz="160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600">
                <a:latin typeface="Consolas" panose="020B0609020204030204" charset="0"/>
                <a:sym typeface="+mn-ea"/>
              </a:rPr>
              <a:t>                  lambda x: x.group(1)+x.group(2).lower()+x.group(3),</a:t>
            </a:r>
            <a:endParaRPr lang="zh-CN" altLang="en-US" sz="160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600">
                <a:latin typeface="Consolas" panose="020B0609020204030204" charset="0"/>
                <a:sym typeface="+mn-ea"/>
              </a:rPr>
              <a:t>                  s)</a:t>
            </a:r>
            <a:endParaRPr lang="zh-CN" altLang="en-US" sz="160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600">
                <a:latin typeface="Consolas" panose="020B0609020204030204" charset="0"/>
                <a:sym typeface="+mn-ea"/>
              </a:rPr>
              <a:t>print(checkModify('aBc ABBC D eeee fFFFfF'))</a:t>
            </a:r>
            <a:endParaRPr lang="zh-CN" altLang="en-US" sz="1600">
              <a:latin typeface="Consolas" panose="020B0609020204030204" charset="0"/>
            </a:endParaRPr>
          </a:p>
          <a:p>
            <a:pPr marL="0" indent="0">
              <a:buNone/>
            </a:pPr>
            <a:endParaRPr lang="en-US" sz="1600"/>
          </a:p>
        </p:txBody>
      </p:sp>
      <p:sp>
        <p:nvSpPr>
          <p:cNvPr id="4" name="Slide Number Placeholder 3"/>
          <p:cNvSpPr>
            <a:spLocks noGrp="1"/>
          </p:cNvSpPr>
          <p:nvPr>
            <p:ph type="sldNum" sz="quarter" idx="12"/>
          </p:nvPr>
        </p:nvSpPr>
        <p:spPr>
          <a:xfrm>
            <a:off x="6553200" y="4684738"/>
            <a:ext cx="2133600" cy="357250"/>
          </a:xfrm>
        </p:spPr>
        <p:txBody>
          <a:bodyPr/>
          <a:lstStyle/>
          <a:p>
            <a:pPr lvl="0" algn="r" eaLnBrk="1" fontAlgn="base" hangingPunct="1"/>
            <a:fld id="{9A0DB2DC-4C9A-4742-B13C-FB6460FD3503}" type="slidenum">
              <a:rPr lang="zh-CN" altLang="en-US" sz="1000" strike="noStrike" noProof="1" dirty="0">
                <a:latin typeface="Arial" panose="020B0604020202020204" pitchFamily="34" charset="0"/>
                <a:ea typeface="宋体" panose="02010600030101010101" pitchFamily="2" charset="-122"/>
                <a:cs typeface="+mn-ea"/>
              </a:rPr>
              <a:t>103</a:t>
            </a:fld>
            <a:endParaRPr lang="zh-CN" altLang="en-US" sz="1000" strike="noStrike" noProof="1">
              <a:latin typeface="Arial" panose="020B0604020202020204" pitchFamily="34" charset="0"/>
              <a:ea typeface="宋体" panose="02010600030101010101" pitchFamily="2" charset="-122"/>
              <a:cs typeface="+mn-ea"/>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标题 55297"/>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normAutofit/>
          </a:bodyP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4.2.3 直接使用re模块</a:t>
            </a:r>
            <a:r>
              <a:rPr dirty="0">
                <a:latin typeface="宋体" panose="02010600030101010101" pitchFamily="2" charset="-122"/>
                <a:sym typeface="宋体" panose="02010600030101010101" pitchFamily="2" charset="-122"/>
              </a:rPr>
              <a:t>函数</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120834" name="文本占位符 55298"/>
          <p:cNvSpPr>
            <a:spLocks noGrp="1"/>
          </p:cNvSpPr>
          <p:nvPr>
            <p:ph idx="1"/>
          </p:nvPr>
        </p:nvSpPr>
        <p:spPr/>
        <p:txBody>
          <a:bodyPr anchor="t"/>
          <a:lstStyle/>
          <a:p>
            <a:pPr defTabSz="914400">
              <a:lnSpc>
                <a:spcPct val="100000"/>
              </a:lnSpc>
              <a:spcBef>
                <a:spcPct val="0"/>
              </a:spcBef>
              <a:buSzPct val="70000"/>
              <a:buFont typeface="Wingdings" panose="05000000000000000000" pitchFamily="2" charset="2"/>
              <a:buNone/>
            </a:pPr>
            <a:r>
              <a:rPr lang="en-US" altLang="zh-CN" sz="1600" dirty="0">
                <a:latin typeface="Consolas" panose="020B0609020204030204" charset="0"/>
              </a:rPr>
              <a:t>&gt;&gt;&gt; re.sub('[a-z]', lambda x:x.group(0).upper(), 'aaa abc abde')</a:t>
            </a:r>
          </a:p>
          <a:p>
            <a:pPr defTabSz="914400">
              <a:lnSpc>
                <a:spcPct val="100000"/>
              </a:lnSpc>
              <a:spcBef>
                <a:spcPct val="0"/>
              </a:spcBef>
              <a:buSzPct val="70000"/>
              <a:buFont typeface="Wingdings" panose="05000000000000000000" pitchFamily="2" charset="2"/>
              <a:buNone/>
            </a:pPr>
            <a:r>
              <a:rPr lang="en-US" altLang="zh-CN" sz="1600" dirty="0">
                <a:solidFill>
                  <a:srgbClr val="00B0F0"/>
                </a:solidFill>
                <a:latin typeface="Consolas" panose="020B0609020204030204" charset="0"/>
              </a:rPr>
              <a:t>'AAA ABC ABDE'</a:t>
            </a:r>
          </a:p>
          <a:p>
            <a:pPr defTabSz="914400">
              <a:lnSpc>
                <a:spcPct val="100000"/>
              </a:lnSpc>
              <a:spcBef>
                <a:spcPct val="0"/>
              </a:spcBef>
              <a:buSzPct val="70000"/>
              <a:buFont typeface="Wingdings" panose="05000000000000000000" pitchFamily="2" charset="2"/>
              <a:buNone/>
            </a:pPr>
            <a:r>
              <a:rPr lang="en-US" altLang="zh-CN" sz="1600" dirty="0">
                <a:latin typeface="Consolas" panose="020B0609020204030204" charset="0"/>
              </a:rPr>
              <a:t>&gt;&gt;&gt; re.sub('[a-zA-z]', lambda x:chr(ord(x.group(0))^32),</a:t>
            </a:r>
          </a:p>
          <a:p>
            <a:pPr defTabSz="914400">
              <a:lnSpc>
                <a:spcPct val="100000"/>
              </a:lnSpc>
              <a:spcBef>
                <a:spcPct val="0"/>
              </a:spcBef>
              <a:buSzPct val="70000"/>
              <a:buFont typeface="Wingdings" panose="05000000000000000000" pitchFamily="2" charset="2"/>
              <a:buNone/>
            </a:pPr>
            <a:r>
              <a:rPr lang="en-US" altLang="zh-CN" sz="1600" dirty="0">
                <a:latin typeface="Consolas" panose="020B0609020204030204" charset="0"/>
              </a:rPr>
              <a:t>           'aaa aBc abde')              #英文字母大小写互换</a:t>
            </a:r>
          </a:p>
          <a:p>
            <a:pPr defTabSz="914400">
              <a:lnSpc>
                <a:spcPct val="100000"/>
              </a:lnSpc>
              <a:spcBef>
                <a:spcPct val="0"/>
              </a:spcBef>
              <a:buSzPct val="70000"/>
              <a:buFont typeface="Wingdings" panose="05000000000000000000" pitchFamily="2" charset="2"/>
              <a:buNone/>
            </a:pPr>
            <a:r>
              <a:rPr lang="en-US" altLang="zh-CN" sz="1600" dirty="0">
                <a:solidFill>
                  <a:srgbClr val="00B0F0"/>
                </a:solidFill>
                <a:latin typeface="Consolas" panose="020B0609020204030204" charset="0"/>
              </a:rPr>
              <a:t>'AAA AbC ABDE'</a:t>
            </a:r>
          </a:p>
          <a:p>
            <a:pPr defTabSz="914400">
              <a:lnSpc>
                <a:spcPct val="100000"/>
              </a:lnSpc>
              <a:spcBef>
                <a:spcPct val="0"/>
              </a:spcBef>
              <a:buSzPct val="70000"/>
              <a:buFont typeface="Wingdings" panose="05000000000000000000" pitchFamily="2" charset="2"/>
              <a:buNone/>
            </a:pPr>
            <a:r>
              <a:rPr lang="en-US" altLang="zh-CN" sz="1600" dirty="0">
                <a:latin typeface="Consolas" panose="020B0609020204030204" charset="0"/>
              </a:rPr>
              <a:t>&gt;&gt;&gt; re.subn('a', 'dfg', 'aaa abc abde') #返回新字符串和替换次数</a:t>
            </a:r>
          </a:p>
          <a:p>
            <a:pPr defTabSz="914400">
              <a:lnSpc>
                <a:spcPct val="100000"/>
              </a:lnSpc>
              <a:spcBef>
                <a:spcPct val="0"/>
              </a:spcBef>
              <a:buSzPct val="70000"/>
              <a:buFont typeface="Wingdings" panose="05000000000000000000" pitchFamily="2" charset="2"/>
              <a:buNone/>
            </a:pPr>
            <a:r>
              <a:rPr lang="en-US" altLang="zh-CN" sz="1600" dirty="0">
                <a:solidFill>
                  <a:srgbClr val="00B0F0"/>
                </a:solidFill>
                <a:latin typeface="Consolas" panose="020B0609020204030204" charset="0"/>
              </a:rPr>
              <a:t>('dfgdfgdfg dfgbc dfgbde', 5)</a:t>
            </a:r>
          </a:p>
          <a:p>
            <a:pPr defTabSz="914400">
              <a:lnSpc>
                <a:spcPct val="100000"/>
              </a:lnSpc>
              <a:spcBef>
                <a:spcPct val="0"/>
              </a:spcBef>
              <a:buSzPct val="70000"/>
              <a:buFont typeface="Wingdings" panose="05000000000000000000" pitchFamily="2" charset="2"/>
              <a:buNone/>
            </a:pPr>
            <a:r>
              <a:rPr lang="en-US" altLang="zh-CN" sz="1600" dirty="0">
                <a:latin typeface="Consolas" panose="020B0609020204030204" charset="0"/>
              </a:rPr>
              <a:t>&gt;&gt;&gt; re.sub('a', 'dfg', 'aaa abc abde')</a:t>
            </a:r>
          </a:p>
          <a:p>
            <a:pPr defTabSz="914400">
              <a:lnSpc>
                <a:spcPct val="100000"/>
              </a:lnSpc>
              <a:spcBef>
                <a:spcPct val="0"/>
              </a:spcBef>
              <a:buSzPct val="70000"/>
              <a:buFont typeface="Wingdings" panose="05000000000000000000" pitchFamily="2" charset="2"/>
              <a:buNone/>
            </a:pPr>
            <a:r>
              <a:rPr lang="en-US" altLang="zh-CN" sz="1600" dirty="0">
                <a:solidFill>
                  <a:srgbClr val="00B0F0"/>
                </a:solidFill>
                <a:latin typeface="Consolas" panose="020B0609020204030204" charset="0"/>
              </a:rPr>
              <a:t>'dfgdfgdfg dfgbc dfgbde'</a:t>
            </a:r>
          </a:p>
          <a:p>
            <a:pPr defTabSz="914400">
              <a:lnSpc>
                <a:spcPct val="100000"/>
              </a:lnSpc>
              <a:spcBef>
                <a:spcPct val="0"/>
              </a:spcBef>
              <a:buSzPct val="70000"/>
              <a:buFont typeface="Wingdings" panose="05000000000000000000" pitchFamily="2" charset="2"/>
              <a:buNone/>
            </a:pPr>
            <a:r>
              <a:rPr lang="en-US" altLang="zh-CN" sz="1600" dirty="0">
                <a:latin typeface="Consolas" panose="020B0609020204030204" charset="0"/>
              </a:rPr>
              <a:t>&gt;&gt;&gt; re.escape('http://www.python.org')  #字符串转义</a:t>
            </a:r>
          </a:p>
          <a:p>
            <a:pPr defTabSz="914400">
              <a:lnSpc>
                <a:spcPct val="100000"/>
              </a:lnSpc>
              <a:spcBef>
                <a:spcPct val="0"/>
              </a:spcBef>
              <a:buSzPct val="70000"/>
              <a:buFont typeface="Wingdings" panose="05000000000000000000" pitchFamily="2" charset="2"/>
              <a:buNone/>
            </a:pPr>
            <a:r>
              <a:rPr lang="en-US" altLang="zh-CN" sz="1600" dirty="0">
                <a:solidFill>
                  <a:srgbClr val="00B0F0"/>
                </a:solidFill>
                <a:latin typeface="Consolas" panose="020B0609020204030204" charset="0"/>
              </a:rPr>
              <a:t>'http\\:\\/\\/www\\.python\\.org'</a:t>
            </a:r>
          </a:p>
          <a:p>
            <a:pPr defTabSz="914400">
              <a:lnSpc>
                <a:spcPct val="100000"/>
              </a:lnSpc>
              <a:spcBef>
                <a:spcPct val="0"/>
              </a:spcBef>
              <a:buSzPct val="70000"/>
              <a:buFont typeface="Wingdings" panose="05000000000000000000" pitchFamily="2" charset="2"/>
              <a:buNone/>
            </a:pPr>
            <a:r>
              <a:rPr lang="zh-CN" altLang="en-US" sz="1600" dirty="0">
                <a:latin typeface="Consolas" panose="020B0609020204030204" charset="0"/>
              </a:rPr>
              <a:t>&gt;&gt;&gt; re.sub('ab|bc', '', 'abcabc')       </a:t>
            </a:r>
            <a:r>
              <a:rPr lang="en-US" altLang="zh-CN" sz="1600" dirty="0">
                <a:latin typeface="Consolas" panose="020B0609020204030204" charset="0"/>
              </a:rPr>
              <a:t>#</a:t>
            </a:r>
            <a:r>
              <a:rPr lang="zh-CN" altLang="en-US" sz="1600" dirty="0">
                <a:latin typeface="Consolas" panose="020B0609020204030204" charset="0"/>
              </a:rPr>
              <a:t>在字符串中从左向右扫描并处理</a:t>
            </a:r>
          </a:p>
          <a:p>
            <a:pPr defTabSz="914400">
              <a:lnSpc>
                <a:spcPct val="100000"/>
              </a:lnSpc>
              <a:spcBef>
                <a:spcPct val="0"/>
              </a:spcBef>
              <a:buSzPct val="70000"/>
              <a:buFont typeface="Wingdings" panose="05000000000000000000" pitchFamily="2" charset="2"/>
              <a:buNone/>
            </a:pPr>
            <a:r>
              <a:rPr lang="zh-CN" altLang="en-US" sz="1600" dirty="0">
                <a:solidFill>
                  <a:srgbClr val="00B0F0"/>
                </a:solidFill>
                <a:latin typeface="Consolas" panose="020B0609020204030204" charset="0"/>
              </a:rPr>
              <a:t>'cc'</a:t>
            </a:r>
            <a:endParaRPr lang="zh-CN" altLang="en-US" sz="1600"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600" dirty="0">
                <a:latin typeface="Consolas" panose="020B0609020204030204" charset="0"/>
              </a:rPr>
              <a:t>&gt;&gt;&gt; re.sub('bc|ab', '', 'abcabc')</a:t>
            </a:r>
          </a:p>
          <a:p>
            <a:pPr defTabSz="914400">
              <a:lnSpc>
                <a:spcPct val="100000"/>
              </a:lnSpc>
              <a:spcBef>
                <a:spcPct val="0"/>
              </a:spcBef>
              <a:buSzPct val="70000"/>
              <a:buFont typeface="Wingdings" panose="05000000000000000000" pitchFamily="2" charset="2"/>
              <a:buNone/>
            </a:pPr>
            <a:r>
              <a:rPr lang="zh-CN" altLang="en-US" sz="1600" dirty="0">
                <a:solidFill>
                  <a:srgbClr val="00B0F0"/>
                </a:solidFill>
                <a:latin typeface="Consolas" panose="020B0609020204030204" charset="0"/>
              </a:rPr>
              <a:t>'cc'</a:t>
            </a:r>
          </a:p>
        </p:txBody>
      </p:sp>
      <p:sp>
        <p:nvSpPr>
          <p:cNvPr id="12083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104</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宋体" panose="02010600030101010101" pitchFamily="2" charset="-122"/>
                <a:sym typeface="宋体" panose="02010600030101010101" pitchFamily="2" charset="-122"/>
              </a:rPr>
              <a:t>4.2.3 直接使用re模块函数</a:t>
            </a:r>
            <a:endParaRPr lang="en-US"/>
          </a:p>
        </p:txBody>
      </p:sp>
      <p:sp>
        <p:nvSpPr>
          <p:cNvPr id="3" name="Content Placeholder 2"/>
          <p:cNvSpPr>
            <a:spLocks noGrp="1"/>
          </p:cNvSpPr>
          <p:nvPr>
            <p:ph idx="1"/>
          </p:nvPr>
        </p:nvSpPr>
        <p:spPr/>
        <p:txBody>
          <a:bodyPr/>
          <a:lstStyle/>
          <a:p>
            <a:pPr defTabSz="914400">
              <a:lnSpc>
                <a:spcPct val="100000"/>
              </a:lnSpc>
              <a:spcBef>
                <a:spcPct val="0"/>
              </a:spcBef>
              <a:buSzPct val="70000"/>
              <a:buFont typeface="Wingdings" panose="05000000000000000000" pitchFamily="2" charset="2"/>
              <a:buNone/>
            </a:pPr>
            <a:r>
              <a:rPr lang="en-US" altLang="zh-CN" sz="1800" dirty="0">
                <a:latin typeface="Consolas" panose="020B0609020204030204" charset="0"/>
                <a:sym typeface="+mn-ea"/>
              </a:rPr>
              <a:t>&gt;&gt;&gt; from string import punctuation</a:t>
            </a:r>
            <a:endParaRPr lang="en-US" altLang="zh-CN" sz="1800"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en-US" altLang="zh-CN" sz="1800" dirty="0">
                <a:latin typeface="Consolas" panose="020B0609020204030204" charset="0"/>
                <a:sym typeface="+mn-ea"/>
              </a:rPr>
              <a:t>&gt;&gt;&gt; re.sub('['+punctuation+']', '', 'abcd,.e!f/?') #</a:t>
            </a:r>
            <a:r>
              <a:rPr lang="zh-CN" altLang="en-US" sz="1800" dirty="0">
                <a:latin typeface="Consolas" panose="020B0609020204030204" charset="0"/>
                <a:sym typeface="+mn-ea"/>
              </a:rPr>
              <a:t>删除标点符号</a:t>
            </a:r>
            <a:endParaRPr lang="zh-CN" altLang="en-US" sz="1800"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en-US" altLang="zh-CN" sz="1800" dirty="0">
                <a:solidFill>
                  <a:srgbClr val="00B0F0"/>
                </a:solidFill>
                <a:latin typeface="Consolas" panose="020B0609020204030204" charset="0"/>
                <a:sym typeface="+mn-ea"/>
              </a:rPr>
              <a:t>'abcdef'</a:t>
            </a:r>
            <a:endParaRPr lang="en-US" sz="1800"/>
          </a:p>
        </p:txBody>
      </p:sp>
      <p:sp>
        <p:nvSpPr>
          <p:cNvPr id="4" name="Slide Number Placeholder 3"/>
          <p:cNvSpPr>
            <a:spLocks noGrp="1"/>
          </p:cNvSpPr>
          <p:nvPr>
            <p:ph type="sldNum" sz="quarter" idx="12"/>
          </p:nvPr>
        </p:nvSpPr>
        <p:spPr>
          <a:xfrm>
            <a:off x="6553200" y="4684738"/>
            <a:ext cx="2133600" cy="357250"/>
          </a:xfrm>
        </p:spPr>
        <p:txBody>
          <a:bodyPr/>
          <a:lstStyle/>
          <a:p>
            <a:pPr lvl="0" algn="r" eaLnBrk="1" fontAlgn="base" hangingPunct="1"/>
            <a:fld id="{9A0DB2DC-4C9A-4742-B13C-FB6460FD3503}" type="slidenum">
              <a:rPr lang="zh-CN" altLang="en-US" sz="1000" strike="noStrike" noProof="1" dirty="0">
                <a:latin typeface="Arial" panose="020B0604020202020204" pitchFamily="34" charset="0"/>
                <a:ea typeface="宋体" panose="02010600030101010101" pitchFamily="2" charset="-122"/>
                <a:cs typeface="+mn-ea"/>
              </a:rPr>
              <a:t>105</a:t>
            </a:fld>
            <a:endParaRPr lang="zh-CN" altLang="en-US" sz="1000" strike="noStrike" noProof="1">
              <a:latin typeface="Arial" panose="020B0604020202020204" pitchFamily="34" charset="0"/>
              <a:ea typeface="宋体" panose="02010600030101010101" pitchFamily="2" charset="-122"/>
              <a:cs typeface="+mn-ea"/>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Content Placeholder 2"/>
          <p:cNvSpPr>
            <a:spLocks noGrp="1"/>
          </p:cNvSpPr>
          <p:nvPr>
            <p:ph idx="1"/>
          </p:nvPr>
        </p:nvSpPr>
        <p:spPr/>
        <p:txBody>
          <a:bodyPr anchor="t"/>
          <a:lstStyle/>
          <a:p>
            <a:pPr marL="0" indent="0">
              <a:buNone/>
            </a:pPr>
            <a:r>
              <a:rPr lang="en-US" altLang="en-US" sz="1600">
                <a:latin typeface="Consolas" panose="020B0609020204030204" charset="0"/>
              </a:rPr>
              <a:t>&gt;&gt;&gt; example = 'Beautiful is better than ugly.'</a:t>
            </a:r>
          </a:p>
          <a:p>
            <a:pPr marL="0" indent="0">
              <a:buNone/>
            </a:pPr>
            <a:r>
              <a:rPr lang="en-US" altLang="en-US" sz="1600">
                <a:latin typeface="Consolas" panose="020B0609020204030204" charset="0"/>
              </a:rPr>
              <a:t>&gt;&gt;&gt; re.findall('\\bb.+?\\b', example)  #以字母b开头的完整单词</a:t>
            </a:r>
          </a:p>
          <a:p>
            <a:pPr marL="0" indent="0">
              <a:buNone/>
            </a:pPr>
            <a:r>
              <a:rPr lang="en-US" altLang="en-US" sz="1600">
                <a:latin typeface="Consolas" panose="020B0609020204030204" charset="0"/>
              </a:rPr>
              <a:t>                                       #此处问号?表示非贪心模式</a:t>
            </a:r>
          </a:p>
          <a:p>
            <a:pPr marL="0" indent="0">
              <a:buNone/>
            </a:pPr>
            <a:r>
              <a:rPr lang="en-US" altLang="en-US" sz="1600">
                <a:solidFill>
                  <a:srgbClr val="00B0F0"/>
                </a:solidFill>
                <a:latin typeface="Consolas" panose="020B0609020204030204" charset="0"/>
              </a:rPr>
              <a:t>['better']</a:t>
            </a:r>
          </a:p>
          <a:p>
            <a:pPr marL="0" indent="0">
              <a:buNone/>
            </a:pPr>
            <a:r>
              <a:rPr lang="en-US" altLang="en-US" sz="1600">
                <a:latin typeface="Consolas" panose="020B0609020204030204" charset="0"/>
              </a:rPr>
              <a:t>&gt;&gt;&gt; re.findall('\\bb.+\\b', example)   #贪心模式的匹配结果</a:t>
            </a:r>
          </a:p>
          <a:p>
            <a:pPr marL="0" indent="0">
              <a:buNone/>
            </a:pPr>
            <a:r>
              <a:rPr lang="en-US" altLang="en-US" sz="1600">
                <a:solidFill>
                  <a:srgbClr val="00B0F0"/>
                </a:solidFill>
                <a:latin typeface="Consolas" panose="020B0609020204030204" charset="0"/>
              </a:rPr>
              <a:t>['better than ugly']</a:t>
            </a:r>
          </a:p>
          <a:p>
            <a:pPr marL="0" indent="0">
              <a:buNone/>
            </a:pPr>
            <a:r>
              <a:rPr lang="en-US" altLang="en-US" sz="1600">
                <a:latin typeface="Consolas" panose="020B0609020204030204" charset="0"/>
              </a:rPr>
              <a:t>&gt;&gt;&gt; re.findall('\\bb\w*\\b', example)</a:t>
            </a:r>
          </a:p>
          <a:p>
            <a:pPr marL="0" indent="0">
              <a:buNone/>
            </a:pPr>
            <a:r>
              <a:rPr lang="en-US" altLang="en-US" sz="1600">
                <a:solidFill>
                  <a:srgbClr val="00B0F0"/>
                </a:solidFill>
                <a:latin typeface="Consolas" panose="020B0609020204030204" charset="0"/>
              </a:rPr>
              <a:t>['better']</a:t>
            </a:r>
          </a:p>
          <a:p>
            <a:pPr marL="0" indent="0">
              <a:buNone/>
            </a:pPr>
            <a:r>
              <a:rPr lang="en-US" altLang="en-US" sz="1600">
                <a:latin typeface="Consolas" panose="020B0609020204030204" charset="0"/>
              </a:rPr>
              <a:t>&gt;&gt;&gt; re.findall('\\Bh.+?\\b', example)</a:t>
            </a:r>
          </a:p>
          <a:p>
            <a:pPr marL="0" indent="0">
              <a:buNone/>
            </a:pPr>
            <a:r>
              <a:rPr lang="en-US" altLang="en-US" sz="1600">
                <a:latin typeface="Consolas" panose="020B0609020204030204" charset="0"/>
              </a:rPr>
              <a:t>                                       #不以h开头且含有h字母的单词剩余部分</a:t>
            </a:r>
          </a:p>
          <a:p>
            <a:pPr marL="0" indent="0">
              <a:buNone/>
            </a:pPr>
            <a:r>
              <a:rPr lang="en-US" altLang="en-US" sz="1600">
                <a:solidFill>
                  <a:srgbClr val="00B0F0"/>
                </a:solidFill>
                <a:latin typeface="Consolas" panose="020B0609020204030204" charset="0"/>
              </a:rPr>
              <a:t>['han']</a:t>
            </a:r>
          </a:p>
          <a:p>
            <a:pPr marL="0" indent="0">
              <a:buNone/>
            </a:pPr>
            <a:r>
              <a:rPr lang="en-US" altLang="en-US" sz="1600">
                <a:latin typeface="Consolas" panose="020B0609020204030204" charset="0"/>
              </a:rPr>
              <a:t>&gt;&gt;&gt; re.findall('\\b\w.+?\\b', example) #所有单词</a:t>
            </a:r>
          </a:p>
          <a:p>
            <a:pPr marL="0" indent="0">
              <a:buNone/>
            </a:pPr>
            <a:r>
              <a:rPr lang="en-US" altLang="en-US" sz="1600">
                <a:solidFill>
                  <a:srgbClr val="00B0F0"/>
                </a:solidFill>
                <a:latin typeface="Consolas" panose="020B0609020204030204" charset="0"/>
              </a:rPr>
              <a:t>['Beautiful', 'is', 'better', 'than', 'ugly']</a:t>
            </a:r>
          </a:p>
        </p:txBody>
      </p:sp>
      <p:sp>
        <p:nvSpPr>
          <p:cNvPr id="121858" name="标题 55297"/>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normAutofit/>
          </a:bodyP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4.2.3 直接使用re模块</a:t>
            </a:r>
            <a:r>
              <a:rPr dirty="0">
                <a:latin typeface="宋体" panose="02010600030101010101" pitchFamily="2" charset="-122"/>
                <a:sym typeface="宋体" panose="02010600030101010101" pitchFamily="2" charset="-122"/>
              </a:rPr>
              <a:t>函数</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12185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106</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Content Placeholder 2"/>
          <p:cNvSpPr>
            <a:spLocks noGrp="1"/>
          </p:cNvSpPr>
          <p:nvPr>
            <p:ph idx="1"/>
          </p:nvPr>
        </p:nvSpPr>
        <p:spPr/>
        <p:txBody>
          <a:bodyPr anchor="t"/>
          <a:lstStyle/>
          <a:p>
            <a:pPr marL="0" indent="0">
              <a:buNone/>
            </a:pPr>
            <a:r>
              <a:rPr lang="en-US" altLang="en-US" sz="1600">
                <a:latin typeface="Consolas" panose="020B0609020204030204" charset="0"/>
              </a:rPr>
              <a:t>&gt;&gt;&gt; re.findall('\d+\.\d+\.\d+', 'Python 2.7.13')</a:t>
            </a:r>
          </a:p>
          <a:p>
            <a:pPr marL="0" indent="0">
              <a:buNone/>
            </a:pPr>
            <a:r>
              <a:rPr lang="en-US" altLang="en-US" sz="1600">
                <a:latin typeface="Consolas" panose="020B0609020204030204" charset="0"/>
              </a:rPr>
              <a:t>                                   #查找并返回x.x.x形式的数字</a:t>
            </a:r>
          </a:p>
          <a:p>
            <a:pPr marL="0" indent="0">
              <a:buNone/>
            </a:pPr>
            <a:r>
              <a:rPr lang="en-US" altLang="en-US" sz="1600">
                <a:solidFill>
                  <a:srgbClr val="00B0F0"/>
                </a:solidFill>
                <a:latin typeface="Consolas" panose="020B0609020204030204" charset="0"/>
              </a:rPr>
              <a:t>['2.7.13']</a:t>
            </a:r>
          </a:p>
          <a:p>
            <a:pPr marL="0" indent="0">
              <a:buNone/>
            </a:pPr>
            <a:r>
              <a:rPr lang="en-US" altLang="en-US" sz="1600">
                <a:latin typeface="Consolas" panose="020B0609020204030204" charset="0"/>
              </a:rPr>
              <a:t>&gt;&gt;&gt; re.findall('\d+\.\d+\.\d+', 'Python 2.7.13,Python 3.6.0')</a:t>
            </a:r>
          </a:p>
          <a:p>
            <a:pPr marL="0" indent="0">
              <a:buNone/>
            </a:pPr>
            <a:r>
              <a:rPr lang="en-US" altLang="en-US" sz="1600">
                <a:solidFill>
                  <a:srgbClr val="00B0F0"/>
                </a:solidFill>
                <a:latin typeface="Consolas" panose="020B0609020204030204" charset="0"/>
              </a:rPr>
              <a:t>['2.7.13', '3.6.0']</a:t>
            </a:r>
          </a:p>
          <a:p>
            <a:pPr marL="0" indent="0">
              <a:buNone/>
            </a:pPr>
            <a:r>
              <a:rPr lang="en-US" altLang="en-US" sz="1600">
                <a:latin typeface="Consolas" panose="020B0609020204030204" charset="0"/>
              </a:rPr>
              <a:t>&gt;&gt;&gt; s = '&lt;html&gt;&lt;head&gt;This is head.&lt;/head&gt;&lt;body&gt;This is body.&lt;/body&gt;&lt;/html&gt;'</a:t>
            </a:r>
          </a:p>
          <a:p>
            <a:pPr marL="0" indent="0">
              <a:buNone/>
            </a:pPr>
            <a:r>
              <a:rPr lang="en-US" altLang="en-US" sz="1600">
                <a:latin typeface="Consolas" panose="020B0609020204030204" charset="0"/>
              </a:rPr>
              <a:t>&gt;&gt;&gt; pattern = r'&lt;html&gt;&lt;head&gt;(.+)&lt;/head&gt;&lt;body&gt;(.+)&lt;/body&gt;&lt;/html&gt;'</a:t>
            </a:r>
          </a:p>
          <a:p>
            <a:pPr marL="0" indent="0">
              <a:buNone/>
            </a:pPr>
            <a:r>
              <a:rPr lang="en-US" altLang="en-US" sz="1600">
                <a:latin typeface="Consolas" panose="020B0609020204030204" charset="0"/>
              </a:rPr>
              <a:t>&gt;&gt;&gt; result = re.search(pattern, s)</a:t>
            </a:r>
          </a:p>
          <a:p>
            <a:pPr marL="0" indent="0">
              <a:buNone/>
            </a:pPr>
            <a:r>
              <a:rPr lang="en-US" altLang="en-US" sz="1600">
                <a:latin typeface="Consolas" panose="020B0609020204030204" charset="0"/>
              </a:rPr>
              <a:t>&gt;&gt;&gt; result.group(1)                 #第一个子模式</a:t>
            </a:r>
          </a:p>
          <a:p>
            <a:pPr marL="0" indent="0">
              <a:buNone/>
            </a:pPr>
            <a:r>
              <a:rPr lang="en-US" altLang="en-US" sz="1600">
                <a:solidFill>
                  <a:srgbClr val="00B0F0"/>
                </a:solidFill>
                <a:latin typeface="Consolas" panose="020B0609020204030204" charset="0"/>
              </a:rPr>
              <a:t>'This is head.'</a:t>
            </a:r>
          </a:p>
          <a:p>
            <a:pPr marL="0" indent="0">
              <a:buNone/>
            </a:pPr>
            <a:r>
              <a:rPr lang="en-US" altLang="en-US" sz="1600">
                <a:latin typeface="Consolas" panose="020B0609020204030204" charset="0"/>
              </a:rPr>
              <a:t>&gt;&gt;&gt; result.group(2)                 #第二个子模式</a:t>
            </a:r>
          </a:p>
          <a:p>
            <a:pPr marL="0" indent="0">
              <a:buNone/>
            </a:pPr>
            <a:r>
              <a:rPr lang="en-US" altLang="en-US" sz="1600">
                <a:solidFill>
                  <a:srgbClr val="00B0F0"/>
                </a:solidFill>
                <a:latin typeface="Consolas" panose="020B0609020204030204" charset="0"/>
              </a:rPr>
              <a:t>'This is body.'</a:t>
            </a:r>
          </a:p>
        </p:txBody>
      </p:sp>
      <p:sp>
        <p:nvSpPr>
          <p:cNvPr id="122882" name="标题 55297"/>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normAutofit/>
          </a:bodyP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4.2.3 直接使用re模块</a:t>
            </a:r>
            <a:r>
              <a:rPr dirty="0">
                <a:latin typeface="宋体" panose="02010600030101010101" pitchFamily="2" charset="-122"/>
                <a:sym typeface="宋体" panose="02010600030101010101" pitchFamily="2" charset="-122"/>
              </a:rPr>
              <a:t>函数</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122883"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107</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9105" y="1100455"/>
            <a:ext cx="8058150" cy="3395345"/>
          </a:xfrm>
        </p:spPr>
        <p:txBody>
          <a:bodyPr/>
          <a:lstStyle/>
          <a:p>
            <a:pPr fontAlgn="base">
              <a:lnSpc>
                <a:spcPct val="150000"/>
              </a:lnSpc>
              <a:spcBef>
                <a:spcPts val="0"/>
              </a:spcBef>
              <a:buFont typeface="Wingdings" panose="05000000000000000000" charset="0"/>
              <a:buChar char=""/>
            </a:pPr>
            <a:r>
              <a:rPr lang="zh-CN" altLang="en-US" sz="1800" b="1" strike="noStrike" noProof="1"/>
              <a:t>补充案例：</a:t>
            </a:r>
            <a:r>
              <a:rPr lang="zh-CN" altLang="en-US" sz="1800" strike="noStrike" noProof="1"/>
              <a:t>将一句话的单词进行倒置，标点不倒置。比如 I like beijing. 经过函数后变为：beijing. like I</a:t>
            </a:r>
          </a:p>
          <a:p>
            <a:pPr marL="0" indent="0" fontAlgn="base">
              <a:spcBef>
                <a:spcPts val="0"/>
              </a:spcBef>
              <a:buNone/>
            </a:pPr>
            <a:r>
              <a:rPr lang="zh-CN" altLang="en-US" sz="1600">
                <a:latin typeface="Consolas" panose="020B0609020204030204" charset="0"/>
                <a:sym typeface="+mn-ea"/>
              </a:rPr>
              <a:t>import re</a:t>
            </a:r>
          </a:p>
          <a:p>
            <a:pPr marL="0" indent="0" fontAlgn="base">
              <a:spcBef>
                <a:spcPts val="0"/>
              </a:spcBef>
              <a:buNone/>
            </a:pPr>
            <a:r>
              <a:rPr lang="zh-CN" altLang="en-US" sz="1600" strike="noStrike" noProof="1">
                <a:latin typeface="Consolas" panose="020B0609020204030204" charset="0"/>
              </a:rPr>
              <a:t>def rev3(s):</a:t>
            </a:r>
          </a:p>
          <a:p>
            <a:pPr marL="0" indent="0" fontAlgn="base">
              <a:spcBef>
                <a:spcPts val="0"/>
              </a:spcBef>
              <a:buNone/>
            </a:pPr>
            <a:r>
              <a:rPr lang="zh-CN" altLang="en-US" sz="1600" strike="noStrike" noProof="1">
                <a:latin typeface="Consolas" panose="020B0609020204030204" charset="0"/>
              </a:rPr>
              <a:t>    '''考虑开头或结束有空格的情况'''</a:t>
            </a:r>
          </a:p>
          <a:p>
            <a:pPr marL="0" indent="0" fontAlgn="base">
              <a:spcBef>
                <a:spcPts val="0"/>
              </a:spcBef>
              <a:buNone/>
            </a:pPr>
            <a:r>
              <a:rPr lang="zh-CN" altLang="en-US" sz="1600" strike="noStrike" noProof="1">
                <a:latin typeface="Consolas" panose="020B0609020204030204" charset="0"/>
              </a:rPr>
              <a:t>    t = re.split('\s+', s.strip())</a:t>
            </a:r>
          </a:p>
          <a:p>
            <a:pPr marL="0" indent="0" fontAlgn="base">
              <a:spcBef>
                <a:spcPts val="0"/>
              </a:spcBef>
              <a:buNone/>
            </a:pPr>
            <a:r>
              <a:rPr lang="zh-CN" altLang="en-US" sz="1600" strike="noStrike" noProof="1">
                <a:latin typeface="Consolas" panose="020B0609020204030204" charset="0"/>
              </a:rPr>
              <a:t>    t.reverse()</a:t>
            </a:r>
          </a:p>
          <a:p>
            <a:pPr marL="0" indent="0" fontAlgn="base">
              <a:spcBef>
                <a:spcPts val="0"/>
              </a:spcBef>
              <a:buNone/>
            </a:pPr>
            <a:r>
              <a:rPr lang="zh-CN" altLang="en-US" sz="1600" strike="noStrike" noProof="1">
                <a:latin typeface="Consolas" panose="020B0609020204030204" charset="0"/>
              </a:rPr>
              <a:t>    return ' '.join(t)</a:t>
            </a:r>
          </a:p>
          <a:p>
            <a:pPr marL="0" indent="0" fontAlgn="base">
              <a:spcBef>
                <a:spcPts val="0"/>
              </a:spcBef>
              <a:buNone/>
            </a:pPr>
            <a:endParaRPr lang="zh-CN" altLang="en-US" sz="1600" strike="noStrike" noProof="1">
              <a:latin typeface="Consolas" panose="020B0609020204030204" charset="0"/>
            </a:endParaRPr>
          </a:p>
          <a:p>
            <a:pPr marL="0" indent="0" fontAlgn="base">
              <a:spcBef>
                <a:spcPts val="0"/>
              </a:spcBef>
              <a:buNone/>
            </a:pPr>
            <a:r>
              <a:rPr lang="zh-CN" altLang="en-US" sz="1600" strike="noStrike" noProof="1">
                <a:latin typeface="Consolas" panose="020B0609020204030204" charset="0"/>
              </a:rPr>
              <a:t>def rev4(s):</a:t>
            </a:r>
          </a:p>
          <a:p>
            <a:pPr marL="0" indent="0" fontAlgn="base">
              <a:spcBef>
                <a:spcPts val="0"/>
              </a:spcBef>
              <a:buNone/>
            </a:pPr>
            <a:r>
              <a:rPr lang="zh-CN" altLang="en-US" sz="1600" strike="noStrike" noProof="1">
                <a:latin typeface="Consolas" panose="020B0609020204030204" charset="0"/>
              </a:rPr>
              <a:t>    '''考虑开头或结束有空格的情况'''</a:t>
            </a:r>
          </a:p>
          <a:p>
            <a:pPr marL="0" indent="0" fontAlgn="base">
              <a:spcBef>
                <a:spcPts val="0"/>
              </a:spcBef>
              <a:buNone/>
            </a:pPr>
            <a:r>
              <a:rPr lang="zh-CN" altLang="en-US" sz="1600" strike="noStrike" noProof="1">
                <a:latin typeface="Consolas" panose="020B0609020204030204" charset="0"/>
              </a:rPr>
              <a:t>    t = re.split('\s+', s.strip())</a:t>
            </a:r>
          </a:p>
          <a:p>
            <a:pPr marL="0" indent="0" fontAlgn="base">
              <a:spcBef>
                <a:spcPts val="0"/>
              </a:spcBef>
              <a:buNone/>
            </a:pPr>
            <a:r>
              <a:rPr lang="zh-CN" altLang="en-US" sz="1600" strike="noStrike" noProof="1">
                <a:latin typeface="Consolas" panose="020B0609020204030204" charset="0"/>
              </a:rPr>
              <a:t>    return ' '.join(reversed(t))</a:t>
            </a:r>
          </a:p>
        </p:txBody>
      </p:sp>
      <p:sp>
        <p:nvSpPr>
          <p:cNvPr id="123906" name="标题 55297"/>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normAutofit/>
          </a:bodyP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4.2.3 直接使用re模块</a:t>
            </a:r>
            <a:r>
              <a:rPr dirty="0">
                <a:latin typeface="宋体" panose="02010600030101010101" pitchFamily="2" charset="-122"/>
                <a:sym typeface="宋体" panose="02010600030101010101" pitchFamily="2" charset="-122"/>
              </a:rPr>
              <a:t>函数</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12390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108</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buFont typeface="Wingdings" panose="05000000000000000000" charset="0"/>
              <a:buChar char=""/>
            </a:pPr>
            <a:r>
              <a:rPr lang="zh-CN" altLang="en-US" sz="1800" b="1" strike="noStrike" noProof="1"/>
              <a:t>补充案例：</a:t>
            </a:r>
            <a:r>
              <a:rPr lang="zh-CN" altLang="en-US" sz="1800" strike="noStrike" noProof="1"/>
              <a:t>查找字符串中最长的数字子串。</a:t>
            </a:r>
          </a:p>
          <a:p>
            <a:pPr marL="0" indent="0" fontAlgn="base">
              <a:spcBef>
                <a:spcPts val="0"/>
              </a:spcBef>
              <a:buNone/>
            </a:pPr>
            <a:r>
              <a:rPr lang="zh-CN" altLang="en-US" sz="1800">
                <a:latin typeface="Consolas" panose="020B0609020204030204" charset="0"/>
                <a:sym typeface="+mn-ea"/>
              </a:rPr>
              <a:t>import re</a:t>
            </a:r>
          </a:p>
          <a:p>
            <a:pPr marL="0" indent="0" fontAlgn="base">
              <a:spcBef>
                <a:spcPts val="0"/>
              </a:spcBef>
              <a:buNone/>
            </a:pPr>
            <a:endParaRPr lang="zh-CN" altLang="en-US" sz="1800">
              <a:latin typeface="Consolas" panose="020B0609020204030204" charset="0"/>
              <a:sym typeface="+mn-ea"/>
            </a:endParaRPr>
          </a:p>
          <a:p>
            <a:pPr marL="0" indent="0" fontAlgn="base">
              <a:spcBef>
                <a:spcPts val="0"/>
              </a:spcBef>
              <a:buNone/>
            </a:pPr>
            <a:r>
              <a:rPr lang="zh-CN" altLang="en-US" sz="1800" strike="noStrike" noProof="1">
                <a:latin typeface="Consolas" panose="020B0609020204030204" charset="0"/>
              </a:rPr>
              <a:t>def longest1(s):</a:t>
            </a:r>
          </a:p>
          <a:p>
            <a:pPr marL="0" indent="0" fontAlgn="base">
              <a:spcBef>
                <a:spcPts val="0"/>
              </a:spcBef>
              <a:buNone/>
            </a:pPr>
            <a:r>
              <a:rPr lang="zh-CN" altLang="en-US" sz="1800" strike="noStrike" noProof="1">
                <a:latin typeface="Consolas" panose="020B0609020204030204" charset="0"/>
              </a:rPr>
              <a:t>    '''查找所有连续数字'''</a:t>
            </a:r>
          </a:p>
          <a:p>
            <a:pPr marL="0" indent="0" fontAlgn="base">
              <a:spcBef>
                <a:spcPts val="0"/>
              </a:spcBef>
              <a:buNone/>
            </a:pPr>
            <a:r>
              <a:rPr lang="zh-CN" altLang="en-US" sz="1800" strike="noStrike" noProof="1">
                <a:latin typeface="Consolas" panose="020B0609020204030204" charset="0"/>
              </a:rPr>
              <a:t>    t = re.findall('\d+', s)</a:t>
            </a:r>
          </a:p>
          <a:p>
            <a:pPr marL="0" indent="0" fontAlgn="base">
              <a:spcBef>
                <a:spcPts val="0"/>
              </a:spcBef>
              <a:buNone/>
            </a:pPr>
            <a:r>
              <a:rPr lang="zh-CN" altLang="en-US" sz="1800" strike="noStrike" noProof="1">
                <a:latin typeface="Consolas" panose="020B0609020204030204" charset="0"/>
              </a:rPr>
              <a:t>    if t: return max(t, key=len)</a:t>
            </a:r>
          </a:p>
          <a:p>
            <a:pPr marL="0" indent="0" fontAlgn="base">
              <a:spcBef>
                <a:spcPts val="0"/>
              </a:spcBef>
              <a:buNone/>
            </a:pPr>
            <a:endParaRPr lang="zh-CN" altLang="en-US" sz="1800" strike="noStrike" noProof="1">
              <a:latin typeface="Consolas" panose="020B0609020204030204" charset="0"/>
            </a:endParaRPr>
          </a:p>
          <a:p>
            <a:pPr marL="0" indent="0" fontAlgn="base">
              <a:spcBef>
                <a:spcPts val="0"/>
              </a:spcBef>
              <a:buNone/>
            </a:pPr>
            <a:r>
              <a:rPr lang="zh-CN" altLang="en-US" sz="1800" strike="noStrike" noProof="1">
                <a:latin typeface="Consolas" panose="020B0609020204030204" charset="0"/>
              </a:rPr>
              <a:t>def longest2(s):</a:t>
            </a:r>
          </a:p>
          <a:p>
            <a:pPr marL="0" indent="0" fontAlgn="base">
              <a:spcBef>
                <a:spcPts val="0"/>
              </a:spcBef>
              <a:buNone/>
            </a:pPr>
            <a:r>
              <a:rPr lang="zh-CN" altLang="en-US" sz="1800" strike="noStrike" noProof="1">
                <a:latin typeface="Consolas" panose="020B0609020204030204" charset="0"/>
              </a:rPr>
              <a:t>    '''使用非数字作为分隔符'''</a:t>
            </a:r>
          </a:p>
          <a:p>
            <a:pPr marL="0" indent="0" fontAlgn="base">
              <a:spcBef>
                <a:spcPts val="0"/>
              </a:spcBef>
              <a:buNone/>
            </a:pPr>
            <a:r>
              <a:rPr lang="zh-CN" altLang="en-US" sz="1800" strike="noStrike" noProof="1">
                <a:latin typeface="Consolas" panose="020B0609020204030204" charset="0"/>
              </a:rPr>
              <a:t>    t = re.split('[^\d]+', s)</a:t>
            </a:r>
          </a:p>
          <a:p>
            <a:pPr marL="0" indent="0" fontAlgn="base">
              <a:spcBef>
                <a:spcPts val="0"/>
              </a:spcBef>
              <a:buNone/>
            </a:pPr>
            <a:r>
              <a:rPr lang="zh-CN" altLang="en-US" sz="1800" strike="noStrike" noProof="1">
                <a:latin typeface="Consolas" panose="020B0609020204030204" charset="0"/>
              </a:rPr>
              <a:t>    if t: return max(t, key=len)</a:t>
            </a:r>
          </a:p>
        </p:txBody>
      </p:sp>
      <p:sp>
        <p:nvSpPr>
          <p:cNvPr id="124930" name="标题 55297"/>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normAutofit/>
          </a:bodyP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4.2.3 直接使用re模块</a:t>
            </a:r>
            <a:r>
              <a:rPr dirty="0">
                <a:latin typeface="宋体" panose="02010600030101010101" pitchFamily="2" charset="-122"/>
                <a:sym typeface="宋体" panose="02010600030101010101" pitchFamily="2" charset="-122"/>
              </a:rPr>
              <a:t>函数</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124931"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109</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29697"/>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4.1.1 字符串格式化</a:t>
            </a:r>
          </a:p>
        </p:txBody>
      </p:sp>
      <p:sp>
        <p:nvSpPr>
          <p:cNvPr id="33794" name="文本占位符 29698"/>
          <p:cNvSpPr>
            <a:spLocks noGrp="1"/>
          </p:cNvSpPr>
          <p:nvPr>
            <p:ph idx="1"/>
          </p:nvPr>
        </p:nvSpPr>
        <p:spPr/>
        <p:txBody>
          <a:bodyPr anchor="t"/>
          <a:lstStyle/>
          <a:p>
            <a:pPr defTabSz="914400">
              <a:lnSpc>
                <a:spcPct val="80000"/>
              </a:lnSpc>
              <a:buSzPct val="70000"/>
              <a:buFont typeface="Wingdings" panose="05000000000000000000" charset="0"/>
              <a:buChar char=""/>
            </a:pPr>
            <a:r>
              <a:rPr lang="zh-CN" altLang="en-US" sz="1800" dirty="0">
                <a:latin typeface="宋体" panose="02010600030101010101" pitchFamily="2" charset="-122"/>
              </a:rPr>
              <a:t>使用format方法进行格式化</a:t>
            </a:r>
          </a:p>
          <a:p>
            <a:pPr defTabSz="914400">
              <a:lnSpc>
                <a:spcPct val="100000"/>
              </a:lnSpc>
              <a:spcBef>
                <a:spcPts val="0"/>
              </a:spcBef>
              <a:buSzPct val="70000"/>
              <a:buFont typeface="Wingdings" panose="05000000000000000000" pitchFamily="2" charset="2"/>
              <a:buNone/>
            </a:pPr>
            <a:r>
              <a:rPr lang="zh-CN" altLang="zh-CN" sz="1400" dirty="0">
                <a:latin typeface="Consolas" panose="020B0609020204030204" charset="0"/>
              </a:rPr>
              <a:t>&gt;&gt;&gt; print("The number {0:,} in hex is: {0:#x}, the number {1} in oct is {1:#o}".format(5555,55))</a:t>
            </a:r>
          </a:p>
          <a:p>
            <a:pPr defTabSz="914400">
              <a:lnSpc>
                <a:spcPct val="100000"/>
              </a:lnSpc>
              <a:spcBef>
                <a:spcPts val="0"/>
              </a:spcBef>
              <a:buSzPct val="70000"/>
              <a:buFont typeface="Wingdings" panose="05000000000000000000" pitchFamily="2" charset="2"/>
              <a:buNone/>
            </a:pPr>
            <a:r>
              <a:rPr lang="zh-CN" altLang="zh-CN" sz="1400" dirty="0">
                <a:solidFill>
                  <a:srgbClr val="00B0F0"/>
                </a:solidFill>
                <a:latin typeface="Consolas" panose="020B0609020204030204" charset="0"/>
              </a:rPr>
              <a:t>The number 5,555 in hex is: 0x15b3, the number 55 in oct is 0o67</a:t>
            </a:r>
          </a:p>
          <a:p>
            <a:pPr defTabSz="914400">
              <a:lnSpc>
                <a:spcPct val="100000"/>
              </a:lnSpc>
              <a:spcBef>
                <a:spcPts val="0"/>
              </a:spcBef>
              <a:buSzPct val="70000"/>
              <a:buFont typeface="Wingdings" panose="05000000000000000000" pitchFamily="2" charset="2"/>
              <a:buNone/>
            </a:pPr>
            <a:r>
              <a:rPr lang="zh-CN" altLang="zh-CN" sz="1400" dirty="0">
                <a:latin typeface="Consolas" panose="020B0609020204030204" charset="0"/>
              </a:rPr>
              <a:t>&gt;&gt;&gt; print("The number {1:,} in hex is: {1:#x}, the number {0} in oct is {0:o}".format(5555,55))</a:t>
            </a:r>
          </a:p>
          <a:p>
            <a:pPr defTabSz="914400">
              <a:lnSpc>
                <a:spcPct val="100000"/>
              </a:lnSpc>
              <a:spcBef>
                <a:spcPts val="0"/>
              </a:spcBef>
              <a:buSzPct val="70000"/>
              <a:buFont typeface="Wingdings" panose="05000000000000000000" pitchFamily="2" charset="2"/>
              <a:buNone/>
            </a:pPr>
            <a:r>
              <a:rPr lang="zh-CN" altLang="zh-CN" sz="1400" dirty="0">
                <a:solidFill>
                  <a:srgbClr val="00B0F0"/>
                </a:solidFill>
                <a:latin typeface="Consolas" panose="020B0609020204030204" charset="0"/>
              </a:rPr>
              <a:t>The number 55 in hex is: 0x37, the number 5555 in oct is 12663</a:t>
            </a:r>
          </a:p>
          <a:p>
            <a:pPr defTabSz="914400">
              <a:lnSpc>
                <a:spcPct val="100000"/>
              </a:lnSpc>
              <a:spcBef>
                <a:spcPts val="0"/>
              </a:spcBef>
              <a:buSzPct val="70000"/>
              <a:buFont typeface="Wingdings" panose="05000000000000000000" pitchFamily="2" charset="2"/>
              <a:buNone/>
            </a:pPr>
            <a:r>
              <a:rPr lang="zh-CN" altLang="zh-CN" sz="1400" dirty="0">
                <a:latin typeface="Consolas" panose="020B0609020204030204" charset="0"/>
              </a:rPr>
              <a:t>&gt;&gt;&gt; print("my name is {name}, my age is {age}, and my QQ is {qq}".format(name="Dong Fuguo",age=40,qq="30646****"))</a:t>
            </a:r>
          </a:p>
          <a:p>
            <a:pPr defTabSz="914400">
              <a:lnSpc>
                <a:spcPct val="100000"/>
              </a:lnSpc>
              <a:spcBef>
                <a:spcPts val="0"/>
              </a:spcBef>
              <a:buSzPct val="70000"/>
              <a:buFont typeface="Wingdings" panose="05000000000000000000" pitchFamily="2" charset="2"/>
              <a:buNone/>
            </a:pPr>
            <a:r>
              <a:rPr lang="zh-CN" altLang="zh-CN" sz="1400" dirty="0">
                <a:solidFill>
                  <a:srgbClr val="00B0F0"/>
                </a:solidFill>
                <a:latin typeface="Consolas" panose="020B0609020204030204" charset="0"/>
              </a:rPr>
              <a:t>my name is Dong Fuguo, my age is 40, and my QQ is 30646****</a:t>
            </a:r>
          </a:p>
          <a:p>
            <a:pPr defTabSz="914400">
              <a:lnSpc>
                <a:spcPct val="100000"/>
              </a:lnSpc>
              <a:spcBef>
                <a:spcPts val="0"/>
              </a:spcBef>
              <a:buSzPct val="70000"/>
              <a:buFont typeface="Wingdings" panose="05000000000000000000" pitchFamily="2" charset="2"/>
              <a:buNone/>
            </a:pPr>
            <a:r>
              <a:rPr lang="zh-CN" altLang="zh-CN" sz="1400" dirty="0">
                <a:latin typeface="Consolas" panose="020B0609020204030204" charset="0"/>
              </a:rPr>
              <a:t>&gt;&gt;&gt; position = (5, 8, 13)</a:t>
            </a:r>
          </a:p>
          <a:p>
            <a:pPr defTabSz="914400">
              <a:lnSpc>
                <a:spcPct val="100000"/>
              </a:lnSpc>
              <a:spcBef>
                <a:spcPts val="0"/>
              </a:spcBef>
              <a:buSzPct val="70000"/>
              <a:buFont typeface="Wingdings" panose="05000000000000000000" pitchFamily="2" charset="2"/>
              <a:buNone/>
            </a:pPr>
            <a:r>
              <a:rPr lang="zh-CN" altLang="zh-CN" sz="1400" dirty="0">
                <a:latin typeface="Consolas" panose="020B0609020204030204" charset="0"/>
              </a:rPr>
              <a:t>&gt;&gt;&gt; print("X:{0[0]};Y:{0[1]};Z:{0[2]}".format(position))</a:t>
            </a:r>
          </a:p>
          <a:p>
            <a:pPr defTabSz="914400">
              <a:lnSpc>
                <a:spcPct val="100000"/>
              </a:lnSpc>
              <a:spcBef>
                <a:spcPts val="0"/>
              </a:spcBef>
              <a:buSzPct val="70000"/>
              <a:buFont typeface="Wingdings" panose="05000000000000000000" pitchFamily="2" charset="2"/>
              <a:buNone/>
            </a:pPr>
            <a:r>
              <a:rPr lang="zh-CN" altLang="zh-CN" sz="1400" dirty="0">
                <a:solidFill>
                  <a:srgbClr val="00B0F0"/>
                </a:solidFill>
                <a:latin typeface="Consolas" panose="020B0609020204030204" charset="0"/>
              </a:rPr>
              <a:t>X:5;Y:8;Z:13</a:t>
            </a:r>
          </a:p>
          <a:p>
            <a:pPr defTabSz="914400">
              <a:lnSpc>
                <a:spcPct val="100000"/>
              </a:lnSpc>
              <a:spcBef>
                <a:spcPts val="0"/>
              </a:spcBef>
              <a:buSzPct val="70000"/>
              <a:buFont typeface="Wingdings" panose="05000000000000000000" pitchFamily="2" charset="2"/>
              <a:buNone/>
            </a:pPr>
            <a:r>
              <a:rPr lang="zh-CN" altLang="zh-CN" sz="1400" dirty="0">
                <a:latin typeface="Consolas" panose="020B0609020204030204" charset="0"/>
              </a:rPr>
              <a:t>&gt;&gt;&gt; '{0:&lt;8d},{0:^8d},{0:&gt;8d}'.format(65) </a:t>
            </a:r>
            <a:r>
              <a:rPr lang="en-US" altLang="zh-CN" sz="1400" dirty="0">
                <a:latin typeface="Consolas" panose="020B0609020204030204" charset="0"/>
              </a:rPr>
              <a:t>#</a:t>
            </a:r>
            <a:r>
              <a:rPr lang="zh-CN" altLang="en-US" sz="1400" dirty="0">
                <a:latin typeface="Consolas" panose="020B0609020204030204" charset="0"/>
              </a:rPr>
              <a:t>设置对齐方式</a:t>
            </a:r>
          </a:p>
          <a:p>
            <a:pPr defTabSz="914400">
              <a:lnSpc>
                <a:spcPct val="100000"/>
              </a:lnSpc>
              <a:spcBef>
                <a:spcPts val="0"/>
              </a:spcBef>
              <a:buSzPct val="70000"/>
              <a:buFont typeface="Wingdings" panose="05000000000000000000" pitchFamily="2" charset="2"/>
              <a:buNone/>
            </a:pPr>
            <a:r>
              <a:rPr lang="zh-CN" altLang="zh-CN" sz="1400" dirty="0">
                <a:solidFill>
                  <a:srgbClr val="00B0F0"/>
                </a:solidFill>
                <a:latin typeface="Consolas" panose="020B0609020204030204" charset="0"/>
              </a:rPr>
              <a:t>'65      ,   65   ,      65</a:t>
            </a:r>
          </a:p>
          <a:p>
            <a:pPr defTabSz="914400">
              <a:lnSpc>
                <a:spcPct val="100000"/>
              </a:lnSpc>
              <a:spcBef>
                <a:spcPts val="0"/>
              </a:spcBef>
              <a:buSzPct val="70000"/>
              <a:buFont typeface="Wingdings" panose="05000000000000000000" pitchFamily="2" charset="2"/>
              <a:buNone/>
            </a:pPr>
            <a:r>
              <a:rPr lang="zh-CN" altLang="zh-CN" sz="1400" dirty="0">
                <a:solidFill>
                  <a:schemeClr val="tx1"/>
                </a:solidFill>
                <a:latin typeface="Consolas" panose="020B0609020204030204" charset="0"/>
              </a:rPr>
              <a:t>&gt;&gt;&gt; '{0:+&lt;8d},{0:-^8d},{0:=&gt;8d}'.format(65)</a:t>
            </a:r>
          </a:p>
          <a:p>
            <a:pPr defTabSz="914400">
              <a:lnSpc>
                <a:spcPct val="100000"/>
              </a:lnSpc>
              <a:spcBef>
                <a:spcPts val="0"/>
              </a:spcBef>
              <a:buSzPct val="70000"/>
              <a:buFont typeface="Wingdings" panose="05000000000000000000" pitchFamily="2" charset="2"/>
              <a:buNone/>
            </a:pPr>
            <a:r>
              <a:rPr lang="zh-CN" altLang="zh-CN" sz="1400" dirty="0">
                <a:solidFill>
                  <a:srgbClr val="00B0F0"/>
                </a:solidFill>
                <a:latin typeface="Consolas" panose="020B0609020204030204" charset="0"/>
              </a:rPr>
              <a:t>'65++++++,---65---,======65'</a:t>
            </a:r>
          </a:p>
        </p:txBody>
      </p:sp>
      <p:sp>
        <p:nvSpPr>
          <p:cNvPr id="3379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11</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标题 59393"/>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normAutofit/>
          </a:bodyP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4.2.4 </a:t>
            </a:r>
            <a:r>
              <a:rPr lang="zh-CN" altLang="en-US" kern="1200" baseline="0" dirty="0">
                <a:latin typeface="+mj-lt"/>
                <a:ea typeface="+mj-ea"/>
                <a:cs typeface="+mj-cs"/>
                <a:sym typeface="宋体" panose="02010600030101010101" pitchFamily="2" charset="-122"/>
              </a:rPr>
              <a:t>使用正则表达式对象</a:t>
            </a:r>
          </a:p>
        </p:txBody>
      </p:sp>
      <p:sp>
        <p:nvSpPr>
          <p:cNvPr id="125954" name="文本占位符 59394"/>
          <p:cNvSpPr>
            <a:spLocks noGrp="1"/>
          </p:cNvSpPr>
          <p:nvPr>
            <p:ph idx="1"/>
          </p:nvPr>
        </p:nvSpPr>
        <p:spPr/>
        <p:txBody>
          <a:bodyPr anchor="t"/>
          <a:lstStyle/>
          <a:p>
            <a:pPr defTabSz="914400">
              <a:lnSpc>
                <a:spcPct val="130000"/>
              </a:lnSpc>
              <a:spcBef>
                <a:spcPct val="0"/>
              </a:spcBef>
              <a:spcAft>
                <a:spcPts val="600"/>
              </a:spcAft>
              <a:buSzPct val="70000"/>
              <a:buFont typeface="Wingdings" panose="05000000000000000000" charset="0"/>
              <a:buChar char=""/>
            </a:pPr>
            <a:r>
              <a:rPr lang="zh-CN" altLang="en-US" sz="1600" dirty="0">
                <a:latin typeface="宋体" panose="02010600030101010101" pitchFamily="2" charset="-122"/>
              </a:rPr>
              <a:t>首先使用re模块的compile()方法将正则表达式编译生成正则表达式对象，然后再使用正则表达式对象提供的方法进行字符串处理。</a:t>
            </a:r>
          </a:p>
          <a:p>
            <a:pPr defTabSz="914400">
              <a:lnSpc>
                <a:spcPct val="130000"/>
              </a:lnSpc>
              <a:spcBef>
                <a:spcPct val="0"/>
              </a:spcBef>
              <a:spcAft>
                <a:spcPts val="600"/>
              </a:spcAft>
              <a:buSzPct val="70000"/>
              <a:buFont typeface="Wingdings" panose="05000000000000000000" charset="0"/>
              <a:buChar char=""/>
            </a:pPr>
            <a:r>
              <a:rPr lang="zh-CN" altLang="en-US" sz="1600" dirty="0">
                <a:latin typeface="宋体" panose="02010600030101010101" pitchFamily="2" charset="-122"/>
              </a:rPr>
              <a:t>使用编译后的正则表达式对象可以</a:t>
            </a:r>
            <a:r>
              <a:rPr lang="zh-CN" altLang="en-US" sz="1600" dirty="0">
                <a:solidFill>
                  <a:srgbClr val="FF0000"/>
                </a:solidFill>
                <a:latin typeface="宋体" panose="02010600030101010101" pitchFamily="2" charset="-122"/>
              </a:rPr>
              <a:t>提高字符串处理速度</a:t>
            </a:r>
            <a:r>
              <a:rPr lang="zh-CN" altLang="en-US" sz="1600" dirty="0">
                <a:latin typeface="宋体" panose="02010600030101010101" pitchFamily="2" charset="-122"/>
              </a:rPr>
              <a:t>，</a:t>
            </a:r>
            <a:r>
              <a:rPr lang="zh-CN" altLang="en-US" sz="1600" dirty="0">
                <a:solidFill>
                  <a:srgbClr val="FF0000"/>
                </a:solidFill>
                <a:latin typeface="宋体" panose="02010600030101010101" pitchFamily="2" charset="-122"/>
              </a:rPr>
              <a:t>也提供了更强大的文本处理功能</a:t>
            </a:r>
            <a:r>
              <a:rPr lang="zh-CN" altLang="en-US" sz="1600" dirty="0">
                <a:latin typeface="宋体" panose="02010600030101010101" pitchFamily="2" charset="-122"/>
              </a:rPr>
              <a:t>。</a:t>
            </a:r>
          </a:p>
          <a:p>
            <a:pPr defTabSz="914400">
              <a:lnSpc>
                <a:spcPct val="130000"/>
              </a:lnSpc>
              <a:spcBef>
                <a:spcPct val="0"/>
              </a:spcBef>
              <a:spcAft>
                <a:spcPts val="600"/>
              </a:spcAft>
              <a:buSzPct val="70000"/>
              <a:buFont typeface="Wingdings" panose="05000000000000000000" charset="0"/>
              <a:buChar char=""/>
            </a:pPr>
            <a:r>
              <a:rPr lang="zh-CN" altLang="en-US" sz="1600" dirty="0">
                <a:latin typeface="宋体" panose="02010600030101010101" pitchFamily="2" charset="-122"/>
              </a:rPr>
              <a:t>正则表达式对象的match(string[, pos[, endpos]])方法用于在字符串开头或指定位置进行搜索，</a:t>
            </a:r>
            <a:r>
              <a:rPr lang="zh-CN" altLang="en-US" sz="1600" dirty="0">
                <a:solidFill>
                  <a:srgbClr val="FF0000"/>
                </a:solidFill>
                <a:latin typeface="宋体" panose="02010600030101010101" pitchFamily="2" charset="-122"/>
              </a:rPr>
              <a:t>模式必须出现在字符串开头或指定位置</a:t>
            </a:r>
            <a:r>
              <a:rPr lang="zh-CN" altLang="en-US" sz="1600" dirty="0">
                <a:latin typeface="宋体" panose="02010600030101010101" pitchFamily="2" charset="-122"/>
              </a:rPr>
              <a:t>；</a:t>
            </a:r>
          </a:p>
          <a:p>
            <a:pPr defTabSz="914400">
              <a:lnSpc>
                <a:spcPct val="130000"/>
              </a:lnSpc>
              <a:spcBef>
                <a:spcPct val="0"/>
              </a:spcBef>
              <a:spcAft>
                <a:spcPts val="600"/>
              </a:spcAft>
              <a:buSzPct val="70000"/>
              <a:buFont typeface="Wingdings" panose="05000000000000000000" charset="0"/>
              <a:buChar char=""/>
            </a:pPr>
            <a:r>
              <a:rPr lang="zh-CN" altLang="en-US" sz="1600" dirty="0">
                <a:latin typeface="宋体" panose="02010600030101010101" pitchFamily="2" charset="-122"/>
              </a:rPr>
              <a:t>正则表达式对象的search(string[, pos[, endpos]])方法用于</a:t>
            </a:r>
            <a:r>
              <a:rPr lang="zh-CN" altLang="en-US" sz="1600" dirty="0">
                <a:solidFill>
                  <a:srgbClr val="FF0000"/>
                </a:solidFill>
                <a:latin typeface="宋体" panose="02010600030101010101" pitchFamily="2" charset="-122"/>
              </a:rPr>
              <a:t>在整个字符串中进行搜索</a:t>
            </a:r>
            <a:r>
              <a:rPr lang="zh-CN" altLang="en-US" sz="1600" dirty="0">
                <a:latin typeface="宋体" panose="02010600030101010101" pitchFamily="2" charset="-122"/>
              </a:rPr>
              <a:t>；</a:t>
            </a:r>
          </a:p>
          <a:p>
            <a:pPr defTabSz="914400">
              <a:lnSpc>
                <a:spcPct val="130000"/>
              </a:lnSpc>
              <a:spcBef>
                <a:spcPct val="0"/>
              </a:spcBef>
              <a:spcAft>
                <a:spcPts val="600"/>
              </a:spcAft>
              <a:buSzPct val="70000"/>
              <a:buFont typeface="Wingdings" panose="05000000000000000000" charset="0"/>
              <a:buChar char=""/>
            </a:pPr>
            <a:r>
              <a:rPr lang="zh-CN" altLang="en-US" sz="1600" dirty="0">
                <a:latin typeface="宋体" panose="02010600030101010101" pitchFamily="2" charset="-122"/>
              </a:rPr>
              <a:t>正则表达式对象的findall(string[, pos[, endpos]])方法用于在字符串中</a:t>
            </a:r>
            <a:r>
              <a:rPr lang="zh-CN" altLang="en-US" sz="1600" dirty="0">
                <a:solidFill>
                  <a:srgbClr val="FF0000"/>
                </a:solidFill>
                <a:latin typeface="宋体" panose="02010600030101010101" pitchFamily="2" charset="-122"/>
              </a:rPr>
              <a:t>查找所有符合正则表达式的字符串并返回列表</a:t>
            </a:r>
            <a:r>
              <a:rPr lang="zh-CN" altLang="en-US" sz="1600" dirty="0">
                <a:latin typeface="宋体" panose="02010600030101010101" pitchFamily="2" charset="-122"/>
              </a:rPr>
              <a:t>。</a:t>
            </a:r>
          </a:p>
        </p:txBody>
      </p:sp>
      <p:sp>
        <p:nvSpPr>
          <p:cNvPr id="12595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110</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buFont typeface="Wingdings" panose="05000000000000000000" charset="0"/>
              <a:buChar char=""/>
            </a:pPr>
            <a:r>
              <a:rPr lang="en-US" sz="1800" strike="noStrike" noProof="1"/>
              <a:t>match()、search()、findall()</a:t>
            </a:r>
          </a:p>
          <a:p>
            <a:pPr marL="285750" indent="-285750" fontAlgn="base">
              <a:lnSpc>
                <a:spcPct val="150000"/>
              </a:lnSpc>
              <a:spcBef>
                <a:spcPts val="1200"/>
              </a:spcBef>
              <a:spcAft>
                <a:spcPts val="1200"/>
              </a:spcAft>
              <a:buFont typeface="Wingdings" panose="05000000000000000000" charset="0"/>
              <a:buChar char="ü"/>
            </a:pPr>
            <a:r>
              <a:rPr lang="en-US" sz="1600" strike="noStrike" noProof="1"/>
              <a:t>match(string[, pos[, endpos]])方法在字符串开头或指定位置进行搜索，</a:t>
            </a:r>
            <a:r>
              <a:rPr lang="en-US" sz="1600" strike="noStrike" noProof="1">
                <a:solidFill>
                  <a:srgbClr val="FF0000"/>
                </a:solidFill>
              </a:rPr>
              <a:t>模式必须出现在字符串开头或指定位置</a:t>
            </a:r>
            <a:r>
              <a:rPr lang="en-US" sz="1600" strike="noStrike" noProof="1"/>
              <a:t>；</a:t>
            </a:r>
          </a:p>
          <a:p>
            <a:pPr marL="285750" indent="-285750" fontAlgn="base">
              <a:lnSpc>
                <a:spcPct val="150000"/>
              </a:lnSpc>
              <a:spcBef>
                <a:spcPts val="1200"/>
              </a:spcBef>
              <a:spcAft>
                <a:spcPts val="1200"/>
              </a:spcAft>
              <a:buFont typeface="Wingdings" panose="05000000000000000000" charset="0"/>
              <a:buChar char="ü"/>
            </a:pPr>
            <a:r>
              <a:rPr lang="en-US" sz="1600" strike="noStrike" noProof="1"/>
              <a:t>search(string[, pos[, endpos]])方法在</a:t>
            </a:r>
            <a:r>
              <a:rPr lang="en-US" sz="1600" strike="noStrike" noProof="1">
                <a:solidFill>
                  <a:srgbClr val="FF0000"/>
                </a:solidFill>
              </a:rPr>
              <a:t>整个字符串或指定范围</a:t>
            </a:r>
            <a:r>
              <a:rPr lang="en-US" sz="1600" strike="noStrike" noProof="1"/>
              <a:t>中进行搜索；</a:t>
            </a:r>
          </a:p>
          <a:p>
            <a:pPr marL="285750" indent="-285750" fontAlgn="base">
              <a:lnSpc>
                <a:spcPct val="150000"/>
              </a:lnSpc>
              <a:spcBef>
                <a:spcPts val="1200"/>
              </a:spcBef>
              <a:spcAft>
                <a:spcPts val="1200"/>
              </a:spcAft>
              <a:buFont typeface="Wingdings" panose="05000000000000000000" charset="0"/>
              <a:buChar char="ü"/>
            </a:pPr>
            <a:r>
              <a:rPr lang="en-US" sz="1600" strike="noStrike" noProof="1"/>
              <a:t>findall(string[, pos[, endpos]])方法</a:t>
            </a:r>
            <a:r>
              <a:rPr lang="zh-CN" altLang="en-US" sz="1600" strike="noStrike" noProof="1"/>
              <a:t>在</a:t>
            </a:r>
            <a:r>
              <a:rPr lang="en-US" sz="1600" strike="noStrike" noProof="1"/>
              <a:t>字符串</a:t>
            </a:r>
            <a:r>
              <a:rPr lang="zh-CN" altLang="en-US" sz="1600" strike="noStrike" noProof="1">
                <a:solidFill>
                  <a:srgbClr val="FF0000"/>
                </a:solidFill>
              </a:rPr>
              <a:t>指定范围</a:t>
            </a:r>
            <a:r>
              <a:rPr lang="en-US" sz="1600" strike="noStrike" noProof="1"/>
              <a:t>中</a:t>
            </a:r>
            <a:r>
              <a:rPr lang="en-US" sz="1600" strike="noStrike" noProof="1">
                <a:solidFill>
                  <a:srgbClr val="FF0000"/>
                </a:solidFill>
              </a:rPr>
              <a:t>查找所有</a:t>
            </a:r>
            <a:r>
              <a:rPr lang="en-US" sz="1600" strike="noStrike" noProof="1"/>
              <a:t>符合正则表达式的字符串并以列表形式返回。</a:t>
            </a:r>
          </a:p>
        </p:txBody>
      </p:sp>
      <p:sp>
        <p:nvSpPr>
          <p:cNvPr id="126978" name="标题 59393"/>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normAutofit/>
          </a:bodyP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4.2.4 </a:t>
            </a:r>
            <a:r>
              <a:rPr lang="zh-CN" altLang="en-US" kern="1200" baseline="0" dirty="0">
                <a:latin typeface="+mj-lt"/>
                <a:ea typeface="+mj-ea"/>
                <a:cs typeface="+mj-cs"/>
                <a:sym typeface="宋体" panose="02010600030101010101" pitchFamily="2" charset="-122"/>
              </a:rPr>
              <a:t>使用正则表达式对象</a:t>
            </a:r>
          </a:p>
        </p:txBody>
      </p:sp>
      <p:sp>
        <p:nvSpPr>
          <p:cNvPr id="12697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111</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Content Placeholder 2"/>
          <p:cNvSpPr>
            <a:spLocks noGrp="1"/>
          </p:cNvSpPr>
          <p:nvPr>
            <p:ph idx="1"/>
          </p:nvPr>
        </p:nvSpPr>
        <p:spPr>
          <a:xfrm>
            <a:off x="457200" y="1200150"/>
            <a:ext cx="8406765" cy="3395345"/>
          </a:xfrm>
        </p:spPr>
        <p:txBody>
          <a:bodyPr anchor="t"/>
          <a:lstStyle/>
          <a:p>
            <a:pPr marL="0" indent="0">
              <a:spcBef>
                <a:spcPct val="0"/>
              </a:spcBef>
              <a:buNone/>
            </a:pPr>
            <a:r>
              <a:rPr lang="en-US" altLang="en-US" sz="1600">
                <a:latin typeface="Consolas" panose="020B0609020204030204" charset="0"/>
              </a:rPr>
              <a:t>&gt;&gt;&gt; import re</a:t>
            </a:r>
          </a:p>
          <a:p>
            <a:pPr marL="0" indent="0">
              <a:spcBef>
                <a:spcPct val="0"/>
              </a:spcBef>
              <a:buNone/>
            </a:pPr>
            <a:r>
              <a:rPr lang="en-US" altLang="en-US" sz="1600">
                <a:latin typeface="Consolas" panose="020B0609020204030204" charset="0"/>
              </a:rPr>
              <a:t>&gt;&gt;&gt; example = 'ShanDong Institute of Business and Technology'</a:t>
            </a:r>
          </a:p>
          <a:p>
            <a:pPr marL="0" indent="0">
              <a:spcBef>
                <a:spcPct val="0"/>
              </a:spcBef>
              <a:buNone/>
            </a:pPr>
            <a:r>
              <a:rPr lang="en-US" altLang="en-US" sz="1600">
                <a:latin typeface="Consolas" panose="020B0609020204030204" charset="0"/>
              </a:rPr>
              <a:t>&gt;&gt;&gt; pattern = re.compile(r'\bB\w+\b')  #查找以B开头的单词</a:t>
            </a:r>
          </a:p>
          <a:p>
            <a:pPr marL="0" indent="0">
              <a:spcBef>
                <a:spcPct val="0"/>
              </a:spcBef>
              <a:buNone/>
            </a:pPr>
            <a:r>
              <a:rPr lang="en-US" altLang="en-US" sz="1600">
                <a:latin typeface="Consolas" panose="020B0609020204030204" charset="0"/>
              </a:rPr>
              <a:t>&gt;&gt;&gt; pattern.findall(example)           #使用正则表达式对象的findall()方法</a:t>
            </a:r>
          </a:p>
          <a:p>
            <a:pPr marL="0" indent="0">
              <a:spcBef>
                <a:spcPct val="0"/>
              </a:spcBef>
              <a:buNone/>
            </a:pPr>
            <a:r>
              <a:rPr lang="en-US" altLang="en-US" sz="1600">
                <a:solidFill>
                  <a:srgbClr val="00B0F0"/>
                </a:solidFill>
                <a:latin typeface="Consolas" panose="020B0609020204030204" charset="0"/>
              </a:rPr>
              <a:t>['Business']</a:t>
            </a:r>
          </a:p>
          <a:p>
            <a:pPr marL="0" indent="0">
              <a:spcBef>
                <a:spcPct val="0"/>
              </a:spcBef>
              <a:buNone/>
            </a:pPr>
            <a:r>
              <a:rPr lang="en-US" altLang="en-US" sz="1600">
                <a:latin typeface="Consolas" panose="020B0609020204030204" charset="0"/>
              </a:rPr>
              <a:t>&gt;&gt;&gt; pattern = re.compile(r'\w+g\b')    #查找以字母g结尾的单词</a:t>
            </a:r>
          </a:p>
          <a:p>
            <a:pPr marL="0" indent="0">
              <a:spcBef>
                <a:spcPct val="0"/>
              </a:spcBef>
              <a:buNone/>
            </a:pPr>
            <a:r>
              <a:rPr lang="en-US" altLang="en-US" sz="1600">
                <a:latin typeface="Consolas" panose="020B0609020204030204" charset="0"/>
              </a:rPr>
              <a:t>&gt;&gt;&gt; pattern.findall(example)</a:t>
            </a:r>
          </a:p>
          <a:p>
            <a:pPr marL="0" indent="0">
              <a:spcBef>
                <a:spcPct val="0"/>
              </a:spcBef>
              <a:buNone/>
            </a:pPr>
            <a:r>
              <a:rPr lang="en-US" altLang="en-US" sz="1600">
                <a:solidFill>
                  <a:srgbClr val="00B0F0"/>
                </a:solidFill>
                <a:latin typeface="Consolas" panose="020B0609020204030204" charset="0"/>
              </a:rPr>
              <a:t>['ShanDong']</a:t>
            </a:r>
          </a:p>
          <a:p>
            <a:pPr marL="0" indent="0">
              <a:spcBef>
                <a:spcPct val="0"/>
              </a:spcBef>
              <a:buNone/>
            </a:pPr>
            <a:r>
              <a:rPr lang="en-US" altLang="en-US" sz="1600">
                <a:latin typeface="Consolas" panose="020B0609020204030204" charset="0"/>
              </a:rPr>
              <a:t>&gt;&gt;&gt; pattern = re.compile(r'\b[a-zA-Z]{3}\b') #查找3个字母长的单词</a:t>
            </a:r>
          </a:p>
          <a:p>
            <a:pPr marL="0" indent="0">
              <a:spcBef>
                <a:spcPct val="0"/>
              </a:spcBef>
              <a:buNone/>
            </a:pPr>
            <a:r>
              <a:rPr lang="en-US" altLang="en-US" sz="1600">
                <a:latin typeface="Consolas" panose="020B0609020204030204" charset="0"/>
              </a:rPr>
              <a:t>&gt;&gt;&gt; pattern.findall(example)</a:t>
            </a:r>
          </a:p>
          <a:p>
            <a:pPr marL="0" indent="0">
              <a:spcBef>
                <a:spcPct val="0"/>
              </a:spcBef>
              <a:buNone/>
            </a:pPr>
            <a:r>
              <a:rPr lang="en-US" altLang="en-US" sz="1600">
                <a:solidFill>
                  <a:srgbClr val="00B0F0"/>
                </a:solidFill>
                <a:latin typeface="Consolas" panose="020B0609020204030204" charset="0"/>
              </a:rPr>
              <a:t>['and']</a:t>
            </a:r>
          </a:p>
          <a:p>
            <a:pPr marL="0" indent="0">
              <a:spcBef>
                <a:spcPct val="0"/>
              </a:spcBef>
              <a:buNone/>
            </a:pPr>
            <a:endParaRPr lang="en-US" altLang="en-US" sz="1600">
              <a:solidFill>
                <a:srgbClr val="00B0F0"/>
              </a:solidFill>
              <a:latin typeface="Consolas" panose="020B0609020204030204" charset="0"/>
            </a:endParaRPr>
          </a:p>
        </p:txBody>
      </p:sp>
      <p:sp>
        <p:nvSpPr>
          <p:cNvPr id="128002" name="标题 59393"/>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normAutofit/>
          </a:bodyP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4.2.4 </a:t>
            </a:r>
            <a:r>
              <a:rPr lang="zh-CN" altLang="en-US" kern="1200" baseline="0" dirty="0">
                <a:latin typeface="+mj-lt"/>
                <a:ea typeface="+mj-ea"/>
                <a:cs typeface="+mj-cs"/>
                <a:sym typeface="宋体" panose="02010600030101010101" pitchFamily="2" charset="-122"/>
              </a:rPr>
              <a:t>使用正则表达式对象</a:t>
            </a:r>
          </a:p>
        </p:txBody>
      </p:sp>
      <p:sp>
        <p:nvSpPr>
          <p:cNvPr id="128003"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112</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宋体" panose="02010600030101010101" pitchFamily="2" charset="-122"/>
                <a:sym typeface="宋体" panose="02010600030101010101" pitchFamily="2" charset="-122"/>
              </a:rPr>
              <a:t>4.2.4 </a:t>
            </a:r>
            <a:r>
              <a:rPr dirty="0">
                <a:sym typeface="宋体" panose="02010600030101010101" pitchFamily="2" charset="-122"/>
              </a:rPr>
              <a:t>使用正则表达式对象</a:t>
            </a:r>
            <a:endParaRPr lang="en-US"/>
          </a:p>
        </p:txBody>
      </p:sp>
      <p:sp>
        <p:nvSpPr>
          <p:cNvPr id="3" name="Content Placeholder 2"/>
          <p:cNvSpPr>
            <a:spLocks noGrp="1"/>
          </p:cNvSpPr>
          <p:nvPr>
            <p:ph idx="1"/>
          </p:nvPr>
        </p:nvSpPr>
        <p:spPr/>
        <p:txBody>
          <a:bodyPr/>
          <a:lstStyle/>
          <a:p>
            <a:pPr marL="0" indent="0">
              <a:spcBef>
                <a:spcPct val="0"/>
              </a:spcBef>
              <a:buNone/>
            </a:pPr>
            <a:r>
              <a:rPr lang="en-US" altLang="en-US" sz="1600">
                <a:latin typeface="Consolas" panose="020B0609020204030204" charset="0"/>
                <a:sym typeface="+mn-ea"/>
              </a:rPr>
              <a:t>&gt;&gt;&gt; s = 'ab134ab98723jafjweoruiagabababab'</a:t>
            </a:r>
          </a:p>
          <a:p>
            <a:pPr marL="0" indent="0">
              <a:spcBef>
                <a:spcPct val="0"/>
              </a:spcBef>
              <a:buNone/>
            </a:pPr>
            <a:r>
              <a:rPr lang="en-US" altLang="en-US" sz="1600">
                <a:latin typeface="Consolas" panose="020B0609020204030204" charset="0"/>
                <a:sym typeface="+mn-ea"/>
              </a:rPr>
              <a:t>&gt;&gt;&gt; m = re.search(r'((ab).*?){2}.*?(ab)', s) #</a:t>
            </a:r>
            <a:r>
              <a:rPr lang="zh-CN" altLang="en-US" sz="1600">
                <a:latin typeface="Consolas" panose="020B0609020204030204" charset="0"/>
                <a:sym typeface="+mn-ea"/>
              </a:rPr>
              <a:t>在</a:t>
            </a:r>
            <a:r>
              <a:rPr lang="en-US" altLang="zh-CN" sz="1600">
                <a:latin typeface="Consolas" panose="020B0609020204030204" charset="0"/>
                <a:sym typeface="+mn-ea"/>
              </a:rPr>
              <a:t>s</a:t>
            </a:r>
            <a:r>
              <a:rPr lang="zh-CN" altLang="en-US" sz="1600">
                <a:latin typeface="Consolas" panose="020B0609020204030204" charset="0"/>
                <a:sym typeface="+mn-ea"/>
              </a:rPr>
              <a:t>中查找</a:t>
            </a:r>
            <a:r>
              <a:rPr lang="en-US" altLang="zh-CN" sz="1600">
                <a:latin typeface="Consolas" panose="020B0609020204030204" charset="0"/>
                <a:sym typeface="+mn-ea"/>
              </a:rPr>
              <a:t>ab</a:t>
            </a:r>
            <a:r>
              <a:rPr lang="zh-CN" altLang="en-US" sz="1600">
                <a:latin typeface="Consolas" panose="020B0609020204030204" charset="0"/>
                <a:sym typeface="+mn-ea"/>
              </a:rPr>
              <a:t>的第</a:t>
            </a:r>
            <a:r>
              <a:rPr lang="en-US" altLang="zh-CN" sz="1600">
                <a:latin typeface="Consolas" panose="020B0609020204030204" charset="0"/>
                <a:sym typeface="+mn-ea"/>
              </a:rPr>
              <a:t>3</a:t>
            </a:r>
            <a:r>
              <a:rPr lang="zh-CN" altLang="en-US" sz="1600">
                <a:latin typeface="Consolas" panose="020B0609020204030204" charset="0"/>
                <a:sym typeface="+mn-ea"/>
              </a:rPr>
              <a:t>次出现</a:t>
            </a:r>
            <a:endParaRPr lang="zh-CN" altLang="en-US" sz="1600">
              <a:latin typeface="Consolas" panose="020B0609020204030204" charset="0"/>
            </a:endParaRPr>
          </a:p>
          <a:p>
            <a:pPr marL="0" indent="0">
              <a:spcBef>
                <a:spcPct val="0"/>
              </a:spcBef>
              <a:buNone/>
            </a:pPr>
            <a:r>
              <a:rPr lang="en-US" altLang="en-US" sz="1600">
                <a:latin typeface="Consolas" panose="020B0609020204030204" charset="0"/>
                <a:sym typeface="+mn-ea"/>
              </a:rPr>
              <a:t>&gt;&gt;&gt; m.group(3)</a:t>
            </a:r>
            <a:endParaRPr lang="en-US" altLang="en-US" sz="1600">
              <a:latin typeface="Consolas" panose="020B0609020204030204" charset="0"/>
            </a:endParaRPr>
          </a:p>
          <a:p>
            <a:pPr marL="0" indent="0">
              <a:spcBef>
                <a:spcPct val="0"/>
              </a:spcBef>
              <a:buNone/>
            </a:pPr>
            <a:r>
              <a:rPr lang="en-US" altLang="en-US" sz="1600">
                <a:solidFill>
                  <a:srgbClr val="00B0F0"/>
                </a:solidFill>
                <a:latin typeface="Consolas" panose="020B0609020204030204" charset="0"/>
                <a:sym typeface="+mn-ea"/>
              </a:rPr>
              <a:t>'ab'</a:t>
            </a:r>
            <a:endParaRPr lang="en-US" altLang="en-US" sz="1600">
              <a:solidFill>
                <a:srgbClr val="00B0F0"/>
              </a:solidFill>
              <a:latin typeface="Consolas" panose="020B0609020204030204" charset="0"/>
            </a:endParaRPr>
          </a:p>
          <a:p>
            <a:pPr marL="0" indent="0">
              <a:spcBef>
                <a:spcPct val="0"/>
              </a:spcBef>
              <a:buNone/>
            </a:pPr>
            <a:r>
              <a:rPr lang="en-US" altLang="en-US" sz="1600">
                <a:latin typeface="Consolas" panose="020B0609020204030204" charset="0"/>
                <a:sym typeface="+mn-ea"/>
              </a:rPr>
              <a:t>&gt;&gt;&gt; m.span(3)</a:t>
            </a:r>
            <a:endParaRPr lang="en-US" altLang="en-US" sz="1600">
              <a:latin typeface="Consolas" panose="020B0609020204030204" charset="0"/>
            </a:endParaRPr>
          </a:p>
          <a:p>
            <a:pPr marL="0" indent="0">
              <a:spcBef>
                <a:spcPct val="0"/>
              </a:spcBef>
              <a:buNone/>
            </a:pPr>
            <a:r>
              <a:rPr lang="en-US" altLang="en-US" sz="1600">
                <a:solidFill>
                  <a:srgbClr val="00B0F0"/>
                </a:solidFill>
                <a:latin typeface="Consolas" panose="020B0609020204030204" charset="0"/>
                <a:sym typeface="+mn-ea"/>
              </a:rPr>
              <a:t>(24, 26)</a:t>
            </a:r>
            <a:endParaRPr lang="en-US" altLang="en-US" sz="1600">
              <a:solidFill>
                <a:srgbClr val="00B0F0"/>
              </a:solidFill>
              <a:latin typeface="Consolas" panose="020B0609020204030204" charset="0"/>
            </a:endParaRPr>
          </a:p>
          <a:p>
            <a:pPr marL="0" indent="0">
              <a:spcBef>
                <a:spcPct val="0"/>
              </a:spcBef>
              <a:buNone/>
            </a:pPr>
            <a:r>
              <a:rPr lang="en-US" altLang="en-US" sz="1600">
                <a:latin typeface="Consolas" panose="020B0609020204030204" charset="0"/>
                <a:sym typeface="+mn-ea"/>
              </a:rPr>
              <a:t>&gt;&gt;&gt; s[24:]</a:t>
            </a:r>
            <a:endParaRPr lang="en-US" altLang="en-US" sz="1600">
              <a:latin typeface="Consolas" panose="020B0609020204030204" charset="0"/>
            </a:endParaRPr>
          </a:p>
          <a:p>
            <a:pPr marL="0" indent="0">
              <a:spcBef>
                <a:spcPct val="0"/>
              </a:spcBef>
              <a:buNone/>
            </a:pPr>
            <a:r>
              <a:rPr lang="en-US" altLang="en-US" sz="1600">
                <a:solidFill>
                  <a:srgbClr val="00B0F0"/>
                </a:solidFill>
                <a:latin typeface="Consolas" panose="020B0609020204030204" charset="0"/>
                <a:sym typeface="+mn-ea"/>
              </a:rPr>
              <a:t>'ab'</a:t>
            </a:r>
            <a:endParaRPr lang="en-US" sz="1600"/>
          </a:p>
        </p:txBody>
      </p:sp>
      <p:sp>
        <p:nvSpPr>
          <p:cNvPr id="4" name="Slide Number Placeholder 3"/>
          <p:cNvSpPr>
            <a:spLocks noGrp="1"/>
          </p:cNvSpPr>
          <p:nvPr>
            <p:ph type="sldNum" sz="quarter" idx="12"/>
          </p:nvPr>
        </p:nvSpPr>
        <p:spPr>
          <a:xfrm>
            <a:off x="6553200" y="4684738"/>
            <a:ext cx="2133600" cy="357250"/>
          </a:xfrm>
        </p:spPr>
        <p:txBody>
          <a:bodyPr/>
          <a:lstStyle/>
          <a:p>
            <a:pPr lvl="0" algn="r" eaLnBrk="1" fontAlgn="base" hangingPunct="1"/>
            <a:fld id="{9A0DB2DC-4C9A-4742-B13C-FB6460FD3503}" type="slidenum">
              <a:rPr lang="zh-CN" altLang="en-US" sz="1000" strike="noStrike" noProof="1" dirty="0">
                <a:latin typeface="Arial" panose="020B0604020202020204" pitchFamily="34" charset="0"/>
                <a:ea typeface="宋体" panose="02010600030101010101" pitchFamily="2" charset="-122"/>
                <a:cs typeface="+mn-ea"/>
              </a:rPr>
              <a:t>113</a:t>
            </a:fld>
            <a:endParaRPr lang="zh-CN" altLang="en-US" sz="1000" strike="noStrike" noProof="1">
              <a:latin typeface="Arial" panose="020B0604020202020204" pitchFamily="34" charset="0"/>
              <a:ea typeface="宋体" panose="02010600030101010101" pitchFamily="2" charset="-122"/>
              <a:cs typeface="+mn-ea"/>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Content Placeholder 2"/>
          <p:cNvSpPr>
            <a:spLocks noGrp="1"/>
          </p:cNvSpPr>
          <p:nvPr>
            <p:ph idx="1"/>
          </p:nvPr>
        </p:nvSpPr>
        <p:spPr/>
        <p:txBody>
          <a:bodyPr anchor="t"/>
          <a:lstStyle/>
          <a:p>
            <a:pPr marL="0" indent="0">
              <a:buNone/>
            </a:pPr>
            <a:r>
              <a:rPr lang="en-US" altLang="en-US" sz="1600">
                <a:latin typeface="Consolas" panose="020B0609020204030204" charset="0"/>
              </a:rPr>
              <a:t>&gt;&gt;&gt; pattern.match(example)          #从字符串开头开始匹配，失败返回空值</a:t>
            </a:r>
          </a:p>
          <a:p>
            <a:pPr marL="0" indent="0">
              <a:buNone/>
            </a:pPr>
            <a:r>
              <a:rPr lang="en-US" altLang="en-US" sz="1600">
                <a:latin typeface="Consolas" panose="020B0609020204030204" charset="0"/>
              </a:rPr>
              <a:t>&gt;&gt;&gt; pattern.search(example)         #在整个字符串中搜索，成功</a:t>
            </a:r>
          </a:p>
          <a:p>
            <a:pPr marL="0" indent="0">
              <a:buNone/>
            </a:pPr>
            <a:r>
              <a:rPr lang="en-US" altLang="en-US" sz="1600">
                <a:solidFill>
                  <a:srgbClr val="00B0F0"/>
                </a:solidFill>
                <a:latin typeface="Consolas" panose="020B0609020204030204" charset="0"/>
              </a:rPr>
              <a:t>&lt;_sre.SRE_Match object; span=(31, 34), match='and'&gt;</a:t>
            </a:r>
          </a:p>
          <a:p>
            <a:pPr marL="0" indent="0">
              <a:buNone/>
            </a:pPr>
            <a:r>
              <a:rPr lang="en-US" altLang="en-US" sz="1600">
                <a:latin typeface="Consolas" panose="020B0609020204030204" charset="0"/>
              </a:rPr>
              <a:t>&gt;&gt;&gt; pattern = re.compile(r'\b\w*a\w*\b') #查找所有含有字母a的单词</a:t>
            </a:r>
          </a:p>
          <a:p>
            <a:pPr marL="0" indent="0">
              <a:buNone/>
            </a:pPr>
            <a:r>
              <a:rPr lang="en-US" altLang="en-US" sz="1600">
                <a:latin typeface="Consolas" panose="020B0609020204030204" charset="0"/>
              </a:rPr>
              <a:t>&gt;&gt;&gt; pattern.findall(example)</a:t>
            </a:r>
          </a:p>
          <a:p>
            <a:pPr marL="0" indent="0">
              <a:buNone/>
            </a:pPr>
            <a:r>
              <a:rPr lang="en-US" altLang="en-US" sz="1600">
                <a:solidFill>
                  <a:srgbClr val="00B0F0"/>
                </a:solidFill>
                <a:latin typeface="Consolas" panose="020B0609020204030204" charset="0"/>
              </a:rPr>
              <a:t>['ShanDong', 'and']</a:t>
            </a:r>
          </a:p>
          <a:p>
            <a:pPr marL="0" indent="0">
              <a:buNone/>
            </a:pPr>
            <a:r>
              <a:rPr lang="en-US" altLang="en-US" sz="1600">
                <a:latin typeface="Consolas" panose="020B0609020204030204" charset="0"/>
              </a:rPr>
              <a:t>&gt;&gt;&gt; text = "He was carefully disguised but captured quickly by police."</a:t>
            </a:r>
          </a:p>
          <a:p>
            <a:pPr marL="0" indent="0">
              <a:buNone/>
            </a:pPr>
            <a:r>
              <a:rPr lang="en-US" altLang="en-US" sz="1600">
                <a:latin typeface="Consolas" panose="020B0609020204030204" charset="0"/>
              </a:rPr>
              <a:t>&gt;&gt;&gt; re.findall(r"\w+ly", text)      #查找所有以字母组合ly结尾的单词</a:t>
            </a:r>
          </a:p>
          <a:p>
            <a:pPr marL="0" indent="0">
              <a:buNone/>
            </a:pPr>
            <a:r>
              <a:rPr lang="en-US" altLang="en-US" sz="1600">
                <a:solidFill>
                  <a:srgbClr val="00B0F0"/>
                </a:solidFill>
                <a:latin typeface="Consolas" panose="020B0609020204030204" charset="0"/>
              </a:rPr>
              <a:t>['carefully', 'quickly']</a:t>
            </a:r>
          </a:p>
        </p:txBody>
      </p:sp>
      <p:sp>
        <p:nvSpPr>
          <p:cNvPr id="129026" name="标题 59393"/>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normAutofit/>
          </a:bodyP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4.2.4 </a:t>
            </a:r>
            <a:r>
              <a:rPr lang="zh-CN" altLang="en-US" kern="1200" baseline="0" dirty="0">
                <a:latin typeface="+mj-lt"/>
                <a:ea typeface="+mj-ea"/>
                <a:cs typeface="+mj-cs"/>
                <a:sym typeface="宋体" panose="02010600030101010101" pitchFamily="2" charset="-122"/>
              </a:rPr>
              <a:t>使用正则表达式对象</a:t>
            </a:r>
          </a:p>
        </p:txBody>
      </p:sp>
      <p:sp>
        <p:nvSpPr>
          <p:cNvPr id="12902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114</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buFont typeface="Wingdings" panose="05000000000000000000" charset="0"/>
              <a:buChar char=""/>
            </a:pPr>
            <a:r>
              <a:rPr lang="en-US" sz="1800" strike="noStrike" noProof="1"/>
              <a:t>sub()、subn()</a:t>
            </a:r>
          </a:p>
          <a:p>
            <a:pPr marL="285750" indent="-285750" fontAlgn="base">
              <a:lnSpc>
                <a:spcPct val="150000"/>
              </a:lnSpc>
              <a:spcBef>
                <a:spcPts val="0"/>
              </a:spcBef>
              <a:buFont typeface="Wingdings" panose="05000000000000000000" charset="0"/>
              <a:buChar char="ü"/>
            </a:pPr>
            <a:r>
              <a:rPr lang="en-US" sz="1600" strike="noStrike" noProof="1"/>
              <a:t>正则表达式对象的sub(repl, string[, count = 0])和subn(repl, string[, count = 0])方法用来实现字符串替换功能，其中</a:t>
            </a:r>
            <a:r>
              <a:rPr lang="en-US" sz="1600" strike="noStrike" noProof="1">
                <a:solidFill>
                  <a:srgbClr val="FF0000"/>
                </a:solidFill>
              </a:rPr>
              <a:t>参数repl可以为字符串或返回字符串的可调用对象</a:t>
            </a:r>
            <a:r>
              <a:rPr lang="en-US" sz="1600" strike="noStrike" noProof="1"/>
              <a:t>。</a:t>
            </a:r>
            <a:endParaRPr lang="en-US" sz="1350" strike="noStrike" noProof="1"/>
          </a:p>
          <a:p>
            <a:pPr marL="0" indent="0" fontAlgn="base">
              <a:buFont typeface="Wingdings" panose="05000000000000000000" charset="0"/>
              <a:buNone/>
            </a:pPr>
            <a:endParaRPr lang="en-US" sz="1350" strike="noStrike" noProof="1"/>
          </a:p>
          <a:p>
            <a:pPr marL="0" indent="0" fontAlgn="base">
              <a:buFont typeface="Wingdings" panose="05000000000000000000" charset="0"/>
              <a:buNone/>
            </a:pPr>
            <a:r>
              <a:rPr lang="en-US" sz="1600" strike="noStrike" noProof="1">
                <a:latin typeface="Consolas" panose="020B0609020204030204" charset="0"/>
              </a:rPr>
              <a:t>&gt;&gt;&gt; example = '''Beautiful is better than ugly.</a:t>
            </a:r>
          </a:p>
          <a:p>
            <a:pPr marL="0" indent="0" fontAlgn="base">
              <a:buFont typeface="Wingdings" panose="05000000000000000000" charset="0"/>
              <a:buNone/>
            </a:pPr>
            <a:r>
              <a:rPr lang="en-US" sz="1600" strike="noStrike" noProof="1">
                <a:latin typeface="Consolas" panose="020B0609020204030204" charset="0"/>
              </a:rPr>
              <a:t>Explicit is better than implicit.</a:t>
            </a:r>
          </a:p>
          <a:p>
            <a:pPr marL="0" indent="0" fontAlgn="base">
              <a:buFont typeface="Wingdings" panose="05000000000000000000" charset="0"/>
              <a:buNone/>
            </a:pPr>
            <a:r>
              <a:rPr lang="en-US" sz="1600" strike="noStrike" noProof="1">
                <a:latin typeface="Consolas" panose="020B0609020204030204" charset="0"/>
              </a:rPr>
              <a:t>Simple is better than complex.</a:t>
            </a:r>
          </a:p>
          <a:p>
            <a:pPr marL="0" indent="0" fontAlgn="base">
              <a:buFont typeface="Wingdings" panose="05000000000000000000" charset="0"/>
              <a:buNone/>
            </a:pPr>
            <a:r>
              <a:rPr lang="en-US" sz="1600" strike="noStrike" noProof="1">
                <a:latin typeface="Consolas" panose="020B0609020204030204" charset="0"/>
              </a:rPr>
              <a:t>Complex is better than complicated.</a:t>
            </a:r>
          </a:p>
          <a:p>
            <a:pPr marL="0" indent="0" fontAlgn="base">
              <a:buFont typeface="Wingdings" panose="05000000000000000000" charset="0"/>
              <a:buNone/>
            </a:pPr>
            <a:r>
              <a:rPr lang="en-US" sz="1600" strike="noStrike" noProof="1">
                <a:latin typeface="Consolas" panose="020B0609020204030204" charset="0"/>
              </a:rPr>
              <a:t>Flat is better than nested.</a:t>
            </a:r>
          </a:p>
          <a:p>
            <a:pPr marL="0" indent="0" fontAlgn="base">
              <a:buFont typeface="Wingdings" panose="05000000000000000000" charset="0"/>
              <a:buNone/>
            </a:pPr>
            <a:r>
              <a:rPr lang="en-US" sz="1600" strike="noStrike" noProof="1">
                <a:latin typeface="Consolas" panose="020B0609020204030204" charset="0"/>
              </a:rPr>
              <a:t>Sparse is better than dense.</a:t>
            </a:r>
          </a:p>
          <a:p>
            <a:pPr marL="0" indent="0" fontAlgn="base">
              <a:buFont typeface="Wingdings" panose="05000000000000000000" charset="0"/>
              <a:buNone/>
            </a:pPr>
            <a:r>
              <a:rPr lang="en-US" sz="1600" strike="noStrike" noProof="1">
                <a:latin typeface="Consolas" panose="020B0609020204030204" charset="0"/>
              </a:rPr>
              <a:t>Readability counts.'''</a:t>
            </a:r>
          </a:p>
        </p:txBody>
      </p:sp>
      <p:sp>
        <p:nvSpPr>
          <p:cNvPr id="130050" name="标题 59393"/>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normAutofit/>
          </a:bodyP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4.2.4 </a:t>
            </a:r>
            <a:r>
              <a:rPr lang="zh-CN" altLang="en-US" kern="1200" baseline="0" dirty="0">
                <a:latin typeface="+mj-lt"/>
                <a:ea typeface="+mj-ea"/>
                <a:cs typeface="+mj-cs"/>
                <a:sym typeface="宋体" panose="02010600030101010101" pitchFamily="2" charset="-122"/>
              </a:rPr>
              <a:t>使用正则表达式对象</a:t>
            </a:r>
          </a:p>
        </p:txBody>
      </p:sp>
      <p:sp>
        <p:nvSpPr>
          <p:cNvPr id="130051"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115</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Content Placeholder 2"/>
          <p:cNvSpPr>
            <a:spLocks noGrp="1"/>
          </p:cNvSpPr>
          <p:nvPr>
            <p:ph idx="1"/>
          </p:nvPr>
        </p:nvSpPr>
        <p:spPr/>
        <p:txBody>
          <a:bodyPr anchor="t"/>
          <a:lstStyle/>
          <a:p>
            <a:pPr marL="0" indent="0">
              <a:buFont typeface="Wingdings" panose="05000000000000000000" charset="0"/>
              <a:buNone/>
            </a:pPr>
            <a:r>
              <a:rPr lang="en-US" altLang="en-US" sz="1600">
                <a:latin typeface="Consolas" panose="020B0609020204030204" charset="0"/>
              </a:rPr>
              <a:t>&gt;&gt;&gt; pattern = re.compile(r'\bb\w*\b', re.I) #匹配以b或B开头的单词</a:t>
            </a:r>
          </a:p>
          <a:p>
            <a:pPr marL="0" indent="0">
              <a:buFont typeface="Wingdings" panose="05000000000000000000" charset="0"/>
              <a:buNone/>
            </a:pPr>
            <a:r>
              <a:rPr lang="en-US" altLang="en-US" sz="1600">
                <a:latin typeface="Consolas" panose="020B0609020204030204" charset="0"/>
              </a:rPr>
              <a:t>&gt;&gt;&gt; print(pattern.sub('*', example))        #将符合条件的单词替换为*</a:t>
            </a:r>
          </a:p>
          <a:p>
            <a:pPr marL="0" indent="0">
              <a:buFont typeface="Wingdings" panose="05000000000000000000" charset="0"/>
              <a:buNone/>
            </a:pPr>
            <a:endParaRPr lang="en-US" altLang="en-US" sz="1600">
              <a:latin typeface="Consolas" panose="020B0609020204030204" charset="0"/>
            </a:endParaRPr>
          </a:p>
          <a:p>
            <a:pPr marL="0" indent="0">
              <a:buFont typeface="Wingdings" panose="05000000000000000000" charset="0"/>
              <a:buNone/>
            </a:pPr>
            <a:r>
              <a:rPr lang="en-US" altLang="en-US" sz="1600">
                <a:solidFill>
                  <a:srgbClr val="00B0F0"/>
                </a:solidFill>
                <a:latin typeface="Consolas" panose="020B0609020204030204" charset="0"/>
              </a:rPr>
              <a:t>* is * than ugly.</a:t>
            </a:r>
          </a:p>
          <a:p>
            <a:pPr marL="0" indent="0">
              <a:buFont typeface="Wingdings" panose="05000000000000000000" charset="0"/>
              <a:buNone/>
            </a:pPr>
            <a:r>
              <a:rPr lang="en-US" altLang="en-US" sz="1600">
                <a:solidFill>
                  <a:srgbClr val="00B0F0"/>
                </a:solidFill>
                <a:latin typeface="Consolas" panose="020B0609020204030204" charset="0"/>
              </a:rPr>
              <a:t>Explicit is * than implicit.</a:t>
            </a:r>
          </a:p>
          <a:p>
            <a:pPr marL="0" indent="0">
              <a:buFont typeface="Wingdings" panose="05000000000000000000" charset="0"/>
              <a:buNone/>
            </a:pPr>
            <a:r>
              <a:rPr lang="en-US" altLang="en-US" sz="1600">
                <a:solidFill>
                  <a:srgbClr val="00B0F0"/>
                </a:solidFill>
                <a:latin typeface="Consolas" panose="020B0609020204030204" charset="0"/>
              </a:rPr>
              <a:t>Simple is * than complex.</a:t>
            </a:r>
          </a:p>
          <a:p>
            <a:pPr marL="0" indent="0">
              <a:buFont typeface="Wingdings" panose="05000000000000000000" charset="0"/>
              <a:buNone/>
            </a:pPr>
            <a:r>
              <a:rPr lang="en-US" altLang="en-US" sz="1600">
                <a:solidFill>
                  <a:srgbClr val="00B0F0"/>
                </a:solidFill>
                <a:latin typeface="Consolas" panose="020B0609020204030204" charset="0"/>
              </a:rPr>
              <a:t>Complex is * than complicated.</a:t>
            </a:r>
          </a:p>
          <a:p>
            <a:pPr marL="0" indent="0">
              <a:buFont typeface="Wingdings" panose="05000000000000000000" charset="0"/>
              <a:buNone/>
            </a:pPr>
            <a:r>
              <a:rPr lang="en-US" altLang="en-US" sz="1600">
                <a:solidFill>
                  <a:srgbClr val="00B0F0"/>
                </a:solidFill>
                <a:latin typeface="Consolas" panose="020B0609020204030204" charset="0"/>
              </a:rPr>
              <a:t>Flat is * than nested.</a:t>
            </a:r>
          </a:p>
          <a:p>
            <a:pPr marL="0" indent="0">
              <a:buFont typeface="Wingdings" panose="05000000000000000000" charset="0"/>
              <a:buNone/>
            </a:pPr>
            <a:r>
              <a:rPr lang="en-US" altLang="en-US" sz="1600">
                <a:solidFill>
                  <a:srgbClr val="00B0F0"/>
                </a:solidFill>
                <a:latin typeface="Consolas" panose="020B0609020204030204" charset="0"/>
              </a:rPr>
              <a:t>Sparse is * than dense.</a:t>
            </a:r>
          </a:p>
          <a:p>
            <a:pPr marL="0" indent="0">
              <a:buFont typeface="Wingdings" panose="05000000000000000000" charset="0"/>
              <a:buNone/>
            </a:pPr>
            <a:r>
              <a:rPr lang="en-US" altLang="en-US" sz="1600">
                <a:solidFill>
                  <a:srgbClr val="00B0F0"/>
                </a:solidFill>
                <a:latin typeface="Consolas" panose="020B0609020204030204" charset="0"/>
              </a:rPr>
              <a:t>Readability counts.</a:t>
            </a:r>
            <a:endParaRPr lang="en-US" altLang="en-US" sz="1350">
              <a:solidFill>
                <a:srgbClr val="00B0F0"/>
              </a:solidFill>
              <a:latin typeface="Consolas" panose="020B0609020204030204" charset="0"/>
            </a:endParaRPr>
          </a:p>
          <a:p>
            <a:pPr marL="0" indent="0">
              <a:buNone/>
            </a:pPr>
            <a:endParaRPr lang="en-US" altLang="en-US" sz="1350">
              <a:latin typeface="Times New Roman" panose="02020603050405020304" pitchFamily="2" charset="0"/>
            </a:endParaRPr>
          </a:p>
        </p:txBody>
      </p:sp>
      <p:sp>
        <p:nvSpPr>
          <p:cNvPr id="131074" name="标题 59393"/>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normAutofit/>
          </a:bodyP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4.2.4 </a:t>
            </a:r>
            <a:r>
              <a:rPr lang="zh-CN" altLang="en-US" kern="1200" baseline="0" dirty="0">
                <a:latin typeface="+mj-lt"/>
                <a:ea typeface="+mj-ea"/>
                <a:cs typeface="+mj-cs"/>
                <a:sym typeface="宋体" panose="02010600030101010101" pitchFamily="2" charset="-122"/>
              </a:rPr>
              <a:t>使用正则表达式对象</a:t>
            </a:r>
          </a:p>
        </p:txBody>
      </p:sp>
      <p:sp>
        <p:nvSpPr>
          <p:cNvPr id="13107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116</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Content Placeholder 2"/>
          <p:cNvSpPr>
            <a:spLocks noGrp="1"/>
          </p:cNvSpPr>
          <p:nvPr>
            <p:ph idx="1"/>
          </p:nvPr>
        </p:nvSpPr>
        <p:spPr/>
        <p:txBody>
          <a:bodyPr anchor="t"/>
          <a:lstStyle/>
          <a:p>
            <a:pPr marL="0" indent="0">
              <a:buNone/>
            </a:pPr>
            <a:r>
              <a:rPr lang="en-US" altLang="en-US" sz="1600">
                <a:latin typeface="Consolas" panose="020B0609020204030204" charset="0"/>
              </a:rPr>
              <a:t>&gt;&gt;&gt; print(pattern.sub(lambda x: x.group(0).upper(), example))</a:t>
            </a:r>
          </a:p>
          <a:p>
            <a:pPr marL="0" indent="0">
              <a:buNone/>
            </a:pPr>
            <a:r>
              <a:rPr lang="en-US" altLang="en-US" sz="1600">
                <a:latin typeface="Consolas" panose="020B0609020204030204" charset="0"/>
              </a:rPr>
              <a:t>                                     #把所有匹配项都改为大写</a:t>
            </a:r>
          </a:p>
          <a:p>
            <a:pPr marL="0" indent="0">
              <a:buNone/>
            </a:pPr>
            <a:endParaRPr lang="en-US" altLang="en-US" sz="1600">
              <a:latin typeface="Consolas" panose="020B0609020204030204" charset="0"/>
            </a:endParaRPr>
          </a:p>
          <a:p>
            <a:pPr marL="0" indent="0">
              <a:buNone/>
            </a:pPr>
            <a:r>
              <a:rPr lang="en-US" altLang="en-US" sz="1600">
                <a:solidFill>
                  <a:srgbClr val="00B0F0"/>
                </a:solidFill>
                <a:latin typeface="Consolas" panose="020B0609020204030204" charset="0"/>
              </a:rPr>
              <a:t>BEAUTIFUL is BETTER than ugly.</a:t>
            </a:r>
          </a:p>
          <a:p>
            <a:pPr marL="0" indent="0">
              <a:buNone/>
            </a:pPr>
            <a:r>
              <a:rPr lang="en-US" altLang="en-US" sz="1600">
                <a:solidFill>
                  <a:srgbClr val="00B0F0"/>
                </a:solidFill>
                <a:latin typeface="Consolas" panose="020B0609020204030204" charset="0"/>
              </a:rPr>
              <a:t>Explicit is BETTER than implicit.</a:t>
            </a:r>
          </a:p>
          <a:p>
            <a:pPr marL="0" indent="0">
              <a:buNone/>
            </a:pPr>
            <a:r>
              <a:rPr lang="en-US" altLang="en-US" sz="1600">
                <a:solidFill>
                  <a:srgbClr val="00B0F0"/>
                </a:solidFill>
                <a:latin typeface="Consolas" panose="020B0609020204030204" charset="0"/>
              </a:rPr>
              <a:t>Simple is BETTER than complex.</a:t>
            </a:r>
          </a:p>
          <a:p>
            <a:pPr marL="0" indent="0">
              <a:buNone/>
            </a:pPr>
            <a:r>
              <a:rPr lang="en-US" altLang="en-US" sz="1600">
                <a:solidFill>
                  <a:srgbClr val="00B0F0"/>
                </a:solidFill>
                <a:latin typeface="Consolas" panose="020B0609020204030204" charset="0"/>
              </a:rPr>
              <a:t>Complex is BETTER than complicated.</a:t>
            </a:r>
          </a:p>
          <a:p>
            <a:pPr marL="0" indent="0">
              <a:buNone/>
            </a:pPr>
            <a:r>
              <a:rPr lang="en-US" altLang="en-US" sz="1600">
                <a:solidFill>
                  <a:srgbClr val="00B0F0"/>
                </a:solidFill>
                <a:latin typeface="Consolas" panose="020B0609020204030204" charset="0"/>
              </a:rPr>
              <a:t>Flat is BETTER than nested.</a:t>
            </a:r>
          </a:p>
          <a:p>
            <a:pPr marL="0" indent="0">
              <a:buNone/>
            </a:pPr>
            <a:r>
              <a:rPr lang="en-US" altLang="en-US" sz="1600">
                <a:solidFill>
                  <a:srgbClr val="00B0F0"/>
                </a:solidFill>
                <a:latin typeface="Consolas" panose="020B0609020204030204" charset="0"/>
              </a:rPr>
              <a:t>Sparse is BETTER than dense.</a:t>
            </a:r>
          </a:p>
          <a:p>
            <a:pPr marL="0" indent="0">
              <a:buNone/>
            </a:pPr>
            <a:r>
              <a:rPr lang="en-US" altLang="en-US" sz="1600">
                <a:solidFill>
                  <a:srgbClr val="00B0F0"/>
                </a:solidFill>
                <a:latin typeface="Consolas" panose="020B0609020204030204" charset="0"/>
              </a:rPr>
              <a:t>Readability counts.</a:t>
            </a:r>
          </a:p>
        </p:txBody>
      </p:sp>
      <p:sp>
        <p:nvSpPr>
          <p:cNvPr id="132098" name="标题 59393"/>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normAutofit/>
          </a:bodyP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4.2.4 </a:t>
            </a:r>
            <a:r>
              <a:rPr lang="zh-CN" altLang="en-US" kern="1200" baseline="0" dirty="0">
                <a:latin typeface="+mj-lt"/>
                <a:ea typeface="+mj-ea"/>
                <a:cs typeface="+mj-cs"/>
                <a:sym typeface="宋体" panose="02010600030101010101" pitchFamily="2" charset="-122"/>
              </a:rPr>
              <a:t>使用正则表达式对象</a:t>
            </a:r>
          </a:p>
        </p:txBody>
      </p:sp>
      <p:sp>
        <p:nvSpPr>
          <p:cNvPr id="13209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117</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Content Placeholder 2"/>
          <p:cNvSpPr>
            <a:spLocks noGrp="1"/>
          </p:cNvSpPr>
          <p:nvPr>
            <p:ph idx="1"/>
          </p:nvPr>
        </p:nvSpPr>
        <p:spPr/>
        <p:txBody>
          <a:bodyPr anchor="t"/>
          <a:lstStyle/>
          <a:p>
            <a:pPr marL="0" indent="0">
              <a:buNone/>
            </a:pPr>
            <a:r>
              <a:rPr lang="en-US" altLang="en-US" sz="1600">
                <a:latin typeface="Consolas" panose="020B0609020204030204" charset="0"/>
              </a:rPr>
              <a:t>&gt;&gt;&gt; print(pattern.sub('*', example, 1))      #只替换1次</a:t>
            </a:r>
          </a:p>
          <a:p>
            <a:pPr marL="0" indent="0">
              <a:buNone/>
            </a:pPr>
            <a:endParaRPr lang="en-US" altLang="en-US" sz="1600">
              <a:latin typeface="Consolas" panose="020B0609020204030204" charset="0"/>
            </a:endParaRPr>
          </a:p>
          <a:p>
            <a:pPr marL="0" indent="0">
              <a:buNone/>
            </a:pPr>
            <a:r>
              <a:rPr lang="en-US" altLang="en-US" sz="1600">
                <a:solidFill>
                  <a:srgbClr val="00B0F0"/>
                </a:solidFill>
                <a:latin typeface="Consolas" panose="020B0609020204030204" charset="0"/>
              </a:rPr>
              <a:t>* is better than ugly.</a:t>
            </a:r>
          </a:p>
          <a:p>
            <a:pPr marL="0" indent="0">
              <a:buNone/>
            </a:pPr>
            <a:r>
              <a:rPr lang="en-US" altLang="en-US" sz="1600">
                <a:solidFill>
                  <a:srgbClr val="00B0F0"/>
                </a:solidFill>
                <a:latin typeface="Consolas" panose="020B0609020204030204" charset="0"/>
              </a:rPr>
              <a:t>Explicit is better than implicit.</a:t>
            </a:r>
          </a:p>
          <a:p>
            <a:pPr marL="0" indent="0">
              <a:buNone/>
            </a:pPr>
            <a:r>
              <a:rPr lang="en-US" altLang="en-US" sz="1600">
                <a:solidFill>
                  <a:srgbClr val="00B0F0"/>
                </a:solidFill>
                <a:latin typeface="Consolas" panose="020B0609020204030204" charset="0"/>
              </a:rPr>
              <a:t>Simple is better than complex.</a:t>
            </a:r>
          </a:p>
          <a:p>
            <a:pPr marL="0" indent="0">
              <a:buNone/>
            </a:pPr>
            <a:r>
              <a:rPr lang="en-US" altLang="en-US" sz="1600">
                <a:solidFill>
                  <a:srgbClr val="00B0F0"/>
                </a:solidFill>
                <a:latin typeface="Consolas" panose="020B0609020204030204" charset="0"/>
              </a:rPr>
              <a:t>Complex is better than complicated.</a:t>
            </a:r>
          </a:p>
          <a:p>
            <a:pPr marL="0" indent="0">
              <a:buNone/>
            </a:pPr>
            <a:r>
              <a:rPr lang="en-US" altLang="en-US" sz="1600">
                <a:solidFill>
                  <a:srgbClr val="00B0F0"/>
                </a:solidFill>
                <a:latin typeface="Consolas" panose="020B0609020204030204" charset="0"/>
              </a:rPr>
              <a:t>Flat is better than nested.</a:t>
            </a:r>
          </a:p>
          <a:p>
            <a:pPr marL="0" indent="0">
              <a:buNone/>
            </a:pPr>
            <a:r>
              <a:rPr lang="en-US" altLang="en-US" sz="1600">
                <a:solidFill>
                  <a:srgbClr val="00B0F0"/>
                </a:solidFill>
                <a:latin typeface="Consolas" panose="020B0609020204030204" charset="0"/>
              </a:rPr>
              <a:t>Sparse is better than dense.</a:t>
            </a:r>
          </a:p>
          <a:p>
            <a:pPr marL="0" indent="0">
              <a:buNone/>
            </a:pPr>
            <a:r>
              <a:rPr lang="en-US" altLang="en-US" sz="1600">
                <a:solidFill>
                  <a:srgbClr val="00B0F0"/>
                </a:solidFill>
                <a:latin typeface="Consolas" panose="020B0609020204030204" charset="0"/>
              </a:rPr>
              <a:t>Readability counts.</a:t>
            </a:r>
          </a:p>
        </p:txBody>
      </p:sp>
      <p:sp>
        <p:nvSpPr>
          <p:cNvPr id="133122" name="标题 59393"/>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normAutofit/>
          </a:bodyP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4.2.4 </a:t>
            </a:r>
            <a:r>
              <a:rPr lang="zh-CN" altLang="en-US" kern="1200" baseline="0" dirty="0">
                <a:latin typeface="+mj-lt"/>
                <a:ea typeface="+mj-ea"/>
                <a:cs typeface="+mj-cs"/>
                <a:sym typeface="宋体" panose="02010600030101010101" pitchFamily="2" charset="-122"/>
              </a:rPr>
              <a:t>使用正则表达式对象</a:t>
            </a:r>
          </a:p>
        </p:txBody>
      </p:sp>
      <p:sp>
        <p:nvSpPr>
          <p:cNvPr id="133123"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118</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Content Placeholder 2"/>
          <p:cNvSpPr>
            <a:spLocks noGrp="1"/>
          </p:cNvSpPr>
          <p:nvPr>
            <p:ph idx="1"/>
          </p:nvPr>
        </p:nvSpPr>
        <p:spPr/>
        <p:txBody>
          <a:bodyPr anchor="t"/>
          <a:lstStyle/>
          <a:p>
            <a:pPr marL="0" indent="0">
              <a:buNone/>
            </a:pPr>
            <a:r>
              <a:rPr lang="en-US" altLang="en-US" sz="1600">
                <a:latin typeface="Consolas" panose="020B0609020204030204" charset="0"/>
              </a:rPr>
              <a:t>&gt;&gt;&gt; pattern = re.compile(r'\bb\w*\b')   #匹配以字母b开头的单词</a:t>
            </a:r>
          </a:p>
          <a:p>
            <a:pPr marL="0" indent="0">
              <a:buNone/>
            </a:pPr>
            <a:r>
              <a:rPr lang="en-US" altLang="en-US" sz="1600">
                <a:latin typeface="Consolas" panose="020B0609020204030204" charset="0"/>
              </a:rPr>
              <a:t>&gt;&gt;&gt; print(pattern.sub('*', example, 1)) #将符合条件的单词替换为*</a:t>
            </a:r>
          </a:p>
          <a:p>
            <a:pPr marL="0" indent="0">
              <a:buNone/>
            </a:pPr>
            <a:r>
              <a:rPr lang="en-US" altLang="en-US" sz="1600">
                <a:latin typeface="Consolas" panose="020B0609020204030204" charset="0"/>
              </a:rPr>
              <a:t>                                        #只替换1次</a:t>
            </a:r>
          </a:p>
          <a:p>
            <a:pPr marL="0" indent="0">
              <a:buNone/>
            </a:pPr>
            <a:r>
              <a:rPr lang="en-US" altLang="en-US" sz="1600">
                <a:solidFill>
                  <a:srgbClr val="00B0F0"/>
                </a:solidFill>
                <a:latin typeface="Consolas" panose="020B0609020204030204" charset="0"/>
              </a:rPr>
              <a:t>Beautiful is * than ugly.</a:t>
            </a:r>
          </a:p>
          <a:p>
            <a:pPr marL="0" indent="0">
              <a:buNone/>
            </a:pPr>
            <a:r>
              <a:rPr lang="en-US" altLang="en-US" sz="1600">
                <a:solidFill>
                  <a:srgbClr val="00B0F0"/>
                </a:solidFill>
                <a:latin typeface="Consolas" panose="020B0609020204030204" charset="0"/>
              </a:rPr>
              <a:t>Explicit is better than implicit.</a:t>
            </a:r>
          </a:p>
          <a:p>
            <a:pPr marL="0" indent="0">
              <a:buNone/>
            </a:pPr>
            <a:r>
              <a:rPr lang="en-US" altLang="en-US" sz="1600">
                <a:solidFill>
                  <a:srgbClr val="00B0F0"/>
                </a:solidFill>
                <a:latin typeface="Consolas" panose="020B0609020204030204" charset="0"/>
              </a:rPr>
              <a:t>Simple is better than complex.</a:t>
            </a:r>
          </a:p>
          <a:p>
            <a:pPr marL="0" indent="0">
              <a:buNone/>
            </a:pPr>
            <a:r>
              <a:rPr lang="en-US" altLang="en-US" sz="1600">
                <a:solidFill>
                  <a:srgbClr val="00B0F0"/>
                </a:solidFill>
                <a:latin typeface="Consolas" panose="020B0609020204030204" charset="0"/>
              </a:rPr>
              <a:t>Complex is better than complicated.</a:t>
            </a:r>
          </a:p>
          <a:p>
            <a:pPr marL="0" indent="0">
              <a:buNone/>
            </a:pPr>
            <a:r>
              <a:rPr lang="en-US" altLang="en-US" sz="1600">
                <a:solidFill>
                  <a:srgbClr val="00B0F0"/>
                </a:solidFill>
                <a:latin typeface="Consolas" panose="020B0609020204030204" charset="0"/>
              </a:rPr>
              <a:t>Flat is better than nested.</a:t>
            </a:r>
          </a:p>
          <a:p>
            <a:pPr marL="0" indent="0">
              <a:buNone/>
            </a:pPr>
            <a:r>
              <a:rPr lang="en-US" altLang="en-US" sz="1600">
                <a:solidFill>
                  <a:srgbClr val="00B0F0"/>
                </a:solidFill>
                <a:latin typeface="Consolas" panose="020B0609020204030204" charset="0"/>
              </a:rPr>
              <a:t>Sparse is better than dense.</a:t>
            </a:r>
          </a:p>
          <a:p>
            <a:pPr marL="0" indent="0">
              <a:buNone/>
            </a:pPr>
            <a:r>
              <a:rPr lang="en-US" altLang="en-US" sz="1600">
                <a:solidFill>
                  <a:srgbClr val="00B0F0"/>
                </a:solidFill>
                <a:latin typeface="Consolas" panose="020B0609020204030204" charset="0"/>
              </a:rPr>
              <a:t>Readability counts.</a:t>
            </a:r>
          </a:p>
        </p:txBody>
      </p:sp>
      <p:sp>
        <p:nvSpPr>
          <p:cNvPr id="134146" name="标题 59393"/>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normAutofit/>
          </a:bodyP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4.2.4 </a:t>
            </a:r>
            <a:r>
              <a:rPr lang="zh-CN" altLang="en-US" kern="1200" baseline="0" dirty="0">
                <a:latin typeface="+mj-lt"/>
                <a:ea typeface="+mj-ea"/>
                <a:cs typeface="+mj-cs"/>
                <a:sym typeface="宋体" panose="02010600030101010101" pitchFamily="2" charset="-122"/>
              </a:rPr>
              <a:t>使用正则表达式对象</a:t>
            </a:r>
          </a:p>
        </p:txBody>
      </p:sp>
      <p:sp>
        <p:nvSpPr>
          <p:cNvPr id="13414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119</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pitchFamily="34" charset="0"/>
              </a:rPr>
              <a:t>4.1.1 字符串格式化</a:t>
            </a:r>
            <a:endParaRPr lang="zh-CN" altLang="en-US" kern="1200" baseline="0">
              <a:latin typeface="+mj-lt"/>
              <a:ea typeface="+mj-ea"/>
              <a:cs typeface="+mj-cs"/>
              <a:sym typeface="宋体" panose="02010600030101010101" pitchFamily="2" charset="-122"/>
            </a:endParaRPr>
          </a:p>
        </p:txBody>
      </p:sp>
      <p:sp>
        <p:nvSpPr>
          <p:cNvPr id="34818" name="内容占位符 2"/>
          <p:cNvSpPr>
            <a:spLocks noGrp="1"/>
          </p:cNvSpPr>
          <p:nvPr>
            <p:ph idx="1"/>
          </p:nvPr>
        </p:nvSpPr>
        <p:spPr/>
        <p:txBody>
          <a:bodyPr anchor="t"/>
          <a:lstStyle/>
          <a:p>
            <a:pPr marL="0" indent="0" defTabSz="914400">
              <a:lnSpc>
                <a:spcPct val="100000"/>
              </a:lnSpc>
              <a:spcBef>
                <a:spcPts val="300"/>
              </a:spcBef>
              <a:buSzPct val="70000"/>
              <a:buFont typeface="Wingdings" panose="05000000000000000000" pitchFamily="2" charset="2"/>
              <a:buNone/>
            </a:pPr>
            <a:r>
              <a:rPr lang="en-US" altLang="zh-CN" sz="1400" dirty="0">
                <a:latin typeface="Consolas" panose="020B0609020204030204" charset="0"/>
              </a:rPr>
              <a:t>&gt;&gt;&gt; print('{} and {}'.format('</a:t>
            </a:r>
            <a:r>
              <a:rPr lang="en-US" altLang="zh-CN" sz="1400" dirty="0" err="1">
                <a:latin typeface="Consolas" panose="020B0609020204030204" charset="0"/>
              </a:rPr>
              <a:t>hello','world</a:t>
            </a:r>
            <a:r>
              <a:rPr lang="en-US" altLang="zh-CN" sz="1400" dirty="0">
                <a:latin typeface="Consolas" panose="020B0609020204030204" charset="0"/>
              </a:rPr>
              <a:t>'))  # </a:t>
            </a:r>
            <a:r>
              <a:rPr lang="zh-CN" altLang="en-US" sz="1400" dirty="0">
                <a:latin typeface="Consolas" panose="020B0609020204030204" charset="0"/>
              </a:rPr>
              <a:t>默认左对齐</a:t>
            </a:r>
          </a:p>
          <a:p>
            <a:pPr marL="0" indent="0" defTabSz="914400">
              <a:lnSpc>
                <a:spcPct val="100000"/>
              </a:lnSpc>
              <a:spcBef>
                <a:spcPts val="300"/>
              </a:spcBef>
              <a:buSzPct val="70000"/>
              <a:buFont typeface="Wingdings" panose="05000000000000000000" pitchFamily="2" charset="2"/>
              <a:buNone/>
            </a:pPr>
            <a:r>
              <a:rPr lang="en-US" altLang="zh-CN" sz="1400" dirty="0">
                <a:latin typeface="Consolas" panose="020B0609020204030204" charset="0"/>
              </a:rPr>
              <a:t>hello and world</a:t>
            </a:r>
          </a:p>
          <a:p>
            <a:pPr marL="0" indent="0" defTabSz="914400">
              <a:lnSpc>
                <a:spcPct val="100000"/>
              </a:lnSpc>
              <a:spcBef>
                <a:spcPts val="300"/>
              </a:spcBef>
              <a:buSzPct val="70000"/>
              <a:buFont typeface="Wingdings" panose="05000000000000000000" pitchFamily="2" charset="2"/>
              <a:buNone/>
            </a:pPr>
            <a:r>
              <a:rPr lang="en-US" altLang="zh-CN" sz="1400" dirty="0">
                <a:latin typeface="Consolas" panose="020B0609020204030204" charset="0"/>
              </a:rPr>
              <a:t>&gt;&gt;&gt; print('{:10s} and {:&gt;10s}'.format('</a:t>
            </a:r>
            <a:r>
              <a:rPr lang="en-US" altLang="zh-CN" sz="1400" dirty="0" err="1">
                <a:latin typeface="Consolas" panose="020B0609020204030204" charset="0"/>
              </a:rPr>
              <a:t>hello','world</a:t>
            </a:r>
            <a:r>
              <a:rPr lang="en-US" altLang="zh-CN" sz="1400" dirty="0">
                <a:latin typeface="Consolas" panose="020B0609020204030204" charset="0"/>
              </a:rPr>
              <a:t>'))  # </a:t>
            </a:r>
            <a:r>
              <a:rPr lang="zh-CN" altLang="en-US" sz="1400" dirty="0">
                <a:latin typeface="Consolas" panose="020B0609020204030204" charset="0"/>
              </a:rPr>
              <a:t>取</a:t>
            </a:r>
            <a:r>
              <a:rPr lang="en-US" altLang="zh-CN" sz="1400" dirty="0">
                <a:latin typeface="Consolas" panose="020B0609020204030204" charset="0"/>
              </a:rPr>
              <a:t>10</a:t>
            </a:r>
            <a:r>
              <a:rPr lang="zh-CN" altLang="en-US" sz="1400" dirty="0">
                <a:latin typeface="Consolas" panose="020B0609020204030204" charset="0"/>
              </a:rPr>
              <a:t>位左对齐，取</a:t>
            </a:r>
            <a:r>
              <a:rPr lang="en-US" altLang="zh-CN" sz="1400" dirty="0">
                <a:latin typeface="Consolas" panose="020B0609020204030204" charset="0"/>
              </a:rPr>
              <a:t>10</a:t>
            </a:r>
            <a:r>
              <a:rPr lang="zh-CN" altLang="en-US" sz="1400" dirty="0">
                <a:latin typeface="Consolas" panose="020B0609020204030204" charset="0"/>
              </a:rPr>
              <a:t>位右对齐</a:t>
            </a:r>
          </a:p>
          <a:p>
            <a:pPr marL="0" indent="0" defTabSz="914400">
              <a:lnSpc>
                <a:spcPct val="100000"/>
              </a:lnSpc>
              <a:spcBef>
                <a:spcPts val="300"/>
              </a:spcBef>
              <a:buSzPct val="70000"/>
              <a:buFont typeface="Wingdings" panose="05000000000000000000" pitchFamily="2" charset="2"/>
              <a:buNone/>
            </a:pPr>
            <a:r>
              <a:rPr lang="en-US" altLang="zh-CN" sz="1400" dirty="0">
                <a:latin typeface="Consolas" panose="020B0609020204030204" charset="0"/>
              </a:rPr>
              <a:t>hello      and      world</a:t>
            </a:r>
          </a:p>
          <a:p>
            <a:pPr marL="0" indent="0" defTabSz="914400">
              <a:lnSpc>
                <a:spcPct val="100000"/>
              </a:lnSpc>
              <a:spcBef>
                <a:spcPts val="300"/>
              </a:spcBef>
              <a:buSzPct val="70000"/>
              <a:buFont typeface="Wingdings" panose="05000000000000000000" pitchFamily="2" charset="2"/>
              <a:buNone/>
            </a:pPr>
            <a:r>
              <a:rPr lang="en-US" altLang="zh-CN" sz="1400" dirty="0">
                <a:latin typeface="Consolas" panose="020B0609020204030204" charset="0"/>
              </a:rPr>
              <a:t>&gt;&gt;&gt; print('{:^10s} and {:^10s}'.format('</a:t>
            </a:r>
            <a:r>
              <a:rPr lang="en-US" altLang="zh-CN" sz="1400" dirty="0" err="1">
                <a:latin typeface="Consolas" panose="020B0609020204030204" charset="0"/>
              </a:rPr>
              <a:t>hello','world</a:t>
            </a:r>
            <a:r>
              <a:rPr lang="en-US" altLang="zh-CN" sz="1400" dirty="0">
                <a:latin typeface="Consolas" panose="020B0609020204030204" charset="0"/>
              </a:rPr>
              <a:t>'))  # </a:t>
            </a:r>
            <a:r>
              <a:rPr lang="zh-CN" altLang="en-US" sz="1400" dirty="0">
                <a:latin typeface="Consolas" panose="020B0609020204030204" charset="0"/>
              </a:rPr>
              <a:t>取</a:t>
            </a:r>
            <a:r>
              <a:rPr lang="en-US" altLang="zh-CN" sz="1400" dirty="0">
                <a:latin typeface="Consolas" panose="020B0609020204030204" charset="0"/>
              </a:rPr>
              <a:t>10</a:t>
            </a:r>
            <a:r>
              <a:rPr lang="zh-CN" altLang="en-US" sz="1400" dirty="0">
                <a:latin typeface="Consolas" panose="020B0609020204030204" charset="0"/>
              </a:rPr>
              <a:t>位中间对齐</a:t>
            </a:r>
          </a:p>
          <a:p>
            <a:pPr marL="0" indent="0" defTabSz="914400">
              <a:lnSpc>
                <a:spcPct val="100000"/>
              </a:lnSpc>
              <a:spcBef>
                <a:spcPts val="300"/>
              </a:spcBef>
              <a:buSzPct val="70000"/>
              <a:buFont typeface="Wingdings" panose="05000000000000000000" pitchFamily="2" charset="2"/>
              <a:buNone/>
            </a:pPr>
            <a:r>
              <a:rPr lang="zh-CN" altLang="en-US" sz="1400" dirty="0">
                <a:latin typeface="Consolas" panose="020B0609020204030204" charset="0"/>
              </a:rPr>
              <a:t>  </a:t>
            </a:r>
            <a:r>
              <a:rPr lang="en-US" altLang="zh-CN" sz="1400" dirty="0">
                <a:latin typeface="Consolas" panose="020B0609020204030204" charset="0"/>
              </a:rPr>
              <a:t>hello    and   world</a:t>
            </a:r>
          </a:p>
          <a:p>
            <a:pPr marL="0" indent="0" defTabSz="914400">
              <a:lnSpc>
                <a:spcPct val="100000"/>
              </a:lnSpc>
              <a:spcBef>
                <a:spcPts val="300"/>
              </a:spcBef>
              <a:buSzPct val="70000"/>
              <a:buFont typeface="Wingdings" panose="05000000000000000000" pitchFamily="2" charset="2"/>
              <a:buNone/>
            </a:pPr>
            <a:r>
              <a:rPr lang="en-US" altLang="zh-CN" sz="1400" dirty="0">
                <a:latin typeface="Consolas" panose="020B0609020204030204" charset="0"/>
              </a:rPr>
              <a:t>&gt;&gt;&gt; print('{} is {:.2f}'.format(1.123,1.123))  # </a:t>
            </a:r>
            <a:r>
              <a:rPr lang="zh-CN" altLang="en-US" sz="1400" dirty="0">
                <a:latin typeface="Consolas" panose="020B0609020204030204" charset="0"/>
              </a:rPr>
              <a:t>取</a:t>
            </a:r>
            <a:r>
              <a:rPr lang="en-US" altLang="zh-CN" sz="1400" dirty="0">
                <a:latin typeface="Consolas" panose="020B0609020204030204" charset="0"/>
              </a:rPr>
              <a:t>2</a:t>
            </a:r>
            <a:r>
              <a:rPr lang="zh-CN" altLang="en-US" sz="1400" dirty="0">
                <a:latin typeface="Consolas" panose="020B0609020204030204" charset="0"/>
              </a:rPr>
              <a:t>位小数</a:t>
            </a:r>
          </a:p>
          <a:p>
            <a:pPr marL="0" indent="0" defTabSz="914400">
              <a:lnSpc>
                <a:spcPct val="100000"/>
              </a:lnSpc>
              <a:spcBef>
                <a:spcPts val="300"/>
              </a:spcBef>
              <a:buSzPct val="70000"/>
              <a:buFont typeface="Wingdings" panose="05000000000000000000" pitchFamily="2" charset="2"/>
              <a:buNone/>
            </a:pPr>
            <a:r>
              <a:rPr lang="en-US" altLang="zh-CN" sz="1400" dirty="0">
                <a:latin typeface="Consolas" panose="020B0609020204030204" charset="0"/>
              </a:rPr>
              <a:t>1.123 is 1.12</a:t>
            </a:r>
          </a:p>
          <a:p>
            <a:pPr marL="0" indent="0" defTabSz="914400">
              <a:lnSpc>
                <a:spcPct val="100000"/>
              </a:lnSpc>
              <a:spcBef>
                <a:spcPts val="300"/>
              </a:spcBef>
              <a:buSzPct val="70000"/>
              <a:buFont typeface="Wingdings" panose="05000000000000000000" pitchFamily="2" charset="2"/>
              <a:buNone/>
            </a:pPr>
            <a:r>
              <a:rPr lang="en-US" altLang="zh-CN" sz="1400" dirty="0">
                <a:latin typeface="Consolas" panose="020B0609020204030204" charset="0"/>
              </a:rPr>
              <a:t>&gt;&gt;&gt; print('{0} is {0:&gt;10.2f}'.format(1.123))  # </a:t>
            </a:r>
            <a:r>
              <a:rPr lang="zh-CN" altLang="en-US" sz="1400" dirty="0">
                <a:latin typeface="Consolas" panose="020B0609020204030204" charset="0"/>
              </a:rPr>
              <a:t>取</a:t>
            </a:r>
            <a:r>
              <a:rPr lang="en-US" altLang="zh-CN" sz="1400" dirty="0">
                <a:latin typeface="Consolas" panose="020B0609020204030204" charset="0"/>
              </a:rPr>
              <a:t>2</a:t>
            </a:r>
            <a:r>
              <a:rPr lang="zh-CN" altLang="en-US" sz="1400" dirty="0">
                <a:latin typeface="Consolas" panose="020B0609020204030204" charset="0"/>
              </a:rPr>
              <a:t>位小数，右对齐，取</a:t>
            </a:r>
            <a:r>
              <a:rPr lang="en-US" altLang="zh-CN" sz="1400" dirty="0">
                <a:latin typeface="Consolas" panose="020B0609020204030204" charset="0"/>
              </a:rPr>
              <a:t>10</a:t>
            </a:r>
            <a:r>
              <a:rPr lang="zh-CN" altLang="en-US" sz="1400" dirty="0">
                <a:latin typeface="Consolas" panose="020B0609020204030204" charset="0"/>
              </a:rPr>
              <a:t>位</a:t>
            </a:r>
          </a:p>
          <a:p>
            <a:pPr marL="0" indent="0" defTabSz="914400">
              <a:lnSpc>
                <a:spcPct val="100000"/>
              </a:lnSpc>
              <a:spcBef>
                <a:spcPts val="300"/>
              </a:spcBef>
              <a:buSzPct val="70000"/>
              <a:buFont typeface="Wingdings" panose="05000000000000000000" pitchFamily="2" charset="2"/>
              <a:buNone/>
            </a:pPr>
            <a:r>
              <a:rPr lang="en-US" altLang="zh-CN" sz="1400" dirty="0">
                <a:latin typeface="Consolas" panose="020B0609020204030204" charset="0"/>
              </a:rPr>
              <a:t>1.123 is       1.12</a:t>
            </a:r>
          </a:p>
        </p:txBody>
      </p:sp>
      <p:sp>
        <p:nvSpPr>
          <p:cNvPr id="3481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12</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4655" y="1040765"/>
            <a:ext cx="8406765" cy="3395345"/>
          </a:xfrm>
        </p:spPr>
        <p:txBody>
          <a:bodyPr/>
          <a:lstStyle/>
          <a:p>
            <a:pPr fontAlgn="base">
              <a:lnSpc>
                <a:spcPct val="150000"/>
              </a:lnSpc>
              <a:spcBef>
                <a:spcPts val="0"/>
              </a:spcBef>
              <a:buFont typeface="Wingdings" panose="05000000000000000000" charset="0"/>
              <a:buChar char=""/>
            </a:pPr>
            <a:r>
              <a:rPr lang="en-US" sz="1800" strike="noStrike" noProof="1"/>
              <a:t>正则表达式对象的split(string[, maxsplit = 0])方法用来实现字符串分隔。</a:t>
            </a:r>
          </a:p>
          <a:p>
            <a:pPr marL="0" indent="0" fontAlgn="base">
              <a:spcBef>
                <a:spcPts val="300"/>
              </a:spcBef>
              <a:buNone/>
            </a:pPr>
            <a:r>
              <a:rPr lang="en-US" sz="1400" strike="noStrike" noProof="1">
                <a:latin typeface="Consolas" panose="020B0609020204030204" charset="0"/>
              </a:rPr>
              <a:t>&gt;&gt;&gt; example = r'one,two,three.four/five\six?seven[eight]nine|ten'</a:t>
            </a:r>
          </a:p>
          <a:p>
            <a:pPr marL="0" indent="0" fontAlgn="base">
              <a:spcBef>
                <a:spcPts val="300"/>
              </a:spcBef>
              <a:buNone/>
            </a:pPr>
            <a:r>
              <a:rPr lang="en-US" sz="1400" strike="noStrike" noProof="1">
                <a:latin typeface="Consolas" panose="020B0609020204030204" charset="0"/>
              </a:rPr>
              <a:t>&gt;&gt;&gt; pattern = re.compile(r'[,./\\?[\]\|]')     #指定多个可能的分隔符</a:t>
            </a:r>
          </a:p>
          <a:p>
            <a:pPr marL="0" indent="0" fontAlgn="base">
              <a:spcBef>
                <a:spcPts val="300"/>
              </a:spcBef>
              <a:buNone/>
            </a:pPr>
            <a:r>
              <a:rPr lang="en-US" sz="1400" strike="noStrike" noProof="1">
                <a:latin typeface="Consolas" panose="020B0609020204030204" charset="0"/>
              </a:rPr>
              <a:t>&gt;&gt;&gt; pattern.split(example)</a:t>
            </a:r>
          </a:p>
          <a:p>
            <a:pPr marL="0" indent="0" fontAlgn="base">
              <a:spcBef>
                <a:spcPts val="300"/>
              </a:spcBef>
              <a:buNone/>
            </a:pPr>
            <a:r>
              <a:rPr lang="en-US" sz="1400" strike="noStrike" noProof="1">
                <a:solidFill>
                  <a:srgbClr val="00B0F0"/>
                </a:solidFill>
                <a:latin typeface="Consolas" panose="020B0609020204030204" charset="0"/>
              </a:rPr>
              <a:t>['one', 'two', 'three', 'four', 'five', 'six', 'seven', 'eight', 'nine', 'ten']</a:t>
            </a:r>
          </a:p>
          <a:p>
            <a:pPr marL="0" indent="0" fontAlgn="base">
              <a:spcBef>
                <a:spcPts val="300"/>
              </a:spcBef>
              <a:buNone/>
            </a:pPr>
            <a:r>
              <a:rPr lang="en-US" sz="1400" strike="noStrike" noProof="1">
                <a:latin typeface="Consolas" panose="020B0609020204030204" charset="0"/>
              </a:rPr>
              <a:t>&gt;&gt;&gt; example = r'one1two2three3four4five5six6seven7eight8nine9ten'</a:t>
            </a:r>
          </a:p>
          <a:p>
            <a:pPr marL="0" indent="0" fontAlgn="base">
              <a:spcBef>
                <a:spcPts val="300"/>
              </a:spcBef>
              <a:buNone/>
            </a:pPr>
            <a:r>
              <a:rPr lang="en-US" sz="1400" strike="noStrike" noProof="1">
                <a:latin typeface="Consolas" panose="020B0609020204030204" charset="0"/>
              </a:rPr>
              <a:t>&gt;&gt;&gt; pattern = re.compile(r'\d+')               #使用数字作为分隔符</a:t>
            </a:r>
          </a:p>
          <a:p>
            <a:pPr marL="0" indent="0" fontAlgn="base">
              <a:spcBef>
                <a:spcPts val="300"/>
              </a:spcBef>
              <a:buNone/>
            </a:pPr>
            <a:r>
              <a:rPr lang="en-US" sz="1400" strike="noStrike" noProof="1">
                <a:latin typeface="Consolas" panose="020B0609020204030204" charset="0"/>
              </a:rPr>
              <a:t>&gt;&gt;&gt; pattern.split(example)</a:t>
            </a:r>
          </a:p>
          <a:p>
            <a:pPr marL="0" indent="0" fontAlgn="base">
              <a:spcBef>
                <a:spcPts val="300"/>
              </a:spcBef>
              <a:buNone/>
            </a:pPr>
            <a:r>
              <a:rPr lang="en-US" sz="1400" strike="noStrike" noProof="1">
                <a:solidFill>
                  <a:srgbClr val="00B0F0"/>
                </a:solidFill>
                <a:latin typeface="Consolas" panose="020B0609020204030204" charset="0"/>
              </a:rPr>
              <a:t>['one', 'two', 'three', 'four', 'five', 'six', 'seven', 'eight', 'nine', 'ten']</a:t>
            </a:r>
          </a:p>
          <a:p>
            <a:pPr marL="0" indent="0" fontAlgn="base">
              <a:spcBef>
                <a:spcPts val="300"/>
              </a:spcBef>
              <a:buNone/>
            </a:pPr>
            <a:r>
              <a:rPr lang="en-US" sz="1400" strike="noStrike" noProof="1">
                <a:latin typeface="Consolas" panose="020B0609020204030204" charset="0"/>
              </a:rPr>
              <a:t>&gt;&gt;&gt; example = r'one two    three  four,five.six.seven,eight,nine9ten'</a:t>
            </a:r>
          </a:p>
          <a:p>
            <a:pPr marL="0" indent="0" fontAlgn="base">
              <a:spcBef>
                <a:spcPts val="300"/>
              </a:spcBef>
              <a:buNone/>
            </a:pPr>
            <a:r>
              <a:rPr lang="en-US" sz="1400" strike="noStrike" noProof="1">
                <a:latin typeface="Consolas" panose="020B0609020204030204" charset="0"/>
              </a:rPr>
              <a:t>&gt;&gt;&gt; pattern = re.compile(r'[\s,.\d]+')         #允许分隔符重复</a:t>
            </a:r>
          </a:p>
          <a:p>
            <a:pPr marL="0" indent="0" fontAlgn="base">
              <a:spcBef>
                <a:spcPts val="300"/>
              </a:spcBef>
              <a:buNone/>
            </a:pPr>
            <a:r>
              <a:rPr lang="en-US" sz="1400" strike="noStrike" noProof="1">
                <a:latin typeface="Consolas" panose="020B0609020204030204" charset="0"/>
              </a:rPr>
              <a:t>&gt;&gt;&gt; pattern.split(example)</a:t>
            </a:r>
          </a:p>
          <a:p>
            <a:pPr marL="0" indent="0" fontAlgn="base">
              <a:spcBef>
                <a:spcPts val="300"/>
              </a:spcBef>
              <a:buNone/>
            </a:pPr>
            <a:r>
              <a:rPr lang="en-US" sz="1400" strike="noStrike" noProof="1">
                <a:solidFill>
                  <a:srgbClr val="00B0F0"/>
                </a:solidFill>
                <a:latin typeface="Consolas" panose="020B0609020204030204" charset="0"/>
              </a:rPr>
              <a:t>['one', 'two', 'three', 'four', 'five', 'six', 'seven', 'eight', 'nine', 'ten']</a:t>
            </a:r>
          </a:p>
        </p:txBody>
      </p:sp>
      <p:sp>
        <p:nvSpPr>
          <p:cNvPr id="135170" name="标题 59393"/>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normAutofit/>
          </a:bodyP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4.2.4 </a:t>
            </a:r>
            <a:r>
              <a:rPr lang="zh-CN" altLang="en-US" kern="1200" baseline="0" dirty="0">
                <a:latin typeface="+mj-lt"/>
                <a:ea typeface="+mj-ea"/>
                <a:cs typeface="+mj-cs"/>
                <a:sym typeface="宋体" panose="02010600030101010101" pitchFamily="2" charset="-122"/>
              </a:rPr>
              <a:t>使用正则表达式对象</a:t>
            </a:r>
          </a:p>
        </p:txBody>
      </p:sp>
      <p:sp>
        <p:nvSpPr>
          <p:cNvPr id="135171"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120</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标题 6656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4.2.5 子模式与</a:t>
            </a:r>
            <a:r>
              <a:rPr lang="en-US" altLang="zh-CN" kern="1200" baseline="0" dirty="0">
                <a:latin typeface="宋体" panose="02010600030101010101" pitchFamily="2" charset="-122"/>
                <a:ea typeface="+mj-ea"/>
                <a:cs typeface="+mj-cs"/>
                <a:sym typeface="宋体" panose="02010600030101010101" pitchFamily="2" charset="-122"/>
              </a:rPr>
              <a:t>Match对象</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136194" name="文本占位符 66562"/>
          <p:cNvSpPr>
            <a:spLocks noGrp="1"/>
          </p:cNvSpPr>
          <p:nvPr>
            <p:ph idx="1"/>
          </p:nvPr>
        </p:nvSpPr>
        <p:spPr>
          <a:xfrm>
            <a:off x="418465" y="1050290"/>
            <a:ext cx="8225790" cy="3395345"/>
          </a:xfrm>
        </p:spPr>
        <p:txBody>
          <a:bodyPr anchor="t"/>
          <a:lstStyle/>
          <a:p>
            <a:pPr defTabSz="914400">
              <a:lnSpc>
                <a:spcPct val="150000"/>
              </a:lnSpc>
              <a:spcBef>
                <a:spcPct val="0"/>
              </a:spcBef>
              <a:buSzPct val="70000"/>
              <a:buFont typeface="Wingdings" panose="05000000000000000000" charset="0"/>
              <a:buChar char=""/>
            </a:pPr>
            <a:r>
              <a:rPr lang="zh-CN" altLang="en-US" sz="1800" dirty="0">
                <a:latin typeface="宋体" panose="02010600030101010101" pitchFamily="2" charset="-122"/>
              </a:rPr>
              <a:t>使用</a:t>
            </a:r>
            <a:r>
              <a:rPr lang="en-US" altLang="zh-CN" sz="1800" dirty="0">
                <a:latin typeface="宋体" panose="02010600030101010101" pitchFamily="2" charset="-122"/>
              </a:rPr>
              <a:t>()</a:t>
            </a:r>
            <a:r>
              <a:rPr lang="zh-CN" altLang="en-US" sz="1800" dirty="0">
                <a:latin typeface="宋体" panose="02010600030101010101" pitchFamily="2" charset="-122"/>
              </a:rPr>
              <a:t>表示一个子模式，</a:t>
            </a:r>
            <a:r>
              <a:rPr lang="zh-CN" altLang="en-US" sz="1800" dirty="0">
                <a:solidFill>
                  <a:srgbClr val="FF0000"/>
                </a:solidFill>
                <a:latin typeface="宋体" panose="02010600030101010101" pitchFamily="2" charset="-122"/>
              </a:rPr>
              <a:t>括号中的内容作为一个整体处理</a:t>
            </a:r>
            <a:r>
              <a:rPr lang="zh-CN" altLang="en-US" sz="1800" dirty="0">
                <a:latin typeface="宋体" panose="02010600030101010101" pitchFamily="2" charset="-122"/>
              </a:rPr>
              <a:t>，例如</a:t>
            </a:r>
            <a:r>
              <a:rPr lang="en-US" altLang="zh-CN" sz="1800" dirty="0">
                <a:latin typeface="宋体" panose="02010600030101010101" pitchFamily="2" charset="-122"/>
              </a:rPr>
              <a:t>’(red)+’</a:t>
            </a:r>
            <a:r>
              <a:rPr lang="zh-CN" altLang="en-US" sz="1800" dirty="0">
                <a:latin typeface="宋体" panose="02010600030101010101" pitchFamily="2" charset="-122"/>
              </a:rPr>
              <a:t>可以匹配</a:t>
            </a:r>
            <a:r>
              <a:rPr lang="en-US" altLang="zh-CN" sz="1800" dirty="0">
                <a:latin typeface="宋体" panose="02010600030101010101" pitchFamily="2" charset="-122"/>
              </a:rPr>
              <a:t>’redred’</a:t>
            </a:r>
            <a:r>
              <a:rPr lang="zh-CN" altLang="en-US" sz="1800" dirty="0">
                <a:latin typeface="宋体" panose="02010600030101010101" pitchFamily="2" charset="-122"/>
              </a:rPr>
              <a:t>、</a:t>
            </a:r>
            <a:r>
              <a:rPr lang="en-US" altLang="zh-CN" sz="1800" dirty="0">
                <a:latin typeface="宋体" panose="02010600030101010101" pitchFamily="2" charset="-122"/>
              </a:rPr>
              <a:t>’redredred‘</a:t>
            </a:r>
            <a:r>
              <a:rPr lang="zh-CN" altLang="en-US" sz="1800" dirty="0">
                <a:latin typeface="宋体" panose="02010600030101010101" pitchFamily="2" charset="-122"/>
              </a:rPr>
              <a:t>等多个重复</a:t>
            </a:r>
            <a:r>
              <a:rPr lang="en-US" altLang="zh-CN" sz="1800" dirty="0">
                <a:latin typeface="宋体" panose="02010600030101010101" pitchFamily="2" charset="-122"/>
              </a:rPr>
              <a:t>’red’</a:t>
            </a:r>
            <a:r>
              <a:rPr lang="zh-CN" altLang="en-US" sz="1800" dirty="0">
                <a:latin typeface="宋体" panose="02010600030101010101" pitchFamily="2" charset="-122"/>
              </a:rPr>
              <a:t>的情况。</a:t>
            </a:r>
          </a:p>
          <a:p>
            <a:pPr defTabSz="914400">
              <a:buSzPct val="70000"/>
              <a:buFont typeface="Wingdings" panose="05000000000000000000" pitchFamily="2" charset="2"/>
              <a:buNone/>
            </a:pPr>
            <a:endParaRPr lang="en-US" altLang="zh-CN" sz="1500" dirty="0">
              <a:latin typeface="宋体" panose="02010600030101010101" pitchFamily="2" charset="-122"/>
            </a:endParaRPr>
          </a:p>
          <a:p>
            <a:pPr defTabSz="914400">
              <a:buSzPct val="70000"/>
              <a:buFont typeface="Wingdings" panose="05000000000000000000" pitchFamily="2" charset="2"/>
              <a:buNone/>
            </a:pPr>
            <a:r>
              <a:rPr lang="en-US" altLang="zh-CN" sz="1800" dirty="0">
                <a:latin typeface="Consolas" panose="020B0609020204030204" charset="0"/>
              </a:rPr>
              <a:t>&gt;&gt;&gt; telNumber = '''Suppose my Phone No. is 0535-1234567,</a:t>
            </a:r>
          </a:p>
          <a:p>
            <a:pPr defTabSz="914400">
              <a:buSzPct val="70000"/>
              <a:buFont typeface="Wingdings" panose="05000000000000000000" pitchFamily="2" charset="2"/>
              <a:buNone/>
            </a:pPr>
            <a:r>
              <a:rPr lang="en-US" altLang="zh-CN" sz="1800" dirty="0">
                <a:latin typeface="Consolas" panose="020B0609020204030204" charset="0"/>
              </a:rPr>
              <a:t>yours is 010-12345678, his is 025-87654321.'''</a:t>
            </a:r>
          </a:p>
          <a:p>
            <a:pPr defTabSz="914400">
              <a:buSzPct val="70000"/>
              <a:buFont typeface="Wingdings" panose="05000000000000000000" pitchFamily="2" charset="2"/>
              <a:buNone/>
            </a:pPr>
            <a:r>
              <a:rPr lang="en-US" altLang="zh-CN" sz="1800" dirty="0">
                <a:latin typeface="Consolas" panose="020B0609020204030204" charset="0"/>
              </a:rPr>
              <a:t>&gt;&gt;&gt; pattern = re.compile(r'(\d{3,4})-(\d{7,8})')</a:t>
            </a:r>
          </a:p>
          <a:p>
            <a:pPr defTabSz="914400">
              <a:buSzPct val="70000"/>
              <a:buFont typeface="Wingdings" panose="05000000000000000000" pitchFamily="2" charset="2"/>
              <a:buNone/>
            </a:pPr>
            <a:r>
              <a:rPr lang="en-US" altLang="zh-CN" sz="1800" dirty="0">
                <a:latin typeface="Consolas" panose="020B0609020204030204" charset="0"/>
              </a:rPr>
              <a:t>&gt;&gt;&gt; pattern.findall(telNumber)</a:t>
            </a:r>
          </a:p>
          <a:p>
            <a:pPr defTabSz="914400">
              <a:buSzPct val="70000"/>
              <a:buFont typeface="Wingdings" panose="05000000000000000000" pitchFamily="2" charset="2"/>
              <a:buNone/>
            </a:pPr>
            <a:r>
              <a:rPr lang="en-US" altLang="zh-CN" sz="1800" dirty="0">
                <a:solidFill>
                  <a:srgbClr val="00B0F0"/>
                </a:solidFill>
                <a:latin typeface="Consolas" panose="020B0609020204030204" charset="0"/>
              </a:rPr>
              <a:t>[('0535', '1234567'), ('010', '12345678'), ('025', '87654321')]</a:t>
            </a:r>
          </a:p>
        </p:txBody>
      </p:sp>
      <p:sp>
        <p:nvSpPr>
          <p:cNvPr id="13619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121</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标题 69633"/>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4.2.5 子模式与</a:t>
            </a:r>
            <a:r>
              <a:rPr lang="en-US" altLang="zh-CN" kern="1200" baseline="0" dirty="0">
                <a:latin typeface="宋体" panose="02010600030101010101" pitchFamily="2" charset="-122"/>
                <a:ea typeface="+mj-ea"/>
                <a:cs typeface="+mj-cs"/>
                <a:sym typeface="宋体" panose="02010600030101010101" pitchFamily="2" charset="-122"/>
              </a:rPr>
              <a:t>Match对象</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137218" name="文本占位符 69634"/>
          <p:cNvSpPr>
            <a:spLocks noGrp="1"/>
          </p:cNvSpPr>
          <p:nvPr>
            <p:ph idx="1"/>
          </p:nvPr>
        </p:nvSpPr>
        <p:spPr/>
        <p:txBody>
          <a:bodyPr anchor="t"/>
          <a:lstStyle/>
          <a:p>
            <a:pPr defTabSz="914400">
              <a:lnSpc>
                <a:spcPct val="80000"/>
              </a:lnSpc>
              <a:buSzPct val="70000"/>
              <a:buFont typeface="Wingdings" panose="05000000000000000000" charset="0"/>
              <a:buChar char=""/>
            </a:pPr>
            <a:r>
              <a:rPr lang="zh-CN" altLang="en-US" sz="1800" dirty="0">
                <a:latin typeface="宋体" panose="02010600030101010101" pitchFamily="2" charset="-122"/>
              </a:rPr>
              <a:t>子模式扩展语法：</a:t>
            </a:r>
          </a:p>
          <a:p>
            <a:pPr defTabSz="914400">
              <a:lnSpc>
                <a:spcPct val="100000"/>
              </a:lnSpc>
              <a:spcBef>
                <a:spcPts val="600"/>
              </a:spcBef>
              <a:buSzPct val="70000"/>
              <a:buFont typeface="Wingdings" panose="05000000000000000000" charset="0"/>
              <a:buChar char="ü"/>
            </a:pPr>
            <a:r>
              <a:rPr lang="en-US" altLang="zh-CN" sz="1600" dirty="0">
                <a:latin typeface="宋体" panose="02010600030101010101" pitchFamily="2" charset="-122"/>
              </a:rPr>
              <a:t>(?P&lt;groupname&gt;)</a:t>
            </a:r>
            <a:r>
              <a:rPr lang="zh-CN" altLang="en-US" sz="1600" dirty="0">
                <a:latin typeface="宋体" panose="02010600030101010101" pitchFamily="2" charset="-122"/>
              </a:rPr>
              <a:t>：为子模式命名</a:t>
            </a:r>
          </a:p>
          <a:p>
            <a:pPr defTabSz="914400">
              <a:lnSpc>
                <a:spcPct val="100000"/>
              </a:lnSpc>
              <a:spcBef>
                <a:spcPts val="600"/>
              </a:spcBef>
              <a:buSzPct val="70000"/>
              <a:buFont typeface="Wingdings" panose="05000000000000000000" charset="0"/>
              <a:buChar char="ü"/>
            </a:pPr>
            <a:r>
              <a:rPr lang="en-US" altLang="zh-CN" sz="1600" dirty="0">
                <a:latin typeface="宋体" panose="02010600030101010101" pitchFamily="2" charset="-122"/>
              </a:rPr>
              <a:t>(?iLmsux)</a:t>
            </a:r>
            <a:r>
              <a:rPr lang="zh-CN" altLang="en-US" sz="1600" dirty="0">
                <a:latin typeface="宋体" panose="02010600030101010101" pitchFamily="2" charset="-122"/>
              </a:rPr>
              <a:t>：设置匹配标志，可以是几个字母的组合，每个字母含义与编译标志相同</a:t>
            </a:r>
          </a:p>
          <a:p>
            <a:pPr defTabSz="914400">
              <a:lnSpc>
                <a:spcPct val="100000"/>
              </a:lnSpc>
              <a:spcBef>
                <a:spcPts val="600"/>
              </a:spcBef>
              <a:buSzPct val="70000"/>
              <a:buFont typeface="Wingdings" panose="05000000000000000000" charset="0"/>
              <a:buChar char="ü"/>
            </a:pPr>
            <a:r>
              <a:rPr lang="en-US" altLang="zh-CN" sz="1600" dirty="0">
                <a:latin typeface="宋体" panose="02010600030101010101" pitchFamily="2" charset="-122"/>
              </a:rPr>
              <a:t>(?:...)</a:t>
            </a:r>
            <a:r>
              <a:rPr lang="zh-CN" altLang="en-US" sz="1600" dirty="0">
                <a:latin typeface="宋体" panose="02010600030101010101" pitchFamily="2" charset="-122"/>
              </a:rPr>
              <a:t>：匹配但不捕获该匹配的子表达式</a:t>
            </a:r>
          </a:p>
          <a:p>
            <a:pPr defTabSz="914400">
              <a:lnSpc>
                <a:spcPct val="100000"/>
              </a:lnSpc>
              <a:spcBef>
                <a:spcPts val="600"/>
              </a:spcBef>
              <a:buSzPct val="70000"/>
              <a:buFont typeface="Wingdings" panose="05000000000000000000" charset="0"/>
              <a:buChar char="ü"/>
            </a:pPr>
            <a:r>
              <a:rPr lang="en-US" altLang="zh-CN" sz="1600" dirty="0">
                <a:latin typeface="宋体" panose="02010600030101010101" pitchFamily="2" charset="-122"/>
              </a:rPr>
              <a:t>(?P=groupname)</a:t>
            </a:r>
            <a:r>
              <a:rPr lang="zh-CN" altLang="en-US" sz="1600" dirty="0">
                <a:latin typeface="宋体" panose="02010600030101010101" pitchFamily="2" charset="-122"/>
              </a:rPr>
              <a:t>：表示在此之前的命名为</a:t>
            </a:r>
            <a:r>
              <a:rPr lang="en-US" altLang="zh-CN" sz="1600" dirty="0">
                <a:latin typeface="宋体" panose="02010600030101010101" pitchFamily="2" charset="-122"/>
              </a:rPr>
              <a:t>groupname</a:t>
            </a:r>
            <a:r>
              <a:rPr lang="zh-CN" altLang="en-US" sz="1600" dirty="0">
                <a:latin typeface="宋体" panose="02010600030101010101" pitchFamily="2" charset="-122"/>
              </a:rPr>
              <a:t>的子模式</a:t>
            </a:r>
          </a:p>
          <a:p>
            <a:pPr defTabSz="914400">
              <a:lnSpc>
                <a:spcPct val="100000"/>
              </a:lnSpc>
              <a:spcBef>
                <a:spcPts val="600"/>
              </a:spcBef>
              <a:buSzPct val="70000"/>
              <a:buFont typeface="Wingdings" panose="05000000000000000000" charset="0"/>
              <a:buChar char="ü"/>
            </a:pPr>
            <a:r>
              <a:rPr lang="en-US" altLang="zh-CN" sz="1600" dirty="0">
                <a:latin typeface="宋体" panose="02010600030101010101" pitchFamily="2" charset="-122"/>
              </a:rPr>
              <a:t>(?#...)</a:t>
            </a:r>
            <a:r>
              <a:rPr lang="zh-CN" altLang="en-US" sz="1600" dirty="0">
                <a:latin typeface="宋体" panose="02010600030101010101" pitchFamily="2" charset="-122"/>
              </a:rPr>
              <a:t>：表示注释</a:t>
            </a:r>
          </a:p>
          <a:p>
            <a:pPr defTabSz="914400">
              <a:lnSpc>
                <a:spcPct val="100000"/>
              </a:lnSpc>
              <a:spcBef>
                <a:spcPts val="600"/>
              </a:spcBef>
              <a:buSzPct val="70000"/>
              <a:buFont typeface="Wingdings" panose="05000000000000000000" charset="0"/>
              <a:buChar char="ü"/>
            </a:pPr>
            <a:r>
              <a:rPr lang="en-US" altLang="zh-CN" sz="1600" dirty="0">
                <a:latin typeface="宋体" panose="02010600030101010101" pitchFamily="2" charset="-122"/>
              </a:rPr>
              <a:t>(?=…)</a:t>
            </a:r>
            <a:r>
              <a:rPr lang="zh-CN" altLang="en-US" sz="1600" dirty="0">
                <a:latin typeface="宋体" panose="02010600030101010101" pitchFamily="2" charset="-122"/>
              </a:rPr>
              <a:t>：用于正则表达式之后，表示如果</a:t>
            </a:r>
            <a:r>
              <a:rPr lang="en-US" altLang="zh-CN" sz="1600" dirty="0">
                <a:latin typeface="宋体" panose="02010600030101010101" pitchFamily="2" charset="-122"/>
              </a:rPr>
              <a:t>=</a:t>
            </a:r>
            <a:r>
              <a:rPr lang="zh-CN" altLang="en-US" sz="1600" dirty="0">
                <a:latin typeface="宋体" panose="02010600030101010101" pitchFamily="2" charset="-122"/>
              </a:rPr>
              <a:t>后的内容在字符串中出现则匹配，但不返回</a:t>
            </a:r>
            <a:r>
              <a:rPr lang="en-US" altLang="zh-CN" sz="1600" dirty="0">
                <a:latin typeface="宋体" panose="02010600030101010101" pitchFamily="2" charset="-122"/>
              </a:rPr>
              <a:t>=</a:t>
            </a:r>
            <a:r>
              <a:rPr lang="zh-CN" altLang="en-US" sz="1600" dirty="0">
                <a:latin typeface="宋体" panose="02010600030101010101" pitchFamily="2" charset="-122"/>
              </a:rPr>
              <a:t>之后的内容</a:t>
            </a:r>
          </a:p>
          <a:p>
            <a:pPr defTabSz="914400">
              <a:lnSpc>
                <a:spcPct val="100000"/>
              </a:lnSpc>
              <a:spcBef>
                <a:spcPts val="600"/>
              </a:spcBef>
              <a:buSzPct val="70000"/>
              <a:buFont typeface="Wingdings" panose="05000000000000000000" charset="0"/>
              <a:buChar char="ü"/>
            </a:pPr>
            <a:r>
              <a:rPr lang="en-US" altLang="zh-CN" sz="1600" dirty="0">
                <a:latin typeface="宋体" panose="02010600030101010101" pitchFamily="2" charset="-122"/>
              </a:rPr>
              <a:t>(?!...)</a:t>
            </a:r>
            <a:r>
              <a:rPr lang="zh-CN" altLang="en-US" sz="1600" dirty="0">
                <a:latin typeface="宋体" panose="02010600030101010101" pitchFamily="2" charset="-122"/>
              </a:rPr>
              <a:t>：用于正则表达式之后，表示如果</a:t>
            </a:r>
            <a:r>
              <a:rPr lang="en-US" altLang="zh-CN" sz="1600" dirty="0">
                <a:latin typeface="宋体" panose="02010600030101010101" pitchFamily="2" charset="-122"/>
              </a:rPr>
              <a:t>!</a:t>
            </a:r>
            <a:r>
              <a:rPr lang="zh-CN" altLang="en-US" sz="1600" dirty="0">
                <a:latin typeface="宋体" panose="02010600030101010101" pitchFamily="2" charset="-122"/>
              </a:rPr>
              <a:t>后的内容在字符串中不出现则匹配，但不返回</a:t>
            </a:r>
            <a:r>
              <a:rPr lang="en-US" altLang="zh-CN" sz="1600" dirty="0">
                <a:latin typeface="宋体" panose="02010600030101010101" pitchFamily="2" charset="-122"/>
              </a:rPr>
              <a:t>!</a:t>
            </a:r>
            <a:r>
              <a:rPr lang="zh-CN" altLang="en-US" sz="1600" dirty="0">
                <a:latin typeface="宋体" panose="02010600030101010101" pitchFamily="2" charset="-122"/>
              </a:rPr>
              <a:t>之后的内容</a:t>
            </a:r>
          </a:p>
          <a:p>
            <a:pPr defTabSz="914400">
              <a:lnSpc>
                <a:spcPct val="100000"/>
              </a:lnSpc>
              <a:spcBef>
                <a:spcPts val="600"/>
              </a:spcBef>
              <a:buSzPct val="70000"/>
              <a:buFont typeface="Wingdings" panose="05000000000000000000" charset="0"/>
              <a:buChar char="ü"/>
            </a:pPr>
            <a:r>
              <a:rPr lang="en-US" altLang="zh-CN" sz="1600" dirty="0">
                <a:latin typeface="宋体" panose="02010600030101010101" pitchFamily="2" charset="-122"/>
              </a:rPr>
              <a:t>(?&lt;=…)</a:t>
            </a:r>
            <a:r>
              <a:rPr lang="zh-CN" altLang="en-US" sz="1600" dirty="0">
                <a:latin typeface="宋体" panose="02010600030101010101" pitchFamily="2" charset="-122"/>
              </a:rPr>
              <a:t>：用于正则表达式之前，与</a:t>
            </a:r>
            <a:r>
              <a:rPr lang="en-US" altLang="zh-CN" sz="1600" dirty="0">
                <a:latin typeface="宋体" panose="02010600030101010101" pitchFamily="2" charset="-122"/>
              </a:rPr>
              <a:t>(?=…)</a:t>
            </a:r>
            <a:r>
              <a:rPr lang="zh-CN" altLang="en-US" sz="1600" dirty="0">
                <a:latin typeface="宋体" panose="02010600030101010101" pitchFamily="2" charset="-122"/>
              </a:rPr>
              <a:t>含义相同</a:t>
            </a:r>
          </a:p>
          <a:p>
            <a:pPr defTabSz="914400">
              <a:lnSpc>
                <a:spcPct val="100000"/>
              </a:lnSpc>
              <a:spcBef>
                <a:spcPts val="600"/>
              </a:spcBef>
              <a:buSzPct val="70000"/>
              <a:buFont typeface="Wingdings" panose="05000000000000000000" charset="0"/>
              <a:buChar char="ü"/>
            </a:pPr>
            <a:r>
              <a:rPr lang="en-US" altLang="zh-CN" sz="1600" dirty="0">
                <a:latin typeface="宋体" panose="02010600030101010101" pitchFamily="2" charset="-122"/>
              </a:rPr>
              <a:t>(?&lt;!...)</a:t>
            </a:r>
            <a:r>
              <a:rPr lang="zh-CN" altLang="en-US" sz="1600" dirty="0">
                <a:latin typeface="宋体" panose="02010600030101010101" pitchFamily="2" charset="-122"/>
              </a:rPr>
              <a:t>：用于正则表达式之前，与</a:t>
            </a:r>
            <a:r>
              <a:rPr lang="en-US" altLang="zh-CN" sz="1600" dirty="0">
                <a:latin typeface="宋体" panose="02010600030101010101" pitchFamily="2" charset="-122"/>
              </a:rPr>
              <a:t>(?!...)</a:t>
            </a:r>
            <a:r>
              <a:rPr lang="zh-CN" altLang="en-US" sz="1600" dirty="0">
                <a:latin typeface="宋体" panose="02010600030101010101" pitchFamily="2" charset="-122"/>
              </a:rPr>
              <a:t>含义相同</a:t>
            </a:r>
          </a:p>
        </p:txBody>
      </p:sp>
      <p:sp>
        <p:nvSpPr>
          <p:cNvPr id="13721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122</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标题 67585"/>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4.2.5 子模式与</a:t>
            </a:r>
            <a:r>
              <a:rPr lang="en-US" altLang="zh-CN" kern="1200" baseline="0" dirty="0">
                <a:latin typeface="宋体" panose="02010600030101010101" pitchFamily="2" charset="-122"/>
                <a:ea typeface="+mj-ea"/>
                <a:cs typeface="+mj-cs"/>
                <a:sym typeface="宋体" panose="02010600030101010101" pitchFamily="2" charset="-122"/>
              </a:rPr>
              <a:t>Match对象</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138242" name="文本占位符 67586"/>
          <p:cNvSpPr>
            <a:spLocks noGrp="1"/>
          </p:cNvSpPr>
          <p:nvPr>
            <p:ph idx="1"/>
          </p:nvPr>
        </p:nvSpPr>
        <p:spPr>
          <a:xfrm>
            <a:off x="330835" y="1062355"/>
            <a:ext cx="7866380" cy="3395345"/>
          </a:xfrm>
        </p:spPr>
        <p:txBody>
          <a:bodyPr anchor="t"/>
          <a:lstStyle/>
          <a:p>
            <a:pPr defTabSz="914400">
              <a:lnSpc>
                <a:spcPct val="150000"/>
              </a:lnSpc>
              <a:spcBef>
                <a:spcPts val="600"/>
              </a:spcBef>
              <a:spcAft>
                <a:spcPts val="600"/>
              </a:spcAft>
              <a:buSzPct val="70000"/>
              <a:buFont typeface="Wingdings" panose="05000000000000000000" charset="0"/>
              <a:buChar char="n"/>
            </a:pPr>
            <a:r>
              <a:rPr lang="zh-CN" altLang="en-US" sz="1800" dirty="0">
                <a:latin typeface="宋体" panose="02010600030101010101" pitchFamily="2" charset="-122"/>
              </a:rPr>
              <a:t>正则表达式对象的</a:t>
            </a:r>
            <a:r>
              <a:rPr lang="en-US" altLang="zh-CN" sz="1800" dirty="0">
                <a:latin typeface="宋体" panose="02010600030101010101" pitchFamily="2" charset="-122"/>
              </a:rPr>
              <a:t>match</a:t>
            </a:r>
            <a:r>
              <a:rPr lang="zh-CN" altLang="en-US" sz="1800" dirty="0">
                <a:latin typeface="宋体" panose="02010600030101010101" pitchFamily="2" charset="-122"/>
              </a:rPr>
              <a:t>方法和</a:t>
            </a:r>
            <a:r>
              <a:rPr lang="en-US" altLang="zh-CN" sz="1800" dirty="0">
                <a:latin typeface="宋体" panose="02010600030101010101" pitchFamily="2" charset="-122"/>
              </a:rPr>
              <a:t>search</a:t>
            </a:r>
            <a:r>
              <a:rPr lang="zh-CN" altLang="en-US" sz="1800" dirty="0">
                <a:latin typeface="宋体" panose="02010600030101010101" pitchFamily="2" charset="-122"/>
              </a:rPr>
              <a:t>方法匹配成功后返回</a:t>
            </a:r>
            <a:r>
              <a:rPr lang="en-US" altLang="zh-CN" sz="1800" dirty="0">
                <a:solidFill>
                  <a:srgbClr val="FF0000"/>
                </a:solidFill>
                <a:latin typeface="宋体" panose="02010600030101010101" pitchFamily="2" charset="-122"/>
              </a:rPr>
              <a:t>Match对象</a:t>
            </a:r>
            <a:r>
              <a:rPr lang="zh-CN" altLang="en-US" sz="1800" dirty="0">
                <a:latin typeface="宋体" panose="02010600030101010101" pitchFamily="2" charset="-122"/>
              </a:rPr>
              <a:t>。Match对象的主要方法有：</a:t>
            </a:r>
          </a:p>
          <a:p>
            <a:pPr defTabSz="914400">
              <a:spcBef>
                <a:spcPts val="600"/>
              </a:spcBef>
              <a:spcAft>
                <a:spcPts val="600"/>
              </a:spcAft>
              <a:buSzPct val="70000"/>
              <a:buFont typeface="Wingdings" panose="05000000000000000000" charset="0"/>
              <a:buChar char="ü"/>
            </a:pPr>
            <a:r>
              <a:rPr lang="zh-CN" altLang="en-US" sz="1600" dirty="0">
                <a:latin typeface="宋体" panose="02010600030101010101" pitchFamily="2" charset="-122"/>
              </a:rPr>
              <a:t>group()：返回匹配的一个或多个子模式内容</a:t>
            </a:r>
          </a:p>
          <a:p>
            <a:pPr defTabSz="914400">
              <a:spcBef>
                <a:spcPts val="600"/>
              </a:spcBef>
              <a:spcAft>
                <a:spcPts val="600"/>
              </a:spcAft>
              <a:buSzPct val="70000"/>
              <a:buFont typeface="Wingdings" panose="05000000000000000000" charset="0"/>
              <a:buChar char="ü"/>
            </a:pPr>
            <a:r>
              <a:rPr lang="zh-CN" altLang="en-US" sz="1600" dirty="0">
                <a:latin typeface="宋体" panose="02010600030101010101" pitchFamily="2" charset="-122"/>
              </a:rPr>
              <a:t>groups()：返回一个包含匹配的所有子模式内容的元组</a:t>
            </a:r>
          </a:p>
          <a:p>
            <a:pPr defTabSz="914400">
              <a:spcBef>
                <a:spcPts val="600"/>
              </a:spcBef>
              <a:spcAft>
                <a:spcPts val="600"/>
              </a:spcAft>
              <a:buSzPct val="70000"/>
              <a:buFont typeface="Wingdings" panose="05000000000000000000" charset="0"/>
              <a:buChar char="ü"/>
            </a:pPr>
            <a:r>
              <a:rPr lang="zh-CN" altLang="en-US" sz="1600" dirty="0">
                <a:latin typeface="宋体" panose="02010600030101010101" pitchFamily="2" charset="-122"/>
              </a:rPr>
              <a:t>groupdict()：返回包含匹配的所有命名子模式内容的字典</a:t>
            </a:r>
          </a:p>
          <a:p>
            <a:pPr defTabSz="914400">
              <a:spcBef>
                <a:spcPts val="600"/>
              </a:spcBef>
              <a:spcAft>
                <a:spcPts val="600"/>
              </a:spcAft>
              <a:buSzPct val="70000"/>
              <a:buFont typeface="Wingdings" panose="05000000000000000000" charset="0"/>
              <a:buChar char="ü"/>
            </a:pPr>
            <a:r>
              <a:rPr lang="zh-CN" altLang="en-US" sz="1600" dirty="0">
                <a:latin typeface="宋体" panose="02010600030101010101" pitchFamily="2" charset="-122"/>
              </a:rPr>
              <a:t>start()：返回指定子模式内容的起始位置</a:t>
            </a:r>
          </a:p>
          <a:p>
            <a:pPr defTabSz="914400">
              <a:spcBef>
                <a:spcPts val="600"/>
              </a:spcBef>
              <a:spcAft>
                <a:spcPts val="600"/>
              </a:spcAft>
              <a:buSzPct val="70000"/>
              <a:buFont typeface="Wingdings" panose="05000000000000000000" charset="0"/>
              <a:buChar char="ü"/>
            </a:pPr>
            <a:r>
              <a:rPr lang="zh-CN" altLang="en-US" sz="1600" dirty="0">
                <a:latin typeface="宋体" panose="02010600030101010101" pitchFamily="2" charset="-122"/>
              </a:rPr>
              <a:t>end()：返回指定子模式内容的结束位置的前一个位置</a:t>
            </a:r>
          </a:p>
          <a:p>
            <a:pPr defTabSz="914400">
              <a:spcBef>
                <a:spcPts val="600"/>
              </a:spcBef>
              <a:spcAft>
                <a:spcPts val="600"/>
              </a:spcAft>
              <a:buSzPct val="70000"/>
              <a:buFont typeface="Wingdings" panose="05000000000000000000" charset="0"/>
              <a:buChar char="ü"/>
            </a:pPr>
            <a:r>
              <a:rPr lang="zh-CN" altLang="en-US" sz="1600" dirty="0">
                <a:latin typeface="宋体" panose="02010600030101010101" pitchFamily="2" charset="-122"/>
              </a:rPr>
              <a:t>span()：返回一个包含指定子模式内容起始位置和结束位置前一个位置的元组。</a:t>
            </a:r>
          </a:p>
        </p:txBody>
      </p:sp>
      <p:sp>
        <p:nvSpPr>
          <p:cNvPr id="138243"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123</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pitchFamily="34" charset="0"/>
              </a:rPr>
              <a:t>4.2.5 子模式与</a:t>
            </a:r>
            <a:r>
              <a:rPr lang="en-US" altLang="zh-CN" kern="1200" baseline="0" dirty="0">
                <a:latin typeface="宋体" panose="02010600030101010101" pitchFamily="2" charset="-122"/>
                <a:ea typeface="+mj-ea"/>
                <a:cs typeface="+mj-cs"/>
                <a:sym typeface="Arial" panose="020B0604020202020204" pitchFamily="34" charset="0"/>
              </a:rPr>
              <a:t>Match对象</a:t>
            </a:r>
            <a:endParaRPr lang="zh-CN" altLang="en-US" kern="1200" baseline="0">
              <a:latin typeface="+mj-lt"/>
              <a:ea typeface="+mj-ea"/>
              <a:cs typeface="+mj-cs"/>
              <a:sym typeface="宋体" panose="02010600030101010101" pitchFamily="2" charset="-122"/>
            </a:endParaRPr>
          </a:p>
        </p:txBody>
      </p:sp>
      <p:sp>
        <p:nvSpPr>
          <p:cNvPr id="3" name="内容占位符 2"/>
          <p:cNvSpPr>
            <a:spLocks noGrp="1"/>
          </p:cNvSpPr>
          <p:nvPr>
            <p:ph idx="1"/>
          </p:nvPr>
        </p:nvSpPr>
        <p:spPr/>
        <p:txBody>
          <a:bodyPr/>
          <a:lstStyle/>
          <a:p>
            <a:pPr fontAlgn="base">
              <a:buFont typeface="Wingdings" panose="05000000000000000000" charset="0"/>
              <a:buChar char="n"/>
            </a:pPr>
            <a:r>
              <a:rPr lang="zh-CN" altLang="en-US" sz="1800" strike="noStrike" noProof="1"/>
              <a:t>Match对象的用法</a:t>
            </a:r>
          </a:p>
          <a:p>
            <a:pPr marL="0" indent="0" fontAlgn="base">
              <a:buNone/>
            </a:pPr>
            <a:endParaRPr lang="zh-CN" altLang="en-US" sz="1350" strike="noStrike" noProof="1">
              <a:latin typeface="Consolas" panose="020B0609020204030204" charset="0"/>
            </a:endParaRPr>
          </a:p>
          <a:p>
            <a:pPr marL="0" indent="0" fontAlgn="base">
              <a:buNone/>
            </a:pPr>
            <a:r>
              <a:rPr lang="zh-CN" altLang="en-US" sz="1600" strike="noStrike" noProof="1">
                <a:latin typeface="Consolas" panose="020B0609020204030204" charset="0"/>
              </a:rPr>
              <a:t>&gt;&gt;&gt; m = re.match(r"(\w+) (\w+)", "Isaac Newton, physicist")</a:t>
            </a:r>
          </a:p>
          <a:p>
            <a:pPr marL="0" indent="0" fontAlgn="base">
              <a:buNone/>
            </a:pPr>
            <a:r>
              <a:rPr lang="zh-CN" altLang="en-US" sz="1600" strike="noStrike" noProof="1">
                <a:latin typeface="Consolas" panose="020B0609020204030204" charset="0"/>
              </a:rPr>
              <a:t>&gt;&gt;&gt; m.group(0)                   #返回整个模式内容</a:t>
            </a:r>
          </a:p>
          <a:p>
            <a:pPr marL="0" indent="0" fontAlgn="base">
              <a:buNone/>
            </a:pPr>
            <a:r>
              <a:rPr lang="zh-CN" altLang="en-US" sz="1600" strike="noStrike" noProof="1">
                <a:solidFill>
                  <a:srgbClr val="00B0F0"/>
                </a:solidFill>
                <a:latin typeface="Consolas" panose="020B0609020204030204" charset="0"/>
              </a:rPr>
              <a:t>'Isaac Newton'</a:t>
            </a:r>
          </a:p>
          <a:p>
            <a:pPr marL="0" indent="0" fontAlgn="base">
              <a:buNone/>
            </a:pPr>
            <a:r>
              <a:rPr lang="zh-CN" altLang="en-US" sz="1600" strike="noStrike" noProof="1">
                <a:latin typeface="Consolas" panose="020B0609020204030204" charset="0"/>
              </a:rPr>
              <a:t>&gt;&gt;&gt; m.group(1)                   #返回第1个子模式内容</a:t>
            </a:r>
          </a:p>
          <a:p>
            <a:pPr marL="0" indent="0" fontAlgn="base">
              <a:buNone/>
            </a:pPr>
            <a:r>
              <a:rPr lang="zh-CN" altLang="en-US" sz="1600" strike="noStrike" noProof="1">
                <a:solidFill>
                  <a:srgbClr val="00B0F0"/>
                </a:solidFill>
                <a:latin typeface="Consolas" panose="020B0609020204030204" charset="0"/>
              </a:rPr>
              <a:t>'Isaac'</a:t>
            </a:r>
          </a:p>
          <a:p>
            <a:pPr marL="0" indent="0" fontAlgn="base">
              <a:buNone/>
            </a:pPr>
            <a:r>
              <a:rPr lang="zh-CN" altLang="en-US" sz="1600" strike="noStrike" noProof="1">
                <a:latin typeface="Consolas" panose="020B0609020204030204" charset="0"/>
              </a:rPr>
              <a:t>&gt;&gt;&gt; m.group(2)                   #返回第2个子模式内容.</a:t>
            </a:r>
          </a:p>
          <a:p>
            <a:pPr marL="0" indent="0" fontAlgn="base">
              <a:buNone/>
            </a:pPr>
            <a:r>
              <a:rPr lang="zh-CN" altLang="en-US" sz="1600" strike="noStrike" noProof="1">
                <a:solidFill>
                  <a:srgbClr val="00B0F0"/>
                </a:solidFill>
                <a:latin typeface="Consolas" panose="020B0609020204030204" charset="0"/>
              </a:rPr>
              <a:t>'Newton'</a:t>
            </a:r>
          </a:p>
          <a:p>
            <a:pPr marL="0" indent="0" fontAlgn="base">
              <a:buNone/>
            </a:pPr>
            <a:r>
              <a:rPr lang="zh-CN" altLang="en-US" sz="1600" strike="noStrike" noProof="1">
                <a:latin typeface="Consolas" panose="020B0609020204030204" charset="0"/>
              </a:rPr>
              <a:t>&gt;&gt;&gt; m.group(1, 2)                #返回指定的多个子模式内容</a:t>
            </a:r>
          </a:p>
          <a:p>
            <a:pPr marL="0" indent="0" fontAlgn="base">
              <a:buNone/>
            </a:pPr>
            <a:r>
              <a:rPr lang="zh-CN" altLang="en-US" sz="1600" strike="noStrike" noProof="1">
                <a:solidFill>
                  <a:srgbClr val="00B0F0"/>
                </a:solidFill>
                <a:latin typeface="Consolas" panose="020B0609020204030204" charset="0"/>
              </a:rPr>
              <a:t>('Isaac', 'Newton')</a:t>
            </a:r>
          </a:p>
        </p:txBody>
      </p:sp>
      <p:sp>
        <p:nvSpPr>
          <p:cNvPr id="13926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124</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pitchFamily="34" charset="0"/>
              </a:rPr>
              <a:t>4.2.5 子模式与</a:t>
            </a:r>
            <a:r>
              <a:rPr lang="en-US" altLang="zh-CN" kern="1200" baseline="0" dirty="0">
                <a:latin typeface="宋体" panose="02010600030101010101" pitchFamily="2" charset="-122"/>
                <a:ea typeface="+mj-ea"/>
                <a:cs typeface="+mj-cs"/>
                <a:sym typeface="Arial" panose="020B0604020202020204" pitchFamily="34" charset="0"/>
              </a:rPr>
              <a:t>Match对象</a:t>
            </a:r>
            <a:endParaRPr lang="zh-CN" altLang="en-US" kern="1200" baseline="0">
              <a:latin typeface="+mj-lt"/>
              <a:ea typeface="+mj-ea"/>
              <a:cs typeface="+mj-cs"/>
              <a:sym typeface="宋体" panose="02010600030101010101" pitchFamily="2" charset="-122"/>
            </a:endParaRPr>
          </a:p>
        </p:txBody>
      </p:sp>
      <p:sp>
        <p:nvSpPr>
          <p:cNvPr id="140290" name="内容占位符 2"/>
          <p:cNvSpPr>
            <a:spLocks noGrp="1"/>
          </p:cNvSpPr>
          <p:nvPr>
            <p:ph idx="1"/>
          </p:nvPr>
        </p:nvSpPr>
        <p:spPr/>
        <p:txBody>
          <a:bodyPr anchor="t"/>
          <a:lstStyle/>
          <a:p>
            <a:pPr marL="0" indent="0" defTabSz="914400">
              <a:spcBef>
                <a:spcPts val="0"/>
              </a:spcBef>
              <a:buSzPct val="70000"/>
              <a:buFont typeface="Wingdings" panose="05000000000000000000" pitchFamily="2" charset="2"/>
              <a:buNone/>
            </a:pPr>
            <a:r>
              <a:rPr lang="zh-CN" altLang="en-US" sz="1400">
                <a:latin typeface="Times New Roman" panose="02020603050405020304" pitchFamily="2" charset="0"/>
              </a:rPr>
              <a:t>&gt;&gt;&gt; exampleString = '''There should be one-- and preferably only one --obvious way to do it.</a:t>
            </a:r>
          </a:p>
          <a:p>
            <a:pPr marL="0" indent="0" defTabSz="914400">
              <a:spcBef>
                <a:spcPts val="0"/>
              </a:spcBef>
              <a:buSzPct val="70000"/>
              <a:buFont typeface="Wingdings" panose="05000000000000000000" pitchFamily="2" charset="2"/>
              <a:buNone/>
            </a:pPr>
            <a:r>
              <a:rPr lang="zh-CN" altLang="en-US" sz="1400">
                <a:latin typeface="Times New Roman" panose="02020603050405020304" pitchFamily="2" charset="0"/>
              </a:rPr>
              <a:t>Although that way may not be obvious at first unless you're Dutch.</a:t>
            </a:r>
          </a:p>
          <a:p>
            <a:pPr marL="0" indent="0" defTabSz="914400">
              <a:spcBef>
                <a:spcPts val="0"/>
              </a:spcBef>
              <a:buSzPct val="70000"/>
              <a:buFont typeface="Wingdings" panose="05000000000000000000" pitchFamily="2" charset="2"/>
              <a:buNone/>
            </a:pPr>
            <a:r>
              <a:rPr lang="zh-CN" altLang="en-US" sz="1400">
                <a:latin typeface="Times New Roman" panose="02020603050405020304" pitchFamily="2" charset="0"/>
              </a:rPr>
              <a:t>Now is better than never.</a:t>
            </a:r>
          </a:p>
          <a:p>
            <a:pPr marL="0" indent="0" defTabSz="914400">
              <a:spcBef>
                <a:spcPts val="0"/>
              </a:spcBef>
              <a:buSzPct val="70000"/>
              <a:buFont typeface="Wingdings" panose="05000000000000000000" pitchFamily="2" charset="2"/>
              <a:buNone/>
            </a:pPr>
            <a:r>
              <a:rPr lang="zh-CN" altLang="en-US" sz="1400">
                <a:latin typeface="Times New Roman" panose="02020603050405020304" pitchFamily="2" charset="0"/>
              </a:rPr>
              <a:t>Although never is often better than right now.'''</a:t>
            </a:r>
            <a:endParaRPr lang="zh-CN" altLang="en-US" sz="1400">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400">
                <a:latin typeface="Consolas" panose="020B0609020204030204" charset="0"/>
              </a:rPr>
              <a:t>&gt;&gt;&gt; pattern = re.compile(r'(?&lt;=\w\s)never')    #查找不是第一个单词的</a:t>
            </a:r>
            <a:r>
              <a:rPr lang="en-US" altLang="zh-CN" sz="1400">
                <a:latin typeface="Consolas" panose="020B0609020204030204" charset="0"/>
              </a:rPr>
              <a:t>never</a:t>
            </a:r>
          </a:p>
          <a:p>
            <a:pPr marL="0" indent="0" defTabSz="914400">
              <a:spcBef>
                <a:spcPts val="0"/>
              </a:spcBef>
              <a:buSzPct val="70000"/>
              <a:buFont typeface="Wingdings" panose="05000000000000000000" pitchFamily="2" charset="2"/>
              <a:buNone/>
            </a:pPr>
            <a:r>
              <a:rPr lang="zh-CN" altLang="en-US" sz="1400">
                <a:latin typeface="Consolas" panose="020B0609020204030204" charset="0"/>
              </a:rPr>
              <a:t>&gt;&gt;&gt; matchResult = pattern.search(exampleString)</a:t>
            </a:r>
          </a:p>
          <a:p>
            <a:pPr marL="0" indent="0" defTabSz="914400">
              <a:spcBef>
                <a:spcPts val="0"/>
              </a:spcBef>
              <a:buSzPct val="70000"/>
              <a:buFont typeface="Wingdings" panose="05000000000000000000" pitchFamily="2" charset="2"/>
              <a:buNone/>
            </a:pPr>
            <a:r>
              <a:rPr lang="zh-CN" altLang="en-US" sz="1400">
                <a:latin typeface="Consolas" panose="020B0609020204030204" charset="0"/>
              </a:rPr>
              <a:t>&gt;&gt;&gt; matchResult.span()</a:t>
            </a:r>
          </a:p>
          <a:p>
            <a:pPr marL="0" indent="0" defTabSz="914400">
              <a:spcBef>
                <a:spcPts val="0"/>
              </a:spcBef>
              <a:buSzPct val="70000"/>
              <a:buFont typeface="Wingdings" panose="05000000000000000000" pitchFamily="2" charset="2"/>
              <a:buNone/>
            </a:pPr>
            <a:r>
              <a:rPr lang="zh-CN" altLang="en-US" sz="1400">
                <a:solidFill>
                  <a:srgbClr val="00B0F0"/>
                </a:solidFill>
                <a:latin typeface="Consolas" panose="020B0609020204030204" charset="0"/>
              </a:rPr>
              <a:t>(156, 161)</a:t>
            </a:r>
          </a:p>
          <a:p>
            <a:pPr marL="0" indent="0" defTabSz="914400">
              <a:spcBef>
                <a:spcPts val="0"/>
              </a:spcBef>
              <a:buSzPct val="70000"/>
              <a:buFont typeface="Wingdings" panose="05000000000000000000" pitchFamily="2" charset="2"/>
              <a:buNone/>
            </a:pPr>
            <a:r>
              <a:rPr lang="zh-CN" altLang="en-US" sz="1400">
                <a:latin typeface="Consolas" panose="020B0609020204030204" charset="0"/>
              </a:rPr>
              <a:t>&gt;&gt;&gt; pattern = re.compile(r'(?:is\s)better(\sthan)') #查找前面是is的better than组合</a:t>
            </a:r>
          </a:p>
          <a:p>
            <a:pPr marL="0" indent="0" defTabSz="914400">
              <a:spcBef>
                <a:spcPts val="0"/>
              </a:spcBef>
              <a:buSzPct val="70000"/>
              <a:buFont typeface="Wingdings" panose="05000000000000000000" pitchFamily="2" charset="2"/>
              <a:buNone/>
            </a:pPr>
            <a:r>
              <a:rPr lang="zh-CN" altLang="en-US" sz="1400">
                <a:latin typeface="Consolas" panose="020B0609020204030204" charset="0"/>
              </a:rPr>
              <a:t>&gt;&gt;&gt; matchResult = pattern.search(exampleString)</a:t>
            </a:r>
          </a:p>
          <a:p>
            <a:pPr marL="0" indent="0" defTabSz="914400">
              <a:spcBef>
                <a:spcPts val="0"/>
              </a:spcBef>
              <a:buSzPct val="70000"/>
              <a:buFont typeface="Wingdings" panose="05000000000000000000" pitchFamily="2" charset="2"/>
              <a:buNone/>
            </a:pPr>
            <a:r>
              <a:rPr lang="zh-CN" altLang="en-US" sz="1400">
                <a:latin typeface="Consolas" panose="020B0609020204030204" charset="0"/>
              </a:rPr>
              <a:t>&gt;&gt;&gt; matchResult.span()</a:t>
            </a:r>
          </a:p>
          <a:p>
            <a:pPr marL="0" indent="0" defTabSz="914400">
              <a:spcBef>
                <a:spcPts val="0"/>
              </a:spcBef>
              <a:buSzPct val="70000"/>
              <a:buFont typeface="Wingdings" panose="05000000000000000000" pitchFamily="2" charset="2"/>
              <a:buNone/>
            </a:pPr>
            <a:r>
              <a:rPr lang="zh-CN" altLang="en-US" sz="1400">
                <a:solidFill>
                  <a:srgbClr val="00B0F0"/>
                </a:solidFill>
                <a:latin typeface="Consolas" panose="020B0609020204030204" charset="0"/>
              </a:rPr>
              <a:t>(141, 155)</a:t>
            </a:r>
          </a:p>
          <a:p>
            <a:pPr marL="0" indent="0" defTabSz="914400">
              <a:spcBef>
                <a:spcPts val="0"/>
              </a:spcBef>
              <a:buSzPct val="70000"/>
              <a:buFont typeface="Wingdings" panose="05000000000000000000" pitchFamily="2" charset="2"/>
              <a:buNone/>
            </a:pPr>
            <a:r>
              <a:rPr lang="zh-CN" altLang="en-US" sz="1400">
                <a:latin typeface="Consolas" panose="020B0609020204030204" charset="0"/>
              </a:rPr>
              <a:t>&gt;&gt;&gt; matchResult.group(0)                       #组0表示整个模式</a:t>
            </a:r>
          </a:p>
          <a:p>
            <a:pPr marL="0" indent="0" defTabSz="914400">
              <a:spcBef>
                <a:spcPts val="0"/>
              </a:spcBef>
              <a:buSzPct val="70000"/>
              <a:buFont typeface="Wingdings" panose="05000000000000000000" pitchFamily="2" charset="2"/>
              <a:buNone/>
            </a:pPr>
            <a:r>
              <a:rPr lang="zh-CN" altLang="en-US" sz="1400">
                <a:solidFill>
                  <a:srgbClr val="00B0F0"/>
                </a:solidFill>
                <a:latin typeface="Consolas" panose="020B0609020204030204" charset="0"/>
              </a:rPr>
              <a:t>'is better than'</a:t>
            </a:r>
          </a:p>
          <a:p>
            <a:pPr marL="0" indent="0" defTabSz="914400">
              <a:spcBef>
                <a:spcPts val="0"/>
              </a:spcBef>
              <a:buSzPct val="70000"/>
              <a:buFont typeface="Wingdings" panose="05000000000000000000" pitchFamily="2" charset="2"/>
              <a:buNone/>
            </a:pPr>
            <a:r>
              <a:rPr lang="zh-CN" altLang="en-US" sz="1400">
                <a:latin typeface="Consolas" panose="020B0609020204030204" charset="0"/>
              </a:rPr>
              <a:t>&gt;&gt;&gt; matchResult.group(1)</a:t>
            </a:r>
          </a:p>
          <a:p>
            <a:pPr marL="0" indent="0" defTabSz="914400">
              <a:spcBef>
                <a:spcPts val="0"/>
              </a:spcBef>
              <a:buSzPct val="70000"/>
              <a:buFont typeface="Wingdings" panose="05000000000000000000" pitchFamily="2" charset="2"/>
              <a:buNone/>
            </a:pPr>
            <a:r>
              <a:rPr lang="zh-CN" altLang="en-US" sz="1400">
                <a:solidFill>
                  <a:srgbClr val="00B0F0"/>
                </a:solidFill>
                <a:latin typeface="Consolas" panose="020B0609020204030204" charset="0"/>
              </a:rPr>
              <a:t>' than'</a:t>
            </a:r>
          </a:p>
        </p:txBody>
      </p:sp>
      <p:sp>
        <p:nvSpPr>
          <p:cNvPr id="140291"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125</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标题 68609"/>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4.2.5 子模式与</a:t>
            </a:r>
            <a:r>
              <a:rPr lang="en-US" altLang="zh-CN" kern="1200" baseline="0" dirty="0">
                <a:latin typeface="宋体" panose="02010600030101010101" pitchFamily="2" charset="-122"/>
                <a:ea typeface="+mj-ea"/>
                <a:cs typeface="+mj-cs"/>
                <a:sym typeface="宋体" panose="02010600030101010101" pitchFamily="2" charset="-122"/>
              </a:rPr>
              <a:t>Match对象</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112642" name="文本占位符 68610"/>
          <p:cNvSpPr>
            <a:spLocks noGrp="1"/>
          </p:cNvSpPr>
          <p:nvPr>
            <p:ph idx="1"/>
          </p:nvPr>
        </p:nvSpPr>
        <p:spPr>
          <a:xfrm>
            <a:off x="416560" y="1181100"/>
            <a:ext cx="7388860" cy="3395345"/>
          </a:xfrm>
        </p:spPr>
        <p:txBody>
          <a:bodyPr anchor="t"/>
          <a:lstStyle/>
          <a:p>
            <a:pPr defTabSz="914400" fontAlgn="base">
              <a:lnSpc>
                <a:spcPct val="80000"/>
              </a:lnSpc>
              <a:spcBef>
                <a:spcPct val="0"/>
              </a:spcBef>
              <a:buSzPct val="70000"/>
            </a:pPr>
            <a:r>
              <a:rPr lang="zh-CN" altLang="en-US" sz="2000" b="1" strike="noStrike" noProof="1">
                <a:latin typeface="宋体" panose="02010600030101010101" pitchFamily="2" charset="-122"/>
              </a:rPr>
              <a:t>应用：</a:t>
            </a:r>
            <a:r>
              <a:rPr lang="zh-CN" altLang="en-US" sz="2000" strike="noStrike" noProof="1">
                <a:latin typeface="宋体" panose="02010600030101010101" pitchFamily="2" charset="-122"/>
              </a:rPr>
              <a:t>使用正则表达式提取字符串中的电话号码（方法一）</a:t>
            </a:r>
          </a:p>
          <a:p>
            <a:pPr defTabSz="914400" fontAlgn="base">
              <a:lnSpc>
                <a:spcPct val="100000"/>
              </a:lnSpc>
              <a:spcBef>
                <a:spcPct val="0"/>
              </a:spcBef>
              <a:buSzPct val="70000"/>
              <a:buFont typeface="Wingdings" panose="05000000000000000000" pitchFamily="2" charset="2"/>
              <a:buNone/>
            </a:pPr>
            <a:r>
              <a:rPr lang="en-US" altLang="x-none" sz="1400" strike="noStrike" noProof="1">
                <a:latin typeface="Consolas" panose="020B0609020204030204" charset="0"/>
              </a:rPr>
              <a:t>import re</a:t>
            </a:r>
          </a:p>
          <a:p>
            <a:pPr defTabSz="914400" fontAlgn="base">
              <a:lnSpc>
                <a:spcPct val="100000"/>
              </a:lnSpc>
              <a:spcBef>
                <a:spcPct val="0"/>
              </a:spcBef>
              <a:buSzPct val="70000"/>
              <a:buFont typeface="Wingdings" panose="05000000000000000000" pitchFamily="2" charset="2"/>
              <a:buNone/>
            </a:pPr>
            <a:endParaRPr lang="en-US" altLang="x-none" sz="1400" strike="noStrike" noProof="1">
              <a:latin typeface="Consolas" panose="020B0609020204030204" charset="0"/>
            </a:endParaRPr>
          </a:p>
          <a:p>
            <a:pPr marL="0" indent="0" defTabSz="914400" fontAlgn="base">
              <a:lnSpc>
                <a:spcPct val="100000"/>
              </a:lnSpc>
              <a:spcBef>
                <a:spcPct val="0"/>
              </a:spcBef>
              <a:buSzPct val="70000"/>
              <a:buFont typeface="Wingdings" panose="05000000000000000000" pitchFamily="2" charset="2"/>
              <a:buNone/>
            </a:pPr>
            <a:r>
              <a:rPr lang="en-US" altLang="x-none" sz="1400" strike="noStrike" noProof="1">
                <a:latin typeface="Consolas" panose="020B0609020204030204" charset="0"/>
              </a:rPr>
              <a:t>telNumber = '''Suppose my Phone No. is 0535-1234567, yours is 010-12345678, his is 025-87654321.'''</a:t>
            </a:r>
          </a:p>
          <a:p>
            <a:pPr defTabSz="914400" fontAlgn="base">
              <a:lnSpc>
                <a:spcPct val="100000"/>
              </a:lnSpc>
              <a:spcBef>
                <a:spcPct val="0"/>
              </a:spcBef>
              <a:buSzPct val="70000"/>
              <a:buFont typeface="Wingdings" panose="05000000000000000000" pitchFamily="2" charset="2"/>
              <a:buNone/>
            </a:pPr>
            <a:r>
              <a:rPr lang="en-US" altLang="x-none" sz="1400" strike="noStrike" noProof="1">
                <a:latin typeface="Consolas" panose="020B0609020204030204" charset="0"/>
              </a:rPr>
              <a:t>pattern = re.compile(r'(\d{3,4})-(\d{7,8})')</a:t>
            </a:r>
          </a:p>
          <a:p>
            <a:pPr defTabSz="914400" fontAlgn="base">
              <a:lnSpc>
                <a:spcPct val="100000"/>
              </a:lnSpc>
              <a:spcBef>
                <a:spcPct val="0"/>
              </a:spcBef>
              <a:buSzPct val="70000"/>
              <a:buFont typeface="Wingdings" panose="05000000000000000000" pitchFamily="2" charset="2"/>
              <a:buNone/>
            </a:pPr>
            <a:r>
              <a:rPr lang="en-US" altLang="x-none" sz="1400" strike="noStrike" noProof="1">
                <a:latin typeface="Consolas" panose="020B0609020204030204" charset="0"/>
              </a:rPr>
              <a:t>index = 0</a:t>
            </a:r>
          </a:p>
          <a:p>
            <a:pPr defTabSz="914400" fontAlgn="base">
              <a:lnSpc>
                <a:spcPct val="100000"/>
              </a:lnSpc>
              <a:spcBef>
                <a:spcPct val="0"/>
              </a:spcBef>
              <a:buSzPct val="70000"/>
              <a:buFont typeface="Wingdings" panose="05000000000000000000" pitchFamily="2" charset="2"/>
              <a:buNone/>
            </a:pPr>
            <a:r>
              <a:rPr lang="en-US" altLang="x-none" sz="1400" strike="noStrike" noProof="1">
                <a:latin typeface="Consolas" panose="020B0609020204030204" charset="0"/>
              </a:rPr>
              <a:t>while True:</a:t>
            </a:r>
          </a:p>
          <a:p>
            <a:pPr defTabSz="914400" fontAlgn="base">
              <a:lnSpc>
                <a:spcPct val="100000"/>
              </a:lnSpc>
              <a:spcBef>
                <a:spcPct val="0"/>
              </a:spcBef>
              <a:buSzPct val="70000"/>
              <a:buFont typeface="Wingdings" panose="05000000000000000000" pitchFamily="2" charset="2"/>
              <a:buNone/>
            </a:pPr>
            <a:r>
              <a:rPr lang="en-US" altLang="x-none" sz="1400" strike="noStrike" noProof="1">
                <a:latin typeface="Consolas" panose="020B0609020204030204" charset="0"/>
              </a:rPr>
              <a:t>    matchResult = pattern.search(telNumber, index)  #从指定位置开始匹配</a:t>
            </a:r>
          </a:p>
          <a:p>
            <a:pPr defTabSz="914400" fontAlgn="base">
              <a:lnSpc>
                <a:spcPct val="100000"/>
              </a:lnSpc>
              <a:spcBef>
                <a:spcPct val="0"/>
              </a:spcBef>
              <a:buSzPct val="70000"/>
              <a:buFont typeface="Wingdings" panose="05000000000000000000" pitchFamily="2" charset="2"/>
              <a:buNone/>
            </a:pPr>
            <a:r>
              <a:rPr lang="en-US" altLang="x-none" sz="1400" strike="noStrike" noProof="1">
                <a:latin typeface="Consolas" panose="020B0609020204030204" charset="0"/>
              </a:rPr>
              <a:t>    if not matchResult: break</a:t>
            </a:r>
          </a:p>
          <a:p>
            <a:pPr defTabSz="914400" fontAlgn="base">
              <a:lnSpc>
                <a:spcPct val="100000"/>
              </a:lnSpc>
              <a:spcBef>
                <a:spcPct val="0"/>
              </a:spcBef>
              <a:buSzPct val="70000"/>
              <a:buFont typeface="Wingdings" panose="05000000000000000000" pitchFamily="2" charset="2"/>
              <a:buNone/>
            </a:pPr>
            <a:r>
              <a:rPr lang="en-US" altLang="x-none" sz="1400" strike="noStrike" noProof="1">
                <a:latin typeface="Consolas" panose="020B0609020204030204" charset="0"/>
              </a:rPr>
              <a:t>    print('-'*30)</a:t>
            </a:r>
          </a:p>
          <a:p>
            <a:pPr defTabSz="914400" fontAlgn="base">
              <a:lnSpc>
                <a:spcPct val="100000"/>
              </a:lnSpc>
              <a:spcBef>
                <a:spcPct val="0"/>
              </a:spcBef>
              <a:buSzPct val="70000"/>
              <a:buFont typeface="Wingdings" panose="05000000000000000000" pitchFamily="2" charset="2"/>
              <a:buNone/>
            </a:pPr>
            <a:r>
              <a:rPr lang="en-US" altLang="x-none" sz="1400" strike="noStrike" noProof="1">
                <a:latin typeface="Consolas" panose="020B0609020204030204" charset="0"/>
              </a:rPr>
              <a:t>    print('Success:')</a:t>
            </a:r>
          </a:p>
          <a:p>
            <a:pPr defTabSz="914400" fontAlgn="base">
              <a:lnSpc>
                <a:spcPct val="100000"/>
              </a:lnSpc>
              <a:spcBef>
                <a:spcPct val="0"/>
              </a:spcBef>
              <a:buSzPct val="70000"/>
              <a:buFont typeface="Wingdings" panose="05000000000000000000" pitchFamily="2" charset="2"/>
              <a:buNone/>
            </a:pPr>
            <a:r>
              <a:rPr lang="en-US" altLang="x-none" sz="1400" strike="noStrike" noProof="1">
                <a:latin typeface="Consolas" panose="020B0609020204030204" charset="0"/>
              </a:rPr>
              <a:t>    for i in range(3):</a:t>
            </a:r>
          </a:p>
          <a:p>
            <a:pPr defTabSz="914400" fontAlgn="base">
              <a:lnSpc>
                <a:spcPct val="100000"/>
              </a:lnSpc>
              <a:spcBef>
                <a:spcPct val="0"/>
              </a:spcBef>
              <a:buSzPct val="70000"/>
              <a:buFont typeface="Wingdings" panose="05000000000000000000" pitchFamily="2" charset="2"/>
              <a:buNone/>
            </a:pPr>
            <a:r>
              <a:rPr lang="en-US" altLang="x-none" sz="1400" strike="noStrike" noProof="1">
                <a:latin typeface="Consolas" panose="020B0609020204030204" charset="0"/>
              </a:rPr>
              <a:t>        print('Searched content:', matchResult.group(i), ' Start from:',</a:t>
            </a:r>
          </a:p>
          <a:p>
            <a:pPr defTabSz="914400" fontAlgn="base">
              <a:lnSpc>
                <a:spcPct val="100000"/>
              </a:lnSpc>
              <a:spcBef>
                <a:spcPct val="0"/>
              </a:spcBef>
              <a:buSzPct val="70000"/>
              <a:buFont typeface="Wingdings" panose="05000000000000000000" pitchFamily="2" charset="2"/>
              <a:buNone/>
            </a:pPr>
            <a:r>
              <a:rPr lang="en-US" altLang="x-none" sz="1400" strike="noStrike" noProof="1">
                <a:latin typeface="Consolas" panose="020B0609020204030204" charset="0"/>
              </a:rPr>
              <a:t>               matchResult.start(i), 'End at:', matchResult.end(i),</a:t>
            </a:r>
          </a:p>
          <a:p>
            <a:pPr defTabSz="914400" fontAlgn="base">
              <a:lnSpc>
                <a:spcPct val="100000"/>
              </a:lnSpc>
              <a:spcBef>
                <a:spcPct val="0"/>
              </a:spcBef>
              <a:buSzPct val="70000"/>
              <a:buFont typeface="Wingdings" panose="05000000000000000000" pitchFamily="2" charset="2"/>
              <a:buNone/>
            </a:pPr>
            <a:r>
              <a:rPr lang="en-US" altLang="x-none" sz="1400" strike="noStrike" noProof="1">
                <a:latin typeface="Consolas" panose="020B0609020204030204" charset="0"/>
              </a:rPr>
              <a:t>               ' Its span is:', matchResult.span(i))</a:t>
            </a:r>
          </a:p>
          <a:p>
            <a:pPr defTabSz="914400" fontAlgn="base">
              <a:lnSpc>
                <a:spcPct val="100000"/>
              </a:lnSpc>
              <a:spcBef>
                <a:spcPct val="0"/>
              </a:spcBef>
              <a:buSzPct val="70000"/>
              <a:buFont typeface="Wingdings" panose="05000000000000000000" pitchFamily="2" charset="2"/>
              <a:buNone/>
            </a:pPr>
            <a:r>
              <a:rPr lang="en-US" altLang="x-none" sz="1400" strike="noStrike" noProof="1">
                <a:latin typeface="Consolas" panose="020B0609020204030204" charset="0"/>
              </a:rPr>
              <a:t>    index = matchResult.end(2)               #指定下次匹配的开始位置</a:t>
            </a:r>
          </a:p>
        </p:txBody>
      </p:sp>
      <p:sp>
        <p:nvSpPr>
          <p:cNvPr id="14131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126</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Title 1"/>
          <p:cNvSpPr>
            <a:spLocks noGrp="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dirty="0">
                <a:latin typeface="宋体" panose="02010600030101010101" pitchFamily="2" charset="-122"/>
                <a:ea typeface="+mj-ea"/>
                <a:cs typeface="+mj-cs"/>
                <a:sym typeface="宋体" panose="02010600030101010101" pitchFamily="2" charset="-122"/>
              </a:rPr>
              <a:t>4.2.5 子模式与Match对象</a:t>
            </a:r>
            <a:endParaRPr lang="en-US" altLang="zh-CN" kern="1200" baseline="0">
              <a:latin typeface="+mj-lt"/>
              <a:ea typeface="+mj-ea"/>
              <a:cs typeface="+mj-cs"/>
              <a:sym typeface="宋体" panose="02010600030101010101" pitchFamily="2" charset="-122"/>
            </a:endParaRPr>
          </a:p>
        </p:txBody>
      </p:sp>
      <p:sp>
        <p:nvSpPr>
          <p:cNvPr id="3" name="Content Placeholder 2"/>
          <p:cNvSpPr>
            <a:spLocks noGrp="1"/>
          </p:cNvSpPr>
          <p:nvPr>
            <p:ph idx="1"/>
          </p:nvPr>
        </p:nvSpPr>
        <p:spPr/>
        <p:txBody>
          <a:bodyPr/>
          <a:lstStyle/>
          <a:p>
            <a:pPr fontAlgn="base"/>
            <a:r>
              <a:rPr lang="zh-CN" altLang="en-US" sz="1800" b="1" strike="noStrike" noProof="1">
                <a:latin typeface="宋体" panose="02010600030101010101" pitchFamily="2" charset="-122"/>
                <a:sym typeface="+mn-ea"/>
              </a:rPr>
              <a:t>应用：</a:t>
            </a:r>
            <a:r>
              <a:rPr lang="zh-CN" altLang="en-US" sz="1800" strike="noStrike" noProof="1">
                <a:latin typeface="宋体" panose="02010600030101010101" pitchFamily="2" charset="-122"/>
                <a:sym typeface="+mn-ea"/>
              </a:rPr>
              <a:t>使用正则表达式提取字符串中的电话号码（方法二）</a:t>
            </a:r>
          </a:p>
          <a:p>
            <a:pPr marL="0" indent="0" fontAlgn="base">
              <a:buNone/>
            </a:pPr>
            <a:r>
              <a:rPr lang="en-US" sz="1600" strike="noStrike" noProof="1">
                <a:latin typeface="Consolas" panose="020B0609020204030204" charset="0"/>
              </a:rPr>
              <a:t>import re</a:t>
            </a:r>
          </a:p>
          <a:p>
            <a:pPr marL="0" indent="0" fontAlgn="base">
              <a:buNone/>
            </a:pP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rPr>
              <a:t>text = '''Suppose my Phone No. is 0535-1234567,</a:t>
            </a:r>
          </a:p>
          <a:p>
            <a:pPr marL="0" indent="0" fontAlgn="base">
              <a:buNone/>
            </a:pPr>
            <a:r>
              <a:rPr lang="en-US" sz="1600" strike="noStrike" noProof="1">
                <a:latin typeface="Consolas" panose="020B0609020204030204" charset="0"/>
              </a:rPr>
              <a:t>yours is 010-12345678,</a:t>
            </a:r>
          </a:p>
          <a:p>
            <a:pPr marL="0" indent="0" fontAlgn="base">
              <a:buNone/>
            </a:pPr>
            <a:r>
              <a:rPr lang="en-US" sz="1600" strike="noStrike" noProof="1">
                <a:latin typeface="Consolas" panose="020B0609020204030204" charset="0"/>
              </a:rPr>
              <a:t>his is 025-87654321.'''</a:t>
            </a:r>
          </a:p>
          <a:p>
            <a:pPr marL="0" indent="0" fontAlgn="base">
              <a:buNone/>
            </a:pPr>
            <a:r>
              <a:rPr lang="en-US" sz="1600" strike="noStrike" noProof="1">
                <a:latin typeface="Consolas" panose="020B0609020204030204" charset="0"/>
              </a:rPr>
              <a:t>#注意，下面的正则表达式中大括号内逗号后面不能有空格</a:t>
            </a:r>
          </a:p>
          <a:p>
            <a:pPr marL="0" indent="0" fontAlgn="base">
              <a:buNone/>
            </a:pPr>
            <a:r>
              <a:rPr lang="en-US" sz="1600" strike="noStrike" noProof="1">
                <a:latin typeface="Consolas" panose="020B0609020204030204" charset="0"/>
              </a:rPr>
              <a:t>matchResult = re.findall(r'(\d{3,4})-(\d{7,8})', text)</a:t>
            </a:r>
          </a:p>
          <a:p>
            <a:pPr marL="0" indent="0" fontAlgn="base">
              <a:buNone/>
            </a:pPr>
            <a:r>
              <a:rPr lang="en-US" sz="1600" strike="noStrike" noProof="1">
                <a:latin typeface="Consolas" panose="020B0609020204030204" charset="0"/>
              </a:rPr>
              <a:t>for item in matchResult:</a:t>
            </a:r>
          </a:p>
          <a:p>
            <a:pPr marL="0" indent="0" fontAlgn="base">
              <a:buNone/>
            </a:pPr>
            <a:r>
              <a:rPr lang="en-US" sz="1600" strike="noStrike" noProof="1">
                <a:latin typeface="Consolas" panose="020B0609020204030204" charset="0"/>
              </a:rPr>
              <a:t>    print(item[0], item[1], sep='-')</a:t>
            </a:r>
          </a:p>
        </p:txBody>
      </p:sp>
      <p:sp>
        <p:nvSpPr>
          <p:cNvPr id="142339" name="Slide Number Placeholder 3"/>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127</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pitchFamily="34" charset="0"/>
              </a:rPr>
              <a:t>4.2.5 子模式与</a:t>
            </a:r>
            <a:r>
              <a:rPr lang="en-US" altLang="zh-CN" kern="1200" baseline="0" dirty="0">
                <a:latin typeface="宋体" panose="02010600030101010101" pitchFamily="2" charset="-122"/>
                <a:ea typeface="+mj-ea"/>
                <a:cs typeface="+mj-cs"/>
                <a:sym typeface="Arial" panose="020B0604020202020204" pitchFamily="34" charset="0"/>
              </a:rPr>
              <a:t>Match对象</a:t>
            </a:r>
            <a:endParaRPr lang="zh-CN" altLang="en-US" kern="1200" baseline="0">
              <a:latin typeface="+mj-lt"/>
              <a:ea typeface="+mj-ea"/>
              <a:cs typeface="+mj-cs"/>
              <a:sym typeface="宋体" panose="02010600030101010101" pitchFamily="2" charset="-122"/>
            </a:endParaRPr>
          </a:p>
        </p:txBody>
      </p:sp>
      <p:sp>
        <p:nvSpPr>
          <p:cNvPr id="143362" name="内容占位符 2"/>
          <p:cNvSpPr>
            <a:spLocks noGrp="1"/>
          </p:cNvSpPr>
          <p:nvPr>
            <p:ph idx="1"/>
          </p:nvPr>
        </p:nvSpPr>
        <p:spPr/>
        <p:txBody>
          <a:bodyPr anchor="t"/>
          <a:lstStyle/>
          <a:p>
            <a:pPr marL="0" indent="0" defTabSz="914400">
              <a:buSzPct val="70000"/>
              <a:buFont typeface="Wingdings" panose="05000000000000000000" pitchFamily="2" charset="2"/>
              <a:buNone/>
            </a:pPr>
            <a:r>
              <a:rPr lang="zh-CN" altLang="en-US" sz="1600">
                <a:latin typeface="Consolas" panose="020B0609020204030204" charset="0"/>
              </a:rPr>
              <a:t>&gt;&gt;&gt; m = re.match(r"(?P&lt;first_name&gt;\w+) (?P&lt;last_name&gt;\w+)", "Malcolm Reynolds")</a:t>
            </a:r>
          </a:p>
          <a:p>
            <a:pPr marL="0" indent="0" defTabSz="914400">
              <a:buSzPct val="70000"/>
              <a:buFont typeface="Wingdings" panose="05000000000000000000" pitchFamily="2" charset="2"/>
              <a:buNone/>
            </a:pPr>
            <a:r>
              <a:rPr lang="zh-CN" altLang="en-US" sz="1600">
                <a:latin typeface="Consolas" panose="020B0609020204030204" charset="0"/>
              </a:rPr>
              <a:t>&gt;&gt;&gt; m.group('first_name')      #使用命名的子模式</a:t>
            </a:r>
          </a:p>
          <a:p>
            <a:pPr marL="0" indent="0" defTabSz="914400">
              <a:buSzPct val="70000"/>
              <a:buFont typeface="Wingdings" panose="05000000000000000000" pitchFamily="2" charset="2"/>
              <a:buNone/>
            </a:pPr>
            <a:r>
              <a:rPr lang="zh-CN" altLang="en-US" sz="1600">
                <a:solidFill>
                  <a:srgbClr val="00B0F0"/>
                </a:solidFill>
                <a:latin typeface="Consolas" panose="020B0609020204030204" charset="0"/>
              </a:rPr>
              <a:t>'Malcolm'</a:t>
            </a:r>
          </a:p>
          <a:p>
            <a:pPr marL="0" indent="0" defTabSz="914400">
              <a:buSzPct val="70000"/>
              <a:buFont typeface="Wingdings" panose="05000000000000000000" pitchFamily="2" charset="2"/>
              <a:buNone/>
            </a:pPr>
            <a:r>
              <a:rPr lang="zh-CN" altLang="en-US" sz="1600">
                <a:latin typeface="Consolas" panose="020B0609020204030204" charset="0"/>
              </a:rPr>
              <a:t>&gt;&gt;&gt; m.group('last_name')</a:t>
            </a:r>
          </a:p>
          <a:p>
            <a:pPr marL="0" indent="0" defTabSz="914400">
              <a:buSzPct val="70000"/>
              <a:buFont typeface="Wingdings" panose="05000000000000000000" pitchFamily="2" charset="2"/>
              <a:buNone/>
            </a:pPr>
            <a:r>
              <a:rPr lang="zh-CN" altLang="en-US" sz="1600">
                <a:solidFill>
                  <a:srgbClr val="00B0F0"/>
                </a:solidFill>
                <a:latin typeface="Consolas" panose="020B0609020204030204" charset="0"/>
              </a:rPr>
              <a:t>'Reynolds'</a:t>
            </a:r>
          </a:p>
          <a:p>
            <a:pPr marL="0" indent="0" defTabSz="914400">
              <a:buSzPct val="70000"/>
              <a:buFont typeface="Wingdings" panose="05000000000000000000" pitchFamily="2" charset="2"/>
              <a:buNone/>
            </a:pPr>
            <a:r>
              <a:rPr lang="zh-CN" altLang="en-US" sz="1600">
                <a:latin typeface="Consolas" panose="020B0609020204030204" charset="0"/>
              </a:rPr>
              <a:t>&gt;&gt;&gt; m = re.match(r"(\d+)\.(\d+)", "24.1632")</a:t>
            </a:r>
          </a:p>
          <a:p>
            <a:pPr marL="0" indent="0" defTabSz="914400">
              <a:buSzPct val="70000"/>
              <a:buFont typeface="Wingdings" panose="05000000000000000000" pitchFamily="2" charset="2"/>
              <a:buNone/>
            </a:pPr>
            <a:r>
              <a:rPr lang="zh-CN" altLang="en-US" sz="1600">
                <a:latin typeface="Consolas" panose="020B0609020204030204" charset="0"/>
              </a:rPr>
              <a:t>&gt;&gt;&gt; m.groups()                #返回所有匹配的子模式（不包括第0个）</a:t>
            </a:r>
          </a:p>
          <a:p>
            <a:pPr marL="0" indent="0" defTabSz="914400">
              <a:buSzPct val="70000"/>
              <a:buFont typeface="Wingdings" panose="05000000000000000000" pitchFamily="2" charset="2"/>
              <a:buNone/>
            </a:pPr>
            <a:r>
              <a:rPr lang="zh-CN" altLang="en-US" sz="1600">
                <a:solidFill>
                  <a:srgbClr val="00B0F0"/>
                </a:solidFill>
                <a:latin typeface="Consolas" panose="020B0609020204030204" charset="0"/>
              </a:rPr>
              <a:t>('24', '1632')</a:t>
            </a:r>
          </a:p>
        </p:txBody>
      </p:sp>
      <p:sp>
        <p:nvSpPr>
          <p:cNvPr id="143363"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128</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pitchFamily="34" charset="0"/>
              </a:rPr>
              <a:t>4.2.5 子模式与</a:t>
            </a:r>
            <a:r>
              <a:rPr lang="en-US" altLang="zh-CN" kern="1200" baseline="0" dirty="0">
                <a:latin typeface="宋体" panose="02010600030101010101" pitchFamily="2" charset="-122"/>
                <a:ea typeface="+mj-ea"/>
                <a:cs typeface="+mj-cs"/>
                <a:sym typeface="Arial" panose="020B0604020202020204" pitchFamily="34" charset="0"/>
              </a:rPr>
              <a:t>Match对象</a:t>
            </a:r>
            <a:endParaRPr lang="zh-CN" altLang="en-US" kern="1200" baseline="0">
              <a:latin typeface="+mj-lt"/>
              <a:ea typeface="+mj-ea"/>
              <a:cs typeface="+mj-cs"/>
              <a:sym typeface="宋体" panose="02010600030101010101" pitchFamily="2" charset="-122"/>
            </a:endParaRPr>
          </a:p>
        </p:txBody>
      </p:sp>
      <p:sp>
        <p:nvSpPr>
          <p:cNvPr id="144386" name="内容占位符 2"/>
          <p:cNvSpPr>
            <a:spLocks noGrp="1"/>
          </p:cNvSpPr>
          <p:nvPr>
            <p:ph idx="1"/>
          </p:nvPr>
        </p:nvSpPr>
        <p:spPr/>
        <p:txBody>
          <a:bodyPr anchor="t"/>
          <a:lstStyle/>
          <a:p>
            <a:pPr marL="0" indent="0" defTabSz="914400">
              <a:buSzPct val="70000"/>
              <a:buFont typeface="Wingdings" panose="05000000000000000000" pitchFamily="2" charset="2"/>
              <a:buNone/>
            </a:pPr>
            <a:r>
              <a:rPr lang="zh-CN" altLang="en-US" sz="1400">
                <a:latin typeface="Consolas" panose="020B0609020204030204" charset="0"/>
              </a:rPr>
              <a:t>&gt;&gt;&gt; m = re.match(r"(?P&lt;first_name&gt;\w+) (?P&lt;last_name&gt;\w+)", "Malcolm Reynolds")</a:t>
            </a:r>
          </a:p>
          <a:p>
            <a:pPr marL="0" indent="0" defTabSz="914400">
              <a:buSzPct val="70000"/>
              <a:buFont typeface="Wingdings" panose="05000000000000000000" pitchFamily="2" charset="2"/>
              <a:buNone/>
            </a:pPr>
            <a:r>
              <a:rPr lang="zh-CN" altLang="en-US" sz="1400">
                <a:latin typeface="Consolas" panose="020B0609020204030204" charset="0"/>
              </a:rPr>
              <a:t>&gt;&gt;&gt; m.groupdict()                                   #以字典形式返回匹配的结果</a:t>
            </a:r>
          </a:p>
          <a:p>
            <a:pPr marL="0" indent="0" defTabSz="914400">
              <a:buSzPct val="70000"/>
              <a:buFont typeface="Wingdings" panose="05000000000000000000" pitchFamily="2" charset="2"/>
              <a:buNone/>
            </a:pPr>
            <a:r>
              <a:rPr lang="zh-CN" altLang="en-US" sz="1400">
                <a:solidFill>
                  <a:srgbClr val="00B0F0"/>
                </a:solidFill>
                <a:latin typeface="Consolas" panose="020B0609020204030204" charset="0"/>
              </a:rPr>
              <a:t>{'first_name': 'Malcolm', 'last_name': 'Reynolds'}</a:t>
            </a:r>
          </a:p>
          <a:p>
            <a:pPr marL="0" indent="0" defTabSz="914400">
              <a:buSzPct val="70000"/>
              <a:buFont typeface="Wingdings" panose="05000000000000000000" pitchFamily="2" charset="2"/>
              <a:buNone/>
            </a:pPr>
            <a:r>
              <a:rPr lang="zh-CN" altLang="en-US" sz="1400">
                <a:latin typeface="Consolas" panose="020B0609020204030204" charset="0"/>
              </a:rPr>
              <a:t>&gt;&gt;&gt; exampleString = '''There should be one-- and preferably only one --obvious way to do it.</a:t>
            </a:r>
          </a:p>
          <a:p>
            <a:pPr marL="0" indent="0" defTabSz="914400">
              <a:buSzPct val="70000"/>
              <a:buFont typeface="Wingdings" panose="05000000000000000000" pitchFamily="2" charset="2"/>
              <a:buNone/>
            </a:pPr>
            <a:r>
              <a:rPr lang="zh-CN" altLang="en-US" sz="1400">
                <a:latin typeface="Consolas" panose="020B0609020204030204" charset="0"/>
              </a:rPr>
              <a:t>Although that way may not be obvious at first unless you're Dutch.</a:t>
            </a:r>
          </a:p>
          <a:p>
            <a:pPr marL="0" indent="0" defTabSz="914400">
              <a:buSzPct val="70000"/>
              <a:buFont typeface="Wingdings" panose="05000000000000000000" pitchFamily="2" charset="2"/>
              <a:buNone/>
            </a:pPr>
            <a:r>
              <a:rPr lang="zh-CN" altLang="en-US" sz="1400">
                <a:latin typeface="Consolas" panose="020B0609020204030204" charset="0"/>
              </a:rPr>
              <a:t>Now is better than never.</a:t>
            </a:r>
          </a:p>
          <a:p>
            <a:pPr marL="0" indent="0" defTabSz="914400">
              <a:buSzPct val="70000"/>
              <a:buFont typeface="Wingdings" panose="05000000000000000000" pitchFamily="2" charset="2"/>
              <a:buNone/>
            </a:pPr>
            <a:r>
              <a:rPr lang="zh-CN" altLang="en-US" sz="1400">
                <a:latin typeface="Consolas" panose="020B0609020204030204" charset="0"/>
              </a:rPr>
              <a:t>Although never is often better than right now.'''</a:t>
            </a:r>
          </a:p>
          <a:p>
            <a:pPr marL="0" indent="0" defTabSz="914400">
              <a:buSzPct val="70000"/>
              <a:buFont typeface="Wingdings" panose="05000000000000000000" pitchFamily="2" charset="2"/>
              <a:buNone/>
            </a:pPr>
            <a:r>
              <a:rPr lang="zh-CN" altLang="en-US" sz="1400">
                <a:latin typeface="Consolas" panose="020B0609020204030204" charset="0"/>
              </a:rPr>
              <a:t>&gt;&gt;&gt; pattern = re.compile(r'(?&lt;=\w\s)never(?=\s\w)') #查找不在句子开头和结尾的never</a:t>
            </a:r>
          </a:p>
          <a:p>
            <a:pPr marL="0" indent="0" defTabSz="914400">
              <a:buSzPct val="70000"/>
              <a:buFont typeface="Wingdings" panose="05000000000000000000" pitchFamily="2" charset="2"/>
              <a:buNone/>
            </a:pPr>
            <a:r>
              <a:rPr lang="zh-CN" altLang="en-US" sz="1400">
                <a:latin typeface="Consolas" panose="020B0609020204030204" charset="0"/>
              </a:rPr>
              <a:t>&gt;&gt;&gt; matchResult = pattern.search(exampleString)</a:t>
            </a:r>
          </a:p>
          <a:p>
            <a:pPr marL="0" indent="0" defTabSz="914400">
              <a:buSzPct val="70000"/>
              <a:buFont typeface="Wingdings" panose="05000000000000000000" pitchFamily="2" charset="2"/>
              <a:buNone/>
            </a:pPr>
            <a:r>
              <a:rPr lang="zh-CN" altLang="en-US" sz="1400">
                <a:latin typeface="Consolas" panose="020B0609020204030204" charset="0"/>
              </a:rPr>
              <a:t>&gt;&gt;&gt; matchResult.span()</a:t>
            </a:r>
          </a:p>
          <a:p>
            <a:pPr marL="0" indent="0" defTabSz="914400">
              <a:buSzPct val="70000"/>
              <a:buFont typeface="Wingdings" panose="05000000000000000000" pitchFamily="2" charset="2"/>
              <a:buNone/>
            </a:pPr>
            <a:r>
              <a:rPr lang="zh-CN" altLang="en-US" sz="1400">
                <a:solidFill>
                  <a:srgbClr val="00B0F0"/>
                </a:solidFill>
                <a:latin typeface="Consolas" panose="020B0609020204030204" charset="0"/>
              </a:rPr>
              <a:t>(172, 177)</a:t>
            </a:r>
          </a:p>
        </p:txBody>
      </p:sp>
      <p:sp>
        <p:nvSpPr>
          <p:cNvPr id="14438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129</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pitchFamily="34" charset="0"/>
              </a:rPr>
              <a:t>4.1.1 字符串格式化</a:t>
            </a:r>
            <a:endParaRPr lang="zh-CN" altLang="en-US" kern="1200" baseline="0">
              <a:latin typeface="+mj-lt"/>
              <a:ea typeface="+mj-ea"/>
              <a:cs typeface="+mj-cs"/>
              <a:sym typeface="宋体" panose="02010600030101010101" pitchFamily="2" charset="-122"/>
            </a:endParaRPr>
          </a:p>
        </p:txBody>
      </p:sp>
      <p:sp>
        <p:nvSpPr>
          <p:cNvPr id="34818" name="内容占位符 2"/>
          <p:cNvSpPr>
            <a:spLocks noGrp="1"/>
          </p:cNvSpPr>
          <p:nvPr>
            <p:ph idx="1"/>
          </p:nvPr>
        </p:nvSpPr>
        <p:spPr>
          <a:xfrm>
            <a:off x="492783" y="1158692"/>
            <a:ext cx="8229600" cy="3395066"/>
          </a:xfrm>
        </p:spPr>
        <p:txBody>
          <a:bodyPr anchor="t"/>
          <a:lstStyle/>
          <a:p>
            <a:pPr marL="0" indent="0" defTabSz="914400">
              <a:lnSpc>
                <a:spcPct val="100000"/>
              </a:lnSpc>
              <a:spcBef>
                <a:spcPts val="300"/>
              </a:spcBef>
              <a:buSzPct val="70000"/>
              <a:buFont typeface="Wingdings" panose="05000000000000000000" pitchFamily="2" charset="2"/>
              <a:buNone/>
            </a:pPr>
            <a:r>
              <a:rPr lang="zh-CN" altLang="en-US" sz="1400" dirty="0">
                <a:latin typeface="Consolas" panose="020B0609020204030204" charset="0"/>
                <a:sym typeface="宋体" panose="02010600030101010101" pitchFamily="2" charset="-122"/>
              </a:rPr>
              <a:t>weather = [("Monday","rain</a:t>
            </a:r>
            <a:r>
              <a:rPr lang="en-US" altLang="zh-CN" sz="1400" dirty="0">
                <a:latin typeface="Consolas" panose="020B0609020204030204" charset="0"/>
                <a:sym typeface="宋体" panose="02010600030101010101" pitchFamily="2" charset="-122"/>
              </a:rPr>
              <a:t>y</a:t>
            </a:r>
            <a:r>
              <a:rPr lang="zh-CN" altLang="en-US" sz="1400" dirty="0">
                <a:latin typeface="Consolas" panose="020B0609020204030204" charset="0"/>
                <a:sym typeface="宋体" panose="02010600030101010101" pitchFamily="2" charset="-122"/>
              </a:rPr>
              <a:t>"),("Tuesday","sunny"),</a:t>
            </a:r>
          </a:p>
          <a:p>
            <a:pPr marL="0" indent="0" defTabSz="914400">
              <a:lnSpc>
                <a:spcPct val="100000"/>
              </a:lnSpc>
              <a:spcBef>
                <a:spcPts val="300"/>
              </a:spcBef>
              <a:buSzPct val="70000"/>
              <a:buFont typeface="Wingdings" panose="05000000000000000000" pitchFamily="2" charset="2"/>
              <a:buNone/>
            </a:pPr>
            <a:r>
              <a:rPr lang="zh-CN" altLang="en-US" sz="1400" dirty="0">
                <a:latin typeface="Consolas" panose="020B0609020204030204" charset="0"/>
                <a:sym typeface="宋体" panose="02010600030101010101" pitchFamily="2" charset="-122"/>
              </a:rPr>
              <a:t>           ("Wednesday", "sunny"),("Thursday","rain</a:t>
            </a:r>
            <a:r>
              <a:rPr lang="en-US" altLang="zh-CN" sz="1400" dirty="0">
                <a:latin typeface="Consolas" panose="020B0609020204030204" charset="0"/>
                <a:sym typeface="宋体" panose="02010600030101010101" pitchFamily="2" charset="-122"/>
              </a:rPr>
              <a:t>y</a:t>
            </a:r>
            <a:r>
              <a:rPr lang="zh-CN" altLang="en-US" sz="1400" dirty="0">
                <a:latin typeface="Consolas" panose="020B0609020204030204" charset="0"/>
                <a:sym typeface="宋体" panose="02010600030101010101" pitchFamily="2" charset="-122"/>
              </a:rPr>
              <a:t>"),</a:t>
            </a:r>
          </a:p>
          <a:p>
            <a:pPr marL="0" indent="0" defTabSz="914400">
              <a:lnSpc>
                <a:spcPct val="100000"/>
              </a:lnSpc>
              <a:spcBef>
                <a:spcPts val="300"/>
              </a:spcBef>
              <a:buSzPct val="70000"/>
              <a:buFont typeface="Wingdings" panose="05000000000000000000" pitchFamily="2" charset="2"/>
              <a:buNone/>
            </a:pPr>
            <a:r>
              <a:rPr lang="zh-CN" altLang="en-US" sz="1400" dirty="0">
                <a:latin typeface="Consolas" panose="020B0609020204030204" charset="0"/>
                <a:sym typeface="宋体" panose="02010600030101010101" pitchFamily="2" charset="-122"/>
              </a:rPr>
              <a:t>           ("Friday","</a:t>
            </a:r>
            <a:r>
              <a:rPr lang="en-US" altLang="zh-CN" sz="1400" dirty="0">
                <a:latin typeface="Consolas" panose="020B0609020204030204" charset="0"/>
                <a:sym typeface="宋体" panose="02010600030101010101" pitchFamily="2" charset="-122"/>
              </a:rPr>
              <a:t>c</a:t>
            </a:r>
            <a:r>
              <a:rPr lang="zh-CN" altLang="en-US" sz="1400" dirty="0">
                <a:latin typeface="Consolas" panose="020B0609020204030204" charset="0"/>
                <a:sym typeface="宋体" panose="02010600030101010101" pitchFamily="2" charset="-122"/>
              </a:rPr>
              <a:t>loudy")]</a:t>
            </a:r>
            <a:endParaRPr lang="zh-CN" altLang="en-US" sz="1400" dirty="0">
              <a:latin typeface="Consolas" panose="020B0609020204030204" charset="0"/>
            </a:endParaRPr>
          </a:p>
          <a:p>
            <a:pPr marL="0" indent="0" defTabSz="914400">
              <a:lnSpc>
                <a:spcPct val="100000"/>
              </a:lnSpc>
              <a:spcBef>
                <a:spcPts val="300"/>
              </a:spcBef>
              <a:buSzPct val="70000"/>
              <a:buFont typeface="Wingdings" panose="05000000000000000000" pitchFamily="2" charset="2"/>
              <a:buNone/>
            </a:pPr>
            <a:r>
              <a:rPr lang="zh-CN" altLang="en-US" sz="1400" dirty="0">
                <a:latin typeface="Consolas" panose="020B0609020204030204" charset="0"/>
                <a:sym typeface="宋体" panose="02010600030101010101" pitchFamily="2" charset="-122"/>
              </a:rPr>
              <a:t>formatter = "Weather of '{0[0]}' is '{0[1]}'".format</a:t>
            </a:r>
            <a:endParaRPr lang="zh-CN" altLang="en-US" sz="1400" dirty="0">
              <a:latin typeface="Consolas" panose="020B0609020204030204" charset="0"/>
            </a:endParaRPr>
          </a:p>
          <a:p>
            <a:pPr marL="0" indent="0" defTabSz="914400">
              <a:lnSpc>
                <a:spcPct val="100000"/>
              </a:lnSpc>
              <a:spcBef>
                <a:spcPts val="300"/>
              </a:spcBef>
              <a:buSzPct val="70000"/>
              <a:buFont typeface="Wingdings" panose="05000000000000000000" pitchFamily="2" charset="2"/>
              <a:buNone/>
            </a:pPr>
            <a:r>
              <a:rPr lang="zh-CN" altLang="en-US" sz="1400" dirty="0">
                <a:latin typeface="Consolas" panose="020B0609020204030204" charset="0"/>
                <a:sym typeface="宋体" panose="02010600030101010101" pitchFamily="2" charset="-122"/>
              </a:rPr>
              <a:t>for item in map(formatter,weather):</a:t>
            </a:r>
            <a:endParaRPr lang="zh-CN" altLang="en-US" sz="1400" dirty="0">
              <a:latin typeface="Consolas" panose="020B0609020204030204" charset="0"/>
            </a:endParaRPr>
          </a:p>
          <a:p>
            <a:pPr marL="0" indent="0" defTabSz="914400">
              <a:lnSpc>
                <a:spcPct val="100000"/>
              </a:lnSpc>
              <a:spcBef>
                <a:spcPts val="300"/>
              </a:spcBef>
              <a:buSzPct val="70000"/>
              <a:buFont typeface="Wingdings" panose="05000000000000000000" pitchFamily="2" charset="2"/>
              <a:buNone/>
            </a:pPr>
            <a:r>
              <a:rPr lang="zh-CN" altLang="en-US" sz="1400" dirty="0">
                <a:latin typeface="Consolas" panose="020B0609020204030204" charset="0"/>
                <a:sym typeface="宋体" panose="02010600030101010101" pitchFamily="2" charset="-122"/>
              </a:rPr>
              <a:t>    print</a:t>
            </a:r>
            <a:r>
              <a:rPr lang="en-US" altLang="zh-CN" sz="1400" dirty="0">
                <a:latin typeface="Consolas" panose="020B0609020204030204" charset="0"/>
                <a:sym typeface="宋体" panose="02010600030101010101" pitchFamily="2" charset="-122"/>
              </a:rPr>
              <a:t>(</a:t>
            </a:r>
            <a:r>
              <a:rPr lang="zh-CN" altLang="en-US" sz="1400" dirty="0">
                <a:latin typeface="Consolas" panose="020B0609020204030204" charset="0"/>
                <a:sym typeface="宋体" panose="02010600030101010101" pitchFamily="2" charset="-122"/>
              </a:rPr>
              <a:t>item</a:t>
            </a:r>
            <a:r>
              <a:rPr lang="en-US" altLang="zh-CN" sz="1400" dirty="0">
                <a:latin typeface="Consolas" panose="020B0609020204030204" charset="0"/>
                <a:sym typeface="宋体" panose="02010600030101010101" pitchFamily="2" charset="-122"/>
              </a:rPr>
              <a:t>)</a:t>
            </a:r>
            <a:endParaRPr lang="en-US" altLang="zh-CN" sz="1400" dirty="0">
              <a:latin typeface="Consolas" panose="020B0609020204030204" charset="0"/>
            </a:endParaRPr>
          </a:p>
          <a:p>
            <a:pPr marL="0" indent="0" defTabSz="914400">
              <a:lnSpc>
                <a:spcPct val="100000"/>
              </a:lnSpc>
              <a:spcBef>
                <a:spcPts val="300"/>
              </a:spcBef>
              <a:buNone/>
            </a:pPr>
            <a:r>
              <a:rPr lang="en-US" altLang="zh-CN" sz="1400" dirty="0">
                <a:latin typeface="Consolas" panose="020B0609020204030204" charset="0"/>
              </a:rPr>
              <a:t>for item in weather:</a:t>
            </a:r>
          </a:p>
          <a:p>
            <a:pPr marL="0" indent="0" defTabSz="914400">
              <a:lnSpc>
                <a:spcPct val="100000"/>
              </a:lnSpc>
              <a:spcBef>
                <a:spcPts val="300"/>
              </a:spcBef>
              <a:buNone/>
            </a:pPr>
            <a:r>
              <a:rPr lang="en-US" altLang="zh-CN" sz="1400" dirty="0">
                <a:latin typeface="Consolas" panose="020B0609020204030204" charset="0"/>
              </a:rPr>
              <a:t>    print(formatter(item))</a:t>
            </a:r>
          </a:p>
          <a:p>
            <a:pPr marL="0" indent="0" defTabSz="914400">
              <a:lnSpc>
                <a:spcPct val="100000"/>
              </a:lnSpc>
              <a:spcBef>
                <a:spcPts val="300"/>
              </a:spcBef>
              <a:buNone/>
            </a:pPr>
            <a:r>
              <a:rPr lang="zh-CN" altLang="en-US" sz="1400" b="1" dirty="0">
                <a:latin typeface="Consolas" panose="020B0609020204030204" charset="0"/>
              </a:rPr>
              <a:t>运行结果：</a:t>
            </a:r>
          </a:p>
          <a:p>
            <a:pPr marL="0" indent="0" defTabSz="914400">
              <a:lnSpc>
                <a:spcPct val="100000"/>
              </a:lnSpc>
              <a:spcBef>
                <a:spcPts val="300"/>
              </a:spcBef>
              <a:buNone/>
            </a:pPr>
            <a:r>
              <a:rPr lang="en-US" altLang="zh-CN" sz="1400" dirty="0">
                <a:solidFill>
                  <a:srgbClr val="00B0F0"/>
                </a:solidFill>
                <a:latin typeface="Consolas" panose="020B0609020204030204" charset="0"/>
              </a:rPr>
              <a:t>Weather of 'Monday' is 'rainy'</a:t>
            </a:r>
          </a:p>
          <a:p>
            <a:pPr marL="0" indent="0" defTabSz="914400">
              <a:lnSpc>
                <a:spcPct val="100000"/>
              </a:lnSpc>
              <a:spcBef>
                <a:spcPts val="300"/>
              </a:spcBef>
              <a:buNone/>
            </a:pPr>
            <a:r>
              <a:rPr lang="en-US" altLang="zh-CN" sz="1400" dirty="0">
                <a:solidFill>
                  <a:srgbClr val="00B0F0"/>
                </a:solidFill>
                <a:latin typeface="Consolas" panose="020B0609020204030204" charset="0"/>
              </a:rPr>
              <a:t>Weather of 'Tuesday' is 'sunny'</a:t>
            </a:r>
          </a:p>
          <a:p>
            <a:pPr marL="0" indent="0" defTabSz="914400">
              <a:lnSpc>
                <a:spcPct val="100000"/>
              </a:lnSpc>
              <a:spcBef>
                <a:spcPts val="300"/>
              </a:spcBef>
              <a:buNone/>
            </a:pPr>
            <a:r>
              <a:rPr lang="en-US" altLang="zh-CN" sz="1400" dirty="0">
                <a:solidFill>
                  <a:srgbClr val="00B0F0"/>
                </a:solidFill>
                <a:latin typeface="Consolas" panose="020B0609020204030204" charset="0"/>
              </a:rPr>
              <a:t>Weather of 'Wednesday' is 'sunny'</a:t>
            </a:r>
          </a:p>
          <a:p>
            <a:pPr marL="0" indent="0" defTabSz="914400">
              <a:lnSpc>
                <a:spcPct val="100000"/>
              </a:lnSpc>
              <a:spcBef>
                <a:spcPts val="300"/>
              </a:spcBef>
              <a:buNone/>
            </a:pPr>
            <a:r>
              <a:rPr lang="en-US" altLang="zh-CN" sz="1400" dirty="0">
                <a:solidFill>
                  <a:srgbClr val="00B0F0"/>
                </a:solidFill>
                <a:latin typeface="Consolas" panose="020B0609020204030204" charset="0"/>
              </a:rPr>
              <a:t>Weather of 'Thursday' is 'rainy'</a:t>
            </a:r>
          </a:p>
          <a:p>
            <a:pPr marL="0" indent="0" defTabSz="914400">
              <a:lnSpc>
                <a:spcPct val="100000"/>
              </a:lnSpc>
              <a:spcBef>
                <a:spcPts val="300"/>
              </a:spcBef>
              <a:buNone/>
            </a:pPr>
            <a:r>
              <a:rPr lang="en-US" altLang="zh-CN" sz="1400" dirty="0">
                <a:solidFill>
                  <a:srgbClr val="00B0F0"/>
                </a:solidFill>
                <a:latin typeface="Consolas" panose="020B0609020204030204" charset="0"/>
              </a:rPr>
              <a:t>Weather of 'Friday' is 'cloudy'</a:t>
            </a:r>
          </a:p>
        </p:txBody>
      </p:sp>
      <p:sp>
        <p:nvSpPr>
          <p:cNvPr id="3481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13</a:t>
            </a:fld>
            <a:endParaRPr lang="zh-CN" altLang="en-US" sz="1050" dirty="0">
              <a:latin typeface="Arial" panose="020B0604020202020204" pitchFamily="34" charset="0"/>
              <a:ea typeface="宋体" panose="02010600030101010101" pitchFamily="2" charset="-122"/>
            </a:endParaRPr>
          </a:p>
        </p:txBody>
      </p:sp>
      <p:sp>
        <p:nvSpPr>
          <p:cNvPr id="2" name="右大括号 1"/>
          <p:cNvSpPr/>
          <p:nvPr/>
        </p:nvSpPr>
        <p:spPr>
          <a:xfrm>
            <a:off x="3913644" y="2255432"/>
            <a:ext cx="145282" cy="344151"/>
          </a:xfrm>
          <a:prstGeom prst="righ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endParaRPr lang="zh-CN" altLang="en-US" sz="100" strike="noStrike" noProof="1"/>
          </a:p>
        </p:txBody>
      </p:sp>
      <p:sp>
        <p:nvSpPr>
          <p:cNvPr id="4" name="右大括号 3"/>
          <p:cNvSpPr/>
          <p:nvPr/>
        </p:nvSpPr>
        <p:spPr>
          <a:xfrm>
            <a:off x="3109426" y="2856225"/>
            <a:ext cx="145282" cy="342960"/>
          </a:xfrm>
          <a:prstGeom prst="righ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endParaRPr lang="zh-CN" altLang="en-US" sz="100" strike="noStrike" noProof="1"/>
          </a:p>
        </p:txBody>
      </p:sp>
      <p:sp>
        <p:nvSpPr>
          <p:cNvPr id="34822" name="文本框 4"/>
          <p:cNvSpPr txBox="1"/>
          <p:nvPr/>
        </p:nvSpPr>
        <p:spPr>
          <a:xfrm>
            <a:off x="5960512" y="2655558"/>
            <a:ext cx="843110" cy="306705"/>
          </a:xfrm>
          <a:prstGeom prst="rect">
            <a:avLst/>
          </a:prstGeom>
          <a:noFill/>
          <a:ln w="41275" cap="flat" cmpd="sng">
            <a:solidFill>
              <a:schemeClr val="accent1"/>
            </a:solidFill>
            <a:prstDash val="solid"/>
            <a:round/>
            <a:headEnd type="none" w="med" len="med"/>
            <a:tailEnd type="none" w="med" len="med"/>
          </a:ln>
        </p:spPr>
        <p:txBody>
          <a:bodyPr wrap="square" anchor="t">
            <a:spAutoFit/>
          </a:bodyPr>
          <a:lstStyle/>
          <a:p>
            <a:r>
              <a:rPr lang="zh-CN" altLang="en-US" sz="1400">
                <a:latin typeface="Arial" panose="020B0604020202020204" pitchFamily="34" charset="0"/>
                <a:ea typeface="宋体" panose="02010600030101010101" pitchFamily="2" charset="-122"/>
              </a:rPr>
              <a:t>等价</a:t>
            </a:r>
          </a:p>
        </p:txBody>
      </p:sp>
      <p:cxnSp>
        <p:nvCxnSpPr>
          <p:cNvPr id="6" name="直接箭头连接符 5"/>
          <p:cNvCxnSpPr>
            <a:stCxn id="34822" idx="1"/>
            <a:endCxn id="2" idx="1"/>
          </p:cNvCxnSpPr>
          <p:nvPr/>
        </p:nvCxnSpPr>
        <p:spPr>
          <a:xfrm flipH="1" flipV="1">
            <a:off x="4058626" y="2427643"/>
            <a:ext cx="1901825" cy="381635"/>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stCxn id="34822" idx="1"/>
            <a:endCxn id="4" idx="1"/>
          </p:cNvCxnSpPr>
          <p:nvPr/>
        </p:nvCxnSpPr>
        <p:spPr>
          <a:xfrm flipH="1">
            <a:off x="3254716" y="2809278"/>
            <a:ext cx="2705735" cy="218440"/>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pitchFamily="34" charset="0"/>
              </a:rPr>
              <a:t>4.2.5 子模式与</a:t>
            </a:r>
            <a:r>
              <a:rPr lang="en-US" altLang="zh-CN" kern="1200" baseline="0" dirty="0">
                <a:latin typeface="宋体" panose="02010600030101010101" pitchFamily="2" charset="-122"/>
                <a:ea typeface="+mj-ea"/>
                <a:cs typeface="+mj-cs"/>
                <a:sym typeface="Arial" panose="020B0604020202020204" pitchFamily="34" charset="0"/>
              </a:rPr>
              <a:t>Match对象</a:t>
            </a:r>
            <a:endParaRPr lang="zh-CN" altLang="en-US" kern="1200" baseline="0">
              <a:latin typeface="+mj-lt"/>
              <a:ea typeface="+mj-ea"/>
              <a:cs typeface="+mj-cs"/>
              <a:sym typeface="宋体" panose="02010600030101010101" pitchFamily="2" charset="-122"/>
            </a:endParaRPr>
          </a:p>
        </p:txBody>
      </p:sp>
      <p:sp>
        <p:nvSpPr>
          <p:cNvPr id="145410" name="内容占位符 2"/>
          <p:cNvSpPr>
            <a:spLocks noGrp="1"/>
          </p:cNvSpPr>
          <p:nvPr>
            <p:ph idx="1"/>
          </p:nvPr>
        </p:nvSpPr>
        <p:spPr/>
        <p:txBody>
          <a:bodyPr anchor="t"/>
          <a:lstStyle/>
          <a:p>
            <a:pPr marL="0" indent="0" defTabSz="914400">
              <a:spcBef>
                <a:spcPct val="0"/>
              </a:spcBef>
              <a:buSzPct val="70000"/>
              <a:buFont typeface="Wingdings" panose="05000000000000000000" pitchFamily="2" charset="2"/>
              <a:buNone/>
            </a:pPr>
            <a:r>
              <a:rPr lang="zh-CN" altLang="en-US" sz="1600">
                <a:latin typeface="Consolas" panose="020B0609020204030204" charset="0"/>
              </a:rPr>
              <a:t>&gt;&gt;&gt; pattern = re.compile(r'\b(?i)n\w+\b')  #查找以n或N字母开头的所有单词</a:t>
            </a: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&gt;&gt;&gt; index = 0</a:t>
            </a: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&gt;&gt;&gt; while True:</a:t>
            </a: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    matchResult = pattern.search(exampleString, index)</a:t>
            </a: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    if not matchResult:</a:t>
            </a: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        break</a:t>
            </a: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    print(matchResult.group(0), ':', matchResult.span(0))</a:t>
            </a: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    index = matchResult.end(0)</a:t>
            </a:r>
          </a:p>
          <a:p>
            <a:pPr marL="0" indent="0" defTabSz="914400">
              <a:spcBef>
                <a:spcPct val="0"/>
              </a:spcBef>
              <a:buSzPct val="70000"/>
              <a:buFont typeface="Wingdings" panose="05000000000000000000" pitchFamily="2" charset="2"/>
              <a:buNone/>
            </a:pPr>
            <a:endParaRPr lang="zh-CN" altLang="en-US" sz="16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1600">
                <a:solidFill>
                  <a:srgbClr val="00B0F0"/>
                </a:solidFill>
                <a:latin typeface="Consolas" panose="020B0609020204030204" charset="0"/>
              </a:rPr>
              <a:t>not : (92, 95)</a:t>
            </a:r>
          </a:p>
          <a:p>
            <a:pPr marL="0" indent="0" defTabSz="914400">
              <a:spcBef>
                <a:spcPct val="0"/>
              </a:spcBef>
              <a:buSzPct val="70000"/>
              <a:buFont typeface="Wingdings" panose="05000000000000000000" pitchFamily="2" charset="2"/>
              <a:buNone/>
            </a:pPr>
            <a:r>
              <a:rPr lang="zh-CN" altLang="en-US" sz="1600">
                <a:solidFill>
                  <a:srgbClr val="00B0F0"/>
                </a:solidFill>
                <a:latin typeface="Consolas" panose="020B0609020204030204" charset="0"/>
              </a:rPr>
              <a:t>Now : (137, 140)</a:t>
            </a:r>
          </a:p>
          <a:p>
            <a:pPr marL="0" indent="0" defTabSz="914400">
              <a:spcBef>
                <a:spcPct val="0"/>
              </a:spcBef>
              <a:buSzPct val="70000"/>
              <a:buFont typeface="Wingdings" panose="05000000000000000000" pitchFamily="2" charset="2"/>
              <a:buNone/>
            </a:pPr>
            <a:r>
              <a:rPr lang="zh-CN" altLang="en-US" sz="1600">
                <a:solidFill>
                  <a:srgbClr val="00B0F0"/>
                </a:solidFill>
                <a:latin typeface="Consolas" panose="020B0609020204030204" charset="0"/>
              </a:rPr>
              <a:t>never : (156, 161)</a:t>
            </a:r>
          </a:p>
          <a:p>
            <a:pPr marL="0" indent="0" defTabSz="914400">
              <a:spcBef>
                <a:spcPct val="0"/>
              </a:spcBef>
              <a:buSzPct val="70000"/>
              <a:buFont typeface="Wingdings" panose="05000000000000000000" pitchFamily="2" charset="2"/>
              <a:buNone/>
            </a:pPr>
            <a:r>
              <a:rPr lang="zh-CN" altLang="en-US" sz="1600">
                <a:solidFill>
                  <a:srgbClr val="00B0F0"/>
                </a:solidFill>
                <a:latin typeface="Consolas" panose="020B0609020204030204" charset="0"/>
              </a:rPr>
              <a:t>never : (172, 177)</a:t>
            </a:r>
          </a:p>
          <a:p>
            <a:pPr marL="0" indent="0" defTabSz="914400">
              <a:spcBef>
                <a:spcPct val="0"/>
              </a:spcBef>
              <a:buSzPct val="70000"/>
              <a:buFont typeface="Wingdings" panose="05000000000000000000" pitchFamily="2" charset="2"/>
              <a:buNone/>
            </a:pPr>
            <a:r>
              <a:rPr lang="zh-CN" altLang="en-US" sz="1600">
                <a:solidFill>
                  <a:srgbClr val="00B0F0"/>
                </a:solidFill>
                <a:latin typeface="Consolas" panose="020B0609020204030204" charset="0"/>
              </a:rPr>
              <a:t>now : (205, 208)</a:t>
            </a:r>
          </a:p>
        </p:txBody>
      </p:sp>
      <p:sp>
        <p:nvSpPr>
          <p:cNvPr id="145411"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130</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pitchFamily="34" charset="0"/>
              </a:rPr>
              <a:t>4.2.5 子模式与</a:t>
            </a:r>
            <a:r>
              <a:rPr lang="en-US" altLang="zh-CN" kern="1200" baseline="0" dirty="0">
                <a:latin typeface="宋体" panose="02010600030101010101" pitchFamily="2" charset="-122"/>
                <a:ea typeface="+mj-ea"/>
                <a:cs typeface="+mj-cs"/>
                <a:sym typeface="Arial" panose="020B0604020202020204" pitchFamily="34" charset="0"/>
              </a:rPr>
              <a:t>Match对象</a:t>
            </a:r>
            <a:endParaRPr lang="zh-CN" altLang="en-US" kern="1200" baseline="0">
              <a:latin typeface="+mj-lt"/>
              <a:ea typeface="+mj-ea"/>
              <a:cs typeface="+mj-cs"/>
              <a:sym typeface="宋体" panose="02010600030101010101" pitchFamily="2" charset="-122"/>
            </a:endParaRPr>
          </a:p>
        </p:txBody>
      </p:sp>
      <p:sp>
        <p:nvSpPr>
          <p:cNvPr id="146434" name="内容占位符 2"/>
          <p:cNvSpPr>
            <a:spLocks noGrp="1"/>
          </p:cNvSpPr>
          <p:nvPr>
            <p:ph idx="1"/>
          </p:nvPr>
        </p:nvSpPr>
        <p:spPr/>
        <p:txBody>
          <a:bodyPr anchor="t"/>
          <a:lstStyle/>
          <a:p>
            <a:pPr marL="0" indent="0" defTabSz="914400">
              <a:spcBef>
                <a:spcPct val="0"/>
              </a:spcBef>
              <a:buSzPct val="70000"/>
              <a:buFont typeface="Wingdings" panose="05000000000000000000" pitchFamily="2" charset="2"/>
              <a:buNone/>
            </a:pPr>
            <a:r>
              <a:rPr lang="zh-CN" altLang="en-US" sz="1600">
                <a:latin typeface="Consolas" panose="020B0609020204030204" charset="0"/>
              </a:rPr>
              <a:t>&gt;&gt;&gt; pattern = re.compile(r'(?&lt;!not\s)be\b') #查找前面没有单词not的单词be</a:t>
            </a: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&gt;&gt;&gt; index = 0</a:t>
            </a: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&gt;&gt;&gt; while True:</a:t>
            </a: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    matchResult = pattern.search(exampleString, index)</a:t>
            </a: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    if not matchResult:</a:t>
            </a: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        break</a:t>
            </a: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    print(matchResult.group(0), ':', matchResult.span(0))</a:t>
            </a: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    index = matchResult.end(0)</a:t>
            </a:r>
          </a:p>
          <a:p>
            <a:pPr marL="0" indent="0" defTabSz="914400">
              <a:spcBef>
                <a:spcPct val="0"/>
              </a:spcBef>
              <a:buSzPct val="70000"/>
              <a:buFont typeface="Wingdings" panose="05000000000000000000" pitchFamily="2" charset="2"/>
              <a:buNone/>
            </a:pPr>
            <a:endParaRPr lang="zh-CN" altLang="en-US" sz="16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1600">
                <a:solidFill>
                  <a:srgbClr val="00B0F0"/>
                </a:solidFill>
                <a:latin typeface="Consolas" panose="020B0609020204030204" charset="0"/>
              </a:rPr>
              <a:t>be : (13, 15)</a:t>
            </a: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&gt;&gt;&gt; exampleString[13:20]                    #验证一下结果是否正确</a:t>
            </a:r>
          </a:p>
          <a:p>
            <a:pPr marL="0" indent="0" defTabSz="914400">
              <a:spcBef>
                <a:spcPct val="0"/>
              </a:spcBef>
              <a:buSzPct val="70000"/>
              <a:buFont typeface="Wingdings" panose="05000000000000000000" pitchFamily="2" charset="2"/>
              <a:buNone/>
            </a:pPr>
            <a:r>
              <a:rPr lang="zh-CN" altLang="en-US" sz="1600">
                <a:solidFill>
                  <a:srgbClr val="00B0F0"/>
                </a:solidFill>
                <a:latin typeface="Consolas" panose="020B0609020204030204" charset="0"/>
              </a:rPr>
              <a:t>'be one-'</a:t>
            </a:r>
          </a:p>
        </p:txBody>
      </p:sp>
      <p:sp>
        <p:nvSpPr>
          <p:cNvPr id="14643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131</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pitchFamily="34" charset="0"/>
              </a:rPr>
              <a:t>4.2.5 子模式与</a:t>
            </a:r>
            <a:r>
              <a:rPr lang="en-US" altLang="zh-CN" kern="1200" baseline="0" dirty="0">
                <a:latin typeface="宋体" panose="02010600030101010101" pitchFamily="2" charset="-122"/>
                <a:ea typeface="+mj-ea"/>
                <a:cs typeface="+mj-cs"/>
                <a:sym typeface="Arial" panose="020B0604020202020204" pitchFamily="34" charset="0"/>
              </a:rPr>
              <a:t>Match对象</a:t>
            </a:r>
            <a:endParaRPr lang="zh-CN" altLang="en-US" kern="1200" baseline="0">
              <a:latin typeface="+mj-lt"/>
              <a:ea typeface="+mj-ea"/>
              <a:cs typeface="+mj-cs"/>
              <a:sym typeface="宋体" panose="02010600030101010101" pitchFamily="2" charset="-122"/>
            </a:endParaRPr>
          </a:p>
        </p:txBody>
      </p:sp>
      <p:sp>
        <p:nvSpPr>
          <p:cNvPr id="147458" name="内容占位符 2"/>
          <p:cNvSpPr>
            <a:spLocks noGrp="1"/>
          </p:cNvSpPr>
          <p:nvPr>
            <p:ph idx="1"/>
          </p:nvPr>
        </p:nvSpPr>
        <p:spPr>
          <a:xfrm>
            <a:off x="436880" y="1200150"/>
            <a:ext cx="8076565" cy="3395345"/>
          </a:xfrm>
        </p:spPr>
        <p:txBody>
          <a:bodyPr anchor="t"/>
          <a:lstStyle/>
          <a:p>
            <a:pPr marL="0" indent="0" defTabSz="914400">
              <a:buSzPct val="70000"/>
              <a:buFont typeface="Wingdings" panose="05000000000000000000" pitchFamily="2" charset="2"/>
              <a:buNone/>
            </a:pPr>
            <a:r>
              <a:rPr lang="zh-CN" altLang="en-US" sz="1400">
                <a:latin typeface="Consolas" panose="020B0609020204030204" charset="0"/>
              </a:rPr>
              <a:t>&gt;&gt;&gt; pattern = re.compile(r'(\b\w*(?P&lt;f&gt;\w+)(?P=f)\w*\b)') #有连续相同字母的单词</a:t>
            </a:r>
          </a:p>
          <a:p>
            <a:pPr marL="0" indent="0" defTabSz="914400">
              <a:buSzPct val="70000"/>
              <a:buFont typeface="Wingdings" panose="05000000000000000000" pitchFamily="2" charset="2"/>
              <a:buNone/>
            </a:pPr>
            <a:r>
              <a:rPr lang="zh-CN" altLang="en-US" sz="1400">
                <a:latin typeface="Consolas" panose="020B0609020204030204" charset="0"/>
              </a:rPr>
              <a:t>&gt;&gt;&gt; index = 0</a:t>
            </a:r>
          </a:p>
          <a:p>
            <a:pPr marL="0" indent="0" defTabSz="914400">
              <a:buSzPct val="70000"/>
              <a:buFont typeface="Wingdings" panose="05000000000000000000" pitchFamily="2" charset="2"/>
              <a:buNone/>
            </a:pPr>
            <a:r>
              <a:rPr lang="zh-CN" altLang="en-US" sz="1400">
                <a:latin typeface="Consolas" panose="020B0609020204030204" charset="0"/>
              </a:rPr>
              <a:t>&gt;&gt;&gt; while True:</a:t>
            </a:r>
          </a:p>
          <a:p>
            <a:pPr marL="0" indent="0" defTabSz="914400">
              <a:buSzPct val="70000"/>
              <a:buFont typeface="Wingdings" panose="05000000000000000000" pitchFamily="2" charset="2"/>
              <a:buNone/>
            </a:pPr>
            <a:r>
              <a:rPr lang="zh-CN" altLang="en-US" sz="1400">
                <a:latin typeface="Consolas" panose="020B0609020204030204" charset="0"/>
              </a:rPr>
              <a:t>    matchResult = pattern.search(exampleString, index)</a:t>
            </a:r>
          </a:p>
          <a:p>
            <a:pPr marL="0" indent="0" defTabSz="914400">
              <a:buSzPct val="70000"/>
              <a:buFont typeface="Wingdings" panose="05000000000000000000" pitchFamily="2" charset="2"/>
              <a:buNone/>
            </a:pPr>
            <a:r>
              <a:rPr lang="zh-CN" altLang="en-US" sz="1400">
                <a:latin typeface="Consolas" panose="020B0609020204030204" charset="0"/>
              </a:rPr>
              <a:t>    if not matchResult:</a:t>
            </a:r>
          </a:p>
          <a:p>
            <a:pPr marL="0" indent="0" defTabSz="914400">
              <a:buSzPct val="70000"/>
              <a:buFont typeface="Wingdings" panose="05000000000000000000" pitchFamily="2" charset="2"/>
              <a:buNone/>
            </a:pPr>
            <a:r>
              <a:rPr lang="zh-CN" altLang="en-US" sz="1400">
                <a:latin typeface="Consolas" panose="020B0609020204030204" charset="0"/>
              </a:rPr>
              <a:t>        break</a:t>
            </a:r>
          </a:p>
          <a:p>
            <a:pPr marL="0" indent="0" defTabSz="914400">
              <a:buSzPct val="70000"/>
              <a:buFont typeface="Wingdings" panose="05000000000000000000" pitchFamily="2" charset="2"/>
              <a:buNone/>
            </a:pPr>
            <a:r>
              <a:rPr lang="zh-CN" altLang="en-US" sz="1400">
                <a:latin typeface="Consolas" panose="020B0609020204030204" charset="0"/>
              </a:rPr>
              <a:t>    print(matchResult.group(0), ':', matchResult.group(2))</a:t>
            </a:r>
          </a:p>
          <a:p>
            <a:pPr marL="0" indent="0" defTabSz="914400">
              <a:buSzPct val="70000"/>
              <a:buFont typeface="Wingdings" panose="05000000000000000000" pitchFamily="2" charset="2"/>
              <a:buNone/>
            </a:pPr>
            <a:r>
              <a:rPr lang="zh-CN" altLang="en-US" sz="1400">
                <a:latin typeface="Consolas" panose="020B0609020204030204" charset="0"/>
              </a:rPr>
              <a:t>    index = matchResult.end(0) + 1</a:t>
            </a:r>
          </a:p>
          <a:p>
            <a:pPr marL="0" indent="0" defTabSz="914400">
              <a:buSzPct val="70000"/>
              <a:buFont typeface="Wingdings" panose="05000000000000000000" pitchFamily="2" charset="2"/>
              <a:buNone/>
            </a:pPr>
            <a:r>
              <a:rPr lang="zh-CN" altLang="en-US" sz="1400">
                <a:solidFill>
                  <a:srgbClr val="00B0F0"/>
                </a:solidFill>
                <a:latin typeface="Consolas" panose="020B0609020204030204" charset="0"/>
              </a:rPr>
              <a:t>unless : s</a:t>
            </a:r>
          </a:p>
          <a:p>
            <a:pPr marL="0" indent="0" defTabSz="914400">
              <a:buSzPct val="70000"/>
              <a:buFont typeface="Wingdings" panose="05000000000000000000" pitchFamily="2" charset="2"/>
              <a:buNone/>
            </a:pPr>
            <a:r>
              <a:rPr lang="zh-CN" altLang="en-US" sz="1400">
                <a:solidFill>
                  <a:srgbClr val="00B0F0"/>
                </a:solidFill>
                <a:latin typeface="Consolas" panose="020B0609020204030204" charset="0"/>
              </a:rPr>
              <a:t>better : t</a:t>
            </a:r>
          </a:p>
          <a:p>
            <a:pPr marL="0" indent="0" defTabSz="914400">
              <a:buSzPct val="70000"/>
              <a:buFont typeface="Wingdings" panose="05000000000000000000" pitchFamily="2" charset="2"/>
              <a:buNone/>
            </a:pPr>
            <a:r>
              <a:rPr lang="zh-CN" altLang="en-US" sz="1400">
                <a:solidFill>
                  <a:srgbClr val="00B0F0"/>
                </a:solidFill>
                <a:latin typeface="Consolas" panose="020B0609020204030204" charset="0"/>
              </a:rPr>
              <a:t>better : t</a:t>
            </a:r>
          </a:p>
          <a:p>
            <a:pPr marL="0" indent="0" defTabSz="914400">
              <a:buSzPct val="70000"/>
              <a:buFont typeface="Wingdings" panose="05000000000000000000" pitchFamily="2" charset="2"/>
              <a:buNone/>
            </a:pPr>
            <a:r>
              <a:rPr lang="zh-CN" altLang="en-US" sz="1400">
                <a:latin typeface="Consolas" panose="020B0609020204030204" charset="0"/>
              </a:rPr>
              <a:t>&gt;&gt;&gt; s </a:t>
            </a:r>
            <a:r>
              <a:rPr lang="en-US" altLang="zh-CN" sz="1400">
                <a:latin typeface="Consolas" panose="020B0609020204030204" charset="0"/>
              </a:rPr>
              <a:t>= </a:t>
            </a:r>
            <a:r>
              <a:rPr lang="zh-CN" altLang="en-US" sz="1400">
                <a:latin typeface="Consolas" panose="020B0609020204030204" charset="0"/>
              </a:rPr>
              <a:t>'aabc abcd abbcd abccd abcdd'</a:t>
            </a:r>
          </a:p>
          <a:p>
            <a:pPr marL="0" indent="0" defTabSz="914400">
              <a:buSzPct val="70000"/>
              <a:buFont typeface="Wingdings" panose="05000000000000000000" pitchFamily="2" charset="2"/>
              <a:buNone/>
            </a:pPr>
            <a:r>
              <a:rPr lang="zh-CN" altLang="en-US" sz="1400">
                <a:latin typeface="Consolas" panose="020B0609020204030204" charset="0"/>
              </a:rPr>
              <a:t>&gt;&gt;&gt; p</a:t>
            </a:r>
            <a:r>
              <a:rPr lang="en-US" altLang="zh-CN" sz="1400">
                <a:latin typeface="Consolas" panose="020B0609020204030204" charset="0"/>
              </a:rPr>
              <a:t>attern</a:t>
            </a:r>
            <a:r>
              <a:rPr lang="zh-CN" altLang="en-US" sz="1400">
                <a:latin typeface="Consolas" panose="020B0609020204030204" charset="0"/>
              </a:rPr>
              <a:t>.findall(s)</a:t>
            </a:r>
          </a:p>
          <a:p>
            <a:pPr marL="0" indent="0" defTabSz="914400">
              <a:buSzPct val="70000"/>
              <a:buFont typeface="Wingdings" panose="05000000000000000000" pitchFamily="2" charset="2"/>
              <a:buNone/>
            </a:pPr>
            <a:r>
              <a:rPr lang="zh-CN" altLang="en-US" sz="1400">
                <a:solidFill>
                  <a:srgbClr val="00B0F0"/>
                </a:solidFill>
                <a:latin typeface="Consolas" panose="020B0609020204030204" charset="0"/>
              </a:rPr>
              <a:t>[('aabc', 'a'), ('abbcd', 'b'), ('abccd', 'c'), ('abcdd', 'd')]</a:t>
            </a:r>
          </a:p>
        </p:txBody>
      </p:sp>
      <p:sp>
        <p:nvSpPr>
          <p:cNvPr id="14745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132</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标题 74753"/>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normAutofit/>
          </a:bodyP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4.2.6 正则表达式应用案例</a:t>
            </a:r>
          </a:p>
        </p:txBody>
      </p:sp>
      <p:sp>
        <p:nvSpPr>
          <p:cNvPr id="148482" name="文本占位符 74754"/>
          <p:cNvSpPr>
            <a:spLocks noGrp="1"/>
          </p:cNvSpPr>
          <p:nvPr>
            <p:ph idx="1"/>
          </p:nvPr>
        </p:nvSpPr>
        <p:spPr>
          <a:xfrm>
            <a:off x="370205" y="1050290"/>
            <a:ext cx="7973695" cy="3395345"/>
          </a:xfrm>
        </p:spPr>
        <p:txBody>
          <a:bodyPr anchor="t"/>
          <a:lstStyle/>
          <a:p>
            <a:pPr defTabSz="914400">
              <a:lnSpc>
                <a:spcPct val="150000"/>
              </a:lnSpc>
              <a:spcBef>
                <a:spcPct val="0"/>
              </a:spcBef>
              <a:buSzPct val="70000"/>
              <a:buFont typeface="Wingdings" panose="05000000000000000000" charset="0"/>
              <a:buChar char=""/>
            </a:pPr>
            <a:r>
              <a:rPr lang="zh-CN" altLang="en-US" sz="1800" b="1" dirty="0">
                <a:latin typeface="宋体" panose="02010600030101010101" pitchFamily="2" charset="-122"/>
              </a:rPr>
              <a:t>例</a:t>
            </a:r>
            <a:r>
              <a:rPr lang="en-US" altLang="zh-CN" sz="1800" b="1" dirty="0">
                <a:latin typeface="宋体" panose="02010600030101010101" pitchFamily="2" charset="-122"/>
              </a:rPr>
              <a:t>4-4</a:t>
            </a:r>
            <a:r>
              <a:rPr lang="zh-CN" altLang="en-US" sz="1800" dirty="0">
                <a:latin typeface="宋体" panose="02010600030101010101" pitchFamily="2" charset="-122"/>
              </a:rPr>
              <a:t>  识别并提取Python程序中的类名、函数名、变量名等标识符。</a:t>
            </a:r>
            <a:r>
              <a:rPr lang="zh-CN" altLang="en-US" sz="1800" dirty="0">
                <a:latin typeface="宋体" panose="02010600030101010101" pitchFamily="2" charset="-122"/>
                <a:sym typeface="Arial" panose="020B0604020202020204" pitchFamily="34" charset="0"/>
              </a:rPr>
              <a:t>假设源文件的编写风格符合</a:t>
            </a:r>
            <a:r>
              <a:rPr lang="en-US" altLang="zh-CN" sz="1800" dirty="0">
                <a:latin typeface="宋体" panose="02010600030101010101" pitchFamily="2" charset="-122"/>
                <a:sym typeface="Arial" panose="020B0604020202020204" pitchFamily="34" charset="0"/>
              </a:rPr>
              <a:t>Python</a:t>
            </a:r>
            <a:r>
              <a:rPr lang="zh-CN" altLang="en-US" sz="1800" dirty="0">
                <a:latin typeface="宋体" panose="02010600030101010101" pitchFamily="2" charset="-122"/>
                <a:sym typeface="Arial" panose="020B0604020202020204" pitchFamily="34" charset="0"/>
              </a:rPr>
              <a:t>语言编程规范。</a:t>
            </a:r>
          </a:p>
          <a:p>
            <a:pPr defTabSz="914400">
              <a:lnSpc>
                <a:spcPct val="150000"/>
              </a:lnSpc>
              <a:spcBef>
                <a:spcPct val="0"/>
              </a:spcBef>
              <a:buSzPct val="70000"/>
              <a:buFont typeface="Wingdings" panose="05000000000000000000" charset="0"/>
              <a:buChar char=""/>
            </a:pPr>
            <a:r>
              <a:rPr lang="zh-CN" altLang="en-US" sz="1500" dirty="0">
                <a:latin typeface="宋体" panose="02010600030101010101" pitchFamily="2" charset="-122"/>
              </a:rPr>
              <a:t>假设程序文件为</a:t>
            </a:r>
            <a:r>
              <a:rPr lang="en-US" altLang="zh-CN" sz="1500" dirty="0">
                <a:latin typeface="宋体" panose="02010600030101010101" pitchFamily="2" charset="-122"/>
                <a:hlinkClick r:id="rId2" action="ppaction://hlinkfile"/>
              </a:rPr>
              <a:t>FindIdentifiersFromPyFile.py</a:t>
            </a:r>
            <a:r>
              <a:rPr lang="en-US" altLang="zh-CN" sz="1500" dirty="0">
                <a:latin typeface="宋体" panose="02010600030101010101" pitchFamily="2" charset="-122"/>
              </a:rPr>
              <a:t>，在命令提示符环境中使用命令“Python FindIdentifiersFromPyFile.py 目标文件名”查找并输出目标文件中的标识符。</a:t>
            </a:r>
            <a:endParaRPr lang="zh-CN" altLang="en-US" sz="1800" dirty="0">
              <a:latin typeface="宋体" panose="02010600030101010101" pitchFamily="2" charset="-122"/>
            </a:endParaRPr>
          </a:p>
        </p:txBody>
      </p:sp>
      <p:sp>
        <p:nvSpPr>
          <p:cNvPr id="148483"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133</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normAutofit/>
          </a:bodyPr>
          <a:lstStyle/>
          <a:p>
            <a:pPr defTabSz="914400">
              <a:buNone/>
            </a:pPr>
            <a:r>
              <a:rPr lang="zh-CN" altLang="en-US" kern="1200" baseline="0" dirty="0">
                <a:latin typeface="宋体" panose="02010600030101010101" pitchFamily="2" charset="-122"/>
                <a:ea typeface="+mj-ea"/>
                <a:cs typeface="+mj-cs"/>
                <a:sym typeface="Arial" panose="020B0604020202020204" pitchFamily="34" charset="0"/>
              </a:rPr>
              <a:t>4.2.6 正则表达式应用案例</a:t>
            </a:r>
            <a:endParaRPr lang="zh-CN" altLang="en-US" kern="1200" baseline="0">
              <a:latin typeface="+mj-lt"/>
              <a:ea typeface="+mj-ea"/>
              <a:cs typeface="+mj-cs"/>
              <a:sym typeface="宋体" panose="02010600030101010101" pitchFamily="2" charset="-122"/>
            </a:endParaRPr>
          </a:p>
        </p:txBody>
      </p:sp>
      <p:sp>
        <p:nvSpPr>
          <p:cNvPr id="3" name="内容占位符 2"/>
          <p:cNvSpPr>
            <a:spLocks noGrp="1"/>
          </p:cNvSpPr>
          <p:nvPr>
            <p:ph idx="1"/>
          </p:nvPr>
        </p:nvSpPr>
        <p:spPr>
          <a:xfrm>
            <a:off x="401320" y="1050290"/>
            <a:ext cx="7853680" cy="3395345"/>
          </a:xfrm>
        </p:spPr>
        <p:txBody>
          <a:bodyPr/>
          <a:lstStyle/>
          <a:p>
            <a:pPr marL="379730" fontAlgn="base">
              <a:lnSpc>
                <a:spcPct val="150000"/>
              </a:lnSpc>
              <a:spcBef>
                <a:spcPts val="0"/>
              </a:spcBef>
              <a:buFont typeface="Wingdings" panose="05000000000000000000" charset="0"/>
              <a:buChar char=""/>
            </a:pPr>
            <a:r>
              <a:rPr lang="zh-CN" altLang="en-US" sz="1800" b="1" strike="noStrike" noProof="1">
                <a:latin typeface="宋体" panose="02010600030101010101" pitchFamily="2" charset="-122"/>
                <a:sym typeface="+mn-ea"/>
              </a:rPr>
              <a:t>例</a:t>
            </a:r>
            <a:r>
              <a:rPr lang="en-US" altLang="zh-CN" sz="1800" b="1" strike="noStrike" noProof="1">
                <a:latin typeface="宋体" panose="02010600030101010101" pitchFamily="2" charset="-122"/>
                <a:sym typeface="+mn-ea"/>
              </a:rPr>
              <a:t>4-5</a:t>
            </a:r>
            <a:r>
              <a:rPr lang="zh-CN" altLang="en-US" sz="1800" strike="noStrike" noProof="1">
                <a:latin typeface="宋体" panose="02010600030101010101" pitchFamily="2" charset="-122"/>
                <a:sym typeface="+mn-ea"/>
              </a:rPr>
              <a:t>  Python程序规范性检查。</a:t>
            </a:r>
            <a:endParaRPr lang="zh-CN" altLang="en-US" sz="1800" strike="noStrike" noProof="1">
              <a:latin typeface="宋体" panose="02010600030101010101" pitchFamily="2" charset="-122"/>
            </a:endParaRPr>
          </a:p>
          <a:p>
            <a:pPr indent="-306070" fontAlgn="base">
              <a:lnSpc>
                <a:spcPct val="150000"/>
              </a:lnSpc>
              <a:spcBef>
                <a:spcPts val="0"/>
              </a:spcBef>
              <a:buFont typeface="Wingdings" panose="05000000000000000000" charset="0"/>
              <a:buChar char=""/>
            </a:pPr>
            <a:r>
              <a:rPr lang="zh-CN" altLang="en-US" sz="1500" strike="noStrike" noProof="1"/>
              <a:t>程序文件为</a:t>
            </a:r>
            <a:r>
              <a:rPr lang="zh-CN" altLang="en-US" sz="1500" strike="noStrike" noProof="1">
                <a:hlinkClick r:id="rId2" action="ppaction://hlinkfile"/>
              </a:rPr>
              <a:t>CheckCodeFormats.py</a:t>
            </a:r>
            <a:r>
              <a:rPr lang="zh-CN" altLang="en-US" sz="1500" strike="noStrike" noProof="1"/>
              <a:t>，主要检查</a:t>
            </a:r>
            <a:r>
              <a:rPr lang="en-US" altLang="zh-CN" sz="1500" strike="noStrike" noProof="1"/>
              <a:t>Python</a:t>
            </a:r>
            <a:r>
              <a:rPr lang="zh-CN" altLang="en-US" sz="1500" strike="noStrike" noProof="1"/>
              <a:t>程序的一些基本规范，例如运算符两侧是否有空格，是否每次只导入一个模块，在不同的功能模块之间是否有空行。</a:t>
            </a:r>
          </a:p>
        </p:txBody>
      </p:sp>
      <p:sp>
        <p:nvSpPr>
          <p:cNvPr id="14950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134</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latin typeface="宋体" panose="02010600030101010101" pitchFamily="2" charset="-122"/>
                <a:sym typeface="Arial" panose="020B0604020202020204" pitchFamily="34" charset="0"/>
              </a:rPr>
              <a:t>4.2.6 正则表达式应用案例</a:t>
            </a:r>
          </a:p>
        </p:txBody>
      </p:sp>
      <p:sp>
        <p:nvSpPr>
          <p:cNvPr id="3" name="内容占位符 2"/>
          <p:cNvSpPr>
            <a:spLocks noGrp="1"/>
          </p:cNvSpPr>
          <p:nvPr>
            <p:ph idx="1"/>
          </p:nvPr>
        </p:nvSpPr>
        <p:spPr/>
        <p:txBody>
          <a:bodyPr/>
          <a:lstStyle/>
          <a:p>
            <a:r>
              <a:rPr lang="zh-CN" altLang="en-US" sz="1800" b="1">
                <a:latin typeface="Consolas" panose="020B0609020204030204" charset="0"/>
                <a:cs typeface="Consolas" panose="020B0609020204030204" charset="0"/>
              </a:rPr>
              <a:t>例4-6</a:t>
            </a:r>
            <a:r>
              <a:rPr lang="zh-CN" altLang="en-US" sz="1800">
                <a:latin typeface="Consolas" panose="020B0609020204030204" charset="0"/>
                <a:cs typeface="Consolas" panose="020B0609020204030204" charset="0"/>
              </a:rPr>
              <a:t>  查找文本中ABAC和AABB形式的成语。</a:t>
            </a:r>
            <a:endParaRPr lang="zh-CN" altLang="en-US" sz="135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from re import findall</a:t>
            </a:r>
          </a:p>
          <a:p>
            <a:pPr marL="0" indent="0">
              <a:buNone/>
            </a:pP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text = '''行尸走肉、金蝉脱壳、百里挑一、金玉满堂、</a:t>
            </a:r>
          </a:p>
          <a:p>
            <a:pPr marL="0" indent="0">
              <a:buNone/>
            </a:pPr>
            <a:r>
              <a:rPr lang="zh-CN" altLang="en-US" sz="1400">
                <a:latin typeface="Consolas" panose="020B0609020204030204" charset="0"/>
                <a:cs typeface="Consolas" panose="020B0609020204030204" charset="0"/>
              </a:rPr>
              <a:t>背水一战、霸王别姬、天上人间、不吐不快、海阔天空、</a:t>
            </a:r>
          </a:p>
          <a:p>
            <a:pPr marL="0" indent="0">
              <a:buNone/>
            </a:pPr>
            <a:r>
              <a:rPr lang="zh-CN" altLang="en-US" sz="1400">
                <a:latin typeface="Consolas" panose="020B0609020204030204" charset="0"/>
                <a:cs typeface="Consolas" panose="020B0609020204030204" charset="0"/>
              </a:rPr>
              <a:t>情非得已、满腹经纶、兵临城下、春暖花开、插翅难逃、</a:t>
            </a:r>
          </a:p>
          <a:p>
            <a:pPr marL="0" indent="0">
              <a:buNone/>
            </a:pPr>
            <a:r>
              <a:rPr lang="zh-CN" altLang="en-US" sz="1400">
                <a:latin typeface="Consolas" panose="020B0609020204030204" charset="0"/>
                <a:cs typeface="Consolas" panose="020B0609020204030204" charset="0"/>
              </a:rPr>
              <a:t>黄道吉日、天下无双、偷天换日、两小无猜、卧虎藏龙、</a:t>
            </a:r>
          </a:p>
          <a:p>
            <a:pPr marL="0" indent="0">
              <a:buNone/>
            </a:pPr>
            <a:r>
              <a:rPr lang="zh-CN" altLang="en-US" sz="1400">
                <a:latin typeface="Consolas" panose="020B0609020204030204" charset="0"/>
                <a:cs typeface="Consolas" panose="020B0609020204030204" charset="0"/>
              </a:rPr>
              <a:t>珠光宝气、簪缨世族、花花公子、绘声绘影、国色天香、</a:t>
            </a:r>
          </a:p>
          <a:p>
            <a:pPr marL="0" indent="0">
              <a:buNone/>
            </a:pPr>
            <a:r>
              <a:rPr lang="zh-CN" altLang="en-US" sz="1400">
                <a:latin typeface="Consolas" panose="020B0609020204030204" charset="0"/>
                <a:cs typeface="Consolas" panose="020B0609020204030204" charset="0"/>
              </a:rPr>
              <a:t>相亲相爱、八仙过海、金玉良缘、掌上明珠、皆大欢喜\</a:t>
            </a:r>
          </a:p>
          <a:p>
            <a:pPr marL="0" indent="0">
              <a:buNone/>
            </a:pPr>
            <a:r>
              <a:rPr lang="zh-CN" altLang="en-US" sz="1400">
                <a:latin typeface="Consolas" panose="020B0609020204030204" charset="0"/>
                <a:cs typeface="Consolas" panose="020B0609020204030204" charset="0"/>
              </a:rPr>
              <a:t>浩浩荡荡、平平安安、秀秀气气、斯斯文文、高高兴兴'''</a:t>
            </a:r>
          </a:p>
          <a:p>
            <a:pPr marL="0" indent="0">
              <a:buNone/>
            </a:pP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pattern = r'(((.).\3.)|((.)\5(.)\6))'</a:t>
            </a:r>
          </a:p>
          <a:p>
            <a:pPr marL="0" indent="0">
              <a:buNone/>
            </a:pPr>
            <a:r>
              <a:rPr lang="zh-CN" altLang="en-US" sz="1400">
                <a:latin typeface="Consolas" panose="020B0609020204030204" charset="0"/>
                <a:cs typeface="Consolas" panose="020B0609020204030204" charset="0"/>
              </a:rPr>
              <a:t>for item in findall(pattern, text):</a:t>
            </a:r>
          </a:p>
          <a:p>
            <a:pPr marL="0" indent="0">
              <a:buNone/>
            </a:pPr>
            <a:r>
              <a:rPr lang="zh-CN" altLang="en-US" sz="1400">
                <a:latin typeface="Consolas" panose="020B0609020204030204" charset="0"/>
                <a:cs typeface="Consolas" panose="020B0609020204030204" charset="0"/>
              </a:rPr>
              <a:t>    print(item[0])</a:t>
            </a:r>
          </a:p>
        </p:txBody>
      </p:sp>
      <p:sp>
        <p:nvSpPr>
          <p:cNvPr id="4" name="灯片编号占位符 3"/>
          <p:cNvSpPr>
            <a:spLocks noGrp="1"/>
          </p:cNvSpPr>
          <p:nvPr>
            <p:ph type="sldNum" sz="quarter" idx="4"/>
          </p:nvPr>
        </p:nvSpPr>
        <p:spPr/>
        <p:txBody>
          <a:bodyPr/>
          <a:lstStyle/>
          <a:p>
            <a:pPr algn="r" fontAlgn="base"/>
            <a:fld id="{9A0DB2DC-4C9A-4742-B13C-FB6460FD3503}" type="slidenum">
              <a:rPr lang="zh-CN" altLang="en-US" sz="790" strike="noStrike" noProof="1" dirty="0">
                <a:latin typeface="Arial" panose="020B0604020202020204" pitchFamily="34" charset="0"/>
                <a:ea typeface="宋体" panose="02010600030101010101" pitchFamily="2" charset="-122"/>
                <a:cs typeface="+mn-cs"/>
              </a:rPr>
              <a:t>135</a:t>
            </a:fld>
            <a:endParaRPr lang="zh-CN" altLang="en-US" sz="790" strike="noStrike" noProof="1"/>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latin typeface="宋体" panose="02010600030101010101" pitchFamily="2" charset="-122"/>
                <a:sym typeface="Arial" panose="020B0604020202020204" pitchFamily="34" charset="0"/>
              </a:rPr>
              <a:t>4.2.6 正则表达式应用案例</a:t>
            </a:r>
            <a:endParaRPr lang="zh-CN" altLang="en-US"/>
          </a:p>
        </p:txBody>
      </p:sp>
      <p:sp>
        <p:nvSpPr>
          <p:cNvPr id="4" name="灯片编号占位符 3"/>
          <p:cNvSpPr>
            <a:spLocks noGrp="1"/>
          </p:cNvSpPr>
          <p:nvPr>
            <p:ph type="sldNum" sz="quarter" idx="4"/>
          </p:nvPr>
        </p:nvSpPr>
        <p:spPr/>
        <p:txBody>
          <a:bodyPr/>
          <a:lstStyle/>
          <a:p>
            <a:pPr algn="r" fontAlgn="base"/>
            <a:fld id="{9A0DB2DC-4C9A-4742-B13C-FB6460FD3503}" type="slidenum">
              <a:rPr lang="zh-CN" altLang="en-US" sz="790" strike="noStrike" noProof="1" dirty="0">
                <a:latin typeface="Arial" panose="020B0604020202020204" pitchFamily="34" charset="0"/>
                <a:ea typeface="宋体" panose="02010600030101010101" pitchFamily="2" charset="-122"/>
                <a:cs typeface="+mn-cs"/>
              </a:rPr>
              <a:t>136</a:t>
            </a:fld>
            <a:endParaRPr lang="zh-CN" altLang="en-US" sz="790" strike="noStrike" noProof="1"/>
          </a:p>
        </p:txBody>
      </p:sp>
      <p:pic>
        <p:nvPicPr>
          <p:cNvPr id="5" name="图片 4"/>
          <p:cNvPicPr>
            <a:picLocks noChangeAspect="1"/>
          </p:cNvPicPr>
          <p:nvPr/>
        </p:nvPicPr>
        <p:blipFill>
          <a:blip r:embed="rId2"/>
          <a:stretch>
            <a:fillRect/>
          </a:stretch>
        </p:blipFill>
        <p:spPr>
          <a:xfrm>
            <a:off x="2198370" y="1110615"/>
            <a:ext cx="3859530" cy="3853339"/>
          </a:xfrm>
          <a:prstGeom prst="rect">
            <a:avLst/>
          </a:prstGeom>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标题 1"/>
          <p:cNvSpPr>
            <a:spLocks noGrp="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normAutofit/>
          </a:bodyPr>
          <a:lstStyle/>
          <a:p>
            <a:pPr defTabSz="914400">
              <a:buNone/>
            </a:pPr>
            <a:r>
              <a:rPr lang="zh-CN" altLang="zh-CN" kern="1200" baseline="0" dirty="0">
                <a:latin typeface="宋体" panose="02010600030101010101" pitchFamily="2" charset="-122"/>
                <a:ea typeface="+mj-ea"/>
                <a:cs typeface="+mj-cs"/>
                <a:sym typeface="Arial" panose="020B0604020202020204" pitchFamily="34" charset="0"/>
              </a:rPr>
              <a:t>4.2.6 正则表达式应用案例</a:t>
            </a:r>
            <a:endParaRPr lang="zh-CN" altLang="en-US" kern="1200" baseline="0">
              <a:latin typeface="+mj-lt"/>
              <a:ea typeface="+mj-ea"/>
              <a:cs typeface="+mj-cs"/>
              <a:sym typeface="宋体" panose="02010600030101010101" pitchFamily="2" charset="-122"/>
            </a:endParaRPr>
          </a:p>
        </p:txBody>
      </p:sp>
      <p:sp>
        <p:nvSpPr>
          <p:cNvPr id="3" name="内容占位符 2"/>
          <p:cNvSpPr>
            <a:spLocks noGrp="1"/>
          </p:cNvSpPr>
          <p:nvPr>
            <p:ph idx="1"/>
          </p:nvPr>
        </p:nvSpPr>
        <p:spPr/>
        <p:txBody>
          <a:bodyPr/>
          <a:lstStyle/>
          <a:p>
            <a:pPr fontAlgn="base">
              <a:spcBef>
                <a:spcPts val="0"/>
              </a:spcBef>
              <a:buFont typeface="Wingdings" panose="05000000000000000000" charset="0"/>
              <a:buChar char=""/>
            </a:pPr>
            <a:r>
              <a:rPr lang="zh-CN" altLang="en-US" sz="1800" b="1" strike="noStrike" noProof="1">
                <a:latin typeface="Consolas" panose="020B0609020204030204" charset="0"/>
              </a:rPr>
              <a:t>补充案例：</a:t>
            </a:r>
            <a:r>
              <a:rPr lang="zh-CN" altLang="en-US" sz="1800" strike="noStrike" noProof="1">
                <a:latin typeface="Consolas" panose="020B0609020204030204" charset="0"/>
              </a:rPr>
              <a:t>  使用正则表达式批量检查网页文件是否被嵌入iframe框架。</a:t>
            </a:r>
          </a:p>
          <a:p>
            <a:pPr marL="0" indent="0" fontAlgn="base">
              <a:spcBef>
                <a:spcPts val="0"/>
              </a:spcBef>
              <a:buNone/>
            </a:pPr>
            <a:r>
              <a:rPr lang="zh-CN" altLang="en-US" sz="1200" strike="noStrike" noProof="1">
                <a:latin typeface="Consolas" panose="020B0609020204030204" charset="0"/>
              </a:rPr>
              <a:t>import os</a:t>
            </a:r>
          </a:p>
          <a:p>
            <a:pPr marL="0" indent="0" fontAlgn="base">
              <a:spcBef>
                <a:spcPts val="0"/>
              </a:spcBef>
              <a:buNone/>
            </a:pPr>
            <a:r>
              <a:rPr lang="zh-CN" altLang="en-US" sz="1200" strike="noStrike" noProof="1">
                <a:latin typeface="Consolas" panose="020B0609020204030204" charset="0"/>
              </a:rPr>
              <a:t>import re</a:t>
            </a:r>
          </a:p>
          <a:p>
            <a:pPr marL="0" indent="0" fontAlgn="base">
              <a:spcBef>
                <a:spcPts val="0"/>
              </a:spcBef>
              <a:buNone/>
            </a:pP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def detectIframe(fn):</a:t>
            </a:r>
          </a:p>
          <a:p>
            <a:pPr marL="0" indent="0" fontAlgn="base">
              <a:spcBef>
                <a:spcPts val="0"/>
              </a:spcBef>
              <a:buNone/>
            </a:pPr>
            <a:r>
              <a:rPr lang="zh-CN" altLang="en-US" sz="1200" strike="noStrike" noProof="1">
                <a:latin typeface="Consolas" panose="020B0609020204030204" charset="0"/>
              </a:rPr>
              <a:t>    #存放网页文件内容的列表</a:t>
            </a:r>
          </a:p>
          <a:p>
            <a:pPr marL="0" indent="0" fontAlgn="base">
              <a:spcBef>
                <a:spcPts val="0"/>
              </a:spcBef>
              <a:buNone/>
            </a:pPr>
            <a:r>
              <a:rPr lang="zh-CN" altLang="en-US" sz="1200" strike="noStrike" noProof="1">
                <a:latin typeface="Consolas" panose="020B0609020204030204" charset="0"/>
              </a:rPr>
              <a:t>    content = []</a:t>
            </a:r>
          </a:p>
          <a:p>
            <a:pPr marL="0" indent="0" fontAlgn="base">
              <a:spcBef>
                <a:spcPts val="0"/>
              </a:spcBef>
              <a:buNone/>
            </a:pPr>
            <a:r>
              <a:rPr lang="zh-CN" altLang="en-US" sz="1200" strike="noStrike" noProof="1">
                <a:latin typeface="Consolas" panose="020B0609020204030204" charset="0"/>
              </a:rPr>
              <a:t>    with open(fn, encoding='utf8') as fp:</a:t>
            </a:r>
          </a:p>
          <a:p>
            <a:pPr marL="0" indent="0" fontAlgn="base">
              <a:spcBef>
                <a:spcPts val="0"/>
              </a:spcBef>
              <a:buNone/>
            </a:pPr>
            <a:r>
              <a:rPr lang="zh-CN" altLang="en-US" sz="1200" strike="noStrike" noProof="1">
                <a:latin typeface="Consolas" panose="020B0609020204030204" charset="0"/>
              </a:rPr>
              <a:t>        #读取文件所有行，删除两侧的空白字符，然后添加到列表中</a:t>
            </a:r>
          </a:p>
          <a:p>
            <a:pPr marL="0" indent="0" fontAlgn="base">
              <a:spcBef>
                <a:spcPts val="0"/>
              </a:spcBef>
              <a:buNone/>
            </a:pPr>
            <a:r>
              <a:rPr lang="zh-CN" altLang="en-US" sz="1200" strike="noStrike" noProof="1">
                <a:latin typeface="Consolas" panose="020B0609020204030204" charset="0"/>
              </a:rPr>
              <a:t>        for line in fp:</a:t>
            </a:r>
          </a:p>
          <a:p>
            <a:pPr marL="0" indent="0" fontAlgn="base">
              <a:spcBef>
                <a:spcPts val="0"/>
              </a:spcBef>
              <a:buNone/>
            </a:pPr>
            <a:r>
              <a:rPr lang="zh-CN" altLang="en-US" sz="1200" strike="noStrike" noProof="1">
                <a:latin typeface="Consolas" panose="020B0609020204030204" charset="0"/>
              </a:rPr>
              <a:t>            content.append(line.strip())</a:t>
            </a:r>
          </a:p>
          <a:p>
            <a:pPr marL="0" indent="0" fontAlgn="base">
              <a:spcBef>
                <a:spcPts val="0"/>
              </a:spcBef>
              <a:buNone/>
            </a:pPr>
            <a:r>
              <a:rPr lang="zh-CN" altLang="en-US" sz="1200" strike="noStrike" noProof="1">
                <a:latin typeface="Consolas" panose="020B0609020204030204" charset="0"/>
              </a:rPr>
              <a:t>    #把所有内容连接成字符串</a:t>
            </a:r>
          </a:p>
          <a:p>
            <a:pPr marL="0" indent="0" fontAlgn="base">
              <a:spcBef>
                <a:spcPts val="0"/>
              </a:spcBef>
              <a:buNone/>
            </a:pPr>
            <a:r>
              <a:rPr lang="zh-CN" altLang="en-US" sz="1200" strike="noStrike" noProof="1">
                <a:latin typeface="Consolas" panose="020B0609020204030204" charset="0"/>
              </a:rPr>
              <a:t>    content = ' '.join(content)</a:t>
            </a:r>
          </a:p>
          <a:p>
            <a:pPr marL="0" indent="0" fontAlgn="base">
              <a:spcBef>
                <a:spcPts val="0"/>
              </a:spcBef>
              <a:buNone/>
            </a:pPr>
            <a:r>
              <a:rPr lang="zh-CN" altLang="en-US" sz="1200" strike="noStrike" noProof="1">
                <a:latin typeface="Consolas" panose="020B0609020204030204" charset="0"/>
              </a:rPr>
              <a:t>    #正则表达式</a:t>
            </a:r>
          </a:p>
          <a:p>
            <a:pPr marL="0" indent="0" fontAlgn="base">
              <a:spcBef>
                <a:spcPts val="0"/>
              </a:spcBef>
              <a:buNone/>
            </a:pPr>
            <a:r>
              <a:rPr lang="zh-CN" altLang="en-US" sz="1200" strike="noStrike" noProof="1">
                <a:latin typeface="Consolas" panose="020B0609020204030204" charset="0"/>
              </a:rPr>
              <a:t>    m = re.findall(r'&lt;iframe\s+src=.*?&gt;&lt;/iframe&gt;', content)</a:t>
            </a:r>
          </a:p>
          <a:p>
            <a:pPr marL="0" indent="0" fontAlgn="base">
              <a:spcBef>
                <a:spcPts val="0"/>
              </a:spcBef>
              <a:buNone/>
            </a:pPr>
            <a:r>
              <a:rPr lang="zh-CN" altLang="en-US" sz="1200" strike="noStrike" noProof="1">
                <a:latin typeface="Consolas" panose="020B0609020204030204" charset="0"/>
              </a:rPr>
              <a:t>    if m:</a:t>
            </a:r>
          </a:p>
          <a:p>
            <a:pPr marL="0" indent="0" fontAlgn="base">
              <a:spcBef>
                <a:spcPts val="0"/>
              </a:spcBef>
              <a:buNone/>
            </a:pPr>
            <a:r>
              <a:rPr lang="zh-CN" altLang="en-US" sz="1200" strike="noStrike" noProof="1">
                <a:latin typeface="Consolas" panose="020B0609020204030204" charset="0"/>
              </a:rPr>
              <a:t>        #返回文件名和被嵌入的框架</a:t>
            </a:r>
          </a:p>
          <a:p>
            <a:pPr marL="0" indent="0" fontAlgn="base">
              <a:spcBef>
                <a:spcPts val="0"/>
              </a:spcBef>
              <a:buNone/>
            </a:pPr>
            <a:r>
              <a:rPr lang="zh-CN" altLang="en-US" sz="1200" strike="noStrike" noProof="1">
                <a:latin typeface="Consolas" panose="020B0609020204030204" charset="0"/>
              </a:rPr>
              <a:t>        return {fn:m}</a:t>
            </a:r>
          </a:p>
          <a:p>
            <a:pPr marL="0" indent="0" fontAlgn="base">
              <a:spcBef>
                <a:spcPts val="0"/>
              </a:spcBef>
              <a:buNone/>
            </a:pPr>
            <a:r>
              <a:rPr lang="zh-CN" altLang="en-US" sz="1200" strike="noStrike" noProof="1">
                <a:latin typeface="Consolas" panose="020B0609020204030204" charset="0"/>
              </a:rPr>
              <a:t>    return False</a:t>
            </a:r>
          </a:p>
        </p:txBody>
      </p:sp>
      <p:sp>
        <p:nvSpPr>
          <p:cNvPr id="150531" name="灯片编号占位符 3"/>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137</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标题 1"/>
          <p:cNvSpPr>
            <a:spLocks noGrp="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normAutofit/>
          </a:bodyPr>
          <a:lstStyle/>
          <a:p>
            <a:pPr defTabSz="914400">
              <a:buNone/>
            </a:pPr>
            <a:r>
              <a:rPr lang="zh-CN" altLang="zh-CN" kern="1200" baseline="0" dirty="0">
                <a:latin typeface="宋体" panose="02010600030101010101" pitchFamily="2" charset="-122"/>
                <a:ea typeface="+mj-ea"/>
                <a:cs typeface="+mj-cs"/>
                <a:sym typeface="Arial" panose="020B0604020202020204" pitchFamily="34" charset="0"/>
              </a:rPr>
              <a:t>4.2.6 正则表达式应用案例</a:t>
            </a:r>
            <a:endParaRPr lang="zh-CN" altLang="en-US" kern="1200" baseline="0">
              <a:latin typeface="+mj-lt"/>
              <a:ea typeface="+mj-ea"/>
              <a:cs typeface="+mj-cs"/>
              <a:sym typeface="宋体" panose="02010600030101010101" pitchFamily="2" charset="-122"/>
            </a:endParaRPr>
          </a:p>
        </p:txBody>
      </p:sp>
      <p:sp>
        <p:nvSpPr>
          <p:cNvPr id="151554" name="内容占位符 2"/>
          <p:cNvSpPr>
            <a:spLocks noGrp="1"/>
          </p:cNvSpPr>
          <p:nvPr>
            <p:ph idx="1"/>
          </p:nvPr>
        </p:nvSpPr>
        <p:spPr/>
        <p:txBody>
          <a:bodyPr anchor="t"/>
          <a:lstStyle/>
          <a:p>
            <a:pPr marL="0" indent="0">
              <a:buNone/>
            </a:pPr>
            <a:r>
              <a:rPr lang="zh-CN" altLang="en-US" sz="1600">
                <a:latin typeface="Consolas" panose="020B0609020204030204" charset="0"/>
                <a:cs typeface="Consolas" panose="020B0609020204030204" charset="0"/>
              </a:rPr>
              <a:t>#遍历当前文件夹中所有html和htm文件并检查是否被嵌入框架</a:t>
            </a:r>
          </a:p>
          <a:p>
            <a:pPr marL="0" indent="0">
              <a:buNone/>
            </a:pPr>
            <a:r>
              <a:rPr lang="zh-CN" altLang="en-US" sz="1600">
                <a:latin typeface="Consolas" panose="020B0609020204030204" charset="0"/>
                <a:cs typeface="Consolas" panose="020B0609020204030204" charset="0"/>
              </a:rPr>
              <a:t>for fn in (f for f in os.listdir('.') if f.endswith(('.html','.htm'))):</a:t>
            </a:r>
          </a:p>
          <a:p>
            <a:pPr marL="0" indent="0">
              <a:buNone/>
            </a:pPr>
            <a:r>
              <a:rPr lang="zh-CN" altLang="en-US" sz="1600">
                <a:latin typeface="Consolas" panose="020B0609020204030204" charset="0"/>
                <a:cs typeface="Consolas" panose="020B0609020204030204" charset="0"/>
              </a:rPr>
              <a:t>    r = detectIframe(fn)</a:t>
            </a:r>
          </a:p>
          <a:p>
            <a:pPr marL="0" indent="0">
              <a:buNone/>
            </a:pPr>
            <a:r>
              <a:rPr lang="zh-CN" altLang="en-US" sz="1600">
                <a:latin typeface="Consolas" panose="020B0609020204030204" charset="0"/>
                <a:cs typeface="Consolas" panose="020B0609020204030204" charset="0"/>
              </a:rPr>
              <a:t>    if not r:</a:t>
            </a:r>
          </a:p>
          <a:p>
            <a:pPr marL="0" indent="0">
              <a:buNone/>
            </a:pPr>
            <a:r>
              <a:rPr lang="zh-CN" altLang="en-US" sz="1600">
                <a:latin typeface="Consolas" panose="020B0609020204030204" charset="0"/>
                <a:cs typeface="Consolas" panose="020B0609020204030204" charset="0"/>
              </a:rPr>
              <a:t>        continue</a:t>
            </a:r>
          </a:p>
          <a:p>
            <a:pPr marL="0" indent="0">
              <a:buNone/>
            </a:pPr>
            <a:r>
              <a:rPr lang="zh-CN" altLang="en-US" sz="1600">
                <a:latin typeface="Consolas" panose="020B0609020204030204" charset="0"/>
                <a:cs typeface="Consolas" panose="020B0609020204030204" charset="0"/>
              </a:rPr>
              <a:t>    #输出检查结果</a:t>
            </a:r>
          </a:p>
          <a:p>
            <a:pPr marL="0" indent="0">
              <a:buNone/>
            </a:pPr>
            <a:r>
              <a:rPr lang="zh-CN" altLang="en-US" sz="1600">
                <a:latin typeface="Consolas" panose="020B0609020204030204" charset="0"/>
                <a:cs typeface="Consolas" panose="020B0609020204030204" charset="0"/>
              </a:rPr>
              <a:t>    for k, v in r.items():</a:t>
            </a:r>
          </a:p>
          <a:p>
            <a:pPr marL="0" indent="0">
              <a:buNone/>
            </a:pPr>
            <a:r>
              <a:rPr lang="zh-CN" altLang="en-US" sz="1600">
                <a:latin typeface="Consolas" panose="020B0609020204030204" charset="0"/>
                <a:cs typeface="Consolas" panose="020B0609020204030204" charset="0"/>
              </a:rPr>
              <a:t>        print(k)</a:t>
            </a:r>
          </a:p>
          <a:p>
            <a:pPr marL="0" indent="0">
              <a:buNone/>
            </a:pPr>
            <a:r>
              <a:rPr lang="zh-CN" altLang="en-US" sz="1600">
                <a:latin typeface="Consolas" panose="020B0609020204030204" charset="0"/>
                <a:cs typeface="Consolas" panose="020B0609020204030204" charset="0"/>
              </a:rPr>
              <a:t>        for vv in v:</a:t>
            </a:r>
          </a:p>
          <a:p>
            <a:pPr marL="0" indent="0">
              <a:buNone/>
            </a:pPr>
            <a:r>
              <a:rPr lang="zh-CN" altLang="en-US" sz="1600">
                <a:latin typeface="Consolas" panose="020B0609020204030204" charset="0"/>
                <a:cs typeface="Consolas" panose="020B0609020204030204" charset="0"/>
              </a:rPr>
              <a:t>            print('\t', vv)</a:t>
            </a:r>
          </a:p>
        </p:txBody>
      </p:sp>
      <p:sp>
        <p:nvSpPr>
          <p:cNvPr id="151555" name="灯片编号占位符 3"/>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138</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Title 1"/>
          <p:cNvSpPr>
            <a:spLocks noGrp="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altLang="zh-CN" sz="2700" dirty="0">
                <a:latin typeface="宋体" panose="02010600030101010101" pitchFamily="2" charset="-122"/>
                <a:sym typeface="Arial" panose="020B0604020202020204" pitchFamily="34" charset="0"/>
              </a:rPr>
              <a:t>4.2.6 正则表达式应用案例</a:t>
            </a:r>
            <a:endParaRPr lang="en-US" altLang="zh-CN" sz="2700" kern="1200" baseline="0">
              <a:latin typeface="+mj-lt"/>
              <a:ea typeface="+mj-ea"/>
              <a:cs typeface="+mj-cs"/>
              <a:sym typeface="宋体" panose="02010600030101010101" pitchFamily="2" charset="-122"/>
            </a:endParaRPr>
          </a:p>
        </p:txBody>
      </p:sp>
      <p:sp>
        <p:nvSpPr>
          <p:cNvPr id="152578" name="Content Placeholder 2"/>
          <p:cNvSpPr>
            <a:spLocks noGrp="1"/>
          </p:cNvSpPr>
          <p:nvPr>
            <p:ph idx="1"/>
          </p:nvPr>
        </p:nvSpPr>
        <p:spPr/>
        <p:txBody>
          <a:bodyPr anchor="t"/>
          <a:lstStyle/>
          <a:p>
            <a:pPr>
              <a:lnSpc>
                <a:spcPct val="150000"/>
              </a:lnSpc>
              <a:spcBef>
                <a:spcPct val="0"/>
              </a:spcBef>
            </a:pPr>
            <a:r>
              <a:rPr lang="zh-CN" altLang="en-US" sz="1800" b="1"/>
              <a:t>补充案例：</a:t>
            </a:r>
            <a:r>
              <a:rPr lang="zh-CN" altLang="en-US" sz="1800"/>
              <a:t>查</a:t>
            </a:r>
            <a:r>
              <a:rPr lang="en-US" altLang="zh-CN" sz="1800">
                <a:latin typeface="+mj-lt"/>
                <a:ea typeface="+mj-ea"/>
                <a:cs typeface="+mj-cs"/>
                <a:sym typeface="宋体" panose="02010600030101010101" pitchFamily="2" charset="-122"/>
              </a:rPr>
              <a:t>找字符串中每个字符的首次出现</a:t>
            </a:r>
            <a:r>
              <a:rPr lang="zh-CN" altLang="en-US" sz="1800">
                <a:latin typeface="+mj-lt"/>
                <a:ea typeface="+mj-ea"/>
                <a:cs typeface="+mj-cs"/>
                <a:sym typeface="宋体" panose="02010600030101010101" pitchFamily="2" charset="-122"/>
              </a:rPr>
              <a:t>。</a:t>
            </a:r>
            <a:r>
              <a:rPr lang="zh-CN" altLang="en-US" sz="1800"/>
              <a:t>给定一个任意字符串，要求得到一个新字符串，重复字符只保留一个，并且新字符串中的字符保持在原字符串中首次出现的先后顺序。例如，abcdaaabe处理后应得到abcde。</a:t>
            </a:r>
          </a:p>
        </p:txBody>
      </p:sp>
      <p:sp>
        <p:nvSpPr>
          <p:cNvPr id="152579" name="Slide Number Placeholder 3"/>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139</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775" y="1029970"/>
            <a:ext cx="8371840" cy="3395345"/>
          </a:xfrm>
        </p:spPr>
        <p:txBody>
          <a:bodyPr/>
          <a:lstStyle/>
          <a:p>
            <a:pPr fontAlgn="base">
              <a:lnSpc>
                <a:spcPct val="150000"/>
              </a:lnSpc>
              <a:spcBef>
                <a:spcPts val="0"/>
              </a:spcBef>
              <a:buFont typeface="Wingdings" panose="05000000000000000000" charset="0"/>
              <a:buChar char=""/>
            </a:pPr>
            <a:r>
              <a:rPr lang="en-US" sz="1800" strike="noStrike" noProof="1">
                <a:latin typeface="+mn-ea"/>
              </a:rPr>
              <a:t>从Python 3.6.x开始支持一种新的字符串格式化方式，官方叫做</a:t>
            </a:r>
            <a:r>
              <a:rPr lang="en-US" sz="1800" strike="noStrike" noProof="1">
                <a:solidFill>
                  <a:srgbClr val="FF0000"/>
                </a:solidFill>
                <a:latin typeface="+mn-ea"/>
              </a:rPr>
              <a:t>Formatted String Literals</a:t>
            </a:r>
            <a:r>
              <a:rPr lang="en-US" sz="1800" strike="noStrike" noProof="1">
                <a:latin typeface="+mn-ea"/>
              </a:rPr>
              <a:t>，</a:t>
            </a:r>
            <a:r>
              <a:rPr lang="zh-CN" altLang="en-US" sz="1800" strike="noStrike" noProof="1">
                <a:latin typeface="+mn-ea"/>
              </a:rPr>
              <a:t>在</a:t>
            </a:r>
            <a:r>
              <a:rPr lang="zh-CN" altLang="en-US" sz="1800" strike="noStrike" noProof="1">
                <a:solidFill>
                  <a:srgbClr val="FF0000"/>
                </a:solidFill>
                <a:latin typeface="+mn-ea"/>
              </a:rPr>
              <a:t>字符串前加字母</a:t>
            </a:r>
            <a:r>
              <a:rPr lang="en-US" altLang="zh-CN" sz="1800" strike="noStrike" noProof="1">
                <a:solidFill>
                  <a:srgbClr val="FF0000"/>
                </a:solidFill>
                <a:latin typeface="+mn-ea"/>
              </a:rPr>
              <a:t>f</a:t>
            </a:r>
            <a:r>
              <a:rPr lang="zh-CN" altLang="en-US" sz="1800" strike="noStrike" noProof="1">
                <a:latin typeface="+mn-ea"/>
              </a:rPr>
              <a:t>，</a:t>
            </a:r>
            <a:r>
              <a:rPr lang="en-US" sz="1800" strike="noStrike" noProof="1">
                <a:latin typeface="+mn-ea"/>
              </a:rPr>
              <a:t>含义与字符串对象format()方法类似。</a:t>
            </a:r>
          </a:p>
          <a:p>
            <a:pPr marL="0" indent="0" fontAlgn="base">
              <a:buNone/>
            </a:pPr>
            <a:r>
              <a:rPr lang="en-US" sz="1600" strike="noStrike" noProof="1">
                <a:latin typeface="Consolas" panose="020B0609020204030204" charset="0"/>
              </a:rPr>
              <a:t>&gt;&gt;&gt; width = 8</a:t>
            </a:r>
          </a:p>
          <a:p>
            <a:pPr marL="0" indent="0" fontAlgn="base">
              <a:buNone/>
            </a:pPr>
            <a:r>
              <a:rPr lang="en-US" sz="1600" strike="noStrike" noProof="1">
                <a:latin typeface="Consolas" panose="020B0609020204030204" charset="0"/>
              </a:rPr>
              <a:t>&gt;&gt;&gt; height = 6</a:t>
            </a:r>
          </a:p>
          <a:p>
            <a:pPr marL="0" indent="0" fontAlgn="base">
              <a:buNone/>
            </a:pPr>
            <a:r>
              <a:rPr lang="en-US" sz="1600" strike="noStrike" noProof="1">
                <a:latin typeface="Consolas" panose="020B0609020204030204" charset="0"/>
              </a:rPr>
              <a:t>&gt;&gt;&gt; print(f'Rectangle of {width}*{height}\nArea:{width*height}')</a:t>
            </a:r>
          </a:p>
          <a:p>
            <a:pPr marL="0" indent="0" fontAlgn="base">
              <a:buNone/>
            </a:pPr>
            <a:r>
              <a:rPr lang="en-US" sz="1600" strike="noStrike" noProof="1">
                <a:solidFill>
                  <a:srgbClr val="00B0F0"/>
                </a:solidFill>
                <a:latin typeface="Consolas" panose="020B0609020204030204" charset="0"/>
              </a:rPr>
              <a:t>Rectangle of 8*6</a:t>
            </a:r>
          </a:p>
          <a:p>
            <a:pPr marL="0" indent="0" fontAlgn="base">
              <a:buNone/>
            </a:pPr>
            <a:r>
              <a:rPr lang="en-US" sz="1600" strike="noStrike" noProof="1">
                <a:solidFill>
                  <a:srgbClr val="00B0F0"/>
                </a:solidFill>
                <a:latin typeface="Consolas" panose="020B0609020204030204" charset="0"/>
              </a:rPr>
              <a:t>Area:48</a:t>
            </a:r>
          </a:p>
        </p:txBody>
      </p:sp>
      <p:sp>
        <p:nvSpPr>
          <p:cNvPr id="35842"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pitchFamily="34" charset="0"/>
              </a:rPr>
              <a:t>4.1.1 字符串格式化</a:t>
            </a:r>
            <a:endParaRPr lang="zh-CN" altLang="en-US" kern="1200" baseline="0">
              <a:latin typeface="+mj-lt"/>
              <a:ea typeface="+mj-ea"/>
              <a:cs typeface="+mj-cs"/>
              <a:sym typeface="宋体" panose="02010600030101010101" pitchFamily="2" charset="-122"/>
            </a:endParaRPr>
          </a:p>
        </p:txBody>
      </p:sp>
      <p:sp>
        <p:nvSpPr>
          <p:cNvPr id="35843"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14</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Content Placeholder 2"/>
          <p:cNvSpPr>
            <a:spLocks noGrp="1"/>
          </p:cNvSpPr>
          <p:nvPr>
            <p:ph idx="1"/>
          </p:nvPr>
        </p:nvSpPr>
        <p:spPr/>
        <p:txBody>
          <a:bodyPr anchor="t"/>
          <a:lstStyle/>
          <a:p>
            <a:pPr marL="0" indent="0">
              <a:spcBef>
                <a:spcPct val="0"/>
              </a:spcBef>
              <a:buNone/>
            </a:pPr>
            <a:r>
              <a:rPr lang="en-US" altLang="zh-CN" sz="1600">
                <a:latin typeface="Consolas" panose="020B0609020204030204" charset="0"/>
              </a:rPr>
              <a:t>from re import findall</a:t>
            </a:r>
          </a:p>
          <a:p>
            <a:pPr marL="0" indent="0">
              <a:spcBef>
                <a:spcPct val="0"/>
              </a:spcBef>
              <a:buNone/>
            </a:pPr>
            <a:r>
              <a:rPr lang="en-US" altLang="zh-CN" sz="1600">
                <a:latin typeface="Consolas" panose="020B0609020204030204" charset="0"/>
              </a:rPr>
              <a:t>from random import choice</a:t>
            </a:r>
          </a:p>
          <a:p>
            <a:pPr marL="0" indent="0">
              <a:spcBef>
                <a:spcPct val="0"/>
              </a:spcBef>
              <a:buNone/>
            </a:pPr>
            <a:r>
              <a:rPr lang="en-US" altLang="zh-CN" sz="1600">
                <a:latin typeface="Consolas" panose="020B0609020204030204" charset="0"/>
              </a:rPr>
              <a:t>from string import digits</a:t>
            </a:r>
          </a:p>
          <a:p>
            <a:pPr marL="0" indent="0">
              <a:spcBef>
                <a:spcPct val="0"/>
              </a:spcBef>
              <a:buNone/>
            </a:pPr>
            <a:endParaRPr lang="en-US" altLang="zh-CN" sz="1600">
              <a:latin typeface="Consolas" panose="020B0609020204030204" charset="0"/>
            </a:endParaRPr>
          </a:p>
          <a:p>
            <a:pPr marL="0" indent="0">
              <a:spcBef>
                <a:spcPct val="0"/>
              </a:spcBef>
              <a:buNone/>
            </a:pPr>
            <a:r>
              <a:rPr lang="en-US" altLang="zh-CN" sz="1600">
                <a:latin typeface="Consolas" panose="020B0609020204030204" charset="0"/>
              </a:rPr>
              <a:t>def func1(text):</a:t>
            </a:r>
          </a:p>
          <a:p>
            <a:pPr marL="0" indent="0">
              <a:spcBef>
                <a:spcPct val="0"/>
              </a:spcBef>
              <a:buNone/>
            </a:pPr>
            <a:r>
              <a:rPr lang="en-US" altLang="zh-CN" sz="1600">
                <a:latin typeface="Consolas" panose="020B0609020204030204" charset="0"/>
              </a:rPr>
              <a:t>    # 转换为集合，去重</a:t>
            </a:r>
          </a:p>
          <a:p>
            <a:pPr marL="0" indent="0">
              <a:spcBef>
                <a:spcPct val="0"/>
              </a:spcBef>
              <a:buNone/>
            </a:pPr>
            <a:r>
              <a:rPr lang="en-US" altLang="zh-CN" sz="1600">
                <a:latin typeface="Consolas" panose="020B0609020204030204" charset="0"/>
              </a:rPr>
              <a:t>    result = set(text)</a:t>
            </a:r>
          </a:p>
          <a:p>
            <a:pPr marL="0" indent="0">
              <a:spcBef>
                <a:spcPct val="0"/>
              </a:spcBef>
              <a:buNone/>
            </a:pPr>
            <a:r>
              <a:rPr lang="en-US" altLang="zh-CN" sz="1600">
                <a:latin typeface="Consolas" panose="020B0609020204030204" charset="0"/>
              </a:rPr>
              <a:t>    # 按其在原字符串中的先</a:t>
            </a:r>
            <a:r>
              <a:rPr lang="zh-CN" altLang="en-US" sz="1600">
                <a:latin typeface="Consolas" panose="020B0609020204030204" charset="0"/>
              </a:rPr>
              <a:t>后</a:t>
            </a:r>
            <a:r>
              <a:rPr lang="en-US" altLang="zh-CN" sz="1600">
                <a:latin typeface="Consolas" panose="020B0609020204030204" charset="0"/>
              </a:rPr>
              <a:t>顺序，把集合里的字符连接为字符串</a:t>
            </a:r>
          </a:p>
          <a:p>
            <a:pPr marL="0" indent="0">
              <a:spcBef>
                <a:spcPct val="0"/>
              </a:spcBef>
              <a:buNone/>
            </a:pPr>
            <a:r>
              <a:rPr lang="en-US" altLang="zh-CN" sz="1600">
                <a:latin typeface="Consolas" panose="020B0609020204030204" charset="0"/>
              </a:rPr>
              <a:t>    result = ''.join(sorted(result, key=text.index))</a:t>
            </a:r>
          </a:p>
          <a:p>
            <a:pPr marL="0" indent="0">
              <a:spcBef>
                <a:spcPct val="0"/>
              </a:spcBef>
              <a:buNone/>
            </a:pPr>
            <a:r>
              <a:rPr lang="en-US" altLang="zh-CN" sz="1600">
                <a:latin typeface="Consolas" panose="020B0609020204030204" charset="0"/>
              </a:rPr>
              <a:t>    return result</a:t>
            </a:r>
          </a:p>
        </p:txBody>
      </p:sp>
      <p:sp>
        <p:nvSpPr>
          <p:cNvPr id="153603" name="Title 4"/>
          <p:cNvSpPr>
            <a:spLocks noGrp="1"/>
          </p:cNvSpPr>
          <p:nvPr>
            <p:ph type="title"/>
          </p:nvPr>
        </p:nvSpPr>
        <p:spPr>
          <a:xfrm>
            <a:off x="5080" y="2540"/>
            <a:ext cx="9122410" cy="925195"/>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altLang="zh-CN" sz="2700" dirty="0">
                <a:latin typeface="宋体" panose="02010600030101010101" pitchFamily="2" charset="-122"/>
                <a:sym typeface="Arial" panose="020B0604020202020204" pitchFamily="34" charset="0"/>
              </a:rPr>
              <a:t>4.2.6 正则表达式应用案例</a:t>
            </a:r>
            <a:endParaRPr lang="en-US" altLang="zh-CN" sz="2700" kern="1200" baseline="0">
              <a:latin typeface="+mj-lt"/>
              <a:ea typeface="+mj-ea"/>
              <a:cs typeface="+mj-cs"/>
              <a:sym typeface="宋体" panose="02010600030101010101" pitchFamily="2" charset="-122"/>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tLang="zh-CN" dirty="0">
                <a:latin typeface="宋体" panose="02010600030101010101" pitchFamily="2" charset="-122"/>
                <a:sym typeface="Arial" panose="020B0604020202020204" pitchFamily="34" charset="0"/>
              </a:rPr>
              <a:t>4.2.6 正则表达式应用案例</a:t>
            </a:r>
            <a:endParaRPr lang="en-US"/>
          </a:p>
        </p:txBody>
      </p:sp>
      <p:sp>
        <p:nvSpPr>
          <p:cNvPr id="3" name="Content Placeholder 2"/>
          <p:cNvSpPr>
            <a:spLocks noGrp="1"/>
          </p:cNvSpPr>
          <p:nvPr>
            <p:ph idx="1"/>
          </p:nvPr>
        </p:nvSpPr>
        <p:spPr/>
        <p:txBody>
          <a:bodyPr/>
          <a:lstStyle/>
          <a:p>
            <a:pPr marL="0" indent="0">
              <a:spcBef>
                <a:spcPct val="0"/>
              </a:spcBef>
              <a:buNone/>
            </a:pPr>
            <a:r>
              <a:rPr lang="en-US" altLang="zh-CN" sz="1600">
                <a:latin typeface="Consolas" panose="020B0609020204030204" charset="0"/>
                <a:sym typeface="+mn-ea"/>
              </a:rPr>
              <a:t>def func2(text):</a:t>
            </a:r>
            <a:endParaRPr lang="en-US" altLang="zh-CN" sz="1600">
              <a:latin typeface="Consolas" panose="020B0609020204030204" charset="0"/>
            </a:endParaRPr>
          </a:p>
          <a:p>
            <a:pPr marL="0" indent="0">
              <a:spcBef>
                <a:spcPct val="0"/>
              </a:spcBef>
              <a:buNone/>
            </a:pPr>
            <a:r>
              <a:rPr lang="en-US" altLang="zh-CN" sz="1600">
                <a:latin typeface="Consolas" panose="020B0609020204030204" charset="0"/>
                <a:sym typeface="+mn-ea"/>
              </a:rPr>
              <a:t>    result = []</a:t>
            </a:r>
            <a:endParaRPr lang="en-US" altLang="zh-CN" sz="1600">
              <a:latin typeface="Consolas" panose="020B0609020204030204" charset="0"/>
            </a:endParaRPr>
          </a:p>
          <a:p>
            <a:pPr marL="0" indent="0">
              <a:spcBef>
                <a:spcPct val="0"/>
              </a:spcBef>
              <a:buNone/>
            </a:pPr>
            <a:r>
              <a:rPr lang="en-US" altLang="zh-CN" sz="1600">
                <a:latin typeface="Consolas" panose="020B0609020204030204" charset="0"/>
                <a:sym typeface="+mn-ea"/>
              </a:rPr>
              <a:t>    for ch in text:</a:t>
            </a:r>
            <a:endParaRPr lang="en-US" altLang="zh-CN" sz="1600">
              <a:latin typeface="Consolas" panose="020B0609020204030204" charset="0"/>
            </a:endParaRPr>
          </a:p>
          <a:p>
            <a:pPr marL="0" indent="0">
              <a:spcBef>
                <a:spcPct val="0"/>
              </a:spcBef>
              <a:buNone/>
            </a:pPr>
            <a:r>
              <a:rPr lang="en-US" altLang="zh-CN" sz="1600">
                <a:latin typeface="Consolas" panose="020B0609020204030204" charset="0"/>
                <a:sym typeface="+mn-ea"/>
              </a:rPr>
              <a:t>        if ch not in result:</a:t>
            </a:r>
            <a:endParaRPr lang="en-US" altLang="zh-CN" sz="1600">
              <a:latin typeface="Consolas" panose="020B0609020204030204" charset="0"/>
            </a:endParaRPr>
          </a:p>
          <a:p>
            <a:pPr marL="0" indent="0">
              <a:spcBef>
                <a:spcPct val="0"/>
              </a:spcBef>
              <a:buNone/>
            </a:pPr>
            <a:r>
              <a:rPr lang="en-US" altLang="zh-CN" sz="1600">
                <a:latin typeface="Consolas" panose="020B0609020204030204" charset="0"/>
                <a:sym typeface="+mn-ea"/>
              </a:rPr>
              <a:t>            result.append(ch)</a:t>
            </a:r>
            <a:endParaRPr lang="en-US" altLang="zh-CN" sz="1600">
              <a:latin typeface="Consolas" panose="020B0609020204030204" charset="0"/>
            </a:endParaRPr>
          </a:p>
          <a:p>
            <a:pPr marL="0" indent="0">
              <a:spcBef>
                <a:spcPct val="0"/>
              </a:spcBef>
              <a:buNone/>
            </a:pPr>
            <a:r>
              <a:rPr lang="en-US" altLang="zh-CN" sz="1600">
                <a:latin typeface="Consolas" panose="020B0609020204030204" charset="0"/>
                <a:sym typeface="+mn-ea"/>
              </a:rPr>
              <a:t>    return ''.join(result)</a:t>
            </a:r>
            <a:endParaRPr lang="en-US" sz="1600"/>
          </a:p>
        </p:txBody>
      </p:sp>
      <p:sp>
        <p:nvSpPr>
          <p:cNvPr id="4" name="Slide Number Placeholder 3"/>
          <p:cNvSpPr>
            <a:spLocks noGrp="1"/>
          </p:cNvSpPr>
          <p:nvPr>
            <p:ph type="sldNum" sz="quarter" idx="12"/>
          </p:nvPr>
        </p:nvSpPr>
        <p:spPr>
          <a:xfrm>
            <a:off x="6553200" y="4684738"/>
            <a:ext cx="2133600" cy="357250"/>
          </a:xfrm>
        </p:spPr>
        <p:txBody>
          <a:bodyPr/>
          <a:lstStyle/>
          <a:p>
            <a:pPr lvl="0" algn="r" eaLnBrk="1" fontAlgn="base" hangingPunct="1"/>
            <a:fld id="{9A0DB2DC-4C9A-4742-B13C-FB6460FD3503}" type="slidenum">
              <a:rPr lang="zh-CN" altLang="en-US" sz="1000" strike="noStrike" noProof="1" dirty="0">
                <a:latin typeface="Arial" panose="020B0604020202020204" pitchFamily="34" charset="0"/>
                <a:ea typeface="宋体" panose="02010600030101010101" pitchFamily="2" charset="-122"/>
                <a:cs typeface="+mn-ea"/>
              </a:rPr>
              <a:t>141</a:t>
            </a:fld>
            <a:endParaRPr lang="zh-CN" altLang="en-US" sz="1000" strike="noStrike" noProof="1"/>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tLang="zh-CN" dirty="0">
                <a:latin typeface="宋体" panose="02010600030101010101" pitchFamily="2" charset="-122"/>
                <a:sym typeface="Arial" panose="020B0604020202020204" pitchFamily="34" charset="0"/>
              </a:rPr>
              <a:t>4.2.6 正则表达式应用案例</a:t>
            </a:r>
            <a:endParaRPr lang="en-US"/>
          </a:p>
        </p:txBody>
      </p:sp>
      <p:sp>
        <p:nvSpPr>
          <p:cNvPr id="3" name="Content Placeholder 2"/>
          <p:cNvSpPr>
            <a:spLocks noGrp="1"/>
          </p:cNvSpPr>
          <p:nvPr>
            <p:ph idx="1"/>
          </p:nvPr>
        </p:nvSpPr>
        <p:spPr/>
        <p:txBody>
          <a:bodyPr/>
          <a:lstStyle/>
          <a:p>
            <a:pPr marL="0" indent="0">
              <a:spcBef>
                <a:spcPct val="0"/>
              </a:spcBef>
              <a:buNone/>
            </a:pPr>
            <a:r>
              <a:rPr lang="en-US" altLang="zh-CN" sz="1600">
                <a:latin typeface="Consolas" panose="020B0609020204030204" charset="0"/>
                <a:sym typeface="+mn-ea"/>
              </a:rPr>
              <a:t>def func3(text):</a:t>
            </a:r>
            <a:endParaRPr lang="en-US" altLang="zh-CN" sz="1600">
              <a:latin typeface="Consolas" panose="020B0609020204030204" charset="0"/>
            </a:endParaRPr>
          </a:p>
          <a:p>
            <a:pPr marL="0" indent="0">
              <a:spcBef>
                <a:spcPct val="0"/>
              </a:spcBef>
              <a:buNone/>
            </a:pPr>
            <a:r>
              <a:rPr lang="en-US" altLang="zh-CN" sz="1600">
                <a:latin typeface="Consolas" panose="020B0609020204030204" charset="0"/>
                <a:sym typeface="+mn-ea"/>
              </a:rPr>
              <a:t>    return ''.join(findall(r'(\w)(?!.*\1)', text[::-1]))[::-1]</a:t>
            </a:r>
            <a:endParaRPr lang="en-US" altLang="zh-CN" sz="1600">
              <a:latin typeface="Consolas" panose="020B0609020204030204" charset="0"/>
            </a:endParaRPr>
          </a:p>
          <a:p>
            <a:pPr marL="0" indent="0">
              <a:spcBef>
                <a:spcPct val="0"/>
              </a:spcBef>
              <a:buNone/>
            </a:pPr>
            <a:endParaRPr lang="en-US" altLang="zh-CN" sz="1600">
              <a:latin typeface="Consolas" panose="020B0609020204030204" charset="0"/>
            </a:endParaRPr>
          </a:p>
          <a:p>
            <a:pPr marL="0" indent="0">
              <a:spcBef>
                <a:spcPct val="0"/>
              </a:spcBef>
              <a:buNone/>
            </a:pPr>
            <a:r>
              <a:rPr lang="en-US" altLang="zh-CN" sz="1600">
                <a:latin typeface="Consolas" panose="020B0609020204030204" charset="0"/>
                <a:sym typeface="+mn-ea"/>
              </a:rPr>
              <a:t># 随机字符串</a:t>
            </a:r>
            <a:endParaRPr lang="en-US" altLang="zh-CN" sz="1600">
              <a:latin typeface="Consolas" panose="020B0609020204030204" charset="0"/>
            </a:endParaRPr>
          </a:p>
          <a:p>
            <a:pPr marL="0" indent="0">
              <a:spcBef>
                <a:spcPct val="0"/>
              </a:spcBef>
              <a:buNone/>
            </a:pPr>
            <a:r>
              <a:rPr lang="en-US" altLang="zh-CN" sz="1600">
                <a:latin typeface="Consolas" panose="020B0609020204030204" charset="0"/>
                <a:sym typeface="+mn-ea"/>
              </a:rPr>
              <a:t>text = ''.join(choice(digits) for _ in range(30))</a:t>
            </a:r>
            <a:endParaRPr lang="en-US" altLang="zh-CN" sz="1600">
              <a:latin typeface="Consolas" panose="020B0609020204030204" charset="0"/>
            </a:endParaRPr>
          </a:p>
          <a:p>
            <a:pPr marL="0" indent="0">
              <a:spcBef>
                <a:spcPct val="0"/>
              </a:spcBef>
              <a:buNone/>
            </a:pPr>
            <a:r>
              <a:rPr lang="en-US" altLang="zh-CN" sz="1600">
                <a:latin typeface="Consolas" panose="020B0609020204030204" charset="0"/>
                <a:sym typeface="+mn-ea"/>
              </a:rPr>
              <a:t>print(text)</a:t>
            </a:r>
            <a:endParaRPr lang="en-US" altLang="zh-CN" sz="1600">
              <a:latin typeface="Consolas" panose="020B0609020204030204" charset="0"/>
            </a:endParaRPr>
          </a:p>
          <a:p>
            <a:pPr marL="0" indent="0">
              <a:spcBef>
                <a:spcPct val="0"/>
              </a:spcBef>
              <a:buNone/>
            </a:pPr>
            <a:r>
              <a:rPr lang="en-US" altLang="zh-CN" sz="1600">
                <a:latin typeface="Consolas" panose="020B0609020204030204" charset="0"/>
                <a:sym typeface="+mn-ea"/>
              </a:rPr>
              <a:t>print(func1(text))</a:t>
            </a:r>
            <a:endParaRPr lang="en-US" altLang="zh-CN" sz="1600">
              <a:latin typeface="Consolas" panose="020B0609020204030204" charset="0"/>
            </a:endParaRPr>
          </a:p>
          <a:p>
            <a:pPr marL="0" indent="0">
              <a:spcBef>
                <a:spcPct val="0"/>
              </a:spcBef>
              <a:buNone/>
            </a:pPr>
            <a:r>
              <a:rPr lang="en-US" altLang="zh-CN" sz="1600">
                <a:latin typeface="Consolas" panose="020B0609020204030204" charset="0"/>
                <a:sym typeface="+mn-ea"/>
              </a:rPr>
              <a:t>print(func2(text))</a:t>
            </a:r>
            <a:endParaRPr lang="en-US" altLang="zh-CN" sz="1600">
              <a:latin typeface="Consolas" panose="020B0609020204030204" charset="0"/>
            </a:endParaRPr>
          </a:p>
          <a:p>
            <a:pPr marL="0" indent="0">
              <a:spcBef>
                <a:spcPct val="0"/>
              </a:spcBef>
              <a:buNone/>
            </a:pPr>
            <a:r>
              <a:rPr lang="en-US" altLang="zh-CN" sz="1600">
                <a:latin typeface="Consolas" panose="020B0609020204030204" charset="0"/>
                <a:sym typeface="+mn-ea"/>
              </a:rPr>
              <a:t>print(func3(text))</a:t>
            </a:r>
            <a:endParaRPr lang="en-US" altLang="zh-CN" sz="1600">
              <a:latin typeface="Consolas" panose="020B0609020204030204" charset="0"/>
            </a:endParaRPr>
          </a:p>
          <a:p>
            <a:pPr marL="0" indent="0">
              <a:buNone/>
            </a:pPr>
            <a:endParaRPr lang="en-US" sz="1600"/>
          </a:p>
        </p:txBody>
      </p:sp>
      <p:pic>
        <p:nvPicPr>
          <p:cNvPr id="13316" name="图片 3" descr="qrcode_for_gh_6f2df669dea9_1280"/>
          <p:cNvPicPr>
            <a:picLocks noChangeAspect="1"/>
          </p:cNvPicPr>
          <p:nvPr userDrawn="1"/>
        </p:nvPicPr>
        <p:blipFill>
          <a:blip r:embed="rId2"/>
          <a:stretch>
            <a:fillRect/>
          </a:stretch>
        </p:blipFill>
        <p:spPr>
          <a:xfrm>
            <a:off x="7292340" y="3573780"/>
            <a:ext cx="1828165" cy="149796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3072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p>
        </p:txBody>
      </p:sp>
      <p:sp>
        <p:nvSpPr>
          <p:cNvPr id="30723" name="文本占位符 30722"/>
          <p:cNvSpPr>
            <a:spLocks noGrp="1"/>
          </p:cNvSpPr>
          <p:nvPr>
            <p:ph idx="1"/>
          </p:nvPr>
        </p:nvSpPr>
        <p:spPr>
          <a:ln>
            <a:miter/>
          </a:ln>
        </p:spPr>
        <p:txBody>
          <a:bodyPr anchor="t"/>
          <a:lstStyle/>
          <a:p>
            <a:pPr fontAlgn="base">
              <a:buFont typeface="Wingdings" panose="05000000000000000000" charset="0"/>
              <a:buChar char=""/>
            </a:pPr>
            <a:r>
              <a:rPr lang="en-US" altLang="zh-CN" sz="1800" strike="noStrike" noProof="1">
                <a:latin typeface="宋体" panose="02010600030101010101" pitchFamily="2" charset="-122"/>
              </a:rPr>
              <a:t>find()</a:t>
            </a:r>
            <a:r>
              <a:rPr lang="zh-CN" altLang="en-US" sz="1800" strike="noStrike" noProof="1">
                <a:latin typeface="宋体" panose="02010600030101010101" pitchFamily="2" charset="-122"/>
              </a:rPr>
              <a:t>、</a:t>
            </a:r>
            <a:r>
              <a:rPr lang="en-US" altLang="zh-CN" sz="1800" strike="noStrike" noProof="1">
                <a:latin typeface="宋体" panose="02010600030101010101" pitchFamily="2" charset="-122"/>
              </a:rPr>
              <a:t>rfind()</a:t>
            </a:r>
            <a:r>
              <a:rPr lang="zh-CN" altLang="en-US" sz="1800" strike="noStrike" noProof="1">
                <a:latin typeface="宋体" panose="02010600030101010101" pitchFamily="2" charset="-122"/>
              </a:rPr>
              <a:t>、</a:t>
            </a:r>
            <a:r>
              <a:rPr lang="en-US" altLang="zh-CN" sz="1800" strike="noStrike" noProof="1">
                <a:latin typeface="宋体" panose="02010600030101010101" pitchFamily="2" charset="-122"/>
              </a:rPr>
              <a:t>index()</a:t>
            </a:r>
            <a:r>
              <a:rPr lang="zh-CN" altLang="en-US" sz="1800" strike="noStrike" noProof="1">
                <a:latin typeface="宋体" panose="02010600030101010101" pitchFamily="2" charset="-122"/>
              </a:rPr>
              <a:t>、</a:t>
            </a:r>
            <a:r>
              <a:rPr lang="en-US" altLang="zh-CN" sz="1800" strike="noStrike" noProof="1">
                <a:latin typeface="宋体" panose="02010600030101010101" pitchFamily="2" charset="-122"/>
              </a:rPr>
              <a:t>rindex()</a:t>
            </a:r>
            <a:r>
              <a:rPr lang="zh-CN" altLang="en-US" sz="1800" strike="noStrike" noProof="1">
                <a:latin typeface="宋体" panose="02010600030101010101" pitchFamily="2" charset="-122"/>
              </a:rPr>
              <a:t>、</a:t>
            </a:r>
            <a:r>
              <a:rPr lang="en-US" altLang="zh-CN" sz="1800" strike="noStrike" noProof="1">
                <a:latin typeface="宋体" panose="02010600030101010101" pitchFamily="2" charset="-122"/>
              </a:rPr>
              <a:t>count()</a:t>
            </a:r>
          </a:p>
          <a:p>
            <a:pPr marL="1905" indent="-344805" fontAlgn="base">
              <a:lnSpc>
                <a:spcPct val="150000"/>
              </a:lnSpc>
              <a:spcBef>
                <a:spcPts val="1200"/>
              </a:spcBef>
              <a:spcAft>
                <a:spcPts val="1200"/>
              </a:spcAft>
              <a:buFont typeface="Wingdings" panose="05000000000000000000" charset="0"/>
              <a:buChar char="ü"/>
            </a:pPr>
            <a:r>
              <a:rPr lang="en-US" altLang="zh-CN" sz="1600" strike="noStrike" noProof="1">
                <a:latin typeface="宋体" panose="02010600030101010101" pitchFamily="2" charset="-122"/>
              </a:rPr>
              <a:t>find()</a:t>
            </a:r>
            <a:r>
              <a:rPr lang="zh-CN" altLang="en-US" sz="1600" strike="noStrike" noProof="1">
                <a:latin typeface="宋体" panose="02010600030101010101" pitchFamily="2" charset="-122"/>
              </a:rPr>
              <a:t>和</a:t>
            </a:r>
            <a:r>
              <a:rPr lang="en-US" altLang="zh-CN" sz="1600" strike="noStrike" noProof="1">
                <a:latin typeface="宋体" panose="02010600030101010101" pitchFamily="2" charset="-122"/>
              </a:rPr>
              <a:t>rfind</a:t>
            </a:r>
            <a:r>
              <a:rPr lang="zh-CN" altLang="en-US" sz="1600" strike="noStrike" noProof="1">
                <a:latin typeface="宋体" panose="02010600030101010101" pitchFamily="2" charset="-122"/>
              </a:rPr>
              <a:t>方法分别用来查找一个字符串在另一个字符串指定范围（默认是整个字符串）中</a:t>
            </a:r>
            <a:r>
              <a:rPr lang="zh-CN" altLang="en-US" sz="1600" strike="noStrike" noProof="1">
                <a:solidFill>
                  <a:srgbClr val="FF0000"/>
                </a:solidFill>
                <a:latin typeface="宋体" panose="02010600030101010101" pitchFamily="2" charset="-122"/>
              </a:rPr>
              <a:t>首次</a:t>
            </a:r>
            <a:r>
              <a:rPr lang="zh-CN" altLang="en-US" sz="1600" strike="noStrike" noProof="1">
                <a:latin typeface="宋体" panose="02010600030101010101" pitchFamily="2" charset="-122"/>
              </a:rPr>
              <a:t>和</a:t>
            </a:r>
            <a:r>
              <a:rPr lang="zh-CN" altLang="en-US" sz="1600" strike="noStrike" noProof="1">
                <a:solidFill>
                  <a:srgbClr val="FF0000"/>
                </a:solidFill>
                <a:latin typeface="宋体" panose="02010600030101010101" pitchFamily="2" charset="-122"/>
              </a:rPr>
              <a:t>最后一次</a:t>
            </a:r>
            <a:r>
              <a:rPr lang="zh-CN" altLang="en-US" sz="1600" strike="noStrike" noProof="1">
                <a:latin typeface="宋体" panose="02010600030101010101" pitchFamily="2" charset="-122"/>
              </a:rPr>
              <a:t>出现的位置，如果</a:t>
            </a:r>
            <a:r>
              <a:rPr lang="zh-CN" altLang="en-US" sz="1600" strike="noStrike" noProof="1">
                <a:solidFill>
                  <a:srgbClr val="FF0000"/>
                </a:solidFill>
                <a:latin typeface="宋体" panose="02010600030101010101" pitchFamily="2" charset="-122"/>
              </a:rPr>
              <a:t>不存在则返回</a:t>
            </a:r>
            <a:r>
              <a:rPr lang="en-US" altLang="zh-CN" sz="1600" strike="noStrike" noProof="1">
                <a:solidFill>
                  <a:srgbClr val="FF0000"/>
                </a:solidFill>
                <a:latin typeface="宋体" panose="02010600030101010101" pitchFamily="2" charset="-122"/>
              </a:rPr>
              <a:t>-1</a:t>
            </a:r>
            <a:r>
              <a:rPr lang="zh-CN" altLang="en-US" sz="1600" strike="noStrike" noProof="1">
                <a:latin typeface="宋体" panose="02010600030101010101" pitchFamily="2" charset="-122"/>
              </a:rPr>
              <a:t>；</a:t>
            </a:r>
            <a:r>
              <a:rPr lang="en-US" altLang="zh-CN" sz="1600" strike="noStrike" noProof="1">
                <a:latin typeface="宋体" panose="02010600030101010101" pitchFamily="2" charset="-122"/>
              </a:rPr>
              <a:t>(</a:t>
            </a:r>
            <a:r>
              <a:rPr lang="zh-CN" altLang="en-US" sz="1600" strike="noStrike" noProof="1">
                <a:latin typeface="宋体" panose="02010600030101010101" pitchFamily="2" charset="-122"/>
              </a:rPr>
              <a:t>不能用于列表</a:t>
            </a:r>
            <a:r>
              <a:rPr lang="en-US" altLang="zh-CN" sz="1600" strike="noStrike" noProof="1">
                <a:latin typeface="宋体" panose="02010600030101010101" pitchFamily="2" charset="-122"/>
              </a:rPr>
              <a:t>list)</a:t>
            </a:r>
            <a:endParaRPr lang="zh-CN" altLang="en-US" sz="1600" strike="noStrike" noProof="1">
              <a:latin typeface="宋体" panose="02010600030101010101" pitchFamily="2" charset="-122"/>
            </a:endParaRPr>
          </a:p>
          <a:p>
            <a:pPr marL="1905" indent="-344805" fontAlgn="base">
              <a:lnSpc>
                <a:spcPct val="150000"/>
              </a:lnSpc>
              <a:spcBef>
                <a:spcPts val="1200"/>
              </a:spcBef>
              <a:spcAft>
                <a:spcPts val="1200"/>
              </a:spcAft>
              <a:buFont typeface="Wingdings" panose="05000000000000000000" charset="0"/>
              <a:buChar char="ü"/>
            </a:pPr>
            <a:r>
              <a:rPr lang="en-US" altLang="zh-CN" sz="1600" strike="noStrike" noProof="1">
                <a:latin typeface="宋体" panose="02010600030101010101" pitchFamily="2" charset="-122"/>
              </a:rPr>
              <a:t>index()</a:t>
            </a:r>
            <a:r>
              <a:rPr lang="zh-CN" altLang="en-US" sz="1600" strike="noStrike" noProof="1">
                <a:latin typeface="宋体" panose="02010600030101010101" pitchFamily="2" charset="-122"/>
              </a:rPr>
              <a:t>和</a:t>
            </a:r>
            <a:r>
              <a:rPr lang="en-US" altLang="zh-CN" sz="1600" strike="noStrike" noProof="1">
                <a:latin typeface="宋体" panose="02010600030101010101" pitchFamily="2" charset="-122"/>
              </a:rPr>
              <a:t>rindex()</a:t>
            </a:r>
            <a:r>
              <a:rPr lang="zh-CN" altLang="en-US" sz="1600" strike="noStrike" noProof="1">
                <a:latin typeface="宋体" panose="02010600030101010101" pitchFamily="2" charset="-122"/>
              </a:rPr>
              <a:t>方法用来返回一个字符串在另一个字符串指定范围中</a:t>
            </a:r>
            <a:r>
              <a:rPr lang="zh-CN" altLang="en-US" sz="1600" strike="noStrike" noProof="1">
                <a:solidFill>
                  <a:srgbClr val="FF0000"/>
                </a:solidFill>
                <a:latin typeface="宋体" panose="02010600030101010101" pitchFamily="2" charset="-122"/>
              </a:rPr>
              <a:t>首次</a:t>
            </a:r>
            <a:r>
              <a:rPr lang="zh-CN" altLang="en-US" sz="1600" strike="noStrike" noProof="1">
                <a:latin typeface="宋体" panose="02010600030101010101" pitchFamily="2" charset="-122"/>
              </a:rPr>
              <a:t>和</a:t>
            </a:r>
            <a:r>
              <a:rPr lang="zh-CN" altLang="en-US" sz="1600" strike="noStrike" noProof="1">
                <a:solidFill>
                  <a:srgbClr val="FF0000"/>
                </a:solidFill>
                <a:latin typeface="宋体" panose="02010600030101010101" pitchFamily="2" charset="-122"/>
              </a:rPr>
              <a:t>最后一次</a:t>
            </a:r>
            <a:r>
              <a:rPr lang="zh-CN" altLang="en-US" sz="1600" strike="noStrike" noProof="1">
                <a:latin typeface="宋体" panose="02010600030101010101" pitchFamily="2" charset="-122"/>
              </a:rPr>
              <a:t>出现的位置，如果</a:t>
            </a:r>
            <a:r>
              <a:rPr lang="zh-CN" altLang="en-US" sz="1600" strike="noStrike" noProof="1">
                <a:solidFill>
                  <a:srgbClr val="FF0000"/>
                </a:solidFill>
                <a:latin typeface="宋体" panose="02010600030101010101" pitchFamily="2" charset="-122"/>
              </a:rPr>
              <a:t>不存在则抛出异常</a:t>
            </a:r>
            <a:r>
              <a:rPr lang="zh-CN" altLang="en-US" sz="1600" strike="noStrike" noProof="1">
                <a:latin typeface="宋体" panose="02010600030101010101" pitchFamily="2" charset="-122"/>
              </a:rPr>
              <a:t>；</a:t>
            </a:r>
          </a:p>
          <a:p>
            <a:pPr marL="1905" indent="-344805" fontAlgn="base">
              <a:lnSpc>
                <a:spcPct val="150000"/>
              </a:lnSpc>
              <a:spcBef>
                <a:spcPts val="1200"/>
              </a:spcBef>
              <a:spcAft>
                <a:spcPts val="1200"/>
              </a:spcAft>
              <a:buFont typeface="Wingdings" panose="05000000000000000000" charset="0"/>
              <a:buChar char="ü"/>
            </a:pPr>
            <a:r>
              <a:rPr lang="en-US" altLang="zh-CN" sz="1600" strike="noStrike" noProof="1">
                <a:latin typeface="宋体" panose="02010600030101010101" pitchFamily="2" charset="-122"/>
              </a:rPr>
              <a:t>count()</a:t>
            </a:r>
            <a:r>
              <a:rPr lang="zh-CN" altLang="en-US" sz="1600" strike="noStrike" noProof="1">
                <a:latin typeface="宋体" panose="02010600030101010101" pitchFamily="2" charset="-122"/>
              </a:rPr>
              <a:t>方法用来返回一个字符串在当前字符串中出现的</a:t>
            </a:r>
            <a:r>
              <a:rPr lang="zh-CN" altLang="en-US" sz="1600" strike="noStrike" noProof="1">
                <a:solidFill>
                  <a:srgbClr val="FF0000"/>
                </a:solidFill>
                <a:latin typeface="宋体" panose="02010600030101010101" pitchFamily="2" charset="-122"/>
              </a:rPr>
              <a:t>次数</a:t>
            </a:r>
            <a:r>
              <a:rPr lang="zh-CN" altLang="en-US" sz="1600" strike="noStrike" noProof="1">
                <a:latin typeface="宋体" panose="02010600030101010101" pitchFamily="2" charset="-122"/>
              </a:rPr>
              <a:t>。</a:t>
            </a:r>
          </a:p>
        </p:txBody>
      </p:sp>
      <p:sp>
        <p:nvSpPr>
          <p:cNvPr id="3686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15</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31745"/>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p>
        </p:txBody>
      </p:sp>
      <p:sp>
        <p:nvSpPr>
          <p:cNvPr id="37890" name="文本占位符 31746"/>
          <p:cNvSpPr>
            <a:spLocks noGrp="1"/>
          </p:cNvSpPr>
          <p:nvPr>
            <p:ph idx="1"/>
          </p:nvPr>
        </p:nvSpPr>
        <p:spPr>
          <a:xfrm>
            <a:off x="436245" y="1198245"/>
            <a:ext cx="3803015" cy="3395345"/>
          </a:xfrm>
          <a:ln w="22225">
            <a:solidFill>
              <a:schemeClr val="accent1"/>
            </a:solidFill>
            <a:miter/>
          </a:ln>
        </p:spPr>
        <p:txBody>
          <a:bodyPr anchor="t"/>
          <a:lstStyle/>
          <a:p>
            <a:pPr marL="1905" indent="-344805" defTabSz="914400">
              <a:lnSpc>
                <a:spcPct val="100000"/>
              </a:lnSpc>
              <a:spcBef>
                <a:spcPct val="0"/>
              </a:spcBef>
              <a:buSzPct val="70000"/>
              <a:buFont typeface="Wingdings" panose="05000000000000000000" pitchFamily="2" charset="2"/>
              <a:buNone/>
            </a:pPr>
            <a:r>
              <a:rPr lang="en-US" altLang="zh-CN" sz="1400">
                <a:latin typeface="Consolas" panose="020B0609020204030204" charset="0"/>
              </a:rPr>
              <a:t>&gt;&gt;&gt; s="apple,peach,banana,peach,pear"</a:t>
            </a:r>
          </a:p>
          <a:p>
            <a:pPr marL="1905" indent="-344805" defTabSz="914400">
              <a:lnSpc>
                <a:spcPct val="100000"/>
              </a:lnSpc>
              <a:spcBef>
                <a:spcPct val="0"/>
              </a:spcBef>
              <a:buSzPct val="70000"/>
              <a:buFont typeface="Wingdings" panose="05000000000000000000" pitchFamily="2" charset="2"/>
              <a:buNone/>
            </a:pPr>
            <a:r>
              <a:rPr lang="en-US" altLang="zh-CN" sz="1400">
                <a:latin typeface="Consolas" panose="020B0609020204030204" charset="0"/>
              </a:rPr>
              <a:t>&gt;&gt;&gt; s.find("peach")</a:t>
            </a:r>
          </a:p>
          <a:p>
            <a:pPr marL="1905" indent="-344805" defTabSz="914400">
              <a:lnSpc>
                <a:spcPct val="100000"/>
              </a:lnSpc>
              <a:spcBef>
                <a:spcPct val="0"/>
              </a:spcBef>
              <a:buSzPct val="70000"/>
              <a:buFont typeface="Wingdings" panose="05000000000000000000" pitchFamily="2" charset="2"/>
              <a:buNone/>
            </a:pPr>
            <a:r>
              <a:rPr lang="en-US" altLang="zh-CN" sz="1400">
                <a:solidFill>
                  <a:srgbClr val="00B0F0"/>
                </a:solidFill>
                <a:latin typeface="Consolas" panose="020B0609020204030204" charset="0"/>
              </a:rPr>
              <a:t>6</a:t>
            </a:r>
          </a:p>
          <a:p>
            <a:pPr marL="1905" indent="-344805" defTabSz="914400">
              <a:lnSpc>
                <a:spcPct val="100000"/>
              </a:lnSpc>
              <a:spcBef>
                <a:spcPct val="0"/>
              </a:spcBef>
              <a:buSzPct val="70000"/>
              <a:buFont typeface="Wingdings" panose="05000000000000000000" pitchFamily="2" charset="2"/>
              <a:buNone/>
            </a:pPr>
            <a:r>
              <a:rPr lang="en-US" altLang="zh-CN" sz="1400">
                <a:latin typeface="Consolas" panose="020B0609020204030204" charset="0"/>
              </a:rPr>
              <a:t>&gt;&gt;&gt; s.find("peach",7)</a:t>
            </a:r>
          </a:p>
          <a:p>
            <a:pPr marL="1905" indent="-344805" defTabSz="914400">
              <a:lnSpc>
                <a:spcPct val="100000"/>
              </a:lnSpc>
              <a:spcBef>
                <a:spcPct val="0"/>
              </a:spcBef>
              <a:buSzPct val="70000"/>
              <a:buFont typeface="Wingdings" panose="05000000000000000000" pitchFamily="2" charset="2"/>
              <a:buNone/>
            </a:pPr>
            <a:r>
              <a:rPr lang="en-US" altLang="zh-CN" sz="1400">
                <a:solidFill>
                  <a:srgbClr val="00B0F0"/>
                </a:solidFill>
                <a:latin typeface="Consolas" panose="020B0609020204030204" charset="0"/>
              </a:rPr>
              <a:t>19</a:t>
            </a:r>
          </a:p>
          <a:p>
            <a:pPr marL="1905" indent="-344805" defTabSz="914400">
              <a:lnSpc>
                <a:spcPct val="100000"/>
              </a:lnSpc>
              <a:spcBef>
                <a:spcPct val="0"/>
              </a:spcBef>
              <a:buSzPct val="70000"/>
              <a:buFont typeface="Wingdings" panose="05000000000000000000" pitchFamily="2" charset="2"/>
              <a:buNone/>
            </a:pPr>
            <a:r>
              <a:rPr lang="en-US" altLang="zh-CN" sz="1400">
                <a:latin typeface="Consolas" panose="020B0609020204030204" charset="0"/>
              </a:rPr>
              <a:t>&gt;&gt;&gt; s.find("peach",7,20)</a:t>
            </a:r>
          </a:p>
          <a:p>
            <a:pPr marL="1905" indent="-344805" defTabSz="914400">
              <a:lnSpc>
                <a:spcPct val="100000"/>
              </a:lnSpc>
              <a:spcBef>
                <a:spcPct val="0"/>
              </a:spcBef>
              <a:buSzPct val="70000"/>
              <a:buFont typeface="Wingdings" panose="05000000000000000000" pitchFamily="2" charset="2"/>
              <a:buNone/>
            </a:pPr>
            <a:r>
              <a:rPr lang="en-US" altLang="zh-CN" sz="1400">
                <a:solidFill>
                  <a:srgbClr val="00B0F0"/>
                </a:solidFill>
                <a:latin typeface="Consolas" panose="020B0609020204030204" charset="0"/>
              </a:rPr>
              <a:t>-1</a:t>
            </a:r>
          </a:p>
          <a:p>
            <a:pPr marL="1905" indent="-344805" defTabSz="914400">
              <a:lnSpc>
                <a:spcPct val="100000"/>
              </a:lnSpc>
              <a:spcBef>
                <a:spcPct val="0"/>
              </a:spcBef>
              <a:buSzPct val="70000"/>
              <a:buFont typeface="Wingdings" panose="05000000000000000000" pitchFamily="2" charset="2"/>
              <a:buNone/>
            </a:pPr>
            <a:r>
              <a:rPr lang="en-US" altLang="zh-CN" sz="1400">
                <a:latin typeface="Consolas" panose="020B0609020204030204" charset="0"/>
              </a:rPr>
              <a:t>&gt;&gt;&gt; s.rfind('p')</a:t>
            </a:r>
          </a:p>
          <a:p>
            <a:pPr marL="1905" indent="-344805" defTabSz="914400">
              <a:lnSpc>
                <a:spcPct val="100000"/>
              </a:lnSpc>
              <a:spcBef>
                <a:spcPct val="0"/>
              </a:spcBef>
              <a:buSzPct val="70000"/>
              <a:buFont typeface="Wingdings" panose="05000000000000000000" pitchFamily="2" charset="2"/>
              <a:buNone/>
            </a:pPr>
            <a:r>
              <a:rPr lang="en-US" altLang="zh-CN" sz="1400">
                <a:solidFill>
                  <a:srgbClr val="00B0F0"/>
                </a:solidFill>
                <a:latin typeface="Consolas" panose="020B0609020204030204" charset="0"/>
              </a:rPr>
              <a:t>25</a:t>
            </a:r>
          </a:p>
          <a:p>
            <a:pPr marL="1905" indent="-344805" defTabSz="914400">
              <a:lnSpc>
                <a:spcPct val="100000"/>
              </a:lnSpc>
              <a:spcBef>
                <a:spcPct val="0"/>
              </a:spcBef>
              <a:buSzPct val="70000"/>
              <a:buFont typeface="Wingdings" panose="05000000000000000000" pitchFamily="2" charset="2"/>
              <a:buNone/>
            </a:pPr>
            <a:r>
              <a:rPr lang="en-US" altLang="zh-CN" sz="1400">
                <a:latin typeface="Consolas" panose="020B0609020204030204" charset="0"/>
              </a:rPr>
              <a:t>&gt;&gt;&gt; s.index('p')</a:t>
            </a:r>
          </a:p>
          <a:p>
            <a:pPr marL="1905" indent="-344805" defTabSz="914400">
              <a:lnSpc>
                <a:spcPct val="100000"/>
              </a:lnSpc>
              <a:spcBef>
                <a:spcPct val="0"/>
              </a:spcBef>
              <a:buSzPct val="70000"/>
              <a:buFont typeface="Wingdings" panose="05000000000000000000" pitchFamily="2" charset="2"/>
              <a:buNone/>
            </a:pPr>
            <a:r>
              <a:rPr lang="en-US" altLang="zh-CN" sz="1400">
                <a:solidFill>
                  <a:srgbClr val="00B0F0"/>
                </a:solidFill>
                <a:latin typeface="Consolas" panose="020B0609020204030204" charset="0"/>
              </a:rPr>
              <a:t>1</a:t>
            </a:r>
          </a:p>
          <a:p>
            <a:pPr marL="1905" indent="-344805" defTabSz="914400">
              <a:lnSpc>
                <a:spcPct val="100000"/>
              </a:lnSpc>
              <a:spcBef>
                <a:spcPct val="0"/>
              </a:spcBef>
              <a:buSzPct val="70000"/>
              <a:buFont typeface="Wingdings" panose="05000000000000000000" pitchFamily="2" charset="2"/>
              <a:buNone/>
            </a:pPr>
            <a:r>
              <a:rPr lang="en-US" altLang="zh-CN" sz="1400">
                <a:latin typeface="Consolas" panose="020B0609020204030204" charset="0"/>
              </a:rPr>
              <a:t>&gt;&gt;&gt; s.index('pe')</a:t>
            </a:r>
          </a:p>
          <a:p>
            <a:pPr marL="1905" indent="-344805" defTabSz="914400">
              <a:lnSpc>
                <a:spcPct val="100000"/>
              </a:lnSpc>
              <a:spcBef>
                <a:spcPct val="0"/>
              </a:spcBef>
              <a:buSzPct val="70000"/>
              <a:buFont typeface="Wingdings" panose="05000000000000000000" pitchFamily="2" charset="2"/>
              <a:buNone/>
            </a:pPr>
            <a:r>
              <a:rPr lang="en-US" altLang="zh-CN" sz="1400">
                <a:solidFill>
                  <a:srgbClr val="00B0F0"/>
                </a:solidFill>
                <a:latin typeface="Consolas" panose="020B0609020204030204" charset="0"/>
              </a:rPr>
              <a:t>6</a:t>
            </a:r>
          </a:p>
          <a:p>
            <a:pPr marL="1905" indent="-344805" defTabSz="914400">
              <a:lnSpc>
                <a:spcPct val="100000"/>
              </a:lnSpc>
              <a:spcBef>
                <a:spcPct val="0"/>
              </a:spcBef>
              <a:buSzPct val="70000"/>
              <a:buFont typeface="Wingdings" panose="05000000000000000000" pitchFamily="2" charset="2"/>
              <a:buNone/>
            </a:pPr>
            <a:endParaRPr lang="en-US" altLang="zh-CN" sz="1400">
              <a:latin typeface="Consolas" panose="020B0609020204030204" charset="0"/>
            </a:endParaRPr>
          </a:p>
        </p:txBody>
      </p:sp>
      <p:sp>
        <p:nvSpPr>
          <p:cNvPr id="37891" name="文本框 1"/>
          <p:cNvSpPr txBox="1"/>
          <p:nvPr/>
        </p:nvSpPr>
        <p:spPr>
          <a:xfrm>
            <a:off x="4490720" y="1198245"/>
            <a:ext cx="3245485" cy="3322955"/>
          </a:xfrm>
          <a:prstGeom prst="rect">
            <a:avLst/>
          </a:prstGeom>
          <a:noFill/>
          <a:ln w="22225" cap="flat" cmpd="sng">
            <a:solidFill>
              <a:schemeClr val="accent1"/>
            </a:solidFill>
            <a:prstDash val="solid"/>
            <a:round/>
            <a:headEnd type="none" w="med" len="med"/>
            <a:tailEnd type="none" w="med" len="med"/>
          </a:ln>
        </p:spPr>
        <p:txBody>
          <a:bodyPr wrap="square" anchor="t">
            <a:spAutoFit/>
          </a:bodyPr>
          <a:lstStyle/>
          <a:p>
            <a:pPr marL="1905"/>
            <a:r>
              <a:rPr lang="en-US" altLang="zh-CN" sz="1400">
                <a:latin typeface="Consolas" panose="020B0609020204030204" charset="0"/>
                <a:ea typeface="宋体" panose="02010600030101010101" pitchFamily="2" charset="-122"/>
                <a:sym typeface="宋体" panose="02010600030101010101" pitchFamily="2" charset="-122"/>
              </a:rPr>
              <a:t>&gt;&gt;&gt; s.index('pear')</a:t>
            </a:r>
            <a:endParaRPr lang="en-US" altLang="zh-CN" sz="1400">
              <a:latin typeface="Consolas" panose="020B0609020204030204" charset="0"/>
              <a:ea typeface="宋体" panose="02010600030101010101" pitchFamily="2" charset="-122"/>
            </a:endParaRPr>
          </a:p>
          <a:p>
            <a:pPr marL="1905"/>
            <a:r>
              <a:rPr lang="en-US" altLang="zh-CN" sz="1400">
                <a:solidFill>
                  <a:srgbClr val="00B0F0"/>
                </a:solidFill>
                <a:latin typeface="Consolas" panose="020B0609020204030204" charset="0"/>
                <a:ea typeface="宋体" panose="02010600030101010101" pitchFamily="2" charset="-122"/>
                <a:sym typeface="宋体" panose="02010600030101010101" pitchFamily="2" charset="-122"/>
              </a:rPr>
              <a:t>25</a:t>
            </a:r>
            <a:endParaRPr lang="en-US" altLang="zh-CN" sz="1400">
              <a:latin typeface="Consolas" panose="020B0609020204030204" charset="0"/>
              <a:ea typeface="宋体" panose="02010600030101010101" pitchFamily="2" charset="-122"/>
            </a:endParaRPr>
          </a:p>
          <a:p>
            <a:pPr marL="1905"/>
            <a:r>
              <a:rPr lang="en-US" altLang="zh-CN" sz="1400">
                <a:latin typeface="Consolas" panose="020B0609020204030204" charset="0"/>
                <a:ea typeface="宋体" panose="02010600030101010101" pitchFamily="2" charset="-122"/>
                <a:sym typeface="宋体" panose="02010600030101010101" pitchFamily="2" charset="-122"/>
              </a:rPr>
              <a:t>&gt;&gt;&gt; s.index('ppp')</a:t>
            </a:r>
            <a:endParaRPr lang="en-US" altLang="zh-CN" sz="1400">
              <a:latin typeface="Consolas" panose="020B0609020204030204" charset="0"/>
              <a:ea typeface="宋体" panose="02010600030101010101" pitchFamily="2" charset="-122"/>
            </a:endParaRPr>
          </a:p>
          <a:p>
            <a:pPr marL="1905"/>
            <a:r>
              <a:rPr lang="en-US" altLang="zh-CN" sz="1400">
                <a:solidFill>
                  <a:srgbClr val="FF0000"/>
                </a:solidFill>
                <a:latin typeface="Consolas" panose="020B0609020204030204" charset="0"/>
                <a:ea typeface="宋体" panose="02010600030101010101" pitchFamily="2" charset="-122"/>
                <a:sym typeface="宋体" panose="02010600030101010101" pitchFamily="2" charset="-122"/>
              </a:rPr>
              <a:t>Traceback (most recent call last):</a:t>
            </a:r>
          </a:p>
          <a:p>
            <a:pPr marL="1905"/>
            <a:r>
              <a:rPr lang="en-US" altLang="zh-CN" sz="1400">
                <a:solidFill>
                  <a:srgbClr val="FF0000"/>
                </a:solidFill>
                <a:latin typeface="Consolas" panose="020B0609020204030204" charset="0"/>
                <a:ea typeface="宋体" panose="02010600030101010101" pitchFamily="2" charset="-122"/>
                <a:sym typeface="宋体" panose="02010600030101010101" pitchFamily="2" charset="-122"/>
              </a:rPr>
              <a:t>  File "&lt;pyshell#11&gt;", line 1, in &lt;module&gt;</a:t>
            </a:r>
          </a:p>
          <a:p>
            <a:pPr marL="1905"/>
            <a:r>
              <a:rPr lang="en-US" altLang="zh-CN" sz="1400">
                <a:solidFill>
                  <a:srgbClr val="FF0000"/>
                </a:solidFill>
                <a:latin typeface="Consolas" panose="020B0609020204030204" charset="0"/>
                <a:ea typeface="宋体" panose="02010600030101010101" pitchFamily="2" charset="-122"/>
                <a:sym typeface="宋体" panose="02010600030101010101" pitchFamily="2" charset="-122"/>
              </a:rPr>
              <a:t>    s.index('ppp')</a:t>
            </a:r>
          </a:p>
          <a:p>
            <a:pPr marL="1905"/>
            <a:r>
              <a:rPr lang="en-US" altLang="zh-CN" sz="1400">
                <a:solidFill>
                  <a:srgbClr val="FF0000"/>
                </a:solidFill>
                <a:latin typeface="Consolas" panose="020B0609020204030204" charset="0"/>
                <a:ea typeface="宋体" panose="02010600030101010101" pitchFamily="2" charset="-122"/>
                <a:sym typeface="宋体" panose="02010600030101010101" pitchFamily="2" charset="-122"/>
              </a:rPr>
              <a:t>ValueError: substring not found</a:t>
            </a:r>
          </a:p>
          <a:p>
            <a:pPr marL="1905"/>
            <a:r>
              <a:rPr lang="en-US" altLang="zh-CN" sz="1400">
                <a:latin typeface="Consolas" panose="020B0609020204030204" charset="0"/>
                <a:ea typeface="宋体" panose="02010600030101010101" pitchFamily="2" charset="-122"/>
                <a:sym typeface="宋体" panose="02010600030101010101" pitchFamily="2" charset="-122"/>
              </a:rPr>
              <a:t>&gt;&gt;&gt; s.count('p')</a:t>
            </a:r>
            <a:endParaRPr lang="en-US" altLang="zh-CN" sz="1400">
              <a:latin typeface="Consolas" panose="020B0609020204030204" charset="0"/>
              <a:ea typeface="宋体" panose="02010600030101010101" pitchFamily="2" charset="-122"/>
            </a:endParaRPr>
          </a:p>
          <a:p>
            <a:pPr marL="1905"/>
            <a:r>
              <a:rPr lang="en-US" altLang="zh-CN" sz="1400">
                <a:solidFill>
                  <a:srgbClr val="00B0F0"/>
                </a:solidFill>
                <a:latin typeface="Consolas" panose="020B0609020204030204" charset="0"/>
                <a:ea typeface="宋体" panose="02010600030101010101" pitchFamily="2" charset="-122"/>
                <a:sym typeface="宋体" panose="02010600030101010101" pitchFamily="2" charset="-122"/>
              </a:rPr>
              <a:t>5</a:t>
            </a:r>
          </a:p>
          <a:p>
            <a:pPr marL="1905"/>
            <a:r>
              <a:rPr lang="en-US" altLang="zh-CN" sz="1400">
                <a:latin typeface="Consolas" panose="020B0609020204030204" charset="0"/>
                <a:ea typeface="宋体" panose="02010600030101010101" pitchFamily="2" charset="-122"/>
                <a:sym typeface="宋体" panose="02010600030101010101" pitchFamily="2" charset="-122"/>
              </a:rPr>
              <a:t>&gt;&gt;&gt; s.count('pp')</a:t>
            </a:r>
            <a:endParaRPr lang="en-US" altLang="zh-CN" sz="1400">
              <a:latin typeface="Consolas" panose="020B0609020204030204" charset="0"/>
              <a:ea typeface="宋体" panose="02010600030101010101" pitchFamily="2" charset="-122"/>
            </a:endParaRPr>
          </a:p>
          <a:p>
            <a:pPr marL="1905"/>
            <a:r>
              <a:rPr lang="en-US" altLang="zh-CN" sz="1400">
                <a:solidFill>
                  <a:srgbClr val="00B0F0"/>
                </a:solidFill>
                <a:latin typeface="Consolas" panose="020B0609020204030204" charset="0"/>
                <a:ea typeface="宋体" panose="02010600030101010101" pitchFamily="2" charset="-122"/>
                <a:sym typeface="宋体" panose="02010600030101010101" pitchFamily="2" charset="-122"/>
              </a:rPr>
              <a:t>1</a:t>
            </a:r>
          </a:p>
          <a:p>
            <a:pPr marL="1905"/>
            <a:r>
              <a:rPr lang="en-US" altLang="zh-CN" sz="1400">
                <a:solidFill>
                  <a:srgbClr val="00B0F0"/>
                </a:solidFill>
                <a:latin typeface="Consolas" panose="020B0609020204030204" charset="0"/>
                <a:ea typeface="宋体" panose="02010600030101010101" pitchFamily="2" charset="-122"/>
                <a:sym typeface="宋体" panose="02010600030101010101" pitchFamily="2" charset="-122"/>
              </a:rPr>
              <a:t>&gt;&gt;&gt; s.count('ppp')</a:t>
            </a:r>
          </a:p>
          <a:p>
            <a:pPr marL="1905"/>
            <a:r>
              <a:rPr lang="en-US" altLang="zh-CN" sz="1400">
                <a:solidFill>
                  <a:srgbClr val="00B0F0"/>
                </a:solidFill>
                <a:latin typeface="Consolas" panose="020B0609020204030204" charset="0"/>
                <a:ea typeface="宋体" panose="02010600030101010101" pitchFamily="2" charset="-122"/>
                <a:sym typeface="宋体" panose="02010600030101010101" pitchFamily="2" charset="-122"/>
              </a:rPr>
              <a:t>0</a:t>
            </a:r>
          </a:p>
        </p:txBody>
      </p:sp>
      <p:sp>
        <p:nvSpPr>
          <p:cNvPr id="37892" name="Slide Number Placeholder 2"/>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16</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zh-CN" kern="1200" baseline="0" dirty="0">
                <a:latin typeface="宋体" panose="02010600030101010101" pitchFamily="2" charset="-122"/>
                <a:ea typeface="+mj-ea"/>
                <a:cs typeface="+mj-cs"/>
                <a:sym typeface="宋体" panose="02010600030101010101" pitchFamily="2" charset="-122"/>
              </a:rPr>
              <a:t>4.1.2 字符串常用方法</a:t>
            </a:r>
            <a:endParaRPr lang="zh-CN" altLang="en-US" kern="1200" baseline="0">
              <a:latin typeface="+mj-lt"/>
              <a:ea typeface="+mj-ea"/>
              <a:cs typeface="+mj-cs"/>
              <a:sym typeface="宋体" panose="02010600030101010101" pitchFamily="2" charset="-122"/>
            </a:endParaRPr>
          </a:p>
        </p:txBody>
      </p:sp>
      <p:sp>
        <p:nvSpPr>
          <p:cNvPr id="3" name="内容占位符 2"/>
          <p:cNvSpPr>
            <a:spLocks noGrp="1"/>
          </p:cNvSpPr>
          <p:nvPr>
            <p:ph idx="1"/>
          </p:nvPr>
        </p:nvSpPr>
        <p:spPr/>
        <p:txBody>
          <a:bodyPr/>
          <a:lstStyle/>
          <a:p>
            <a:pPr fontAlgn="base"/>
            <a:r>
              <a:rPr lang="zh-CN" altLang="en-US" sz="1800" b="1" strike="noStrike" noProof="1"/>
              <a:t>应用：</a:t>
            </a:r>
            <a:r>
              <a:rPr lang="zh-CN" altLang="en-US" sz="1800" strike="noStrike" noProof="1"/>
              <a:t>查找字符串中每个字符的第一次出现：</a:t>
            </a:r>
          </a:p>
          <a:p>
            <a:pPr marL="0" indent="0" fontAlgn="base">
              <a:buNone/>
            </a:pPr>
            <a:r>
              <a:rPr lang="zh-CN" altLang="en-US" sz="1600" strike="noStrike" noProof="1">
                <a:latin typeface="Consolas" panose="020B0609020204030204" charset="0"/>
                <a:cs typeface="Consolas" panose="020B0609020204030204" charset="0"/>
              </a:rPr>
              <a:t>text = '''</a:t>
            </a:r>
          </a:p>
          <a:p>
            <a:pPr marL="0" indent="0" fontAlgn="base">
              <a:buNone/>
            </a:pPr>
            <a:r>
              <a:rPr lang="zh-CN" altLang="en-US" sz="1600" strike="noStrike" noProof="1">
                <a:latin typeface="Consolas" panose="020B0609020204030204" charset="0"/>
                <a:cs typeface="Consolas" panose="020B0609020204030204" charset="0"/>
              </a:rPr>
              <a:t>东边来个小朋友叫小松，手里拿着一捆葱。</a:t>
            </a:r>
          </a:p>
          <a:p>
            <a:pPr marL="0" indent="0" fontAlgn="base">
              <a:buNone/>
            </a:pPr>
            <a:r>
              <a:rPr lang="zh-CN" altLang="en-US" sz="1600" strike="noStrike" noProof="1">
                <a:latin typeface="Consolas" panose="020B0609020204030204" charset="0"/>
                <a:cs typeface="Consolas" panose="020B0609020204030204" charset="0"/>
              </a:rPr>
              <a:t>西边来个小朋友叫小丛，手里拿着小闹钟。</a:t>
            </a:r>
          </a:p>
          <a:p>
            <a:pPr marL="0" indent="0" fontAlgn="base">
              <a:buNone/>
            </a:pPr>
            <a:r>
              <a:rPr lang="zh-CN" altLang="en-US" sz="1600" strike="noStrike" noProof="1">
                <a:latin typeface="Consolas" panose="020B0609020204030204" charset="0"/>
                <a:cs typeface="Consolas" panose="020B0609020204030204" charset="0"/>
              </a:rPr>
              <a:t>小松手里葱捆得松，掉在地上一些葱。</a:t>
            </a:r>
          </a:p>
          <a:p>
            <a:pPr marL="0" indent="0" fontAlgn="base">
              <a:buNone/>
            </a:pPr>
            <a:r>
              <a:rPr lang="zh-CN" altLang="en-US" sz="1600" strike="noStrike" noProof="1">
                <a:latin typeface="Consolas" panose="020B0609020204030204" charset="0"/>
                <a:cs typeface="Consolas" panose="020B0609020204030204" charset="0"/>
              </a:rPr>
              <a:t>小丛忙放闹钟去拾葱，帮助小松捆紧葱.</a:t>
            </a:r>
          </a:p>
          <a:p>
            <a:pPr marL="0" indent="0" fontAlgn="base">
              <a:buNone/>
            </a:pPr>
            <a:r>
              <a:rPr lang="zh-CN" altLang="en-US" sz="1600" strike="noStrike" noProof="1">
                <a:latin typeface="Consolas" panose="020B0609020204030204" charset="0"/>
                <a:cs typeface="Consolas" panose="020B0609020204030204" charset="0"/>
              </a:rPr>
              <a:t>小松夸小丛像雷锋，小丛说小松爱劳动。</a:t>
            </a:r>
          </a:p>
          <a:p>
            <a:pPr marL="0" indent="0" fontAlgn="base">
              <a:buNone/>
            </a:pPr>
            <a:r>
              <a:rPr lang="zh-CN" altLang="en-US" sz="1600" strike="noStrike" noProof="1">
                <a:latin typeface="Consolas" panose="020B0609020204030204" charset="0"/>
                <a:cs typeface="Consolas" panose="020B0609020204030204" charset="0"/>
              </a:rPr>
              <a:t>'''</a:t>
            </a:r>
          </a:p>
          <a:p>
            <a:pPr marL="0" indent="0" fontAlgn="base">
              <a:buNone/>
            </a:pPr>
            <a:endParaRPr lang="zh-CN" altLang="en-US" sz="1600" strike="noStrike" noProof="1">
              <a:latin typeface="Consolas" panose="020B0609020204030204" charset="0"/>
              <a:cs typeface="Consolas" panose="020B0609020204030204" charset="0"/>
            </a:endParaRPr>
          </a:p>
          <a:p>
            <a:pPr marL="0" indent="0" fontAlgn="base">
              <a:buNone/>
            </a:pPr>
            <a:r>
              <a:rPr lang="zh-CN" altLang="en-US" sz="1600" strike="noStrike" noProof="1">
                <a:latin typeface="Consolas" panose="020B0609020204030204" charset="0"/>
                <a:cs typeface="Consolas" panose="020B0609020204030204" charset="0"/>
              </a:rPr>
              <a:t>for index, ch in enumerate(text):</a:t>
            </a:r>
          </a:p>
          <a:p>
            <a:pPr marL="0" indent="0" fontAlgn="base">
              <a:buNone/>
            </a:pPr>
            <a:r>
              <a:rPr lang="zh-CN" altLang="en-US" sz="1600" strike="noStrike" noProof="1">
                <a:latin typeface="Consolas" panose="020B0609020204030204" charset="0"/>
                <a:cs typeface="Consolas" panose="020B0609020204030204" charset="0"/>
              </a:rPr>
              <a:t>    if index == text.index(ch):</a:t>
            </a:r>
          </a:p>
          <a:p>
            <a:pPr marL="0" indent="0" fontAlgn="base">
              <a:buNone/>
            </a:pPr>
            <a:r>
              <a:rPr lang="zh-CN" altLang="en-US" sz="1600" strike="noStrike" noProof="1">
                <a:latin typeface="Consolas" panose="020B0609020204030204" charset="0"/>
                <a:cs typeface="Consolas" panose="020B0609020204030204" charset="0"/>
              </a:rPr>
              <a:t>        print((index, ch), end= '')</a:t>
            </a:r>
          </a:p>
        </p:txBody>
      </p:sp>
      <p:sp>
        <p:nvSpPr>
          <p:cNvPr id="38915" name="灯片编号占位符 3"/>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17</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32769"/>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p>
        </p:txBody>
      </p:sp>
      <p:sp>
        <p:nvSpPr>
          <p:cNvPr id="39938" name="文本占位符 32770"/>
          <p:cNvSpPr>
            <a:spLocks noGrp="1"/>
          </p:cNvSpPr>
          <p:nvPr>
            <p:ph idx="1"/>
          </p:nvPr>
        </p:nvSpPr>
        <p:spPr/>
        <p:txBody>
          <a:bodyPr anchor="t"/>
          <a:lstStyle/>
          <a:p>
            <a:pPr>
              <a:buFont typeface="Wingdings" panose="05000000000000000000" charset="0"/>
              <a:buChar char=""/>
            </a:pPr>
            <a:r>
              <a:rPr lang="en-US" altLang="zh-CN" sz="1800" dirty="0">
                <a:latin typeface="宋体" panose="02010600030101010101" pitchFamily="2" charset="-122"/>
              </a:rPr>
              <a:t>split()</a:t>
            </a:r>
            <a:r>
              <a:rPr lang="zh-CN" altLang="en-US" sz="1800" dirty="0">
                <a:latin typeface="宋体" panose="02010600030101010101" pitchFamily="2" charset="-122"/>
              </a:rPr>
              <a:t>、</a:t>
            </a:r>
            <a:r>
              <a:rPr lang="en-US" altLang="zh-CN" sz="1800" dirty="0" err="1">
                <a:latin typeface="宋体" panose="02010600030101010101" pitchFamily="2" charset="-122"/>
              </a:rPr>
              <a:t>rsplit</a:t>
            </a:r>
            <a:r>
              <a:rPr lang="en-US" altLang="zh-CN" sz="1800" dirty="0">
                <a:latin typeface="宋体" panose="02010600030101010101" pitchFamily="2" charset="-122"/>
              </a:rPr>
              <a:t>()</a:t>
            </a:r>
            <a:r>
              <a:rPr lang="zh-CN" altLang="en-US" sz="1800" dirty="0">
                <a:latin typeface="宋体" panose="02010600030101010101" pitchFamily="2" charset="-122"/>
              </a:rPr>
              <a:t>、</a:t>
            </a:r>
            <a:r>
              <a:rPr lang="en-US" altLang="zh-CN" sz="1800" dirty="0">
                <a:latin typeface="宋体" panose="02010600030101010101" pitchFamily="2" charset="-122"/>
              </a:rPr>
              <a:t>partition()</a:t>
            </a:r>
            <a:r>
              <a:rPr lang="zh-CN" altLang="en-US" sz="1800" dirty="0">
                <a:latin typeface="宋体" panose="02010600030101010101" pitchFamily="2" charset="-122"/>
              </a:rPr>
              <a:t>、</a:t>
            </a:r>
            <a:r>
              <a:rPr lang="en-US" altLang="zh-CN" sz="1800" dirty="0" err="1">
                <a:latin typeface="宋体" panose="02010600030101010101" pitchFamily="2" charset="-122"/>
              </a:rPr>
              <a:t>rpartition</a:t>
            </a:r>
            <a:r>
              <a:rPr lang="en-US" altLang="zh-CN" sz="1800" dirty="0">
                <a:latin typeface="宋体" panose="02010600030101010101" pitchFamily="2" charset="-122"/>
              </a:rPr>
              <a:t>()</a:t>
            </a:r>
          </a:p>
          <a:p>
            <a:pPr>
              <a:lnSpc>
                <a:spcPct val="150000"/>
              </a:lnSpc>
              <a:spcBef>
                <a:spcPts val="1200"/>
              </a:spcBef>
              <a:spcAft>
                <a:spcPts val="1200"/>
              </a:spcAft>
              <a:buFont typeface="Wingdings" panose="05000000000000000000" charset="0"/>
              <a:buChar char="ü"/>
            </a:pPr>
            <a:r>
              <a:rPr lang="en-US" altLang="zh-CN" sz="1600" dirty="0">
                <a:latin typeface="宋体" panose="02010600030101010101" pitchFamily="2" charset="-122"/>
              </a:rPr>
              <a:t>split()</a:t>
            </a:r>
            <a:r>
              <a:rPr lang="zh-CN" altLang="en-US" sz="1600" dirty="0">
                <a:latin typeface="宋体" panose="02010600030101010101" pitchFamily="2" charset="-122"/>
              </a:rPr>
              <a:t>和</a:t>
            </a:r>
            <a:r>
              <a:rPr lang="en-US" altLang="zh-CN" sz="1600" dirty="0" err="1">
                <a:latin typeface="宋体" panose="02010600030101010101" pitchFamily="2" charset="-122"/>
              </a:rPr>
              <a:t>rsplit</a:t>
            </a:r>
            <a:r>
              <a:rPr lang="en-US" altLang="zh-CN" sz="1600" dirty="0">
                <a:latin typeface="宋体" panose="02010600030101010101" pitchFamily="2" charset="-122"/>
              </a:rPr>
              <a:t>()</a:t>
            </a:r>
            <a:r>
              <a:rPr lang="zh-CN" altLang="en-US" sz="1600" dirty="0">
                <a:latin typeface="宋体" panose="02010600030101010101" pitchFamily="2" charset="-122"/>
              </a:rPr>
              <a:t>方法分别用来</a:t>
            </a:r>
            <a:r>
              <a:rPr lang="zh-CN" altLang="en-US" sz="1600" dirty="0">
                <a:solidFill>
                  <a:srgbClr val="FF0000"/>
                </a:solidFill>
                <a:latin typeface="宋体" panose="02010600030101010101" pitchFamily="2" charset="-122"/>
              </a:rPr>
              <a:t>以指定字符为分隔符</a:t>
            </a:r>
            <a:r>
              <a:rPr lang="zh-CN" altLang="en-US" sz="1600" dirty="0">
                <a:latin typeface="宋体" panose="02010600030101010101" pitchFamily="2" charset="-122"/>
              </a:rPr>
              <a:t>，把当前字符串</a:t>
            </a:r>
            <a:r>
              <a:rPr lang="zh-CN" altLang="en-US" sz="1600" dirty="0">
                <a:solidFill>
                  <a:srgbClr val="FF0000"/>
                </a:solidFill>
                <a:latin typeface="宋体" panose="02010600030101010101" pitchFamily="2" charset="-122"/>
              </a:rPr>
              <a:t>从左往右</a:t>
            </a:r>
            <a:r>
              <a:rPr lang="zh-CN" altLang="en-US" sz="1600" dirty="0">
                <a:latin typeface="宋体" panose="02010600030101010101" pitchFamily="2" charset="-122"/>
              </a:rPr>
              <a:t>或</a:t>
            </a:r>
            <a:r>
              <a:rPr lang="zh-CN" altLang="en-US" sz="1600" dirty="0">
                <a:solidFill>
                  <a:srgbClr val="FF0000"/>
                </a:solidFill>
                <a:latin typeface="宋体" panose="02010600030101010101" pitchFamily="2" charset="-122"/>
              </a:rPr>
              <a:t>从右往左</a:t>
            </a:r>
            <a:r>
              <a:rPr lang="zh-CN" altLang="en-US" sz="1600" dirty="0">
                <a:latin typeface="宋体" panose="02010600030101010101" pitchFamily="2" charset="-122"/>
              </a:rPr>
              <a:t>分隔成</a:t>
            </a:r>
            <a:r>
              <a:rPr lang="zh-CN" altLang="en-US" sz="1600" dirty="0">
                <a:solidFill>
                  <a:srgbClr val="FF0000"/>
                </a:solidFill>
                <a:latin typeface="宋体" panose="02010600030101010101" pitchFamily="2" charset="-122"/>
              </a:rPr>
              <a:t>多个</a:t>
            </a:r>
            <a:r>
              <a:rPr lang="zh-CN" altLang="en-US" sz="1600" dirty="0">
                <a:latin typeface="宋体" panose="02010600030101010101" pitchFamily="2" charset="-122"/>
              </a:rPr>
              <a:t>字符串，并返回包含分隔结果的列表；</a:t>
            </a:r>
          </a:p>
          <a:p>
            <a:pPr>
              <a:lnSpc>
                <a:spcPct val="150000"/>
              </a:lnSpc>
              <a:spcBef>
                <a:spcPts val="1200"/>
              </a:spcBef>
              <a:spcAft>
                <a:spcPts val="1200"/>
              </a:spcAft>
              <a:buFont typeface="Wingdings" panose="05000000000000000000" charset="0"/>
              <a:buChar char="ü"/>
            </a:pPr>
            <a:r>
              <a:rPr lang="en-US" altLang="zh-CN" sz="1600" dirty="0">
                <a:latin typeface="宋体" panose="02010600030101010101" pitchFamily="2" charset="-122"/>
              </a:rPr>
              <a:t>partition()</a:t>
            </a:r>
            <a:r>
              <a:rPr lang="zh-CN" altLang="en-US" sz="1600" dirty="0">
                <a:latin typeface="宋体" panose="02010600030101010101" pitchFamily="2" charset="-122"/>
              </a:rPr>
              <a:t>和</a:t>
            </a:r>
            <a:r>
              <a:rPr lang="en-US" altLang="zh-CN" sz="1600" dirty="0" err="1">
                <a:latin typeface="宋体" panose="02010600030101010101" pitchFamily="2" charset="-122"/>
              </a:rPr>
              <a:t>rpartition</a:t>
            </a:r>
            <a:r>
              <a:rPr lang="en-US" altLang="zh-CN" sz="1600" dirty="0">
                <a:latin typeface="宋体" panose="02010600030101010101" pitchFamily="2" charset="-122"/>
              </a:rPr>
              <a:t>()</a:t>
            </a:r>
            <a:r>
              <a:rPr lang="zh-CN" altLang="en-US" sz="1600" dirty="0">
                <a:latin typeface="宋体" panose="02010600030101010101" pitchFamily="2" charset="-122"/>
              </a:rPr>
              <a:t>用来</a:t>
            </a:r>
            <a:r>
              <a:rPr lang="zh-CN" altLang="en-US" sz="1600" dirty="0">
                <a:solidFill>
                  <a:srgbClr val="FF0000"/>
                </a:solidFill>
                <a:latin typeface="宋体" panose="02010600030101010101" pitchFamily="2" charset="-122"/>
              </a:rPr>
              <a:t>以指定字符串为分隔符</a:t>
            </a:r>
            <a:r>
              <a:rPr lang="zh-CN" altLang="en-US" sz="1600" dirty="0">
                <a:latin typeface="宋体" panose="02010600030101010101" pitchFamily="2" charset="-122"/>
              </a:rPr>
              <a:t>将原字符串分隔为</a:t>
            </a:r>
            <a:r>
              <a:rPr lang="en-US" altLang="zh-CN" sz="1600" dirty="0">
                <a:solidFill>
                  <a:srgbClr val="FF0000"/>
                </a:solidFill>
                <a:latin typeface="宋体" panose="02010600030101010101" pitchFamily="2" charset="-122"/>
              </a:rPr>
              <a:t>3</a:t>
            </a:r>
            <a:r>
              <a:rPr lang="zh-CN" altLang="en-US" sz="1600" dirty="0">
                <a:solidFill>
                  <a:srgbClr val="FF0000"/>
                </a:solidFill>
                <a:latin typeface="宋体" panose="02010600030101010101" pitchFamily="2" charset="-122"/>
              </a:rPr>
              <a:t>部分</a:t>
            </a:r>
            <a:r>
              <a:rPr lang="zh-CN" altLang="en-US" sz="1600" dirty="0">
                <a:latin typeface="宋体" panose="02010600030101010101" pitchFamily="2" charset="-122"/>
              </a:rPr>
              <a:t>，即分隔符前的字符串、分隔符字符串、分隔符后的字符串，如果指定的分隔符不在原字符串中，则返回原字符串和两个空字符串。</a:t>
            </a:r>
            <a:endParaRPr lang="zh-CN" altLang="en-US" sz="1600" dirty="0"/>
          </a:p>
        </p:txBody>
      </p:sp>
      <p:sp>
        <p:nvSpPr>
          <p:cNvPr id="3993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18</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33793"/>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p>
        </p:txBody>
      </p:sp>
      <p:sp>
        <p:nvSpPr>
          <p:cNvPr id="40962" name="文本占位符 33794"/>
          <p:cNvSpPr>
            <a:spLocks noGrp="1"/>
          </p:cNvSpPr>
          <p:nvPr>
            <p:ph idx="1"/>
          </p:nvPr>
        </p:nvSpPr>
        <p:spPr/>
        <p:txBody>
          <a:bodyPr anchor="t"/>
          <a:lstStyle/>
          <a:p>
            <a:pPr marL="1905" indent="-344805" defTabSz="914400">
              <a:lnSpc>
                <a:spcPct val="100000"/>
              </a:lnSpc>
              <a:spcBef>
                <a:spcPts val="0"/>
              </a:spcBef>
              <a:buSzPct val="70000"/>
              <a:buFont typeface="Wingdings" panose="05000000000000000000" pitchFamily="2" charset="2"/>
              <a:buNone/>
            </a:pPr>
            <a:r>
              <a:rPr lang="en-US" altLang="zh-CN" sz="1600" dirty="0">
                <a:latin typeface="Consolas" panose="020B0609020204030204" charset="0"/>
              </a:rPr>
              <a:t>&gt;&gt;&gt; s = "</a:t>
            </a:r>
            <a:r>
              <a:rPr lang="en-US" altLang="zh-CN" sz="1600" dirty="0" err="1">
                <a:latin typeface="Consolas" panose="020B0609020204030204" charset="0"/>
              </a:rPr>
              <a:t>apple,peach,banana,pear</a:t>
            </a:r>
            <a:r>
              <a:rPr lang="en-US" altLang="zh-CN" sz="1600" dirty="0">
                <a:latin typeface="Consolas" panose="020B0609020204030204" charset="0"/>
              </a:rPr>
              <a:t>"</a:t>
            </a:r>
          </a:p>
          <a:p>
            <a:pPr marL="1905" indent="-344805" defTabSz="914400">
              <a:lnSpc>
                <a:spcPct val="100000"/>
              </a:lnSpc>
              <a:spcBef>
                <a:spcPts val="0"/>
              </a:spcBef>
              <a:buSzPct val="7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s.split</a:t>
            </a:r>
            <a:r>
              <a:rPr lang="en-US" altLang="zh-CN" sz="1600" dirty="0">
                <a:latin typeface="Consolas" panose="020B0609020204030204" charset="0"/>
              </a:rPr>
              <a:t>(",")</a:t>
            </a:r>
          </a:p>
          <a:p>
            <a:pPr marL="1905" indent="-344805" defTabSz="914400">
              <a:lnSpc>
                <a:spcPct val="100000"/>
              </a:lnSpc>
              <a:spcBef>
                <a:spcPts val="0"/>
              </a:spcBef>
              <a:buSzPct val="70000"/>
              <a:buFont typeface="Wingdings" panose="05000000000000000000" pitchFamily="2" charset="2"/>
              <a:buNone/>
            </a:pPr>
            <a:r>
              <a:rPr lang="en-US" altLang="zh-CN" sz="1600" dirty="0">
                <a:solidFill>
                  <a:srgbClr val="00B0F0"/>
                </a:solidFill>
                <a:latin typeface="Consolas" panose="020B0609020204030204" charset="0"/>
              </a:rPr>
              <a:t>["apple", "peach", "banana", "pear"]</a:t>
            </a:r>
          </a:p>
          <a:p>
            <a:pPr marL="1905" indent="-344805" defTabSz="914400">
              <a:lnSpc>
                <a:spcPct val="100000"/>
              </a:lnSpc>
              <a:spcBef>
                <a:spcPts val="0"/>
              </a:spcBef>
              <a:buSzPct val="7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s.partition</a:t>
            </a:r>
            <a:r>
              <a:rPr lang="en-US" altLang="zh-CN" sz="1600" dirty="0">
                <a:latin typeface="Consolas" panose="020B0609020204030204" charset="0"/>
              </a:rPr>
              <a:t>(',')</a:t>
            </a:r>
          </a:p>
          <a:p>
            <a:pPr marL="1905" indent="-344805" defTabSz="914400">
              <a:lnSpc>
                <a:spcPct val="100000"/>
              </a:lnSpc>
              <a:spcBef>
                <a:spcPts val="0"/>
              </a:spcBef>
              <a:buSzPct val="70000"/>
              <a:buFont typeface="Wingdings" panose="05000000000000000000" pitchFamily="2" charset="2"/>
              <a:buNone/>
            </a:pPr>
            <a:r>
              <a:rPr lang="en-US" altLang="zh-CN" sz="1600" dirty="0">
                <a:solidFill>
                  <a:srgbClr val="00B0F0"/>
                </a:solidFill>
                <a:latin typeface="Consolas" panose="020B0609020204030204" charset="0"/>
              </a:rPr>
              <a:t>('apple', ',', '</a:t>
            </a:r>
            <a:r>
              <a:rPr lang="en-US" altLang="zh-CN" sz="1600" dirty="0" err="1">
                <a:solidFill>
                  <a:srgbClr val="00B0F0"/>
                </a:solidFill>
                <a:latin typeface="Consolas" panose="020B0609020204030204" charset="0"/>
              </a:rPr>
              <a:t>peach,banana,pear</a:t>
            </a:r>
            <a:r>
              <a:rPr lang="en-US" altLang="zh-CN" sz="1600" dirty="0">
                <a:solidFill>
                  <a:srgbClr val="00B0F0"/>
                </a:solidFill>
                <a:latin typeface="Consolas" panose="020B0609020204030204" charset="0"/>
              </a:rPr>
              <a:t>')</a:t>
            </a:r>
          </a:p>
          <a:p>
            <a:pPr marL="1905" indent="-344805" defTabSz="914400">
              <a:lnSpc>
                <a:spcPct val="100000"/>
              </a:lnSpc>
              <a:spcBef>
                <a:spcPts val="0"/>
              </a:spcBef>
              <a:buSzPct val="7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s.rpartition</a:t>
            </a:r>
            <a:r>
              <a:rPr lang="en-US" altLang="zh-CN" sz="1600" dirty="0">
                <a:latin typeface="Consolas" panose="020B0609020204030204" charset="0"/>
              </a:rPr>
              <a:t>(',')</a:t>
            </a:r>
          </a:p>
          <a:p>
            <a:pPr marL="1905" indent="-344805" defTabSz="914400">
              <a:lnSpc>
                <a:spcPct val="100000"/>
              </a:lnSpc>
              <a:spcBef>
                <a:spcPts val="0"/>
              </a:spcBef>
              <a:buSzPct val="70000"/>
              <a:buFont typeface="Wingdings" panose="05000000000000000000" pitchFamily="2" charset="2"/>
              <a:buNone/>
            </a:pPr>
            <a:r>
              <a:rPr lang="en-US" altLang="zh-CN" sz="1600" dirty="0">
                <a:solidFill>
                  <a:srgbClr val="00B0F0"/>
                </a:solidFill>
                <a:latin typeface="Consolas" panose="020B0609020204030204" charset="0"/>
              </a:rPr>
              <a:t>('</a:t>
            </a:r>
            <a:r>
              <a:rPr lang="en-US" altLang="zh-CN" sz="1600" dirty="0" err="1">
                <a:solidFill>
                  <a:srgbClr val="00B0F0"/>
                </a:solidFill>
                <a:latin typeface="Consolas" panose="020B0609020204030204" charset="0"/>
              </a:rPr>
              <a:t>apple,peach,banana</a:t>
            </a:r>
            <a:r>
              <a:rPr lang="en-US" altLang="zh-CN" sz="1600" dirty="0">
                <a:solidFill>
                  <a:srgbClr val="00B0F0"/>
                </a:solidFill>
                <a:latin typeface="Consolas" panose="020B0609020204030204" charset="0"/>
              </a:rPr>
              <a:t>', ',', 'pear')</a:t>
            </a:r>
          </a:p>
          <a:p>
            <a:pPr marL="1905" indent="-344805" defTabSz="914400">
              <a:lnSpc>
                <a:spcPct val="100000"/>
              </a:lnSpc>
              <a:spcBef>
                <a:spcPts val="0"/>
              </a:spcBef>
              <a:buSzPct val="7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s.rpartition</a:t>
            </a:r>
            <a:r>
              <a:rPr lang="en-US" altLang="zh-CN" sz="1600" dirty="0">
                <a:latin typeface="Consolas" panose="020B0609020204030204" charset="0"/>
              </a:rPr>
              <a:t>('banana')</a:t>
            </a:r>
          </a:p>
          <a:p>
            <a:pPr marL="1905" indent="-344805" defTabSz="914400">
              <a:lnSpc>
                <a:spcPct val="100000"/>
              </a:lnSpc>
              <a:spcBef>
                <a:spcPts val="0"/>
              </a:spcBef>
              <a:buSzPct val="70000"/>
              <a:buFont typeface="Wingdings" panose="05000000000000000000" pitchFamily="2" charset="2"/>
              <a:buNone/>
            </a:pPr>
            <a:r>
              <a:rPr lang="en-US" altLang="zh-CN" sz="1600" dirty="0">
                <a:solidFill>
                  <a:srgbClr val="00B0F0"/>
                </a:solidFill>
                <a:latin typeface="Consolas" panose="020B0609020204030204" charset="0"/>
              </a:rPr>
              <a:t>('</a:t>
            </a:r>
            <a:r>
              <a:rPr lang="en-US" altLang="zh-CN" sz="1600" dirty="0" err="1">
                <a:solidFill>
                  <a:srgbClr val="00B0F0"/>
                </a:solidFill>
                <a:latin typeface="Consolas" panose="020B0609020204030204" charset="0"/>
              </a:rPr>
              <a:t>apple,peach</a:t>
            </a:r>
            <a:r>
              <a:rPr lang="en-US" altLang="zh-CN" sz="1600" dirty="0">
                <a:solidFill>
                  <a:srgbClr val="00B0F0"/>
                </a:solidFill>
                <a:latin typeface="Consolas" panose="020B0609020204030204" charset="0"/>
              </a:rPr>
              <a:t>,', 'banana', ',pear')</a:t>
            </a:r>
          </a:p>
          <a:p>
            <a:pPr marL="1905" indent="-344805" defTabSz="914400">
              <a:lnSpc>
                <a:spcPct val="100000"/>
              </a:lnSpc>
              <a:spcBef>
                <a:spcPts val="0"/>
              </a:spcBef>
              <a:buSzPct val="70000"/>
              <a:buFont typeface="Wingdings" panose="05000000000000000000" pitchFamily="2" charset="2"/>
              <a:buNone/>
            </a:pPr>
            <a:r>
              <a:rPr lang="en-US" altLang="zh-CN" sz="1600" dirty="0">
                <a:latin typeface="Consolas" panose="020B0609020204030204" charset="0"/>
              </a:rPr>
              <a:t>&gt;&gt;&gt; s = "2017-10-31"</a:t>
            </a:r>
          </a:p>
          <a:p>
            <a:pPr marL="1905" indent="-344805" defTabSz="914400">
              <a:lnSpc>
                <a:spcPct val="100000"/>
              </a:lnSpc>
              <a:spcBef>
                <a:spcPts val="0"/>
              </a:spcBef>
              <a:buSzPct val="70000"/>
              <a:buFont typeface="Wingdings" panose="05000000000000000000" pitchFamily="2" charset="2"/>
              <a:buNone/>
            </a:pPr>
            <a:r>
              <a:rPr lang="en-US" altLang="zh-CN" sz="1600" dirty="0">
                <a:latin typeface="Consolas" panose="020B0609020204030204" charset="0"/>
              </a:rPr>
              <a:t>&gt;&gt;&gt; t = </a:t>
            </a:r>
            <a:r>
              <a:rPr lang="en-US" altLang="zh-CN" sz="1600" dirty="0" err="1">
                <a:latin typeface="Consolas" panose="020B0609020204030204" charset="0"/>
              </a:rPr>
              <a:t>s.split</a:t>
            </a:r>
            <a:r>
              <a:rPr lang="en-US" altLang="zh-CN" sz="1600" dirty="0">
                <a:latin typeface="Consolas" panose="020B0609020204030204" charset="0"/>
              </a:rPr>
              <a:t>("-")</a:t>
            </a:r>
          </a:p>
          <a:p>
            <a:pPr marL="1905" indent="-344805" defTabSz="914400">
              <a:lnSpc>
                <a:spcPct val="100000"/>
              </a:lnSpc>
              <a:spcBef>
                <a:spcPts val="0"/>
              </a:spcBef>
              <a:buSzPct val="70000"/>
              <a:buFont typeface="Wingdings" panose="05000000000000000000" pitchFamily="2" charset="2"/>
              <a:buNone/>
            </a:pPr>
            <a:r>
              <a:rPr lang="en-US" altLang="zh-CN" sz="1600" dirty="0">
                <a:latin typeface="Consolas" panose="020B0609020204030204" charset="0"/>
              </a:rPr>
              <a:t>&gt;&gt;&gt; print(t)</a:t>
            </a:r>
          </a:p>
          <a:p>
            <a:pPr marL="1905" indent="-344805" defTabSz="914400">
              <a:lnSpc>
                <a:spcPct val="100000"/>
              </a:lnSpc>
              <a:spcBef>
                <a:spcPts val="0"/>
              </a:spcBef>
              <a:buSzPct val="70000"/>
              <a:buFont typeface="Wingdings" panose="05000000000000000000" pitchFamily="2" charset="2"/>
              <a:buNone/>
            </a:pPr>
            <a:r>
              <a:rPr lang="en-US" altLang="zh-CN" sz="1600" dirty="0">
                <a:solidFill>
                  <a:srgbClr val="00B0F0"/>
                </a:solidFill>
                <a:latin typeface="Consolas" panose="020B0609020204030204" charset="0"/>
              </a:rPr>
              <a:t>['2017', '10', '31']</a:t>
            </a:r>
          </a:p>
          <a:p>
            <a:pPr marL="1905" indent="-344805" defTabSz="914400">
              <a:lnSpc>
                <a:spcPct val="100000"/>
              </a:lnSpc>
              <a:spcBef>
                <a:spcPts val="0"/>
              </a:spcBef>
              <a:buSzPct val="70000"/>
              <a:buFont typeface="Wingdings" panose="05000000000000000000" pitchFamily="2" charset="2"/>
              <a:buNone/>
            </a:pPr>
            <a:r>
              <a:rPr lang="en-US" altLang="zh-CN" sz="1600" dirty="0">
                <a:latin typeface="Consolas" panose="020B0609020204030204" charset="0"/>
              </a:rPr>
              <a:t>&gt;&gt;&gt; print(list(map(int, t)))</a:t>
            </a:r>
          </a:p>
          <a:p>
            <a:pPr marL="1905" indent="-344805" defTabSz="914400">
              <a:lnSpc>
                <a:spcPct val="100000"/>
              </a:lnSpc>
              <a:spcBef>
                <a:spcPts val="0"/>
              </a:spcBef>
              <a:buSzPct val="70000"/>
              <a:buFont typeface="Wingdings" panose="05000000000000000000" pitchFamily="2" charset="2"/>
              <a:buNone/>
            </a:pPr>
            <a:r>
              <a:rPr lang="en-US" altLang="zh-CN" sz="1600" dirty="0">
                <a:solidFill>
                  <a:srgbClr val="00B0F0"/>
                </a:solidFill>
                <a:latin typeface="Consolas" panose="020B0609020204030204" charset="0"/>
              </a:rPr>
              <a:t>[2017, 10, 31]</a:t>
            </a:r>
          </a:p>
        </p:txBody>
      </p:sp>
      <p:sp>
        <p:nvSpPr>
          <p:cNvPr id="40963"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19</a:t>
            </a:fld>
            <a:endParaRPr lang="zh-CN" altLang="en-US" sz="1050" dirty="0">
              <a:latin typeface="Arial" panose="020B0604020202020204" pitchFamily="34" charset="0"/>
              <a:ea typeface="宋体" panose="02010600030101010101" pitchFamily="2" charset="-122"/>
            </a:endParaRPr>
          </a:p>
        </p:txBody>
      </p:sp>
      <p:sp>
        <p:nvSpPr>
          <p:cNvPr id="2" name="线形标注 2 1"/>
          <p:cNvSpPr/>
          <p:nvPr/>
        </p:nvSpPr>
        <p:spPr>
          <a:xfrm>
            <a:off x="5126928" y="1263474"/>
            <a:ext cx="1045552" cy="329861"/>
          </a:xfrm>
          <a:prstGeom prst="borderCallout2">
            <a:avLst>
              <a:gd name="adj1" fmla="val 59740"/>
              <a:gd name="adj2" fmla="val 592"/>
              <a:gd name="adj3" fmla="val 56709"/>
              <a:gd name="adj4" fmla="val -16674"/>
              <a:gd name="adj5" fmla="val 372936"/>
              <a:gd name="adj6" fmla="val -228291"/>
            </a:avLst>
          </a:prstGeom>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z="1400" strike="noStrike" noProof="1">
                <a:solidFill>
                  <a:srgbClr val="FF0000"/>
                </a:solidFill>
              </a:rPr>
              <a:t>分隔符</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占位符 20482"/>
          <p:cNvSpPr>
            <a:spLocks noGrp="1"/>
          </p:cNvSpPr>
          <p:nvPr>
            <p:ph idx="1"/>
          </p:nvPr>
        </p:nvSpPr>
        <p:spPr/>
        <p:txBody>
          <a:bodyPr anchor="t"/>
          <a:lstStyle/>
          <a:p>
            <a:pPr defTabSz="914400">
              <a:lnSpc>
                <a:spcPct val="150000"/>
              </a:lnSpc>
              <a:spcBef>
                <a:spcPts val="1200"/>
              </a:spcBef>
              <a:spcAft>
                <a:spcPts val="600"/>
              </a:spcAft>
              <a:buSzPct val="70000"/>
              <a:buFont typeface="Wingdings" panose="05000000000000000000" charset="0"/>
              <a:buChar char=""/>
            </a:pPr>
            <a:r>
              <a:rPr lang="zh-CN" altLang="en-US" sz="1800" dirty="0">
                <a:latin typeface="宋体" panose="02010600030101010101" pitchFamily="2" charset="-122"/>
              </a:rPr>
              <a:t>最早的字符串编码是美国标准信息交换码</a:t>
            </a:r>
            <a:r>
              <a:rPr lang="zh-CN" altLang="en-US" sz="1800" dirty="0">
                <a:solidFill>
                  <a:srgbClr val="FF0000"/>
                </a:solidFill>
                <a:latin typeface="宋体" panose="02010600030101010101" pitchFamily="2" charset="-122"/>
              </a:rPr>
              <a:t>ASCII</a:t>
            </a:r>
            <a:r>
              <a:rPr lang="zh-CN" altLang="en-US" sz="1800" dirty="0">
                <a:latin typeface="宋体" panose="02010600030101010101" pitchFamily="2" charset="-122"/>
              </a:rPr>
              <a:t>，仅对10个数字、26个大写英文字母、26个小写英文字母及一些其他符号进行了编码。ASCII码采用</a:t>
            </a:r>
            <a:r>
              <a:rPr lang="zh-CN" altLang="en-US" sz="1800" dirty="0">
                <a:solidFill>
                  <a:srgbClr val="FF0000"/>
                </a:solidFill>
                <a:latin typeface="宋体" panose="02010600030101010101" pitchFamily="2" charset="-122"/>
              </a:rPr>
              <a:t>1个字节</a:t>
            </a:r>
            <a:r>
              <a:rPr lang="zh-CN" altLang="en-US" sz="1800" dirty="0">
                <a:latin typeface="宋体" panose="02010600030101010101" pitchFamily="2" charset="-122"/>
              </a:rPr>
              <a:t>来对字符进行编码，最多只能表示256个符号。</a:t>
            </a:r>
          </a:p>
        </p:txBody>
      </p:sp>
      <p:sp>
        <p:nvSpPr>
          <p:cNvPr id="21506" name="标题 24577"/>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 字符串</a:t>
            </a:r>
          </a:p>
        </p:txBody>
      </p:sp>
      <p:sp>
        <p:nvSpPr>
          <p:cNvPr id="2150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2</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34817"/>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p>
        </p:txBody>
      </p:sp>
      <p:sp>
        <p:nvSpPr>
          <p:cNvPr id="36866" name="文本占位符 34818"/>
          <p:cNvSpPr>
            <a:spLocks noGrp="1"/>
          </p:cNvSpPr>
          <p:nvPr>
            <p:ph idx="1"/>
          </p:nvPr>
        </p:nvSpPr>
        <p:spPr>
          <a:xfrm>
            <a:off x="382905" y="1050290"/>
            <a:ext cx="8303895" cy="3395345"/>
          </a:xfrm>
        </p:spPr>
        <p:txBody>
          <a:bodyPr anchor="t"/>
          <a:lstStyle/>
          <a:p>
            <a:pPr defTabSz="914400" fontAlgn="base">
              <a:lnSpc>
                <a:spcPct val="150000"/>
              </a:lnSpc>
              <a:spcBef>
                <a:spcPts val="0"/>
              </a:spcBef>
              <a:buSzPct val="70000"/>
              <a:buFont typeface="Wingdings" panose="05000000000000000000" charset="0"/>
              <a:buChar char=""/>
            </a:pPr>
            <a:r>
              <a:rPr lang="zh-CN" altLang="en-US" sz="1800" strike="noStrike" kern="1200" baseline="0" noProof="1">
                <a:latin typeface="宋体" panose="02010600030101010101" pitchFamily="2" charset="-122"/>
                <a:ea typeface="+mn-ea"/>
                <a:cs typeface="+mn-cs"/>
              </a:rPr>
              <a:t>对于</a:t>
            </a:r>
            <a:r>
              <a:rPr lang="en-US" altLang="zh-CN" sz="1800" strike="noStrike" kern="1200" baseline="0" noProof="1">
                <a:latin typeface="宋体" panose="02010600030101010101" pitchFamily="2" charset="-122"/>
                <a:ea typeface="+mn-ea"/>
                <a:cs typeface="+mn-cs"/>
              </a:rPr>
              <a:t>split()</a:t>
            </a:r>
            <a:r>
              <a:rPr lang="zh-CN" altLang="en-US" sz="1800" strike="noStrike" kern="1200" baseline="0" noProof="1">
                <a:latin typeface="宋体" panose="02010600030101010101" pitchFamily="2" charset="-122"/>
                <a:ea typeface="+mn-ea"/>
                <a:cs typeface="+mn-cs"/>
              </a:rPr>
              <a:t>和</a:t>
            </a:r>
            <a:r>
              <a:rPr lang="en-US" altLang="zh-CN" sz="1800" strike="noStrike" kern="1200" baseline="0" noProof="1">
                <a:latin typeface="宋体" panose="02010600030101010101" pitchFamily="2" charset="-122"/>
                <a:ea typeface="+mn-ea"/>
                <a:cs typeface="+mn-cs"/>
              </a:rPr>
              <a:t>rsplit()</a:t>
            </a:r>
            <a:r>
              <a:rPr lang="zh-CN" altLang="en-US" sz="1800" strike="noStrike" kern="1200" baseline="0" noProof="1">
                <a:latin typeface="宋体" panose="02010600030101010101" pitchFamily="2" charset="-122"/>
                <a:ea typeface="+mn-ea"/>
                <a:cs typeface="+mn-cs"/>
              </a:rPr>
              <a:t>方法，如果</a:t>
            </a:r>
            <a:r>
              <a:rPr lang="zh-CN" altLang="en-US" sz="1800" strike="noStrike" kern="1200" baseline="0" noProof="1">
                <a:solidFill>
                  <a:srgbClr val="FF0000"/>
                </a:solidFill>
                <a:latin typeface="宋体" panose="02010600030101010101" pitchFamily="2" charset="-122"/>
                <a:ea typeface="+mn-ea"/>
                <a:cs typeface="+mn-cs"/>
              </a:rPr>
              <a:t>不指定分隔符</a:t>
            </a:r>
            <a:r>
              <a:rPr lang="zh-CN" altLang="en-US" sz="1800" strike="noStrike" kern="1200" baseline="0" noProof="1">
                <a:latin typeface="宋体" panose="02010600030101010101" pitchFamily="2" charset="-122"/>
                <a:ea typeface="+mn-ea"/>
                <a:cs typeface="+mn-cs"/>
              </a:rPr>
              <a:t>，则字符串中的任何空白符号（空格、换行符、制表符等）都将被认为是分隔符，</a:t>
            </a:r>
            <a:r>
              <a:rPr lang="zh-CN" altLang="en-US" sz="1800" strike="noStrike" noProof="1">
                <a:sym typeface="+mn-ea"/>
              </a:rPr>
              <a:t>并</a:t>
            </a:r>
            <a:r>
              <a:rPr lang="zh-CN" altLang="en-US" sz="1800" strike="noStrike" noProof="1">
                <a:solidFill>
                  <a:srgbClr val="FF0000"/>
                </a:solidFill>
                <a:sym typeface="+mn-ea"/>
              </a:rPr>
              <a:t>删除切分结果中的空字符串</a:t>
            </a:r>
            <a:r>
              <a:rPr lang="zh-CN" altLang="en-US" sz="1800" strike="noStrike" kern="1200" baseline="0" noProof="1">
                <a:latin typeface="宋体" panose="02010600030101010101" pitchFamily="2" charset="-122"/>
                <a:ea typeface="+mn-ea"/>
                <a:cs typeface="+mn-cs"/>
              </a:rPr>
              <a:t>。</a:t>
            </a: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latin typeface="Consolas" panose="020B0609020204030204" charset="0"/>
                <a:ea typeface="+mn-ea"/>
                <a:cs typeface="+mn-cs"/>
              </a:rPr>
              <a:t>&gt;&gt;&gt; s = 'hello world \n\n My name is Dong   '</a:t>
            </a: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latin typeface="Consolas" panose="020B0609020204030204" charset="0"/>
                <a:ea typeface="+mn-ea"/>
                <a:cs typeface="+mn-cs"/>
              </a:rPr>
              <a:t>&gt;&gt;&gt; s.split()</a:t>
            </a: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solidFill>
                  <a:srgbClr val="00B0F0"/>
                </a:solidFill>
                <a:latin typeface="Consolas" panose="020B0609020204030204" charset="0"/>
                <a:ea typeface="+mn-ea"/>
                <a:cs typeface="+mn-cs"/>
              </a:rPr>
              <a:t>['hello', 'world', 'My', 'name', 'is', 'Dong']</a:t>
            </a: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latin typeface="Consolas" panose="020B0609020204030204" charset="0"/>
                <a:ea typeface="+mn-ea"/>
                <a:cs typeface="+mn-cs"/>
              </a:rPr>
              <a:t>&gt;&gt;&gt; s = '\n\nhello world \n\n\n My name is Dong   '</a:t>
            </a: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latin typeface="Consolas" panose="020B0609020204030204" charset="0"/>
                <a:ea typeface="+mn-ea"/>
                <a:cs typeface="+mn-cs"/>
              </a:rPr>
              <a:t>&gt;&gt;&gt; s.split()</a:t>
            </a: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solidFill>
                  <a:srgbClr val="00B0F0"/>
                </a:solidFill>
                <a:latin typeface="Consolas" panose="020B0609020204030204" charset="0"/>
                <a:ea typeface="+mn-ea"/>
                <a:cs typeface="+mn-cs"/>
              </a:rPr>
              <a:t>['hello', 'world', 'My', 'name', 'is', 'Dong']</a:t>
            </a: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latin typeface="Consolas" panose="020B0609020204030204" charset="0"/>
                <a:ea typeface="+mn-ea"/>
                <a:cs typeface="+mn-cs"/>
              </a:rPr>
              <a:t>&gt;&gt;&gt; s = '\n\nhello\t\t world \n\n\n My name\t is Dong   '</a:t>
            </a: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latin typeface="Consolas" panose="020B0609020204030204" charset="0"/>
                <a:ea typeface="+mn-ea"/>
                <a:cs typeface="+mn-cs"/>
              </a:rPr>
              <a:t>&gt;&gt;&gt; s.split()</a:t>
            </a: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solidFill>
                  <a:srgbClr val="00B0F0"/>
                </a:solidFill>
                <a:latin typeface="Consolas" panose="020B0609020204030204" charset="0"/>
                <a:ea typeface="+mn-ea"/>
                <a:cs typeface="+mn-cs"/>
              </a:rPr>
              <a:t>['hello', 'world', 'My', 'name', 'is', 'Dong']</a:t>
            </a:r>
          </a:p>
        </p:txBody>
      </p:sp>
      <p:sp>
        <p:nvSpPr>
          <p:cNvPr id="43011"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20</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pitchFamily="34" charset="0"/>
              </a:rPr>
              <a:t>4.1.2 字符串常用方法</a:t>
            </a:r>
            <a:endParaRPr lang="zh-CN" altLang="en-US" kern="1200" baseline="0">
              <a:latin typeface="+mj-lt"/>
              <a:ea typeface="+mj-ea"/>
              <a:cs typeface="+mj-cs"/>
              <a:sym typeface="宋体" panose="02010600030101010101" pitchFamily="2" charset="-122"/>
            </a:endParaRPr>
          </a:p>
        </p:txBody>
      </p:sp>
      <p:sp>
        <p:nvSpPr>
          <p:cNvPr id="3" name="内容占位符 2"/>
          <p:cNvSpPr>
            <a:spLocks noGrp="1"/>
          </p:cNvSpPr>
          <p:nvPr>
            <p:ph idx="1"/>
          </p:nvPr>
        </p:nvSpPr>
        <p:spPr>
          <a:xfrm>
            <a:off x="414655" y="1080135"/>
            <a:ext cx="8378825" cy="3395345"/>
          </a:xfrm>
        </p:spPr>
        <p:txBody>
          <a:bodyPr/>
          <a:lstStyle/>
          <a:p>
            <a:pPr fontAlgn="base">
              <a:lnSpc>
                <a:spcPct val="150000"/>
              </a:lnSpc>
              <a:spcBef>
                <a:spcPts val="0"/>
              </a:spcBef>
              <a:buFont typeface="Wingdings" panose="05000000000000000000" charset="0"/>
              <a:buChar char=""/>
            </a:pPr>
            <a:r>
              <a:rPr lang="zh-CN" altLang="en-US" sz="1800" strike="noStrike" noProof="1">
                <a:solidFill>
                  <a:srgbClr val="FF0000"/>
                </a:solidFill>
              </a:rPr>
              <a:t>然而</a:t>
            </a:r>
            <a:r>
              <a:rPr lang="zh-CN" altLang="en-US" sz="1800" strike="noStrike" noProof="1"/>
              <a:t>，明确传递参数指定split()使用的分隔符时，情况是不一样的，会</a:t>
            </a:r>
            <a:r>
              <a:rPr lang="zh-CN" altLang="en-US" sz="1800" strike="noStrike" noProof="1">
                <a:solidFill>
                  <a:srgbClr val="FF0000"/>
                </a:solidFill>
              </a:rPr>
              <a:t>保留切分得到的空字符串</a:t>
            </a:r>
            <a:r>
              <a:rPr lang="zh-CN" altLang="en-US" sz="1800" strike="noStrike" noProof="1"/>
              <a:t>。</a:t>
            </a:r>
          </a:p>
          <a:p>
            <a:pPr marL="0" indent="0" fontAlgn="base">
              <a:buNone/>
            </a:pPr>
            <a:endParaRPr lang="zh-CN" altLang="en-US" sz="1500" strike="noStrike" noProof="1"/>
          </a:p>
          <a:p>
            <a:pPr marL="0" indent="0" fontAlgn="base">
              <a:buNone/>
            </a:pPr>
            <a:r>
              <a:rPr lang="zh-CN" altLang="en-US" sz="1600" strike="noStrike" noProof="1">
                <a:latin typeface="Consolas" panose="020B0609020204030204" charset="0"/>
              </a:rPr>
              <a:t>&gt;&gt;&gt; 'a,,,bb,,ccc'.split(',')       #每个逗号都被作为独立的分隔符</a:t>
            </a:r>
          </a:p>
          <a:p>
            <a:pPr marL="0" indent="0" fontAlgn="base">
              <a:buNone/>
            </a:pPr>
            <a:r>
              <a:rPr lang="zh-CN" altLang="en-US" sz="1600" strike="noStrike" noProof="1">
                <a:solidFill>
                  <a:srgbClr val="00B0F0"/>
                </a:solidFill>
                <a:latin typeface="Consolas" panose="020B0609020204030204" charset="0"/>
              </a:rPr>
              <a:t>['a', '', '', 'bb', '', 'ccc']</a:t>
            </a:r>
          </a:p>
          <a:p>
            <a:pPr marL="0" indent="0" fontAlgn="base">
              <a:buNone/>
            </a:pPr>
            <a:r>
              <a:rPr lang="zh-CN" altLang="en-US" sz="1600" strike="noStrike" noProof="1">
                <a:latin typeface="Consolas" panose="020B0609020204030204" charset="0"/>
              </a:rPr>
              <a:t>&gt;&gt;&gt; 'a\t\t\tbb\t\tccc'.split('\t') #每个制表符都被作为独立的分隔符</a:t>
            </a:r>
          </a:p>
          <a:p>
            <a:pPr marL="0" indent="0" fontAlgn="base">
              <a:buNone/>
            </a:pPr>
            <a:r>
              <a:rPr lang="zh-CN" altLang="en-US" sz="1600" strike="noStrike" noProof="1">
                <a:solidFill>
                  <a:srgbClr val="00B0F0"/>
                </a:solidFill>
                <a:latin typeface="Consolas" panose="020B0609020204030204" charset="0"/>
              </a:rPr>
              <a:t>['a', '', '', 'bb', '', 'ccc']</a:t>
            </a:r>
          </a:p>
          <a:p>
            <a:pPr marL="0" indent="0" fontAlgn="base">
              <a:buNone/>
            </a:pPr>
            <a:r>
              <a:rPr lang="zh-CN" altLang="en-US" sz="1600" strike="noStrike" noProof="1">
                <a:latin typeface="Consolas" panose="020B0609020204030204" charset="0"/>
              </a:rPr>
              <a:t>&gt;&gt;&gt; 'a\t\t\tbb\t\tccc'.split()     #连续多个制表符被作为一个分隔符</a:t>
            </a:r>
          </a:p>
          <a:p>
            <a:pPr marL="0" indent="0" fontAlgn="base">
              <a:buNone/>
            </a:pPr>
            <a:r>
              <a:rPr lang="zh-CN" altLang="en-US" sz="1600" strike="noStrike" noProof="1">
                <a:solidFill>
                  <a:srgbClr val="00B0F0"/>
                </a:solidFill>
                <a:latin typeface="Consolas" panose="020B0609020204030204" charset="0"/>
              </a:rPr>
              <a:t>['a', 'bb', 'ccc']</a:t>
            </a:r>
          </a:p>
        </p:txBody>
      </p:sp>
      <p:sp>
        <p:nvSpPr>
          <p:cNvPr id="4403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21</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3584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p>
        </p:txBody>
      </p:sp>
      <p:sp>
        <p:nvSpPr>
          <p:cNvPr id="37890" name="文本占位符 35842"/>
          <p:cNvSpPr>
            <a:spLocks noGrp="1"/>
          </p:cNvSpPr>
          <p:nvPr>
            <p:ph idx="1"/>
          </p:nvPr>
        </p:nvSpPr>
        <p:spPr/>
        <p:txBody>
          <a:bodyPr anchor="t"/>
          <a:lstStyle/>
          <a:p>
            <a:pPr defTabSz="914400" fontAlgn="base">
              <a:lnSpc>
                <a:spcPct val="80000"/>
              </a:lnSpc>
              <a:buSzPct val="70000"/>
              <a:buFont typeface="Wingdings" panose="05000000000000000000" charset="0"/>
              <a:buChar char=""/>
            </a:pPr>
            <a:r>
              <a:rPr lang="en-US" altLang="zh-CN" sz="1800" strike="noStrike" kern="1200" baseline="0" noProof="1">
                <a:latin typeface="宋体" panose="02010600030101010101" pitchFamily="2" charset="-122"/>
                <a:ea typeface="+mn-ea"/>
                <a:cs typeface="+mn-cs"/>
              </a:rPr>
              <a:t>split()</a:t>
            </a:r>
            <a:r>
              <a:rPr lang="zh-CN" altLang="en-US" sz="1800" strike="noStrike" kern="1200" baseline="0" noProof="1">
                <a:latin typeface="宋体" panose="02010600030101010101" pitchFamily="2" charset="-122"/>
                <a:ea typeface="+mn-ea"/>
                <a:cs typeface="+mn-cs"/>
              </a:rPr>
              <a:t>和</a:t>
            </a:r>
            <a:r>
              <a:rPr lang="en-US" altLang="zh-CN" sz="1800" strike="noStrike" kern="1200" baseline="0" noProof="1">
                <a:latin typeface="宋体" panose="02010600030101010101" pitchFamily="2" charset="-122"/>
                <a:ea typeface="+mn-ea"/>
                <a:cs typeface="+mn-cs"/>
              </a:rPr>
              <a:t>rsplit()</a:t>
            </a:r>
            <a:r>
              <a:rPr lang="zh-CN" altLang="en-US" sz="1800" strike="noStrike" kern="1200" baseline="0" noProof="1">
                <a:latin typeface="宋体" panose="02010600030101010101" pitchFamily="2" charset="-122"/>
                <a:ea typeface="+mn-ea"/>
                <a:cs typeface="+mn-cs"/>
              </a:rPr>
              <a:t>方法还允许</a:t>
            </a:r>
            <a:r>
              <a:rPr lang="zh-CN" altLang="en-US" sz="1800" strike="noStrike" kern="1200" baseline="0" noProof="1">
                <a:solidFill>
                  <a:srgbClr val="FF0000"/>
                </a:solidFill>
                <a:latin typeface="宋体" panose="02010600030101010101" pitchFamily="2" charset="-122"/>
                <a:ea typeface="+mn-ea"/>
                <a:cs typeface="+mn-cs"/>
              </a:rPr>
              <a:t>指定最大分割次数</a:t>
            </a:r>
            <a:r>
              <a:rPr lang="zh-CN" altLang="en-US" sz="1800" strike="noStrike" kern="1200" baseline="0" noProof="1">
                <a:latin typeface="宋体" panose="02010600030101010101" pitchFamily="2" charset="-122"/>
                <a:ea typeface="+mn-ea"/>
                <a:cs typeface="+mn-cs"/>
              </a:rPr>
              <a:t>。</a:t>
            </a:r>
          </a:p>
          <a:p>
            <a:pPr marL="1905" indent="-344805" defTabSz="914400" fontAlgn="base">
              <a:lnSpc>
                <a:spcPct val="80000"/>
              </a:lnSpc>
              <a:buSzPct val="70000"/>
              <a:buFont typeface="Wingdings" panose="05000000000000000000" pitchFamily="2" charset="2"/>
              <a:buNone/>
            </a:pPr>
            <a:endParaRPr lang="en-US" altLang="zh-CN" sz="135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latin typeface="Consolas" panose="020B0609020204030204" charset="0"/>
                <a:ea typeface="+mn-ea"/>
                <a:cs typeface="+mn-cs"/>
              </a:rPr>
              <a:t>&gt;&gt;&gt; s = '\n\nhello\t\t world \n\n\n My name is Dong   '</a:t>
            </a: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latin typeface="Consolas" panose="020B0609020204030204" charset="0"/>
                <a:ea typeface="+mn-ea"/>
                <a:cs typeface="+mn-cs"/>
              </a:rPr>
              <a:t>&gt;&gt;&gt; s.split(None, 1)        #</a:t>
            </a:r>
            <a:r>
              <a:rPr lang="zh-CN" altLang="en-US" sz="1600" strike="noStrike" kern="1200" baseline="0" noProof="1">
                <a:latin typeface="Consolas" panose="020B0609020204030204" charset="0"/>
                <a:ea typeface="+mn-ea"/>
                <a:cs typeface="+mn-cs"/>
              </a:rPr>
              <a:t>不指定分隔符，使用空白字符作为分隔符</a:t>
            </a:r>
            <a:endParaRPr lang="en-US" altLang="zh-CN" sz="16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solidFill>
                  <a:srgbClr val="00B0F0"/>
                </a:solidFill>
                <a:latin typeface="Consolas" panose="020B0609020204030204" charset="0"/>
                <a:ea typeface="+mn-ea"/>
                <a:cs typeface="+mn-cs"/>
              </a:rPr>
              <a:t>['hello', 'world \n\n\n My name is Dong   ']</a:t>
            </a: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latin typeface="Consolas" panose="020B0609020204030204" charset="0"/>
                <a:ea typeface="+mn-ea"/>
                <a:cs typeface="+mn-cs"/>
              </a:rPr>
              <a:t>&gt;&gt;&gt; s.rsplit(None, 1)</a:t>
            </a: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solidFill>
                  <a:srgbClr val="00B0F0"/>
                </a:solidFill>
                <a:latin typeface="Consolas" panose="020B0609020204030204" charset="0"/>
                <a:ea typeface="+mn-ea"/>
                <a:cs typeface="+mn-cs"/>
              </a:rPr>
              <a:t>['\n\nhello\t\t world \n\n\n My name is', 'Dong']</a:t>
            </a: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latin typeface="Consolas" panose="020B0609020204030204" charset="0"/>
                <a:ea typeface="+mn-ea"/>
                <a:cs typeface="+mn-cs"/>
              </a:rPr>
              <a:t>&gt;&gt;&gt; s.split(None, 2)</a:t>
            </a: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solidFill>
                  <a:srgbClr val="00B0F0"/>
                </a:solidFill>
                <a:latin typeface="Consolas" panose="020B0609020204030204" charset="0"/>
                <a:ea typeface="+mn-ea"/>
                <a:cs typeface="+mn-cs"/>
              </a:rPr>
              <a:t>['hello', 'world', 'My name is Dong   ']</a:t>
            </a: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latin typeface="Consolas" panose="020B0609020204030204" charset="0"/>
                <a:ea typeface="+mn-ea"/>
                <a:cs typeface="+mn-cs"/>
              </a:rPr>
              <a:t>&gt;&gt;&gt; s.rsplit(None, 2)</a:t>
            </a: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solidFill>
                  <a:srgbClr val="00B0F0"/>
                </a:solidFill>
                <a:latin typeface="Consolas" panose="020B0609020204030204" charset="0"/>
                <a:ea typeface="+mn-ea"/>
                <a:cs typeface="+mn-cs"/>
              </a:rPr>
              <a:t>['\n\nhello\t\t world \n\n\n My name', 'is', 'Dong']</a:t>
            </a: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latin typeface="Consolas" panose="020B0609020204030204" charset="0"/>
                <a:ea typeface="+mn-ea"/>
                <a:cs typeface="+mn-cs"/>
              </a:rPr>
              <a:t>&gt;&gt;&gt; s.split(maxsplit=6)</a:t>
            </a: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solidFill>
                  <a:srgbClr val="00B0F0"/>
                </a:solidFill>
                <a:latin typeface="Consolas" panose="020B0609020204030204" charset="0"/>
                <a:ea typeface="+mn-ea"/>
                <a:cs typeface="+mn-cs"/>
              </a:rPr>
              <a:t>['hello', 'world', 'My', 'name', 'is', 'Dong']</a:t>
            </a: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latin typeface="Consolas" panose="020B0609020204030204" charset="0"/>
                <a:ea typeface="+mn-ea"/>
                <a:cs typeface="+mn-cs"/>
              </a:rPr>
              <a:t>&gt;&gt;&gt; s.split(maxsplit=100)   #</a:t>
            </a:r>
            <a:r>
              <a:rPr lang="zh-CN" altLang="en-US" sz="1600" strike="noStrike" kern="1200" baseline="0" noProof="1">
                <a:latin typeface="Consolas" panose="020B0609020204030204" charset="0"/>
                <a:ea typeface="+mn-ea"/>
                <a:cs typeface="+mn-cs"/>
              </a:rPr>
              <a:t>最大分隔次数大于可分隔次数时无效</a:t>
            </a: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solidFill>
                  <a:srgbClr val="00B0F0"/>
                </a:solidFill>
                <a:latin typeface="Consolas" panose="020B0609020204030204" charset="0"/>
                <a:ea typeface="+mn-ea"/>
                <a:cs typeface="+mn-cs"/>
              </a:rPr>
              <a:t>['hello', 'world', 'My', 'name', 'is', 'Dong']</a:t>
            </a:r>
          </a:p>
        </p:txBody>
      </p:sp>
      <p:sp>
        <p:nvSpPr>
          <p:cNvPr id="4198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22</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36865"/>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p>
        </p:txBody>
      </p:sp>
      <p:sp>
        <p:nvSpPr>
          <p:cNvPr id="45058" name="文本占位符 36866"/>
          <p:cNvSpPr>
            <a:spLocks noGrp="1"/>
          </p:cNvSpPr>
          <p:nvPr>
            <p:ph idx="1"/>
          </p:nvPr>
        </p:nvSpPr>
        <p:spPr/>
        <p:txBody>
          <a:bodyPr anchor="t"/>
          <a:lstStyle/>
          <a:p>
            <a:pPr defTabSz="914400">
              <a:buSzPct val="70000"/>
              <a:buFont typeface="Wingdings" panose="05000000000000000000" charset="0"/>
              <a:buChar char=""/>
            </a:pPr>
            <a:r>
              <a:rPr lang="zh-CN" altLang="en-US" sz="1800" dirty="0">
                <a:latin typeface="宋体" panose="02010600030101010101" pitchFamily="2" charset="-122"/>
              </a:rPr>
              <a:t>字符串连接join()</a:t>
            </a:r>
          </a:p>
          <a:p>
            <a:pPr defTabSz="914400">
              <a:buSzPct val="70000"/>
              <a:buFont typeface="Wingdings" panose="05000000000000000000" pitchFamily="2" charset="2"/>
              <a:buNone/>
            </a:pPr>
            <a:endParaRPr lang="zh-CN" altLang="en-US" sz="1350" dirty="0">
              <a:latin typeface="Consolas" panose="020B0609020204030204" charset="0"/>
            </a:endParaRPr>
          </a:p>
          <a:p>
            <a:pPr defTabSz="914400">
              <a:buSzPct val="70000"/>
              <a:buFont typeface="Wingdings" panose="05000000000000000000" pitchFamily="2" charset="2"/>
              <a:buNone/>
            </a:pPr>
            <a:r>
              <a:rPr lang="zh-CN" altLang="en-US" sz="1600" dirty="0">
                <a:latin typeface="Consolas" panose="020B0609020204030204" charset="0"/>
              </a:rPr>
              <a:t>&gt;&gt;&gt; li = ["apple", "peach", "banana", "pear"]</a:t>
            </a:r>
          </a:p>
          <a:p>
            <a:pPr defTabSz="914400">
              <a:buSzPct val="70000"/>
              <a:buFont typeface="Wingdings" panose="05000000000000000000" pitchFamily="2" charset="2"/>
              <a:buNone/>
            </a:pPr>
            <a:r>
              <a:rPr lang="zh-CN" altLang="en-US" sz="1600" dirty="0">
                <a:latin typeface="Consolas" panose="020B0609020204030204" charset="0"/>
              </a:rPr>
              <a:t>&gt;&gt;&gt; ','.join(li)</a:t>
            </a:r>
          </a:p>
          <a:p>
            <a:pPr defTabSz="914400">
              <a:buSzPct val="70000"/>
              <a:buFont typeface="Wingdings" panose="05000000000000000000" pitchFamily="2" charset="2"/>
              <a:buNone/>
            </a:pPr>
            <a:r>
              <a:rPr lang="zh-CN" altLang="en-US" sz="1600" dirty="0">
                <a:solidFill>
                  <a:srgbClr val="00B0F0"/>
                </a:solidFill>
                <a:latin typeface="Consolas" panose="020B0609020204030204" charset="0"/>
              </a:rPr>
              <a:t>'apple,peach,banana,pear'</a:t>
            </a:r>
          </a:p>
          <a:p>
            <a:pPr defTabSz="914400">
              <a:buSzPct val="70000"/>
              <a:buFont typeface="Wingdings" panose="05000000000000000000" pitchFamily="2" charset="2"/>
              <a:buNone/>
            </a:pPr>
            <a:r>
              <a:rPr lang="zh-CN" altLang="en-US" sz="1600" dirty="0">
                <a:latin typeface="Consolas" panose="020B0609020204030204" charset="0"/>
              </a:rPr>
              <a:t>&gt;&gt;&gt; '.'.join(li)</a:t>
            </a:r>
          </a:p>
          <a:p>
            <a:pPr defTabSz="914400">
              <a:buSzPct val="70000"/>
              <a:buFont typeface="Wingdings" panose="05000000000000000000" pitchFamily="2" charset="2"/>
              <a:buNone/>
            </a:pPr>
            <a:r>
              <a:rPr lang="zh-CN" altLang="en-US" sz="1600" dirty="0">
                <a:solidFill>
                  <a:srgbClr val="00B0F0"/>
                </a:solidFill>
                <a:latin typeface="Consolas" panose="020B0609020204030204" charset="0"/>
              </a:rPr>
              <a:t>'apple.peach.banana.pear'</a:t>
            </a:r>
          </a:p>
          <a:p>
            <a:pPr defTabSz="914400">
              <a:buSzPct val="70000"/>
              <a:buFont typeface="Wingdings" panose="05000000000000000000" pitchFamily="2" charset="2"/>
              <a:buNone/>
            </a:pPr>
            <a:r>
              <a:rPr lang="zh-CN" altLang="en-US" sz="1600" dirty="0">
                <a:latin typeface="Consolas" panose="020B0609020204030204" charset="0"/>
              </a:rPr>
              <a:t>&gt;&gt;&gt; '::'.join(li)</a:t>
            </a:r>
          </a:p>
          <a:p>
            <a:pPr defTabSz="914400">
              <a:buSzPct val="70000"/>
              <a:buFont typeface="Wingdings" panose="05000000000000000000" pitchFamily="2" charset="2"/>
              <a:buNone/>
            </a:pPr>
            <a:r>
              <a:rPr lang="zh-CN" altLang="en-US" sz="1600" dirty="0">
                <a:solidFill>
                  <a:srgbClr val="00B0F0"/>
                </a:solidFill>
                <a:latin typeface="Consolas" panose="020B0609020204030204" charset="0"/>
              </a:rPr>
              <a:t>'apple::peach::banana::pear'</a:t>
            </a:r>
          </a:p>
        </p:txBody>
      </p:sp>
      <p:sp>
        <p:nvSpPr>
          <p:cNvPr id="4505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23</a:t>
            </a:fld>
            <a:endParaRPr lang="zh-CN" altLang="en-US" sz="1050" dirty="0">
              <a:latin typeface="Arial" panose="020B0604020202020204" pitchFamily="34" charset="0"/>
              <a:ea typeface="宋体" panose="02010600030101010101" pitchFamily="2" charset="-122"/>
            </a:endParaRPr>
          </a:p>
        </p:txBody>
      </p:sp>
      <p:sp>
        <p:nvSpPr>
          <p:cNvPr id="2" name="线形标注 1 1"/>
          <p:cNvSpPr/>
          <p:nvPr/>
        </p:nvSpPr>
        <p:spPr>
          <a:xfrm>
            <a:off x="3018894" y="1447689"/>
            <a:ext cx="853827" cy="342960"/>
          </a:xfrm>
          <a:prstGeom prst="borderCallout1">
            <a:avLst>
              <a:gd name="adj1" fmla="val 36893"/>
              <a:gd name="adj2" fmla="val -947"/>
              <a:gd name="adj3" fmla="val 197034"/>
              <a:gd name="adj4" fmla="val -198285"/>
            </a:avLst>
          </a:prstGeom>
          <a:ln>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z="1400" strike="noStrike" noProof="1">
                <a:solidFill>
                  <a:srgbClr val="FF0000"/>
                </a:solidFill>
              </a:rPr>
              <a:t>连接符</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dirty="0">
                <a:latin typeface="宋体" panose="02010600030101010101" pitchFamily="2" charset="-122"/>
                <a:ea typeface="+mj-ea"/>
                <a:cs typeface="+mj-cs"/>
                <a:sym typeface="宋体" panose="02010600030101010101" pitchFamily="2" charset="-122"/>
              </a:rPr>
              <a:t>4.1.2 字符串常用方法</a:t>
            </a:r>
            <a:endParaRPr lang="en-US" altLang="zh-CN" kern="1200" baseline="0">
              <a:latin typeface="+mj-lt"/>
              <a:ea typeface="+mj-ea"/>
              <a:cs typeface="+mj-cs"/>
              <a:sym typeface="宋体" panose="02010600030101010101" pitchFamily="2" charset="-122"/>
            </a:endParaRPr>
          </a:p>
        </p:txBody>
      </p:sp>
      <p:sp>
        <p:nvSpPr>
          <p:cNvPr id="3" name="Content Placeholder 2"/>
          <p:cNvSpPr>
            <a:spLocks noGrp="1"/>
          </p:cNvSpPr>
          <p:nvPr>
            <p:ph idx="1"/>
          </p:nvPr>
        </p:nvSpPr>
        <p:spPr/>
        <p:txBody>
          <a:bodyPr/>
          <a:lstStyle/>
          <a:p>
            <a:pPr>
              <a:lnSpc>
                <a:spcPct val="150000"/>
              </a:lnSpc>
              <a:spcBef>
                <a:spcPts val="0"/>
              </a:spcBef>
            </a:pPr>
            <a:r>
              <a:rPr lang="zh-CN" altLang="en-US" sz="1800" b="1" strike="noStrike" noProof="1"/>
              <a:t>应用：</a:t>
            </a:r>
            <a:r>
              <a:rPr lang="zh-CN" altLang="en-US" sz="1800" strike="noStrike" noProof="1"/>
              <a:t>将字符串重复指定次数，并使用指定的分隔符进行连接，结果字符串最后不带分隔符。例如，</a:t>
            </a:r>
            <a:r>
              <a:rPr lang="en-US" altLang="zh-CN" sz="1800" strike="noStrike" noProof="1"/>
              <a:t>concat('good', 5, ',')的返回结果为'good,good,good,good,good'</a:t>
            </a:r>
          </a:p>
          <a:p>
            <a:pPr marL="0" indent="0" fontAlgn="base">
              <a:buNone/>
            </a:pPr>
            <a:endParaRPr lang="zh-CN" altLang="en-US" sz="1500" strike="noStrike" noProof="1">
              <a:latin typeface="Consolas" panose="020B0609020204030204" charset="0"/>
            </a:endParaRPr>
          </a:p>
          <a:p>
            <a:pPr marL="0" indent="0">
              <a:spcBef>
                <a:spcPts val="0"/>
              </a:spcBef>
              <a:buNone/>
            </a:pPr>
            <a:r>
              <a:rPr lang="zh-CN" altLang="en-US" sz="1800" strike="noStrike" noProof="1">
                <a:latin typeface="Consolas" panose="020B0609020204030204" charset="0"/>
              </a:rPr>
              <a:t>def concat(s, n, separator):</a:t>
            </a:r>
          </a:p>
          <a:p>
            <a:pPr marL="0" indent="0">
              <a:spcBef>
                <a:spcPts val="0"/>
              </a:spcBef>
              <a:buNone/>
            </a:pPr>
            <a:r>
              <a:rPr lang="zh-CN" altLang="en-US" sz="1800" strike="noStrike" noProof="1">
                <a:latin typeface="Consolas" panose="020B0609020204030204" charset="0"/>
              </a:rPr>
              <a:t>    return separator.join([s]*n)</a:t>
            </a:r>
          </a:p>
          <a:p>
            <a:pPr marL="0" indent="0">
              <a:spcBef>
                <a:spcPts val="0"/>
              </a:spcBef>
              <a:buNone/>
            </a:pPr>
            <a:endParaRPr lang="zh-CN" altLang="en-US" sz="1800" strike="noStrike" noProof="1">
              <a:latin typeface="Consolas" panose="020B0609020204030204" charset="0"/>
            </a:endParaRPr>
          </a:p>
          <a:p>
            <a:pPr marL="0" indent="0">
              <a:spcBef>
                <a:spcPts val="0"/>
              </a:spcBef>
              <a:buNone/>
            </a:pPr>
            <a:r>
              <a:rPr lang="zh-CN" altLang="en-US" sz="1800" strike="noStrike" noProof="1">
                <a:latin typeface="Consolas" panose="020B0609020204030204" charset="0"/>
              </a:rPr>
              <a:t>print(concat('good', 5, ','))</a:t>
            </a:r>
          </a:p>
        </p:txBody>
      </p:sp>
      <p:sp>
        <p:nvSpPr>
          <p:cNvPr id="46083" name="Slide Number Placeholder 3"/>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24</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pitchFamily="34" charset="0"/>
              </a:rPr>
              <a:t>4.1.2 字符串常用方法</a:t>
            </a:r>
            <a:endParaRPr lang="zh-CN" altLang="en-US" kern="1200" baseline="0">
              <a:latin typeface="+mj-lt"/>
              <a:ea typeface="+mj-ea"/>
              <a:cs typeface="+mj-cs"/>
              <a:sym typeface="宋体" panose="02010600030101010101" pitchFamily="2" charset="-122"/>
            </a:endParaRPr>
          </a:p>
        </p:txBody>
      </p:sp>
      <p:sp>
        <p:nvSpPr>
          <p:cNvPr id="3" name="内容占位符 2"/>
          <p:cNvSpPr>
            <a:spLocks noGrp="1"/>
          </p:cNvSpPr>
          <p:nvPr>
            <p:ph idx="1"/>
          </p:nvPr>
        </p:nvSpPr>
        <p:spPr>
          <a:xfrm>
            <a:off x="455295" y="1063423"/>
            <a:ext cx="8229600" cy="3395066"/>
          </a:xfrm>
        </p:spPr>
        <p:txBody>
          <a:bodyPr/>
          <a:lstStyle/>
          <a:p>
            <a:pPr fontAlgn="base">
              <a:buFont typeface="Wingdings" panose="05000000000000000000" charset="0"/>
              <a:buChar char=""/>
            </a:pPr>
            <a:r>
              <a:rPr lang="zh-CN" altLang="en-US" sz="1800" strike="noStrike" noProof="1">
                <a:solidFill>
                  <a:srgbClr val="FF0000"/>
                </a:solidFill>
                <a:latin typeface="宋体" panose="02010600030101010101" pitchFamily="2" charset="-122"/>
                <a:sym typeface="+mn-ea"/>
              </a:rPr>
              <a:t>不推荐使用</a:t>
            </a:r>
            <a:r>
              <a:rPr lang="en-US" altLang="x-none" sz="1800" strike="noStrike" noProof="1">
                <a:solidFill>
                  <a:srgbClr val="FF0000"/>
                </a:solidFill>
                <a:latin typeface="宋体" panose="02010600030101010101" pitchFamily="2" charset="-122"/>
                <a:sym typeface="+mn-ea"/>
              </a:rPr>
              <a:t>+</a:t>
            </a:r>
            <a:r>
              <a:rPr lang="zh-CN" altLang="en-US" sz="1800" strike="noStrike" noProof="1">
                <a:solidFill>
                  <a:srgbClr val="FF0000"/>
                </a:solidFill>
                <a:latin typeface="宋体" panose="02010600030101010101" pitchFamily="2" charset="-122"/>
                <a:sym typeface="+mn-ea"/>
              </a:rPr>
              <a:t>运算符连接字符串</a:t>
            </a:r>
            <a:r>
              <a:rPr lang="zh-CN" altLang="en-US" sz="1800" strike="noStrike" noProof="1">
                <a:latin typeface="宋体" panose="02010600030101010101" pitchFamily="2" charset="-122"/>
                <a:sym typeface="+mn-ea"/>
              </a:rPr>
              <a:t>，优先使用</a:t>
            </a:r>
            <a:r>
              <a:rPr lang="en-US" altLang="x-none" sz="1800" strike="noStrike" noProof="1">
                <a:latin typeface="宋体" panose="02010600030101010101" pitchFamily="2" charset="-122"/>
                <a:sym typeface="+mn-ea"/>
              </a:rPr>
              <a:t>join()</a:t>
            </a:r>
            <a:r>
              <a:rPr lang="zh-CN" altLang="en-US" sz="1800" strike="noStrike" noProof="1">
                <a:latin typeface="宋体" panose="02010600030101010101" pitchFamily="2" charset="-122"/>
                <a:sym typeface="+mn-ea"/>
              </a:rPr>
              <a:t>方法。</a:t>
            </a:r>
          </a:p>
          <a:p>
            <a:pPr marL="0" indent="0">
              <a:spcBef>
                <a:spcPts val="0"/>
              </a:spcBef>
              <a:buNone/>
            </a:pPr>
            <a:r>
              <a:rPr lang="zh-CN" altLang="en-US" sz="1600" strike="noStrike" noProof="1">
                <a:latin typeface="Consolas" panose="020B0609020204030204" charset="0"/>
              </a:rPr>
              <a:t>import timeit</a:t>
            </a:r>
          </a:p>
          <a:p>
            <a:pPr marL="0" indent="0">
              <a:spcBef>
                <a:spcPts val="0"/>
              </a:spcBef>
              <a:buNone/>
            </a:pP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#使用列表推导式生成10000个字符串</a:t>
            </a:r>
          </a:p>
          <a:p>
            <a:pPr marL="0" indent="0">
              <a:spcBef>
                <a:spcPts val="0"/>
              </a:spcBef>
              <a:buNone/>
            </a:pPr>
            <a:r>
              <a:rPr lang="zh-CN" altLang="en-US" sz="1600" strike="noStrike" noProof="1">
                <a:latin typeface="Consolas" panose="020B0609020204030204" charset="0"/>
              </a:rPr>
              <a:t>strlist = ['This is a long string that will not keep in memory.' </a:t>
            </a:r>
          </a:p>
          <a:p>
            <a:pPr marL="0" indent="0">
              <a:spcBef>
                <a:spcPts val="0"/>
              </a:spcBef>
              <a:buNone/>
            </a:pPr>
            <a:r>
              <a:rPr lang="zh-CN" altLang="en-US" sz="1600" strike="noStrike" noProof="1">
                <a:latin typeface="Consolas" panose="020B0609020204030204" charset="0"/>
              </a:rPr>
              <a:t>           for n in range(10000)]</a:t>
            </a:r>
          </a:p>
          <a:p>
            <a:pPr marL="0" indent="0">
              <a:spcBef>
                <a:spcPts val="0"/>
              </a:spcBef>
              <a:buNone/>
            </a:pPr>
            <a:r>
              <a:rPr lang="zh-CN" altLang="en-US" sz="1600" strike="noStrike" noProof="1">
                <a:latin typeface="Consolas" panose="020B0609020204030204" charset="0"/>
              </a:rPr>
              <a:t>#使用字符串对象的join()方法连接多个字符串</a:t>
            </a:r>
          </a:p>
          <a:p>
            <a:pPr marL="0" indent="0">
              <a:spcBef>
                <a:spcPts val="0"/>
              </a:spcBef>
              <a:buNone/>
            </a:pPr>
            <a:r>
              <a:rPr lang="zh-CN" altLang="en-US" sz="1600" strike="noStrike" noProof="1">
                <a:latin typeface="Consolas" panose="020B0609020204030204" charset="0"/>
              </a:rPr>
              <a:t>def use_join():</a:t>
            </a:r>
          </a:p>
          <a:p>
            <a:pPr marL="0" indent="0">
              <a:spcBef>
                <a:spcPts val="0"/>
              </a:spcBef>
              <a:buNone/>
            </a:pPr>
            <a:r>
              <a:rPr lang="zh-CN" altLang="en-US" sz="1600" strike="noStrike" noProof="1">
                <a:latin typeface="Consolas" panose="020B0609020204030204" charset="0"/>
              </a:rPr>
              <a:t>    return ''.join(strlist)</a:t>
            </a:r>
          </a:p>
          <a:p>
            <a:pPr marL="0" indent="0">
              <a:spcBef>
                <a:spcPts val="0"/>
              </a:spcBef>
              <a:buNone/>
            </a:pPr>
            <a:r>
              <a:rPr lang="zh-CN" altLang="en-US" sz="1600" strike="noStrike" noProof="1">
                <a:latin typeface="Consolas" panose="020B0609020204030204" charset="0"/>
              </a:rPr>
              <a:t>#使用运算符+连接多个字符串</a:t>
            </a:r>
          </a:p>
          <a:p>
            <a:pPr marL="0" indent="0">
              <a:spcBef>
                <a:spcPts val="0"/>
              </a:spcBef>
              <a:buNone/>
            </a:pPr>
            <a:r>
              <a:rPr lang="zh-CN" altLang="en-US" sz="1600" strike="noStrike" noProof="1">
                <a:latin typeface="Consolas" panose="020B0609020204030204" charset="0"/>
              </a:rPr>
              <a:t>def use_plus():</a:t>
            </a:r>
          </a:p>
          <a:p>
            <a:pPr marL="0" indent="0">
              <a:spcBef>
                <a:spcPts val="0"/>
              </a:spcBef>
              <a:buNone/>
            </a:pPr>
            <a:r>
              <a:rPr lang="zh-CN" altLang="en-US" sz="1600" strike="noStrike" noProof="1">
                <a:latin typeface="Consolas" panose="020B0609020204030204" charset="0"/>
              </a:rPr>
              <a:t>    result = ''</a:t>
            </a:r>
          </a:p>
          <a:p>
            <a:pPr marL="0" indent="0">
              <a:spcBef>
                <a:spcPts val="0"/>
              </a:spcBef>
              <a:buNone/>
            </a:pPr>
            <a:r>
              <a:rPr lang="zh-CN" altLang="en-US" sz="1600" strike="noStrike" noProof="1">
                <a:latin typeface="Consolas" panose="020B0609020204030204" charset="0"/>
              </a:rPr>
              <a:t>    for strtemp in strlist:</a:t>
            </a:r>
          </a:p>
          <a:p>
            <a:pPr marL="0" indent="0">
              <a:spcBef>
                <a:spcPts val="0"/>
              </a:spcBef>
              <a:buNone/>
            </a:pPr>
            <a:r>
              <a:rPr lang="zh-CN" altLang="en-US" sz="1600" strike="noStrike" noProof="1">
                <a:latin typeface="Consolas" panose="020B0609020204030204" charset="0"/>
              </a:rPr>
              <a:t>        result = result+strtemp</a:t>
            </a:r>
          </a:p>
          <a:p>
            <a:pPr marL="0" indent="0">
              <a:spcBef>
                <a:spcPts val="0"/>
              </a:spcBef>
              <a:buNone/>
            </a:pPr>
            <a:r>
              <a:rPr lang="zh-CN" altLang="en-US" sz="1600" strike="noStrike" noProof="1">
                <a:latin typeface="Consolas" panose="020B0609020204030204" charset="0"/>
              </a:rPr>
              <a:t>    return result</a:t>
            </a:r>
          </a:p>
        </p:txBody>
      </p:sp>
      <p:sp>
        <p:nvSpPr>
          <p:cNvPr id="4710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25</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pitchFamily="34" charset="0"/>
              </a:rPr>
              <a:t>4.1.2 字符串常用方法</a:t>
            </a:r>
            <a:endParaRPr lang="zh-CN" altLang="en-US" kern="1200" baseline="0">
              <a:latin typeface="+mj-lt"/>
              <a:ea typeface="+mj-ea"/>
              <a:cs typeface="+mj-cs"/>
              <a:sym typeface="宋体" panose="02010600030101010101" pitchFamily="2" charset="-122"/>
            </a:endParaRPr>
          </a:p>
        </p:txBody>
      </p:sp>
      <p:sp>
        <p:nvSpPr>
          <p:cNvPr id="48130" name="内容占位符 2"/>
          <p:cNvSpPr>
            <a:spLocks noGrp="1"/>
          </p:cNvSpPr>
          <p:nvPr>
            <p:ph idx="1"/>
          </p:nvPr>
        </p:nvSpPr>
        <p:spPr>
          <a:xfrm>
            <a:off x="390525" y="1206500"/>
            <a:ext cx="8656320" cy="3395345"/>
          </a:xfrm>
        </p:spPr>
        <p:txBody>
          <a:bodyPr anchor="t"/>
          <a:lstStyle/>
          <a:p>
            <a:pPr marL="0" indent="0" defTabSz="914400">
              <a:buSzPct val="70000"/>
              <a:buFont typeface="Wingdings" panose="05000000000000000000" pitchFamily="2" charset="2"/>
              <a:buNone/>
            </a:pPr>
            <a:r>
              <a:rPr lang="zh-CN" altLang="en-US" sz="1600" dirty="0">
                <a:latin typeface="Consolas" panose="020B0609020204030204" charset="0"/>
              </a:rPr>
              <a:t>if __name__ == '__main__':</a:t>
            </a:r>
          </a:p>
          <a:p>
            <a:pPr marL="0" indent="0" defTabSz="914400">
              <a:buSzPct val="70000"/>
              <a:buFont typeface="Wingdings" panose="05000000000000000000" pitchFamily="2" charset="2"/>
              <a:buNone/>
            </a:pPr>
            <a:r>
              <a:rPr lang="zh-CN" altLang="en-US" sz="1600" dirty="0">
                <a:latin typeface="Consolas" panose="020B0609020204030204" charset="0"/>
              </a:rPr>
              <a:t>    #重复运行次数</a:t>
            </a:r>
          </a:p>
          <a:p>
            <a:pPr marL="0" indent="0" defTabSz="914400">
              <a:buSzPct val="70000"/>
              <a:buFont typeface="Wingdings" panose="05000000000000000000" pitchFamily="2" charset="2"/>
              <a:buNone/>
            </a:pPr>
            <a:r>
              <a:rPr lang="zh-CN" altLang="en-US" sz="1600" dirty="0">
                <a:latin typeface="Consolas" panose="020B0609020204030204" charset="0"/>
              </a:rPr>
              <a:t>    times = 1000</a:t>
            </a:r>
          </a:p>
          <a:p>
            <a:pPr marL="0" indent="0" defTabSz="914400">
              <a:buSzPct val="70000"/>
              <a:buFont typeface="Wingdings" panose="05000000000000000000" pitchFamily="2" charset="2"/>
              <a:buNone/>
            </a:pPr>
            <a:r>
              <a:rPr lang="zh-CN" altLang="en-US" sz="1600" dirty="0">
                <a:latin typeface="Consolas" panose="020B0609020204030204" charset="0"/>
              </a:rPr>
              <a:t>    jointimer = timeit.Timer('use_join()', 'from __main__ import use_join')</a:t>
            </a:r>
          </a:p>
          <a:p>
            <a:pPr marL="0" indent="0" defTabSz="914400">
              <a:buSzPct val="70000"/>
              <a:buFont typeface="Wingdings" panose="05000000000000000000" pitchFamily="2" charset="2"/>
              <a:buNone/>
            </a:pPr>
            <a:r>
              <a:rPr lang="zh-CN" altLang="en-US" sz="1600" dirty="0">
                <a:latin typeface="Consolas" panose="020B0609020204030204" charset="0"/>
              </a:rPr>
              <a:t>    print('time for join:', jointimer.timeit(number=times))</a:t>
            </a:r>
          </a:p>
          <a:p>
            <a:pPr marL="0" indent="0" defTabSz="914400">
              <a:buSzPct val="70000"/>
              <a:buFont typeface="Wingdings" panose="05000000000000000000" pitchFamily="2" charset="2"/>
              <a:buNone/>
            </a:pPr>
            <a:r>
              <a:rPr lang="zh-CN" altLang="en-US" sz="1600" dirty="0">
                <a:latin typeface="Consolas" panose="020B0609020204030204" charset="0"/>
              </a:rPr>
              <a:t>    plustimer = timeit.Timer('use_plus()', 'from __main__ import use_plus')</a:t>
            </a:r>
          </a:p>
          <a:p>
            <a:pPr marL="0" indent="0" defTabSz="914400">
              <a:buSzPct val="70000"/>
              <a:buFont typeface="Wingdings" panose="05000000000000000000" pitchFamily="2" charset="2"/>
              <a:buNone/>
            </a:pPr>
            <a:r>
              <a:rPr lang="zh-CN" altLang="en-US" sz="1600" dirty="0">
                <a:latin typeface="Consolas" panose="020B0609020204030204" charset="0"/>
              </a:rPr>
              <a:t>    print('time for plus:', plustimer.timeit(number=times))</a:t>
            </a:r>
          </a:p>
        </p:txBody>
      </p:sp>
      <p:sp>
        <p:nvSpPr>
          <p:cNvPr id="48131"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26</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pitchFamily="34" charset="0"/>
              </a:rPr>
              <a:t>4.1.2 字符串常用方法</a:t>
            </a:r>
            <a:endParaRPr lang="zh-CN" altLang="en-US" kern="1200" baseline="0">
              <a:latin typeface="+mj-lt"/>
              <a:ea typeface="+mj-ea"/>
              <a:cs typeface="+mj-cs"/>
              <a:sym typeface="宋体" panose="02010600030101010101" pitchFamily="2" charset="-122"/>
            </a:endParaRPr>
          </a:p>
        </p:txBody>
      </p:sp>
      <p:sp>
        <p:nvSpPr>
          <p:cNvPr id="3" name="内容占位符 2"/>
          <p:cNvSpPr>
            <a:spLocks noGrp="1"/>
          </p:cNvSpPr>
          <p:nvPr>
            <p:ph idx="1"/>
          </p:nvPr>
        </p:nvSpPr>
        <p:spPr>
          <a:xfrm>
            <a:off x="388620" y="1050290"/>
            <a:ext cx="8469630" cy="3395345"/>
          </a:xfrm>
        </p:spPr>
        <p:txBody>
          <a:bodyPr/>
          <a:lstStyle/>
          <a:p>
            <a:pPr fontAlgn="base">
              <a:lnSpc>
                <a:spcPct val="150000"/>
              </a:lnSpc>
              <a:spcBef>
                <a:spcPts val="0"/>
              </a:spcBef>
              <a:buFont typeface="Wingdings" panose="05000000000000000000" charset="0"/>
              <a:buChar char=""/>
            </a:pPr>
            <a:r>
              <a:rPr lang="zh-CN" altLang="en-US" sz="1800" strike="noStrike" noProof="1"/>
              <a:t>timeit模块还支持下面代码演示的用法，从运行结果可以看出，当需要对大量数据进行类型转换时，内置函数map()可以提供非常高的效率。</a:t>
            </a:r>
          </a:p>
          <a:p>
            <a:pPr marL="0" indent="0" fontAlgn="base">
              <a:buNone/>
            </a:pPr>
            <a:r>
              <a:rPr lang="zh-CN" altLang="en-US" sz="1800" strike="noStrike" noProof="1">
                <a:latin typeface="Times New Roman" panose="02020603050405020304" pitchFamily="2" charset="0"/>
              </a:rPr>
              <a:t>&gt;&gt;&gt; import timeit</a:t>
            </a:r>
          </a:p>
          <a:p>
            <a:pPr marL="0" indent="0" fontAlgn="base">
              <a:buNone/>
            </a:pPr>
            <a:r>
              <a:rPr lang="zh-CN" altLang="en-US" sz="1800" strike="noStrike" noProof="1">
                <a:latin typeface="Times New Roman" panose="02020603050405020304" pitchFamily="2" charset="0"/>
              </a:rPr>
              <a:t>&gt;&gt;&gt; timeit.timeit('"-".join(str(n) for n in range(100))', number=10000)  #运行10000次</a:t>
            </a:r>
          </a:p>
          <a:p>
            <a:pPr marL="0" indent="0" fontAlgn="base">
              <a:buNone/>
            </a:pPr>
            <a:r>
              <a:rPr lang="zh-CN" altLang="en-US" sz="1800" strike="noStrike" noProof="1">
                <a:solidFill>
                  <a:srgbClr val="00B0F0"/>
                </a:solidFill>
                <a:latin typeface="Times New Roman" panose="02020603050405020304" pitchFamily="2" charset="0"/>
              </a:rPr>
              <a:t>0.3063435900577929</a:t>
            </a:r>
          </a:p>
          <a:p>
            <a:pPr marL="0" indent="0" fontAlgn="base">
              <a:buNone/>
            </a:pPr>
            <a:r>
              <a:rPr lang="zh-CN" altLang="en-US" sz="1800" strike="noStrike" noProof="1">
                <a:latin typeface="Times New Roman" panose="02020603050405020304" pitchFamily="2" charset="0"/>
              </a:rPr>
              <a:t>&gt;&gt;&gt; timeit.timeit('"-".join([str(n) for n in range(100)])', number=10000)</a:t>
            </a:r>
          </a:p>
          <a:p>
            <a:pPr marL="0" indent="0" fontAlgn="base">
              <a:buNone/>
            </a:pPr>
            <a:r>
              <a:rPr lang="zh-CN" altLang="en-US" sz="1800" strike="noStrike" noProof="1">
                <a:solidFill>
                  <a:srgbClr val="00B0F0"/>
                </a:solidFill>
                <a:latin typeface="Times New Roman" panose="02020603050405020304" pitchFamily="2" charset="0"/>
              </a:rPr>
              <a:t>0.27191914957273866</a:t>
            </a:r>
          </a:p>
          <a:p>
            <a:pPr marL="0" indent="0" fontAlgn="base">
              <a:buNone/>
            </a:pPr>
            <a:r>
              <a:rPr lang="zh-CN" altLang="en-US" sz="1800" strike="noStrike" noProof="1">
                <a:latin typeface="Times New Roman" panose="02020603050405020304" pitchFamily="2" charset="0"/>
              </a:rPr>
              <a:t>&gt;&gt;&gt; timeit.timeit('"-".join(map(str, range(100)))', number=10000)</a:t>
            </a:r>
          </a:p>
          <a:p>
            <a:pPr marL="0" indent="0" fontAlgn="base">
              <a:buNone/>
            </a:pPr>
            <a:r>
              <a:rPr lang="zh-CN" altLang="en-US" sz="1800" strike="noStrike" noProof="1">
                <a:solidFill>
                  <a:srgbClr val="00B0F0"/>
                </a:solidFill>
                <a:latin typeface="Times New Roman" panose="02020603050405020304" pitchFamily="2" charset="0"/>
              </a:rPr>
              <a:t>0.21119518171659024</a:t>
            </a:r>
          </a:p>
        </p:txBody>
      </p:sp>
      <p:sp>
        <p:nvSpPr>
          <p:cNvPr id="4915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27</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37889"/>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p>
        </p:txBody>
      </p:sp>
      <p:sp>
        <p:nvSpPr>
          <p:cNvPr id="50178" name="文本占位符 37890"/>
          <p:cNvSpPr>
            <a:spLocks noGrp="1"/>
          </p:cNvSpPr>
          <p:nvPr>
            <p:ph idx="1"/>
          </p:nvPr>
        </p:nvSpPr>
        <p:spPr>
          <a:xfrm>
            <a:off x="466090" y="1200150"/>
            <a:ext cx="7320915" cy="3395345"/>
          </a:xfrm>
        </p:spPr>
        <p:txBody>
          <a:bodyPr anchor="t"/>
          <a:lstStyle/>
          <a:p>
            <a:pPr defTabSz="914400">
              <a:lnSpc>
                <a:spcPct val="80000"/>
              </a:lnSpc>
              <a:buSzPct val="70000"/>
              <a:buFont typeface="Wingdings" panose="05000000000000000000" charset="0"/>
              <a:buChar char=""/>
            </a:pPr>
            <a:r>
              <a:rPr lang="zh-CN" altLang="en-US" sz="1800" dirty="0">
                <a:latin typeface="宋体" panose="02010600030101010101" pitchFamily="2" charset="-122"/>
              </a:rPr>
              <a:t>lower()、upper()、capitalize()、title()、swapcase()</a:t>
            </a:r>
          </a:p>
          <a:p>
            <a:pPr defTabSz="914400">
              <a:lnSpc>
                <a:spcPct val="80000"/>
              </a:lnSpc>
              <a:buSzPct val="70000"/>
              <a:buFont typeface="Wingdings" panose="05000000000000000000" pitchFamily="2" charset="2"/>
              <a:buNone/>
            </a:pPr>
            <a:endParaRPr lang="zh-CN" altLang="en-US" sz="1500" dirty="0">
              <a:latin typeface="宋体" panose="02010600030101010101" pitchFamily="2" charset="-122"/>
            </a:endParaRPr>
          </a:p>
          <a:p>
            <a:pPr defTabSz="914400">
              <a:lnSpc>
                <a:spcPct val="80000"/>
              </a:lnSpc>
              <a:buSzPct val="70000"/>
              <a:buFont typeface="Wingdings" panose="05000000000000000000" pitchFamily="2" charset="2"/>
              <a:buNone/>
            </a:pPr>
            <a:r>
              <a:rPr lang="zh-CN" altLang="en-US" sz="1600" dirty="0">
                <a:latin typeface="Consolas" panose="020B0609020204030204" charset="0"/>
              </a:rPr>
              <a:t>&gt;&gt;&gt; s = "What is Your Name?"</a:t>
            </a:r>
          </a:p>
          <a:p>
            <a:pPr defTabSz="914400">
              <a:lnSpc>
                <a:spcPct val="80000"/>
              </a:lnSpc>
              <a:buSzPct val="70000"/>
              <a:buFont typeface="Wingdings" panose="05000000000000000000" pitchFamily="2" charset="2"/>
              <a:buNone/>
            </a:pPr>
            <a:r>
              <a:rPr lang="zh-CN" altLang="en-US" sz="1600" dirty="0">
                <a:latin typeface="Consolas" panose="020B0609020204030204" charset="0"/>
              </a:rPr>
              <a:t>&gt;&gt;&gt; s.lower()                   #返回小写字符串</a:t>
            </a:r>
          </a:p>
          <a:p>
            <a:pPr defTabSz="914400">
              <a:lnSpc>
                <a:spcPct val="80000"/>
              </a:lnSpc>
              <a:buSzPct val="70000"/>
              <a:buFont typeface="Wingdings" panose="05000000000000000000" pitchFamily="2" charset="2"/>
              <a:buNone/>
            </a:pPr>
            <a:r>
              <a:rPr lang="zh-CN" altLang="en-US" sz="1600" dirty="0">
                <a:solidFill>
                  <a:srgbClr val="00B0F0"/>
                </a:solidFill>
                <a:latin typeface="Consolas" panose="020B0609020204030204" charset="0"/>
              </a:rPr>
              <a:t>'what is your name?'</a:t>
            </a:r>
          </a:p>
          <a:p>
            <a:pPr defTabSz="914400">
              <a:lnSpc>
                <a:spcPct val="80000"/>
              </a:lnSpc>
              <a:buSzPct val="70000"/>
              <a:buFont typeface="Wingdings" panose="05000000000000000000" pitchFamily="2" charset="2"/>
              <a:buNone/>
            </a:pPr>
            <a:r>
              <a:rPr lang="zh-CN" altLang="en-US" sz="1600" dirty="0">
                <a:latin typeface="Consolas" panose="020B0609020204030204" charset="0"/>
              </a:rPr>
              <a:t>&gt;&gt;&gt; s.upper()                   #返回大写字符串</a:t>
            </a:r>
          </a:p>
          <a:p>
            <a:pPr defTabSz="914400">
              <a:lnSpc>
                <a:spcPct val="80000"/>
              </a:lnSpc>
              <a:buSzPct val="70000"/>
              <a:buFont typeface="Wingdings" panose="05000000000000000000" pitchFamily="2" charset="2"/>
              <a:buNone/>
            </a:pPr>
            <a:r>
              <a:rPr lang="zh-CN" altLang="en-US" sz="1600" dirty="0">
                <a:solidFill>
                  <a:srgbClr val="00B0F0"/>
                </a:solidFill>
                <a:latin typeface="Consolas" panose="020B0609020204030204" charset="0"/>
              </a:rPr>
              <a:t>'WHAT IS YOUR NAME?'</a:t>
            </a:r>
          </a:p>
          <a:p>
            <a:pPr defTabSz="914400">
              <a:lnSpc>
                <a:spcPct val="80000"/>
              </a:lnSpc>
              <a:buSzPct val="70000"/>
              <a:buFont typeface="Wingdings" panose="05000000000000000000" pitchFamily="2" charset="2"/>
              <a:buNone/>
            </a:pPr>
            <a:r>
              <a:rPr lang="zh-CN" altLang="en-US" sz="1600" dirty="0">
                <a:latin typeface="Consolas" panose="020B0609020204030204" charset="0"/>
              </a:rPr>
              <a:t>&gt;&gt;&gt; s.capitalize()              #字符串首字符大写</a:t>
            </a:r>
          </a:p>
          <a:p>
            <a:pPr defTabSz="914400">
              <a:lnSpc>
                <a:spcPct val="80000"/>
              </a:lnSpc>
              <a:buSzPct val="70000"/>
              <a:buFont typeface="Wingdings" panose="05000000000000000000" pitchFamily="2" charset="2"/>
              <a:buNone/>
            </a:pPr>
            <a:r>
              <a:rPr lang="zh-CN" altLang="en-US" sz="1600" dirty="0">
                <a:solidFill>
                  <a:srgbClr val="00B0F0"/>
                </a:solidFill>
                <a:latin typeface="Consolas" panose="020B0609020204030204" charset="0"/>
              </a:rPr>
              <a:t>'What is your name?'</a:t>
            </a:r>
          </a:p>
          <a:p>
            <a:pPr defTabSz="914400">
              <a:lnSpc>
                <a:spcPct val="80000"/>
              </a:lnSpc>
              <a:buSzPct val="70000"/>
              <a:buFont typeface="Wingdings" panose="05000000000000000000" pitchFamily="2" charset="2"/>
              <a:buNone/>
            </a:pPr>
            <a:r>
              <a:rPr lang="zh-CN" altLang="en-US" sz="1600" dirty="0">
                <a:latin typeface="Consolas" panose="020B0609020204030204" charset="0"/>
              </a:rPr>
              <a:t>&gt;&gt;&gt; s.title()                   #每个单词的首字母大写</a:t>
            </a:r>
          </a:p>
          <a:p>
            <a:pPr defTabSz="914400">
              <a:lnSpc>
                <a:spcPct val="80000"/>
              </a:lnSpc>
              <a:buSzPct val="70000"/>
              <a:buFont typeface="Wingdings" panose="05000000000000000000" pitchFamily="2" charset="2"/>
              <a:buNone/>
            </a:pPr>
            <a:r>
              <a:rPr lang="zh-CN" altLang="en-US" sz="1600" dirty="0">
                <a:solidFill>
                  <a:srgbClr val="00B0F0"/>
                </a:solidFill>
                <a:latin typeface="Consolas" panose="020B0609020204030204" charset="0"/>
              </a:rPr>
              <a:t>'What Is Your Name?'</a:t>
            </a:r>
          </a:p>
          <a:p>
            <a:pPr defTabSz="914400">
              <a:lnSpc>
                <a:spcPct val="80000"/>
              </a:lnSpc>
              <a:buSzPct val="70000"/>
              <a:buFont typeface="Wingdings" panose="05000000000000000000" pitchFamily="2" charset="2"/>
              <a:buNone/>
            </a:pPr>
            <a:r>
              <a:rPr lang="zh-CN" altLang="en-US" sz="1600" dirty="0">
                <a:latin typeface="Consolas" panose="020B0609020204030204" charset="0"/>
              </a:rPr>
              <a:t>&gt;&gt;&gt; s.swapcase()                #大小写互换</a:t>
            </a:r>
          </a:p>
          <a:p>
            <a:pPr defTabSz="914400">
              <a:lnSpc>
                <a:spcPct val="80000"/>
              </a:lnSpc>
              <a:buSzPct val="70000"/>
              <a:buFont typeface="Wingdings" panose="05000000000000000000" pitchFamily="2" charset="2"/>
              <a:buNone/>
            </a:pPr>
            <a:r>
              <a:rPr lang="zh-CN" altLang="en-US" sz="1600" dirty="0">
                <a:solidFill>
                  <a:srgbClr val="00B0F0"/>
                </a:solidFill>
                <a:latin typeface="Consolas" panose="020B0609020204030204" charset="0"/>
              </a:rPr>
              <a:t>'wHAT IS yOUR nAME?'</a:t>
            </a:r>
          </a:p>
        </p:txBody>
      </p:sp>
      <p:sp>
        <p:nvSpPr>
          <p:cNvPr id="5017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28</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38913"/>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p>
        </p:txBody>
      </p:sp>
      <p:sp>
        <p:nvSpPr>
          <p:cNvPr id="51202" name="文本占位符 38914"/>
          <p:cNvSpPr>
            <a:spLocks noGrp="1"/>
          </p:cNvSpPr>
          <p:nvPr>
            <p:ph idx="1"/>
          </p:nvPr>
        </p:nvSpPr>
        <p:spPr>
          <a:xfrm>
            <a:off x="421640" y="1200150"/>
            <a:ext cx="7476490" cy="3395345"/>
          </a:xfrm>
        </p:spPr>
        <p:txBody>
          <a:bodyPr anchor="t"/>
          <a:lstStyle/>
          <a:p>
            <a:pPr defTabSz="914400">
              <a:buSzPct val="70000"/>
              <a:buFont typeface="Wingdings" panose="05000000000000000000" charset="0"/>
              <a:buChar char=""/>
            </a:pPr>
            <a:r>
              <a:rPr lang="zh-CN" altLang="en-US" sz="1800" dirty="0">
                <a:latin typeface="宋体" panose="02010600030101010101" pitchFamily="2" charset="-122"/>
              </a:rPr>
              <a:t>查找替换replace()，类似于</a:t>
            </a:r>
            <a:r>
              <a:rPr lang="en-US" altLang="zh-CN" sz="1800" dirty="0">
                <a:latin typeface="宋体" panose="02010600030101010101" pitchFamily="2" charset="-122"/>
              </a:rPr>
              <a:t>Word</a:t>
            </a:r>
            <a:r>
              <a:rPr lang="zh-CN" altLang="en-US" sz="1800" dirty="0">
                <a:latin typeface="宋体" panose="02010600030101010101" pitchFamily="2" charset="-122"/>
              </a:rPr>
              <a:t>中的</a:t>
            </a:r>
            <a:r>
              <a:rPr lang="en-US" altLang="zh-CN" sz="1800" dirty="0">
                <a:latin typeface="宋体" panose="02010600030101010101" pitchFamily="2" charset="-122"/>
              </a:rPr>
              <a:t>“</a:t>
            </a:r>
            <a:r>
              <a:rPr lang="zh-CN" altLang="en-US" sz="1800" dirty="0">
                <a:latin typeface="宋体" panose="02010600030101010101" pitchFamily="2" charset="-122"/>
              </a:rPr>
              <a:t>全部替换</a:t>
            </a:r>
            <a:r>
              <a:rPr lang="en-US" altLang="zh-CN" sz="1800" dirty="0">
                <a:latin typeface="宋体" panose="02010600030101010101" pitchFamily="2" charset="-122"/>
              </a:rPr>
              <a:t>”</a:t>
            </a:r>
            <a:r>
              <a:rPr lang="zh-CN" altLang="en-US" sz="1800" dirty="0">
                <a:latin typeface="宋体" panose="02010600030101010101" pitchFamily="2" charset="-122"/>
              </a:rPr>
              <a:t>功能。</a:t>
            </a:r>
          </a:p>
          <a:p>
            <a:pPr defTabSz="914400">
              <a:buSzPct val="70000"/>
              <a:buFont typeface="Wingdings" panose="05000000000000000000" pitchFamily="2" charset="2"/>
              <a:buNone/>
            </a:pPr>
            <a:endParaRPr lang="zh-CN" altLang="en-US" sz="1500" dirty="0">
              <a:latin typeface="宋体" panose="02010600030101010101" pitchFamily="2" charset="-122"/>
            </a:endParaRPr>
          </a:p>
          <a:p>
            <a:pPr marL="0" indent="0" fontAlgn="base">
              <a:buNone/>
            </a:pPr>
            <a:r>
              <a:rPr lang="en-US" sz="1600">
                <a:latin typeface="Consolas" panose="020B0609020204030204" charset="0"/>
                <a:sym typeface="+mn-ea"/>
              </a:rPr>
              <a:t>&gt;&gt;&gt; words = ('测试', '非法', '暴力', '话')</a:t>
            </a:r>
            <a:endParaRPr lang="en-US" sz="1600" strike="noStrike" noProof="1">
              <a:latin typeface="Consolas" panose="020B0609020204030204" charset="0"/>
            </a:endParaRPr>
          </a:p>
          <a:p>
            <a:pPr marL="0" indent="0" fontAlgn="base">
              <a:buNone/>
            </a:pPr>
            <a:r>
              <a:rPr lang="en-US" sz="1600">
                <a:latin typeface="Consolas" panose="020B0609020204030204" charset="0"/>
                <a:sym typeface="+mn-ea"/>
              </a:rPr>
              <a:t>&gt;&gt;&gt; text = '这句话里含有非法内容'</a:t>
            </a:r>
            <a:endParaRPr lang="en-US" sz="1600" strike="noStrike" noProof="1">
              <a:latin typeface="Consolas" panose="020B0609020204030204" charset="0"/>
            </a:endParaRPr>
          </a:p>
          <a:p>
            <a:pPr marL="0" indent="0" fontAlgn="base">
              <a:buNone/>
            </a:pPr>
            <a:r>
              <a:rPr lang="en-US" sz="1600">
                <a:latin typeface="Consolas" panose="020B0609020204030204" charset="0"/>
                <a:sym typeface="+mn-ea"/>
              </a:rPr>
              <a:t>&gt;&gt;&gt; for word in words:</a:t>
            </a:r>
            <a:endParaRPr lang="en-US" sz="1600" strike="noStrike" noProof="1">
              <a:latin typeface="Consolas" panose="020B0609020204030204" charset="0"/>
            </a:endParaRPr>
          </a:p>
          <a:p>
            <a:pPr marL="0" indent="0" fontAlgn="base">
              <a:buNone/>
            </a:pPr>
            <a:r>
              <a:rPr lang="en-US" sz="1600">
                <a:latin typeface="Consolas" panose="020B0609020204030204" charset="0"/>
                <a:sym typeface="+mn-ea"/>
              </a:rPr>
              <a:t>    if word in text:</a:t>
            </a:r>
            <a:endParaRPr lang="en-US" sz="1600" strike="noStrike" noProof="1">
              <a:latin typeface="Consolas" panose="020B0609020204030204" charset="0"/>
            </a:endParaRPr>
          </a:p>
          <a:p>
            <a:pPr marL="0" indent="0" fontAlgn="base">
              <a:buNone/>
            </a:pPr>
            <a:r>
              <a:rPr lang="en-US" sz="1600">
                <a:latin typeface="Consolas" panose="020B0609020204030204" charset="0"/>
                <a:sym typeface="+mn-ea"/>
              </a:rPr>
              <a:t>        text = text.replace(word, '***')		</a:t>
            </a:r>
            <a:endParaRPr lang="en-US" sz="1600" strike="noStrike" noProof="1">
              <a:latin typeface="Consolas" panose="020B0609020204030204" charset="0"/>
            </a:endParaRPr>
          </a:p>
          <a:p>
            <a:pPr marL="0" indent="0" fontAlgn="base">
              <a:buNone/>
            </a:pPr>
            <a:r>
              <a:rPr lang="en-US" sz="1600">
                <a:latin typeface="Consolas" panose="020B0609020204030204" charset="0"/>
                <a:sym typeface="+mn-ea"/>
              </a:rPr>
              <a:t>&gt;&gt;&gt; text</a:t>
            </a:r>
            <a:endParaRPr lang="en-US" sz="1600" strike="noStrike" noProof="1">
              <a:latin typeface="Consolas" panose="020B0609020204030204" charset="0"/>
            </a:endParaRPr>
          </a:p>
          <a:p>
            <a:pPr marL="0" indent="0" fontAlgn="base">
              <a:buNone/>
            </a:pPr>
            <a:r>
              <a:rPr lang="en-US" sz="1600">
                <a:solidFill>
                  <a:srgbClr val="00B0F0"/>
                </a:solidFill>
                <a:latin typeface="Consolas" panose="020B0609020204030204" charset="0"/>
                <a:sym typeface="+mn-ea"/>
              </a:rPr>
              <a:t>'这句***里含有***内容'</a:t>
            </a:r>
            <a:endParaRPr lang="zh-CN" altLang="en-US" sz="1600" dirty="0">
              <a:solidFill>
                <a:srgbClr val="00B0F0"/>
              </a:solidFill>
              <a:latin typeface="Consolas" panose="020B0609020204030204" charset="0"/>
            </a:endParaRPr>
          </a:p>
        </p:txBody>
      </p:sp>
      <p:sp>
        <p:nvSpPr>
          <p:cNvPr id="51203"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29</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文本占位符 21506"/>
          <p:cNvSpPr>
            <a:spLocks noGrp="1"/>
          </p:cNvSpPr>
          <p:nvPr>
            <p:ph idx="1"/>
          </p:nvPr>
        </p:nvSpPr>
        <p:spPr/>
        <p:txBody>
          <a:bodyPr anchor="t"/>
          <a:lstStyle/>
          <a:p>
            <a:pPr defTabSz="914400">
              <a:lnSpc>
                <a:spcPct val="150000"/>
              </a:lnSpc>
              <a:spcBef>
                <a:spcPts val="600"/>
              </a:spcBef>
              <a:buSzPct val="70000"/>
              <a:buFont typeface="Wingdings" panose="05000000000000000000" charset="0"/>
              <a:buChar char=""/>
            </a:pPr>
            <a:r>
              <a:rPr lang="zh-CN" altLang="en-US" sz="1800" dirty="0">
                <a:latin typeface="宋体" panose="02010600030101010101" pitchFamily="2" charset="-122"/>
              </a:rPr>
              <a:t>随着信息技术的发展和信息交换的需要，各国的文字都需要进行编码，不同的应用领域和场合对字符串编码的要求也略有不同，于是又分别设计了多种不同的编码格式，常见的主要有UTF-8、UTF-16、UTF-32、GB2312、GBK、CP936等。</a:t>
            </a:r>
          </a:p>
        </p:txBody>
      </p:sp>
      <p:sp>
        <p:nvSpPr>
          <p:cNvPr id="22530" name="标题 24577"/>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 字符串</a:t>
            </a:r>
          </a:p>
        </p:txBody>
      </p:sp>
      <p:sp>
        <p:nvSpPr>
          <p:cNvPr id="22531"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3</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39937"/>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p>
        </p:txBody>
      </p:sp>
      <p:sp>
        <p:nvSpPr>
          <p:cNvPr id="40962" name="文本占位符 39938"/>
          <p:cNvSpPr>
            <a:spLocks noGrp="1"/>
          </p:cNvSpPr>
          <p:nvPr>
            <p:ph idx="1"/>
          </p:nvPr>
        </p:nvSpPr>
        <p:spPr>
          <a:xfrm>
            <a:off x="478790" y="1070610"/>
            <a:ext cx="8208645" cy="3395345"/>
          </a:xfrm>
        </p:spPr>
        <p:txBody>
          <a:bodyPr anchor="t"/>
          <a:lstStyle/>
          <a:p>
            <a:pPr defTabSz="914400" fontAlgn="base">
              <a:lnSpc>
                <a:spcPct val="150000"/>
              </a:lnSpc>
              <a:spcBef>
                <a:spcPts val="0"/>
              </a:spcBef>
              <a:buSzPct val="70000"/>
              <a:buFont typeface="Wingdings" panose="05000000000000000000" charset="0"/>
              <a:buChar char=""/>
            </a:pPr>
            <a:r>
              <a:rPr sz="1800" strike="noStrike" kern="1200" baseline="0" noProof="1">
                <a:latin typeface="宋体" panose="02010600030101010101" pitchFamily="2" charset="-122"/>
                <a:ea typeface="+mn-ea"/>
                <a:cs typeface="+mn-cs"/>
              </a:rPr>
              <a:t>字符串对象的</a:t>
            </a:r>
            <a:r>
              <a:rPr sz="1800" strike="noStrike" kern="1200" baseline="0" noProof="1">
                <a:solidFill>
                  <a:srgbClr val="FF0000"/>
                </a:solidFill>
                <a:latin typeface="宋体" panose="02010600030101010101" pitchFamily="2" charset="-122"/>
                <a:ea typeface="+mn-ea"/>
                <a:cs typeface="+mn-cs"/>
              </a:rPr>
              <a:t>maketrans()</a:t>
            </a:r>
            <a:r>
              <a:rPr sz="1800" strike="noStrike" kern="1200" baseline="0" noProof="1">
                <a:latin typeface="宋体" panose="02010600030101010101" pitchFamily="2" charset="-122"/>
                <a:ea typeface="+mn-ea"/>
                <a:cs typeface="+mn-cs"/>
              </a:rPr>
              <a:t>方法用来生成字符映射表，而</a:t>
            </a:r>
            <a:r>
              <a:rPr sz="1800" strike="noStrike" kern="1200" baseline="0" noProof="1">
                <a:solidFill>
                  <a:srgbClr val="FF0000"/>
                </a:solidFill>
                <a:latin typeface="宋体" panose="02010600030101010101" pitchFamily="2" charset="-122"/>
                <a:ea typeface="+mn-ea"/>
                <a:cs typeface="+mn-cs"/>
              </a:rPr>
              <a:t>translate()</a:t>
            </a:r>
            <a:r>
              <a:rPr sz="1800" strike="noStrike" kern="1200" baseline="0" noProof="1">
                <a:latin typeface="宋体" panose="02010600030101010101" pitchFamily="2" charset="-122"/>
                <a:ea typeface="+mn-ea"/>
                <a:cs typeface="+mn-cs"/>
              </a:rPr>
              <a:t>方法用来根据映射表中定义的对应关系转换字符串并替换其中的字符，使用这两个方法的组合</a:t>
            </a:r>
            <a:r>
              <a:rPr sz="1800" strike="noStrike" kern="1200" baseline="0" noProof="1">
                <a:solidFill>
                  <a:srgbClr val="FF0000"/>
                </a:solidFill>
                <a:latin typeface="宋体" panose="02010600030101010101" pitchFamily="2" charset="-122"/>
                <a:ea typeface="+mn-ea"/>
                <a:cs typeface="+mn-cs"/>
              </a:rPr>
              <a:t>可以同时处理多个字符</a:t>
            </a:r>
            <a:r>
              <a:rPr sz="1800" strike="noStrike" kern="1200" baseline="0" noProof="1">
                <a:latin typeface="宋体" panose="02010600030101010101" pitchFamily="2" charset="-122"/>
                <a:ea typeface="+mn-ea"/>
                <a:cs typeface="+mn-cs"/>
              </a:rPr>
              <a:t>。</a:t>
            </a:r>
          </a:p>
          <a:p>
            <a:pPr marL="0" indent="0" defTabSz="914400" fontAlgn="base">
              <a:buSzPct val="70000"/>
              <a:buFont typeface="Wingdings" panose="05000000000000000000" pitchFamily="2" charset="2"/>
              <a:buNone/>
            </a:pPr>
            <a:endParaRPr sz="1350" strike="noStrike" kern="1200" baseline="0" noProof="1">
              <a:latin typeface="Consolas" panose="020B0609020204030204" charset="0"/>
              <a:ea typeface="+mn-ea"/>
              <a:cs typeface="+mn-cs"/>
            </a:endParaRPr>
          </a:p>
          <a:p>
            <a:pPr marL="0" indent="0" defTabSz="914400" fontAlgn="base">
              <a:buSzPct val="70000"/>
              <a:buFont typeface="Wingdings" panose="05000000000000000000" pitchFamily="2" charset="2"/>
              <a:buNone/>
            </a:pPr>
            <a:endParaRPr sz="1350" strike="noStrike" kern="1200" baseline="0" noProof="1">
              <a:latin typeface="Consolas" panose="020B0609020204030204" charset="0"/>
              <a:ea typeface="+mn-ea"/>
              <a:cs typeface="+mn-cs"/>
            </a:endParaRPr>
          </a:p>
          <a:p>
            <a:pPr marL="0" indent="0" defTabSz="914400" fontAlgn="base">
              <a:buSzPct val="70000"/>
              <a:buFont typeface="Wingdings" panose="05000000000000000000" pitchFamily="2" charset="2"/>
              <a:buNone/>
            </a:pPr>
            <a:r>
              <a:rPr sz="1800" strike="noStrike" kern="1200" baseline="0" noProof="1">
                <a:latin typeface="Consolas" panose="020B0609020204030204" charset="0"/>
                <a:ea typeface="+mn-ea"/>
                <a:cs typeface="+mn-cs"/>
              </a:rPr>
              <a:t>#创建映射表，将字符"abcdef123"一一对应地转换为"uvwxyz@#$"</a:t>
            </a:r>
          </a:p>
          <a:p>
            <a:pPr defTabSz="914400" fontAlgn="base">
              <a:buSzPct val="70000"/>
              <a:buFont typeface="Wingdings" panose="05000000000000000000" pitchFamily="2" charset="2"/>
              <a:buNone/>
            </a:pPr>
            <a:r>
              <a:rPr sz="1800" strike="noStrike" kern="1200" baseline="0" noProof="1">
                <a:latin typeface="Consolas" panose="020B0609020204030204" charset="0"/>
                <a:ea typeface="+mn-ea"/>
                <a:cs typeface="+mn-cs"/>
              </a:rPr>
              <a:t>&gt;&gt;&gt; table = ''.maketrans('abcdef123', 'uvwxyz@#$')</a:t>
            </a:r>
          </a:p>
          <a:p>
            <a:pPr defTabSz="914400" fontAlgn="base">
              <a:buSzPct val="70000"/>
              <a:buFont typeface="Wingdings" panose="05000000000000000000" pitchFamily="2" charset="2"/>
              <a:buNone/>
            </a:pPr>
            <a:r>
              <a:rPr sz="1800" strike="noStrike" kern="1200" baseline="0" noProof="1">
                <a:latin typeface="Consolas" panose="020B0609020204030204" charset="0"/>
                <a:ea typeface="+mn-ea"/>
                <a:cs typeface="+mn-cs"/>
              </a:rPr>
              <a:t>&gt;&gt;&gt; s = "Python is a great programming language. I like it!"</a:t>
            </a:r>
          </a:p>
          <a:p>
            <a:pPr defTabSz="914400" fontAlgn="base">
              <a:buSzPct val="70000"/>
              <a:buFont typeface="Wingdings" panose="05000000000000000000" pitchFamily="2" charset="2"/>
              <a:buNone/>
            </a:pPr>
            <a:r>
              <a:rPr sz="1800" strike="noStrike" kern="1200" baseline="0" noProof="1">
                <a:latin typeface="Consolas" panose="020B0609020204030204" charset="0"/>
                <a:ea typeface="+mn-ea"/>
                <a:cs typeface="+mn-cs"/>
              </a:rPr>
              <a:t>&gt;&gt;&gt; s.translate(table)          </a:t>
            </a:r>
            <a:r>
              <a:rPr sz="1800" dirty="0">
                <a:latin typeface="Consolas" panose="020B0609020204030204" charset="0"/>
                <a:sym typeface="+mn-ea"/>
              </a:rPr>
              <a:t>#按映射表进行替换</a:t>
            </a:r>
            <a:endParaRPr sz="1800" strike="noStrike" kern="1200" baseline="0" noProof="1">
              <a:latin typeface="Consolas" panose="020B0609020204030204" charset="0"/>
              <a:ea typeface="+mn-ea"/>
              <a:cs typeface="+mn-cs"/>
            </a:endParaRPr>
          </a:p>
          <a:p>
            <a:pPr defTabSz="914400" fontAlgn="base">
              <a:buSzPct val="70000"/>
              <a:buFont typeface="Wingdings" panose="05000000000000000000" pitchFamily="2" charset="2"/>
              <a:buNone/>
            </a:pPr>
            <a:r>
              <a:rPr sz="1800" strike="noStrike" kern="1200" baseline="0" noProof="1">
                <a:solidFill>
                  <a:srgbClr val="00B0F0"/>
                </a:solidFill>
                <a:latin typeface="Consolas" panose="020B0609020204030204" charset="0"/>
                <a:ea typeface="+mn-ea"/>
                <a:cs typeface="+mn-cs"/>
              </a:rPr>
              <a:t>'Python is u gryut progrumming lunguugy. I liky it!'</a:t>
            </a:r>
          </a:p>
        </p:txBody>
      </p:sp>
      <p:sp>
        <p:nvSpPr>
          <p:cNvPr id="53251"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30</a:t>
            </a:fld>
            <a:endParaRPr lang="zh-CN" altLang="en-US" sz="1050" dirty="0">
              <a:latin typeface="Arial" panose="020B0604020202020204" pitchFamily="34" charset="0"/>
              <a:ea typeface="宋体" panose="02010600030101010101" pitchFamily="2" charset="-122"/>
            </a:endParaRPr>
          </a:p>
        </p:txBody>
      </p:sp>
      <p:sp>
        <p:nvSpPr>
          <p:cNvPr id="2" name="线形标注 1 1"/>
          <p:cNvSpPr/>
          <p:nvPr/>
        </p:nvSpPr>
        <p:spPr>
          <a:xfrm>
            <a:off x="4398602" y="2185918"/>
            <a:ext cx="1604052" cy="457280"/>
          </a:xfrm>
          <a:prstGeom prst="borderCallout1">
            <a:avLst>
              <a:gd name="adj1" fmla="val 98335"/>
              <a:gd name="adj2" fmla="val 50757"/>
              <a:gd name="adj3" fmla="val 224212"/>
              <a:gd name="adj4" fmla="val 21973"/>
            </a:avLst>
          </a:prstGeom>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z="1200" strike="noStrike" noProof="1">
                <a:solidFill>
                  <a:srgbClr val="FF0000"/>
                </a:solidFill>
              </a:rPr>
              <a:t>这两个参数不是作为整体进行处理的</a:t>
            </a:r>
          </a:p>
        </p:txBody>
      </p:sp>
      <p:cxnSp>
        <p:nvCxnSpPr>
          <p:cNvPr id="3" name="直接箭头连接符 2"/>
          <p:cNvCxnSpPr>
            <a:stCxn id="2" idx="1"/>
          </p:cNvCxnSpPr>
          <p:nvPr/>
        </p:nvCxnSpPr>
        <p:spPr>
          <a:xfrm>
            <a:off x="5200650" y="2642870"/>
            <a:ext cx="389255" cy="621665"/>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flipH="1">
            <a:off x="4760595" y="3135630"/>
            <a:ext cx="6985" cy="28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kern="1200" baseline="0" dirty="0">
                <a:latin typeface="宋体" panose="02010600030101010101" pitchFamily="2" charset="-122"/>
                <a:ea typeface="+mj-ea"/>
                <a:cs typeface="+mj-cs"/>
                <a:sym typeface="宋体" panose="02010600030101010101" pitchFamily="2" charset="-122"/>
              </a:rPr>
              <a:t>4.1.2 字符串常用方法</a:t>
            </a:r>
            <a:endParaRPr lang="en-US" altLang="zh-CN" kern="1200" baseline="0">
              <a:latin typeface="+mj-lt"/>
              <a:ea typeface="+mj-ea"/>
              <a:cs typeface="+mj-cs"/>
              <a:sym typeface="宋体" panose="02010600030101010101" pitchFamily="2" charset="-122"/>
            </a:endParaRPr>
          </a:p>
        </p:txBody>
      </p:sp>
      <p:sp>
        <p:nvSpPr>
          <p:cNvPr id="54274" name="Content Placeholder 2"/>
          <p:cNvSpPr>
            <a:spLocks noGrp="1"/>
          </p:cNvSpPr>
          <p:nvPr>
            <p:ph idx="1"/>
          </p:nvPr>
        </p:nvSpPr>
        <p:spPr/>
        <p:txBody>
          <a:bodyPr anchor="t"/>
          <a:lstStyle/>
          <a:p>
            <a:pPr marL="0" indent="0">
              <a:buNone/>
            </a:pPr>
            <a:r>
              <a:rPr lang="en-US" altLang="zh-CN" sz="1800">
                <a:latin typeface="Consolas" panose="020B0609020204030204" charset="0"/>
              </a:rPr>
              <a:t>&gt;&gt;&gt; table = ''.maketrans('0123456789', '零一二三四伍陆柒捌玖')</a:t>
            </a:r>
          </a:p>
          <a:p>
            <a:pPr marL="0" indent="0">
              <a:buNone/>
            </a:pPr>
            <a:r>
              <a:rPr lang="en-US" altLang="zh-CN" sz="1800">
                <a:latin typeface="Consolas" panose="020B0609020204030204" charset="0"/>
              </a:rPr>
              <a:t>&gt;&gt;&gt; '2018年12月31日'.translate(table)</a:t>
            </a:r>
          </a:p>
          <a:p>
            <a:pPr marL="0" indent="0">
              <a:buNone/>
            </a:pPr>
            <a:r>
              <a:rPr lang="en-US" altLang="zh-CN" sz="1800">
                <a:solidFill>
                  <a:srgbClr val="00B0F0"/>
                </a:solidFill>
                <a:latin typeface="Consolas" panose="020B0609020204030204" charset="0"/>
              </a:rPr>
              <a:t>'二零一捌年一二月三一日'</a:t>
            </a:r>
          </a:p>
        </p:txBody>
      </p:sp>
      <p:sp>
        <p:nvSpPr>
          <p:cNvPr id="54275" name="Slide Number Placeholder 3"/>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31</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pitchFamily="34" charset="0"/>
              </a:rPr>
              <a:t>4.1.2 字符串常用方法</a:t>
            </a:r>
            <a:endParaRPr lang="zh-CN" altLang="en-US" kern="1200" baseline="0" dirty="0">
              <a:latin typeface="+mj-lt"/>
              <a:ea typeface="+mj-ea"/>
              <a:cs typeface="+mj-cs"/>
              <a:sym typeface="宋体" panose="02010600030101010101" pitchFamily="2" charset="-122"/>
            </a:endParaRPr>
          </a:p>
        </p:txBody>
      </p:sp>
      <p:sp>
        <p:nvSpPr>
          <p:cNvPr id="41986" name="内容占位符 2"/>
          <p:cNvSpPr>
            <a:spLocks noGrp="1"/>
          </p:cNvSpPr>
          <p:nvPr>
            <p:ph idx="1"/>
          </p:nvPr>
        </p:nvSpPr>
        <p:spPr>
          <a:xfrm>
            <a:off x="466090" y="1200150"/>
            <a:ext cx="8386445" cy="3395345"/>
          </a:xfrm>
        </p:spPr>
        <p:txBody>
          <a:bodyPr anchor="t"/>
          <a:lstStyle/>
          <a:p>
            <a:pPr defTabSz="914400" fontAlgn="base">
              <a:buSzPct val="70000"/>
              <a:buFont typeface="Wingdings" panose="05000000000000000000" charset="0"/>
              <a:buChar char="n"/>
            </a:pPr>
            <a:r>
              <a:rPr lang="zh-CN" altLang="en-US" sz="1800" b="1" strike="noStrike" kern="1200" baseline="0" noProof="1">
                <a:latin typeface="+mn-lt"/>
                <a:ea typeface="+mn-ea"/>
                <a:cs typeface="+mn-cs"/>
              </a:rPr>
              <a:t>应用：</a:t>
            </a:r>
            <a:r>
              <a:rPr lang="zh-CN" altLang="en-US" sz="1800" strike="noStrike" kern="1200" baseline="0" noProof="1">
                <a:latin typeface="+mn-lt"/>
                <a:ea typeface="+mn-ea"/>
                <a:cs typeface="+mn-cs"/>
              </a:rPr>
              <a:t>凯撒加密，每个字母替换为后面第</a:t>
            </a:r>
            <a:r>
              <a:rPr lang="en-US" altLang="zh-CN" sz="1800" strike="noStrike" kern="1200" baseline="0" noProof="1">
                <a:latin typeface="+mn-lt"/>
                <a:ea typeface="+mn-ea"/>
                <a:cs typeface="+mn-cs"/>
              </a:rPr>
              <a:t>k</a:t>
            </a:r>
            <a:r>
              <a:rPr lang="zh-CN" altLang="en-US" sz="1800" strike="noStrike" kern="1200" baseline="0" noProof="1">
                <a:latin typeface="+mn-lt"/>
                <a:ea typeface="+mn-ea"/>
                <a:cs typeface="+mn-cs"/>
              </a:rPr>
              <a:t>个。</a:t>
            </a:r>
          </a:p>
          <a:p>
            <a:pPr marL="0" indent="0" defTabSz="914400" fontAlgn="base">
              <a:buSzPct val="70000"/>
              <a:buFont typeface="Wingdings" panose="05000000000000000000" pitchFamily="2" charset="2"/>
              <a:buNone/>
            </a:pPr>
            <a:r>
              <a:rPr lang="zh-CN" altLang="en-US" sz="1600" strike="noStrike" kern="1200" baseline="0" noProof="1">
                <a:latin typeface="Consolas" panose="020B0609020204030204" charset="0"/>
                <a:ea typeface="+mn-ea"/>
                <a:cs typeface="+mn-cs"/>
              </a:rPr>
              <a:t>from string import ascii_letters, ascii_lowercase, ascii_uppercase</a:t>
            </a:r>
          </a:p>
          <a:p>
            <a:pPr marL="0" indent="0" defTabSz="914400" fontAlgn="base">
              <a:buSzPct val="70000"/>
              <a:buFont typeface="Wingdings" panose="05000000000000000000" pitchFamily="2" charset="2"/>
              <a:buNone/>
            </a:pPr>
            <a:endParaRPr lang="zh-CN" altLang="en-US" sz="1600" strike="noStrike" kern="1200" baseline="0" noProof="1">
              <a:latin typeface="Consolas" panose="020B0609020204030204" charset="0"/>
              <a:ea typeface="+mn-ea"/>
              <a:cs typeface="+mn-cs"/>
            </a:endParaRPr>
          </a:p>
          <a:p>
            <a:pPr marL="0" indent="0" defTabSz="914400" fontAlgn="base">
              <a:buSzPct val="70000"/>
              <a:buFont typeface="Wingdings" panose="05000000000000000000" pitchFamily="2" charset="2"/>
              <a:buNone/>
            </a:pPr>
            <a:r>
              <a:rPr lang="zh-CN" altLang="en-US" sz="1600" strike="noStrike" kern="1200" baseline="0" noProof="1">
                <a:latin typeface="Consolas" panose="020B0609020204030204" charset="0"/>
                <a:ea typeface="+mn-ea"/>
                <a:cs typeface="+mn-cs"/>
              </a:rPr>
              <a:t>def kaisaEncrypt(text, k):</a:t>
            </a:r>
          </a:p>
          <a:p>
            <a:pPr marL="0" indent="0" defTabSz="914400" fontAlgn="base">
              <a:buSzPct val="70000"/>
              <a:buFont typeface="Wingdings" panose="05000000000000000000" pitchFamily="2" charset="2"/>
              <a:buNone/>
            </a:pPr>
            <a:r>
              <a:rPr lang="zh-CN" altLang="en-US" sz="1600" strike="noStrike" kern="1200" baseline="0" noProof="1">
                <a:latin typeface="Consolas" panose="020B0609020204030204" charset="0"/>
                <a:ea typeface="+mn-ea"/>
                <a:cs typeface="+mn-cs"/>
              </a:rPr>
              <a:t>    # 凯撒加密</a:t>
            </a:r>
          </a:p>
          <a:p>
            <a:pPr marL="0" indent="0" defTabSz="914400" fontAlgn="base">
              <a:buSzPct val="70000"/>
              <a:buFont typeface="Wingdings" panose="05000000000000000000" pitchFamily="2" charset="2"/>
              <a:buNone/>
            </a:pPr>
            <a:r>
              <a:rPr lang="zh-CN" altLang="en-US" sz="1600" strike="noStrike" kern="1200" baseline="0" noProof="1">
                <a:latin typeface="Consolas" panose="020B0609020204030204" charset="0"/>
                <a:ea typeface="+mn-ea"/>
                <a:cs typeface="+mn-cs"/>
              </a:rPr>
              <a:t>    lower = ascii_lowercase[k:]+ascii_lowercase[:k]</a:t>
            </a:r>
          </a:p>
          <a:p>
            <a:pPr marL="0" indent="0" defTabSz="914400" fontAlgn="base">
              <a:buSzPct val="70000"/>
              <a:buFont typeface="Wingdings" panose="05000000000000000000" pitchFamily="2" charset="2"/>
              <a:buNone/>
            </a:pPr>
            <a:r>
              <a:rPr lang="zh-CN" altLang="en-US" sz="1600" strike="noStrike" kern="1200" baseline="0" noProof="1">
                <a:latin typeface="Consolas" panose="020B0609020204030204" charset="0"/>
                <a:ea typeface="+mn-ea"/>
                <a:cs typeface="+mn-cs"/>
              </a:rPr>
              <a:t>    upper = ascii_uppercase[k:]+ascii_uppercase[:k]</a:t>
            </a:r>
          </a:p>
          <a:p>
            <a:pPr marL="0" indent="0" defTabSz="914400" fontAlgn="base">
              <a:buSzPct val="70000"/>
              <a:buFont typeface="Wingdings" panose="05000000000000000000" pitchFamily="2" charset="2"/>
              <a:buNone/>
            </a:pPr>
            <a:r>
              <a:rPr lang="zh-CN" altLang="en-US" sz="1600" strike="noStrike" kern="1200" baseline="0" noProof="1">
                <a:latin typeface="Consolas" panose="020B0609020204030204" charset="0"/>
                <a:ea typeface="+mn-ea"/>
                <a:cs typeface="+mn-cs"/>
              </a:rPr>
              <a:t>    table = ''.maketrans(</a:t>
            </a:r>
            <a:r>
              <a:rPr lang="zh-CN" altLang="en-US" sz="1600" dirty="0">
                <a:ln>
                  <a:noFill/>
                </a:ln>
                <a:effectLst/>
                <a:uLnTx/>
                <a:uFillTx/>
                <a:latin typeface="Consolas" panose="020B0609020204030204" charset="0"/>
                <a:sym typeface="+mn-ea"/>
              </a:rPr>
              <a:t>ascii_letters</a:t>
            </a:r>
            <a:r>
              <a:rPr lang="en-US" altLang="zh-CN" sz="1600" dirty="0">
                <a:ln>
                  <a:noFill/>
                </a:ln>
                <a:effectLst/>
                <a:uLnTx/>
                <a:uFillTx/>
                <a:latin typeface="Consolas" panose="020B0609020204030204" charset="0"/>
                <a:sym typeface="+mn-ea"/>
              </a:rPr>
              <a:t>, </a:t>
            </a:r>
            <a:r>
              <a:rPr lang="zh-CN" altLang="en-US" sz="1600" dirty="0">
                <a:ln>
                  <a:noFill/>
                </a:ln>
                <a:effectLst/>
                <a:uLnTx/>
                <a:uFillTx/>
                <a:latin typeface="Consolas" panose="020B0609020204030204" charset="0"/>
                <a:sym typeface="+mn-ea"/>
              </a:rPr>
              <a:t>lower+upper</a:t>
            </a:r>
            <a:r>
              <a:rPr lang="zh-CN" altLang="en-US" sz="1600" strike="noStrike" kern="1200" baseline="0" noProof="1">
                <a:latin typeface="Consolas" panose="020B0609020204030204" charset="0"/>
                <a:ea typeface="+mn-ea"/>
                <a:cs typeface="+mn-cs"/>
              </a:rPr>
              <a:t>)</a:t>
            </a:r>
          </a:p>
          <a:p>
            <a:pPr marL="0" indent="0" defTabSz="914400" fontAlgn="base">
              <a:buSzPct val="70000"/>
              <a:buFont typeface="Wingdings" panose="05000000000000000000" pitchFamily="2" charset="2"/>
              <a:buNone/>
            </a:pPr>
            <a:r>
              <a:rPr lang="zh-CN" altLang="en-US" sz="1600" strike="noStrike" kern="1200" baseline="0" noProof="1">
                <a:latin typeface="Consolas" panose="020B0609020204030204" charset="0"/>
                <a:ea typeface="+mn-ea"/>
                <a:cs typeface="+mn-cs"/>
              </a:rPr>
              <a:t>    return text.translate(table)</a:t>
            </a:r>
          </a:p>
          <a:p>
            <a:pPr marL="0" indent="0" defTabSz="914400" fontAlgn="base">
              <a:buSzPct val="70000"/>
              <a:buFont typeface="Wingdings" panose="05000000000000000000" pitchFamily="2" charset="2"/>
              <a:buNone/>
            </a:pPr>
            <a:endParaRPr lang="zh-CN" altLang="en-US" sz="1600" strike="noStrike" kern="1200" baseline="0" noProof="1">
              <a:latin typeface="Consolas" panose="020B0609020204030204" charset="0"/>
              <a:ea typeface="+mn-ea"/>
              <a:cs typeface="+mn-cs"/>
            </a:endParaRPr>
          </a:p>
          <a:p>
            <a:pPr marL="0" indent="0" defTabSz="914400" fontAlgn="base">
              <a:buSzPct val="70000"/>
              <a:buFont typeface="Wingdings" panose="05000000000000000000" pitchFamily="2" charset="2"/>
              <a:buNone/>
            </a:pPr>
            <a:r>
              <a:rPr lang="zh-CN" altLang="en-US" sz="1600" strike="noStrike" kern="1200" baseline="0" noProof="1">
                <a:latin typeface="Consolas" panose="020B0609020204030204" charset="0"/>
                <a:ea typeface="+mn-ea"/>
                <a:cs typeface="+mn-cs"/>
              </a:rPr>
              <a:t>s = "Python is a greate programming language. I like it!"</a:t>
            </a:r>
          </a:p>
          <a:p>
            <a:pPr marL="0" indent="0" defTabSz="914400">
              <a:buSzPct val="70000"/>
              <a:buNone/>
            </a:pPr>
            <a:r>
              <a:rPr lang="en-US" altLang="zh-CN" sz="1600" strike="noStrike" kern="1200" baseline="0" noProof="1">
                <a:latin typeface="Consolas" panose="020B0609020204030204" charset="0"/>
                <a:ea typeface="+mn-ea"/>
                <a:cs typeface="+mn-cs"/>
              </a:rPr>
              <a:t>print(</a:t>
            </a:r>
            <a:r>
              <a:rPr lang="zh-CN" altLang="en-US" sz="1600" noProof="1">
                <a:latin typeface="Consolas" panose="020B0609020204030204" charset="0"/>
              </a:rPr>
              <a:t>kaisaEncrypt</a:t>
            </a:r>
            <a:r>
              <a:rPr lang="zh-CN" altLang="en-US" sz="1600" strike="noStrike" kern="1200" baseline="0" noProof="1">
                <a:latin typeface="Consolas" panose="020B0609020204030204" charset="0"/>
                <a:ea typeface="+mn-ea"/>
                <a:cs typeface="+mn-cs"/>
              </a:rPr>
              <a:t>(s, 3)</a:t>
            </a:r>
            <a:r>
              <a:rPr lang="en-US" altLang="zh-CN" sz="1600" strike="noStrike" kern="1200" baseline="0" noProof="1">
                <a:latin typeface="Consolas" panose="020B0609020204030204" charset="0"/>
                <a:ea typeface="+mn-ea"/>
                <a:cs typeface="+mn-cs"/>
              </a:rPr>
              <a:t>)</a:t>
            </a:r>
          </a:p>
          <a:p>
            <a:pPr marL="0" indent="0" defTabSz="914400" fontAlgn="base">
              <a:buSzPct val="70000"/>
              <a:buFont typeface="Wingdings" panose="05000000000000000000" pitchFamily="2" charset="2"/>
              <a:buNone/>
            </a:pPr>
            <a:r>
              <a:rPr lang="zh-CN" altLang="en-US" sz="1600" strike="noStrike" kern="1200" baseline="0" noProof="1">
                <a:solidFill>
                  <a:srgbClr val="00B0F0"/>
                </a:solidFill>
                <a:latin typeface="Consolas" panose="020B0609020204030204" charset="0"/>
                <a:ea typeface="+mn-ea"/>
                <a:cs typeface="+mn-cs"/>
              </a:rPr>
              <a:t>'Sbwkrq lv d juhdwh surjudpplqj odqjxdjh. L olnh lw!'</a:t>
            </a:r>
          </a:p>
        </p:txBody>
      </p:sp>
      <p:sp>
        <p:nvSpPr>
          <p:cNvPr id="5529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32</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4096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p>
        </p:txBody>
      </p:sp>
      <p:sp>
        <p:nvSpPr>
          <p:cNvPr id="57346" name="文本占位符 40962"/>
          <p:cNvSpPr>
            <a:spLocks noGrp="1"/>
          </p:cNvSpPr>
          <p:nvPr>
            <p:ph idx="1"/>
          </p:nvPr>
        </p:nvSpPr>
        <p:spPr/>
        <p:txBody>
          <a:bodyPr anchor="t"/>
          <a:lstStyle/>
          <a:p>
            <a:pPr defTabSz="914400">
              <a:lnSpc>
                <a:spcPct val="80000"/>
              </a:lnSpc>
              <a:buSzPct val="70000"/>
              <a:buFont typeface="Wingdings" panose="05000000000000000000" charset="0"/>
              <a:buChar char=""/>
            </a:pPr>
            <a:r>
              <a:rPr lang="en-US" altLang="zh-CN" sz="1800">
                <a:latin typeface="宋体" panose="02010600030101010101" pitchFamily="2" charset="-122"/>
              </a:rPr>
              <a:t>strip()</a:t>
            </a:r>
            <a:r>
              <a:rPr lang="zh-CN" altLang="en-US" sz="1800">
                <a:latin typeface="宋体" panose="02010600030101010101" pitchFamily="2" charset="-122"/>
              </a:rPr>
              <a:t>、</a:t>
            </a:r>
            <a:r>
              <a:rPr lang="en-US" altLang="zh-CN" sz="1800">
                <a:latin typeface="宋体" panose="02010600030101010101" pitchFamily="2" charset="-122"/>
              </a:rPr>
              <a:t>rstrip()</a:t>
            </a:r>
            <a:r>
              <a:rPr lang="zh-CN" altLang="en-US" sz="1800">
                <a:latin typeface="宋体" panose="02010600030101010101" pitchFamily="2" charset="-122"/>
              </a:rPr>
              <a:t>、</a:t>
            </a:r>
            <a:r>
              <a:rPr lang="en-US" altLang="zh-CN" sz="1800">
                <a:latin typeface="宋体" panose="02010600030101010101" pitchFamily="2" charset="-122"/>
              </a:rPr>
              <a:t>lstrip()</a:t>
            </a:r>
          </a:p>
          <a:p>
            <a:pPr defTabSz="914400">
              <a:lnSpc>
                <a:spcPct val="80000"/>
              </a:lnSpc>
              <a:buSzPct val="70000"/>
              <a:buFont typeface="Wingdings" panose="05000000000000000000" pitchFamily="2" charset="2"/>
              <a:buNone/>
            </a:pPr>
            <a:r>
              <a:rPr lang="en-US" altLang="zh-CN" sz="1600">
                <a:latin typeface="Consolas" panose="020B0609020204030204" charset="0"/>
              </a:rPr>
              <a:t>&gt;&gt;&gt; s = " abc  "</a:t>
            </a:r>
          </a:p>
          <a:p>
            <a:pPr defTabSz="914400">
              <a:lnSpc>
                <a:spcPct val="80000"/>
              </a:lnSpc>
              <a:buSzPct val="70000"/>
              <a:buFont typeface="Wingdings" panose="05000000000000000000" pitchFamily="2" charset="2"/>
              <a:buNone/>
            </a:pPr>
            <a:r>
              <a:rPr lang="en-US" altLang="zh-CN" sz="1600">
                <a:latin typeface="Consolas" panose="020B0609020204030204" charset="0"/>
              </a:rPr>
              <a:t>&gt;&gt;&gt; s.strip()                             #删除空白字符</a:t>
            </a:r>
          </a:p>
          <a:p>
            <a:pPr defTabSz="914400">
              <a:lnSpc>
                <a:spcPct val="80000"/>
              </a:lnSpc>
              <a:buSzPct val="70000"/>
              <a:buFont typeface="Wingdings" panose="05000000000000000000" pitchFamily="2" charset="2"/>
              <a:buNone/>
            </a:pPr>
            <a:r>
              <a:rPr lang="en-US" altLang="zh-CN" sz="1600">
                <a:solidFill>
                  <a:srgbClr val="00B0F0"/>
                </a:solidFill>
                <a:latin typeface="Consolas" panose="020B0609020204030204" charset="0"/>
                <a:sym typeface="宋体" panose="02010600030101010101" pitchFamily="2" charset="-122"/>
              </a:rPr>
              <a:t>'</a:t>
            </a:r>
            <a:r>
              <a:rPr lang="en-US" altLang="zh-CN" sz="1600">
                <a:solidFill>
                  <a:srgbClr val="00B0F0"/>
                </a:solidFill>
                <a:latin typeface="Consolas" panose="020B0609020204030204" charset="0"/>
              </a:rPr>
              <a:t>abc</a:t>
            </a:r>
            <a:r>
              <a:rPr lang="en-US" altLang="zh-CN" sz="1600">
                <a:solidFill>
                  <a:srgbClr val="00B0F0"/>
                </a:solidFill>
                <a:latin typeface="Consolas" panose="020B0609020204030204" charset="0"/>
                <a:sym typeface="宋体" panose="02010600030101010101" pitchFamily="2" charset="-122"/>
              </a:rPr>
              <a:t>'</a:t>
            </a:r>
            <a:endParaRPr lang="en-US" altLang="zh-CN" sz="1600">
              <a:solidFill>
                <a:srgbClr val="00B0F0"/>
              </a:solidFill>
              <a:latin typeface="Consolas" panose="020B0609020204030204" charset="0"/>
            </a:endParaRPr>
          </a:p>
          <a:p>
            <a:pPr defTabSz="914400">
              <a:lnSpc>
                <a:spcPct val="80000"/>
              </a:lnSpc>
              <a:buSzPct val="70000"/>
              <a:buFont typeface="Wingdings" panose="05000000000000000000" pitchFamily="2" charset="2"/>
              <a:buNone/>
            </a:pPr>
            <a:r>
              <a:rPr lang="en-US" altLang="zh-CN" sz="1600">
                <a:latin typeface="Consolas" panose="020B0609020204030204" charset="0"/>
              </a:rPr>
              <a:t>&gt;&gt;&gt; '\n\nhello world   \n\n'.strip()      #删除空白字符</a:t>
            </a:r>
          </a:p>
          <a:p>
            <a:pPr defTabSz="914400">
              <a:lnSpc>
                <a:spcPct val="80000"/>
              </a:lnSpc>
              <a:buSzPct val="70000"/>
              <a:buFont typeface="Wingdings" panose="05000000000000000000" pitchFamily="2" charset="2"/>
              <a:buNone/>
            </a:pPr>
            <a:r>
              <a:rPr lang="en-US" altLang="zh-CN" sz="1600">
                <a:solidFill>
                  <a:srgbClr val="00B0F0"/>
                </a:solidFill>
                <a:latin typeface="Consolas" panose="020B0609020204030204" charset="0"/>
              </a:rPr>
              <a:t>'hello world'</a:t>
            </a:r>
          </a:p>
          <a:p>
            <a:pPr defTabSz="914400">
              <a:lnSpc>
                <a:spcPct val="80000"/>
              </a:lnSpc>
              <a:buSzPct val="70000"/>
              <a:buFont typeface="Wingdings" panose="05000000000000000000" pitchFamily="2" charset="2"/>
              <a:buNone/>
            </a:pPr>
            <a:r>
              <a:rPr lang="en-US" altLang="zh-CN" sz="1600">
                <a:latin typeface="Consolas" panose="020B0609020204030204" charset="0"/>
              </a:rPr>
              <a:t>&gt;&gt;&gt; "aaaassddf".strip("a")                #删除指定字符</a:t>
            </a:r>
          </a:p>
          <a:p>
            <a:pPr defTabSz="914400">
              <a:lnSpc>
                <a:spcPct val="80000"/>
              </a:lnSpc>
              <a:buSzPct val="70000"/>
              <a:buFont typeface="Wingdings" panose="05000000000000000000" pitchFamily="2" charset="2"/>
              <a:buNone/>
            </a:pPr>
            <a:r>
              <a:rPr lang="en-US" altLang="zh-CN" sz="1600">
                <a:solidFill>
                  <a:srgbClr val="00B0F0"/>
                </a:solidFill>
                <a:latin typeface="Consolas" panose="020B0609020204030204" charset="0"/>
                <a:sym typeface="宋体" panose="02010600030101010101" pitchFamily="2" charset="-122"/>
              </a:rPr>
              <a:t>'</a:t>
            </a:r>
            <a:r>
              <a:rPr lang="en-US" altLang="zh-CN" sz="1600">
                <a:solidFill>
                  <a:srgbClr val="00B0F0"/>
                </a:solidFill>
                <a:latin typeface="Consolas" panose="020B0609020204030204" charset="0"/>
              </a:rPr>
              <a:t>ssddf</a:t>
            </a:r>
            <a:r>
              <a:rPr lang="en-US" altLang="zh-CN" sz="1600">
                <a:solidFill>
                  <a:srgbClr val="00B0F0"/>
                </a:solidFill>
                <a:latin typeface="Consolas" panose="020B0609020204030204" charset="0"/>
                <a:sym typeface="宋体" panose="02010600030101010101" pitchFamily="2" charset="-122"/>
              </a:rPr>
              <a:t>'</a:t>
            </a:r>
            <a:endParaRPr lang="en-US" altLang="zh-CN" sz="1600">
              <a:solidFill>
                <a:srgbClr val="00B0F0"/>
              </a:solidFill>
              <a:latin typeface="Consolas" panose="020B0609020204030204" charset="0"/>
            </a:endParaRPr>
          </a:p>
          <a:p>
            <a:pPr defTabSz="914400">
              <a:lnSpc>
                <a:spcPct val="80000"/>
              </a:lnSpc>
              <a:buSzPct val="70000"/>
              <a:buFont typeface="Wingdings" panose="05000000000000000000" pitchFamily="2" charset="2"/>
              <a:buNone/>
            </a:pPr>
            <a:r>
              <a:rPr lang="en-US" altLang="zh-CN" sz="1600">
                <a:latin typeface="Consolas" panose="020B0609020204030204" charset="0"/>
              </a:rPr>
              <a:t>&gt;&gt;&gt; "aaaassddf".strip("af")</a:t>
            </a:r>
          </a:p>
          <a:p>
            <a:pPr defTabSz="914400">
              <a:lnSpc>
                <a:spcPct val="80000"/>
              </a:lnSpc>
              <a:buSzPct val="70000"/>
              <a:buFont typeface="Wingdings" panose="05000000000000000000" pitchFamily="2" charset="2"/>
              <a:buNone/>
            </a:pPr>
            <a:r>
              <a:rPr lang="en-US" altLang="zh-CN" sz="1600">
                <a:solidFill>
                  <a:srgbClr val="00B0F0"/>
                </a:solidFill>
                <a:latin typeface="Consolas" panose="020B0609020204030204" charset="0"/>
                <a:sym typeface="宋体" panose="02010600030101010101" pitchFamily="2" charset="-122"/>
              </a:rPr>
              <a:t>'</a:t>
            </a:r>
            <a:r>
              <a:rPr lang="en-US" altLang="zh-CN" sz="1600">
                <a:solidFill>
                  <a:srgbClr val="00B0F0"/>
                </a:solidFill>
                <a:latin typeface="Consolas" panose="020B0609020204030204" charset="0"/>
              </a:rPr>
              <a:t>ssdd'</a:t>
            </a:r>
          </a:p>
          <a:p>
            <a:pPr defTabSz="914400">
              <a:lnSpc>
                <a:spcPct val="80000"/>
              </a:lnSpc>
              <a:buSzPct val="70000"/>
              <a:buFont typeface="Wingdings" panose="05000000000000000000" pitchFamily="2" charset="2"/>
              <a:buNone/>
            </a:pPr>
            <a:r>
              <a:rPr lang="en-US" altLang="zh-CN" sz="1600">
                <a:latin typeface="Consolas" panose="020B0609020204030204" charset="0"/>
              </a:rPr>
              <a:t>&gt;&gt;&gt; "aaaassddfaaa".rstrip("a")            #删除字符串右端指定字符</a:t>
            </a:r>
          </a:p>
          <a:p>
            <a:pPr defTabSz="914400">
              <a:lnSpc>
                <a:spcPct val="80000"/>
              </a:lnSpc>
              <a:buSzPct val="70000"/>
              <a:buFont typeface="Wingdings" panose="05000000000000000000" pitchFamily="2" charset="2"/>
              <a:buNone/>
            </a:pPr>
            <a:r>
              <a:rPr lang="en-US" altLang="zh-CN" sz="1600">
                <a:solidFill>
                  <a:srgbClr val="00B0F0"/>
                </a:solidFill>
                <a:latin typeface="Consolas" panose="020B0609020204030204" charset="0"/>
              </a:rPr>
              <a:t>'aaaassddf'</a:t>
            </a:r>
          </a:p>
          <a:p>
            <a:pPr defTabSz="914400">
              <a:lnSpc>
                <a:spcPct val="80000"/>
              </a:lnSpc>
              <a:buSzPct val="70000"/>
              <a:buFont typeface="Wingdings" panose="05000000000000000000" pitchFamily="2" charset="2"/>
              <a:buNone/>
            </a:pPr>
            <a:r>
              <a:rPr lang="en-US" altLang="zh-CN" sz="1600">
                <a:latin typeface="Consolas" panose="020B0609020204030204" charset="0"/>
              </a:rPr>
              <a:t>&gt;&gt;&gt; "aaaassddfaaa".lstrip("a")            #删除字符串左端指定字符</a:t>
            </a:r>
          </a:p>
          <a:p>
            <a:pPr defTabSz="914400">
              <a:lnSpc>
                <a:spcPct val="80000"/>
              </a:lnSpc>
              <a:buSzPct val="70000"/>
              <a:buFont typeface="Wingdings" panose="05000000000000000000" pitchFamily="2" charset="2"/>
              <a:buNone/>
            </a:pPr>
            <a:r>
              <a:rPr lang="en-US" altLang="zh-CN" sz="1600">
                <a:solidFill>
                  <a:srgbClr val="00B0F0"/>
                </a:solidFill>
                <a:latin typeface="Consolas" panose="020B0609020204030204" charset="0"/>
              </a:rPr>
              <a:t>'ssddfaaa'</a:t>
            </a:r>
          </a:p>
        </p:txBody>
      </p:sp>
      <p:sp>
        <p:nvSpPr>
          <p:cNvPr id="5734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33</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pitchFamily="34" charset="0"/>
              </a:rPr>
              <a:t>4.1.2 字符串常用方法</a:t>
            </a:r>
            <a:endParaRPr lang="zh-CN" altLang="en-US" kern="1200" baseline="0">
              <a:latin typeface="+mj-lt"/>
              <a:ea typeface="+mj-ea"/>
              <a:cs typeface="+mj-cs"/>
              <a:sym typeface="宋体" panose="02010600030101010101" pitchFamily="2" charset="-122"/>
            </a:endParaRPr>
          </a:p>
        </p:txBody>
      </p:sp>
      <p:sp>
        <p:nvSpPr>
          <p:cNvPr id="3" name="内容占位符 2"/>
          <p:cNvSpPr>
            <a:spLocks noGrp="1"/>
          </p:cNvSpPr>
          <p:nvPr>
            <p:ph idx="1"/>
          </p:nvPr>
        </p:nvSpPr>
        <p:spPr>
          <a:xfrm>
            <a:off x="388620" y="1109980"/>
            <a:ext cx="8238490" cy="3395345"/>
          </a:xfrm>
        </p:spPr>
        <p:txBody>
          <a:bodyPr/>
          <a:lstStyle/>
          <a:p>
            <a:pPr fontAlgn="base">
              <a:lnSpc>
                <a:spcPct val="150000"/>
              </a:lnSpc>
              <a:spcBef>
                <a:spcPts val="0"/>
              </a:spcBef>
              <a:buFont typeface="Wingdings" panose="05000000000000000000" charset="0"/>
              <a:buChar char=""/>
            </a:pPr>
            <a:r>
              <a:rPr lang="zh-CN" altLang="en-US" sz="1800" strike="noStrike" noProof="1"/>
              <a:t>这三个方法的</a:t>
            </a:r>
            <a:r>
              <a:rPr lang="zh-CN" altLang="en-US" sz="1800" strike="noStrike" noProof="1">
                <a:solidFill>
                  <a:srgbClr val="FF0000"/>
                </a:solidFill>
              </a:rPr>
              <a:t>参数指定的字符串并不作为一个整体对待</a:t>
            </a:r>
            <a:r>
              <a:rPr lang="zh-CN" altLang="en-US" sz="1800" strike="noStrike" noProof="1"/>
              <a:t>，而是在原字符串的两侧、右侧、左侧删除参数字符串中包含的所有字符，</a:t>
            </a:r>
            <a:r>
              <a:rPr lang="zh-CN" altLang="en-US" sz="1800" strike="noStrike" noProof="1">
                <a:solidFill>
                  <a:srgbClr val="FF0000"/>
                </a:solidFill>
              </a:rPr>
              <a:t>一层一层地从外往里扒</a:t>
            </a:r>
            <a:r>
              <a:rPr lang="zh-CN" altLang="en-US" sz="1800" strike="noStrike" noProof="1"/>
              <a:t>。</a:t>
            </a:r>
          </a:p>
          <a:p>
            <a:pPr marL="0" indent="0" fontAlgn="base">
              <a:buNone/>
            </a:pPr>
            <a:r>
              <a:rPr lang="zh-CN" altLang="en-US" sz="1600" strike="noStrike" noProof="1">
                <a:latin typeface="Consolas" panose="020B0609020204030204" charset="0"/>
              </a:rPr>
              <a:t>&gt;&gt;&gt; 'aabbccddeeeffg'.strip('af')  #字母f不在字符串两侧，所以不删除</a:t>
            </a:r>
          </a:p>
          <a:p>
            <a:pPr marL="0" indent="0" fontAlgn="base">
              <a:buNone/>
            </a:pPr>
            <a:r>
              <a:rPr lang="zh-CN" altLang="en-US" sz="1600" strike="noStrike" noProof="1">
                <a:solidFill>
                  <a:srgbClr val="00B0F0"/>
                </a:solidFill>
                <a:latin typeface="Consolas" panose="020B0609020204030204" charset="0"/>
              </a:rPr>
              <a:t>'bbccddeeeffg'</a:t>
            </a:r>
          </a:p>
          <a:p>
            <a:pPr marL="0" indent="0" fontAlgn="base">
              <a:buNone/>
            </a:pPr>
            <a:r>
              <a:rPr lang="zh-CN" altLang="en-US" sz="1600" strike="noStrike" noProof="1">
                <a:latin typeface="Consolas" panose="020B0609020204030204" charset="0"/>
              </a:rPr>
              <a:t>&gt;&gt;&gt; 'aabbccddeeeffg'.strip('gaf')</a:t>
            </a:r>
          </a:p>
          <a:p>
            <a:pPr marL="0" indent="0" fontAlgn="base">
              <a:buNone/>
            </a:pPr>
            <a:r>
              <a:rPr lang="zh-CN" altLang="en-US" sz="1600" strike="noStrike" noProof="1">
                <a:solidFill>
                  <a:srgbClr val="00B0F0"/>
                </a:solidFill>
                <a:latin typeface="Consolas" panose="020B0609020204030204" charset="0"/>
              </a:rPr>
              <a:t>'bbccddeee'</a:t>
            </a:r>
          </a:p>
          <a:p>
            <a:pPr marL="0" indent="0" fontAlgn="base">
              <a:buNone/>
            </a:pPr>
            <a:r>
              <a:rPr lang="zh-CN" altLang="en-US" sz="1600" strike="noStrike" noProof="1">
                <a:latin typeface="Consolas" panose="020B0609020204030204" charset="0"/>
              </a:rPr>
              <a:t>&gt;&gt;&gt; 'aabbccddeeeffg'.strip('gaef')</a:t>
            </a:r>
          </a:p>
          <a:p>
            <a:pPr marL="0" indent="0" fontAlgn="base">
              <a:buNone/>
            </a:pPr>
            <a:r>
              <a:rPr lang="zh-CN" altLang="en-US" sz="1600" strike="noStrike" noProof="1">
                <a:solidFill>
                  <a:srgbClr val="00B0F0"/>
                </a:solidFill>
                <a:latin typeface="Consolas" panose="020B0609020204030204" charset="0"/>
              </a:rPr>
              <a:t>'bbccdd'</a:t>
            </a:r>
          </a:p>
          <a:p>
            <a:pPr marL="0" indent="0" fontAlgn="base">
              <a:buNone/>
            </a:pPr>
            <a:r>
              <a:rPr lang="zh-CN" altLang="en-US" sz="1600" strike="noStrike" noProof="1">
                <a:latin typeface="Consolas" panose="020B0609020204030204" charset="0"/>
              </a:rPr>
              <a:t>&gt;&gt;&gt; 'aabbccddeeeffg'.strip('gbaef')</a:t>
            </a:r>
          </a:p>
          <a:p>
            <a:pPr marL="0" indent="0" fontAlgn="base">
              <a:buNone/>
            </a:pPr>
            <a:r>
              <a:rPr lang="zh-CN" altLang="en-US" sz="1600" strike="noStrike" noProof="1">
                <a:solidFill>
                  <a:srgbClr val="00B0F0"/>
                </a:solidFill>
                <a:latin typeface="Consolas" panose="020B0609020204030204" charset="0"/>
              </a:rPr>
              <a:t>'ccdd'</a:t>
            </a:r>
          </a:p>
          <a:p>
            <a:pPr marL="0" indent="0" fontAlgn="base">
              <a:buNone/>
            </a:pPr>
            <a:r>
              <a:rPr lang="zh-CN" altLang="en-US" sz="1600" strike="noStrike" noProof="1">
                <a:latin typeface="Consolas" panose="020B0609020204030204" charset="0"/>
              </a:rPr>
              <a:t>&gt;&gt;&gt; 'aabbccddeeeffg'.strip('gbaefcd')</a:t>
            </a:r>
          </a:p>
          <a:p>
            <a:pPr marL="0" indent="0" fontAlgn="base">
              <a:buNone/>
            </a:pPr>
            <a:r>
              <a:rPr lang="zh-CN" altLang="en-US" sz="1600" strike="noStrike" noProof="1">
                <a:solidFill>
                  <a:srgbClr val="00B0F0"/>
                </a:solidFill>
                <a:latin typeface="Consolas" panose="020B0609020204030204" charset="0"/>
              </a:rPr>
              <a:t>''</a:t>
            </a:r>
          </a:p>
        </p:txBody>
      </p:sp>
      <p:sp>
        <p:nvSpPr>
          <p:cNvPr id="58371"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34</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dirty="0">
                <a:latin typeface="宋体" panose="02010600030101010101" pitchFamily="2" charset="-122"/>
                <a:ea typeface="+mj-ea"/>
                <a:cs typeface="+mj-cs"/>
                <a:sym typeface="Arial" panose="020B0604020202020204" pitchFamily="34" charset="0"/>
              </a:rPr>
              <a:t>4.1.2 字符串常用方法</a:t>
            </a:r>
            <a:endParaRPr lang="en-US" altLang="zh-CN" kern="1200" baseline="0">
              <a:latin typeface="+mj-lt"/>
              <a:ea typeface="+mj-ea"/>
              <a:cs typeface="+mj-cs"/>
              <a:sym typeface="宋体" panose="02010600030101010101" pitchFamily="2" charset="-122"/>
            </a:endParaRPr>
          </a:p>
        </p:txBody>
      </p:sp>
      <p:sp>
        <p:nvSpPr>
          <p:cNvPr id="3" name="Content Placeholder 2"/>
          <p:cNvSpPr>
            <a:spLocks noGrp="1"/>
          </p:cNvSpPr>
          <p:nvPr>
            <p:ph idx="1"/>
          </p:nvPr>
        </p:nvSpPr>
        <p:spPr/>
        <p:txBody>
          <a:bodyPr/>
          <a:lstStyle/>
          <a:p>
            <a:pPr indent="-342900" fontAlgn="base">
              <a:spcBef>
                <a:spcPts val="0"/>
              </a:spcBef>
            </a:pPr>
            <a:r>
              <a:rPr lang="zh-CN" altLang="en-US" sz="1800" b="1" strike="noStrike" noProof="1"/>
              <a:t>应用：</a:t>
            </a:r>
            <a:r>
              <a:rPr lang="zh-CN" altLang="en-US" sz="1800" strike="noStrike" noProof="1"/>
              <a:t>文本规范化。</a:t>
            </a:r>
          </a:p>
          <a:p>
            <a:pPr marL="0" indent="0">
              <a:spcBef>
                <a:spcPts val="0"/>
              </a:spcBef>
              <a:buNone/>
            </a:pPr>
            <a:r>
              <a:rPr lang="zh-CN" altLang="en-US" sz="1400" strike="noStrike" noProof="1">
                <a:latin typeface="Consolas" panose="020B0609020204030204" charset="0"/>
              </a:rPr>
              <a:t>&gt;&gt;&gt; text = '''姓名：张三</a:t>
            </a:r>
          </a:p>
          <a:p>
            <a:pPr marL="0" indent="0">
              <a:spcBef>
                <a:spcPts val="0"/>
              </a:spcBef>
              <a:buNone/>
            </a:pPr>
            <a:r>
              <a:rPr lang="zh-CN" altLang="en-US" sz="1400" strike="noStrike" noProof="1">
                <a:latin typeface="Consolas" panose="020B0609020204030204" charset="0"/>
              </a:rPr>
              <a:t>年龄：39</a:t>
            </a:r>
          </a:p>
          <a:p>
            <a:pPr marL="0" indent="0">
              <a:spcBef>
                <a:spcPts val="0"/>
              </a:spcBef>
              <a:buNone/>
            </a:pPr>
            <a:r>
              <a:rPr lang="zh-CN" altLang="en-US" sz="1400" strike="noStrike" noProof="1">
                <a:latin typeface="Consolas" panose="020B0609020204030204" charset="0"/>
              </a:rPr>
              <a:t>性别男</a:t>
            </a:r>
          </a:p>
          <a:p>
            <a:pPr marL="0" indent="0">
              <a:spcBef>
                <a:spcPts val="0"/>
              </a:spcBef>
              <a:buNone/>
            </a:pPr>
            <a:r>
              <a:rPr lang="zh-CN" altLang="en-US" sz="1400" strike="noStrike" noProof="1">
                <a:latin typeface="Consolas" panose="020B0609020204030204" charset="0"/>
              </a:rPr>
              <a:t>职业  学生</a:t>
            </a:r>
          </a:p>
          <a:p>
            <a:pPr marL="0" indent="0">
              <a:spcBef>
                <a:spcPts val="0"/>
              </a:spcBef>
              <a:buNone/>
            </a:pPr>
            <a:r>
              <a:rPr lang="zh-CN" altLang="en-US" sz="1400" strike="noStrike" noProof="1">
                <a:latin typeface="Consolas" panose="020B0609020204030204" charset="0"/>
              </a:rPr>
              <a:t>籍贯：  地球'''</a:t>
            </a:r>
          </a:p>
          <a:p>
            <a:pPr marL="0" indent="0">
              <a:spcBef>
                <a:spcPts val="0"/>
              </a:spcBef>
              <a:buNone/>
            </a:pPr>
            <a:r>
              <a:rPr lang="zh-CN" altLang="en-US" sz="1400" strike="noStrike" noProof="1">
                <a:latin typeface="Consolas" panose="020B0609020204030204" charset="0"/>
              </a:rPr>
              <a:t>&gt;&gt;&gt; infomation = text.split('\n')</a:t>
            </a:r>
          </a:p>
          <a:p>
            <a:pPr marL="0" indent="0">
              <a:spcBef>
                <a:spcPts val="0"/>
              </a:spcBef>
              <a:buNone/>
            </a:pPr>
            <a:r>
              <a:rPr lang="zh-CN" altLang="en-US" sz="1400" strike="noStrike" noProof="1">
                <a:latin typeface="Consolas" panose="020B0609020204030204" charset="0"/>
              </a:rPr>
              <a:t>&gt;&gt;&gt; infomation</a:t>
            </a:r>
          </a:p>
          <a:p>
            <a:pPr marL="0" indent="0">
              <a:spcBef>
                <a:spcPts val="0"/>
              </a:spcBef>
              <a:buNone/>
            </a:pPr>
            <a:r>
              <a:rPr lang="zh-CN" altLang="en-US" sz="1400" strike="noStrike" noProof="1">
                <a:solidFill>
                  <a:srgbClr val="00B0F0"/>
                </a:solidFill>
                <a:latin typeface="Consolas" panose="020B0609020204030204" charset="0"/>
              </a:rPr>
              <a:t>['姓名：张三', '年龄：39', '性别男', '职业  学生', '籍贯：  地球']</a:t>
            </a:r>
          </a:p>
          <a:p>
            <a:pPr marL="0" indent="0">
              <a:spcBef>
                <a:spcPts val="0"/>
              </a:spcBef>
              <a:buNone/>
            </a:pPr>
            <a:r>
              <a:rPr lang="zh-CN" altLang="en-US" sz="1400" strike="noStrike" noProof="1">
                <a:latin typeface="Consolas" panose="020B0609020204030204" charset="0"/>
              </a:rPr>
              <a:t>&gt;&gt;&gt; for item in infomation:</a:t>
            </a:r>
          </a:p>
          <a:p>
            <a:pPr marL="0" indent="0">
              <a:spcBef>
                <a:spcPts val="0"/>
              </a:spcBef>
              <a:buNone/>
            </a:pPr>
            <a:r>
              <a:rPr lang="zh-CN" altLang="en-US" sz="1400" strike="noStrike" noProof="1">
                <a:latin typeface="Consolas" panose="020B0609020204030204" charset="0"/>
              </a:rPr>
              <a:t>    print(item[:2], item[2:].strip('： '), sep='：')</a:t>
            </a:r>
          </a:p>
          <a:p>
            <a:pPr marL="0" indent="0">
              <a:spcBef>
                <a:spcPts val="0"/>
              </a:spcBef>
              <a:buNone/>
            </a:pPr>
            <a:r>
              <a:rPr lang="zh-CN" altLang="en-US" sz="1400" strike="noStrike" noProof="1">
                <a:latin typeface="Consolas" panose="020B0609020204030204" charset="0"/>
              </a:rPr>
              <a:t>	</a:t>
            </a:r>
          </a:p>
          <a:p>
            <a:pPr marL="0" indent="0">
              <a:spcBef>
                <a:spcPts val="0"/>
              </a:spcBef>
              <a:buNone/>
            </a:pPr>
            <a:r>
              <a:rPr lang="zh-CN" altLang="en-US" sz="1400" strike="noStrike" noProof="1">
                <a:solidFill>
                  <a:srgbClr val="00B0F0"/>
                </a:solidFill>
                <a:latin typeface="Consolas" panose="020B0609020204030204" charset="0"/>
              </a:rPr>
              <a:t>姓名：张三</a:t>
            </a:r>
          </a:p>
          <a:p>
            <a:pPr marL="0" indent="0">
              <a:spcBef>
                <a:spcPts val="0"/>
              </a:spcBef>
              <a:buNone/>
            </a:pPr>
            <a:r>
              <a:rPr lang="zh-CN" altLang="en-US" sz="1400" strike="noStrike" noProof="1">
                <a:solidFill>
                  <a:srgbClr val="00B0F0"/>
                </a:solidFill>
                <a:latin typeface="Consolas" panose="020B0609020204030204" charset="0"/>
              </a:rPr>
              <a:t>年龄：39</a:t>
            </a:r>
          </a:p>
          <a:p>
            <a:pPr marL="0" indent="0">
              <a:spcBef>
                <a:spcPts val="0"/>
              </a:spcBef>
              <a:buNone/>
            </a:pPr>
            <a:r>
              <a:rPr lang="zh-CN" altLang="en-US" sz="1400" strike="noStrike" noProof="1">
                <a:solidFill>
                  <a:srgbClr val="00B0F0"/>
                </a:solidFill>
                <a:latin typeface="Consolas" panose="020B0609020204030204" charset="0"/>
              </a:rPr>
              <a:t>性别：男</a:t>
            </a:r>
          </a:p>
          <a:p>
            <a:pPr marL="0" indent="0">
              <a:spcBef>
                <a:spcPts val="0"/>
              </a:spcBef>
              <a:buNone/>
            </a:pPr>
            <a:r>
              <a:rPr lang="zh-CN" altLang="en-US" sz="1400" strike="noStrike" noProof="1">
                <a:solidFill>
                  <a:srgbClr val="00B0F0"/>
                </a:solidFill>
                <a:latin typeface="Consolas" panose="020B0609020204030204" charset="0"/>
              </a:rPr>
              <a:t>职业：学生</a:t>
            </a:r>
          </a:p>
          <a:p>
            <a:pPr marL="0" indent="0">
              <a:spcBef>
                <a:spcPts val="0"/>
              </a:spcBef>
              <a:buNone/>
            </a:pPr>
            <a:r>
              <a:rPr lang="zh-CN" altLang="en-US" sz="1400" strike="noStrike" noProof="1">
                <a:solidFill>
                  <a:srgbClr val="00B0F0"/>
                </a:solidFill>
                <a:latin typeface="Consolas" panose="020B0609020204030204" charset="0"/>
              </a:rPr>
              <a:t>籍贯：地球</a:t>
            </a:r>
          </a:p>
        </p:txBody>
      </p:sp>
      <p:sp>
        <p:nvSpPr>
          <p:cNvPr id="59395" name="Slide Number Placeholder 3"/>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35</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41985"/>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p>
        </p:txBody>
      </p:sp>
      <p:sp>
        <p:nvSpPr>
          <p:cNvPr id="41987" name="文本占位符 41986"/>
          <p:cNvSpPr>
            <a:spLocks noGrp="1"/>
          </p:cNvSpPr>
          <p:nvPr>
            <p:ph idx="1"/>
          </p:nvPr>
        </p:nvSpPr>
        <p:spPr>
          <a:ln>
            <a:miter/>
          </a:ln>
        </p:spPr>
        <p:txBody>
          <a:bodyPr anchor="t"/>
          <a:lstStyle/>
          <a:p>
            <a:pPr fontAlgn="base">
              <a:lnSpc>
                <a:spcPct val="80000"/>
              </a:lnSpc>
              <a:buFont typeface="Wingdings" panose="05000000000000000000" charset="0"/>
              <a:buChar char=""/>
            </a:pPr>
            <a:r>
              <a:rPr lang="zh-CN" altLang="en-US" sz="1800" strike="noStrike" noProof="1">
                <a:latin typeface="宋体" panose="02010600030101010101" pitchFamily="2" charset="-122"/>
              </a:rPr>
              <a:t>内置函数eval()</a:t>
            </a:r>
          </a:p>
          <a:p>
            <a:pPr marL="1905" indent="-344805" fontAlgn="base">
              <a:lnSpc>
                <a:spcPct val="80000"/>
              </a:lnSpc>
              <a:buNone/>
            </a:pPr>
            <a:r>
              <a:rPr lang="zh-CN" altLang="en-US" sz="1600" strike="noStrike" noProof="1">
                <a:latin typeface="Consolas" panose="020B0609020204030204" charset="0"/>
              </a:rPr>
              <a:t>&gt;&gt;&gt; eval("3+4")                             </a:t>
            </a:r>
            <a:r>
              <a:rPr lang="en-US" altLang="zh-CN" sz="1600" strike="noStrike" noProof="1">
                <a:latin typeface="Consolas" panose="020B0609020204030204" charset="0"/>
              </a:rPr>
              <a:t>#</a:t>
            </a:r>
            <a:r>
              <a:rPr lang="zh-CN" altLang="en-US" sz="1600" strike="noStrike" noProof="1">
                <a:latin typeface="Consolas" panose="020B0609020204030204" charset="0"/>
              </a:rPr>
              <a:t>计算表达式的值</a:t>
            </a:r>
          </a:p>
          <a:p>
            <a:pPr marL="1905" indent="-344805" fontAlgn="base">
              <a:lnSpc>
                <a:spcPct val="80000"/>
              </a:lnSpc>
              <a:buNone/>
            </a:pPr>
            <a:r>
              <a:rPr lang="zh-CN" altLang="en-US" sz="1600" strike="noStrike" noProof="1">
                <a:solidFill>
                  <a:srgbClr val="00B0F0"/>
                </a:solidFill>
                <a:latin typeface="Consolas" panose="020B0609020204030204" charset="0"/>
              </a:rPr>
              <a:t>7</a:t>
            </a:r>
          </a:p>
          <a:p>
            <a:pPr marL="1905" indent="-344805" fontAlgn="base">
              <a:lnSpc>
                <a:spcPct val="80000"/>
              </a:lnSpc>
              <a:buNone/>
            </a:pPr>
            <a:r>
              <a:rPr lang="zh-CN" altLang="en-US" sz="1600" strike="noStrike" noProof="1">
                <a:latin typeface="Consolas" panose="020B0609020204030204" charset="0"/>
              </a:rPr>
              <a:t>&gt;&gt;&gt; a = 3</a:t>
            </a:r>
          </a:p>
          <a:p>
            <a:pPr marL="1905" indent="-344805" fontAlgn="base">
              <a:lnSpc>
                <a:spcPct val="80000"/>
              </a:lnSpc>
              <a:buNone/>
            </a:pPr>
            <a:r>
              <a:rPr lang="zh-CN" altLang="en-US" sz="1600" strike="noStrike" noProof="1">
                <a:latin typeface="Consolas" panose="020B0609020204030204" charset="0"/>
              </a:rPr>
              <a:t>&gt;&gt;&gt; b = 5</a:t>
            </a:r>
          </a:p>
          <a:p>
            <a:pPr marL="1905" indent="-344805" fontAlgn="base">
              <a:lnSpc>
                <a:spcPct val="80000"/>
              </a:lnSpc>
              <a:buNone/>
            </a:pPr>
            <a:r>
              <a:rPr lang="zh-CN" altLang="en-US" sz="1600" strike="noStrike" noProof="1">
                <a:latin typeface="Consolas" panose="020B0609020204030204" charset="0"/>
              </a:rPr>
              <a:t>&gt;&gt;&gt; eval('a+b')                             </a:t>
            </a:r>
            <a:r>
              <a:rPr lang="en-US" altLang="zh-CN" sz="1600" strike="noStrike" noProof="1">
                <a:latin typeface="Consolas" panose="020B0609020204030204" charset="0"/>
              </a:rPr>
              <a:t>#</a:t>
            </a:r>
            <a:r>
              <a:rPr lang="zh-CN" altLang="en-US" sz="1600" strike="noStrike" noProof="1">
                <a:latin typeface="Consolas" panose="020B0609020204030204" charset="0"/>
              </a:rPr>
              <a:t>要求变量</a:t>
            </a:r>
            <a:r>
              <a:rPr lang="en-US" altLang="zh-CN" sz="1600" strike="noStrike" noProof="1">
                <a:latin typeface="Consolas" panose="020B0609020204030204" charset="0"/>
              </a:rPr>
              <a:t>a</a:t>
            </a:r>
            <a:r>
              <a:rPr lang="zh-CN" altLang="en-US" sz="1600" strike="noStrike" noProof="1">
                <a:latin typeface="Consolas" panose="020B0609020204030204" charset="0"/>
              </a:rPr>
              <a:t>和</a:t>
            </a:r>
            <a:r>
              <a:rPr lang="en-US" altLang="zh-CN" sz="1600" strike="noStrike" noProof="1">
                <a:latin typeface="Consolas" panose="020B0609020204030204" charset="0"/>
              </a:rPr>
              <a:t>b</a:t>
            </a:r>
            <a:r>
              <a:rPr lang="zh-CN" altLang="en-US" sz="1600" strike="noStrike" noProof="1">
                <a:latin typeface="Consolas" panose="020B0609020204030204" charset="0"/>
              </a:rPr>
              <a:t>已存在</a:t>
            </a:r>
          </a:p>
          <a:p>
            <a:pPr marL="1905" indent="-344805" fontAlgn="base">
              <a:lnSpc>
                <a:spcPct val="80000"/>
              </a:lnSpc>
              <a:buNone/>
            </a:pPr>
            <a:r>
              <a:rPr lang="zh-CN" altLang="en-US" sz="1600" strike="noStrike" noProof="1">
                <a:solidFill>
                  <a:srgbClr val="00B0F0"/>
                </a:solidFill>
                <a:latin typeface="Consolas" panose="020B0609020204030204" charset="0"/>
              </a:rPr>
              <a:t>8</a:t>
            </a:r>
          </a:p>
          <a:p>
            <a:pPr marL="1905" indent="-344805" fontAlgn="base">
              <a:lnSpc>
                <a:spcPct val="80000"/>
              </a:lnSpc>
              <a:buNone/>
            </a:pPr>
            <a:r>
              <a:rPr lang="zh-CN" altLang="en-US" sz="1600" strike="noStrike" noProof="1">
                <a:latin typeface="Consolas" panose="020B0609020204030204" charset="0"/>
              </a:rPr>
              <a:t>&gt;&gt;&gt; import math</a:t>
            </a:r>
          </a:p>
          <a:p>
            <a:pPr marL="1905" indent="-344805" fontAlgn="base">
              <a:lnSpc>
                <a:spcPct val="80000"/>
              </a:lnSpc>
              <a:buNone/>
            </a:pPr>
            <a:r>
              <a:rPr lang="zh-CN" altLang="en-US" sz="1600" strike="noStrike" noProof="1">
                <a:latin typeface="Consolas" panose="020B0609020204030204" charset="0"/>
              </a:rPr>
              <a:t>&gt;&gt;&gt; eval('math.sqrt(3)')</a:t>
            </a:r>
          </a:p>
          <a:p>
            <a:pPr marL="1905" indent="-344805" fontAlgn="base">
              <a:lnSpc>
                <a:spcPct val="80000"/>
              </a:lnSpc>
              <a:buNone/>
            </a:pPr>
            <a:r>
              <a:rPr lang="zh-CN" altLang="en-US" sz="1600" strike="noStrike" noProof="1">
                <a:solidFill>
                  <a:srgbClr val="00B0F0"/>
                </a:solidFill>
                <a:latin typeface="Consolas" panose="020B0609020204030204" charset="0"/>
              </a:rPr>
              <a:t>1.7320508075688772</a:t>
            </a:r>
          </a:p>
          <a:p>
            <a:pPr marL="1905" indent="-344805" fontAlgn="base">
              <a:lnSpc>
                <a:spcPct val="80000"/>
              </a:lnSpc>
              <a:buNone/>
            </a:pPr>
            <a:r>
              <a:rPr lang="zh-CN" altLang="en-US" sz="1600" strike="noStrike" noProof="1">
                <a:latin typeface="Consolas" panose="020B0609020204030204" charset="0"/>
              </a:rPr>
              <a:t>&gt;&gt;&gt; eval('aa')                              </a:t>
            </a:r>
            <a:r>
              <a:rPr lang="en-US" altLang="zh-CN" sz="1600" strike="noStrike" noProof="1">
                <a:latin typeface="Consolas" panose="020B0609020204030204" charset="0"/>
              </a:rPr>
              <a:t>#</a:t>
            </a:r>
            <a:r>
              <a:rPr lang="zh-CN" altLang="en-US" sz="1600" strike="noStrike" noProof="1">
                <a:latin typeface="Consolas" panose="020B0609020204030204" charset="0"/>
              </a:rPr>
              <a:t>当前上下文中不存在对象</a:t>
            </a:r>
            <a:r>
              <a:rPr lang="en-US" altLang="zh-CN" sz="1600" strike="noStrike" noProof="1">
                <a:latin typeface="Consolas" panose="020B0609020204030204" charset="0"/>
              </a:rPr>
              <a:t>aa</a:t>
            </a:r>
          </a:p>
          <a:p>
            <a:pPr marL="1905" indent="-344805" fontAlgn="base">
              <a:lnSpc>
                <a:spcPct val="80000"/>
              </a:lnSpc>
              <a:buNone/>
            </a:pPr>
            <a:r>
              <a:rPr lang="zh-CN" altLang="en-US" sz="1600" strike="noStrike" noProof="1">
                <a:solidFill>
                  <a:srgbClr val="FF0000"/>
                </a:solidFill>
                <a:latin typeface="Consolas" panose="020B0609020204030204" charset="0"/>
              </a:rPr>
              <a:t>NameError: name 'aa' is not defined</a:t>
            </a:r>
          </a:p>
          <a:p>
            <a:pPr marL="1905" indent="-344805" fontAlgn="base">
              <a:lnSpc>
                <a:spcPct val="80000"/>
              </a:lnSpc>
              <a:buNone/>
            </a:pPr>
            <a:r>
              <a:rPr lang="zh-CN" altLang="en-US" sz="1600" strike="noStrike" noProof="1">
                <a:latin typeface="Consolas" panose="020B0609020204030204" charset="0"/>
              </a:rPr>
              <a:t>&gt;&gt;&gt; eval('*'.join(map(str, range(1, 6))))   </a:t>
            </a:r>
            <a:r>
              <a:rPr lang="en-US" altLang="zh-CN" sz="1600" strike="noStrike" noProof="1">
                <a:latin typeface="Consolas" panose="020B0609020204030204" charset="0"/>
              </a:rPr>
              <a:t>#5</a:t>
            </a:r>
            <a:r>
              <a:rPr lang="zh-CN" altLang="en-US" sz="1600" strike="noStrike" noProof="1">
                <a:latin typeface="Consolas" panose="020B0609020204030204" charset="0"/>
              </a:rPr>
              <a:t>的阶乘</a:t>
            </a:r>
          </a:p>
          <a:p>
            <a:pPr marL="1905" indent="-344805" fontAlgn="base">
              <a:lnSpc>
                <a:spcPct val="80000"/>
              </a:lnSpc>
              <a:buNone/>
            </a:pPr>
            <a:r>
              <a:rPr lang="zh-CN" altLang="en-US" sz="1600" strike="noStrike" noProof="1">
                <a:solidFill>
                  <a:srgbClr val="00B0F0"/>
                </a:solidFill>
                <a:latin typeface="Consolas" panose="020B0609020204030204" charset="0"/>
              </a:rPr>
              <a:t>120</a:t>
            </a:r>
          </a:p>
        </p:txBody>
      </p:sp>
      <p:sp>
        <p:nvSpPr>
          <p:cNvPr id="6041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36</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43009"/>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p>
        </p:txBody>
      </p:sp>
      <p:sp>
        <p:nvSpPr>
          <p:cNvPr id="51202" name="文本占位符 43010"/>
          <p:cNvSpPr>
            <a:spLocks noGrp="1"/>
          </p:cNvSpPr>
          <p:nvPr>
            <p:ph idx="1"/>
          </p:nvPr>
        </p:nvSpPr>
        <p:spPr/>
        <p:txBody>
          <a:bodyPr anchor="t"/>
          <a:lstStyle/>
          <a:p>
            <a:pPr defTabSz="914400" fontAlgn="base">
              <a:buSzPct val="70000"/>
              <a:buFont typeface="Wingdings" panose="05000000000000000000" charset="0"/>
              <a:buChar char="v"/>
            </a:pPr>
            <a:r>
              <a:rPr lang="en-US" altLang="zh-CN" sz="1800" strike="noStrike" kern="1200" baseline="0" noProof="1">
                <a:latin typeface="宋体" panose="02010600030101010101" pitchFamily="2" charset="-122"/>
                <a:ea typeface="+mn-ea"/>
                <a:cs typeface="+mn-cs"/>
              </a:rPr>
              <a:t>eval()</a:t>
            </a:r>
            <a:r>
              <a:rPr lang="zh-CN" altLang="en-US" sz="1800" strike="noStrike" kern="1200" baseline="0" noProof="1">
                <a:latin typeface="宋体" panose="02010600030101010101" pitchFamily="2" charset="-122"/>
                <a:ea typeface="+mn-ea"/>
                <a:cs typeface="+mn-cs"/>
              </a:rPr>
              <a:t>函数是非常</a:t>
            </a:r>
            <a:r>
              <a:rPr lang="zh-CN" altLang="en-US" sz="1800" strike="noStrike" kern="1200" baseline="0" noProof="1">
                <a:solidFill>
                  <a:srgbClr val="FF0000"/>
                </a:solidFill>
                <a:latin typeface="宋体" panose="02010600030101010101" pitchFamily="2" charset="-122"/>
                <a:ea typeface="+mn-ea"/>
                <a:cs typeface="+mn-cs"/>
              </a:rPr>
              <a:t>危险</a:t>
            </a:r>
            <a:r>
              <a:rPr lang="zh-CN" altLang="en-US" sz="1800" strike="noStrike" kern="1200" baseline="0" noProof="1">
                <a:latin typeface="宋体" panose="02010600030101010101" pitchFamily="2" charset="-122"/>
                <a:ea typeface="+mn-ea"/>
                <a:cs typeface="+mn-cs"/>
              </a:rPr>
              <a:t>的</a:t>
            </a:r>
          </a:p>
          <a:p>
            <a:pPr marL="1905" indent="-344805" defTabSz="914400" fontAlgn="base">
              <a:buSzPct val="70000"/>
              <a:buFont typeface="Wingdings" panose="05000000000000000000" pitchFamily="2" charset="2"/>
              <a:buNone/>
            </a:pPr>
            <a:endParaRPr lang="en-US" altLang="zh-CN" sz="1350" strike="noStrike" kern="1200" baseline="0" noProof="1">
              <a:latin typeface="Times New Roman" panose="02020603050405020304" pitchFamily="2" charset="0"/>
              <a:ea typeface="+mn-ea"/>
              <a:cs typeface="+mn-cs"/>
            </a:endParaRPr>
          </a:p>
          <a:p>
            <a:pPr marL="1905" indent="-344805" defTabSz="914400" fontAlgn="base">
              <a:buSzPct val="70000"/>
              <a:buFont typeface="Wingdings" panose="05000000000000000000" pitchFamily="2" charset="2"/>
              <a:buNone/>
            </a:pPr>
            <a:r>
              <a:rPr lang="en-US" altLang="zh-CN" sz="1800" strike="noStrike" kern="1200" baseline="0" noProof="1">
                <a:latin typeface="Times New Roman" panose="02020603050405020304" pitchFamily="2" charset="0"/>
                <a:ea typeface="+mn-ea"/>
                <a:cs typeface="+mn-cs"/>
              </a:rPr>
              <a:t>&gt;&gt;&gt; a = input("Please input:")</a:t>
            </a:r>
          </a:p>
          <a:p>
            <a:pPr marL="1905" indent="-344805" defTabSz="914400" fontAlgn="base">
              <a:buSzPct val="70000"/>
              <a:buFont typeface="Wingdings" panose="05000000000000000000" pitchFamily="2" charset="2"/>
              <a:buNone/>
            </a:pPr>
            <a:r>
              <a:rPr lang="en-US" altLang="zh-CN" sz="1800" strike="noStrike" kern="1200" baseline="0" noProof="1">
                <a:solidFill>
                  <a:srgbClr val="00B0F0"/>
                </a:solidFill>
                <a:latin typeface="Times New Roman" panose="02020603050405020304" pitchFamily="2" charset="0"/>
                <a:ea typeface="+mn-ea"/>
                <a:cs typeface="+mn-cs"/>
              </a:rPr>
              <a:t>Please input:__import__('os').startfile(r'C:\Windows\notepad.exe')</a:t>
            </a:r>
          </a:p>
          <a:p>
            <a:pPr marL="1905" indent="-344805" defTabSz="914400" fontAlgn="base">
              <a:buSzPct val="70000"/>
              <a:buFont typeface="Wingdings" panose="05000000000000000000" pitchFamily="2" charset="2"/>
              <a:buNone/>
            </a:pPr>
            <a:r>
              <a:rPr lang="en-US" altLang="zh-CN" sz="1800" strike="noStrike" kern="1200" baseline="0" noProof="1">
                <a:latin typeface="Times New Roman" panose="02020603050405020304" pitchFamily="2" charset="0"/>
                <a:ea typeface="+mn-ea"/>
                <a:cs typeface="+mn-cs"/>
              </a:rPr>
              <a:t>&gt;&gt;&gt; eval(a)</a:t>
            </a:r>
          </a:p>
          <a:p>
            <a:pPr marL="1905" indent="-344805" defTabSz="914400" fontAlgn="base">
              <a:buSzPct val="70000"/>
              <a:buFont typeface="Wingdings" panose="05000000000000000000" pitchFamily="2" charset="2"/>
              <a:buNone/>
            </a:pPr>
            <a:r>
              <a:rPr lang="en-US" altLang="zh-CN" sz="1800" strike="noStrike" kern="1200" baseline="0" noProof="1">
                <a:latin typeface="Times New Roman" panose="02020603050405020304" pitchFamily="2" charset="0"/>
                <a:ea typeface="+mn-ea"/>
                <a:cs typeface="+mn-cs"/>
              </a:rPr>
              <a:t>&gt;&gt;&gt; eval(“__import__(‘os’).system(‘md testtest’)”)   #</a:t>
            </a:r>
            <a:r>
              <a:rPr lang="zh-CN" altLang="en-US" sz="1800" strike="noStrike" kern="1200" baseline="0" noProof="1">
                <a:latin typeface="Times New Roman" panose="02020603050405020304" pitchFamily="2" charset="0"/>
                <a:ea typeface="+mn-ea"/>
                <a:cs typeface="+mn-cs"/>
              </a:rPr>
              <a:t>创建新的子目录</a:t>
            </a:r>
            <a:endParaRPr lang="en-US" altLang="zh-CN" sz="1800" strike="noStrike" kern="1200" baseline="0" noProof="1">
              <a:latin typeface="Times New Roman" panose="02020603050405020304" pitchFamily="2" charset="0"/>
              <a:ea typeface="+mn-ea"/>
              <a:cs typeface="+mn-cs"/>
            </a:endParaRPr>
          </a:p>
        </p:txBody>
      </p:sp>
      <p:sp>
        <p:nvSpPr>
          <p:cNvPr id="61443"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37</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44033"/>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p>
        </p:txBody>
      </p:sp>
      <p:sp>
        <p:nvSpPr>
          <p:cNvPr id="62466" name="文本占位符 44034"/>
          <p:cNvSpPr>
            <a:spLocks noGrp="1"/>
          </p:cNvSpPr>
          <p:nvPr>
            <p:ph idx="1"/>
          </p:nvPr>
        </p:nvSpPr>
        <p:spPr/>
        <p:txBody>
          <a:bodyPr anchor="t"/>
          <a:lstStyle/>
          <a:p>
            <a:pPr defTabSz="914400">
              <a:lnSpc>
                <a:spcPct val="80000"/>
              </a:lnSpc>
              <a:buSzPct val="70000"/>
              <a:buFont typeface="Wingdings" panose="05000000000000000000" charset="0"/>
              <a:buChar char=""/>
            </a:pPr>
            <a:r>
              <a:rPr lang="zh-CN" altLang="en-US" sz="1800" dirty="0">
                <a:latin typeface="宋体" panose="02010600030101010101" pitchFamily="2" charset="-122"/>
                <a:sym typeface="Arial" panose="020B0604020202020204" pitchFamily="34" charset="0"/>
              </a:rPr>
              <a:t>成员判断，关键字</a:t>
            </a:r>
            <a:r>
              <a:rPr lang="en-US" altLang="zh-CN" sz="1800" dirty="0">
                <a:latin typeface="宋体" panose="02010600030101010101" pitchFamily="2" charset="-122"/>
                <a:sym typeface="Arial" panose="020B0604020202020204" pitchFamily="34" charset="0"/>
              </a:rPr>
              <a:t>in</a:t>
            </a:r>
          </a:p>
          <a:p>
            <a:pPr defTabSz="914400">
              <a:lnSpc>
                <a:spcPct val="80000"/>
              </a:lnSpc>
              <a:buSzPct val="70000"/>
              <a:buFont typeface="Wingdings" panose="05000000000000000000" pitchFamily="2" charset="2"/>
              <a:buNone/>
            </a:pPr>
            <a:endParaRPr lang="en-US" altLang="zh-CN" sz="1350" dirty="0">
              <a:latin typeface="Consolas" panose="020B0609020204030204" charset="0"/>
            </a:endParaRPr>
          </a:p>
          <a:p>
            <a:pPr defTabSz="914400">
              <a:lnSpc>
                <a:spcPct val="80000"/>
              </a:lnSpc>
              <a:buSzPct val="70000"/>
              <a:buFont typeface="Wingdings" panose="05000000000000000000" pitchFamily="2" charset="2"/>
              <a:buNone/>
            </a:pPr>
            <a:r>
              <a:rPr lang="en-US" altLang="zh-CN" sz="1800" dirty="0">
                <a:latin typeface="Consolas" panose="020B0609020204030204" charset="0"/>
              </a:rPr>
              <a:t>&gt;&gt;&gt; "a" in "abcde"     #</a:t>
            </a:r>
            <a:r>
              <a:rPr lang="zh-CN" altLang="en-US" sz="1800" dirty="0">
                <a:latin typeface="Consolas" panose="020B0609020204030204" charset="0"/>
              </a:rPr>
              <a:t>测试一个字符中是否存在于另一个字符串中</a:t>
            </a:r>
          </a:p>
          <a:p>
            <a:pPr defTabSz="914400">
              <a:lnSpc>
                <a:spcPct val="80000"/>
              </a:lnSpc>
              <a:buSzPct val="70000"/>
              <a:buFont typeface="Wingdings" panose="05000000000000000000" pitchFamily="2" charset="2"/>
              <a:buNone/>
            </a:pPr>
            <a:r>
              <a:rPr lang="en-US" altLang="zh-CN" sz="1800" dirty="0">
                <a:solidFill>
                  <a:srgbClr val="00B0F0"/>
                </a:solidFill>
                <a:latin typeface="Consolas" panose="020B0609020204030204" charset="0"/>
              </a:rPr>
              <a:t>True</a:t>
            </a:r>
          </a:p>
          <a:p>
            <a:pPr defTabSz="914400">
              <a:lnSpc>
                <a:spcPct val="80000"/>
              </a:lnSpc>
              <a:buSzPct val="70000"/>
              <a:buFont typeface="Wingdings" panose="05000000000000000000" pitchFamily="2" charset="2"/>
              <a:buNone/>
            </a:pPr>
            <a:r>
              <a:rPr lang="en-US" altLang="zh-CN" sz="1800" dirty="0">
                <a:latin typeface="Consolas" panose="020B0609020204030204" charset="0"/>
              </a:rPr>
              <a:t>&gt;&gt;&gt; 'ab' in 'abcde'</a:t>
            </a:r>
          </a:p>
          <a:p>
            <a:pPr defTabSz="914400">
              <a:lnSpc>
                <a:spcPct val="80000"/>
              </a:lnSpc>
              <a:buSzPct val="70000"/>
              <a:buFont typeface="Wingdings" panose="05000000000000000000" pitchFamily="2" charset="2"/>
              <a:buNone/>
            </a:pPr>
            <a:r>
              <a:rPr lang="en-US" altLang="zh-CN" sz="1800" dirty="0">
                <a:solidFill>
                  <a:srgbClr val="00B0F0"/>
                </a:solidFill>
                <a:latin typeface="Consolas" panose="020B0609020204030204" charset="0"/>
              </a:rPr>
              <a:t>True</a:t>
            </a:r>
          </a:p>
          <a:p>
            <a:pPr defTabSz="914400">
              <a:lnSpc>
                <a:spcPct val="80000"/>
              </a:lnSpc>
              <a:buSzPct val="70000"/>
              <a:buFont typeface="Wingdings" panose="05000000000000000000" pitchFamily="2" charset="2"/>
              <a:buNone/>
            </a:pPr>
            <a:r>
              <a:rPr lang="en-US" altLang="zh-CN" sz="1800" dirty="0">
                <a:latin typeface="Consolas" panose="020B0609020204030204" charset="0"/>
              </a:rPr>
              <a:t>&gt;&gt;&gt; 'ac' in 'abcde'    #</a:t>
            </a:r>
            <a:r>
              <a:rPr lang="zh-CN" altLang="en-US" sz="1800" dirty="0">
                <a:latin typeface="Consolas" panose="020B0609020204030204" charset="0"/>
              </a:rPr>
              <a:t>关键字</a:t>
            </a:r>
            <a:r>
              <a:rPr lang="en-US" altLang="zh-CN" sz="1800" dirty="0">
                <a:latin typeface="Consolas" panose="020B0609020204030204" charset="0"/>
              </a:rPr>
              <a:t>in</a:t>
            </a:r>
            <a:r>
              <a:rPr lang="zh-CN" altLang="en-US" sz="1800" dirty="0">
                <a:latin typeface="Consolas" panose="020B0609020204030204" charset="0"/>
              </a:rPr>
              <a:t>左边的字符串作为一个整体对待</a:t>
            </a:r>
          </a:p>
          <a:p>
            <a:pPr defTabSz="914400">
              <a:lnSpc>
                <a:spcPct val="80000"/>
              </a:lnSpc>
              <a:buSzPct val="70000"/>
              <a:buFont typeface="Wingdings" panose="05000000000000000000" pitchFamily="2" charset="2"/>
              <a:buNone/>
            </a:pPr>
            <a:r>
              <a:rPr lang="en-US" altLang="zh-CN" sz="1800" dirty="0">
                <a:solidFill>
                  <a:srgbClr val="00B0F0"/>
                </a:solidFill>
                <a:latin typeface="Consolas" panose="020B0609020204030204" charset="0"/>
              </a:rPr>
              <a:t>False</a:t>
            </a:r>
          </a:p>
          <a:p>
            <a:pPr defTabSz="914400">
              <a:lnSpc>
                <a:spcPct val="80000"/>
              </a:lnSpc>
              <a:buSzPct val="70000"/>
              <a:buFont typeface="Wingdings" panose="05000000000000000000" pitchFamily="2" charset="2"/>
              <a:buNone/>
            </a:pPr>
            <a:r>
              <a:rPr lang="en-US" altLang="zh-CN" sz="1800" dirty="0">
                <a:latin typeface="Consolas" panose="020B0609020204030204" charset="0"/>
              </a:rPr>
              <a:t>&gt;&gt;&gt; "j" in "abcde"</a:t>
            </a:r>
          </a:p>
          <a:p>
            <a:pPr defTabSz="914400">
              <a:lnSpc>
                <a:spcPct val="80000"/>
              </a:lnSpc>
              <a:buSzPct val="70000"/>
              <a:buFont typeface="Wingdings" panose="05000000000000000000" pitchFamily="2" charset="2"/>
              <a:buNone/>
            </a:pPr>
            <a:r>
              <a:rPr lang="en-US" altLang="zh-CN" sz="1800" dirty="0">
                <a:solidFill>
                  <a:srgbClr val="00B0F0"/>
                </a:solidFill>
                <a:latin typeface="Consolas" panose="020B0609020204030204" charset="0"/>
              </a:rPr>
              <a:t>False</a:t>
            </a:r>
          </a:p>
        </p:txBody>
      </p:sp>
      <p:sp>
        <p:nvSpPr>
          <p:cNvPr id="6246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38</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1005" y="1090930"/>
            <a:ext cx="8090535" cy="3395345"/>
          </a:xfrm>
        </p:spPr>
        <p:txBody>
          <a:bodyPr/>
          <a:lstStyle/>
          <a:p>
            <a:pPr fontAlgn="base">
              <a:lnSpc>
                <a:spcPct val="150000"/>
              </a:lnSpc>
              <a:spcBef>
                <a:spcPts val="0"/>
              </a:spcBef>
              <a:buFont typeface="Wingdings" panose="05000000000000000000" charset="0"/>
              <a:buChar char=""/>
            </a:pPr>
            <a:r>
              <a:rPr lang="en-US" sz="1800" strike="noStrike" noProof="1"/>
              <a:t>Python字符串支持与</a:t>
            </a:r>
            <a:r>
              <a:rPr lang="en-US" sz="1800" strike="noStrike" noProof="1">
                <a:solidFill>
                  <a:srgbClr val="FF0000"/>
                </a:solidFill>
              </a:rPr>
              <a:t>整数</a:t>
            </a:r>
            <a:r>
              <a:rPr lang="en-US" sz="1800" strike="noStrike" noProof="1"/>
              <a:t>的乘法运算，表示序列重复，也就是</a:t>
            </a:r>
            <a:r>
              <a:rPr lang="en-US" sz="1800" strike="noStrike" noProof="1">
                <a:solidFill>
                  <a:srgbClr val="FF0000"/>
                </a:solidFill>
              </a:rPr>
              <a:t>字符串内容的重复</a:t>
            </a:r>
            <a:r>
              <a:rPr lang="zh-CN" altLang="en-US" sz="1800" strike="noStrike" noProof="1">
                <a:solidFill>
                  <a:srgbClr val="FF0000"/>
                </a:solidFill>
              </a:rPr>
              <a:t>，得到新字符串</a:t>
            </a:r>
            <a:r>
              <a:rPr lang="en-US" sz="1800" strike="noStrike" noProof="1"/>
              <a:t>。</a:t>
            </a:r>
          </a:p>
          <a:p>
            <a:pPr marL="0" indent="0" fontAlgn="base">
              <a:buNone/>
            </a:pPr>
            <a:endParaRPr lang="en-US" sz="1800" strike="noStrike" noProof="1"/>
          </a:p>
          <a:p>
            <a:pPr marL="0" indent="0" fontAlgn="base">
              <a:buNone/>
            </a:pPr>
            <a:r>
              <a:rPr lang="en-US" sz="1800" strike="noStrike" noProof="1">
                <a:latin typeface="Consolas" panose="020B0609020204030204" charset="0"/>
              </a:rPr>
              <a:t>&gt;&gt;&gt; 'abcd' * 3</a:t>
            </a:r>
          </a:p>
          <a:p>
            <a:pPr marL="0" indent="0" fontAlgn="base">
              <a:buNone/>
            </a:pPr>
            <a:r>
              <a:rPr lang="en-US" sz="1800" strike="noStrike" noProof="1">
                <a:solidFill>
                  <a:srgbClr val="00B0F0"/>
                </a:solidFill>
                <a:latin typeface="Consolas" panose="020B0609020204030204" charset="0"/>
              </a:rPr>
              <a:t>'abcdabcdabcd'</a:t>
            </a:r>
          </a:p>
        </p:txBody>
      </p:sp>
      <p:sp>
        <p:nvSpPr>
          <p:cNvPr id="63490" name="标题 44033"/>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p>
        </p:txBody>
      </p:sp>
      <p:sp>
        <p:nvSpPr>
          <p:cNvPr id="63491"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39</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Content Placeholder 2"/>
          <p:cNvSpPr>
            <a:spLocks noGrp="1"/>
          </p:cNvSpPr>
          <p:nvPr>
            <p:ph idx="1"/>
          </p:nvPr>
        </p:nvSpPr>
        <p:spPr/>
        <p:txBody>
          <a:bodyPr anchor="t"/>
          <a:lstStyle/>
          <a:p>
            <a:pPr>
              <a:lnSpc>
                <a:spcPct val="150000"/>
              </a:lnSpc>
              <a:spcBef>
                <a:spcPct val="0"/>
              </a:spcBef>
              <a:spcAft>
                <a:spcPts val="600"/>
              </a:spcAft>
              <a:buFont typeface="Wingdings" panose="05000000000000000000" charset="0"/>
              <a:buChar char=""/>
            </a:pPr>
            <a:r>
              <a:rPr lang="zh-CN" altLang="en-US" sz="1800" dirty="0">
                <a:solidFill>
                  <a:srgbClr val="FF0000"/>
                </a:solidFill>
                <a:latin typeface="宋体" panose="02010600030101010101" pitchFamily="2" charset="-122"/>
              </a:rPr>
              <a:t>GB2312</a:t>
            </a:r>
            <a:r>
              <a:rPr lang="zh-CN" altLang="en-US" sz="1800" dirty="0">
                <a:latin typeface="宋体" panose="02010600030101010101" pitchFamily="2" charset="-122"/>
              </a:rPr>
              <a:t>是我国制定的中文编码，使用1个字节表示英语，2个字节表示中文；GBK是GB2312的扩充，而CP936是微软在GBK基础上开发的编码方式。</a:t>
            </a:r>
            <a:r>
              <a:rPr lang="zh-CN" altLang="en-US" sz="1800" dirty="0">
                <a:solidFill>
                  <a:srgbClr val="FF0000"/>
                </a:solidFill>
                <a:latin typeface="宋体" panose="02010600030101010101" pitchFamily="2" charset="-122"/>
              </a:rPr>
              <a:t>GB2312、GBK和CP936都是使用2个字节表示中文</a:t>
            </a:r>
            <a:r>
              <a:rPr lang="zh-CN" altLang="en-US" sz="1800" dirty="0">
                <a:latin typeface="宋体" panose="02010600030101010101" pitchFamily="2" charset="-122"/>
              </a:rPr>
              <a:t>。</a:t>
            </a:r>
            <a:endParaRPr lang="en-US" altLang="en-US" sz="1800" dirty="0"/>
          </a:p>
          <a:p>
            <a:pPr>
              <a:lnSpc>
                <a:spcPct val="150000"/>
              </a:lnSpc>
              <a:spcBef>
                <a:spcPct val="0"/>
              </a:spcBef>
              <a:spcAft>
                <a:spcPts val="600"/>
              </a:spcAft>
              <a:buFont typeface="Wingdings" panose="05000000000000000000" charset="0"/>
              <a:buChar char=""/>
            </a:pPr>
            <a:r>
              <a:rPr lang="zh-CN" altLang="en-US" sz="1800" dirty="0">
                <a:solidFill>
                  <a:srgbClr val="FF0000"/>
                </a:solidFill>
                <a:latin typeface="宋体" panose="02010600030101010101" pitchFamily="2" charset="-122"/>
              </a:rPr>
              <a:t>UTF-8</a:t>
            </a:r>
            <a:r>
              <a:rPr lang="zh-CN" altLang="en-US" sz="1800" dirty="0">
                <a:latin typeface="宋体" panose="02010600030101010101" pitchFamily="2" charset="-122"/>
              </a:rPr>
              <a:t>对全世界所有国家需要用到的字符进行了编码，以1个字节表示英语字符(兼容ASCII)，以</a:t>
            </a:r>
            <a:r>
              <a:rPr lang="zh-CN" altLang="en-US" sz="1800" dirty="0">
                <a:solidFill>
                  <a:srgbClr val="FF0000"/>
                </a:solidFill>
                <a:latin typeface="宋体" panose="02010600030101010101" pitchFamily="2" charset="-122"/>
              </a:rPr>
              <a:t>3个字节表示常见汉字</a:t>
            </a:r>
            <a:r>
              <a:rPr lang="zh-CN" altLang="en-US" sz="1800" dirty="0">
                <a:latin typeface="宋体" panose="02010600030101010101" pitchFamily="2" charset="-122"/>
              </a:rPr>
              <a:t>，还有些语言的符号使用2个字节（例如俄语和希腊语符号）或者4个字节。</a:t>
            </a:r>
            <a:endParaRPr lang="en-US" altLang="en-US" sz="1800" dirty="0"/>
          </a:p>
        </p:txBody>
      </p:sp>
      <p:sp>
        <p:nvSpPr>
          <p:cNvPr id="23554" name="标题 24577"/>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 字符串</a:t>
            </a:r>
          </a:p>
        </p:txBody>
      </p:sp>
      <p:sp>
        <p:nvSpPr>
          <p:cNvPr id="2355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4</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pitchFamily="34" charset="0"/>
              </a:rPr>
              <a:t>4.1.2 字符串常用方法</a:t>
            </a:r>
            <a:endParaRPr lang="zh-CN" altLang="en-US" kern="1200" baseline="0">
              <a:latin typeface="+mj-lt"/>
              <a:ea typeface="+mj-ea"/>
              <a:cs typeface="+mj-cs"/>
              <a:sym typeface="宋体" panose="02010600030101010101" pitchFamily="2" charset="-122"/>
            </a:endParaRPr>
          </a:p>
        </p:txBody>
      </p:sp>
      <p:sp>
        <p:nvSpPr>
          <p:cNvPr id="64514" name="内容占位符 2"/>
          <p:cNvSpPr>
            <a:spLocks noGrp="1"/>
          </p:cNvSpPr>
          <p:nvPr>
            <p:ph idx="1"/>
          </p:nvPr>
        </p:nvSpPr>
        <p:spPr>
          <a:xfrm>
            <a:off x="421005" y="1029970"/>
            <a:ext cx="8493760" cy="3395345"/>
          </a:xfrm>
        </p:spPr>
        <p:txBody>
          <a:bodyPr anchor="t"/>
          <a:lstStyle/>
          <a:p>
            <a:pPr defTabSz="914400">
              <a:lnSpc>
                <a:spcPct val="150000"/>
              </a:lnSpc>
              <a:spcBef>
                <a:spcPct val="0"/>
              </a:spcBef>
              <a:buSzPct val="70000"/>
              <a:buFont typeface="Wingdings" panose="05000000000000000000" charset="0"/>
              <a:buChar char=""/>
            </a:pPr>
            <a:r>
              <a:rPr lang="en-US" altLang="zh-CN" sz="1800" dirty="0">
                <a:latin typeface="宋体" panose="02010600030101010101" pitchFamily="2" charset="-122"/>
                <a:sym typeface="Arial" panose="020B0604020202020204" pitchFamily="34" charset="0"/>
              </a:rPr>
              <a:t>s.start</a:t>
            </a:r>
            <a:r>
              <a:rPr lang="zh-CN" altLang="en-US" sz="1800" dirty="0">
                <a:latin typeface="宋体" panose="02010600030101010101" pitchFamily="2" charset="-122"/>
                <a:sym typeface="Arial" panose="020B0604020202020204" pitchFamily="34" charset="0"/>
              </a:rPr>
              <a:t>s</a:t>
            </a:r>
            <a:r>
              <a:rPr lang="en-US" altLang="zh-CN" sz="1800" dirty="0">
                <a:latin typeface="宋体" panose="02010600030101010101" pitchFamily="2" charset="-122"/>
                <a:sym typeface="Arial" panose="020B0604020202020204" pitchFamily="34" charset="0"/>
              </a:rPr>
              <a:t>with(t)</a:t>
            </a:r>
            <a:r>
              <a:rPr lang="zh-CN" altLang="en-US" sz="1800" dirty="0">
                <a:latin typeface="宋体" panose="02010600030101010101" pitchFamily="2" charset="-122"/>
                <a:sym typeface="Arial" panose="020B0604020202020204" pitchFamily="34" charset="0"/>
              </a:rPr>
              <a:t>、</a:t>
            </a:r>
            <a:r>
              <a:rPr lang="en-US" altLang="zh-CN" sz="1800" dirty="0">
                <a:latin typeface="宋体" panose="02010600030101010101" pitchFamily="2" charset="-122"/>
                <a:sym typeface="Arial" panose="020B0604020202020204" pitchFamily="34" charset="0"/>
              </a:rPr>
              <a:t>s.endswith(t)</a:t>
            </a:r>
            <a:r>
              <a:rPr lang="zh-CN" altLang="en-US" sz="1800" dirty="0">
                <a:latin typeface="宋体" panose="02010600030101010101" pitchFamily="2" charset="-122"/>
                <a:sym typeface="Arial" panose="020B0604020202020204" pitchFamily="34" charset="0"/>
              </a:rPr>
              <a:t>，判断字符串是否以指定字符串开始或结束</a:t>
            </a:r>
            <a:endParaRPr lang="zh-CN" altLang="en-US" sz="1800" dirty="0">
              <a:latin typeface="宋体" panose="02010600030101010101" pitchFamily="2" charset="-122"/>
            </a:endParaRPr>
          </a:p>
          <a:p>
            <a:pPr defTabSz="914400">
              <a:lnSpc>
                <a:spcPct val="100000"/>
              </a:lnSpc>
              <a:spcBef>
                <a:spcPct val="0"/>
              </a:spcBef>
              <a:buSzPct val="70000"/>
              <a:buFont typeface="Wingdings" panose="05000000000000000000" pitchFamily="2" charset="2"/>
              <a:buNone/>
            </a:pPr>
            <a:endParaRPr lang="zh-CN" altLang="en-US" sz="1350" dirty="0">
              <a:latin typeface="Times New Roman" panose="02020603050405020304" pitchFamily="2" charset="0"/>
              <a:sym typeface="Arial" panose="020B0604020202020204" pitchFamily="34" charset="0"/>
            </a:endParaRPr>
          </a:p>
          <a:p>
            <a:pPr defTabSz="914400">
              <a:lnSpc>
                <a:spcPct val="100000"/>
              </a:lnSpc>
              <a:spcBef>
                <a:spcPct val="0"/>
              </a:spcBef>
              <a:buSzPct val="70000"/>
              <a:buFont typeface="Wingdings" panose="05000000000000000000" pitchFamily="2" charset="2"/>
              <a:buNone/>
            </a:pPr>
            <a:r>
              <a:rPr lang="zh-CN" altLang="en-US" sz="1600" dirty="0">
                <a:latin typeface="Consolas" panose="020B0609020204030204" charset="0"/>
                <a:cs typeface="Consolas" panose="020B0609020204030204" charset="0"/>
                <a:sym typeface="Arial" panose="020B0604020202020204" pitchFamily="34" charset="0"/>
              </a:rPr>
              <a:t>&gt;&gt;&gt; s = 'Beautiful is better than ugly.'</a:t>
            </a:r>
          </a:p>
          <a:p>
            <a:pPr defTabSz="914400">
              <a:lnSpc>
                <a:spcPct val="100000"/>
              </a:lnSpc>
              <a:spcBef>
                <a:spcPct val="0"/>
              </a:spcBef>
              <a:buSzPct val="70000"/>
              <a:buFont typeface="Wingdings" panose="05000000000000000000" pitchFamily="2" charset="2"/>
              <a:buNone/>
            </a:pPr>
            <a:r>
              <a:rPr lang="zh-CN" altLang="en-US" sz="1600" dirty="0">
                <a:latin typeface="Consolas" panose="020B0609020204030204" charset="0"/>
                <a:cs typeface="Consolas" panose="020B0609020204030204" charset="0"/>
                <a:sym typeface="Arial" panose="020B0604020202020204" pitchFamily="34" charset="0"/>
              </a:rPr>
              <a:t>&gt;&gt;&gt; s.startswith('Be')           #检测整个字符串</a:t>
            </a:r>
          </a:p>
          <a:p>
            <a:pPr defTabSz="914400">
              <a:lnSpc>
                <a:spcPct val="100000"/>
              </a:lnSpc>
              <a:spcBef>
                <a:spcPct val="0"/>
              </a:spcBef>
              <a:buSzPct val="70000"/>
              <a:buFont typeface="Wingdings" panose="05000000000000000000" pitchFamily="2" charset="2"/>
              <a:buNone/>
            </a:pPr>
            <a:r>
              <a:rPr lang="zh-CN" altLang="en-US" sz="1600" dirty="0">
                <a:solidFill>
                  <a:srgbClr val="00B0F0"/>
                </a:solidFill>
                <a:latin typeface="Consolas" panose="020B0609020204030204" charset="0"/>
                <a:cs typeface="Consolas" panose="020B0609020204030204" charset="0"/>
                <a:sym typeface="Arial" panose="020B0604020202020204" pitchFamily="34" charset="0"/>
              </a:rPr>
              <a:t>True</a:t>
            </a:r>
          </a:p>
          <a:p>
            <a:pPr defTabSz="914400">
              <a:lnSpc>
                <a:spcPct val="100000"/>
              </a:lnSpc>
              <a:spcBef>
                <a:spcPct val="0"/>
              </a:spcBef>
              <a:buSzPct val="70000"/>
              <a:buFont typeface="Wingdings" panose="05000000000000000000" pitchFamily="2" charset="2"/>
              <a:buNone/>
            </a:pPr>
            <a:r>
              <a:rPr lang="zh-CN" altLang="en-US" sz="1600" dirty="0">
                <a:latin typeface="Consolas" panose="020B0609020204030204" charset="0"/>
                <a:cs typeface="Consolas" panose="020B0609020204030204" charset="0"/>
                <a:sym typeface="Arial" panose="020B0604020202020204" pitchFamily="34" charset="0"/>
              </a:rPr>
              <a:t>&gt;&gt;&gt; s.startswith('Be', 5)        #指定检测范围起始位置</a:t>
            </a:r>
          </a:p>
          <a:p>
            <a:pPr defTabSz="914400">
              <a:lnSpc>
                <a:spcPct val="100000"/>
              </a:lnSpc>
              <a:spcBef>
                <a:spcPct val="0"/>
              </a:spcBef>
              <a:buSzPct val="70000"/>
              <a:buFont typeface="Wingdings" panose="05000000000000000000" pitchFamily="2" charset="2"/>
              <a:buNone/>
            </a:pPr>
            <a:r>
              <a:rPr lang="zh-CN" altLang="en-US" sz="1600" dirty="0">
                <a:solidFill>
                  <a:srgbClr val="00B0F0"/>
                </a:solidFill>
                <a:latin typeface="Consolas" panose="020B0609020204030204" charset="0"/>
                <a:cs typeface="Consolas" panose="020B0609020204030204" charset="0"/>
                <a:sym typeface="Arial" panose="020B0604020202020204" pitchFamily="34" charset="0"/>
              </a:rPr>
              <a:t>False</a:t>
            </a:r>
          </a:p>
          <a:p>
            <a:pPr defTabSz="914400">
              <a:lnSpc>
                <a:spcPct val="100000"/>
              </a:lnSpc>
              <a:spcBef>
                <a:spcPct val="0"/>
              </a:spcBef>
              <a:buSzPct val="70000"/>
              <a:buFont typeface="Wingdings" panose="05000000000000000000" pitchFamily="2" charset="2"/>
              <a:buNone/>
            </a:pPr>
            <a:r>
              <a:rPr lang="zh-CN" altLang="en-US" sz="1600" dirty="0">
                <a:latin typeface="Consolas" panose="020B0609020204030204" charset="0"/>
                <a:cs typeface="Consolas" panose="020B0609020204030204" charset="0"/>
                <a:sym typeface="Arial" panose="020B0604020202020204" pitchFamily="34" charset="0"/>
              </a:rPr>
              <a:t>&gt;&gt;&gt; s.startswith('Be', 0, 5)     #指定检测范围起始和结束位置</a:t>
            </a:r>
          </a:p>
          <a:p>
            <a:pPr defTabSz="914400">
              <a:lnSpc>
                <a:spcPct val="100000"/>
              </a:lnSpc>
              <a:spcBef>
                <a:spcPct val="0"/>
              </a:spcBef>
              <a:buSzPct val="70000"/>
              <a:buFont typeface="Wingdings" panose="05000000000000000000" pitchFamily="2" charset="2"/>
              <a:buNone/>
            </a:pPr>
            <a:r>
              <a:rPr lang="zh-CN" altLang="en-US" sz="1600" dirty="0">
                <a:solidFill>
                  <a:srgbClr val="00B0F0"/>
                </a:solidFill>
                <a:latin typeface="Consolas" panose="020B0609020204030204" charset="0"/>
                <a:cs typeface="Consolas" panose="020B0609020204030204" charset="0"/>
                <a:sym typeface="Arial" panose="020B0604020202020204" pitchFamily="34" charset="0"/>
              </a:rPr>
              <a:t>True</a:t>
            </a:r>
          </a:p>
          <a:p>
            <a:pPr defTabSz="914400">
              <a:lnSpc>
                <a:spcPct val="100000"/>
              </a:lnSpc>
              <a:spcBef>
                <a:spcPct val="0"/>
              </a:spcBef>
              <a:buSzPct val="70000"/>
              <a:buFont typeface="Wingdings" panose="05000000000000000000" pitchFamily="2" charset="2"/>
              <a:buNone/>
            </a:pPr>
            <a:r>
              <a:rPr lang="zh-CN" altLang="en-US" sz="1600" dirty="0">
                <a:latin typeface="Consolas" panose="020B0609020204030204" charset="0"/>
                <a:cs typeface="Consolas" panose="020B0609020204030204" charset="0"/>
                <a:sym typeface="Arial" panose="020B0604020202020204" pitchFamily="34" charset="0"/>
              </a:rPr>
              <a:t>&gt;&gt;&gt; import os</a:t>
            </a:r>
            <a:endParaRPr lang="zh-CN" altLang="en-US" sz="1600" dirty="0">
              <a:latin typeface="Consolas" panose="020B0609020204030204" charset="0"/>
              <a:cs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600" dirty="0">
                <a:latin typeface="Consolas" panose="020B0609020204030204" charset="0"/>
                <a:cs typeface="Consolas" panose="020B0609020204030204" charset="0"/>
                <a:sym typeface="Arial" panose="020B0604020202020204" pitchFamily="34" charset="0"/>
              </a:rPr>
              <a:t>&gt;&gt;&gt; [filename for filename in os.listdir(r'c:\\')</a:t>
            </a:r>
          </a:p>
          <a:p>
            <a:pPr defTabSz="914400">
              <a:lnSpc>
                <a:spcPct val="100000"/>
              </a:lnSpc>
              <a:spcBef>
                <a:spcPct val="0"/>
              </a:spcBef>
              <a:buSzPct val="70000"/>
              <a:buFont typeface="Wingdings" panose="05000000000000000000" pitchFamily="2" charset="2"/>
              <a:buNone/>
            </a:pPr>
            <a:r>
              <a:rPr lang="zh-CN" altLang="en-US" sz="1600" dirty="0">
                <a:latin typeface="Consolas" panose="020B0609020204030204" charset="0"/>
                <a:cs typeface="Consolas" panose="020B0609020204030204" charset="0"/>
                <a:sym typeface="Arial" panose="020B0604020202020204" pitchFamily="34" charset="0"/>
              </a:rPr>
              <a:t>     if filename.endswith(('.bmp','.jpg','.gif'))]</a:t>
            </a:r>
            <a:endParaRPr lang="zh-CN" altLang="en-US" sz="1600" dirty="0">
              <a:latin typeface="Consolas" panose="020B0609020204030204" charset="0"/>
              <a:cs typeface="Consolas" panose="020B0609020204030204" charset="0"/>
            </a:endParaRPr>
          </a:p>
        </p:txBody>
      </p:sp>
      <p:sp>
        <p:nvSpPr>
          <p:cNvPr id="6451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40</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45057"/>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p>
        </p:txBody>
      </p:sp>
      <p:sp>
        <p:nvSpPr>
          <p:cNvPr id="45059" name="文本占位符 45058"/>
          <p:cNvSpPr>
            <a:spLocks noGrp="1"/>
          </p:cNvSpPr>
          <p:nvPr>
            <p:ph idx="1"/>
          </p:nvPr>
        </p:nvSpPr>
        <p:spPr>
          <a:xfrm>
            <a:off x="318135" y="1020445"/>
            <a:ext cx="8430260" cy="3395345"/>
          </a:xfrm>
          <a:ln>
            <a:miter/>
          </a:ln>
        </p:spPr>
        <p:txBody>
          <a:bodyPr anchor="t"/>
          <a:lstStyle/>
          <a:p>
            <a:pPr fontAlgn="base">
              <a:lnSpc>
                <a:spcPct val="150000"/>
              </a:lnSpc>
              <a:spcBef>
                <a:spcPts val="0"/>
              </a:spcBef>
              <a:buFont typeface="Wingdings" panose="05000000000000000000" charset="0"/>
              <a:buChar char=""/>
            </a:pPr>
            <a:r>
              <a:rPr lang="en-US" altLang="zh-CN" sz="1800" strike="noStrike" noProof="1">
                <a:latin typeface="宋体" panose="02010600030101010101" pitchFamily="2" charset="-122"/>
              </a:rPr>
              <a:t>center()</a:t>
            </a:r>
            <a:r>
              <a:rPr lang="zh-CN" altLang="en-US" sz="1800" strike="noStrike" noProof="1">
                <a:latin typeface="宋体" panose="02010600030101010101" pitchFamily="2" charset="-122"/>
              </a:rPr>
              <a:t>、</a:t>
            </a:r>
            <a:r>
              <a:rPr lang="en-US" altLang="zh-CN" sz="1800" strike="noStrike" noProof="1">
                <a:latin typeface="宋体" panose="02010600030101010101" pitchFamily="2" charset="-122"/>
              </a:rPr>
              <a:t>ljust()</a:t>
            </a:r>
            <a:r>
              <a:rPr lang="zh-CN" altLang="en-US" sz="1800" strike="noStrike" noProof="1">
                <a:latin typeface="宋体" panose="02010600030101010101" pitchFamily="2" charset="-122"/>
              </a:rPr>
              <a:t>、</a:t>
            </a:r>
            <a:r>
              <a:rPr lang="en-US" altLang="zh-CN" sz="1800" strike="noStrike" noProof="1">
                <a:latin typeface="宋体" panose="02010600030101010101" pitchFamily="2" charset="-122"/>
              </a:rPr>
              <a:t>rjust()</a:t>
            </a:r>
            <a:r>
              <a:rPr lang="zh-CN" altLang="en-US" sz="1800" strike="noStrike" noProof="1">
                <a:latin typeface="宋体" panose="02010600030101010101" pitchFamily="2" charset="-122"/>
              </a:rPr>
              <a:t>，返回指定宽度的新字符串，原字符串</a:t>
            </a:r>
            <a:r>
              <a:rPr lang="zh-CN" altLang="en-US" sz="1800" strike="noStrike" noProof="1">
                <a:solidFill>
                  <a:srgbClr val="FF0000"/>
                </a:solidFill>
                <a:latin typeface="宋体" panose="02010600030101010101" pitchFamily="2" charset="-122"/>
              </a:rPr>
              <a:t>居中</a:t>
            </a:r>
            <a:r>
              <a:rPr lang="zh-CN" altLang="en-US" sz="1800" strike="noStrike" noProof="1">
                <a:latin typeface="宋体" panose="02010600030101010101" pitchFamily="2" charset="-122"/>
              </a:rPr>
              <a:t>、</a:t>
            </a:r>
            <a:r>
              <a:rPr lang="zh-CN" altLang="en-US" sz="1800" strike="noStrike" noProof="1">
                <a:solidFill>
                  <a:srgbClr val="FF0000"/>
                </a:solidFill>
                <a:latin typeface="宋体" panose="02010600030101010101" pitchFamily="2" charset="-122"/>
              </a:rPr>
              <a:t>左对齐</a:t>
            </a:r>
            <a:r>
              <a:rPr lang="zh-CN" altLang="en-US" sz="1800" strike="noStrike" noProof="1">
                <a:latin typeface="宋体" panose="02010600030101010101" pitchFamily="2" charset="-122"/>
              </a:rPr>
              <a:t>或</a:t>
            </a:r>
            <a:r>
              <a:rPr lang="zh-CN" altLang="en-US" sz="1800" strike="noStrike" noProof="1">
                <a:solidFill>
                  <a:srgbClr val="FF0000"/>
                </a:solidFill>
                <a:latin typeface="宋体" panose="02010600030101010101" pitchFamily="2" charset="-122"/>
              </a:rPr>
              <a:t>右对齐</a:t>
            </a:r>
            <a:r>
              <a:rPr lang="zh-CN" altLang="en-US" sz="1800" strike="noStrike" noProof="1">
                <a:latin typeface="宋体" panose="02010600030101010101" pitchFamily="2" charset="-122"/>
              </a:rPr>
              <a:t>出现在新字符串中，如果指定宽度大于字符串长度，则使用指定的字符（默认为空格）进行填充。</a:t>
            </a:r>
          </a:p>
          <a:p>
            <a:pPr marL="1905" indent="-344805" fontAlgn="base">
              <a:lnSpc>
                <a:spcPct val="80000"/>
              </a:lnSpc>
              <a:buNone/>
            </a:pPr>
            <a:r>
              <a:rPr lang="en-US" altLang="zh-CN" sz="1800" strike="noStrike" noProof="1">
                <a:latin typeface="Consolas" panose="020B0609020204030204" charset="0"/>
              </a:rPr>
              <a:t>&gt;&gt;&gt; 'Hello world!'.center(20)        #居中对齐，以空格进行填充</a:t>
            </a:r>
          </a:p>
          <a:p>
            <a:pPr marL="1905" indent="-344805" fontAlgn="base">
              <a:lnSpc>
                <a:spcPct val="80000"/>
              </a:lnSpc>
              <a:buNone/>
            </a:pPr>
            <a:r>
              <a:rPr lang="en-US" altLang="zh-CN" sz="1800" strike="noStrike" noProof="1">
                <a:solidFill>
                  <a:srgbClr val="00B0F0"/>
                </a:solidFill>
                <a:latin typeface="Consolas" panose="020B0609020204030204" charset="0"/>
              </a:rPr>
              <a:t>'    Hello world!    '</a:t>
            </a:r>
          </a:p>
          <a:p>
            <a:pPr marL="1905" indent="-344805" fontAlgn="base">
              <a:lnSpc>
                <a:spcPct val="80000"/>
              </a:lnSpc>
              <a:buNone/>
            </a:pPr>
            <a:r>
              <a:rPr lang="en-US" altLang="zh-CN" sz="1800" strike="noStrike" noProof="1">
                <a:latin typeface="Consolas" panose="020B0609020204030204" charset="0"/>
              </a:rPr>
              <a:t>&gt;&gt;&gt; 'Hello world!'.center(20, '=')   #居中对齐，以字符=进行填充</a:t>
            </a:r>
          </a:p>
          <a:p>
            <a:pPr marL="1905" indent="-344805" fontAlgn="base">
              <a:lnSpc>
                <a:spcPct val="80000"/>
              </a:lnSpc>
              <a:buNone/>
            </a:pPr>
            <a:r>
              <a:rPr lang="en-US" altLang="zh-CN" sz="1800" strike="noStrike" noProof="1">
                <a:solidFill>
                  <a:srgbClr val="00B0F0"/>
                </a:solidFill>
                <a:latin typeface="Consolas" panose="020B0609020204030204" charset="0"/>
              </a:rPr>
              <a:t>'====Hello world!===='</a:t>
            </a:r>
          </a:p>
          <a:p>
            <a:pPr marL="1905" indent="-344805" fontAlgn="base">
              <a:lnSpc>
                <a:spcPct val="80000"/>
              </a:lnSpc>
              <a:buNone/>
            </a:pPr>
            <a:r>
              <a:rPr lang="en-US" altLang="zh-CN" sz="1800" strike="noStrike" noProof="1">
                <a:latin typeface="Consolas" panose="020B0609020204030204" charset="0"/>
              </a:rPr>
              <a:t>&gt;&gt;&gt; 'Hello world!'.ljust(20, '=')    #左对齐</a:t>
            </a:r>
          </a:p>
          <a:p>
            <a:pPr marL="1905" indent="-344805" fontAlgn="base">
              <a:lnSpc>
                <a:spcPct val="80000"/>
              </a:lnSpc>
              <a:buNone/>
            </a:pPr>
            <a:r>
              <a:rPr lang="en-US" altLang="zh-CN" sz="1800" strike="noStrike" noProof="1">
                <a:solidFill>
                  <a:srgbClr val="00B0F0"/>
                </a:solidFill>
                <a:latin typeface="Consolas" panose="020B0609020204030204" charset="0"/>
              </a:rPr>
              <a:t>'Hello world!========'</a:t>
            </a:r>
          </a:p>
          <a:p>
            <a:pPr marL="1905" indent="-344805" fontAlgn="base">
              <a:lnSpc>
                <a:spcPct val="80000"/>
              </a:lnSpc>
              <a:buNone/>
            </a:pPr>
            <a:r>
              <a:rPr lang="en-US" altLang="zh-CN" sz="1800" strike="noStrike" noProof="1">
                <a:latin typeface="Consolas" panose="020B0609020204030204" charset="0"/>
              </a:rPr>
              <a:t>&gt;&gt;&gt; 'Hello world!'.rjust(20, '=')    #右对齐</a:t>
            </a:r>
          </a:p>
          <a:p>
            <a:pPr marL="1905" indent="-344805" fontAlgn="base">
              <a:lnSpc>
                <a:spcPct val="80000"/>
              </a:lnSpc>
              <a:buNone/>
            </a:pPr>
            <a:r>
              <a:rPr lang="en-US" altLang="zh-CN" sz="1800" strike="noStrike" noProof="1">
                <a:solidFill>
                  <a:srgbClr val="00B0F0"/>
                </a:solidFill>
                <a:latin typeface="Consolas" panose="020B0609020204030204" charset="0"/>
              </a:rPr>
              <a:t>'========Hello world!'</a:t>
            </a:r>
          </a:p>
        </p:txBody>
      </p:sp>
      <p:sp>
        <p:nvSpPr>
          <p:cNvPr id="6553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41</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pitchFamily="34" charset="0"/>
              </a:rPr>
              <a:t>4.1.2 字符串常用方法</a:t>
            </a:r>
            <a:endParaRPr lang="zh-CN" altLang="en-US" kern="1200" baseline="0">
              <a:latin typeface="+mj-lt"/>
              <a:ea typeface="+mj-ea"/>
              <a:cs typeface="+mj-cs"/>
              <a:sym typeface="宋体" panose="02010600030101010101" pitchFamily="2" charset="-122"/>
            </a:endParaRPr>
          </a:p>
        </p:txBody>
      </p:sp>
      <p:sp>
        <p:nvSpPr>
          <p:cNvPr id="3" name="内容占位符 2"/>
          <p:cNvSpPr>
            <a:spLocks noGrp="1"/>
          </p:cNvSpPr>
          <p:nvPr>
            <p:ph idx="1"/>
          </p:nvPr>
        </p:nvSpPr>
        <p:spPr>
          <a:xfrm>
            <a:off x="368935" y="1029970"/>
            <a:ext cx="8317230" cy="3395345"/>
          </a:xfrm>
        </p:spPr>
        <p:txBody>
          <a:bodyPr/>
          <a:lstStyle/>
          <a:p>
            <a:pPr marL="285750" indent="-285750" fontAlgn="base">
              <a:lnSpc>
                <a:spcPct val="150000"/>
              </a:lnSpc>
              <a:spcBef>
                <a:spcPts val="0"/>
              </a:spcBef>
              <a:buFont typeface="Wingdings" panose="05000000000000000000" charset="0"/>
              <a:buChar char="n"/>
            </a:pPr>
            <a:r>
              <a:rPr lang="zh-CN" altLang="en-US" sz="1800" strike="noStrike" noProof="1"/>
              <a:t>isalnum()、isalpha()、isdigit()、isdecimal()、isnumeric()、isspace()、isupper()、islower()，用来测试字符串是否为数字或字母、是否为字母、是否为数字字符、是否为空白字符、是否为大写字母以及是否为小写字母。</a:t>
            </a:r>
          </a:p>
          <a:p>
            <a:pPr marL="0" indent="0" fontAlgn="base">
              <a:spcBef>
                <a:spcPts val="0"/>
              </a:spcBef>
              <a:buNone/>
            </a:pPr>
            <a:r>
              <a:rPr lang="zh-CN" altLang="en-US" sz="1600" strike="noStrike" noProof="1">
                <a:latin typeface="Consolas" panose="020B0609020204030204" charset="0"/>
              </a:rPr>
              <a:t>&gt;&gt;&gt; '1234abcd'.isalnum()</a:t>
            </a:r>
          </a:p>
          <a:p>
            <a:pPr marL="0" indent="0" fontAlgn="base">
              <a:spcBef>
                <a:spcPts val="0"/>
              </a:spcBef>
              <a:buNone/>
            </a:pPr>
            <a:r>
              <a:rPr lang="zh-CN" altLang="en-US" sz="1600" strike="noStrike" noProof="1">
                <a:solidFill>
                  <a:srgbClr val="00B0F0"/>
                </a:solidFill>
                <a:latin typeface="Consolas" panose="020B0609020204030204" charset="0"/>
              </a:rPr>
              <a:t>True</a:t>
            </a:r>
          </a:p>
          <a:p>
            <a:pPr marL="0" indent="0" fontAlgn="base">
              <a:spcBef>
                <a:spcPts val="0"/>
              </a:spcBef>
              <a:buNone/>
            </a:pPr>
            <a:r>
              <a:rPr lang="zh-CN" altLang="en-US" sz="1600" strike="noStrike" noProof="1">
                <a:latin typeface="Consolas" panose="020B0609020204030204" charset="0"/>
              </a:rPr>
              <a:t>&gt;&gt;&gt; '1234abcd'.isalpha()         #全部为英文字母时返回True</a:t>
            </a:r>
          </a:p>
          <a:p>
            <a:pPr marL="0" indent="0" fontAlgn="base">
              <a:spcBef>
                <a:spcPts val="0"/>
              </a:spcBef>
              <a:buNone/>
            </a:pPr>
            <a:r>
              <a:rPr lang="zh-CN" altLang="en-US" sz="1600" strike="noStrike" noProof="1">
                <a:solidFill>
                  <a:srgbClr val="00B0F0"/>
                </a:solidFill>
                <a:latin typeface="Consolas" panose="020B0609020204030204" charset="0"/>
              </a:rPr>
              <a:t>False</a:t>
            </a:r>
          </a:p>
          <a:p>
            <a:pPr marL="0" indent="0" fontAlgn="base">
              <a:spcBef>
                <a:spcPts val="0"/>
              </a:spcBef>
              <a:buNone/>
            </a:pPr>
            <a:r>
              <a:rPr lang="zh-CN" altLang="en-US" sz="1600" strike="noStrike" noProof="1">
                <a:latin typeface="Consolas" panose="020B0609020204030204" charset="0"/>
              </a:rPr>
              <a:t>&gt;&gt;&gt; '1234abcd'.isdigit()         #全部为数字时返回True</a:t>
            </a:r>
          </a:p>
          <a:p>
            <a:pPr marL="0" indent="0" fontAlgn="base">
              <a:spcBef>
                <a:spcPts val="0"/>
              </a:spcBef>
              <a:buNone/>
            </a:pPr>
            <a:r>
              <a:rPr lang="zh-CN" altLang="en-US" sz="1600" strike="noStrike" noProof="1">
                <a:solidFill>
                  <a:srgbClr val="00B0F0"/>
                </a:solidFill>
                <a:latin typeface="Consolas" panose="020B0609020204030204" charset="0"/>
              </a:rPr>
              <a:t>False</a:t>
            </a:r>
          </a:p>
          <a:p>
            <a:pPr marL="0" indent="0" fontAlgn="base">
              <a:spcBef>
                <a:spcPts val="0"/>
              </a:spcBef>
              <a:buNone/>
            </a:pPr>
            <a:r>
              <a:rPr lang="zh-CN" altLang="en-US" sz="1600" strike="noStrike" noProof="1">
                <a:latin typeface="Consolas" panose="020B0609020204030204" charset="0"/>
              </a:rPr>
              <a:t>&gt;&gt;&gt; 'abcd'.isalpha()</a:t>
            </a:r>
          </a:p>
          <a:p>
            <a:pPr marL="0" indent="0" fontAlgn="base">
              <a:spcBef>
                <a:spcPts val="0"/>
              </a:spcBef>
              <a:buNone/>
            </a:pPr>
            <a:r>
              <a:rPr lang="zh-CN" altLang="en-US" sz="1600" strike="noStrike" noProof="1">
                <a:solidFill>
                  <a:srgbClr val="00B0F0"/>
                </a:solidFill>
                <a:latin typeface="Consolas" panose="020B0609020204030204" charset="0"/>
              </a:rPr>
              <a:t>True</a:t>
            </a:r>
          </a:p>
          <a:p>
            <a:pPr marL="0" indent="0" fontAlgn="base">
              <a:spcBef>
                <a:spcPts val="0"/>
              </a:spcBef>
              <a:buNone/>
            </a:pPr>
            <a:r>
              <a:rPr lang="zh-CN" altLang="en-US" sz="1600" strike="noStrike" noProof="1">
                <a:latin typeface="Consolas" panose="020B0609020204030204" charset="0"/>
              </a:rPr>
              <a:t>&gt;&gt;&gt; '1234.0'.isdigit()</a:t>
            </a:r>
          </a:p>
          <a:p>
            <a:pPr marL="0" indent="0" fontAlgn="base">
              <a:spcBef>
                <a:spcPts val="0"/>
              </a:spcBef>
              <a:buNone/>
            </a:pPr>
            <a:r>
              <a:rPr lang="zh-CN" altLang="en-US" sz="1600" strike="noStrike" noProof="1">
                <a:solidFill>
                  <a:srgbClr val="00B0F0"/>
                </a:solidFill>
                <a:latin typeface="Consolas" panose="020B0609020204030204" charset="0"/>
              </a:rPr>
              <a:t>False</a:t>
            </a:r>
          </a:p>
        </p:txBody>
      </p:sp>
      <p:sp>
        <p:nvSpPr>
          <p:cNvPr id="6758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42</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pitchFamily="34" charset="0"/>
              </a:rPr>
              <a:t>4.1.2 字符串常用方法</a:t>
            </a:r>
            <a:endParaRPr lang="zh-CN" altLang="en-US" kern="1200" baseline="0">
              <a:latin typeface="+mj-lt"/>
              <a:ea typeface="+mj-ea"/>
              <a:cs typeface="+mj-cs"/>
              <a:sym typeface="宋体" panose="02010600030101010101" pitchFamily="2" charset="-122"/>
            </a:endParaRPr>
          </a:p>
        </p:txBody>
      </p:sp>
      <p:sp>
        <p:nvSpPr>
          <p:cNvPr id="68610" name="内容占位符 2"/>
          <p:cNvSpPr>
            <a:spLocks noGrp="1"/>
          </p:cNvSpPr>
          <p:nvPr>
            <p:ph idx="1"/>
          </p:nvPr>
        </p:nvSpPr>
        <p:spPr>
          <a:xfrm>
            <a:off x="363220" y="1200150"/>
            <a:ext cx="7295515" cy="3582035"/>
          </a:xfrm>
        </p:spPr>
        <p:txBody>
          <a:bodyPr anchor="t"/>
          <a:lstStyle/>
          <a:p>
            <a:pPr marL="0" indent="0" defTabSz="914400">
              <a:spcBef>
                <a:spcPts val="0"/>
              </a:spcBef>
              <a:buSzPct val="70000"/>
              <a:buFont typeface="Wingdings" panose="05000000000000000000" pitchFamily="2" charset="2"/>
              <a:buNone/>
            </a:pPr>
            <a:r>
              <a:rPr lang="zh-CN" altLang="en-US" sz="1600">
                <a:latin typeface="Consolas" panose="020B0609020204030204" charset="0"/>
                <a:sym typeface="Arial" panose="020B0604020202020204" pitchFamily="34" charset="0"/>
              </a:rPr>
              <a:t>&gt;&gt;&gt; '1234'.isdigit()</a:t>
            </a:r>
            <a:endParaRPr lang="zh-CN" altLang="en-US" sz="1600">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600">
                <a:solidFill>
                  <a:srgbClr val="00B0F0"/>
                </a:solidFill>
                <a:latin typeface="Consolas" panose="020B0609020204030204" charset="0"/>
                <a:sym typeface="Arial" panose="020B0604020202020204" pitchFamily="34" charset="0"/>
              </a:rPr>
              <a:t>True</a:t>
            </a:r>
          </a:p>
          <a:p>
            <a:pPr marL="0" indent="0" defTabSz="914400">
              <a:spcBef>
                <a:spcPts val="0"/>
              </a:spcBef>
              <a:buSzPct val="70000"/>
              <a:buFont typeface="Wingdings" panose="05000000000000000000" pitchFamily="2" charset="2"/>
              <a:buNone/>
            </a:pPr>
            <a:r>
              <a:rPr lang="zh-CN" altLang="en-US" sz="1600">
                <a:latin typeface="Consolas" panose="020B0609020204030204" charset="0"/>
                <a:sym typeface="Arial" panose="020B0604020202020204" pitchFamily="34" charset="0"/>
              </a:rPr>
              <a:t>&gt;&gt;&gt; '九'.isnumeric()             #isnumeric()方法支持汉字数字</a:t>
            </a:r>
            <a:endParaRPr lang="zh-CN" altLang="en-US" sz="1600">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600">
                <a:solidFill>
                  <a:srgbClr val="00B0F0"/>
                </a:solidFill>
                <a:latin typeface="Consolas" panose="020B0609020204030204" charset="0"/>
                <a:sym typeface="Arial" panose="020B0604020202020204" pitchFamily="34" charset="0"/>
              </a:rPr>
              <a:t>True</a:t>
            </a:r>
          </a:p>
          <a:p>
            <a:pPr marL="0" indent="0" defTabSz="914400">
              <a:spcBef>
                <a:spcPts val="0"/>
              </a:spcBef>
              <a:buSzPct val="70000"/>
              <a:buFont typeface="Wingdings" panose="05000000000000000000" pitchFamily="2" charset="2"/>
              <a:buNone/>
            </a:pPr>
            <a:r>
              <a:rPr lang="zh-CN" altLang="en-US" sz="1600">
                <a:latin typeface="Consolas" panose="020B0609020204030204" charset="0"/>
                <a:sym typeface="Arial" panose="020B0604020202020204" pitchFamily="34" charset="0"/>
              </a:rPr>
              <a:t>&gt;&gt;&gt; '九'.isdigit()</a:t>
            </a:r>
            <a:endParaRPr lang="zh-CN" altLang="en-US" sz="1600">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600">
                <a:solidFill>
                  <a:srgbClr val="00B0F0"/>
                </a:solidFill>
                <a:latin typeface="Consolas" panose="020B0609020204030204" charset="0"/>
                <a:sym typeface="Arial" panose="020B0604020202020204" pitchFamily="34" charset="0"/>
              </a:rPr>
              <a:t>False</a:t>
            </a:r>
          </a:p>
          <a:p>
            <a:pPr marL="0" indent="0" defTabSz="914400">
              <a:spcBef>
                <a:spcPts val="0"/>
              </a:spcBef>
              <a:buSzPct val="70000"/>
              <a:buFont typeface="Wingdings" panose="05000000000000000000" pitchFamily="2" charset="2"/>
              <a:buNone/>
            </a:pPr>
            <a:r>
              <a:rPr lang="zh-CN" altLang="en-US" sz="1600">
                <a:latin typeface="Consolas" panose="020B0609020204030204" charset="0"/>
                <a:sym typeface="Arial" panose="020B0604020202020204" pitchFamily="34" charset="0"/>
              </a:rPr>
              <a:t>&gt;&gt;&gt; '九'.isdecimal()</a:t>
            </a:r>
            <a:endParaRPr lang="zh-CN" altLang="en-US" sz="1600">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600">
                <a:solidFill>
                  <a:srgbClr val="00B0F0"/>
                </a:solidFill>
                <a:latin typeface="Consolas" panose="020B0609020204030204" charset="0"/>
                <a:sym typeface="Arial" panose="020B0604020202020204" pitchFamily="34" charset="0"/>
              </a:rPr>
              <a:t>False</a:t>
            </a:r>
          </a:p>
          <a:p>
            <a:pPr marL="0" indent="0" defTabSz="914400">
              <a:spcBef>
                <a:spcPts val="0"/>
              </a:spcBef>
              <a:buSzPct val="70000"/>
              <a:buFont typeface="Wingdings" panose="05000000000000000000" pitchFamily="2" charset="2"/>
              <a:buNone/>
            </a:pPr>
            <a:r>
              <a:rPr lang="zh-CN" altLang="en-US" sz="1600">
                <a:latin typeface="Consolas" panose="020B0609020204030204" charset="0"/>
                <a:sym typeface="Arial" panose="020B0604020202020204" pitchFamily="34" charset="0"/>
              </a:rPr>
              <a:t>&gt;&gt;&gt; 'ⅣⅢⅩ'.isdecimal()</a:t>
            </a:r>
            <a:endParaRPr lang="zh-CN" altLang="en-US" sz="1600">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600">
                <a:solidFill>
                  <a:srgbClr val="00B0F0"/>
                </a:solidFill>
                <a:latin typeface="Consolas" panose="020B0609020204030204" charset="0"/>
                <a:sym typeface="Arial" panose="020B0604020202020204" pitchFamily="34" charset="0"/>
              </a:rPr>
              <a:t>False</a:t>
            </a:r>
          </a:p>
          <a:p>
            <a:pPr marL="0" indent="0" defTabSz="914400">
              <a:spcBef>
                <a:spcPts val="0"/>
              </a:spcBef>
              <a:buSzPct val="70000"/>
              <a:buFont typeface="Wingdings" panose="05000000000000000000" pitchFamily="2" charset="2"/>
              <a:buNone/>
            </a:pPr>
            <a:r>
              <a:rPr lang="zh-CN" altLang="en-US" sz="1600">
                <a:latin typeface="Consolas" panose="020B0609020204030204" charset="0"/>
                <a:sym typeface="Arial" panose="020B0604020202020204" pitchFamily="34" charset="0"/>
              </a:rPr>
              <a:t>&gt;&gt;&gt; 'ⅣⅢⅩ'.isdigit()</a:t>
            </a:r>
            <a:endParaRPr lang="zh-CN" altLang="en-US" sz="1600">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600">
                <a:solidFill>
                  <a:srgbClr val="00B0F0"/>
                </a:solidFill>
                <a:latin typeface="Consolas" panose="020B0609020204030204" charset="0"/>
                <a:sym typeface="Arial" panose="020B0604020202020204" pitchFamily="34" charset="0"/>
              </a:rPr>
              <a:t>False</a:t>
            </a:r>
          </a:p>
          <a:p>
            <a:pPr marL="0" indent="0" defTabSz="914400">
              <a:spcBef>
                <a:spcPts val="0"/>
              </a:spcBef>
              <a:buSzPct val="70000"/>
              <a:buFont typeface="Wingdings" panose="05000000000000000000" pitchFamily="2" charset="2"/>
              <a:buNone/>
            </a:pPr>
            <a:r>
              <a:rPr lang="zh-CN" altLang="en-US" sz="1600">
                <a:latin typeface="Consolas" panose="020B0609020204030204" charset="0"/>
                <a:sym typeface="Arial" panose="020B0604020202020204" pitchFamily="34" charset="0"/>
              </a:rPr>
              <a:t>&gt;&gt;&gt; 'ⅣⅢⅩ'.isnumeric()         #支持罗马数字</a:t>
            </a:r>
            <a:endParaRPr lang="zh-CN" altLang="en-US" sz="1600">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600">
                <a:solidFill>
                  <a:srgbClr val="00B0F0"/>
                </a:solidFill>
                <a:latin typeface="Consolas" panose="020B0609020204030204" charset="0"/>
                <a:sym typeface="Arial" panose="020B0604020202020204" pitchFamily="34" charset="0"/>
              </a:rPr>
              <a:t>True</a:t>
            </a:r>
          </a:p>
        </p:txBody>
      </p:sp>
      <p:sp>
        <p:nvSpPr>
          <p:cNvPr id="68611"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43</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endParaRPr lang="zh-CN" altLang="en-US" kern="1200" baseline="0">
              <a:latin typeface="+mj-lt"/>
              <a:ea typeface="+mj-ea"/>
              <a:cs typeface="+mj-cs"/>
              <a:sym typeface="宋体" panose="02010600030101010101" pitchFamily="2" charset="-122"/>
            </a:endParaRPr>
          </a:p>
        </p:txBody>
      </p:sp>
      <p:sp>
        <p:nvSpPr>
          <p:cNvPr id="3" name="内容占位符 2"/>
          <p:cNvSpPr>
            <a:spLocks noGrp="1"/>
          </p:cNvSpPr>
          <p:nvPr>
            <p:ph idx="1"/>
          </p:nvPr>
        </p:nvSpPr>
        <p:spPr>
          <a:xfrm>
            <a:off x="375920" y="1040765"/>
            <a:ext cx="8458835" cy="3395345"/>
          </a:xfrm>
        </p:spPr>
        <p:txBody>
          <a:bodyPr/>
          <a:lstStyle/>
          <a:p>
            <a:pPr fontAlgn="base">
              <a:lnSpc>
                <a:spcPct val="150000"/>
              </a:lnSpc>
              <a:spcBef>
                <a:spcPts val="0"/>
              </a:spcBef>
              <a:buFont typeface="Wingdings" panose="05000000000000000000" charset="0"/>
              <a:buChar char="n"/>
            </a:pPr>
            <a:r>
              <a:rPr lang="zh-CN" altLang="en-US" sz="1800" strike="noStrike" noProof="1"/>
              <a:t>除了字符串对象提供的方法以外，很多Python内置函数也可以对字符串进行操作，例如：</a:t>
            </a:r>
          </a:p>
          <a:p>
            <a:pPr marL="0" indent="0">
              <a:spcBef>
                <a:spcPts val="0"/>
              </a:spcBef>
              <a:buNone/>
            </a:pPr>
            <a:r>
              <a:rPr lang="zh-CN" altLang="en-US" sz="1600" strike="noStrike" noProof="1">
                <a:latin typeface="Consolas" panose="020B0609020204030204" charset="0"/>
              </a:rPr>
              <a:t>&gt;&gt;&gt; x = 'Hello world.'</a:t>
            </a:r>
          </a:p>
          <a:p>
            <a:pPr marL="0" indent="0">
              <a:spcBef>
                <a:spcPts val="0"/>
              </a:spcBef>
              <a:buNone/>
            </a:pPr>
            <a:r>
              <a:rPr lang="zh-CN" altLang="en-US" sz="1600" strike="noStrike" noProof="1">
                <a:latin typeface="Consolas" panose="020B0609020204030204" charset="0"/>
              </a:rPr>
              <a:t>&gt;&gt;&gt; max(x), min(x), len(x)</a:t>
            </a:r>
          </a:p>
          <a:p>
            <a:pPr marL="0" indent="0">
              <a:spcBef>
                <a:spcPts val="0"/>
              </a:spcBef>
              <a:buNone/>
            </a:pPr>
            <a:r>
              <a:rPr lang="zh-CN" altLang="en-US" sz="1600" strike="noStrike" noProof="1">
                <a:solidFill>
                  <a:srgbClr val="00B0F0"/>
                </a:solidFill>
                <a:latin typeface="Consolas" panose="020B0609020204030204" charset="0"/>
              </a:rPr>
              <a:t>('w', ' ', 12)</a:t>
            </a:r>
            <a:endParaRPr lang="zh-CN" altLang="en-US" sz="1600" strike="noStrike" noProof="1">
              <a:latin typeface="Consolas" panose="020B0609020204030204" charset="0"/>
            </a:endParaRPr>
          </a:p>
          <a:p>
            <a:pPr marL="0" indent="0">
              <a:spcBef>
                <a:spcPts val="0"/>
              </a:spcBef>
              <a:buNone/>
            </a:pPr>
            <a:r>
              <a:rPr lang="zh-CN" altLang="en-US" sz="1600" dirty="0">
                <a:latin typeface="Consolas" panose="020B0609020204030204" charset="0"/>
                <a:sym typeface="+mn-ea"/>
              </a:rPr>
              <a:t>&gt;&gt;&gt; max(['abc', 'ABD'], key=str.upper) </a:t>
            </a:r>
            <a:r>
              <a:rPr lang="en-US" altLang="zh-CN" sz="1600" dirty="0">
                <a:latin typeface="Consolas" panose="020B0609020204030204" charset="0"/>
                <a:sym typeface="+mn-ea"/>
              </a:rPr>
              <a:t>#</a:t>
            </a:r>
            <a:r>
              <a:rPr lang="zh-CN" altLang="en-US" sz="1600" dirty="0">
                <a:latin typeface="Consolas" panose="020B0609020204030204" charset="0"/>
                <a:sym typeface="+mn-ea"/>
              </a:rPr>
              <a:t>忽略大小写</a:t>
            </a:r>
            <a:endParaRPr lang="zh-CN" altLang="en-US" sz="1600" strike="noStrike" noProof="1">
              <a:solidFill>
                <a:schemeClr val="tx1"/>
              </a:solidFill>
              <a:latin typeface="Consolas" panose="020B0609020204030204" charset="0"/>
            </a:endParaRPr>
          </a:p>
          <a:p>
            <a:pPr marL="0" indent="0">
              <a:spcBef>
                <a:spcPts val="0"/>
              </a:spcBef>
              <a:buNone/>
            </a:pPr>
            <a:r>
              <a:rPr lang="zh-CN" altLang="en-US" sz="1600" dirty="0">
                <a:solidFill>
                  <a:srgbClr val="00B0F0"/>
                </a:solidFill>
                <a:latin typeface="Consolas" panose="020B0609020204030204" charset="0"/>
                <a:sym typeface="+mn-ea"/>
              </a:rPr>
              <a:t>'ABD'</a:t>
            </a:r>
          </a:p>
          <a:p>
            <a:pPr marL="0" indent="0">
              <a:spcBef>
                <a:spcPts val="0"/>
              </a:spcBef>
              <a:buNone/>
            </a:pPr>
            <a:r>
              <a:rPr lang="zh-CN" altLang="en-US" sz="1600" strike="noStrike" noProof="1">
                <a:latin typeface="Consolas" panose="020B0609020204030204" charset="0"/>
              </a:rPr>
              <a:t>&gt;&gt;&gt; sorted(x)</a:t>
            </a:r>
          </a:p>
          <a:p>
            <a:pPr marL="0" indent="0">
              <a:spcBef>
                <a:spcPts val="0"/>
              </a:spcBef>
              <a:buNone/>
            </a:pPr>
            <a:r>
              <a:rPr lang="zh-CN" altLang="en-US" sz="1600" strike="noStrike" noProof="1">
                <a:solidFill>
                  <a:srgbClr val="00B0F0"/>
                </a:solidFill>
                <a:latin typeface="Consolas" panose="020B0609020204030204" charset="0"/>
              </a:rPr>
              <a:t>[' ', '.', 'H', 'd', 'e', 'l', 'l', 'l', 'o', 'o', 'r', 'w']</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&gt;&gt;&gt; list(zip(x,x))                     #zip()也可以作用于字符串</a:t>
            </a:r>
          </a:p>
          <a:p>
            <a:pPr marL="0" indent="0">
              <a:spcBef>
                <a:spcPts val="0"/>
              </a:spcBef>
              <a:buNone/>
            </a:pPr>
            <a:r>
              <a:rPr lang="zh-CN" altLang="en-US" sz="1600" strike="noStrike" noProof="1">
                <a:solidFill>
                  <a:srgbClr val="00B0F0"/>
                </a:solidFill>
                <a:latin typeface="Consolas" panose="020B0609020204030204" charset="0"/>
              </a:rPr>
              <a:t>[('H', 'H'), ('e', 'e'), ('l', 'l'), ('l', 'l'), ('o', 'o'), (' ', ' '), ('w', 'w'), ('o', 'o'), ('r', 'r'), ('l', 'l'), ('d', 'd'), ('.', '.')]</a:t>
            </a:r>
          </a:p>
          <a:p>
            <a:pPr marL="0" indent="0">
              <a:spcBef>
                <a:spcPts val="0"/>
              </a:spcBef>
              <a:buNone/>
            </a:pPr>
            <a:r>
              <a:rPr lang="zh-CN" altLang="en-US" sz="1600" strike="noStrike" noProof="1">
                <a:latin typeface="Consolas" panose="020B0609020204030204" charset="0"/>
              </a:rPr>
              <a:t>&gt;&gt;&gt; eval('[1, 2, 3, 4]')</a:t>
            </a:r>
            <a:r>
              <a:rPr lang="zh-CN" altLang="en-US" sz="1600" strike="noStrike" noProof="1">
                <a:solidFill>
                  <a:srgbClr val="00B0F0"/>
                </a:solidFill>
                <a:latin typeface="Consolas" panose="020B0609020204030204" charset="0"/>
              </a:rPr>
              <a:t>	</a:t>
            </a:r>
            <a:r>
              <a:rPr lang="zh-CN" altLang="en-US" sz="1600" strike="noStrike" noProof="1">
                <a:solidFill>
                  <a:schemeClr val="tx1"/>
                </a:solidFill>
                <a:latin typeface="Consolas" panose="020B0609020204030204" charset="0"/>
              </a:rPr>
              <a:t>	        </a:t>
            </a:r>
            <a:r>
              <a:rPr lang="en-US" altLang="zh-CN" sz="1600" strike="noStrike" noProof="1">
                <a:solidFill>
                  <a:schemeClr val="tx1"/>
                </a:solidFill>
                <a:latin typeface="Consolas" panose="020B0609020204030204" charset="0"/>
              </a:rPr>
              <a:t>#</a:t>
            </a:r>
            <a:r>
              <a:rPr lang="zh-CN" altLang="en-US" sz="1600" strike="noStrike" noProof="1">
                <a:solidFill>
                  <a:schemeClr val="tx1"/>
                </a:solidFill>
                <a:latin typeface="Consolas" panose="020B0609020204030204" charset="0"/>
              </a:rPr>
              <a:t>字符串求值</a:t>
            </a:r>
          </a:p>
          <a:p>
            <a:pPr marL="0" indent="0">
              <a:spcBef>
                <a:spcPts val="0"/>
              </a:spcBef>
              <a:buNone/>
            </a:pPr>
            <a:r>
              <a:rPr lang="zh-CN" altLang="en-US" sz="1600" strike="noStrike" noProof="1">
                <a:solidFill>
                  <a:srgbClr val="00B0F0"/>
                </a:solidFill>
                <a:latin typeface="Consolas" panose="020B0609020204030204" charset="0"/>
              </a:rPr>
              <a:t>[1, 2, 3, 4]</a:t>
            </a:r>
          </a:p>
        </p:txBody>
      </p:sp>
      <p:sp>
        <p:nvSpPr>
          <p:cNvPr id="6963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44</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endParaRPr lang="zh-CN" altLang="en-US" kern="1200" baseline="0">
              <a:latin typeface="+mj-lt"/>
              <a:ea typeface="+mj-ea"/>
              <a:cs typeface="+mj-cs"/>
              <a:sym typeface="宋体" panose="02010600030101010101" pitchFamily="2" charset="-122"/>
            </a:endParaRPr>
          </a:p>
        </p:txBody>
      </p:sp>
      <p:sp>
        <p:nvSpPr>
          <p:cNvPr id="3" name="内容占位符 2"/>
          <p:cNvSpPr>
            <a:spLocks noGrp="1"/>
          </p:cNvSpPr>
          <p:nvPr>
            <p:ph idx="1"/>
          </p:nvPr>
        </p:nvSpPr>
        <p:spPr>
          <a:xfrm>
            <a:off x="375920" y="1070610"/>
            <a:ext cx="8001000" cy="3395345"/>
          </a:xfrm>
        </p:spPr>
        <p:txBody>
          <a:bodyPr/>
          <a:lstStyle/>
          <a:p>
            <a:pPr fontAlgn="base">
              <a:lnSpc>
                <a:spcPct val="150000"/>
              </a:lnSpc>
              <a:spcBef>
                <a:spcPts val="0"/>
              </a:spcBef>
              <a:buFont typeface="Wingdings" panose="05000000000000000000" charset="0"/>
              <a:buChar char="n"/>
            </a:pPr>
            <a:r>
              <a:rPr lang="zh-CN" altLang="en-US" sz="1800" strike="noStrike" noProof="1">
                <a:solidFill>
                  <a:srgbClr val="FF0000"/>
                </a:solidFill>
              </a:rPr>
              <a:t>切片</a:t>
            </a:r>
            <a:r>
              <a:rPr lang="zh-CN" altLang="en-US" sz="1800" strike="noStrike" noProof="1"/>
              <a:t>也适用于字符串，但</a:t>
            </a:r>
            <a:r>
              <a:rPr lang="zh-CN" altLang="en-US" sz="1800" strike="noStrike" noProof="1">
                <a:solidFill>
                  <a:srgbClr val="FF0000"/>
                </a:solidFill>
              </a:rPr>
              <a:t>仅限于读取</a:t>
            </a:r>
            <a:r>
              <a:rPr lang="zh-CN" altLang="en-US" sz="1800" strike="noStrike" noProof="1"/>
              <a:t>其中的元素，不支持字符串修改。</a:t>
            </a:r>
          </a:p>
          <a:p>
            <a:pPr marL="0" indent="0" fontAlgn="base">
              <a:buNone/>
            </a:pPr>
            <a:endParaRPr lang="zh-CN" altLang="en-US" sz="1500" strike="noStrike" noProof="1"/>
          </a:p>
          <a:p>
            <a:pPr marL="0" indent="0" fontAlgn="base">
              <a:buNone/>
            </a:pPr>
            <a:r>
              <a:rPr lang="zh-CN" altLang="en-US" sz="1800" strike="noStrike" noProof="1">
                <a:latin typeface="Consolas" panose="020B0609020204030204" charset="0"/>
              </a:rPr>
              <a:t>&gt;&gt;&gt; 'Explicit is better than implicit.'[:8]</a:t>
            </a:r>
          </a:p>
          <a:p>
            <a:pPr marL="0" indent="0" fontAlgn="base">
              <a:buNone/>
            </a:pPr>
            <a:r>
              <a:rPr lang="zh-CN" altLang="en-US" sz="1800" strike="noStrike" noProof="1">
                <a:solidFill>
                  <a:srgbClr val="00B0F0"/>
                </a:solidFill>
                <a:latin typeface="Consolas" panose="020B0609020204030204" charset="0"/>
              </a:rPr>
              <a:t>'Explicit'</a:t>
            </a:r>
          </a:p>
          <a:p>
            <a:pPr marL="0" indent="0" fontAlgn="base">
              <a:buNone/>
            </a:pPr>
            <a:r>
              <a:rPr lang="zh-CN" altLang="en-US" sz="1800" strike="noStrike" noProof="1">
                <a:latin typeface="Consolas" panose="020B0609020204030204" charset="0"/>
              </a:rPr>
              <a:t>&gt;&gt;&gt; 'Explicit is better than implicit.'[9:23]</a:t>
            </a:r>
          </a:p>
          <a:p>
            <a:pPr marL="0" indent="0" fontAlgn="base">
              <a:buNone/>
            </a:pPr>
            <a:r>
              <a:rPr lang="zh-CN" altLang="en-US" sz="1800" strike="noStrike" noProof="1">
                <a:solidFill>
                  <a:srgbClr val="00B0F0"/>
                </a:solidFill>
                <a:latin typeface="Consolas" panose="020B0609020204030204" charset="0"/>
              </a:rPr>
              <a:t>'is better than'</a:t>
            </a:r>
          </a:p>
        </p:txBody>
      </p:sp>
      <p:sp>
        <p:nvSpPr>
          <p:cNvPr id="7065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45</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2585" y="1040765"/>
            <a:ext cx="8324215" cy="3395345"/>
          </a:xfrm>
        </p:spPr>
        <p:txBody>
          <a:bodyPr/>
          <a:lstStyle/>
          <a:p>
            <a:pPr fontAlgn="base">
              <a:lnSpc>
                <a:spcPct val="150000"/>
              </a:lnSpc>
              <a:spcBef>
                <a:spcPts val="0"/>
              </a:spcBef>
              <a:buFont typeface="Wingdings" panose="05000000000000000000" charset="0"/>
              <a:buChar char=""/>
            </a:pPr>
            <a:r>
              <a:rPr lang="en-US" sz="1800" strike="noStrike" noProof="1"/>
              <a:t>Pytho标准库zlib中提供的compress()和decompress()函数可以用于</a:t>
            </a:r>
            <a:r>
              <a:rPr lang="zh-CN" altLang="en-US" sz="1800" strike="noStrike" noProof="1">
                <a:solidFill>
                  <a:srgbClr val="FF0000"/>
                </a:solidFill>
              </a:rPr>
              <a:t>字节串</a:t>
            </a:r>
            <a:r>
              <a:rPr lang="en-US" sz="1800" strike="noStrike" noProof="1">
                <a:solidFill>
                  <a:srgbClr val="FF0000"/>
                </a:solidFill>
              </a:rPr>
              <a:t>的压缩和解压缩</a:t>
            </a:r>
            <a:r>
              <a:rPr lang="en-US" sz="1800" strike="noStrike" noProof="1"/>
              <a:t>。</a:t>
            </a:r>
          </a:p>
          <a:p>
            <a:pPr marL="0" indent="0" fontAlgn="base">
              <a:buNone/>
            </a:pPr>
            <a:endParaRPr lang="en-US" sz="1200" strike="noStrike" noProof="1"/>
          </a:p>
          <a:p>
            <a:pPr marL="0" indent="0">
              <a:spcBef>
                <a:spcPts val="0"/>
              </a:spcBef>
              <a:buNone/>
            </a:pPr>
            <a:r>
              <a:rPr lang="en-US" sz="1800" strike="noStrike" noProof="1">
                <a:latin typeface="Consolas" panose="020B0609020204030204" charset="0"/>
              </a:rPr>
              <a:t>&gt;&gt;&gt; import zlib</a:t>
            </a:r>
          </a:p>
          <a:p>
            <a:pPr marL="0" indent="0">
              <a:spcBef>
                <a:spcPts val="0"/>
              </a:spcBef>
              <a:buNone/>
            </a:pPr>
            <a:r>
              <a:rPr lang="en-US" sz="1800" strike="noStrike" noProof="1">
                <a:latin typeface="Consolas" panose="020B0609020204030204" charset="0"/>
              </a:rPr>
              <a:t>&gt;&gt;&gt; x = 'Python程序设计系列图书，董付国编著'.encode()</a:t>
            </a:r>
          </a:p>
          <a:p>
            <a:pPr marL="0" indent="0">
              <a:spcBef>
                <a:spcPts val="0"/>
              </a:spcBef>
              <a:buNone/>
            </a:pPr>
            <a:r>
              <a:rPr lang="en-US" sz="1800" strike="noStrike" noProof="1">
                <a:latin typeface="Consolas" panose="020B0609020204030204" charset="0"/>
              </a:rPr>
              <a:t>&gt;&gt;&gt; len(x)</a:t>
            </a:r>
          </a:p>
          <a:p>
            <a:pPr marL="0" indent="0">
              <a:spcBef>
                <a:spcPts val="0"/>
              </a:spcBef>
              <a:buNone/>
            </a:pPr>
            <a:r>
              <a:rPr lang="en-US" sz="1800" strike="noStrike" noProof="1">
                <a:solidFill>
                  <a:srgbClr val="00B0F0"/>
                </a:solidFill>
                <a:latin typeface="Consolas" panose="020B0609020204030204" charset="0"/>
              </a:rPr>
              <a:t>48</a:t>
            </a:r>
            <a:endParaRPr lang="en-US" sz="1800" strike="noStrike" noProof="1">
              <a:latin typeface="Consolas" panose="020B0609020204030204" charset="0"/>
            </a:endParaRPr>
          </a:p>
          <a:p>
            <a:pPr marL="0" indent="0">
              <a:spcBef>
                <a:spcPts val="0"/>
              </a:spcBef>
              <a:buNone/>
            </a:pPr>
            <a:r>
              <a:rPr lang="en-US" sz="1800" strike="noStrike" noProof="1">
                <a:latin typeface="Consolas" panose="020B0609020204030204" charset="0"/>
              </a:rPr>
              <a:t>&gt;&gt;&gt; len(zlib.compress(x))</a:t>
            </a:r>
          </a:p>
          <a:p>
            <a:pPr marL="0" indent="0">
              <a:spcBef>
                <a:spcPts val="0"/>
              </a:spcBef>
              <a:buNone/>
            </a:pPr>
            <a:r>
              <a:rPr lang="en-US" sz="1800" strike="noStrike" noProof="1">
                <a:solidFill>
                  <a:srgbClr val="00B0F0"/>
                </a:solidFill>
                <a:latin typeface="Consolas" panose="020B0609020204030204" charset="0"/>
              </a:rPr>
              <a:t>59</a:t>
            </a:r>
            <a:endParaRPr lang="en-US" sz="1800" strike="noStrike" noProof="1">
              <a:latin typeface="Consolas" panose="020B0609020204030204" charset="0"/>
            </a:endParaRPr>
          </a:p>
          <a:p>
            <a:pPr marL="0" indent="0">
              <a:spcBef>
                <a:spcPts val="0"/>
              </a:spcBef>
              <a:buNone/>
            </a:pPr>
            <a:endParaRPr lang="en-US" sz="1800" strike="noStrike" noProof="1">
              <a:solidFill>
                <a:srgbClr val="00B0F0"/>
              </a:solidFill>
              <a:latin typeface="Consolas" panose="020B0609020204030204" charset="0"/>
            </a:endParaRPr>
          </a:p>
        </p:txBody>
      </p:sp>
      <p:sp>
        <p:nvSpPr>
          <p:cNvPr id="71682"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endParaRPr lang="zh-CN" altLang="en-US" kern="1200" baseline="0">
              <a:latin typeface="+mj-lt"/>
              <a:ea typeface="+mj-ea"/>
              <a:cs typeface="+mj-cs"/>
              <a:sym typeface="宋体" panose="02010600030101010101" pitchFamily="2" charset="-122"/>
            </a:endParaRPr>
          </a:p>
        </p:txBody>
      </p:sp>
      <p:sp>
        <p:nvSpPr>
          <p:cNvPr id="71683"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46</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Content Placeholder 2"/>
          <p:cNvSpPr>
            <a:spLocks noGrp="1"/>
          </p:cNvSpPr>
          <p:nvPr>
            <p:ph idx="1"/>
          </p:nvPr>
        </p:nvSpPr>
        <p:spPr/>
        <p:txBody>
          <a:bodyPr anchor="t"/>
          <a:lstStyle/>
          <a:p>
            <a:pPr marL="0" indent="0">
              <a:spcBef>
                <a:spcPts val="0"/>
              </a:spcBef>
              <a:buNone/>
            </a:pPr>
            <a:r>
              <a:rPr lang="en-US" sz="1800">
                <a:latin typeface="Consolas" panose="020B0609020204030204" charset="0"/>
                <a:sym typeface="+mn-ea"/>
              </a:rPr>
              <a:t>&gt;&gt;&gt; x = ('Python系列图书'*3).encode()</a:t>
            </a:r>
            <a:endParaRPr lang="en-US" sz="1800" strike="noStrike" noProof="1">
              <a:latin typeface="Consolas" panose="020B0609020204030204" charset="0"/>
            </a:endParaRPr>
          </a:p>
          <a:p>
            <a:pPr marL="0" indent="0">
              <a:spcBef>
                <a:spcPts val="0"/>
              </a:spcBef>
              <a:buNone/>
            </a:pPr>
            <a:r>
              <a:rPr lang="en-US" sz="1800">
                <a:latin typeface="Consolas" panose="020B0609020204030204" charset="0"/>
                <a:sym typeface="+mn-ea"/>
              </a:rPr>
              <a:t>&gt;&gt;&gt; len(x)</a:t>
            </a:r>
            <a:endParaRPr lang="en-US" sz="1800" strike="noStrike" noProof="1">
              <a:latin typeface="Consolas" panose="020B0609020204030204" charset="0"/>
            </a:endParaRPr>
          </a:p>
          <a:p>
            <a:pPr marL="0" indent="0">
              <a:spcBef>
                <a:spcPts val="0"/>
              </a:spcBef>
              <a:buNone/>
            </a:pPr>
            <a:r>
              <a:rPr lang="en-US" sz="1800">
                <a:solidFill>
                  <a:srgbClr val="00B0F0"/>
                </a:solidFill>
                <a:latin typeface="Consolas" panose="020B0609020204030204" charset="0"/>
                <a:sym typeface="+mn-ea"/>
              </a:rPr>
              <a:t>54</a:t>
            </a:r>
            <a:endParaRPr lang="en-US" sz="1800" strike="noStrike" noProof="1">
              <a:solidFill>
                <a:srgbClr val="00B0F0"/>
              </a:solidFill>
              <a:latin typeface="Consolas" panose="020B0609020204030204" charset="0"/>
            </a:endParaRPr>
          </a:p>
          <a:p>
            <a:pPr marL="0" indent="0">
              <a:spcBef>
                <a:spcPct val="0"/>
              </a:spcBef>
              <a:buNone/>
            </a:pPr>
            <a:r>
              <a:rPr lang="en-US" altLang="en-US" sz="1800">
                <a:latin typeface="Consolas" panose="020B0609020204030204" charset="0"/>
              </a:rPr>
              <a:t>&gt;&gt;&gt; y = zlib.compress(x)           #信息重复度越高，压缩比越大</a:t>
            </a:r>
          </a:p>
          <a:p>
            <a:pPr marL="0" indent="0">
              <a:spcBef>
                <a:spcPct val="0"/>
              </a:spcBef>
              <a:buNone/>
            </a:pPr>
            <a:r>
              <a:rPr lang="en-US" altLang="en-US" sz="1800">
                <a:latin typeface="Consolas" panose="020B0609020204030204" charset="0"/>
              </a:rPr>
              <a:t>&gt;&gt;&gt; len(y)</a:t>
            </a:r>
          </a:p>
          <a:p>
            <a:pPr marL="0" indent="0">
              <a:spcBef>
                <a:spcPct val="0"/>
              </a:spcBef>
              <a:buNone/>
            </a:pPr>
            <a:r>
              <a:rPr lang="en-US" altLang="en-US" sz="1800">
                <a:solidFill>
                  <a:srgbClr val="00B0F0"/>
                </a:solidFill>
                <a:latin typeface="Consolas" panose="020B0609020204030204" charset="0"/>
              </a:rPr>
              <a:t>30</a:t>
            </a:r>
          </a:p>
          <a:p>
            <a:pPr marL="0" indent="0">
              <a:spcBef>
                <a:spcPct val="0"/>
              </a:spcBef>
              <a:buNone/>
            </a:pPr>
            <a:r>
              <a:rPr lang="en-US" altLang="en-US" sz="1800">
                <a:latin typeface="Consolas" panose="020B0609020204030204" charset="0"/>
              </a:rPr>
              <a:t>&gt;&gt;&gt; z = zlib.decompress(y)</a:t>
            </a:r>
          </a:p>
          <a:p>
            <a:pPr marL="0" indent="0">
              <a:spcBef>
                <a:spcPct val="0"/>
              </a:spcBef>
              <a:buNone/>
            </a:pPr>
            <a:r>
              <a:rPr lang="en-US" altLang="en-US" sz="1800">
                <a:latin typeface="Consolas" panose="020B0609020204030204" charset="0"/>
              </a:rPr>
              <a:t>&gt;&gt;&gt; len(z)</a:t>
            </a:r>
          </a:p>
          <a:p>
            <a:pPr marL="0" indent="0">
              <a:spcBef>
                <a:spcPct val="0"/>
              </a:spcBef>
              <a:buNone/>
            </a:pPr>
            <a:r>
              <a:rPr lang="en-US" altLang="en-US" sz="1800">
                <a:solidFill>
                  <a:srgbClr val="00B0F0"/>
                </a:solidFill>
                <a:latin typeface="Consolas" panose="020B0609020204030204" charset="0"/>
              </a:rPr>
              <a:t>54</a:t>
            </a:r>
          </a:p>
          <a:p>
            <a:pPr marL="0" indent="0">
              <a:spcBef>
                <a:spcPct val="0"/>
              </a:spcBef>
              <a:buNone/>
            </a:pPr>
            <a:r>
              <a:rPr lang="en-US" altLang="en-US" sz="1800">
                <a:latin typeface="Consolas" panose="020B0609020204030204" charset="0"/>
              </a:rPr>
              <a:t>&gt;&gt;&gt; z.decode()</a:t>
            </a:r>
          </a:p>
          <a:p>
            <a:pPr marL="0" indent="0">
              <a:spcBef>
                <a:spcPct val="0"/>
              </a:spcBef>
              <a:buNone/>
            </a:pPr>
            <a:r>
              <a:rPr lang="en-US" altLang="en-US" sz="1800">
                <a:solidFill>
                  <a:srgbClr val="00B0F0"/>
                </a:solidFill>
                <a:latin typeface="Consolas" panose="020B0609020204030204" charset="0"/>
              </a:rPr>
              <a:t>'Python系列图书Python系列图书Python系列图书'</a:t>
            </a:r>
          </a:p>
        </p:txBody>
      </p:sp>
      <p:sp>
        <p:nvSpPr>
          <p:cNvPr id="72706"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endParaRPr lang="zh-CN" altLang="en-US" kern="1200" baseline="0">
              <a:latin typeface="+mj-lt"/>
              <a:ea typeface="+mj-ea"/>
              <a:cs typeface="+mj-cs"/>
              <a:sym typeface="宋体" panose="02010600030101010101" pitchFamily="2" charset="-122"/>
            </a:endParaRPr>
          </a:p>
        </p:txBody>
      </p:sp>
      <p:sp>
        <p:nvSpPr>
          <p:cNvPr id="7270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47</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宋体" panose="02010600030101010101" pitchFamily="2" charset="-122"/>
                <a:sym typeface="宋体" panose="02010600030101010101" pitchFamily="2" charset="-122"/>
              </a:rPr>
              <a:t>4.1.2 字符串常用方法</a:t>
            </a:r>
            <a:endParaRPr lang="en-US"/>
          </a:p>
        </p:txBody>
      </p:sp>
      <p:sp>
        <p:nvSpPr>
          <p:cNvPr id="3" name="Content Placeholder 2"/>
          <p:cNvSpPr>
            <a:spLocks noGrp="1"/>
          </p:cNvSpPr>
          <p:nvPr>
            <p:ph idx="1"/>
          </p:nvPr>
        </p:nvSpPr>
        <p:spPr/>
        <p:txBody>
          <a:bodyPr/>
          <a:lstStyle/>
          <a:p>
            <a:pPr marL="0" indent="0">
              <a:spcBef>
                <a:spcPct val="0"/>
              </a:spcBef>
              <a:buNone/>
            </a:pPr>
            <a:r>
              <a:rPr lang="en-US" altLang="en-US" sz="1800">
                <a:latin typeface="Consolas" panose="020B0609020204030204" charset="0"/>
                <a:sym typeface="+mn-ea"/>
              </a:rPr>
              <a:t>&gt;&gt;&gt; x = ['董付国'] * 8</a:t>
            </a:r>
            <a:endParaRPr lang="en-US" altLang="en-US" sz="1800">
              <a:latin typeface="Consolas" panose="020B0609020204030204" charset="0"/>
            </a:endParaRPr>
          </a:p>
          <a:p>
            <a:pPr marL="0" indent="0">
              <a:spcBef>
                <a:spcPct val="0"/>
              </a:spcBef>
              <a:buNone/>
            </a:pPr>
            <a:r>
              <a:rPr lang="en-US" altLang="en-US" sz="1800">
                <a:latin typeface="Consolas" panose="020B0609020204030204" charset="0"/>
                <a:sym typeface="+mn-ea"/>
              </a:rPr>
              <a:t>&gt;&gt;&gt; y = str(x).encode()</a:t>
            </a:r>
            <a:endParaRPr lang="en-US" altLang="en-US" sz="1800">
              <a:latin typeface="Consolas" panose="020B0609020204030204" charset="0"/>
            </a:endParaRPr>
          </a:p>
          <a:p>
            <a:pPr marL="0" indent="0">
              <a:spcBef>
                <a:spcPct val="0"/>
              </a:spcBef>
              <a:buNone/>
            </a:pPr>
            <a:r>
              <a:rPr lang="en-US" altLang="en-US" sz="1800">
                <a:latin typeface="Consolas" panose="020B0609020204030204" charset="0"/>
                <a:sym typeface="+mn-ea"/>
              </a:rPr>
              <a:t>&gt;&gt;&gt; len(y)</a:t>
            </a:r>
            <a:endParaRPr lang="en-US" altLang="en-US" sz="1800">
              <a:latin typeface="Consolas" panose="020B0609020204030204" charset="0"/>
            </a:endParaRPr>
          </a:p>
          <a:p>
            <a:pPr marL="0" indent="0">
              <a:spcBef>
                <a:spcPct val="0"/>
              </a:spcBef>
              <a:buNone/>
            </a:pPr>
            <a:r>
              <a:rPr lang="en-US" altLang="en-US" sz="1800">
                <a:solidFill>
                  <a:srgbClr val="00B0F0"/>
                </a:solidFill>
                <a:latin typeface="Consolas" panose="020B0609020204030204" charset="0"/>
                <a:sym typeface="+mn-ea"/>
              </a:rPr>
              <a:t>104</a:t>
            </a:r>
            <a:endParaRPr lang="en-US" altLang="en-US" sz="1800">
              <a:solidFill>
                <a:srgbClr val="00B0F0"/>
              </a:solidFill>
              <a:latin typeface="Consolas" panose="020B0609020204030204" charset="0"/>
            </a:endParaRPr>
          </a:p>
          <a:p>
            <a:pPr marL="0" indent="0">
              <a:spcBef>
                <a:spcPct val="0"/>
              </a:spcBef>
              <a:buNone/>
            </a:pPr>
            <a:r>
              <a:rPr lang="en-US" altLang="en-US" sz="1800">
                <a:latin typeface="Consolas" panose="020B0609020204030204" charset="0"/>
                <a:sym typeface="+mn-ea"/>
              </a:rPr>
              <a:t>&gt;&gt;&gt; z = zlib.compress(y)                #只能对字节串进行压缩</a:t>
            </a:r>
            <a:endParaRPr lang="en-US" altLang="en-US" sz="1800">
              <a:latin typeface="Consolas" panose="020B0609020204030204" charset="0"/>
            </a:endParaRPr>
          </a:p>
          <a:p>
            <a:pPr marL="0" indent="0">
              <a:spcBef>
                <a:spcPct val="0"/>
              </a:spcBef>
              <a:buNone/>
            </a:pPr>
            <a:r>
              <a:rPr lang="en-US" altLang="en-US" sz="1800">
                <a:latin typeface="Consolas" panose="020B0609020204030204" charset="0"/>
                <a:sym typeface="+mn-ea"/>
              </a:rPr>
              <a:t>&gt;&gt;&gt; len(z)</a:t>
            </a:r>
            <a:endParaRPr lang="en-US" altLang="en-US" sz="1800">
              <a:latin typeface="Consolas" panose="020B0609020204030204" charset="0"/>
            </a:endParaRPr>
          </a:p>
          <a:p>
            <a:pPr marL="0" indent="0">
              <a:spcBef>
                <a:spcPct val="0"/>
              </a:spcBef>
              <a:buNone/>
            </a:pPr>
            <a:r>
              <a:rPr lang="en-US" altLang="en-US" sz="1800">
                <a:solidFill>
                  <a:srgbClr val="00B0F0"/>
                </a:solidFill>
                <a:latin typeface="Consolas" panose="020B0609020204030204" charset="0"/>
                <a:sym typeface="+mn-ea"/>
              </a:rPr>
              <a:t>26</a:t>
            </a:r>
            <a:endParaRPr lang="en-US" altLang="en-US" sz="1800">
              <a:solidFill>
                <a:srgbClr val="00B0F0"/>
              </a:solidFill>
              <a:latin typeface="Consolas" panose="020B0609020204030204" charset="0"/>
            </a:endParaRPr>
          </a:p>
          <a:p>
            <a:pPr marL="0" indent="0">
              <a:spcBef>
                <a:spcPct val="0"/>
              </a:spcBef>
              <a:buNone/>
            </a:pPr>
            <a:r>
              <a:rPr lang="en-US" altLang="en-US" sz="1800">
                <a:latin typeface="Consolas" panose="020B0609020204030204" charset="0"/>
                <a:sym typeface="+mn-ea"/>
              </a:rPr>
              <a:t>&gt;&gt;&gt; zlib.decompress(z).decode()</a:t>
            </a:r>
            <a:endParaRPr lang="en-US" altLang="en-US" sz="1800">
              <a:latin typeface="Consolas" panose="020B0609020204030204" charset="0"/>
            </a:endParaRPr>
          </a:p>
          <a:p>
            <a:pPr marL="0" indent="0">
              <a:spcBef>
                <a:spcPct val="0"/>
              </a:spcBef>
              <a:buNone/>
            </a:pPr>
            <a:r>
              <a:rPr lang="en-US" altLang="en-US" sz="1800">
                <a:solidFill>
                  <a:srgbClr val="00B0F0"/>
                </a:solidFill>
                <a:latin typeface="Consolas" panose="020B0609020204030204" charset="0"/>
                <a:sym typeface="+mn-ea"/>
              </a:rPr>
              <a:t>"['董付国', '董付国', '董付国', '董付国', '董付国', '董付国', '董付国', '董付国']"</a:t>
            </a:r>
            <a:endParaRPr lang="en-US"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4608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4.1.3 字符串常量</a:t>
            </a:r>
          </a:p>
        </p:txBody>
      </p:sp>
      <p:sp>
        <p:nvSpPr>
          <p:cNvPr id="74754" name="文本占位符 46082"/>
          <p:cNvSpPr>
            <a:spLocks noGrp="1"/>
          </p:cNvSpPr>
          <p:nvPr>
            <p:ph idx="1"/>
          </p:nvPr>
        </p:nvSpPr>
        <p:spPr>
          <a:xfrm>
            <a:off x="363855" y="1009650"/>
            <a:ext cx="8211820" cy="3395345"/>
          </a:xfrm>
        </p:spPr>
        <p:txBody>
          <a:bodyPr anchor="t"/>
          <a:lstStyle/>
          <a:p>
            <a:pPr defTabSz="914400">
              <a:lnSpc>
                <a:spcPct val="150000"/>
              </a:lnSpc>
              <a:spcBef>
                <a:spcPct val="0"/>
              </a:spcBef>
              <a:buSzPct val="70000"/>
              <a:buFont typeface="Wingdings" panose="05000000000000000000" charset="0"/>
              <a:buChar char=""/>
            </a:pPr>
            <a:r>
              <a:rPr lang="en-US" altLang="zh-CN" sz="1800" dirty="0">
                <a:latin typeface="宋体" panose="02010600030101010101" pitchFamily="2" charset="-122"/>
              </a:rPr>
              <a:t>Python</a:t>
            </a:r>
            <a:r>
              <a:rPr lang="zh-CN" altLang="en-US" sz="1800" dirty="0">
                <a:latin typeface="宋体" panose="02010600030101010101" pitchFamily="2" charset="-122"/>
              </a:rPr>
              <a:t>标准库</a:t>
            </a:r>
            <a:r>
              <a:rPr lang="en-US" altLang="zh-CN" sz="1800" dirty="0">
                <a:latin typeface="宋体" panose="02010600030101010101" pitchFamily="2" charset="-122"/>
              </a:rPr>
              <a:t>string</a:t>
            </a:r>
            <a:r>
              <a:rPr lang="zh-CN" altLang="en-US" sz="1800" dirty="0">
                <a:latin typeface="宋体" panose="02010600030101010101" pitchFamily="2" charset="-122"/>
              </a:rPr>
              <a:t>中定义数字字符、标点符号、英文字母、大写字母、小写字母等常量。</a:t>
            </a:r>
          </a:p>
          <a:p>
            <a:pPr defTabSz="914400">
              <a:lnSpc>
                <a:spcPct val="100000"/>
              </a:lnSpc>
              <a:spcBef>
                <a:spcPts val="0"/>
              </a:spcBef>
              <a:buSzPct val="70000"/>
              <a:buFont typeface="Wingdings" panose="05000000000000000000" pitchFamily="2" charset="2"/>
              <a:buNone/>
            </a:pPr>
            <a:r>
              <a:rPr lang="en-US" altLang="zh-CN" sz="1600" dirty="0">
                <a:latin typeface="Consolas" panose="020B0609020204030204" charset="0"/>
              </a:rPr>
              <a:t>&gt;&gt;&gt; import string</a:t>
            </a:r>
          </a:p>
          <a:p>
            <a:pPr defTabSz="914400">
              <a:lnSpc>
                <a:spcPct val="100000"/>
              </a:lnSpc>
              <a:spcBef>
                <a:spcPts val="0"/>
              </a:spcBef>
              <a:buSzPct val="7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string.digits</a:t>
            </a:r>
            <a:endParaRPr lang="en-US" altLang="zh-CN" sz="1600" dirty="0">
              <a:latin typeface="Consolas" panose="020B0609020204030204" charset="0"/>
            </a:endParaRPr>
          </a:p>
          <a:p>
            <a:pPr defTabSz="914400">
              <a:lnSpc>
                <a:spcPct val="100000"/>
              </a:lnSpc>
              <a:spcBef>
                <a:spcPts val="0"/>
              </a:spcBef>
              <a:buSzPct val="70000"/>
              <a:buFont typeface="Wingdings" panose="05000000000000000000" pitchFamily="2" charset="2"/>
              <a:buNone/>
            </a:pPr>
            <a:r>
              <a:rPr lang="en-US" altLang="zh-CN" sz="1600" dirty="0">
                <a:solidFill>
                  <a:srgbClr val="00B0F0"/>
                </a:solidFill>
                <a:latin typeface="Consolas" panose="020B0609020204030204" charset="0"/>
              </a:rPr>
              <a:t>'0123456789'</a:t>
            </a:r>
          </a:p>
          <a:p>
            <a:pPr defTabSz="914400">
              <a:lnSpc>
                <a:spcPct val="100000"/>
              </a:lnSpc>
              <a:spcBef>
                <a:spcPts val="0"/>
              </a:spcBef>
              <a:buSzPct val="7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string.punctuation</a:t>
            </a:r>
            <a:endParaRPr lang="en-US" altLang="zh-CN" sz="1600" dirty="0">
              <a:latin typeface="Consolas" panose="020B0609020204030204" charset="0"/>
            </a:endParaRPr>
          </a:p>
          <a:p>
            <a:pPr defTabSz="914400">
              <a:lnSpc>
                <a:spcPct val="100000"/>
              </a:lnSpc>
              <a:spcBef>
                <a:spcPts val="0"/>
              </a:spcBef>
              <a:buSzPct val="70000"/>
              <a:buFont typeface="Wingdings" panose="05000000000000000000" pitchFamily="2" charset="2"/>
              <a:buNone/>
            </a:pPr>
            <a:r>
              <a:rPr lang="en-US" altLang="zh-CN" sz="1600" dirty="0">
                <a:solidFill>
                  <a:srgbClr val="00B0F0"/>
                </a:solidFill>
                <a:latin typeface="Consolas" panose="020B0609020204030204" charset="0"/>
              </a:rPr>
              <a:t>'!"#$%&amp;\'()*+,-./:;&lt;=&gt;?@[\\]^_`{|}~'</a:t>
            </a:r>
          </a:p>
          <a:p>
            <a:pPr defTabSz="914400">
              <a:lnSpc>
                <a:spcPct val="100000"/>
              </a:lnSpc>
              <a:spcBef>
                <a:spcPts val="0"/>
              </a:spcBef>
              <a:buSzPct val="7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string.ascii_letters</a:t>
            </a:r>
            <a:endParaRPr lang="en-US" altLang="zh-CN" sz="1600" dirty="0">
              <a:latin typeface="Consolas" panose="020B0609020204030204" charset="0"/>
            </a:endParaRPr>
          </a:p>
          <a:p>
            <a:pPr defTabSz="914400">
              <a:lnSpc>
                <a:spcPct val="100000"/>
              </a:lnSpc>
              <a:spcBef>
                <a:spcPts val="0"/>
              </a:spcBef>
              <a:buSzPct val="70000"/>
              <a:buFont typeface="Wingdings" panose="05000000000000000000" pitchFamily="2" charset="2"/>
              <a:buNone/>
            </a:pPr>
            <a:r>
              <a:rPr lang="en-US" altLang="zh-CN" sz="1600" dirty="0">
                <a:solidFill>
                  <a:srgbClr val="00B0F0"/>
                </a:solidFill>
                <a:latin typeface="Consolas" panose="020B0609020204030204" charset="0"/>
              </a:rPr>
              <a:t>'</a:t>
            </a:r>
            <a:r>
              <a:rPr lang="en-US" altLang="zh-CN" sz="1600" dirty="0" err="1">
                <a:solidFill>
                  <a:srgbClr val="00B0F0"/>
                </a:solidFill>
                <a:latin typeface="Consolas" panose="020B0609020204030204" charset="0"/>
              </a:rPr>
              <a:t>abcdefghijklmnopqrstuvwxyzABCDEFGHIJKLMNOPQRSTUVWXYZ</a:t>
            </a:r>
            <a:r>
              <a:rPr lang="en-US" altLang="zh-CN" sz="1600" dirty="0">
                <a:solidFill>
                  <a:srgbClr val="00B0F0"/>
                </a:solidFill>
                <a:latin typeface="Consolas" panose="020B0609020204030204" charset="0"/>
              </a:rPr>
              <a:t>'</a:t>
            </a:r>
          </a:p>
          <a:p>
            <a:pPr defTabSz="914400">
              <a:lnSpc>
                <a:spcPct val="100000"/>
              </a:lnSpc>
              <a:spcBef>
                <a:spcPts val="0"/>
              </a:spcBef>
              <a:buSzPct val="7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string.ascii_lowercase</a:t>
            </a:r>
            <a:endParaRPr lang="en-US" altLang="zh-CN" sz="1600" dirty="0">
              <a:latin typeface="Consolas" panose="020B0609020204030204" charset="0"/>
            </a:endParaRPr>
          </a:p>
          <a:p>
            <a:pPr defTabSz="914400">
              <a:lnSpc>
                <a:spcPct val="100000"/>
              </a:lnSpc>
              <a:spcBef>
                <a:spcPts val="0"/>
              </a:spcBef>
              <a:buSzPct val="70000"/>
              <a:buFont typeface="Wingdings" panose="05000000000000000000" pitchFamily="2" charset="2"/>
              <a:buNone/>
            </a:pPr>
            <a:r>
              <a:rPr lang="en-US" altLang="zh-CN" sz="1600" dirty="0">
                <a:solidFill>
                  <a:srgbClr val="00B0F0"/>
                </a:solidFill>
                <a:latin typeface="Consolas" panose="020B0609020204030204" charset="0"/>
              </a:rPr>
              <a:t>'</a:t>
            </a:r>
            <a:r>
              <a:rPr lang="en-US" altLang="zh-CN" sz="1600" dirty="0" err="1">
                <a:solidFill>
                  <a:srgbClr val="00B0F0"/>
                </a:solidFill>
                <a:latin typeface="Consolas" panose="020B0609020204030204" charset="0"/>
              </a:rPr>
              <a:t>abcdefghijklmnopqrstuvwxyz</a:t>
            </a:r>
            <a:r>
              <a:rPr lang="en-US" altLang="zh-CN" sz="1600" dirty="0">
                <a:solidFill>
                  <a:srgbClr val="00B0F0"/>
                </a:solidFill>
                <a:latin typeface="Consolas" panose="020B0609020204030204" charset="0"/>
              </a:rPr>
              <a:t>'</a:t>
            </a:r>
          </a:p>
          <a:p>
            <a:pPr defTabSz="914400">
              <a:lnSpc>
                <a:spcPct val="100000"/>
              </a:lnSpc>
              <a:spcBef>
                <a:spcPts val="0"/>
              </a:spcBef>
              <a:buSzPct val="7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string.ascii_uppercase</a:t>
            </a:r>
            <a:endParaRPr lang="en-US" altLang="zh-CN" sz="1600" dirty="0">
              <a:latin typeface="Consolas" panose="020B0609020204030204" charset="0"/>
            </a:endParaRPr>
          </a:p>
          <a:p>
            <a:pPr defTabSz="914400">
              <a:lnSpc>
                <a:spcPct val="100000"/>
              </a:lnSpc>
              <a:spcBef>
                <a:spcPts val="0"/>
              </a:spcBef>
              <a:buSzPct val="70000"/>
              <a:buFont typeface="Wingdings" panose="05000000000000000000" pitchFamily="2" charset="2"/>
              <a:buNone/>
            </a:pPr>
            <a:r>
              <a:rPr lang="en-US" altLang="zh-CN" sz="1600" dirty="0">
                <a:solidFill>
                  <a:srgbClr val="00B0F0"/>
                </a:solidFill>
                <a:latin typeface="Consolas" panose="020B0609020204030204" charset="0"/>
              </a:rPr>
              <a:t>'ABCDEFGHIJKLMNOPQRSTUVWXYZ'</a:t>
            </a:r>
          </a:p>
        </p:txBody>
      </p:sp>
      <p:sp>
        <p:nvSpPr>
          <p:cNvPr id="7475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49</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文本占位符 22530"/>
          <p:cNvSpPr>
            <a:spLocks noGrp="1"/>
          </p:cNvSpPr>
          <p:nvPr>
            <p:ph idx="1"/>
          </p:nvPr>
        </p:nvSpPr>
        <p:spPr/>
        <p:txBody>
          <a:bodyPr anchor="t"/>
          <a:lstStyle/>
          <a:p>
            <a:pPr defTabSz="914400">
              <a:lnSpc>
                <a:spcPct val="150000"/>
              </a:lnSpc>
              <a:spcBef>
                <a:spcPts val="100"/>
              </a:spcBef>
              <a:buSzPct val="70000"/>
              <a:buFont typeface="Wingdings" panose="05000000000000000000" charset="0"/>
              <a:buChar char=""/>
            </a:pPr>
            <a:r>
              <a:rPr lang="zh-CN" altLang="en-US" sz="1800" dirty="0">
                <a:latin typeface="宋体" panose="02010600030101010101" pitchFamily="2" charset="-122"/>
              </a:rPr>
              <a:t>不同编码格式之间相差很大，采用</a:t>
            </a:r>
            <a:r>
              <a:rPr lang="zh-CN" altLang="en-US" sz="1800" dirty="0">
                <a:solidFill>
                  <a:srgbClr val="FF0000"/>
                </a:solidFill>
                <a:latin typeface="宋体" panose="02010600030101010101" pitchFamily="2" charset="-122"/>
              </a:rPr>
              <a:t>不同的编码格式意味着不同的表示和存储形式</a:t>
            </a:r>
            <a:r>
              <a:rPr lang="zh-CN" altLang="en-US" sz="1800" dirty="0">
                <a:latin typeface="宋体" panose="02010600030101010101" pitchFamily="2" charset="-122"/>
              </a:rPr>
              <a:t>，把同一字符存入文件时，写入的内容可能会不同，在试图理解其内容时</a:t>
            </a:r>
            <a:r>
              <a:rPr lang="zh-CN" altLang="en-US" sz="1800" dirty="0">
                <a:solidFill>
                  <a:srgbClr val="FF0000"/>
                </a:solidFill>
                <a:latin typeface="宋体" panose="02010600030101010101" pitchFamily="2" charset="-122"/>
              </a:rPr>
              <a:t>必须了解编码规则</a:t>
            </a:r>
            <a:r>
              <a:rPr lang="zh-CN" altLang="en-US" sz="1800" dirty="0">
                <a:latin typeface="宋体" panose="02010600030101010101" pitchFamily="2" charset="-122"/>
              </a:rPr>
              <a:t>并进行正确的解码。如果解码方法不正确就无法还原信息，从这个角度来讲，</a:t>
            </a:r>
            <a:r>
              <a:rPr lang="zh-CN" altLang="en-US" sz="1800" dirty="0">
                <a:solidFill>
                  <a:srgbClr val="FF0000"/>
                </a:solidFill>
                <a:latin typeface="宋体" panose="02010600030101010101" pitchFamily="2" charset="-122"/>
              </a:rPr>
              <a:t>字符串编码也具有加密的效果</a:t>
            </a:r>
            <a:r>
              <a:rPr lang="zh-CN" altLang="en-US" sz="1800" dirty="0">
                <a:latin typeface="宋体" panose="02010600030101010101" pitchFamily="2" charset="-122"/>
              </a:rPr>
              <a:t>。</a:t>
            </a:r>
            <a:endParaRPr lang="zh-CN" altLang="en-US" sz="1200" dirty="0">
              <a:latin typeface="Consolas" panose="020B0609020204030204" charset="0"/>
            </a:endParaRPr>
          </a:p>
        </p:txBody>
      </p:sp>
      <p:sp>
        <p:nvSpPr>
          <p:cNvPr id="24578" name="标题 24577"/>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 字符串</a:t>
            </a:r>
          </a:p>
        </p:txBody>
      </p:sp>
      <p:sp>
        <p:nvSpPr>
          <p:cNvPr id="2457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5</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a:latin typeface="+mj-lt"/>
                <a:ea typeface="+mj-ea"/>
                <a:cs typeface="+mj-cs"/>
                <a:sym typeface="宋体" panose="02010600030101010101" pitchFamily="2" charset="-122"/>
              </a:rPr>
              <a:t>4.1.4 可变字符串</a:t>
            </a:r>
          </a:p>
        </p:txBody>
      </p:sp>
      <p:sp>
        <p:nvSpPr>
          <p:cNvPr id="3" name="内容占位符 2"/>
          <p:cNvSpPr>
            <a:spLocks noGrp="1"/>
          </p:cNvSpPr>
          <p:nvPr>
            <p:ph idx="1"/>
          </p:nvPr>
        </p:nvSpPr>
        <p:spPr>
          <a:xfrm>
            <a:off x="433705" y="1040765"/>
            <a:ext cx="8211820" cy="3395345"/>
          </a:xfrm>
          <a:ln>
            <a:miter/>
          </a:ln>
        </p:spPr>
        <p:txBody>
          <a:bodyPr anchor="t"/>
          <a:lstStyle/>
          <a:p>
            <a:pPr>
              <a:lnSpc>
                <a:spcPct val="130000"/>
              </a:lnSpc>
              <a:spcBef>
                <a:spcPts val="0"/>
              </a:spcBef>
              <a:buFont typeface="Wingdings" panose="05000000000000000000" charset="0"/>
              <a:buChar char=""/>
            </a:pPr>
            <a:r>
              <a:rPr lang="zh-CN" altLang="en-US" sz="1800" strike="noStrike" noProof="1"/>
              <a:t>在Python中，</a:t>
            </a:r>
            <a:r>
              <a:rPr lang="zh-CN" altLang="en-US" sz="1800" strike="noStrike" noProof="1">
                <a:solidFill>
                  <a:srgbClr val="FF0000"/>
                </a:solidFill>
              </a:rPr>
              <a:t>字符串属于不可变对象，不支持原地修改</a:t>
            </a:r>
            <a:r>
              <a:rPr lang="zh-CN" altLang="en-US" sz="1800" strike="noStrike" noProof="1"/>
              <a:t>，如果需要修改其中的值，只能重新创建一个新的字符串对象。然而，如果确实需要一个支持原地修改的unicode数据对象，可以使用io.StringIO对象或array模块。</a:t>
            </a:r>
          </a:p>
          <a:p>
            <a:pPr marL="0" indent="0">
              <a:spcBef>
                <a:spcPts val="0"/>
              </a:spcBef>
              <a:buNone/>
            </a:pPr>
            <a:r>
              <a:rPr lang="zh-CN" altLang="en-US" sz="1600" strike="noStrike" noProof="1">
                <a:latin typeface="Consolas" panose="020B0609020204030204" charset="0"/>
                <a:cs typeface="Consolas" panose="020B0609020204030204" charset="0"/>
              </a:rPr>
              <a:t>&gt;&gt;&gt; import io</a:t>
            </a:r>
          </a:p>
          <a:p>
            <a:pPr marL="0" indent="0">
              <a:spcBef>
                <a:spcPts val="0"/>
              </a:spcBef>
              <a:buNone/>
            </a:pPr>
            <a:r>
              <a:rPr lang="zh-CN" altLang="en-US" sz="1600" strike="noStrike" noProof="1">
                <a:latin typeface="Consolas" panose="020B0609020204030204" charset="0"/>
                <a:cs typeface="Consolas" panose="020B0609020204030204" charset="0"/>
              </a:rPr>
              <a:t>&gt;&gt;&gt; s = "Hello, world"</a:t>
            </a:r>
          </a:p>
          <a:p>
            <a:pPr marL="0" indent="0">
              <a:spcBef>
                <a:spcPts val="0"/>
              </a:spcBef>
              <a:buNone/>
            </a:pPr>
            <a:r>
              <a:rPr lang="zh-CN" altLang="en-US" sz="1600" strike="noStrike" noProof="1">
                <a:latin typeface="Consolas" panose="020B0609020204030204" charset="0"/>
                <a:cs typeface="Consolas" panose="020B0609020204030204" charset="0"/>
              </a:rPr>
              <a:t>&gt;&gt;&gt; sio = io.StringIO(s)</a:t>
            </a:r>
          </a:p>
          <a:p>
            <a:pPr marL="0" indent="0">
              <a:spcBef>
                <a:spcPts val="0"/>
              </a:spcBef>
              <a:buNone/>
            </a:pPr>
            <a:r>
              <a:rPr lang="zh-CN" altLang="en-US" sz="1600" strike="noStrike" noProof="1">
                <a:latin typeface="Consolas" panose="020B0609020204030204" charset="0"/>
                <a:cs typeface="Consolas" panose="020B0609020204030204" charset="0"/>
              </a:rPr>
              <a:t>&gt;&gt;&gt; sio.getvalue()</a:t>
            </a:r>
          </a:p>
          <a:p>
            <a:pPr marL="0" indent="0">
              <a:spcBef>
                <a:spcPts val="0"/>
              </a:spcBef>
              <a:buNone/>
            </a:pPr>
            <a:r>
              <a:rPr lang="zh-CN" altLang="en-US" sz="1600" strike="noStrike" noProof="1">
                <a:solidFill>
                  <a:srgbClr val="00B0F0"/>
                </a:solidFill>
                <a:latin typeface="Consolas" panose="020B0609020204030204" charset="0"/>
                <a:cs typeface="Consolas" panose="020B0609020204030204" charset="0"/>
              </a:rPr>
              <a:t>'Hello, world'</a:t>
            </a:r>
          </a:p>
          <a:p>
            <a:pPr marL="0" indent="0">
              <a:spcBef>
                <a:spcPts val="0"/>
              </a:spcBef>
              <a:buNone/>
            </a:pPr>
            <a:r>
              <a:rPr lang="zh-CN" altLang="en-US" sz="1600" strike="noStrike" noProof="1">
                <a:latin typeface="Consolas" panose="020B0609020204030204" charset="0"/>
                <a:cs typeface="Consolas" panose="020B0609020204030204" charset="0"/>
              </a:rPr>
              <a:t>&gt;&gt;&gt; sio.seek(7)</a:t>
            </a:r>
          </a:p>
          <a:p>
            <a:pPr marL="0" indent="0">
              <a:spcBef>
                <a:spcPts val="0"/>
              </a:spcBef>
              <a:buNone/>
            </a:pPr>
            <a:r>
              <a:rPr lang="zh-CN" altLang="en-US" sz="1600" strike="noStrike" noProof="1">
                <a:solidFill>
                  <a:srgbClr val="00B0F0"/>
                </a:solidFill>
                <a:latin typeface="Consolas" panose="020B0609020204030204" charset="0"/>
                <a:cs typeface="Consolas" panose="020B0609020204030204" charset="0"/>
              </a:rPr>
              <a:t>7</a:t>
            </a:r>
          </a:p>
          <a:p>
            <a:pPr marL="0" indent="0">
              <a:spcBef>
                <a:spcPts val="0"/>
              </a:spcBef>
              <a:buNone/>
            </a:pPr>
            <a:r>
              <a:rPr lang="zh-CN" altLang="en-US" sz="1600" strike="noStrike" noProof="1">
                <a:latin typeface="Consolas" panose="020B0609020204030204" charset="0"/>
                <a:cs typeface="Consolas" panose="020B0609020204030204" charset="0"/>
              </a:rPr>
              <a:t>&gt;&gt;&gt; sio.write("there!")</a:t>
            </a:r>
          </a:p>
          <a:p>
            <a:pPr marL="0" indent="0">
              <a:spcBef>
                <a:spcPts val="0"/>
              </a:spcBef>
              <a:buNone/>
            </a:pPr>
            <a:r>
              <a:rPr lang="zh-CN" altLang="en-US" sz="1600" strike="noStrike" noProof="1">
                <a:solidFill>
                  <a:srgbClr val="00B0F0"/>
                </a:solidFill>
                <a:latin typeface="Consolas" panose="020B0609020204030204" charset="0"/>
                <a:cs typeface="Consolas" panose="020B0609020204030204" charset="0"/>
              </a:rPr>
              <a:t>6</a:t>
            </a:r>
          </a:p>
          <a:p>
            <a:pPr marL="0" indent="0">
              <a:buNone/>
            </a:pPr>
            <a:r>
              <a:rPr lang="zh-CN" altLang="en-US" sz="1600" dirty="0">
                <a:latin typeface="Consolas" panose="020B0609020204030204" charset="0"/>
                <a:sym typeface="+mn-ea"/>
              </a:rPr>
              <a:t>&gt;&gt;&gt; sio.getvalue()</a:t>
            </a:r>
            <a:endParaRPr lang="zh-CN" altLang="en-US" sz="1600" dirty="0">
              <a:latin typeface="Consolas" panose="020B0609020204030204" charset="0"/>
            </a:endParaRPr>
          </a:p>
          <a:p>
            <a:pPr marL="0" indent="0">
              <a:buNone/>
            </a:pPr>
            <a:r>
              <a:rPr lang="zh-CN" altLang="en-US" sz="1600" dirty="0">
                <a:solidFill>
                  <a:srgbClr val="00B0F0"/>
                </a:solidFill>
                <a:latin typeface="Consolas" panose="020B0609020204030204" charset="0"/>
                <a:sym typeface="+mn-ea"/>
              </a:rPr>
              <a:t>'Hello, there!'</a:t>
            </a:r>
            <a:endParaRPr lang="zh-CN" altLang="en-US" sz="1600" strike="noStrike" noProof="1">
              <a:solidFill>
                <a:srgbClr val="00B0F0"/>
              </a:solidFill>
              <a:latin typeface="Consolas" panose="020B0609020204030204" charset="0"/>
              <a:cs typeface="Consolas" panose="020B0609020204030204" charset="0"/>
            </a:endParaRPr>
          </a:p>
        </p:txBody>
      </p:sp>
      <p:sp>
        <p:nvSpPr>
          <p:cNvPr id="76803"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50</a:t>
            </a:fld>
            <a:endParaRPr lang="zh-CN" altLang="en-US" sz="1050" dirty="0">
              <a:latin typeface="Arial" panose="020B0604020202020204" pitchFamily="34" charset="0"/>
              <a:ea typeface="宋体" panose="02010600030101010101" pitchFamily="2" charset="-122"/>
            </a:endParaRPr>
          </a:p>
        </p:txBody>
      </p:sp>
      <p:sp>
        <p:nvSpPr>
          <p:cNvPr id="2" name="Text Box 1"/>
          <p:cNvSpPr txBox="1"/>
          <p:nvPr/>
        </p:nvSpPr>
        <p:spPr>
          <a:xfrm>
            <a:off x="3852545" y="2184400"/>
            <a:ext cx="4435475" cy="2584450"/>
          </a:xfrm>
          <a:prstGeom prst="rect">
            <a:avLst/>
          </a:prstGeom>
          <a:noFill/>
          <a:ln w="12700" cmpd="sng">
            <a:solidFill>
              <a:schemeClr val="accent1">
                <a:shade val="50000"/>
              </a:schemeClr>
            </a:solidFill>
            <a:prstDash val="solid"/>
          </a:ln>
        </p:spPr>
        <p:txBody>
          <a:bodyPr wrap="square" rtlCol="0">
            <a:spAutoFit/>
          </a:bodyPr>
          <a:lstStyle/>
          <a:p>
            <a:pPr marL="0" indent="0">
              <a:buNone/>
            </a:pPr>
            <a:r>
              <a:rPr lang="zh-CN" altLang="en-US" dirty="0">
                <a:latin typeface="Consolas" panose="020B0609020204030204" charset="0"/>
                <a:sym typeface="+mn-ea"/>
              </a:rPr>
              <a:t>&gt;&gt;&gt; import array</a:t>
            </a:r>
            <a:endParaRPr lang="zh-CN" altLang="en-US" dirty="0">
              <a:latin typeface="Consolas" panose="020B0609020204030204" charset="0"/>
            </a:endParaRPr>
          </a:p>
          <a:p>
            <a:pPr marL="0" indent="0">
              <a:buSzPct val="70000"/>
              <a:buFont typeface="Wingdings" panose="05000000000000000000" pitchFamily="2" charset="2"/>
              <a:buNone/>
            </a:pPr>
            <a:r>
              <a:rPr lang="zh-CN" altLang="en-US" dirty="0">
                <a:latin typeface="Consolas" panose="020B0609020204030204" charset="0"/>
                <a:sym typeface="+mn-ea"/>
              </a:rPr>
              <a:t>&gt;&gt;&gt; a = array.array('u', s)</a:t>
            </a:r>
            <a:endParaRPr lang="zh-CN" altLang="en-US" dirty="0">
              <a:latin typeface="Consolas" panose="020B0609020204030204" charset="0"/>
            </a:endParaRPr>
          </a:p>
          <a:p>
            <a:pPr marL="0" indent="0">
              <a:buSzPct val="70000"/>
              <a:buFont typeface="Wingdings" panose="05000000000000000000" pitchFamily="2" charset="2"/>
              <a:buNone/>
            </a:pPr>
            <a:r>
              <a:rPr lang="zh-CN" altLang="en-US" dirty="0">
                <a:latin typeface="Consolas" panose="020B0609020204030204" charset="0"/>
                <a:sym typeface="+mn-ea"/>
              </a:rPr>
              <a:t>&gt;&gt;&gt; print(a)</a:t>
            </a:r>
            <a:endParaRPr lang="zh-CN" altLang="en-US" dirty="0">
              <a:latin typeface="Consolas" panose="020B0609020204030204" charset="0"/>
            </a:endParaRPr>
          </a:p>
          <a:p>
            <a:pPr marL="0" indent="0">
              <a:buSzPct val="70000"/>
              <a:buFont typeface="Wingdings" panose="05000000000000000000" pitchFamily="2" charset="2"/>
              <a:buNone/>
            </a:pPr>
            <a:r>
              <a:rPr lang="zh-CN" altLang="en-US" dirty="0">
                <a:solidFill>
                  <a:srgbClr val="00B0F0"/>
                </a:solidFill>
                <a:latin typeface="Consolas" panose="020B0609020204030204" charset="0"/>
                <a:sym typeface="+mn-ea"/>
              </a:rPr>
              <a:t>array('u', 'Hello, world')</a:t>
            </a:r>
            <a:endParaRPr lang="zh-CN" altLang="en-US" dirty="0">
              <a:solidFill>
                <a:srgbClr val="00B0F0"/>
              </a:solidFill>
              <a:latin typeface="Consolas" panose="020B0609020204030204" charset="0"/>
            </a:endParaRPr>
          </a:p>
          <a:p>
            <a:pPr marL="0" indent="0">
              <a:buSzPct val="70000"/>
              <a:buFont typeface="Wingdings" panose="05000000000000000000" pitchFamily="2" charset="2"/>
              <a:buNone/>
            </a:pPr>
            <a:r>
              <a:rPr lang="zh-CN" altLang="en-US" dirty="0">
                <a:latin typeface="Consolas" panose="020B0609020204030204" charset="0"/>
                <a:sym typeface="+mn-ea"/>
              </a:rPr>
              <a:t>&gt;&gt;&gt; a[0] = 'y'</a:t>
            </a:r>
            <a:endParaRPr lang="zh-CN" altLang="en-US" dirty="0">
              <a:latin typeface="Consolas" panose="020B0609020204030204" charset="0"/>
            </a:endParaRPr>
          </a:p>
          <a:p>
            <a:pPr marL="0" indent="0">
              <a:buSzPct val="70000"/>
              <a:buFont typeface="Wingdings" panose="05000000000000000000" pitchFamily="2" charset="2"/>
              <a:buNone/>
            </a:pPr>
            <a:r>
              <a:rPr lang="zh-CN" altLang="en-US" dirty="0">
                <a:latin typeface="Consolas" panose="020B0609020204030204" charset="0"/>
                <a:sym typeface="+mn-ea"/>
              </a:rPr>
              <a:t>&gt;&gt;&gt; print(a)</a:t>
            </a:r>
            <a:endParaRPr lang="zh-CN" altLang="en-US" dirty="0">
              <a:latin typeface="Consolas" panose="020B0609020204030204" charset="0"/>
            </a:endParaRPr>
          </a:p>
          <a:p>
            <a:pPr marL="0" indent="0">
              <a:buSzPct val="70000"/>
              <a:buFont typeface="Wingdings" panose="05000000000000000000" pitchFamily="2" charset="2"/>
              <a:buNone/>
            </a:pPr>
            <a:r>
              <a:rPr lang="zh-CN" altLang="en-US" dirty="0">
                <a:solidFill>
                  <a:srgbClr val="00B0F0"/>
                </a:solidFill>
                <a:latin typeface="Consolas" panose="020B0609020204030204" charset="0"/>
                <a:sym typeface="+mn-ea"/>
              </a:rPr>
              <a:t>array('u', 'yello, world')</a:t>
            </a:r>
            <a:endParaRPr lang="zh-CN" altLang="en-US" dirty="0">
              <a:solidFill>
                <a:srgbClr val="00B0F0"/>
              </a:solidFill>
              <a:latin typeface="Consolas" panose="020B0609020204030204" charset="0"/>
            </a:endParaRPr>
          </a:p>
          <a:p>
            <a:pPr marL="0" indent="0">
              <a:buSzPct val="70000"/>
              <a:buFont typeface="Wingdings" panose="05000000000000000000" pitchFamily="2" charset="2"/>
              <a:buNone/>
            </a:pPr>
            <a:r>
              <a:rPr lang="zh-CN" altLang="en-US" dirty="0">
                <a:latin typeface="Consolas" panose="020B0609020204030204" charset="0"/>
                <a:sym typeface="+mn-ea"/>
              </a:rPr>
              <a:t>&gt;&gt;&gt; a.tounicode()</a:t>
            </a:r>
            <a:endParaRPr lang="zh-CN" altLang="en-US" dirty="0">
              <a:latin typeface="Consolas" panose="020B0609020204030204" charset="0"/>
            </a:endParaRPr>
          </a:p>
          <a:p>
            <a:pPr marL="0" indent="0">
              <a:buSzPct val="70000"/>
              <a:buFont typeface="Wingdings" panose="05000000000000000000" pitchFamily="2" charset="2"/>
              <a:buNone/>
            </a:pPr>
            <a:r>
              <a:rPr lang="zh-CN" altLang="en-US" dirty="0">
                <a:solidFill>
                  <a:srgbClr val="00B0F0"/>
                </a:solidFill>
                <a:latin typeface="Consolas" panose="020B0609020204030204" charset="0"/>
                <a:sym typeface="+mn-ea"/>
              </a:rPr>
              <a:t>'yello, world'</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中文分词与拼音处理</a:t>
            </a:r>
          </a:p>
        </p:txBody>
      </p:sp>
      <p:sp>
        <p:nvSpPr>
          <p:cNvPr id="78850" name="Content Placeholder 2"/>
          <p:cNvSpPr>
            <a:spLocks noGrp="1"/>
          </p:cNvSpPr>
          <p:nvPr>
            <p:ph idx="1"/>
          </p:nvPr>
        </p:nvSpPr>
        <p:spPr>
          <a:xfrm>
            <a:off x="457200" y="1200150"/>
            <a:ext cx="8450580" cy="3395345"/>
          </a:xfrm>
        </p:spPr>
        <p:txBody>
          <a:bodyPr anchor="t"/>
          <a:lstStyle/>
          <a:p>
            <a:pPr marL="0" indent="0">
              <a:spcBef>
                <a:spcPct val="0"/>
              </a:spcBef>
              <a:buNone/>
            </a:pPr>
            <a:r>
              <a:rPr lang="en-US" altLang="zh-CN" sz="1600">
                <a:latin typeface="Consolas" panose="020B0609020204030204" charset="0"/>
              </a:rPr>
              <a:t>&gt;&gt;&gt; import jieba                     #导入jieba模块</a:t>
            </a:r>
          </a:p>
          <a:p>
            <a:pPr marL="0" indent="0">
              <a:spcBef>
                <a:spcPct val="0"/>
              </a:spcBef>
              <a:buNone/>
            </a:pPr>
            <a:r>
              <a:rPr lang="en-US" altLang="zh-CN" sz="1600">
                <a:latin typeface="Consolas" panose="020B0609020204030204" charset="0"/>
              </a:rPr>
              <a:t>&gt;&gt;&gt; x = '分词的准确度直接影响了后续文本处理和挖掘算法的最终效果。'</a:t>
            </a:r>
          </a:p>
          <a:p>
            <a:pPr marL="0" indent="0">
              <a:spcBef>
                <a:spcPct val="0"/>
              </a:spcBef>
              <a:buNone/>
            </a:pPr>
            <a:r>
              <a:rPr lang="en-US" altLang="zh-CN" sz="1600">
                <a:latin typeface="Consolas" panose="020B0609020204030204" charset="0"/>
              </a:rPr>
              <a:t>&gt;&gt;&gt; jieba.cut(x)                     #使用默认词库进行分词</a:t>
            </a:r>
          </a:p>
          <a:p>
            <a:pPr marL="0" indent="0">
              <a:spcBef>
                <a:spcPct val="0"/>
              </a:spcBef>
              <a:buNone/>
            </a:pPr>
            <a:r>
              <a:rPr lang="en-US" altLang="zh-CN" sz="1600">
                <a:solidFill>
                  <a:srgbClr val="00B0F0"/>
                </a:solidFill>
                <a:latin typeface="Consolas" panose="020B0609020204030204" charset="0"/>
              </a:rPr>
              <a:t>&lt;generator object Tokenizer.cut at 0x000000000342C990&gt;</a:t>
            </a:r>
          </a:p>
          <a:p>
            <a:pPr marL="0" indent="0">
              <a:spcBef>
                <a:spcPct val="0"/>
              </a:spcBef>
              <a:buNone/>
            </a:pPr>
            <a:r>
              <a:rPr lang="en-US" altLang="zh-CN" sz="1600">
                <a:latin typeface="Consolas" panose="020B0609020204030204" charset="0"/>
              </a:rPr>
              <a:t>&gt;&gt;&gt; list(_)</a:t>
            </a:r>
          </a:p>
          <a:p>
            <a:pPr marL="0" indent="0">
              <a:spcBef>
                <a:spcPct val="0"/>
              </a:spcBef>
              <a:buNone/>
            </a:pPr>
            <a:r>
              <a:rPr lang="en-US" altLang="zh-CN" sz="1600">
                <a:solidFill>
                  <a:srgbClr val="00B0F0"/>
                </a:solidFill>
                <a:latin typeface="Consolas" panose="020B0609020204030204" charset="0"/>
              </a:rPr>
              <a:t>['分词', '的', '准确度', '直接', '影响', '了', '后续', '文本处理', '和', '挖掘', '算法', '的', '最终', '效果', '。']</a:t>
            </a:r>
          </a:p>
          <a:p>
            <a:pPr marL="0" indent="0">
              <a:spcBef>
                <a:spcPct val="0"/>
              </a:spcBef>
              <a:buNone/>
            </a:pPr>
            <a:r>
              <a:rPr lang="en-US" altLang="zh-CN" sz="1600">
                <a:latin typeface="Consolas" panose="020B0609020204030204" charset="0"/>
              </a:rPr>
              <a:t>&gt;&gt;&gt; jieba.lcut('Python可以这样学，Python程序设计开发宝典') #直接给出列表</a:t>
            </a:r>
            <a:endParaRPr lang="zh-CN" altLang="en-US" sz="1600">
              <a:solidFill>
                <a:srgbClr val="002060"/>
              </a:solidFill>
              <a:latin typeface="Consolas" panose="020B0609020204030204" charset="0"/>
            </a:endParaRPr>
          </a:p>
          <a:p>
            <a:pPr marL="0" indent="0">
              <a:spcBef>
                <a:spcPct val="0"/>
              </a:spcBef>
              <a:buNone/>
            </a:pPr>
            <a:r>
              <a:rPr lang="en-US" altLang="zh-CN" sz="1600">
                <a:solidFill>
                  <a:srgbClr val="00B0F0"/>
                </a:solidFill>
                <a:latin typeface="Consolas" panose="020B0609020204030204" charset="0"/>
              </a:rPr>
              <a:t>Dumping model to file cache C:\Users\d\AppData\Local\Temp\jieba.cache</a:t>
            </a:r>
          </a:p>
          <a:p>
            <a:pPr marL="0" indent="0">
              <a:spcBef>
                <a:spcPct val="0"/>
              </a:spcBef>
              <a:buNone/>
            </a:pPr>
            <a:r>
              <a:rPr lang="en-US" altLang="zh-CN" sz="1600">
                <a:solidFill>
                  <a:srgbClr val="00B0F0"/>
                </a:solidFill>
                <a:latin typeface="Consolas" panose="020B0609020204030204" charset="0"/>
              </a:rPr>
              <a:t>['Python', '可以', '这样', '学', '，', 'Python', '程序设计', '开发', '宝典']</a:t>
            </a:r>
          </a:p>
          <a:p>
            <a:pPr marL="0" indent="0">
              <a:spcBef>
                <a:spcPct val="0"/>
              </a:spcBef>
              <a:buNone/>
            </a:pPr>
            <a:r>
              <a:rPr lang="en-US" altLang="zh-CN" sz="1600">
                <a:latin typeface="Consolas" panose="020B0609020204030204" charset="0"/>
              </a:rPr>
              <a:t>&gt;&gt;&gt; list(jieba.cut('花纸杯'))</a:t>
            </a:r>
          </a:p>
          <a:p>
            <a:pPr marL="0" indent="0">
              <a:spcBef>
                <a:spcPct val="0"/>
              </a:spcBef>
              <a:buNone/>
            </a:pPr>
            <a:r>
              <a:rPr lang="en-US" altLang="zh-CN" sz="1600">
                <a:solidFill>
                  <a:srgbClr val="00B0F0"/>
                </a:solidFill>
                <a:latin typeface="Consolas" panose="020B0609020204030204" charset="0"/>
              </a:rPr>
              <a:t>['花', '纸杯']</a:t>
            </a:r>
          </a:p>
          <a:p>
            <a:pPr marL="0" indent="0">
              <a:spcBef>
                <a:spcPct val="0"/>
              </a:spcBef>
              <a:buNone/>
            </a:pPr>
            <a:r>
              <a:rPr lang="en-US" altLang="zh-CN" sz="1600">
                <a:latin typeface="Consolas" panose="020B0609020204030204" charset="0"/>
              </a:rPr>
              <a:t>&gt;&gt;&gt; jieba.add_word('花纸杯')         #增加词条</a:t>
            </a:r>
          </a:p>
          <a:p>
            <a:pPr marL="0" indent="0">
              <a:spcBef>
                <a:spcPct val="0"/>
              </a:spcBef>
              <a:buNone/>
            </a:pPr>
            <a:r>
              <a:rPr lang="en-US" altLang="zh-CN" sz="1600">
                <a:latin typeface="Consolas" panose="020B0609020204030204" charset="0"/>
              </a:rPr>
              <a:t>&gt;&gt;&gt; list(jieba.cut('花纸杯'))        #使用新</a:t>
            </a:r>
            <a:r>
              <a:rPr lang="zh-CN" altLang="en-US" sz="1600">
                <a:latin typeface="Consolas" panose="020B0609020204030204" charset="0"/>
              </a:rPr>
              <a:t>词</a:t>
            </a:r>
            <a:r>
              <a:rPr lang="en-US" altLang="zh-CN" sz="1600">
                <a:latin typeface="Consolas" panose="020B0609020204030204" charset="0"/>
              </a:rPr>
              <a:t>库进行分词</a:t>
            </a:r>
          </a:p>
          <a:p>
            <a:pPr marL="0" indent="0">
              <a:spcBef>
                <a:spcPct val="0"/>
              </a:spcBef>
              <a:buNone/>
            </a:pPr>
            <a:r>
              <a:rPr lang="en-US" altLang="zh-CN" sz="1600">
                <a:solidFill>
                  <a:srgbClr val="00B0F0"/>
                </a:solidFill>
                <a:latin typeface="Consolas" panose="020B0609020204030204" charset="0"/>
              </a:rPr>
              <a:t>['花纸杯']</a:t>
            </a:r>
          </a:p>
        </p:txBody>
      </p:sp>
      <p:sp>
        <p:nvSpPr>
          <p:cNvPr id="78851" name="Slide Number Placeholder 3"/>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51</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中文分词与拼音处理</a:t>
            </a:r>
          </a:p>
        </p:txBody>
      </p:sp>
      <p:sp>
        <p:nvSpPr>
          <p:cNvPr id="79874" name="Content Placeholder 2"/>
          <p:cNvSpPr>
            <a:spLocks noGrp="1"/>
          </p:cNvSpPr>
          <p:nvPr>
            <p:ph idx="1"/>
          </p:nvPr>
        </p:nvSpPr>
        <p:spPr/>
        <p:txBody>
          <a:bodyPr anchor="t"/>
          <a:lstStyle/>
          <a:p>
            <a:pPr marL="0" indent="0">
              <a:spcBef>
                <a:spcPct val="0"/>
              </a:spcBef>
              <a:buNone/>
            </a:pPr>
            <a:r>
              <a:rPr lang="en-US" altLang="zh-CN" sz="1800">
                <a:latin typeface="Consolas" panose="020B0609020204030204" charset="0"/>
              </a:rPr>
              <a:t>&gt;&gt;&gt; from jieba import posseg</a:t>
            </a:r>
          </a:p>
          <a:p>
            <a:pPr marL="0" indent="0">
              <a:spcBef>
                <a:spcPct val="0"/>
              </a:spcBef>
              <a:buNone/>
            </a:pPr>
            <a:r>
              <a:rPr lang="en-US" altLang="zh-CN" sz="1800">
                <a:latin typeface="Consolas" panose="020B0609020204030204" charset="0"/>
              </a:rPr>
              <a:t>&gt;&gt;&gt; text = '分词的准确度直接影响了后续文本处理和挖掘算法的最终效果。'</a:t>
            </a:r>
          </a:p>
          <a:p>
            <a:pPr marL="0" indent="0">
              <a:spcBef>
                <a:spcPct val="0"/>
              </a:spcBef>
              <a:buNone/>
            </a:pPr>
            <a:r>
              <a:rPr lang="en-US" altLang="zh-CN" sz="1800">
                <a:latin typeface="Consolas" panose="020B0609020204030204" charset="0"/>
              </a:rPr>
              <a:t>&gt;&gt;&gt; for word, tag in posseg.cut(text):  # </a:t>
            </a:r>
            <a:r>
              <a:rPr lang="zh-CN" altLang="en-US" sz="1800">
                <a:latin typeface="Consolas" panose="020B0609020204030204" charset="0"/>
              </a:rPr>
              <a:t>得到分词及其词性</a:t>
            </a:r>
          </a:p>
          <a:p>
            <a:pPr marL="0" indent="0">
              <a:spcBef>
                <a:spcPct val="0"/>
              </a:spcBef>
              <a:buNone/>
            </a:pPr>
            <a:r>
              <a:rPr lang="en-US" altLang="zh-CN" sz="1800">
                <a:latin typeface="Consolas" panose="020B0609020204030204" charset="0"/>
              </a:rPr>
              <a:t>    print(word, tag, sep=':', end='\t')</a:t>
            </a:r>
          </a:p>
          <a:p>
            <a:pPr marL="0" indent="0">
              <a:spcBef>
                <a:spcPct val="0"/>
              </a:spcBef>
              <a:buNone/>
            </a:pPr>
            <a:r>
              <a:rPr lang="en-US" altLang="zh-CN" sz="1800">
                <a:latin typeface="Consolas" panose="020B0609020204030204" charset="0"/>
              </a:rPr>
              <a:t>	</a:t>
            </a:r>
          </a:p>
          <a:p>
            <a:pPr marL="0" indent="0">
              <a:spcBef>
                <a:spcPct val="0"/>
              </a:spcBef>
              <a:buNone/>
            </a:pPr>
            <a:r>
              <a:rPr lang="en-US" altLang="zh-CN" sz="1800">
                <a:solidFill>
                  <a:srgbClr val="00B0F0"/>
                </a:solidFill>
                <a:latin typeface="Consolas" panose="020B0609020204030204" charset="0"/>
              </a:rPr>
              <a:t>分词:n	的:uj	准确度:n	直接:ad	影响:vn	了:ul	后续:v	文本处理:n	和:c	挖掘:v	算法:n	的:uj	最终:d	效果:n	。:x</a:t>
            </a:r>
          </a:p>
        </p:txBody>
      </p:sp>
      <p:sp>
        <p:nvSpPr>
          <p:cNvPr id="79875" name="Slide Number Placeholder 3"/>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52</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中文分词与拼音处理</a:t>
            </a:r>
          </a:p>
        </p:txBody>
      </p:sp>
      <p:sp>
        <p:nvSpPr>
          <p:cNvPr id="80898" name="Content Placeholder 2"/>
          <p:cNvSpPr>
            <a:spLocks noGrp="1"/>
          </p:cNvSpPr>
          <p:nvPr>
            <p:ph idx="1"/>
          </p:nvPr>
        </p:nvSpPr>
        <p:spPr/>
        <p:txBody>
          <a:bodyPr anchor="t"/>
          <a:lstStyle/>
          <a:p>
            <a:pPr marL="0" indent="0">
              <a:spcBef>
                <a:spcPct val="0"/>
              </a:spcBef>
              <a:buNone/>
            </a:pPr>
            <a:r>
              <a:rPr lang="en-US" altLang="zh-CN" sz="1800">
                <a:latin typeface="Consolas" panose="020B0609020204030204" charset="0"/>
              </a:rPr>
              <a:t>&gt;&gt;&gt; import snownlp                     #导入snownlp模块</a:t>
            </a:r>
          </a:p>
          <a:p>
            <a:pPr marL="0" indent="0">
              <a:spcBef>
                <a:spcPct val="0"/>
              </a:spcBef>
              <a:buNone/>
            </a:pPr>
            <a:r>
              <a:rPr lang="en-US" altLang="zh-CN" sz="1800">
                <a:latin typeface="Consolas" panose="020B0609020204030204" charset="0"/>
              </a:rPr>
              <a:t>&gt;&gt;&gt; snownlp.SnowNLP('学而时习之，不亦说乎').words</a:t>
            </a:r>
          </a:p>
          <a:p>
            <a:pPr marL="0" indent="0">
              <a:spcBef>
                <a:spcPct val="0"/>
              </a:spcBef>
              <a:buNone/>
            </a:pPr>
            <a:r>
              <a:rPr lang="en-US" altLang="zh-CN" sz="1800">
                <a:solidFill>
                  <a:srgbClr val="00B0F0"/>
                </a:solidFill>
                <a:latin typeface="Consolas" panose="020B0609020204030204" charset="0"/>
              </a:rPr>
              <a:t>['学而', '时习', '之', '，', '不亦', '说乎']</a:t>
            </a:r>
          </a:p>
          <a:p>
            <a:pPr marL="0" indent="0">
              <a:spcBef>
                <a:spcPct val="0"/>
              </a:spcBef>
              <a:buNone/>
            </a:pPr>
            <a:r>
              <a:rPr lang="en-US" altLang="zh-CN" sz="1800">
                <a:latin typeface="Consolas" panose="020B0609020204030204" charset="0"/>
              </a:rPr>
              <a:t>&gt;&gt;&gt; snownlp.SnowNLP(x).words</a:t>
            </a:r>
          </a:p>
          <a:p>
            <a:pPr marL="0" indent="0">
              <a:spcBef>
                <a:spcPct val="0"/>
              </a:spcBef>
              <a:buNone/>
            </a:pPr>
            <a:r>
              <a:rPr lang="en-US" altLang="zh-CN" sz="1800">
                <a:solidFill>
                  <a:srgbClr val="00B0F0"/>
                </a:solidFill>
                <a:latin typeface="Consolas" panose="020B0609020204030204" charset="0"/>
              </a:rPr>
              <a:t>['分词', '的', '准确度', '直接', '影响', '了', '后续', '文本', '处理', '和', '挖掘', '算法', '的', '最终', '效果', '。']</a:t>
            </a:r>
          </a:p>
          <a:p>
            <a:pPr marL="0" indent="0">
              <a:buNone/>
            </a:pPr>
            <a:endParaRPr lang="en-US" altLang="zh-CN" sz="1800"/>
          </a:p>
        </p:txBody>
      </p:sp>
      <p:sp>
        <p:nvSpPr>
          <p:cNvPr id="80899" name="Slide Number Placeholder 3"/>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53</a:t>
            </a:fld>
            <a:endParaRPr lang="zh-CN" altLang="en-US" sz="1050" dirty="0">
              <a:latin typeface="Arial" panose="020B0604020202020204" pitchFamily="34" charset="0"/>
              <a:ea typeface="宋体" panose="02010600030101010101" pitchFamily="2" charset="-122"/>
            </a:endParaRPr>
          </a:p>
        </p:txBody>
      </p:sp>
      <p:sp>
        <p:nvSpPr>
          <p:cNvPr id="6" name="文本框 5">
            <a:extLst>
              <a:ext uri="{FF2B5EF4-FFF2-40B4-BE49-F238E27FC236}">
                <a16:creationId xmlns:a16="http://schemas.microsoft.com/office/drawing/2014/main" id="{47985AFF-A31E-41CE-9F38-56527550F38A}"/>
              </a:ext>
            </a:extLst>
          </p:cNvPr>
          <p:cNvSpPr txBox="1"/>
          <p:nvPr/>
        </p:nvSpPr>
        <p:spPr>
          <a:xfrm>
            <a:off x="2063163" y="2927477"/>
            <a:ext cx="4648840" cy="2031325"/>
          </a:xfrm>
          <a:prstGeom prst="rect">
            <a:avLst/>
          </a:prstGeom>
          <a:noFill/>
        </p:spPr>
        <p:txBody>
          <a:bodyPr wrap="square">
            <a:spAutoFit/>
          </a:bodyPr>
          <a:lstStyle/>
          <a:p>
            <a:r>
              <a:rPr lang="en-US" altLang="zh-CN" dirty="0" err="1"/>
              <a:t>SnowNLP</a:t>
            </a:r>
            <a:r>
              <a:rPr lang="zh-CN" altLang="en-US" dirty="0"/>
              <a:t>是一个</a:t>
            </a:r>
            <a:r>
              <a:rPr lang="en-US" altLang="zh-CN" dirty="0"/>
              <a:t>python</a:t>
            </a:r>
            <a:r>
              <a:rPr lang="zh-CN" altLang="en-US" dirty="0"/>
              <a:t>写的类库，可以方便的处理中文文本内容，是受到了</a:t>
            </a:r>
            <a:r>
              <a:rPr lang="en-US" altLang="zh-CN" dirty="0" err="1"/>
              <a:t>TextBlob</a:t>
            </a:r>
            <a:r>
              <a:rPr lang="zh-CN" altLang="en-US" dirty="0"/>
              <a:t>的启发而写的，由于现在大部分的自然语言处理库基本都是针对英文的，于是写了一个方便处理中文的类库，并且和</a:t>
            </a:r>
            <a:r>
              <a:rPr lang="en-US" altLang="zh-CN" dirty="0" err="1"/>
              <a:t>TextBlob</a:t>
            </a:r>
            <a:r>
              <a:rPr lang="zh-CN" altLang="en-US" dirty="0"/>
              <a:t>不同的是，这里没有用</a:t>
            </a:r>
            <a:r>
              <a:rPr lang="en-US" altLang="zh-CN" dirty="0"/>
              <a:t>NLTK</a:t>
            </a:r>
            <a:r>
              <a:rPr lang="zh-CN" altLang="en-US" dirty="0"/>
              <a:t>，所有的算法都是自己实现的，并且自带了一些训练好的字典。</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中文分词与拼音处理</a:t>
            </a:r>
          </a:p>
        </p:txBody>
      </p:sp>
      <p:sp>
        <p:nvSpPr>
          <p:cNvPr id="3" name="Content Placeholder 2"/>
          <p:cNvSpPr>
            <a:spLocks noGrp="1"/>
          </p:cNvSpPr>
          <p:nvPr>
            <p:ph idx="1"/>
          </p:nvPr>
        </p:nvSpPr>
        <p:spPr/>
        <p:txBody>
          <a:bodyPr/>
          <a:lstStyle/>
          <a:p>
            <a:pPr fontAlgn="base"/>
            <a:r>
              <a:rPr lang="zh-CN" altLang="en-US" sz="1800" b="1" strike="noStrike" noProof="1"/>
              <a:t>应用：</a:t>
            </a:r>
            <a:r>
              <a:rPr lang="zh-CN" altLang="en-US" sz="1800" strike="noStrike" noProof="1"/>
              <a:t>过滤字符串中的空白字符和中英文标点符号。</a:t>
            </a:r>
          </a:p>
          <a:p>
            <a:pPr marL="0" indent="0">
              <a:spcBef>
                <a:spcPts val="0"/>
              </a:spcBef>
              <a:buNone/>
            </a:pPr>
            <a:r>
              <a:rPr lang="zh-CN" altLang="en-US" sz="1600" strike="noStrike" noProof="1">
                <a:latin typeface="Consolas" panose="020B0609020204030204" charset="0"/>
              </a:rPr>
              <a:t>from jieba import cut</a:t>
            </a:r>
          </a:p>
          <a:p>
            <a:pPr marL="0" indent="0">
              <a:spcBef>
                <a:spcPts val="0"/>
              </a:spcBef>
              <a:buNone/>
            </a:pP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def delPuncs(s):</a:t>
            </a:r>
          </a:p>
          <a:p>
            <a:pPr marL="0" indent="0">
              <a:spcBef>
                <a:spcPts val="0"/>
              </a:spcBef>
              <a:buNone/>
            </a:pPr>
            <a:r>
              <a:rPr lang="zh-CN" altLang="en-US" sz="1600" strike="noStrike" noProof="1">
                <a:latin typeface="Consolas" panose="020B0609020204030204" charset="0"/>
              </a:rPr>
              <a:t>    f = lambda word: len(word)&gt;1 or '\u4e00'&lt;=word&lt;='\u9fa5'</a:t>
            </a:r>
          </a:p>
          <a:p>
            <a:pPr marL="0" indent="0">
              <a:spcBef>
                <a:spcPts val="0"/>
              </a:spcBef>
              <a:buNone/>
            </a:pPr>
            <a:r>
              <a:rPr lang="zh-CN" altLang="en-US" sz="1600" strike="noStrike" noProof="1">
                <a:latin typeface="Consolas" panose="020B0609020204030204" charset="0"/>
              </a:rPr>
              <a:t>    return ''.join(filter(f, cut(s)))</a:t>
            </a:r>
          </a:p>
          <a:p>
            <a:pPr marL="0" indent="0">
              <a:spcBef>
                <a:spcPts val="0"/>
              </a:spcBef>
              <a:buNone/>
            </a:pP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sentence = '''</a:t>
            </a:r>
          </a:p>
          <a:p>
            <a:pPr marL="0" indent="0">
              <a:spcBef>
                <a:spcPts val="0"/>
              </a:spcBef>
              <a:buNone/>
            </a:pPr>
            <a:r>
              <a:rPr lang="zh-CN" altLang="en-US" sz="1600" strike="noStrike" noProof="1">
                <a:latin typeface="Consolas" panose="020B0609020204030204" charset="0"/>
              </a:rPr>
              <a:t>东边来个小朋友叫小松，手里拿着一捆葱。西边来个小朋友叫小丛，手里拿着小闹钟。</a:t>
            </a:r>
          </a:p>
          <a:p>
            <a:pPr marL="0" indent="0">
              <a:spcBef>
                <a:spcPts val="0"/>
              </a:spcBef>
              <a:buNone/>
            </a:pPr>
            <a:r>
              <a:rPr lang="zh-CN" altLang="en-US" sz="1600" strike="noStrike" noProof="1">
                <a:latin typeface="Consolas" panose="020B0609020204030204" charset="0"/>
              </a:rPr>
              <a:t>小松手里葱捆得松，掉在地上一些葱。小丛忙放闹钟去拾葱，帮助小松捆紧葱.</a:t>
            </a:r>
          </a:p>
          <a:p>
            <a:pPr marL="0" indent="0">
              <a:spcBef>
                <a:spcPts val="0"/>
              </a:spcBef>
              <a:buNone/>
            </a:pPr>
            <a:r>
              <a:rPr lang="zh-CN" altLang="en-US" sz="1600" strike="noStrike" noProof="1">
                <a:latin typeface="Consolas" panose="020B0609020204030204" charset="0"/>
              </a:rPr>
              <a:t>小松夸小丛像雷锋，小丛说小松爱劳动。'''</a:t>
            </a:r>
          </a:p>
          <a:p>
            <a:pPr marL="0" indent="0">
              <a:spcBef>
                <a:spcPts val="0"/>
              </a:spcBef>
              <a:buNone/>
            </a:pPr>
            <a:r>
              <a:rPr lang="zh-CN" altLang="en-US" sz="1600" strike="noStrike" noProof="1">
                <a:latin typeface="Consolas" panose="020B0609020204030204" charset="0"/>
              </a:rPr>
              <a:t>print(delPuncs(sentence))</a:t>
            </a:r>
          </a:p>
        </p:txBody>
      </p:sp>
      <p:sp>
        <p:nvSpPr>
          <p:cNvPr id="81923" name="Slide Number Placeholder 3"/>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54</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中文分词与拼音处理</a:t>
            </a:r>
          </a:p>
        </p:txBody>
      </p:sp>
      <p:sp>
        <p:nvSpPr>
          <p:cNvPr id="82946" name="Content Placeholder 2"/>
          <p:cNvSpPr>
            <a:spLocks noGrp="1"/>
          </p:cNvSpPr>
          <p:nvPr>
            <p:ph idx="1"/>
          </p:nvPr>
        </p:nvSpPr>
        <p:spPr/>
        <p:txBody>
          <a:bodyPr anchor="t"/>
          <a:lstStyle/>
          <a:p>
            <a:pPr marL="0" indent="0">
              <a:spcBef>
                <a:spcPct val="0"/>
              </a:spcBef>
              <a:buNone/>
            </a:pPr>
            <a:r>
              <a:rPr lang="en-US" altLang="zh-CN" sz="1400" dirty="0">
                <a:latin typeface="Consolas" panose="020B0609020204030204" charset="0"/>
              </a:rPr>
              <a:t>&gt;&gt;&gt; from </a:t>
            </a:r>
            <a:r>
              <a:rPr lang="en-US" altLang="zh-CN" sz="1400" dirty="0" err="1">
                <a:latin typeface="Consolas" panose="020B0609020204030204" charset="0"/>
              </a:rPr>
              <a:t>pypinyin</a:t>
            </a:r>
            <a:r>
              <a:rPr lang="en-US" altLang="zh-CN" sz="1400" dirty="0">
                <a:latin typeface="Consolas" panose="020B0609020204030204" charset="0"/>
              </a:rPr>
              <a:t> import </a:t>
            </a:r>
            <a:r>
              <a:rPr lang="en-US" altLang="zh-CN" sz="1400" dirty="0" err="1">
                <a:latin typeface="Consolas" panose="020B0609020204030204" charset="0"/>
              </a:rPr>
              <a:t>lazy_pinyin</a:t>
            </a:r>
            <a:r>
              <a:rPr lang="en-US" altLang="zh-CN" sz="1400" dirty="0">
                <a:latin typeface="Consolas" panose="020B0609020204030204" charset="0"/>
              </a:rPr>
              <a:t>, pinyin</a:t>
            </a:r>
          </a:p>
          <a:p>
            <a:pPr marL="0" indent="0">
              <a:spcBef>
                <a:spcPct val="0"/>
              </a:spcBef>
              <a:buNone/>
            </a:pPr>
            <a:r>
              <a:rPr lang="en-US" altLang="zh-CN" sz="1400" dirty="0">
                <a:latin typeface="Consolas" panose="020B0609020204030204" charset="0"/>
              </a:rPr>
              <a:t>&gt;&gt;&gt; </a:t>
            </a:r>
            <a:r>
              <a:rPr lang="en-US" altLang="zh-CN" sz="1400" dirty="0" err="1">
                <a:latin typeface="Consolas" panose="020B0609020204030204" charset="0"/>
              </a:rPr>
              <a:t>lazy_pinyin</a:t>
            </a:r>
            <a:r>
              <a:rPr lang="en-US" altLang="zh-CN" sz="1400" dirty="0">
                <a:latin typeface="Consolas" panose="020B0609020204030204" charset="0"/>
              </a:rPr>
              <a:t>('</a:t>
            </a:r>
            <a:r>
              <a:rPr lang="en-US" altLang="zh-CN" sz="1400" dirty="0" err="1">
                <a:latin typeface="Consolas" panose="020B0609020204030204" charset="0"/>
              </a:rPr>
              <a:t>董付国</a:t>
            </a:r>
            <a:r>
              <a:rPr lang="en-US" altLang="zh-CN" sz="1400" dirty="0">
                <a:latin typeface="Consolas" panose="020B0609020204030204" charset="0"/>
              </a:rPr>
              <a:t>')               #返回拼音</a:t>
            </a:r>
          </a:p>
          <a:p>
            <a:pPr marL="0" indent="0">
              <a:spcBef>
                <a:spcPct val="0"/>
              </a:spcBef>
              <a:buNone/>
            </a:pPr>
            <a:r>
              <a:rPr lang="en-US" altLang="zh-CN" sz="1400" dirty="0">
                <a:solidFill>
                  <a:srgbClr val="00B0F0"/>
                </a:solidFill>
                <a:latin typeface="Consolas" panose="020B0609020204030204" charset="0"/>
              </a:rPr>
              <a:t>['dong', 'fu', '</a:t>
            </a:r>
            <a:r>
              <a:rPr lang="en-US" altLang="zh-CN" sz="1400" dirty="0" err="1">
                <a:solidFill>
                  <a:srgbClr val="00B0F0"/>
                </a:solidFill>
                <a:latin typeface="Consolas" panose="020B0609020204030204" charset="0"/>
              </a:rPr>
              <a:t>guo</a:t>
            </a:r>
            <a:r>
              <a:rPr lang="en-US" altLang="zh-CN" sz="1400" dirty="0">
                <a:solidFill>
                  <a:srgbClr val="00B0F0"/>
                </a:solidFill>
                <a:latin typeface="Consolas" panose="020B0609020204030204" charset="0"/>
              </a:rPr>
              <a:t>']</a:t>
            </a:r>
          </a:p>
          <a:p>
            <a:pPr marL="0" indent="0">
              <a:spcBef>
                <a:spcPct val="0"/>
              </a:spcBef>
              <a:buNone/>
            </a:pPr>
            <a:r>
              <a:rPr lang="en-US" altLang="zh-CN" sz="1400" dirty="0">
                <a:latin typeface="Consolas" panose="020B0609020204030204" charset="0"/>
              </a:rPr>
              <a:t>&gt;&gt;&gt; </a:t>
            </a:r>
            <a:r>
              <a:rPr lang="en-US" altLang="zh-CN" sz="1400" dirty="0" err="1">
                <a:latin typeface="Consolas" panose="020B0609020204030204" charset="0"/>
              </a:rPr>
              <a:t>lazy_pinyin</a:t>
            </a:r>
            <a:r>
              <a:rPr lang="en-US" altLang="zh-CN" sz="1400" dirty="0">
                <a:latin typeface="Consolas" panose="020B0609020204030204" charset="0"/>
              </a:rPr>
              <a:t>('</a:t>
            </a:r>
            <a:r>
              <a:rPr lang="en-US" altLang="zh-CN" sz="1400" dirty="0" err="1">
                <a:latin typeface="Consolas" panose="020B0609020204030204" charset="0"/>
              </a:rPr>
              <a:t>董付国</a:t>
            </a:r>
            <a:r>
              <a:rPr lang="en-US" altLang="zh-CN" sz="1400" dirty="0">
                <a:latin typeface="Consolas" panose="020B0609020204030204" charset="0"/>
              </a:rPr>
              <a:t>', 1)            #带声调的拼音</a:t>
            </a:r>
          </a:p>
          <a:p>
            <a:pPr marL="0" indent="0">
              <a:spcBef>
                <a:spcPct val="0"/>
              </a:spcBef>
              <a:buNone/>
            </a:pPr>
            <a:r>
              <a:rPr lang="en-US" altLang="zh-CN" sz="1400" dirty="0">
                <a:solidFill>
                  <a:srgbClr val="00B0F0"/>
                </a:solidFill>
                <a:latin typeface="Consolas" panose="020B0609020204030204" charset="0"/>
              </a:rPr>
              <a:t>['</a:t>
            </a:r>
            <a:r>
              <a:rPr lang="en-US" altLang="zh-CN" sz="1400" dirty="0" err="1">
                <a:solidFill>
                  <a:srgbClr val="00B0F0"/>
                </a:solidFill>
                <a:latin typeface="Consolas" panose="020B0609020204030204" charset="0"/>
              </a:rPr>
              <a:t>dǒng</a:t>
            </a:r>
            <a:r>
              <a:rPr lang="en-US" altLang="zh-CN" sz="1400" dirty="0">
                <a:solidFill>
                  <a:srgbClr val="00B0F0"/>
                </a:solidFill>
                <a:latin typeface="Consolas" panose="020B0609020204030204" charset="0"/>
              </a:rPr>
              <a:t>', '</a:t>
            </a:r>
            <a:r>
              <a:rPr lang="en-US" altLang="zh-CN" sz="1400" dirty="0" err="1">
                <a:solidFill>
                  <a:srgbClr val="00B0F0"/>
                </a:solidFill>
                <a:latin typeface="Consolas" panose="020B0609020204030204" charset="0"/>
              </a:rPr>
              <a:t>fù</a:t>
            </a:r>
            <a:r>
              <a:rPr lang="en-US" altLang="zh-CN" sz="1400" dirty="0">
                <a:solidFill>
                  <a:srgbClr val="00B0F0"/>
                </a:solidFill>
                <a:latin typeface="Consolas" panose="020B0609020204030204" charset="0"/>
              </a:rPr>
              <a:t>', '</a:t>
            </a:r>
            <a:r>
              <a:rPr lang="en-US" altLang="zh-CN" sz="1400" dirty="0" err="1">
                <a:solidFill>
                  <a:srgbClr val="00B0F0"/>
                </a:solidFill>
                <a:latin typeface="Consolas" panose="020B0609020204030204" charset="0"/>
              </a:rPr>
              <a:t>guó</a:t>
            </a:r>
            <a:r>
              <a:rPr lang="en-US" altLang="zh-CN" sz="1400" dirty="0">
                <a:solidFill>
                  <a:srgbClr val="00B0F0"/>
                </a:solidFill>
                <a:latin typeface="Consolas" panose="020B0609020204030204" charset="0"/>
              </a:rPr>
              <a:t>']</a:t>
            </a:r>
          </a:p>
          <a:p>
            <a:pPr marL="0" indent="0">
              <a:spcBef>
                <a:spcPct val="0"/>
              </a:spcBef>
              <a:buNone/>
            </a:pPr>
            <a:r>
              <a:rPr lang="en-US" altLang="zh-CN" sz="1400" dirty="0">
                <a:latin typeface="Consolas" panose="020B0609020204030204" charset="0"/>
              </a:rPr>
              <a:t>&gt;&gt;&gt; </a:t>
            </a:r>
            <a:r>
              <a:rPr lang="en-US" altLang="zh-CN" sz="1400" dirty="0" err="1">
                <a:latin typeface="Consolas" panose="020B0609020204030204" charset="0"/>
              </a:rPr>
              <a:t>lazy_pinyin</a:t>
            </a:r>
            <a:r>
              <a:rPr lang="en-US" altLang="zh-CN" sz="1400" dirty="0">
                <a:latin typeface="Consolas" panose="020B0609020204030204" charset="0"/>
              </a:rPr>
              <a:t>('</a:t>
            </a:r>
            <a:r>
              <a:rPr lang="en-US" altLang="zh-CN" sz="1400" dirty="0" err="1">
                <a:latin typeface="Consolas" panose="020B0609020204030204" charset="0"/>
              </a:rPr>
              <a:t>董付国</a:t>
            </a:r>
            <a:r>
              <a:rPr lang="en-US" altLang="zh-CN" sz="1400" dirty="0">
                <a:latin typeface="Consolas" panose="020B0609020204030204" charset="0"/>
              </a:rPr>
              <a:t>', 2)            #另一种拼音形式，数字表示前面字母的声调</a:t>
            </a:r>
          </a:p>
          <a:p>
            <a:pPr marL="0" indent="0">
              <a:spcBef>
                <a:spcPct val="0"/>
              </a:spcBef>
              <a:buNone/>
            </a:pPr>
            <a:r>
              <a:rPr lang="en-US" altLang="zh-CN" sz="1400" dirty="0">
                <a:solidFill>
                  <a:srgbClr val="00B0F0"/>
                </a:solidFill>
                <a:latin typeface="Consolas" panose="020B0609020204030204" charset="0"/>
              </a:rPr>
              <a:t>['do3ng', 'fu4', 'guo2']</a:t>
            </a:r>
          </a:p>
          <a:p>
            <a:pPr marL="0" indent="0">
              <a:spcBef>
                <a:spcPct val="0"/>
              </a:spcBef>
              <a:buNone/>
            </a:pPr>
            <a:r>
              <a:rPr lang="en-US" altLang="zh-CN" sz="1400" dirty="0">
                <a:latin typeface="Consolas" panose="020B0609020204030204" charset="0"/>
              </a:rPr>
              <a:t>&gt;&gt;&gt; </a:t>
            </a:r>
            <a:r>
              <a:rPr lang="en-US" altLang="zh-CN" sz="1400" dirty="0" err="1">
                <a:latin typeface="Consolas" panose="020B0609020204030204" charset="0"/>
              </a:rPr>
              <a:t>lazy_pinyin</a:t>
            </a:r>
            <a:r>
              <a:rPr lang="en-US" altLang="zh-CN" sz="1400" dirty="0">
                <a:latin typeface="Consolas" panose="020B0609020204030204" charset="0"/>
              </a:rPr>
              <a:t>('</a:t>
            </a:r>
            <a:r>
              <a:rPr lang="en-US" altLang="zh-CN" sz="1400" dirty="0" err="1">
                <a:latin typeface="Consolas" panose="020B0609020204030204" charset="0"/>
              </a:rPr>
              <a:t>董付国</a:t>
            </a:r>
            <a:r>
              <a:rPr lang="en-US" altLang="zh-CN" sz="1400" dirty="0">
                <a:latin typeface="Consolas" panose="020B0609020204030204" charset="0"/>
              </a:rPr>
              <a:t>', 3)            #只返回拼音首字母</a:t>
            </a:r>
          </a:p>
          <a:p>
            <a:pPr marL="0" indent="0">
              <a:spcBef>
                <a:spcPct val="0"/>
              </a:spcBef>
              <a:buNone/>
            </a:pPr>
            <a:r>
              <a:rPr lang="en-US" altLang="zh-CN" sz="1400" dirty="0">
                <a:solidFill>
                  <a:srgbClr val="00B0F0"/>
                </a:solidFill>
                <a:latin typeface="Consolas" panose="020B0609020204030204" charset="0"/>
              </a:rPr>
              <a:t>['d', 'f', 'g']</a:t>
            </a:r>
          </a:p>
          <a:p>
            <a:pPr marL="0" indent="0">
              <a:spcBef>
                <a:spcPct val="0"/>
              </a:spcBef>
              <a:buNone/>
            </a:pPr>
            <a:r>
              <a:rPr lang="en-US" altLang="zh-CN" sz="1400" dirty="0">
                <a:latin typeface="Consolas" panose="020B0609020204030204" charset="0"/>
              </a:rPr>
              <a:t>&gt;&gt;&gt; </a:t>
            </a:r>
            <a:r>
              <a:rPr lang="en-US" altLang="zh-CN" sz="1400" dirty="0" err="1">
                <a:latin typeface="Consolas" panose="020B0609020204030204" charset="0"/>
              </a:rPr>
              <a:t>lazy_pinyin</a:t>
            </a:r>
            <a:r>
              <a:rPr lang="en-US" altLang="zh-CN" sz="1400" dirty="0">
                <a:latin typeface="Consolas" panose="020B0609020204030204" charset="0"/>
              </a:rPr>
              <a:t>('</a:t>
            </a:r>
            <a:r>
              <a:rPr lang="en-US" altLang="zh-CN" sz="1400" dirty="0" err="1">
                <a:latin typeface="Consolas" panose="020B0609020204030204" charset="0"/>
              </a:rPr>
              <a:t>重要</a:t>
            </a:r>
            <a:r>
              <a:rPr lang="en-US" altLang="zh-CN" sz="1400" dirty="0">
                <a:latin typeface="Consolas" panose="020B0609020204030204" charset="0"/>
              </a:rPr>
              <a:t>', 1)              #能够根据词组智能识别多音字</a:t>
            </a:r>
          </a:p>
          <a:p>
            <a:pPr marL="0" indent="0">
              <a:spcBef>
                <a:spcPct val="0"/>
              </a:spcBef>
              <a:buNone/>
            </a:pPr>
            <a:r>
              <a:rPr lang="en-US" altLang="zh-CN" sz="1400" dirty="0">
                <a:solidFill>
                  <a:srgbClr val="00B0F0"/>
                </a:solidFill>
                <a:latin typeface="Consolas" panose="020B0609020204030204" charset="0"/>
              </a:rPr>
              <a:t>['</a:t>
            </a:r>
            <a:r>
              <a:rPr lang="en-US" altLang="zh-CN" sz="1400" dirty="0" err="1">
                <a:solidFill>
                  <a:srgbClr val="00B0F0"/>
                </a:solidFill>
                <a:latin typeface="Consolas" panose="020B0609020204030204" charset="0"/>
              </a:rPr>
              <a:t>zhòng</a:t>
            </a:r>
            <a:r>
              <a:rPr lang="en-US" altLang="zh-CN" sz="1400" dirty="0">
                <a:solidFill>
                  <a:srgbClr val="00B0F0"/>
                </a:solidFill>
                <a:latin typeface="Consolas" panose="020B0609020204030204" charset="0"/>
              </a:rPr>
              <a:t>', '</a:t>
            </a:r>
            <a:r>
              <a:rPr lang="en-US" altLang="zh-CN" sz="1400" dirty="0" err="1">
                <a:solidFill>
                  <a:srgbClr val="00B0F0"/>
                </a:solidFill>
                <a:latin typeface="Consolas" panose="020B0609020204030204" charset="0"/>
              </a:rPr>
              <a:t>yào</a:t>
            </a:r>
            <a:r>
              <a:rPr lang="en-US" altLang="zh-CN" sz="1400" dirty="0">
                <a:solidFill>
                  <a:srgbClr val="00B0F0"/>
                </a:solidFill>
                <a:latin typeface="Consolas" panose="020B0609020204030204" charset="0"/>
              </a:rPr>
              <a:t>']</a:t>
            </a:r>
          </a:p>
          <a:p>
            <a:pPr marL="0" indent="0">
              <a:spcBef>
                <a:spcPct val="0"/>
              </a:spcBef>
              <a:buNone/>
            </a:pPr>
            <a:r>
              <a:rPr lang="en-US" altLang="zh-CN" sz="1400" dirty="0">
                <a:latin typeface="Consolas" panose="020B0609020204030204" charset="0"/>
              </a:rPr>
              <a:t>&gt;&gt;&gt; </a:t>
            </a:r>
            <a:r>
              <a:rPr lang="en-US" altLang="zh-CN" sz="1400" dirty="0" err="1">
                <a:latin typeface="Consolas" panose="020B0609020204030204" charset="0"/>
              </a:rPr>
              <a:t>lazy_pinyin</a:t>
            </a:r>
            <a:r>
              <a:rPr lang="en-US" altLang="zh-CN" sz="1400" dirty="0">
                <a:latin typeface="Consolas" panose="020B0609020204030204" charset="0"/>
              </a:rPr>
              <a:t>('</a:t>
            </a:r>
            <a:r>
              <a:rPr lang="en-US" altLang="zh-CN" sz="1400" dirty="0" err="1">
                <a:latin typeface="Consolas" panose="020B0609020204030204" charset="0"/>
              </a:rPr>
              <a:t>重阳</a:t>
            </a:r>
            <a:r>
              <a:rPr lang="en-US" altLang="zh-CN" sz="1400" dirty="0">
                <a:latin typeface="Consolas" panose="020B0609020204030204" charset="0"/>
              </a:rPr>
              <a:t>', 1)</a:t>
            </a:r>
          </a:p>
          <a:p>
            <a:pPr marL="0" indent="0">
              <a:spcBef>
                <a:spcPct val="0"/>
              </a:spcBef>
              <a:buNone/>
            </a:pPr>
            <a:r>
              <a:rPr lang="en-US" altLang="zh-CN" sz="1400" dirty="0">
                <a:solidFill>
                  <a:srgbClr val="00B0F0"/>
                </a:solidFill>
                <a:latin typeface="Consolas" panose="020B0609020204030204" charset="0"/>
              </a:rPr>
              <a:t>['</a:t>
            </a:r>
            <a:r>
              <a:rPr lang="en-US" altLang="zh-CN" sz="1400" dirty="0" err="1">
                <a:solidFill>
                  <a:srgbClr val="00B0F0"/>
                </a:solidFill>
                <a:latin typeface="Consolas" panose="020B0609020204030204" charset="0"/>
              </a:rPr>
              <a:t>chóng</a:t>
            </a:r>
            <a:r>
              <a:rPr lang="en-US" altLang="zh-CN" sz="1400" dirty="0">
                <a:solidFill>
                  <a:srgbClr val="00B0F0"/>
                </a:solidFill>
                <a:latin typeface="Consolas" panose="020B0609020204030204" charset="0"/>
              </a:rPr>
              <a:t>', '</a:t>
            </a:r>
            <a:r>
              <a:rPr lang="en-US" altLang="zh-CN" sz="1400" dirty="0" err="1">
                <a:solidFill>
                  <a:srgbClr val="00B0F0"/>
                </a:solidFill>
                <a:latin typeface="Consolas" panose="020B0609020204030204" charset="0"/>
              </a:rPr>
              <a:t>yáng</a:t>
            </a:r>
            <a:r>
              <a:rPr lang="en-US" altLang="zh-CN" sz="1400" dirty="0">
                <a:solidFill>
                  <a:srgbClr val="00B0F0"/>
                </a:solidFill>
                <a:latin typeface="Consolas" panose="020B0609020204030204" charset="0"/>
              </a:rPr>
              <a:t>']</a:t>
            </a:r>
          </a:p>
          <a:p>
            <a:pPr marL="0" indent="0">
              <a:spcBef>
                <a:spcPct val="0"/>
              </a:spcBef>
              <a:buNone/>
            </a:pPr>
            <a:r>
              <a:rPr lang="en-US" altLang="zh-CN" sz="1400" dirty="0">
                <a:latin typeface="Consolas" panose="020B0609020204030204" charset="0"/>
              </a:rPr>
              <a:t>&gt;&gt;&gt; pinyin('</a:t>
            </a:r>
            <a:r>
              <a:rPr lang="en-US" altLang="zh-CN" sz="1400" dirty="0" err="1">
                <a:latin typeface="Consolas" panose="020B0609020204030204" charset="0"/>
              </a:rPr>
              <a:t>重阳</a:t>
            </a:r>
            <a:r>
              <a:rPr lang="en-US" altLang="zh-CN" sz="1400" dirty="0">
                <a:latin typeface="Consolas" panose="020B0609020204030204" charset="0"/>
              </a:rPr>
              <a:t>')                      #返回拼音</a:t>
            </a:r>
          </a:p>
          <a:p>
            <a:pPr marL="0" indent="0">
              <a:spcBef>
                <a:spcPct val="0"/>
              </a:spcBef>
              <a:buNone/>
            </a:pPr>
            <a:r>
              <a:rPr lang="en-US" altLang="zh-CN" sz="1400" dirty="0">
                <a:solidFill>
                  <a:srgbClr val="00B0F0"/>
                </a:solidFill>
                <a:latin typeface="Consolas" panose="020B0609020204030204" charset="0"/>
              </a:rPr>
              <a:t>[['</a:t>
            </a:r>
            <a:r>
              <a:rPr lang="en-US" altLang="zh-CN" sz="1400" dirty="0" err="1">
                <a:solidFill>
                  <a:srgbClr val="00B0F0"/>
                </a:solidFill>
                <a:latin typeface="Consolas" panose="020B0609020204030204" charset="0"/>
              </a:rPr>
              <a:t>chóng</a:t>
            </a:r>
            <a:r>
              <a:rPr lang="en-US" altLang="zh-CN" sz="1400" dirty="0">
                <a:solidFill>
                  <a:srgbClr val="00B0F0"/>
                </a:solidFill>
                <a:latin typeface="Consolas" panose="020B0609020204030204" charset="0"/>
              </a:rPr>
              <a:t>'], ['</a:t>
            </a:r>
            <a:r>
              <a:rPr lang="en-US" altLang="zh-CN" sz="1400" dirty="0" err="1">
                <a:solidFill>
                  <a:srgbClr val="00B0F0"/>
                </a:solidFill>
                <a:latin typeface="Consolas" panose="020B0609020204030204" charset="0"/>
              </a:rPr>
              <a:t>yáng</a:t>
            </a:r>
            <a:r>
              <a:rPr lang="en-US" altLang="zh-CN" sz="1400" dirty="0">
                <a:solidFill>
                  <a:srgbClr val="00B0F0"/>
                </a:solidFill>
                <a:latin typeface="Consolas" panose="020B0609020204030204" charset="0"/>
              </a:rPr>
              <a:t>']]</a:t>
            </a:r>
          </a:p>
          <a:p>
            <a:pPr marL="0" indent="0">
              <a:spcBef>
                <a:spcPct val="0"/>
              </a:spcBef>
              <a:buNone/>
            </a:pPr>
            <a:r>
              <a:rPr lang="en-US" altLang="zh-CN" sz="1400" dirty="0">
                <a:latin typeface="Consolas" panose="020B0609020204030204" charset="0"/>
              </a:rPr>
              <a:t>&gt;&gt;&gt; pinyin('</a:t>
            </a:r>
            <a:r>
              <a:rPr lang="en-US" altLang="zh-CN" sz="1400" dirty="0" err="1">
                <a:latin typeface="Consolas" panose="020B0609020204030204" charset="0"/>
              </a:rPr>
              <a:t>重阳节</a:t>
            </a:r>
            <a:r>
              <a:rPr lang="en-US" altLang="zh-CN" sz="1400" dirty="0">
                <a:latin typeface="Consolas" panose="020B0609020204030204" charset="0"/>
              </a:rPr>
              <a:t>', heteronym=True)    #返回多音字的所有读音</a:t>
            </a:r>
          </a:p>
          <a:p>
            <a:pPr marL="0" indent="0">
              <a:spcBef>
                <a:spcPct val="0"/>
              </a:spcBef>
              <a:buNone/>
            </a:pPr>
            <a:r>
              <a:rPr lang="en-US" altLang="zh-CN" sz="1400" dirty="0">
                <a:solidFill>
                  <a:srgbClr val="00B0F0"/>
                </a:solidFill>
                <a:latin typeface="Consolas" panose="020B0609020204030204" charset="0"/>
              </a:rPr>
              <a:t>[['</a:t>
            </a:r>
            <a:r>
              <a:rPr lang="en-US" altLang="zh-CN" sz="1400" dirty="0" err="1">
                <a:solidFill>
                  <a:srgbClr val="00B0F0"/>
                </a:solidFill>
                <a:latin typeface="Consolas" panose="020B0609020204030204" charset="0"/>
              </a:rPr>
              <a:t>zhòng</a:t>
            </a:r>
            <a:r>
              <a:rPr lang="en-US" altLang="zh-CN" sz="1400" dirty="0">
                <a:solidFill>
                  <a:srgbClr val="00B0F0"/>
                </a:solidFill>
                <a:latin typeface="Consolas" panose="020B0609020204030204" charset="0"/>
              </a:rPr>
              <a:t>', '</a:t>
            </a:r>
            <a:r>
              <a:rPr lang="en-US" altLang="zh-CN" sz="1400" dirty="0" err="1">
                <a:solidFill>
                  <a:srgbClr val="00B0F0"/>
                </a:solidFill>
                <a:latin typeface="Consolas" panose="020B0609020204030204" charset="0"/>
              </a:rPr>
              <a:t>chóng</a:t>
            </a:r>
            <a:r>
              <a:rPr lang="en-US" altLang="zh-CN" sz="1400" dirty="0">
                <a:solidFill>
                  <a:srgbClr val="00B0F0"/>
                </a:solidFill>
                <a:latin typeface="Consolas" panose="020B0609020204030204" charset="0"/>
              </a:rPr>
              <a:t>', '</a:t>
            </a:r>
            <a:r>
              <a:rPr lang="en-US" altLang="zh-CN" sz="1400" dirty="0" err="1">
                <a:solidFill>
                  <a:srgbClr val="00B0F0"/>
                </a:solidFill>
                <a:latin typeface="Consolas" panose="020B0609020204030204" charset="0"/>
              </a:rPr>
              <a:t>tóng</a:t>
            </a:r>
            <a:r>
              <a:rPr lang="en-US" altLang="zh-CN" sz="1400" dirty="0">
                <a:solidFill>
                  <a:srgbClr val="00B0F0"/>
                </a:solidFill>
                <a:latin typeface="Consolas" panose="020B0609020204030204" charset="0"/>
              </a:rPr>
              <a:t>'], ['</a:t>
            </a:r>
            <a:r>
              <a:rPr lang="en-US" altLang="zh-CN" sz="1400" dirty="0" err="1">
                <a:solidFill>
                  <a:srgbClr val="00B0F0"/>
                </a:solidFill>
                <a:latin typeface="Consolas" panose="020B0609020204030204" charset="0"/>
              </a:rPr>
              <a:t>yáng</a:t>
            </a:r>
            <a:r>
              <a:rPr lang="en-US" altLang="zh-CN" sz="1400" dirty="0">
                <a:solidFill>
                  <a:srgbClr val="00B0F0"/>
                </a:solidFill>
                <a:latin typeface="Consolas" panose="020B0609020204030204" charset="0"/>
              </a:rPr>
              <a:t>'], ['</a:t>
            </a:r>
            <a:r>
              <a:rPr lang="en-US" altLang="zh-CN" sz="1400" dirty="0" err="1">
                <a:solidFill>
                  <a:srgbClr val="00B0F0"/>
                </a:solidFill>
                <a:latin typeface="Consolas" panose="020B0609020204030204" charset="0"/>
              </a:rPr>
              <a:t>jié</a:t>
            </a:r>
            <a:r>
              <a:rPr lang="en-US" altLang="zh-CN" sz="1400" dirty="0">
                <a:solidFill>
                  <a:srgbClr val="00B0F0"/>
                </a:solidFill>
                <a:latin typeface="Consolas" panose="020B0609020204030204" charset="0"/>
              </a:rPr>
              <a:t>', '</a:t>
            </a:r>
            <a:r>
              <a:rPr lang="en-US" altLang="zh-CN" sz="1400" dirty="0" err="1">
                <a:solidFill>
                  <a:srgbClr val="00B0F0"/>
                </a:solidFill>
                <a:latin typeface="Consolas" panose="020B0609020204030204" charset="0"/>
              </a:rPr>
              <a:t>jiē</a:t>
            </a:r>
            <a:r>
              <a:rPr lang="en-US" altLang="zh-CN" sz="1400" dirty="0">
                <a:solidFill>
                  <a:srgbClr val="00B0F0"/>
                </a:solidFill>
                <a:latin typeface="Consolas" panose="020B0609020204030204" charset="0"/>
              </a:rPr>
              <a:t>']]</a:t>
            </a:r>
          </a:p>
        </p:txBody>
      </p:sp>
      <p:sp>
        <p:nvSpPr>
          <p:cNvPr id="82947" name="Slide Number Placeholder 3"/>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55</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宋体" panose="02010600030101010101" pitchFamily="2" charset="-122"/>
              </a:rPr>
              <a:t>4.1.5  中文分词与拼音处理</a:t>
            </a:r>
            <a:endParaRPr lang="en-US"/>
          </a:p>
        </p:txBody>
      </p:sp>
      <p:sp>
        <p:nvSpPr>
          <p:cNvPr id="3" name="Content Placeholder 2"/>
          <p:cNvSpPr>
            <a:spLocks noGrp="1"/>
          </p:cNvSpPr>
          <p:nvPr>
            <p:ph idx="1"/>
          </p:nvPr>
        </p:nvSpPr>
        <p:spPr>
          <a:xfrm>
            <a:off x="457200" y="1200150"/>
            <a:ext cx="8508365" cy="3395345"/>
          </a:xfrm>
        </p:spPr>
        <p:txBody>
          <a:bodyPr/>
          <a:lstStyle/>
          <a:p>
            <a:pPr marL="0" indent="0">
              <a:spcBef>
                <a:spcPts val="0"/>
              </a:spcBef>
              <a:buNone/>
            </a:pPr>
            <a:r>
              <a:rPr lang="en-US" altLang="zh-CN" sz="1800" dirty="0">
                <a:latin typeface="Consolas" panose="020B0609020204030204" charset="0"/>
                <a:sym typeface="+mn-ea"/>
              </a:rPr>
              <a:t>&gt;&gt;&gt; import </a:t>
            </a:r>
            <a:r>
              <a:rPr lang="en-US" altLang="zh-CN" sz="1800" dirty="0" err="1">
                <a:latin typeface="Consolas" panose="020B0609020204030204" charset="0"/>
                <a:sym typeface="+mn-ea"/>
              </a:rPr>
              <a:t>jieba</a:t>
            </a:r>
            <a:r>
              <a:rPr lang="en-US" altLang="zh-CN" sz="1800" dirty="0">
                <a:latin typeface="Consolas" panose="020B0609020204030204" charset="0"/>
                <a:sym typeface="+mn-ea"/>
              </a:rPr>
              <a:t>          #其实不需要导入jieba，这里只是说明已安装</a:t>
            </a:r>
            <a:endParaRPr lang="en-US" altLang="zh-CN" sz="1800" dirty="0">
              <a:latin typeface="Consolas" panose="020B0609020204030204" charset="0"/>
            </a:endParaRPr>
          </a:p>
          <a:p>
            <a:pPr marL="0" indent="0">
              <a:spcBef>
                <a:spcPts val="0"/>
              </a:spcBef>
              <a:buNone/>
            </a:pPr>
            <a:r>
              <a:rPr lang="en-US" altLang="zh-CN" sz="1800" dirty="0">
                <a:latin typeface="Consolas" panose="020B0609020204030204" charset="0"/>
                <a:sym typeface="+mn-ea"/>
              </a:rPr>
              <a:t>&gt;&gt;&gt; x = '中英文混合test123'</a:t>
            </a:r>
            <a:endParaRPr lang="en-US" altLang="zh-CN" sz="1800" dirty="0">
              <a:latin typeface="Consolas" panose="020B0609020204030204" charset="0"/>
            </a:endParaRPr>
          </a:p>
          <a:p>
            <a:pPr marL="0" indent="0">
              <a:spcBef>
                <a:spcPts val="0"/>
              </a:spcBef>
              <a:buNone/>
            </a:pPr>
            <a:r>
              <a:rPr lang="en-US" altLang="zh-CN" sz="1800" dirty="0">
                <a:latin typeface="Consolas" panose="020B0609020204030204" charset="0"/>
                <a:sym typeface="+mn-ea"/>
              </a:rPr>
              <a:t>&gt;&gt;&gt; </a:t>
            </a:r>
            <a:r>
              <a:rPr lang="en-US" altLang="zh-CN" sz="1800" dirty="0" err="1">
                <a:latin typeface="Consolas" panose="020B0609020204030204" charset="0"/>
                <a:sym typeface="+mn-ea"/>
              </a:rPr>
              <a:t>lazy_pinyin</a:t>
            </a:r>
            <a:r>
              <a:rPr lang="en-US" altLang="zh-CN" sz="1800" dirty="0">
                <a:latin typeface="Consolas" panose="020B0609020204030204" charset="0"/>
                <a:sym typeface="+mn-ea"/>
              </a:rPr>
              <a:t>(x)        #自动调用已安装的jieba扩展库分词功能</a:t>
            </a:r>
            <a:endParaRPr lang="en-US" altLang="zh-CN" sz="1800" dirty="0">
              <a:latin typeface="Consolas" panose="020B0609020204030204" charset="0"/>
            </a:endParaRPr>
          </a:p>
          <a:p>
            <a:pPr marL="0" indent="0">
              <a:spcBef>
                <a:spcPts val="0"/>
              </a:spcBef>
              <a:buNone/>
            </a:pPr>
            <a:r>
              <a:rPr lang="en-US" altLang="zh-CN" sz="1800" dirty="0">
                <a:solidFill>
                  <a:srgbClr val="00B0F0"/>
                </a:solidFill>
                <a:latin typeface="Consolas" panose="020B0609020204030204" charset="0"/>
                <a:sym typeface="+mn-ea"/>
              </a:rPr>
              <a:t>['</a:t>
            </a:r>
            <a:r>
              <a:rPr lang="en-US" altLang="zh-CN" sz="1800" dirty="0" err="1">
                <a:solidFill>
                  <a:srgbClr val="00B0F0"/>
                </a:solidFill>
                <a:latin typeface="Consolas" panose="020B0609020204030204" charset="0"/>
                <a:sym typeface="+mn-ea"/>
              </a:rPr>
              <a:t>zhong</a:t>
            </a:r>
            <a:r>
              <a:rPr lang="en-US" altLang="zh-CN" sz="1800" dirty="0">
                <a:solidFill>
                  <a:srgbClr val="00B0F0"/>
                </a:solidFill>
                <a:latin typeface="Consolas" panose="020B0609020204030204" charset="0"/>
                <a:sym typeface="+mn-ea"/>
              </a:rPr>
              <a:t>', '</a:t>
            </a:r>
            <a:r>
              <a:rPr lang="en-US" altLang="zh-CN" sz="1800" dirty="0" err="1">
                <a:solidFill>
                  <a:srgbClr val="00B0F0"/>
                </a:solidFill>
                <a:latin typeface="Consolas" panose="020B0609020204030204" charset="0"/>
                <a:sym typeface="+mn-ea"/>
              </a:rPr>
              <a:t>ying</a:t>
            </a:r>
            <a:r>
              <a:rPr lang="en-US" altLang="zh-CN" sz="1800" dirty="0">
                <a:solidFill>
                  <a:srgbClr val="00B0F0"/>
                </a:solidFill>
                <a:latin typeface="Consolas" panose="020B0609020204030204" charset="0"/>
                <a:sym typeface="+mn-ea"/>
              </a:rPr>
              <a:t>', 'wen', '</a:t>
            </a:r>
            <a:r>
              <a:rPr lang="en-US" altLang="zh-CN" sz="1800" dirty="0" err="1">
                <a:solidFill>
                  <a:srgbClr val="00B0F0"/>
                </a:solidFill>
                <a:latin typeface="Consolas" panose="020B0609020204030204" charset="0"/>
                <a:sym typeface="+mn-ea"/>
              </a:rPr>
              <a:t>hun</a:t>
            </a:r>
            <a:r>
              <a:rPr lang="en-US" altLang="zh-CN" sz="1800" dirty="0">
                <a:solidFill>
                  <a:srgbClr val="00B0F0"/>
                </a:solidFill>
                <a:latin typeface="Consolas" panose="020B0609020204030204" charset="0"/>
                <a:sym typeface="+mn-ea"/>
              </a:rPr>
              <a:t>', 'he', 'test123']</a:t>
            </a:r>
            <a:endParaRPr lang="en-US" altLang="zh-CN" sz="1800" dirty="0">
              <a:solidFill>
                <a:srgbClr val="00B0F0"/>
              </a:solidFill>
              <a:latin typeface="Consolas" panose="020B0609020204030204" charset="0"/>
            </a:endParaRPr>
          </a:p>
          <a:p>
            <a:pPr marL="0" indent="0">
              <a:spcBef>
                <a:spcPts val="0"/>
              </a:spcBef>
              <a:buNone/>
            </a:pPr>
            <a:r>
              <a:rPr lang="en-US" altLang="zh-CN" sz="1800" dirty="0">
                <a:latin typeface="Consolas" panose="020B0609020204030204" charset="0"/>
                <a:sym typeface="+mn-ea"/>
              </a:rPr>
              <a:t>&gt;&gt;&gt; </a:t>
            </a:r>
            <a:r>
              <a:rPr lang="en-US" altLang="zh-CN" sz="1800" dirty="0" err="1">
                <a:latin typeface="Consolas" panose="020B0609020204030204" charset="0"/>
                <a:sym typeface="+mn-ea"/>
              </a:rPr>
              <a:t>lazy_pinyin</a:t>
            </a:r>
            <a:r>
              <a:rPr lang="en-US" altLang="zh-CN" sz="1800" dirty="0">
                <a:latin typeface="Consolas" panose="020B0609020204030204" charset="0"/>
                <a:sym typeface="+mn-ea"/>
              </a:rPr>
              <a:t>(</a:t>
            </a:r>
            <a:r>
              <a:rPr lang="en-US" altLang="zh-CN" sz="1800" dirty="0" err="1">
                <a:latin typeface="Consolas" panose="020B0609020204030204" charset="0"/>
                <a:sym typeface="+mn-ea"/>
              </a:rPr>
              <a:t>jieba.cut</a:t>
            </a:r>
            <a:r>
              <a:rPr lang="en-US" altLang="zh-CN" sz="1800" dirty="0">
                <a:latin typeface="Consolas" panose="020B0609020204030204" charset="0"/>
                <a:sym typeface="+mn-ea"/>
              </a:rPr>
              <a:t>(x))</a:t>
            </a:r>
            <a:endParaRPr lang="en-US" altLang="zh-CN" sz="1800" dirty="0">
              <a:latin typeface="Consolas" panose="020B0609020204030204" charset="0"/>
            </a:endParaRPr>
          </a:p>
          <a:p>
            <a:pPr marL="0" indent="0">
              <a:spcBef>
                <a:spcPts val="0"/>
              </a:spcBef>
              <a:buNone/>
            </a:pPr>
            <a:r>
              <a:rPr lang="en-US" altLang="zh-CN" sz="1800" dirty="0">
                <a:solidFill>
                  <a:srgbClr val="00B0F0"/>
                </a:solidFill>
                <a:latin typeface="Consolas" panose="020B0609020204030204" charset="0"/>
                <a:sym typeface="+mn-ea"/>
              </a:rPr>
              <a:t>['</a:t>
            </a:r>
            <a:r>
              <a:rPr lang="en-US" altLang="zh-CN" sz="1800" dirty="0" err="1">
                <a:solidFill>
                  <a:srgbClr val="00B0F0"/>
                </a:solidFill>
                <a:latin typeface="Consolas" panose="020B0609020204030204" charset="0"/>
                <a:sym typeface="+mn-ea"/>
              </a:rPr>
              <a:t>zhong</a:t>
            </a:r>
            <a:r>
              <a:rPr lang="en-US" altLang="zh-CN" sz="1800" dirty="0">
                <a:solidFill>
                  <a:srgbClr val="00B0F0"/>
                </a:solidFill>
                <a:latin typeface="Consolas" panose="020B0609020204030204" charset="0"/>
                <a:sym typeface="+mn-ea"/>
              </a:rPr>
              <a:t>', '</a:t>
            </a:r>
            <a:r>
              <a:rPr lang="en-US" altLang="zh-CN" sz="1800" dirty="0" err="1">
                <a:solidFill>
                  <a:srgbClr val="00B0F0"/>
                </a:solidFill>
                <a:latin typeface="Consolas" panose="020B0609020204030204" charset="0"/>
                <a:sym typeface="+mn-ea"/>
              </a:rPr>
              <a:t>ying</a:t>
            </a:r>
            <a:r>
              <a:rPr lang="en-US" altLang="zh-CN" sz="1800" dirty="0">
                <a:solidFill>
                  <a:srgbClr val="00B0F0"/>
                </a:solidFill>
                <a:latin typeface="Consolas" panose="020B0609020204030204" charset="0"/>
                <a:sym typeface="+mn-ea"/>
              </a:rPr>
              <a:t>', 'wen', '</a:t>
            </a:r>
            <a:r>
              <a:rPr lang="en-US" altLang="zh-CN" sz="1800" dirty="0" err="1">
                <a:solidFill>
                  <a:srgbClr val="00B0F0"/>
                </a:solidFill>
                <a:latin typeface="Consolas" panose="020B0609020204030204" charset="0"/>
                <a:sym typeface="+mn-ea"/>
              </a:rPr>
              <a:t>hun</a:t>
            </a:r>
            <a:r>
              <a:rPr lang="en-US" altLang="zh-CN" sz="1800" dirty="0">
                <a:solidFill>
                  <a:srgbClr val="00B0F0"/>
                </a:solidFill>
                <a:latin typeface="Consolas" panose="020B0609020204030204" charset="0"/>
                <a:sym typeface="+mn-ea"/>
              </a:rPr>
              <a:t>', 'he', 'test123']</a:t>
            </a:r>
            <a:endParaRPr lang="en-US" altLang="zh-CN" sz="1800" dirty="0">
              <a:solidFill>
                <a:srgbClr val="00B0F0"/>
              </a:solidFill>
              <a:latin typeface="Consolas" panose="020B0609020204030204" charset="0"/>
            </a:endParaRPr>
          </a:p>
          <a:p>
            <a:pPr marL="0" indent="0">
              <a:spcBef>
                <a:spcPts val="0"/>
              </a:spcBef>
              <a:buNone/>
            </a:pPr>
            <a:r>
              <a:rPr lang="en-US" altLang="zh-CN" sz="1800" dirty="0">
                <a:latin typeface="Consolas" panose="020B0609020204030204" charset="0"/>
                <a:sym typeface="+mn-ea"/>
              </a:rPr>
              <a:t>&gt;&gt;&gt; x = '</a:t>
            </a:r>
            <a:r>
              <a:rPr lang="en-US" altLang="zh-CN" sz="1800" dirty="0" err="1">
                <a:latin typeface="Consolas" panose="020B0609020204030204" charset="0"/>
                <a:sym typeface="+mn-ea"/>
              </a:rPr>
              <a:t>山东烟台的大樱桃真好吃啊</a:t>
            </a:r>
            <a:r>
              <a:rPr lang="en-US" altLang="zh-CN" sz="1800" dirty="0">
                <a:latin typeface="Consolas" panose="020B0609020204030204" charset="0"/>
                <a:sym typeface="+mn-ea"/>
              </a:rPr>
              <a:t>'</a:t>
            </a:r>
            <a:endParaRPr lang="en-US" altLang="zh-CN" sz="1800" dirty="0">
              <a:latin typeface="Consolas" panose="020B0609020204030204" charset="0"/>
            </a:endParaRPr>
          </a:p>
          <a:p>
            <a:pPr marL="0" indent="0">
              <a:spcBef>
                <a:spcPts val="0"/>
              </a:spcBef>
              <a:buNone/>
            </a:pPr>
            <a:r>
              <a:rPr lang="en-US" altLang="zh-CN" sz="1800" dirty="0">
                <a:latin typeface="Consolas" panose="020B0609020204030204" charset="0"/>
                <a:sym typeface="+mn-ea"/>
              </a:rPr>
              <a:t>&gt;&gt;&gt; sorted(x, key=lambda </a:t>
            </a:r>
            <a:r>
              <a:rPr lang="en-US" altLang="zh-CN" sz="1800" dirty="0" err="1">
                <a:latin typeface="Consolas" panose="020B0609020204030204" charset="0"/>
                <a:sym typeface="+mn-ea"/>
              </a:rPr>
              <a:t>ch</a:t>
            </a:r>
            <a:r>
              <a:rPr lang="en-US" altLang="zh-CN" sz="1800" dirty="0">
                <a:latin typeface="Consolas" panose="020B0609020204030204" charset="0"/>
                <a:sym typeface="+mn-ea"/>
              </a:rPr>
              <a:t>: </a:t>
            </a:r>
            <a:r>
              <a:rPr lang="en-US" altLang="zh-CN" sz="1800" dirty="0" err="1">
                <a:latin typeface="Consolas" panose="020B0609020204030204" charset="0"/>
                <a:sym typeface="+mn-ea"/>
              </a:rPr>
              <a:t>lazy_pinyin</a:t>
            </a:r>
            <a:r>
              <a:rPr lang="en-US" altLang="zh-CN" sz="1800" dirty="0">
                <a:latin typeface="Consolas" panose="020B0609020204030204" charset="0"/>
                <a:sym typeface="+mn-ea"/>
              </a:rPr>
              <a:t>(</a:t>
            </a:r>
            <a:r>
              <a:rPr lang="en-US" altLang="zh-CN" sz="1800" dirty="0" err="1">
                <a:latin typeface="Consolas" panose="020B0609020204030204" charset="0"/>
                <a:sym typeface="+mn-ea"/>
              </a:rPr>
              <a:t>ch</a:t>
            </a:r>
            <a:r>
              <a:rPr lang="en-US" altLang="zh-CN" sz="1800" dirty="0">
                <a:latin typeface="Consolas" panose="020B0609020204030204" charset="0"/>
                <a:sym typeface="+mn-ea"/>
              </a:rPr>
              <a:t>)) #按拼音对汉字进行排序</a:t>
            </a:r>
            <a:endParaRPr lang="en-US" altLang="zh-CN" sz="1800" dirty="0">
              <a:latin typeface="Consolas" panose="020B0609020204030204" charset="0"/>
            </a:endParaRPr>
          </a:p>
          <a:p>
            <a:pPr marL="0" indent="0">
              <a:spcBef>
                <a:spcPts val="0"/>
              </a:spcBef>
              <a:buNone/>
            </a:pPr>
            <a:r>
              <a:rPr lang="en-US" altLang="zh-CN" sz="1800" dirty="0">
                <a:solidFill>
                  <a:srgbClr val="00B0F0"/>
                </a:solidFill>
                <a:latin typeface="Consolas" panose="020B0609020204030204" charset="0"/>
                <a:sym typeface="+mn-ea"/>
              </a:rPr>
              <a:t>['啊', '吃', '大', '的', '东', '好', '山', '台', '桃', '烟', '樱', '真']</a:t>
            </a:r>
            <a:endParaRPr lang="en-US" altLang="zh-CN" sz="1800" dirty="0">
              <a:solidFill>
                <a:srgbClr val="00B0F0"/>
              </a:solidFill>
              <a:latin typeface="Consolas" panose="020B0609020204030204" charset="0"/>
            </a:endParaRPr>
          </a:p>
          <a:p>
            <a:pPr marL="0" indent="0">
              <a:spcBef>
                <a:spcPts val="0"/>
              </a:spcBef>
              <a:buNone/>
            </a:pPr>
            <a:endParaRPr lang="en-US" sz="1800" dirty="0"/>
          </a:p>
        </p:txBody>
      </p:sp>
      <p:sp>
        <p:nvSpPr>
          <p:cNvPr id="4" name="Slide Number Placeholder 3"/>
          <p:cNvSpPr>
            <a:spLocks noGrp="1"/>
          </p:cNvSpPr>
          <p:nvPr>
            <p:ph type="sldNum" sz="quarter" idx="12"/>
          </p:nvPr>
        </p:nvSpPr>
        <p:spPr>
          <a:xfrm>
            <a:off x="6553200" y="4684738"/>
            <a:ext cx="2133600" cy="357250"/>
          </a:xfrm>
        </p:spPr>
        <p:txBody>
          <a:bodyPr/>
          <a:lstStyle/>
          <a:p>
            <a:pPr lvl="0" algn="r" eaLnBrk="1" fontAlgn="base" hangingPunct="1"/>
            <a:fld id="{9A0DB2DC-4C9A-4742-B13C-FB6460FD3503}" type="slidenum">
              <a:rPr lang="zh-CN" altLang="en-US" sz="1000" strike="noStrike" noProof="1" dirty="0">
                <a:latin typeface="Arial" panose="020B0604020202020204" pitchFamily="34" charset="0"/>
                <a:ea typeface="宋体" panose="02010600030101010101" pitchFamily="2" charset="-122"/>
                <a:cs typeface="+mn-ea"/>
              </a:rPr>
              <a:t>56</a:t>
            </a:fld>
            <a:endParaRPr lang="zh-CN" altLang="en-US" sz="1000" strike="noStrike" noProof="1">
              <a:latin typeface="Arial" panose="020B0604020202020204" pitchFamily="34" charset="0"/>
              <a:ea typeface="宋体" panose="02010600030101010101" pitchFamily="2" charset="-122"/>
              <a:cs typeface="+mn-e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a:t>
            </a:r>
            <a:r>
              <a:rPr lang="zh-CN" altLang="en-US" kern="1200" baseline="0">
                <a:latin typeface="+mj-lt"/>
                <a:ea typeface="+mj-ea"/>
                <a:cs typeface="+mj-cs"/>
                <a:sym typeface="宋体" panose="02010600030101010101" pitchFamily="2" charset="-122"/>
              </a:rPr>
              <a:t>字符串应用案例精选</a:t>
            </a:r>
          </a:p>
        </p:txBody>
      </p:sp>
      <p:sp>
        <p:nvSpPr>
          <p:cNvPr id="3" name="内容占位符 2"/>
          <p:cNvSpPr>
            <a:spLocks noGrp="1"/>
          </p:cNvSpPr>
          <p:nvPr>
            <p:ph idx="1"/>
          </p:nvPr>
        </p:nvSpPr>
        <p:spPr>
          <a:xfrm>
            <a:off x="344170" y="1080135"/>
            <a:ext cx="8411210" cy="3395345"/>
          </a:xfrm>
        </p:spPr>
        <p:txBody>
          <a:bodyPr/>
          <a:lstStyle/>
          <a:p>
            <a:pPr fontAlgn="base">
              <a:lnSpc>
                <a:spcPct val="150000"/>
              </a:lnSpc>
              <a:spcBef>
                <a:spcPts val="0"/>
              </a:spcBef>
              <a:buFont typeface="Wingdings" panose="05000000000000000000" charset="0"/>
              <a:buChar char="n"/>
            </a:pPr>
            <a:r>
              <a:rPr lang="zh-CN" altLang="en-US" sz="1800" b="1" strike="noStrike" noProof="1"/>
              <a:t>例</a:t>
            </a:r>
            <a:r>
              <a:rPr lang="en-US" altLang="zh-CN" sz="1800" b="1" strike="noStrike" noProof="1"/>
              <a:t>4</a:t>
            </a:r>
            <a:r>
              <a:rPr lang="zh-CN" altLang="en-US" sz="1800" b="1" strike="noStrike" noProof="1"/>
              <a:t>-1</a:t>
            </a:r>
            <a:r>
              <a:rPr lang="zh-CN" altLang="en-US" sz="1800" strike="noStrike" noProof="1"/>
              <a:t>  编写函数实现字符串加密和解密，循环使用指定密钥，采用简单的异或算法。</a:t>
            </a:r>
          </a:p>
          <a:p>
            <a:pPr marL="0" indent="0" fontAlgn="base">
              <a:buNone/>
            </a:pPr>
            <a:r>
              <a:rPr lang="zh-CN" altLang="en-US" sz="1800">
                <a:latin typeface="Consolas" panose="020B0609020204030204" charset="0"/>
                <a:sym typeface="+mn-ea"/>
              </a:rPr>
              <a:t>from itertools import cycle</a:t>
            </a:r>
          </a:p>
          <a:p>
            <a:pPr marL="0" indent="0" fontAlgn="base">
              <a:buNone/>
            </a:pPr>
            <a:endParaRPr lang="zh-CN" altLang="en-US" sz="1800" strike="noStrike" noProof="1">
              <a:latin typeface="Consolas" panose="020B0609020204030204" charset="0"/>
            </a:endParaRPr>
          </a:p>
          <a:p>
            <a:pPr marL="0" indent="0" fontAlgn="base">
              <a:buNone/>
            </a:pPr>
            <a:r>
              <a:rPr lang="zh-CN" altLang="en-US" sz="1800" strike="noStrike" noProof="1">
                <a:latin typeface="Consolas" panose="020B0609020204030204" charset="0"/>
              </a:rPr>
              <a:t>def crypt(source, key):</a:t>
            </a:r>
          </a:p>
          <a:p>
            <a:pPr marL="0" indent="0" fontAlgn="base">
              <a:buNone/>
            </a:pPr>
            <a:r>
              <a:rPr lang="zh-CN" altLang="en-US" sz="1800" strike="noStrike" noProof="1">
                <a:latin typeface="Consolas" panose="020B0609020204030204" charset="0"/>
              </a:rPr>
              <a:t>    result = ''</a:t>
            </a:r>
          </a:p>
          <a:p>
            <a:pPr marL="0" indent="0" fontAlgn="base">
              <a:buNone/>
            </a:pPr>
            <a:r>
              <a:rPr lang="zh-CN" altLang="en-US" sz="1800" strike="noStrike" noProof="1">
                <a:latin typeface="Consolas" panose="020B0609020204030204" charset="0"/>
              </a:rPr>
              <a:t>    temp = cycle(key)</a:t>
            </a:r>
          </a:p>
          <a:p>
            <a:pPr marL="0" indent="0" fontAlgn="base">
              <a:buNone/>
            </a:pPr>
            <a:r>
              <a:rPr lang="zh-CN" altLang="en-US" sz="1800" strike="noStrike" noProof="1">
                <a:latin typeface="Consolas" panose="020B0609020204030204" charset="0"/>
              </a:rPr>
              <a:t>    for ch in source:</a:t>
            </a:r>
          </a:p>
          <a:p>
            <a:pPr marL="0" indent="0" fontAlgn="base">
              <a:buNone/>
            </a:pPr>
            <a:r>
              <a:rPr lang="zh-CN" altLang="en-US" sz="1800" strike="noStrike" noProof="1">
                <a:latin typeface="Consolas" panose="020B0609020204030204" charset="0"/>
              </a:rPr>
              <a:t>        result = result + chr(ord(ch) ^ ord(next(temp)))</a:t>
            </a:r>
          </a:p>
          <a:p>
            <a:pPr marL="0" indent="0" fontAlgn="base">
              <a:buNone/>
            </a:pPr>
            <a:r>
              <a:rPr lang="zh-CN" altLang="en-US" sz="1800" strike="noStrike" noProof="1">
                <a:latin typeface="Consolas" panose="020B0609020204030204" charset="0"/>
              </a:rPr>
              <a:t>    return result</a:t>
            </a:r>
          </a:p>
        </p:txBody>
      </p:sp>
      <p:sp>
        <p:nvSpPr>
          <p:cNvPr id="83971"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57</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Arial" panose="020B0604020202020204" pitchFamily="34" charset="0"/>
              </a:rPr>
              <a:t>4.1.5  </a:t>
            </a:r>
            <a:r>
              <a:rPr lang="zh-CN" altLang="en-US" kern="1200" baseline="0">
                <a:latin typeface="+mj-lt"/>
                <a:ea typeface="+mj-ea"/>
                <a:cs typeface="+mj-cs"/>
                <a:sym typeface="Arial" panose="020B0604020202020204" pitchFamily="34" charset="0"/>
              </a:rPr>
              <a:t>字符串应用案例精选</a:t>
            </a:r>
            <a:endParaRPr lang="zh-CN" altLang="en-US" kern="1200" baseline="0">
              <a:latin typeface="+mj-lt"/>
              <a:ea typeface="+mj-ea"/>
              <a:cs typeface="+mj-cs"/>
              <a:sym typeface="宋体" panose="02010600030101010101" pitchFamily="2" charset="-122"/>
            </a:endParaRPr>
          </a:p>
        </p:txBody>
      </p:sp>
      <p:sp>
        <p:nvSpPr>
          <p:cNvPr id="84994" name="内容占位符 2"/>
          <p:cNvSpPr>
            <a:spLocks noGrp="1"/>
          </p:cNvSpPr>
          <p:nvPr>
            <p:ph idx="1"/>
          </p:nvPr>
        </p:nvSpPr>
        <p:spPr/>
        <p:txBody>
          <a:bodyPr anchor="t"/>
          <a:lstStyle/>
          <a:p>
            <a:pPr marL="0" indent="0" defTabSz="914400">
              <a:buSzPct val="70000"/>
              <a:buFont typeface="Wingdings" panose="05000000000000000000" pitchFamily="2" charset="2"/>
              <a:buNone/>
            </a:pPr>
            <a:r>
              <a:rPr lang="zh-CN" altLang="en-US" sz="1800">
                <a:latin typeface="Consolas" panose="020B0609020204030204" charset="0"/>
                <a:cs typeface="Consolas" panose="020B0609020204030204" charset="0"/>
              </a:rPr>
              <a:t>source = 'Shandong Institute of Business and Technology'</a:t>
            </a:r>
          </a:p>
          <a:p>
            <a:pPr marL="0" indent="0" defTabSz="914400">
              <a:buSzPct val="70000"/>
              <a:buFont typeface="Wingdings" panose="05000000000000000000" pitchFamily="2" charset="2"/>
              <a:buNone/>
            </a:pPr>
            <a:r>
              <a:rPr lang="zh-CN" altLang="en-US" sz="1800">
                <a:latin typeface="Consolas" panose="020B0609020204030204" charset="0"/>
                <a:cs typeface="Consolas" panose="020B0609020204030204" charset="0"/>
              </a:rPr>
              <a:t>key = 'Dong Fuguo'</a:t>
            </a:r>
          </a:p>
          <a:p>
            <a:pPr marL="0" indent="0" defTabSz="914400">
              <a:buSzPct val="70000"/>
              <a:buFont typeface="Wingdings" panose="05000000000000000000" pitchFamily="2" charset="2"/>
              <a:buNone/>
            </a:pPr>
            <a:endParaRPr lang="zh-CN" altLang="en-US" sz="1800">
              <a:latin typeface="Consolas" panose="020B0609020204030204" charset="0"/>
              <a:cs typeface="Consolas" panose="020B0609020204030204" charset="0"/>
            </a:endParaRPr>
          </a:p>
          <a:p>
            <a:pPr marL="0" indent="0" defTabSz="914400">
              <a:buSzPct val="70000"/>
              <a:buFont typeface="Wingdings" panose="05000000000000000000" pitchFamily="2" charset="2"/>
              <a:buNone/>
            </a:pPr>
            <a:r>
              <a:rPr lang="zh-CN" altLang="en-US" sz="1800">
                <a:latin typeface="Consolas" panose="020B0609020204030204" charset="0"/>
                <a:cs typeface="Consolas" panose="020B0609020204030204" charset="0"/>
              </a:rPr>
              <a:t>print('Before Encrypted:'+source)</a:t>
            </a:r>
          </a:p>
          <a:p>
            <a:pPr marL="0" indent="0" defTabSz="914400">
              <a:buSzPct val="70000"/>
              <a:buFont typeface="Wingdings" panose="05000000000000000000" pitchFamily="2" charset="2"/>
              <a:buNone/>
            </a:pPr>
            <a:r>
              <a:rPr lang="zh-CN" altLang="en-US" sz="1800">
                <a:latin typeface="Consolas" panose="020B0609020204030204" charset="0"/>
                <a:cs typeface="Consolas" panose="020B0609020204030204" charset="0"/>
              </a:rPr>
              <a:t>encrypted = crypt(source, key)</a:t>
            </a:r>
          </a:p>
          <a:p>
            <a:pPr marL="0" indent="0" defTabSz="914400">
              <a:buSzPct val="70000"/>
              <a:buFont typeface="Wingdings" panose="05000000000000000000" pitchFamily="2" charset="2"/>
              <a:buNone/>
            </a:pPr>
            <a:r>
              <a:rPr lang="zh-CN" altLang="en-US" sz="1800">
                <a:latin typeface="Consolas" panose="020B0609020204030204" charset="0"/>
                <a:cs typeface="Consolas" panose="020B0609020204030204" charset="0"/>
              </a:rPr>
              <a:t>print('After Encrypted:'+encrypted)</a:t>
            </a:r>
          </a:p>
          <a:p>
            <a:pPr marL="0" indent="0" defTabSz="914400">
              <a:buSzPct val="70000"/>
              <a:buFont typeface="Wingdings" panose="05000000000000000000" pitchFamily="2" charset="2"/>
              <a:buNone/>
            </a:pPr>
            <a:r>
              <a:rPr lang="zh-CN" altLang="en-US" sz="1800">
                <a:latin typeface="Consolas" panose="020B0609020204030204" charset="0"/>
                <a:cs typeface="Consolas" panose="020B0609020204030204" charset="0"/>
              </a:rPr>
              <a:t>decrypted = crypt(encrypted, key)</a:t>
            </a:r>
          </a:p>
          <a:p>
            <a:pPr marL="0" indent="0" defTabSz="914400">
              <a:buSzPct val="70000"/>
              <a:buFont typeface="Wingdings" panose="05000000000000000000" pitchFamily="2" charset="2"/>
              <a:buNone/>
            </a:pPr>
            <a:r>
              <a:rPr lang="zh-CN" altLang="en-US" sz="1800">
                <a:latin typeface="Consolas" panose="020B0609020204030204" charset="0"/>
                <a:cs typeface="Consolas" panose="020B0609020204030204" charset="0"/>
              </a:rPr>
              <a:t>print('After Decrypted:'+decrypted)</a:t>
            </a:r>
          </a:p>
        </p:txBody>
      </p:sp>
      <p:sp>
        <p:nvSpPr>
          <p:cNvPr id="8499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58</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Arial" panose="020B0604020202020204" pitchFamily="34" charset="0"/>
              </a:rPr>
              <a:t>4.1.5  字符串应用案例精选</a:t>
            </a:r>
            <a:endParaRPr lang="en-US" altLang="zh-CN" kern="1200" baseline="0">
              <a:latin typeface="+mj-lt"/>
              <a:ea typeface="+mj-ea"/>
              <a:cs typeface="+mj-cs"/>
              <a:sym typeface="宋体" panose="02010600030101010101" pitchFamily="2" charset="-122"/>
            </a:endParaRPr>
          </a:p>
        </p:txBody>
      </p:sp>
      <p:sp>
        <p:nvSpPr>
          <p:cNvPr id="3" name="Content Placeholder 2"/>
          <p:cNvSpPr>
            <a:spLocks noGrp="1"/>
          </p:cNvSpPr>
          <p:nvPr>
            <p:ph idx="1"/>
          </p:nvPr>
        </p:nvSpPr>
        <p:spPr/>
        <p:txBody>
          <a:bodyPr/>
          <a:lstStyle/>
          <a:p>
            <a:pPr fontAlgn="base"/>
            <a:r>
              <a:rPr lang="zh-CN" altLang="en-US" sz="1800" strike="noStrike" noProof="1"/>
              <a:t>使用</a:t>
            </a:r>
            <a:r>
              <a:rPr lang="en-US" altLang="zh-CN" sz="1800" strike="noStrike" noProof="1"/>
              <a:t>zip()</a:t>
            </a:r>
            <a:r>
              <a:rPr lang="zh-CN" altLang="en-US" sz="1800" strike="noStrike" noProof="1"/>
              <a:t>函数。</a:t>
            </a:r>
          </a:p>
          <a:p>
            <a:pPr marL="0" indent="0" fontAlgn="base">
              <a:buNone/>
            </a:pPr>
            <a:r>
              <a:rPr lang="zh-CN" altLang="en-US" sz="1800">
                <a:latin typeface="Consolas" panose="020B0609020204030204" charset="0"/>
                <a:cs typeface="Consolas" panose="020B0609020204030204" charset="0"/>
                <a:sym typeface="+mn-ea"/>
              </a:rPr>
              <a:t>from itertools import cycle</a:t>
            </a:r>
          </a:p>
          <a:p>
            <a:pPr marL="0" indent="0" fontAlgn="base">
              <a:buNone/>
            </a:pPr>
            <a:endParaRPr lang="zh-CN" altLang="en-US" sz="1800" strike="noStrike" noProof="1">
              <a:latin typeface="Consolas" panose="020B0609020204030204" charset="0"/>
              <a:cs typeface="Consolas" panose="020B0609020204030204" charset="0"/>
            </a:endParaRPr>
          </a:p>
          <a:p>
            <a:pPr marL="0" indent="0" fontAlgn="base">
              <a:buNone/>
            </a:pPr>
            <a:r>
              <a:rPr lang="zh-CN" altLang="en-US" sz="1800" strike="noStrike" noProof="1">
                <a:latin typeface="Consolas" panose="020B0609020204030204" charset="0"/>
                <a:cs typeface="Consolas" panose="020B0609020204030204" charset="0"/>
              </a:rPr>
              <a:t>def crypt(source, key):</a:t>
            </a:r>
          </a:p>
          <a:p>
            <a:pPr marL="0" indent="0" fontAlgn="base">
              <a:buNone/>
            </a:pPr>
            <a:r>
              <a:rPr lang="zh-CN" altLang="en-US" sz="1800" strike="noStrike" noProof="1">
                <a:latin typeface="Consolas" panose="020B0609020204030204" charset="0"/>
                <a:cs typeface="Consolas" panose="020B0609020204030204" charset="0"/>
              </a:rPr>
              <a:t>    result = ''</a:t>
            </a:r>
          </a:p>
          <a:p>
            <a:pPr marL="0" indent="0" fontAlgn="base">
              <a:buNone/>
            </a:pPr>
            <a:r>
              <a:rPr lang="zh-CN" altLang="en-US" sz="1800" strike="noStrike" noProof="1">
                <a:latin typeface="Consolas" panose="020B0609020204030204" charset="0"/>
                <a:cs typeface="Consolas" panose="020B0609020204030204" charset="0"/>
              </a:rPr>
              <a:t>    temp = cycle(key)</a:t>
            </a:r>
          </a:p>
          <a:p>
            <a:pPr marL="0" indent="0" fontAlgn="base">
              <a:buNone/>
            </a:pPr>
            <a:r>
              <a:rPr lang="zh-CN" altLang="en-US" sz="1800" strike="noStrike" noProof="1">
                <a:latin typeface="Consolas" panose="020B0609020204030204" charset="0"/>
                <a:cs typeface="Consolas" panose="020B0609020204030204" charset="0"/>
              </a:rPr>
              <a:t>    for ch, key in zip(source, temp):</a:t>
            </a:r>
          </a:p>
          <a:p>
            <a:pPr marL="0" indent="0" fontAlgn="base">
              <a:buNone/>
            </a:pPr>
            <a:r>
              <a:rPr lang="zh-CN" altLang="en-US" sz="1800" strike="noStrike" noProof="1">
                <a:latin typeface="Consolas" panose="020B0609020204030204" charset="0"/>
                <a:cs typeface="Consolas" panose="020B0609020204030204" charset="0"/>
              </a:rPr>
              <a:t>        result = result + chr(ord(ch) ^ ord(key))</a:t>
            </a:r>
          </a:p>
          <a:p>
            <a:pPr marL="0" indent="0" fontAlgn="base">
              <a:buNone/>
            </a:pPr>
            <a:r>
              <a:rPr lang="zh-CN" altLang="en-US" sz="1800" strike="noStrike" noProof="1">
                <a:latin typeface="Consolas" panose="020B0609020204030204" charset="0"/>
                <a:cs typeface="Consolas" panose="020B0609020204030204" charset="0"/>
              </a:rPr>
              <a:t>    return result</a:t>
            </a:r>
          </a:p>
        </p:txBody>
      </p:sp>
      <p:sp>
        <p:nvSpPr>
          <p:cNvPr id="86019" name="Slide Number Placeholder 3"/>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59</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内容占位符 2"/>
          <p:cNvSpPr>
            <a:spLocks noGrp="1"/>
          </p:cNvSpPr>
          <p:nvPr>
            <p:ph idx="1"/>
          </p:nvPr>
        </p:nvSpPr>
        <p:spPr/>
        <p:txBody>
          <a:bodyPr anchor="t"/>
          <a:lstStyle/>
          <a:p>
            <a:pPr marL="0" indent="0">
              <a:spcBef>
                <a:spcPct val="0"/>
              </a:spcBef>
              <a:buNone/>
            </a:pPr>
            <a:r>
              <a:rPr lang="zh-CN" altLang="en-US" sz="1600" dirty="0">
                <a:latin typeface="Consolas" panose="020B0609020204030204" charset="0"/>
                <a:cs typeface="Consolas" panose="020B0609020204030204" charset="0"/>
              </a:rPr>
              <a:t>&gt;&gt;&gt; '董付国'.encode('utf8')</a:t>
            </a:r>
          </a:p>
          <a:p>
            <a:pPr marL="0" indent="0">
              <a:spcBef>
                <a:spcPct val="0"/>
              </a:spcBef>
              <a:buNone/>
            </a:pPr>
            <a:r>
              <a:rPr lang="zh-CN" altLang="en-US" sz="1600" dirty="0">
                <a:solidFill>
                  <a:srgbClr val="00B0F0"/>
                </a:solidFill>
                <a:latin typeface="Consolas" panose="020B0609020204030204" charset="0"/>
                <a:cs typeface="Consolas" panose="020B0609020204030204" charset="0"/>
              </a:rPr>
              <a:t>b'\xe8\x91\xa3\xe4\xbb\x98\xe5\x9b\xbd'</a:t>
            </a:r>
          </a:p>
          <a:p>
            <a:pPr marL="0" indent="0">
              <a:spcBef>
                <a:spcPct val="0"/>
              </a:spcBef>
              <a:buNone/>
            </a:pPr>
            <a:r>
              <a:rPr lang="zh-CN" altLang="en-US" sz="1600" dirty="0">
                <a:latin typeface="Consolas" panose="020B0609020204030204" charset="0"/>
                <a:cs typeface="Consolas" panose="020B0609020204030204" charset="0"/>
              </a:rPr>
              <a:t>&gt;&gt;&gt; '董付国'.encode('cp936')</a:t>
            </a:r>
          </a:p>
          <a:p>
            <a:pPr marL="0" indent="0">
              <a:spcBef>
                <a:spcPct val="0"/>
              </a:spcBef>
              <a:buNone/>
            </a:pPr>
            <a:r>
              <a:rPr lang="zh-CN" altLang="en-US" sz="1600" dirty="0">
                <a:solidFill>
                  <a:srgbClr val="00B0F0"/>
                </a:solidFill>
                <a:latin typeface="Consolas" panose="020B0609020204030204" charset="0"/>
                <a:cs typeface="Consolas" panose="020B0609020204030204" charset="0"/>
              </a:rPr>
              <a:t>b'\xb6\xad\xb8\xb6\xb9\xfa'</a:t>
            </a:r>
          </a:p>
          <a:p>
            <a:pPr marL="0" indent="0">
              <a:spcBef>
                <a:spcPct val="0"/>
              </a:spcBef>
              <a:buNone/>
            </a:pPr>
            <a:r>
              <a:rPr lang="zh-CN" altLang="en-US" sz="1600" dirty="0">
                <a:latin typeface="Consolas" panose="020B0609020204030204" charset="0"/>
                <a:cs typeface="Consolas" panose="020B0609020204030204" charset="0"/>
              </a:rPr>
              <a:t>&gt;&gt;&gt; '董付国'.encode('cp936').decode('cp936')</a:t>
            </a:r>
          </a:p>
          <a:p>
            <a:pPr marL="0" indent="0">
              <a:spcBef>
                <a:spcPct val="0"/>
              </a:spcBef>
              <a:buNone/>
            </a:pPr>
            <a:r>
              <a:rPr lang="zh-CN" altLang="en-US" sz="1600" dirty="0">
                <a:solidFill>
                  <a:srgbClr val="00B0F0"/>
                </a:solidFill>
                <a:latin typeface="Consolas" panose="020B0609020204030204" charset="0"/>
                <a:cs typeface="Consolas" panose="020B0609020204030204" charset="0"/>
              </a:rPr>
              <a:t>'董付国'</a:t>
            </a:r>
          </a:p>
          <a:p>
            <a:pPr marL="0" indent="0">
              <a:spcBef>
                <a:spcPct val="0"/>
              </a:spcBef>
              <a:buNone/>
            </a:pPr>
            <a:r>
              <a:rPr lang="zh-CN" altLang="en-US" sz="1600" dirty="0">
                <a:latin typeface="Consolas" panose="020B0609020204030204" charset="0"/>
                <a:cs typeface="Consolas" panose="020B0609020204030204" charset="0"/>
              </a:rPr>
              <a:t>&gt;&gt;&gt; 'Python可以这样学'.encode('utf8').decode('cp936')</a:t>
            </a:r>
            <a:endParaRPr lang="zh-CN" altLang="en-US" sz="1600" dirty="0">
              <a:solidFill>
                <a:srgbClr val="FF0000"/>
              </a:solidFill>
              <a:latin typeface="Consolas" panose="020B0609020204030204" charset="0"/>
              <a:cs typeface="Consolas" panose="020B0609020204030204" charset="0"/>
            </a:endParaRPr>
          </a:p>
          <a:p>
            <a:pPr marL="0" indent="0">
              <a:spcBef>
                <a:spcPct val="0"/>
              </a:spcBef>
              <a:buNone/>
            </a:pPr>
            <a:r>
              <a:rPr lang="zh-CN" altLang="en-US" sz="1600" dirty="0">
                <a:solidFill>
                  <a:srgbClr val="FF0000"/>
                </a:solidFill>
                <a:latin typeface="Consolas" panose="020B0609020204030204" charset="0"/>
                <a:cs typeface="Consolas" panose="020B0609020204030204" charset="0"/>
              </a:rPr>
              <a:t>UnicodeDecodeError: 'gbk' codec can't decode byte 0xaf in position 8: illegal multibyte sequence</a:t>
            </a:r>
          </a:p>
          <a:p>
            <a:pPr marL="0" indent="0">
              <a:spcBef>
                <a:spcPct val="0"/>
              </a:spcBef>
              <a:buNone/>
            </a:pPr>
            <a:r>
              <a:rPr lang="zh-CN" altLang="en-US" sz="1600" dirty="0">
                <a:latin typeface="Consolas" panose="020B0609020204030204" charset="0"/>
                <a:cs typeface="Consolas" panose="020B0609020204030204" charset="0"/>
              </a:rPr>
              <a:t>&gt;&gt;&gt; 'Python程序设计开发宝典'.encode('cp936').decode('utf8')</a:t>
            </a:r>
            <a:endParaRPr lang="zh-CN" altLang="en-US" sz="1600" dirty="0">
              <a:solidFill>
                <a:srgbClr val="FF0000"/>
              </a:solidFill>
              <a:latin typeface="Consolas" panose="020B0609020204030204" charset="0"/>
              <a:cs typeface="Consolas" panose="020B0609020204030204" charset="0"/>
            </a:endParaRPr>
          </a:p>
          <a:p>
            <a:pPr marL="0" indent="0">
              <a:spcBef>
                <a:spcPct val="0"/>
              </a:spcBef>
              <a:buNone/>
            </a:pPr>
            <a:r>
              <a:rPr lang="zh-CN" altLang="en-US" sz="1600" dirty="0">
                <a:solidFill>
                  <a:srgbClr val="FF0000"/>
                </a:solidFill>
                <a:latin typeface="Consolas" panose="020B0609020204030204" charset="0"/>
                <a:cs typeface="Consolas" panose="020B0609020204030204" charset="0"/>
              </a:rPr>
              <a:t>UnicodeDecodeError: 'utf-8' codec can't decode byte 0xb3 in position 6: invalid start byte</a:t>
            </a:r>
          </a:p>
          <a:p>
            <a:pPr marL="0" indent="0">
              <a:spcBef>
                <a:spcPct val="0"/>
              </a:spcBef>
              <a:buNone/>
            </a:pPr>
            <a:r>
              <a:rPr lang="zh-CN" altLang="en-US" sz="1600" dirty="0">
                <a:latin typeface="Consolas" panose="020B0609020204030204" charset="0"/>
                <a:cs typeface="Consolas" panose="020B0609020204030204" charset="0"/>
              </a:rPr>
              <a:t>&gt;&gt;&gt; '测试'.encode('utf8').decode('gbk')</a:t>
            </a:r>
            <a:endParaRPr lang="zh-CN" altLang="en-US" sz="1600" dirty="0">
              <a:solidFill>
                <a:srgbClr val="FF0000"/>
              </a:solidFill>
              <a:latin typeface="Consolas" panose="020B0609020204030204" charset="0"/>
              <a:cs typeface="Consolas" panose="020B0609020204030204" charset="0"/>
            </a:endParaRPr>
          </a:p>
          <a:p>
            <a:pPr marL="0" indent="0">
              <a:spcBef>
                <a:spcPct val="0"/>
              </a:spcBef>
              <a:buNone/>
            </a:pPr>
            <a:r>
              <a:rPr lang="zh-CN" altLang="en-US" sz="1600" dirty="0">
                <a:solidFill>
                  <a:srgbClr val="00B0F0"/>
                </a:solidFill>
                <a:latin typeface="Consolas" panose="020B0609020204030204" charset="0"/>
                <a:cs typeface="Consolas" panose="020B0609020204030204" charset="0"/>
              </a:rPr>
              <a:t>'娴嬭瘯'</a:t>
            </a:r>
          </a:p>
        </p:txBody>
      </p:sp>
      <p:sp>
        <p:nvSpPr>
          <p:cNvPr id="25602" name="标题 24577"/>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 字符串</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标题 1"/>
          <p:cNvSpPr>
            <a:spLocks noGrp="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Arial" panose="020B0604020202020204" pitchFamily="34" charset="0"/>
              </a:rPr>
              <a:t>4.1.5  </a:t>
            </a:r>
            <a:r>
              <a:rPr lang="zh-CN" altLang="en-US" kern="1200" baseline="0">
                <a:latin typeface="+mj-lt"/>
                <a:ea typeface="+mj-ea"/>
                <a:cs typeface="+mj-cs"/>
                <a:sym typeface="Arial" panose="020B0604020202020204" pitchFamily="34" charset="0"/>
              </a:rPr>
              <a:t>字符串应用案例精选</a:t>
            </a:r>
            <a:endParaRPr lang="zh-CN" altLang="en-US" kern="1200" baseline="0">
              <a:latin typeface="+mj-lt"/>
              <a:ea typeface="+mj-ea"/>
              <a:cs typeface="+mj-cs"/>
              <a:sym typeface="宋体" panose="02010600030101010101" pitchFamily="2" charset="-122"/>
            </a:endParaRPr>
          </a:p>
        </p:txBody>
      </p:sp>
      <p:sp>
        <p:nvSpPr>
          <p:cNvPr id="3" name="内容占位符 2"/>
          <p:cNvSpPr>
            <a:spLocks noGrp="1"/>
          </p:cNvSpPr>
          <p:nvPr>
            <p:ph idx="1"/>
          </p:nvPr>
        </p:nvSpPr>
        <p:spPr/>
        <p:txBody>
          <a:bodyPr/>
          <a:lstStyle/>
          <a:p>
            <a:pPr fontAlgn="base"/>
            <a:r>
              <a:rPr lang="zh-CN" altLang="en-US" sz="1800" strike="noStrike" noProof="1">
                <a:latin typeface="Consolas" panose="020B0609020204030204" charset="0"/>
              </a:rPr>
              <a:t>函数式编程的写法：</a:t>
            </a:r>
          </a:p>
          <a:p>
            <a:pPr marL="0" indent="0">
              <a:spcBef>
                <a:spcPts val="0"/>
              </a:spcBef>
              <a:buNone/>
            </a:pPr>
            <a:r>
              <a:rPr lang="zh-CN" altLang="en-US" sz="1600">
                <a:latin typeface="Consolas" panose="020B0609020204030204" charset="0"/>
                <a:cs typeface="Consolas" panose="020B0609020204030204" charset="0"/>
                <a:sym typeface="+mn-ea"/>
              </a:rPr>
              <a:t>from itertools import cycle</a:t>
            </a:r>
            <a:endParaRPr lang="zh-CN" altLang="en-US" sz="1600" strike="noStrike" noProof="1">
              <a:latin typeface="Consolas" panose="020B0609020204030204" charset="0"/>
            </a:endParaRPr>
          </a:p>
          <a:p>
            <a:pPr marL="0" indent="0">
              <a:spcBef>
                <a:spcPts val="0"/>
              </a:spcBef>
              <a:buNone/>
            </a:pP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def crypt(source, key):</a:t>
            </a:r>
          </a:p>
          <a:p>
            <a:pPr marL="0" indent="0">
              <a:spcBef>
                <a:spcPts val="0"/>
              </a:spcBef>
              <a:buNone/>
            </a:pPr>
            <a:r>
              <a:rPr lang="zh-CN" altLang="en-US" sz="1600" strike="noStrike" noProof="1">
                <a:latin typeface="Consolas" panose="020B0609020204030204" charset="0"/>
              </a:rPr>
              <a:t>    func = lambda x, y: chr(ord(x)^ord(y))</a:t>
            </a:r>
          </a:p>
          <a:p>
            <a:pPr marL="0" indent="0">
              <a:spcBef>
                <a:spcPts val="0"/>
              </a:spcBef>
              <a:buNone/>
            </a:pPr>
            <a:r>
              <a:rPr lang="zh-CN" altLang="en-US" sz="1600" strike="noStrike" noProof="1">
                <a:latin typeface="Consolas" panose="020B0609020204030204" charset="0"/>
              </a:rPr>
              <a:t>    return ''.join(map(func, source, cycle(key)))</a:t>
            </a:r>
          </a:p>
          <a:p>
            <a:pPr marL="0" indent="0">
              <a:spcBef>
                <a:spcPts val="0"/>
              </a:spcBef>
              <a:buNone/>
            </a:pP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source = 'Beautiful is better than ugly.'</a:t>
            </a:r>
          </a:p>
          <a:p>
            <a:pPr marL="0" indent="0">
              <a:spcBef>
                <a:spcPts val="0"/>
              </a:spcBef>
              <a:buNone/>
            </a:pPr>
            <a:r>
              <a:rPr lang="zh-CN" altLang="en-US" sz="1600" strike="noStrike" noProof="1">
                <a:latin typeface="Consolas" panose="020B0609020204030204" charset="0"/>
              </a:rPr>
              <a:t>key = 'Python'</a:t>
            </a:r>
          </a:p>
          <a:p>
            <a:pPr marL="0" indent="0">
              <a:spcBef>
                <a:spcPts val="0"/>
              </a:spcBef>
              <a:buNone/>
            </a:pP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print('Before Encrypted:'+source)</a:t>
            </a:r>
          </a:p>
          <a:p>
            <a:pPr marL="0" indent="0">
              <a:spcBef>
                <a:spcPts val="0"/>
              </a:spcBef>
              <a:buNone/>
            </a:pPr>
            <a:r>
              <a:rPr lang="zh-CN" altLang="en-US" sz="1600" strike="noStrike" noProof="1">
                <a:latin typeface="Consolas" panose="020B0609020204030204" charset="0"/>
              </a:rPr>
              <a:t>encrypted = crypt(source, key)</a:t>
            </a:r>
          </a:p>
          <a:p>
            <a:pPr marL="0" indent="0">
              <a:spcBef>
                <a:spcPts val="0"/>
              </a:spcBef>
              <a:buNone/>
            </a:pPr>
            <a:r>
              <a:rPr lang="zh-CN" altLang="en-US" sz="1600" strike="noStrike" noProof="1">
                <a:latin typeface="Consolas" panose="020B0609020204030204" charset="0"/>
              </a:rPr>
              <a:t>print('After Encrypted:'+encrypted)</a:t>
            </a:r>
          </a:p>
          <a:p>
            <a:pPr marL="0" indent="0">
              <a:spcBef>
                <a:spcPts val="0"/>
              </a:spcBef>
              <a:buNone/>
            </a:pPr>
            <a:r>
              <a:rPr lang="zh-CN" altLang="en-US" sz="1600" strike="noStrike" noProof="1">
                <a:latin typeface="Consolas" panose="020B0609020204030204" charset="0"/>
              </a:rPr>
              <a:t>decrypted = crypt(encrypted, key)</a:t>
            </a:r>
          </a:p>
          <a:p>
            <a:pPr marL="0" indent="0">
              <a:spcBef>
                <a:spcPts val="0"/>
              </a:spcBef>
              <a:buNone/>
            </a:pPr>
            <a:r>
              <a:rPr lang="zh-CN" altLang="en-US" sz="1600" strike="noStrike" noProof="1">
                <a:latin typeface="Consolas" panose="020B0609020204030204" charset="0"/>
              </a:rPr>
              <a:t>print('After Decrypted:'+decrypted)</a:t>
            </a:r>
          </a:p>
        </p:txBody>
      </p:sp>
      <p:sp>
        <p:nvSpPr>
          <p:cNvPr id="87043" name="灯片编号占位符 3"/>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60</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Arial" panose="020B0604020202020204" pitchFamily="34" charset="0"/>
              </a:rPr>
              <a:t>4.1.5  </a:t>
            </a:r>
            <a:r>
              <a:rPr lang="zh-CN" altLang="en-US" kern="1200" baseline="0">
                <a:latin typeface="+mj-lt"/>
                <a:ea typeface="+mj-ea"/>
                <a:cs typeface="+mj-cs"/>
                <a:sym typeface="Arial" panose="020B0604020202020204" pitchFamily="34" charset="0"/>
              </a:rPr>
              <a:t>字符串应用案例精选</a:t>
            </a:r>
            <a:endParaRPr lang="zh-CN" altLang="en-US" kern="1200" baseline="0">
              <a:latin typeface="+mj-lt"/>
              <a:ea typeface="+mj-ea"/>
              <a:cs typeface="+mj-cs"/>
              <a:sym typeface="宋体" panose="02010600030101010101" pitchFamily="2" charset="-122"/>
            </a:endParaRPr>
          </a:p>
        </p:txBody>
      </p:sp>
      <p:sp>
        <p:nvSpPr>
          <p:cNvPr id="3" name="内容占位符 2"/>
          <p:cNvSpPr>
            <a:spLocks noGrp="1"/>
          </p:cNvSpPr>
          <p:nvPr>
            <p:ph idx="1"/>
          </p:nvPr>
        </p:nvSpPr>
        <p:spPr>
          <a:xfrm>
            <a:off x="379730" y="1066165"/>
            <a:ext cx="8264525" cy="3395345"/>
          </a:xfrm>
        </p:spPr>
        <p:txBody>
          <a:bodyPr/>
          <a:lstStyle/>
          <a:p>
            <a:pPr fontAlgn="base">
              <a:lnSpc>
                <a:spcPct val="150000"/>
              </a:lnSpc>
              <a:spcBef>
                <a:spcPts val="0"/>
              </a:spcBef>
              <a:buFont typeface="Wingdings" panose="05000000000000000000" charset="0"/>
              <a:buChar char="n"/>
            </a:pPr>
            <a:r>
              <a:rPr lang="zh-CN" altLang="en-US" sz="1800" b="1" strike="noStrike" noProof="1"/>
              <a:t>例</a:t>
            </a:r>
            <a:r>
              <a:rPr lang="en-US" altLang="zh-CN" sz="1800" b="1" strike="noStrike" noProof="1"/>
              <a:t>4</a:t>
            </a:r>
            <a:r>
              <a:rPr lang="zh-CN" altLang="en-US" sz="1800" b="1" strike="noStrike" noProof="1"/>
              <a:t>-2</a:t>
            </a:r>
            <a:r>
              <a:rPr lang="zh-CN" altLang="en-US" sz="1800" strike="noStrike" noProof="1"/>
              <a:t>  编写程序，生成大量随机信息，这在需要获取大量数据来测试或演示软件功能的时候非常有用，不仅能真实展示软件功能或算法，还可以避免泄露真实数据或者引起不必要的争议。</a:t>
            </a:r>
            <a:endParaRPr lang="zh-CN" altLang="en-US" sz="1350" strike="noStrike" noProof="1">
              <a:latin typeface="Consolas" panose="020B0609020204030204" charset="0"/>
            </a:endParaRPr>
          </a:p>
          <a:p>
            <a:pPr marL="0" indent="0" fontAlgn="base">
              <a:spcBef>
                <a:spcPts val="0"/>
              </a:spcBef>
              <a:buNone/>
            </a:pPr>
            <a:r>
              <a:rPr lang="zh-CN" altLang="en-US" sz="1600" strike="noStrike" noProof="1">
                <a:latin typeface="Consolas" panose="020B0609020204030204" charset="0"/>
              </a:rPr>
              <a:t>import random</a:t>
            </a:r>
          </a:p>
          <a:p>
            <a:pPr marL="0" indent="0" fontAlgn="base">
              <a:spcBef>
                <a:spcPts val="0"/>
              </a:spcBef>
              <a:buNone/>
            </a:pPr>
            <a:r>
              <a:rPr lang="zh-CN" altLang="en-US" sz="1600" strike="noStrike" noProof="1">
                <a:latin typeface="Consolas" panose="020B0609020204030204" charset="0"/>
              </a:rPr>
              <a:t>import string</a:t>
            </a:r>
          </a:p>
          <a:p>
            <a:pPr marL="0" indent="0" fontAlgn="base">
              <a:spcBef>
                <a:spcPts val="0"/>
              </a:spcBef>
              <a:buNone/>
            </a:pPr>
            <a:endParaRPr lang="zh-CN" altLang="en-US" sz="1600" strike="noStrike" noProof="1">
              <a:latin typeface="Consolas" panose="020B0609020204030204" charset="0"/>
            </a:endParaRPr>
          </a:p>
          <a:p>
            <a:pPr marL="0" indent="0" fontAlgn="base">
              <a:spcBef>
                <a:spcPts val="0"/>
              </a:spcBef>
              <a:buNone/>
            </a:pPr>
            <a:r>
              <a:rPr lang="zh-CN" altLang="en-US" sz="1600" strike="noStrike" noProof="1">
                <a:latin typeface="Consolas" panose="020B0609020204030204" charset="0"/>
              </a:rPr>
              <a:t>#常用汉字Unicode编码表，可以自行搜索</a:t>
            </a:r>
          </a:p>
          <a:p>
            <a:pPr marL="0" indent="0" fontAlgn="base">
              <a:spcBef>
                <a:spcPts val="0"/>
              </a:spcBef>
              <a:buNone/>
            </a:pPr>
            <a:r>
              <a:rPr lang="zh-CN" altLang="en-US" sz="1600" strike="noStrike" noProof="1">
                <a:latin typeface="Consolas" panose="020B0609020204030204" charset="0"/>
              </a:rPr>
              <a:t>StringBase = '\u7684\u4e00\u4e86\u662f\u6211\u4e0d\u5728\u4eba\u4eec'\</a:t>
            </a:r>
          </a:p>
          <a:p>
            <a:pPr marL="0" indent="0" fontAlgn="base">
              <a:spcBef>
                <a:spcPts val="0"/>
              </a:spcBef>
              <a:buNone/>
            </a:pPr>
            <a:r>
              <a:rPr lang="zh-CN" altLang="en-US" sz="1600" strike="noStrike" noProof="1">
                <a:latin typeface="Consolas" panose="020B0609020204030204" charset="0"/>
              </a:rPr>
              <a:t>             '\u6709\u6765\u4ed6\u8fd9\u4e0a\u7740\u4e2a\u5730\u5230'\</a:t>
            </a:r>
          </a:p>
          <a:p>
            <a:pPr marL="0" indent="0" fontAlgn="base">
              <a:spcBef>
                <a:spcPts val="0"/>
              </a:spcBef>
              <a:buNone/>
            </a:pPr>
            <a:r>
              <a:rPr lang="zh-CN" altLang="en-US" sz="1600" strike="noStrike" noProof="1">
                <a:latin typeface="Consolas" panose="020B0609020204030204" charset="0"/>
              </a:rPr>
              <a:t>             '\u5927\u91cc\u8bf4\u5c31\u53bb\u5b50\u5f97\u4e5f\u548c'</a:t>
            </a:r>
          </a:p>
        </p:txBody>
      </p:sp>
      <p:sp>
        <p:nvSpPr>
          <p:cNvPr id="8806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61</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Arial" panose="020B0604020202020204" pitchFamily="34" charset="0"/>
              </a:rPr>
              <a:t>4.1.5  </a:t>
            </a:r>
            <a:r>
              <a:rPr lang="zh-CN" altLang="en-US" kern="1200" baseline="0">
                <a:latin typeface="+mj-lt"/>
                <a:ea typeface="+mj-ea"/>
                <a:cs typeface="+mj-cs"/>
                <a:sym typeface="Arial" panose="020B0604020202020204" pitchFamily="34" charset="0"/>
              </a:rPr>
              <a:t>字符串应用案例精选</a:t>
            </a:r>
            <a:endParaRPr lang="zh-CN" altLang="en-US" kern="1200" baseline="0">
              <a:latin typeface="+mj-lt"/>
              <a:ea typeface="+mj-ea"/>
              <a:cs typeface="+mj-cs"/>
              <a:sym typeface="宋体" panose="02010600030101010101" pitchFamily="2" charset="-122"/>
            </a:endParaRPr>
          </a:p>
        </p:txBody>
      </p:sp>
      <p:sp>
        <p:nvSpPr>
          <p:cNvPr id="89090" name="内容占位符 2"/>
          <p:cNvSpPr>
            <a:spLocks noGrp="1"/>
          </p:cNvSpPr>
          <p:nvPr>
            <p:ph idx="1"/>
          </p:nvPr>
        </p:nvSpPr>
        <p:spPr>
          <a:xfrm>
            <a:off x="401320" y="1213485"/>
            <a:ext cx="8520430" cy="3395345"/>
          </a:xfrm>
        </p:spPr>
        <p:txBody>
          <a:bodyPr anchor="t"/>
          <a:lstStyle/>
          <a:p>
            <a:pPr marL="0" indent="0" defTabSz="914400">
              <a:buSzPct val="70000"/>
              <a:buFont typeface="Wingdings" panose="05000000000000000000" pitchFamily="2" charset="2"/>
              <a:buNone/>
            </a:pPr>
            <a:r>
              <a:rPr lang="zh-CN" altLang="en-US" sz="1600">
                <a:latin typeface="Consolas" panose="020B0609020204030204" charset="0"/>
                <a:cs typeface="Consolas" panose="020B0609020204030204" charset="0"/>
              </a:rPr>
              <a:t>def getEmail():</a:t>
            </a:r>
          </a:p>
          <a:p>
            <a:pPr marL="0" indent="0" defTabSz="914400">
              <a:buSzPct val="70000"/>
              <a:buFont typeface="Wingdings" panose="05000000000000000000" pitchFamily="2" charset="2"/>
              <a:buNone/>
            </a:pPr>
            <a:r>
              <a:rPr lang="zh-CN" altLang="en-US" sz="1600">
                <a:latin typeface="Consolas" panose="020B0609020204030204" charset="0"/>
                <a:cs typeface="Consolas" panose="020B0609020204030204" charset="0"/>
              </a:rPr>
              <a:t>    # 常见域名后缀，可以随意扩展该列表</a:t>
            </a:r>
          </a:p>
          <a:p>
            <a:pPr marL="0" indent="0" defTabSz="914400">
              <a:buSzPct val="70000"/>
              <a:buFont typeface="Wingdings" panose="05000000000000000000" pitchFamily="2" charset="2"/>
              <a:buNone/>
            </a:pPr>
            <a:r>
              <a:rPr lang="zh-CN" altLang="en-US" sz="1600">
                <a:latin typeface="Consolas" panose="020B0609020204030204" charset="0"/>
                <a:cs typeface="Consolas" panose="020B0609020204030204" charset="0"/>
              </a:rPr>
              <a:t>    suffix = ['.com', '.org', '.net', '.cn']</a:t>
            </a:r>
          </a:p>
          <a:p>
            <a:pPr marL="0" indent="0" defTabSz="914400">
              <a:buSzPct val="70000"/>
              <a:buFont typeface="Wingdings" panose="05000000000000000000" pitchFamily="2" charset="2"/>
              <a:buNone/>
            </a:pPr>
            <a:r>
              <a:rPr lang="zh-CN" altLang="en-US" sz="1600">
                <a:latin typeface="Consolas" panose="020B0609020204030204" charset="0"/>
                <a:cs typeface="Consolas" panose="020B0609020204030204" charset="0"/>
              </a:rPr>
              <a:t>    characters = string.ascii_letters+string.digits+'_'</a:t>
            </a:r>
          </a:p>
          <a:p>
            <a:pPr marL="0" indent="0" defTabSz="914400">
              <a:buSzPct val="70000"/>
              <a:buFont typeface="Wingdings" panose="05000000000000000000" pitchFamily="2" charset="2"/>
              <a:buNone/>
            </a:pPr>
            <a:r>
              <a:rPr lang="zh-CN" altLang="en-US" sz="1600">
                <a:latin typeface="Consolas" panose="020B0609020204030204" charset="0"/>
                <a:cs typeface="Consolas" panose="020B0609020204030204" charset="0"/>
              </a:rPr>
              <a:t>    username = ''.join(random.choices(characters,</a:t>
            </a:r>
          </a:p>
          <a:p>
            <a:pPr marL="0" indent="0" defTabSz="914400">
              <a:buSzPct val="70000"/>
              <a:buFont typeface="Wingdings" panose="05000000000000000000" pitchFamily="2" charset="2"/>
              <a:buNone/>
            </a:pPr>
            <a:r>
              <a:rPr lang="zh-CN" altLang="en-US" sz="1600">
                <a:latin typeface="Consolas" panose="020B0609020204030204" charset="0"/>
                <a:cs typeface="Consolas" panose="020B0609020204030204" charset="0"/>
              </a:rPr>
              <a:t>                                      k=random.randrange(6,12)))</a:t>
            </a:r>
          </a:p>
          <a:p>
            <a:pPr marL="0" indent="0" defTabSz="914400">
              <a:buSzPct val="70000"/>
              <a:buFont typeface="Wingdings" panose="05000000000000000000" pitchFamily="2" charset="2"/>
              <a:buNone/>
            </a:pPr>
            <a:r>
              <a:rPr lang="zh-CN" altLang="en-US" sz="1600">
                <a:latin typeface="Consolas" panose="020B0609020204030204" charset="0"/>
                <a:cs typeface="Consolas" panose="020B0609020204030204" charset="0"/>
              </a:rPr>
              <a:t>    domain = ''.join(random.choices(characters, k=random.randrange(3,7)))</a:t>
            </a:r>
          </a:p>
          <a:p>
            <a:pPr marL="0" indent="0" defTabSz="914400">
              <a:buSzPct val="70000"/>
              <a:buFont typeface="Wingdings" panose="05000000000000000000" pitchFamily="2" charset="2"/>
              <a:buNone/>
            </a:pPr>
            <a:r>
              <a:rPr lang="zh-CN" altLang="en-US" sz="1600">
                <a:latin typeface="Consolas" panose="020B0609020204030204" charset="0"/>
                <a:cs typeface="Consolas" panose="020B0609020204030204" charset="0"/>
              </a:rPr>
              <a:t>    return username+'@'+domain+random.choice(suffix)</a:t>
            </a:r>
          </a:p>
          <a:p>
            <a:pPr marL="0" indent="0" defTabSz="914400">
              <a:buSzPct val="70000"/>
              <a:buFont typeface="Wingdings" panose="05000000000000000000" pitchFamily="2" charset="2"/>
              <a:buNone/>
            </a:pPr>
            <a:endParaRPr lang="zh-CN" altLang="en-US" sz="1600">
              <a:latin typeface="Consolas" panose="020B0609020204030204" charset="0"/>
              <a:cs typeface="Consolas" panose="020B0609020204030204" charset="0"/>
            </a:endParaRPr>
          </a:p>
          <a:p>
            <a:pPr marL="0" indent="0" defTabSz="914400">
              <a:buSzPct val="70000"/>
              <a:buFont typeface="Wingdings" panose="05000000000000000000" pitchFamily="2" charset="2"/>
              <a:buNone/>
            </a:pPr>
            <a:r>
              <a:rPr lang="zh-CN" altLang="en-US" sz="1600">
                <a:latin typeface="Consolas" panose="020B0609020204030204" charset="0"/>
                <a:cs typeface="Consolas" panose="020B0609020204030204" charset="0"/>
              </a:rPr>
              <a:t>def getTelNo():</a:t>
            </a:r>
          </a:p>
          <a:p>
            <a:pPr marL="0" indent="0" defTabSz="914400">
              <a:buSzPct val="70000"/>
              <a:buFont typeface="Wingdings" panose="05000000000000000000" pitchFamily="2" charset="2"/>
              <a:buNone/>
            </a:pPr>
            <a:r>
              <a:rPr lang="zh-CN" altLang="en-US" sz="1600">
                <a:latin typeface="Consolas" panose="020B0609020204030204" charset="0"/>
                <a:cs typeface="Consolas" panose="020B0609020204030204" charset="0"/>
              </a:rPr>
              <a:t>    return ''.join(random.choices(string.digits, k=11))</a:t>
            </a:r>
          </a:p>
        </p:txBody>
      </p:sp>
      <p:sp>
        <p:nvSpPr>
          <p:cNvPr id="89091"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62</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a:t>
            </a:r>
            <a:r>
              <a:rPr lang="zh-CN" altLang="en-US" kern="1200" baseline="0">
                <a:latin typeface="+mj-lt"/>
                <a:ea typeface="+mj-ea"/>
                <a:cs typeface="+mj-cs"/>
                <a:sym typeface="宋体" panose="02010600030101010101" pitchFamily="2" charset="-122"/>
              </a:rPr>
              <a:t>字符串应用案例精选</a:t>
            </a:r>
          </a:p>
        </p:txBody>
      </p:sp>
      <p:sp>
        <p:nvSpPr>
          <p:cNvPr id="90114" name="内容占位符 2"/>
          <p:cNvSpPr>
            <a:spLocks noGrp="1"/>
          </p:cNvSpPr>
          <p:nvPr>
            <p:ph idx="1"/>
          </p:nvPr>
        </p:nvSpPr>
        <p:spPr>
          <a:xfrm>
            <a:off x="320675" y="1167130"/>
            <a:ext cx="8707120" cy="3395345"/>
          </a:xfrm>
        </p:spPr>
        <p:txBody>
          <a:bodyPr anchor="t"/>
          <a:lstStyle/>
          <a:p>
            <a:pPr marL="0" indent="0" defTabSz="914400">
              <a:spcBef>
                <a:spcPct val="0"/>
              </a:spcBef>
              <a:buSzPct val="70000"/>
              <a:buFont typeface="Wingdings" panose="05000000000000000000" pitchFamily="2" charset="2"/>
              <a:buNone/>
            </a:pPr>
            <a:r>
              <a:rPr lang="zh-CN" altLang="en-US" sz="1600">
                <a:latin typeface="Consolas" panose="020B0609020204030204" charset="0"/>
              </a:rPr>
              <a:t>def getNameOrAddress(flag):</a:t>
            </a: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    '''flag=1表示返回随机姓名，flag=0表示返回随机地址'''</a:t>
            </a: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    if flag==1:</a:t>
            </a: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        # 大部分中国人姓名在2-4个汉字</a:t>
            </a: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        rangestart, rangeend = 2, 5</a:t>
            </a: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    elif flag==0:</a:t>
            </a: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        # 假设地址在10-30个汉字之间</a:t>
            </a: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        rangestart, rangeend = 10, 31</a:t>
            </a: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    else:</a:t>
            </a: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        print('flag must be 1 or 0')</a:t>
            </a: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        return ''</a:t>
            </a: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    # 生成并返回随机信息</a:t>
            </a: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    </a:t>
            </a:r>
            <a:r>
              <a:rPr lang="en-US" altLang="zh-CN" sz="1600">
                <a:latin typeface="Consolas" panose="020B0609020204030204" charset="0"/>
              </a:rPr>
              <a:t>return </a:t>
            </a:r>
            <a:r>
              <a:rPr lang="zh-CN" altLang="en-US" sz="1600">
                <a:latin typeface="Consolas" panose="020B0609020204030204" charset="0"/>
              </a:rPr>
              <a:t>''.join(random.choices(StringBase,</a:t>
            </a:r>
          </a:p>
          <a:p>
            <a:pPr marL="0" indent="0" defTabSz="914400">
              <a:spcBef>
                <a:spcPct val="0"/>
              </a:spcBef>
              <a:buSzPct val="70000"/>
              <a:buFont typeface="Wingdings" panose="05000000000000000000" pitchFamily="2" charset="2"/>
              <a:buNone/>
            </a:pPr>
            <a:r>
              <a:rPr lang="zh-CN" altLang="en-US" sz="1600">
                <a:latin typeface="Consolas" panose="020B0609020204030204" charset="0"/>
              </a:rPr>
              <a:t>                                  k=random.randrange(rangestart, rangeend)))</a:t>
            </a:r>
          </a:p>
        </p:txBody>
      </p:sp>
      <p:sp>
        <p:nvSpPr>
          <p:cNvPr id="9011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63</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a:t>
            </a:r>
            <a:r>
              <a:rPr lang="zh-CN" altLang="en-US" kern="1200" baseline="0">
                <a:latin typeface="+mj-lt"/>
                <a:ea typeface="+mj-ea"/>
                <a:cs typeface="+mj-cs"/>
                <a:sym typeface="宋体" panose="02010600030101010101" pitchFamily="2" charset="-122"/>
              </a:rPr>
              <a:t>字符串应用案例精选</a:t>
            </a:r>
          </a:p>
        </p:txBody>
      </p:sp>
      <p:sp>
        <p:nvSpPr>
          <p:cNvPr id="91138" name="内容占位符 2"/>
          <p:cNvSpPr>
            <a:spLocks noGrp="1"/>
          </p:cNvSpPr>
          <p:nvPr>
            <p:ph idx="1"/>
          </p:nvPr>
        </p:nvSpPr>
        <p:spPr/>
        <p:txBody>
          <a:bodyPr anchor="t"/>
          <a:lstStyle/>
          <a:p>
            <a:pPr marL="0" indent="0" defTabSz="914400">
              <a:buSzPct val="70000"/>
              <a:buFont typeface="Wingdings" panose="05000000000000000000" pitchFamily="2" charset="2"/>
              <a:buNone/>
            </a:pPr>
            <a:r>
              <a:rPr lang="zh-CN" altLang="en-US" sz="1800">
                <a:latin typeface="Consolas" panose="020B0609020204030204" charset="0"/>
              </a:rPr>
              <a:t>def getSex():</a:t>
            </a:r>
          </a:p>
          <a:p>
            <a:pPr marL="0" indent="0" defTabSz="914400">
              <a:buSzPct val="70000"/>
              <a:buFont typeface="Wingdings" panose="05000000000000000000" pitchFamily="2" charset="2"/>
              <a:buNone/>
            </a:pPr>
            <a:r>
              <a:rPr lang="zh-CN" altLang="en-US" sz="1800">
                <a:latin typeface="Consolas" panose="020B0609020204030204" charset="0"/>
              </a:rPr>
              <a:t>    return random.choice('男女')</a:t>
            </a:r>
          </a:p>
          <a:p>
            <a:pPr marL="0" indent="0" defTabSz="914400">
              <a:buSzPct val="70000"/>
              <a:buFont typeface="Wingdings" panose="05000000000000000000" pitchFamily="2" charset="2"/>
              <a:buNone/>
            </a:pPr>
            <a:endParaRPr lang="zh-CN" altLang="en-US" sz="1800">
              <a:latin typeface="Consolas" panose="020B0609020204030204" charset="0"/>
            </a:endParaRPr>
          </a:p>
          <a:p>
            <a:pPr marL="0" indent="0" defTabSz="914400">
              <a:buSzPct val="70000"/>
              <a:buFont typeface="Wingdings" panose="05000000000000000000" pitchFamily="2" charset="2"/>
              <a:buNone/>
            </a:pPr>
            <a:r>
              <a:rPr lang="zh-CN" altLang="en-US" sz="1800">
                <a:latin typeface="Consolas" panose="020B0609020204030204" charset="0"/>
              </a:rPr>
              <a:t>def getAge():</a:t>
            </a:r>
          </a:p>
          <a:p>
            <a:pPr marL="0" indent="0" defTabSz="914400">
              <a:buSzPct val="70000"/>
              <a:buFont typeface="Wingdings" panose="05000000000000000000" pitchFamily="2" charset="2"/>
              <a:buNone/>
            </a:pPr>
            <a:r>
              <a:rPr lang="zh-CN" altLang="en-US" sz="1800">
                <a:latin typeface="Consolas" panose="020B0609020204030204" charset="0"/>
              </a:rPr>
              <a:t>    return str(random.randint(18,100))</a:t>
            </a:r>
          </a:p>
        </p:txBody>
      </p:sp>
      <p:sp>
        <p:nvSpPr>
          <p:cNvPr id="9113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64</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a:t>
            </a:r>
            <a:r>
              <a:rPr lang="zh-CN" altLang="en-US" kern="1200" baseline="0">
                <a:latin typeface="+mj-lt"/>
                <a:ea typeface="+mj-ea"/>
                <a:cs typeface="+mj-cs"/>
                <a:sym typeface="宋体" panose="02010600030101010101" pitchFamily="2" charset="-122"/>
              </a:rPr>
              <a:t>字符串应用案例精选</a:t>
            </a:r>
          </a:p>
        </p:txBody>
      </p:sp>
      <p:sp>
        <p:nvSpPr>
          <p:cNvPr id="92162" name="内容占位符 2"/>
          <p:cNvSpPr>
            <a:spLocks noGrp="1"/>
          </p:cNvSpPr>
          <p:nvPr>
            <p:ph idx="1"/>
          </p:nvPr>
        </p:nvSpPr>
        <p:spPr>
          <a:xfrm>
            <a:off x="459740" y="1200150"/>
            <a:ext cx="8145145" cy="3395345"/>
          </a:xfrm>
        </p:spPr>
        <p:txBody>
          <a:bodyPr anchor="t"/>
          <a:lstStyle/>
          <a:p>
            <a:pPr marL="0" indent="0" defTabSz="914400">
              <a:spcBef>
                <a:spcPts val="0"/>
              </a:spcBef>
              <a:buSzPct val="70000"/>
              <a:buFont typeface="Wingdings" panose="05000000000000000000" pitchFamily="2" charset="2"/>
              <a:buNone/>
            </a:pPr>
            <a:r>
              <a:rPr lang="zh-CN" altLang="en-US" sz="1600">
                <a:latin typeface="Consolas" panose="020B0609020204030204" charset="0"/>
              </a:rPr>
              <a:t>def main():</a:t>
            </a:r>
          </a:p>
          <a:p>
            <a:pPr marL="0" indent="0" defTabSz="914400">
              <a:spcBef>
                <a:spcPts val="0"/>
              </a:spcBef>
              <a:buSzPct val="70000"/>
              <a:buFont typeface="Wingdings" panose="05000000000000000000" pitchFamily="2" charset="2"/>
              <a:buNone/>
            </a:pPr>
            <a:r>
              <a:rPr lang="zh-CN" altLang="en-US" sz="1600">
                <a:latin typeface="Consolas" panose="020B0609020204030204" charset="0"/>
              </a:rPr>
              <a:t>    print('Name,Sex,Age,TelNO,Address,Email')</a:t>
            </a:r>
          </a:p>
          <a:p>
            <a:pPr marL="0" indent="0" defTabSz="914400">
              <a:spcBef>
                <a:spcPts val="0"/>
              </a:spcBef>
              <a:buSzPct val="70000"/>
              <a:buFont typeface="Wingdings" panose="05000000000000000000" pitchFamily="2" charset="2"/>
              <a:buNone/>
            </a:pPr>
            <a:r>
              <a:rPr lang="zh-CN" altLang="en-US" sz="1600">
                <a:latin typeface="Consolas" panose="020B0609020204030204" charset="0"/>
              </a:rPr>
              <a:t>    for i in range(200):</a:t>
            </a:r>
            <a:r>
              <a:rPr lang="zh-CN" altLang="en-US" sz="1600">
                <a:latin typeface="Consolas" panose="020B0609020204030204" charset="0"/>
                <a:sym typeface="+mn-ea"/>
              </a:rPr>
              <a:t>    # 生成200个人的随机信息</a:t>
            </a:r>
            <a:endParaRPr lang="zh-CN" altLang="en-US" sz="1600">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600">
                <a:latin typeface="Consolas" panose="020B0609020204030204" charset="0"/>
              </a:rPr>
              <a:t>        name = getNameOrAddress(1)</a:t>
            </a:r>
          </a:p>
          <a:p>
            <a:pPr marL="0" indent="0" defTabSz="914400">
              <a:spcBef>
                <a:spcPts val="0"/>
              </a:spcBef>
              <a:buSzPct val="70000"/>
              <a:buFont typeface="Wingdings" panose="05000000000000000000" pitchFamily="2" charset="2"/>
              <a:buNone/>
            </a:pPr>
            <a:r>
              <a:rPr lang="zh-CN" altLang="en-US" sz="1600">
                <a:latin typeface="Consolas" panose="020B0609020204030204" charset="0"/>
              </a:rPr>
              <a:t>        sex = getSex()</a:t>
            </a:r>
          </a:p>
          <a:p>
            <a:pPr marL="0" indent="0" defTabSz="914400">
              <a:spcBef>
                <a:spcPts val="0"/>
              </a:spcBef>
              <a:buSzPct val="70000"/>
              <a:buFont typeface="Wingdings" panose="05000000000000000000" pitchFamily="2" charset="2"/>
              <a:buNone/>
            </a:pPr>
            <a:r>
              <a:rPr lang="zh-CN" altLang="en-US" sz="1600">
                <a:latin typeface="Consolas" panose="020B0609020204030204" charset="0"/>
              </a:rPr>
              <a:t>        age = getAge()</a:t>
            </a:r>
          </a:p>
          <a:p>
            <a:pPr marL="0" indent="0" defTabSz="914400">
              <a:spcBef>
                <a:spcPts val="0"/>
              </a:spcBef>
              <a:buSzPct val="70000"/>
              <a:buFont typeface="Wingdings" panose="05000000000000000000" pitchFamily="2" charset="2"/>
              <a:buNone/>
            </a:pPr>
            <a:r>
              <a:rPr lang="zh-CN" altLang="en-US" sz="1600">
                <a:latin typeface="Consolas" panose="020B0609020204030204" charset="0"/>
              </a:rPr>
              <a:t>        tel = getTelNo()</a:t>
            </a:r>
          </a:p>
          <a:p>
            <a:pPr marL="0" indent="0" defTabSz="914400">
              <a:spcBef>
                <a:spcPts val="0"/>
              </a:spcBef>
              <a:buSzPct val="70000"/>
              <a:buFont typeface="Wingdings" panose="05000000000000000000" pitchFamily="2" charset="2"/>
              <a:buNone/>
            </a:pPr>
            <a:r>
              <a:rPr lang="zh-CN" altLang="en-US" sz="1600">
                <a:latin typeface="Consolas" panose="020B0609020204030204" charset="0"/>
              </a:rPr>
              <a:t>        address = getNameOrAddress(0)</a:t>
            </a:r>
          </a:p>
          <a:p>
            <a:pPr marL="0" indent="0" defTabSz="914400">
              <a:spcBef>
                <a:spcPts val="0"/>
              </a:spcBef>
              <a:buSzPct val="70000"/>
              <a:buFont typeface="Wingdings" panose="05000000000000000000" pitchFamily="2" charset="2"/>
              <a:buNone/>
            </a:pPr>
            <a:r>
              <a:rPr lang="zh-CN" altLang="en-US" sz="1600">
                <a:latin typeface="Consolas" panose="020B0609020204030204" charset="0"/>
              </a:rPr>
              <a:t>        email = getEmail()</a:t>
            </a:r>
          </a:p>
          <a:p>
            <a:pPr marL="0" indent="0" defTabSz="914400">
              <a:spcBef>
                <a:spcPts val="0"/>
              </a:spcBef>
              <a:buSzPct val="70000"/>
              <a:buFont typeface="Wingdings" panose="05000000000000000000" pitchFamily="2" charset="2"/>
              <a:buNone/>
            </a:pPr>
            <a:r>
              <a:rPr lang="zh-CN" altLang="en-US" sz="1600">
                <a:latin typeface="Consolas" panose="020B0609020204030204" charset="0"/>
              </a:rPr>
              <a:t>        line = ','.join([name,sex,age,tel,address,email])</a:t>
            </a:r>
          </a:p>
          <a:p>
            <a:pPr marL="0" indent="0" defTabSz="914400">
              <a:spcBef>
                <a:spcPts val="0"/>
              </a:spcBef>
              <a:buSzPct val="70000"/>
              <a:buFont typeface="Wingdings" panose="05000000000000000000" pitchFamily="2" charset="2"/>
              <a:buNone/>
            </a:pPr>
            <a:r>
              <a:rPr lang="zh-CN" altLang="en-US" sz="1600">
                <a:latin typeface="Consolas" panose="020B0609020204030204" charset="0"/>
              </a:rPr>
              <a:t>        print(line)</a:t>
            </a:r>
          </a:p>
          <a:p>
            <a:pPr marL="0" indent="0" defTabSz="914400">
              <a:spcBef>
                <a:spcPts val="0"/>
              </a:spcBef>
              <a:buSzPct val="70000"/>
              <a:buFont typeface="Wingdings" panose="05000000000000000000" pitchFamily="2" charset="2"/>
              <a:buNone/>
            </a:pPr>
            <a:r>
              <a:rPr lang="zh-CN" altLang="en-US" sz="1600">
                <a:latin typeface="Consolas" panose="020B0609020204030204" charset="0"/>
              </a:rPr>
              <a:t>            </a:t>
            </a:r>
          </a:p>
          <a:p>
            <a:pPr marL="0" indent="0" defTabSz="914400">
              <a:spcBef>
                <a:spcPts val="0"/>
              </a:spcBef>
              <a:buSzPct val="70000"/>
              <a:buFont typeface="Wingdings" panose="05000000000000000000" pitchFamily="2" charset="2"/>
              <a:buNone/>
            </a:pPr>
            <a:r>
              <a:rPr lang="zh-CN" altLang="en-US" sz="1600">
                <a:latin typeface="Consolas" panose="020B0609020204030204" charset="0"/>
              </a:rPr>
              <a:t>if __name__ == '__main__':</a:t>
            </a:r>
          </a:p>
          <a:p>
            <a:pPr marL="0" indent="0" defTabSz="914400">
              <a:spcBef>
                <a:spcPts val="0"/>
              </a:spcBef>
              <a:buSzPct val="70000"/>
              <a:buFont typeface="Wingdings" panose="05000000000000000000" pitchFamily="2" charset="2"/>
              <a:buNone/>
            </a:pPr>
            <a:r>
              <a:rPr lang="zh-CN" altLang="en-US" sz="1600">
                <a:latin typeface="Consolas" panose="020B0609020204030204" charset="0"/>
              </a:rPr>
              <a:t>    main()</a:t>
            </a:r>
          </a:p>
        </p:txBody>
      </p:sp>
      <p:sp>
        <p:nvSpPr>
          <p:cNvPr id="92163"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65</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3220" y="1020445"/>
            <a:ext cx="8065135" cy="3395345"/>
          </a:xfrm>
        </p:spPr>
        <p:txBody>
          <a:bodyPr/>
          <a:lstStyle/>
          <a:p>
            <a:pPr fontAlgn="base">
              <a:lnSpc>
                <a:spcPct val="150000"/>
              </a:lnSpc>
              <a:spcBef>
                <a:spcPts val="0"/>
              </a:spcBef>
              <a:buFont typeface="Wingdings" panose="05000000000000000000" charset="0"/>
              <a:buChar char=""/>
            </a:pPr>
            <a:r>
              <a:rPr lang="zh-CN" altLang="en-US" sz="1800" b="1" strike="noStrike" noProof="1"/>
              <a:t>例</a:t>
            </a:r>
            <a:r>
              <a:rPr lang="en-US" altLang="zh-CN" sz="1800" b="1" strike="noStrike" noProof="1"/>
              <a:t>4-3</a:t>
            </a:r>
            <a:r>
              <a:rPr lang="en-US" altLang="zh-CN" sz="1800" strike="noStrike" noProof="1"/>
              <a:t>  </a:t>
            </a:r>
            <a:r>
              <a:rPr lang="en-US" sz="1800" strike="noStrike" noProof="1"/>
              <a:t>检查并判断密码字符串的安全强度。</a:t>
            </a:r>
            <a:endParaRPr lang="en-US" sz="1200" strike="noStrike" noProof="1"/>
          </a:p>
          <a:p>
            <a:pPr marL="0" indent="0" fontAlgn="base">
              <a:buNone/>
            </a:pPr>
            <a:r>
              <a:rPr lang="en-US" sz="1600" strike="noStrike" noProof="1">
                <a:latin typeface="Consolas" panose="020B0609020204030204" charset="0"/>
              </a:rPr>
              <a:t>import string</a:t>
            </a:r>
          </a:p>
          <a:p>
            <a:pPr marL="0" indent="0" fontAlgn="base">
              <a:buNone/>
            </a:pP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rPr>
              <a:t>def check(pwd):</a:t>
            </a:r>
          </a:p>
          <a:p>
            <a:pPr marL="0" indent="0" fontAlgn="base">
              <a:buNone/>
            </a:pPr>
            <a:r>
              <a:rPr lang="en-US" sz="1600" strike="noStrike" noProof="1">
                <a:latin typeface="Consolas" panose="020B0609020204030204" charset="0"/>
              </a:rPr>
              <a:t>    #密码必须至少包含6个字符</a:t>
            </a:r>
          </a:p>
          <a:p>
            <a:pPr marL="0" indent="0" fontAlgn="base">
              <a:buNone/>
            </a:pPr>
            <a:r>
              <a:rPr lang="en-US" sz="1600" strike="noStrike" noProof="1">
                <a:latin typeface="Consolas" panose="020B0609020204030204" charset="0"/>
              </a:rPr>
              <a:t>    if not isinstance(pwd, str) or len(pwd)&lt;6:</a:t>
            </a:r>
          </a:p>
          <a:p>
            <a:pPr marL="0" indent="0" fontAlgn="base">
              <a:buNone/>
            </a:pPr>
            <a:r>
              <a:rPr lang="en-US" sz="1600" strike="noStrike" noProof="1">
                <a:latin typeface="Consolas" panose="020B0609020204030204" charset="0"/>
              </a:rPr>
              <a:t>        return 'not suitable for password'</a:t>
            </a:r>
          </a:p>
          <a:p>
            <a:pPr marL="0" indent="0" fontAlgn="base">
              <a:buNone/>
            </a:pPr>
            <a:r>
              <a:rPr lang="en-US" sz="1600" strike="noStrike" noProof="1">
                <a:latin typeface="Consolas" panose="020B0609020204030204" charset="0"/>
              </a:rPr>
              <a:t>    #密码强度等级与包含字符种类的对应关系</a:t>
            </a:r>
          </a:p>
          <a:p>
            <a:pPr marL="0" indent="0" fontAlgn="base">
              <a:buNone/>
            </a:pPr>
            <a:r>
              <a:rPr lang="en-US" sz="1600" strike="noStrike" noProof="1">
                <a:latin typeface="Consolas" panose="020B0609020204030204" charset="0"/>
              </a:rPr>
              <a:t>    d = {1:'weak', 2:'below middle', 3:'above middle', 4:'strong'}</a:t>
            </a:r>
          </a:p>
          <a:p>
            <a:pPr marL="0" indent="0" fontAlgn="base">
              <a:buNone/>
            </a:pPr>
            <a:r>
              <a:rPr lang="en-US" sz="1600" strike="noStrike" noProof="1">
                <a:latin typeface="Consolas" panose="020B0609020204030204" charset="0"/>
              </a:rPr>
              <a:t>    #分别用来标记pwd是否含有数字、小写字母、大写字母和指定的标点符号</a:t>
            </a:r>
          </a:p>
          <a:p>
            <a:pPr marL="0" indent="0" fontAlgn="base">
              <a:buNone/>
            </a:pPr>
            <a:r>
              <a:rPr lang="en-US" sz="1600" strike="noStrike" noProof="1">
                <a:latin typeface="Consolas" panose="020B0609020204030204" charset="0"/>
              </a:rPr>
              <a:t>    r = [False] * 4</a:t>
            </a:r>
          </a:p>
        </p:txBody>
      </p:sp>
      <p:sp>
        <p:nvSpPr>
          <p:cNvPr id="95234"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a:t>
            </a:r>
            <a:r>
              <a:rPr lang="zh-CN" altLang="en-US" kern="1200" baseline="0">
                <a:latin typeface="+mj-lt"/>
                <a:ea typeface="+mj-ea"/>
                <a:cs typeface="+mj-cs"/>
                <a:sym typeface="宋体" panose="02010600030101010101" pitchFamily="2" charset="-122"/>
              </a:rPr>
              <a:t>字符串应用案例精选</a:t>
            </a:r>
          </a:p>
        </p:txBody>
      </p:sp>
      <p:sp>
        <p:nvSpPr>
          <p:cNvPr id="9523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66</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Content Placeholder 2"/>
          <p:cNvSpPr>
            <a:spLocks noGrp="1"/>
          </p:cNvSpPr>
          <p:nvPr>
            <p:ph idx="1"/>
          </p:nvPr>
        </p:nvSpPr>
        <p:spPr/>
        <p:txBody>
          <a:bodyPr anchor="t"/>
          <a:lstStyle/>
          <a:p>
            <a:pPr marL="0" indent="0">
              <a:spcBef>
                <a:spcPct val="0"/>
              </a:spcBef>
              <a:buNone/>
            </a:pPr>
            <a:r>
              <a:rPr lang="en-US" altLang="en-US" sz="1400">
                <a:latin typeface="Consolas" panose="020B0609020204030204" charset="0"/>
              </a:rPr>
              <a:t>    for ch in pwd:</a:t>
            </a:r>
          </a:p>
          <a:p>
            <a:pPr marL="0" indent="0">
              <a:spcBef>
                <a:spcPct val="0"/>
              </a:spcBef>
              <a:buNone/>
            </a:pPr>
            <a:r>
              <a:rPr lang="en-US" altLang="en-US" sz="1400">
                <a:latin typeface="Consolas" panose="020B0609020204030204" charset="0"/>
              </a:rPr>
              <a:t>        #是否包含数字</a:t>
            </a:r>
          </a:p>
          <a:p>
            <a:pPr marL="0" indent="0">
              <a:spcBef>
                <a:spcPct val="0"/>
              </a:spcBef>
              <a:buNone/>
            </a:pPr>
            <a:r>
              <a:rPr lang="en-US" altLang="en-US" sz="1400">
                <a:latin typeface="Consolas" panose="020B0609020204030204" charset="0"/>
              </a:rPr>
              <a:t>        if not r[0] and ch in string.digits:</a:t>
            </a:r>
          </a:p>
          <a:p>
            <a:pPr marL="0" indent="0">
              <a:spcBef>
                <a:spcPct val="0"/>
              </a:spcBef>
              <a:buNone/>
            </a:pPr>
            <a:r>
              <a:rPr lang="en-US" altLang="en-US" sz="1400">
                <a:latin typeface="Consolas" panose="020B0609020204030204" charset="0"/>
              </a:rPr>
              <a:t>            r[0] = True</a:t>
            </a:r>
          </a:p>
          <a:p>
            <a:pPr marL="0" indent="0">
              <a:spcBef>
                <a:spcPct val="0"/>
              </a:spcBef>
              <a:buNone/>
            </a:pPr>
            <a:r>
              <a:rPr lang="en-US" altLang="en-US" sz="1400">
                <a:latin typeface="Consolas" panose="020B0609020204030204" charset="0"/>
              </a:rPr>
              <a:t>        #是否包含小写字母</a:t>
            </a:r>
          </a:p>
          <a:p>
            <a:pPr marL="0" indent="0">
              <a:spcBef>
                <a:spcPct val="0"/>
              </a:spcBef>
              <a:buNone/>
            </a:pPr>
            <a:r>
              <a:rPr lang="en-US" altLang="en-US" sz="1400">
                <a:latin typeface="Consolas" panose="020B0609020204030204" charset="0"/>
              </a:rPr>
              <a:t>        elif not r[1] and ch in string.ascii_lowercase:</a:t>
            </a:r>
          </a:p>
          <a:p>
            <a:pPr marL="0" indent="0">
              <a:spcBef>
                <a:spcPct val="0"/>
              </a:spcBef>
              <a:buNone/>
            </a:pPr>
            <a:r>
              <a:rPr lang="en-US" altLang="en-US" sz="1400">
                <a:latin typeface="Consolas" panose="020B0609020204030204" charset="0"/>
              </a:rPr>
              <a:t>            r[1] = True</a:t>
            </a:r>
          </a:p>
          <a:p>
            <a:pPr marL="0" indent="0">
              <a:spcBef>
                <a:spcPct val="0"/>
              </a:spcBef>
              <a:buNone/>
            </a:pPr>
            <a:r>
              <a:rPr lang="en-US" altLang="en-US" sz="1400">
                <a:latin typeface="Consolas" panose="020B0609020204030204" charset="0"/>
              </a:rPr>
              <a:t>        #是否包含大写字母</a:t>
            </a:r>
          </a:p>
          <a:p>
            <a:pPr marL="0" indent="0">
              <a:spcBef>
                <a:spcPct val="0"/>
              </a:spcBef>
              <a:buNone/>
            </a:pPr>
            <a:r>
              <a:rPr lang="en-US" altLang="en-US" sz="1400">
                <a:latin typeface="Consolas" panose="020B0609020204030204" charset="0"/>
              </a:rPr>
              <a:t>        elif not r[2] and ch in string.ascii_uppercase:</a:t>
            </a:r>
          </a:p>
          <a:p>
            <a:pPr marL="0" indent="0">
              <a:spcBef>
                <a:spcPct val="0"/>
              </a:spcBef>
              <a:buNone/>
            </a:pPr>
            <a:r>
              <a:rPr lang="en-US" altLang="en-US" sz="1400">
                <a:latin typeface="Consolas" panose="020B0609020204030204" charset="0"/>
              </a:rPr>
              <a:t>            r[2] = True</a:t>
            </a:r>
          </a:p>
          <a:p>
            <a:pPr marL="0" indent="0">
              <a:spcBef>
                <a:spcPct val="0"/>
              </a:spcBef>
              <a:buNone/>
            </a:pPr>
            <a:r>
              <a:rPr lang="en-US" altLang="en-US" sz="1400">
                <a:latin typeface="Consolas" panose="020B0609020204030204" charset="0"/>
              </a:rPr>
              <a:t>        #是否包含指定的标点符号</a:t>
            </a:r>
          </a:p>
          <a:p>
            <a:pPr marL="0" indent="0">
              <a:spcBef>
                <a:spcPct val="0"/>
              </a:spcBef>
              <a:buNone/>
            </a:pPr>
            <a:r>
              <a:rPr lang="en-US" altLang="en-US" sz="1400">
                <a:latin typeface="Consolas" panose="020B0609020204030204" charset="0"/>
              </a:rPr>
              <a:t>        elif not r[3] and ch in ',.!;?&lt;&gt;':</a:t>
            </a:r>
          </a:p>
          <a:p>
            <a:pPr marL="0" indent="0">
              <a:spcBef>
                <a:spcPct val="0"/>
              </a:spcBef>
              <a:buNone/>
            </a:pPr>
            <a:r>
              <a:rPr lang="en-US" altLang="en-US" sz="1400">
                <a:latin typeface="Consolas" panose="020B0609020204030204" charset="0"/>
              </a:rPr>
              <a:t>            r[3] = True</a:t>
            </a:r>
          </a:p>
          <a:p>
            <a:pPr marL="0" indent="0">
              <a:spcBef>
                <a:spcPct val="0"/>
              </a:spcBef>
              <a:buNone/>
            </a:pPr>
            <a:r>
              <a:rPr lang="en-US" altLang="en-US" sz="1400">
                <a:latin typeface="Consolas" panose="020B0609020204030204" charset="0"/>
              </a:rPr>
              <a:t>    #统计包含的字符种类，返回密码强度</a:t>
            </a:r>
          </a:p>
          <a:p>
            <a:pPr marL="0" indent="0">
              <a:spcBef>
                <a:spcPct val="0"/>
              </a:spcBef>
              <a:buNone/>
            </a:pPr>
            <a:r>
              <a:rPr lang="en-US" altLang="en-US" sz="1400">
                <a:latin typeface="Consolas" panose="020B0609020204030204" charset="0"/>
              </a:rPr>
              <a:t>    return d.get(r.count(True), 'error')</a:t>
            </a:r>
          </a:p>
          <a:p>
            <a:pPr marL="0" indent="0">
              <a:spcBef>
                <a:spcPct val="0"/>
              </a:spcBef>
              <a:buNone/>
            </a:pPr>
            <a:endParaRPr lang="en-US" altLang="en-US" sz="1400">
              <a:latin typeface="Consolas" panose="020B0609020204030204" charset="0"/>
            </a:endParaRPr>
          </a:p>
          <a:p>
            <a:pPr marL="0" indent="0">
              <a:spcBef>
                <a:spcPct val="0"/>
              </a:spcBef>
              <a:buNone/>
            </a:pPr>
            <a:r>
              <a:rPr lang="en-US" altLang="en-US" sz="1400">
                <a:latin typeface="Consolas" panose="020B0609020204030204" charset="0"/>
              </a:rPr>
              <a:t>print(check('a2Cd,'))</a:t>
            </a:r>
          </a:p>
        </p:txBody>
      </p:sp>
      <p:sp>
        <p:nvSpPr>
          <p:cNvPr id="96258"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a:t>
            </a:r>
            <a:r>
              <a:rPr lang="zh-CN" altLang="en-US" kern="1200" baseline="0">
                <a:latin typeface="+mj-lt"/>
                <a:ea typeface="+mj-ea"/>
                <a:cs typeface="+mj-cs"/>
                <a:sym typeface="宋体" panose="02010600030101010101" pitchFamily="2" charset="-122"/>
              </a:rPr>
              <a:t>字符串应用案例精选</a:t>
            </a:r>
          </a:p>
        </p:txBody>
      </p:sp>
      <p:sp>
        <p:nvSpPr>
          <p:cNvPr id="9625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67</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1800" b="1" i="0" u="none" strike="noStrike" kern="1200" cap="none" spc="0" normalizeH="0" baseline="0" noProof="1">
                <a:solidFill>
                  <a:schemeClr val="tx1"/>
                </a:solidFill>
                <a:latin typeface="+mn-lt"/>
                <a:ea typeface="+mn-ea"/>
                <a:cs typeface="+mn-cs"/>
              </a:rPr>
              <a:t>补充：</a:t>
            </a:r>
            <a:r>
              <a:rPr kumimoji="0" lang="zh-CN" altLang="en-US" sz="1800" b="0" i="0" u="none" strike="noStrike" kern="1200" cap="none" spc="0" normalizeH="0" baseline="0" noProof="1">
                <a:solidFill>
                  <a:schemeClr val="tx1"/>
                </a:solidFill>
                <a:latin typeface="+mn-lt"/>
                <a:ea typeface="+mn-ea"/>
                <a:cs typeface="+mn-cs"/>
              </a:rPr>
              <a:t>使用集合实现。</a:t>
            </a:r>
          </a:p>
          <a:p>
            <a:pPr marL="0" marR="0" indent="0" algn="l" defTabSz="914400" rtl="0" eaLnBrk="1" fontAlgn="base" latinLnBrk="0" hangingPunct="1">
              <a:lnSpc>
                <a:spcPct val="100000"/>
              </a:lnSpc>
              <a:spcBef>
                <a:spcPts val="0"/>
              </a:spcBef>
              <a:spcAft>
                <a:spcPct val="0"/>
              </a:spcAft>
              <a:buClrTx/>
              <a:buSzTx/>
              <a:buFontTx/>
              <a:buNone/>
            </a:pPr>
            <a:r>
              <a:rPr kumimoji="0" lang="zh-CN" altLang="en-US" sz="1400" b="0" i="0" u="none" strike="noStrike" kern="1200" cap="none" spc="0" normalizeH="0" baseline="0" noProof="1">
                <a:solidFill>
                  <a:schemeClr val="tx1"/>
                </a:solidFill>
                <a:latin typeface="Consolas" panose="020B0609020204030204" charset="0"/>
                <a:ea typeface="+mn-ea"/>
                <a:cs typeface="Consolas" panose="020B0609020204030204" charset="0"/>
              </a:rPr>
              <a:t>from string import ascii_lowercase, ascii_uppercase, digits</a:t>
            </a:r>
          </a:p>
          <a:p>
            <a:pPr marL="0" marR="0" indent="0" algn="l" defTabSz="914400" rtl="0" eaLnBrk="1" fontAlgn="base" latinLnBrk="0" hangingPunct="1">
              <a:lnSpc>
                <a:spcPct val="100000"/>
              </a:lnSpc>
              <a:spcBef>
                <a:spcPts val="0"/>
              </a:spcBef>
              <a:spcAft>
                <a:spcPct val="0"/>
              </a:spcAft>
              <a:buClrTx/>
              <a:buSzTx/>
              <a:buFontTx/>
              <a:buNone/>
            </a:pPr>
            <a:endParaRPr kumimoji="0" lang="zh-CN" altLang="en-US" sz="1400" b="0" i="0" u="none" strike="noStrike" kern="1200" cap="none" spc="0" normalizeH="0" baseline="0" noProof="1">
              <a:solidFill>
                <a:schemeClr val="tx1"/>
              </a:solidFill>
              <a:latin typeface="Consolas" panose="020B0609020204030204" charset="0"/>
              <a:ea typeface="+mn-ea"/>
              <a:cs typeface="Consolas" panose="020B0609020204030204" charset="0"/>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400" b="0" i="0" u="none" strike="noStrike" kern="1200" cap="none" spc="0" normalizeH="0" baseline="0" noProof="1">
                <a:solidFill>
                  <a:schemeClr val="tx1"/>
                </a:solidFill>
                <a:latin typeface="Consolas" panose="020B0609020204030204" charset="0"/>
                <a:ea typeface="+mn-ea"/>
                <a:cs typeface="Consolas" panose="020B0609020204030204" charset="0"/>
              </a:rPr>
              <a:t>possible = [set(ascii_lowercase), set(ascii_uppercase), set(digits), set('.,_')]</a:t>
            </a:r>
          </a:p>
          <a:p>
            <a:pPr marL="0" marR="0" indent="0" algn="l" defTabSz="914400" rtl="0" eaLnBrk="1" fontAlgn="base" latinLnBrk="0" hangingPunct="1">
              <a:lnSpc>
                <a:spcPct val="100000"/>
              </a:lnSpc>
              <a:spcBef>
                <a:spcPts val="0"/>
              </a:spcBef>
              <a:spcAft>
                <a:spcPct val="0"/>
              </a:spcAft>
              <a:buClrTx/>
              <a:buSzTx/>
              <a:buFontTx/>
              <a:buNone/>
            </a:pPr>
            <a:r>
              <a:rPr kumimoji="0" lang="zh-CN" altLang="en-US" sz="1400" b="0" i="0" u="none" strike="noStrike" kern="1200" cap="none" spc="0" normalizeH="0" baseline="0" noProof="1">
                <a:solidFill>
                  <a:schemeClr val="tx1"/>
                </a:solidFill>
                <a:latin typeface="Consolas" panose="020B0609020204030204" charset="0"/>
                <a:ea typeface="+mn-ea"/>
                <a:cs typeface="Consolas" panose="020B0609020204030204" charset="0"/>
              </a:rPr>
              <a:t># 如果密码字符串包含小写字母、大写字母、数字、标点符号中的4种，强密码</a:t>
            </a:r>
          </a:p>
          <a:p>
            <a:pPr marL="0" marR="0" indent="0" algn="l" defTabSz="914400" rtl="0" eaLnBrk="1" fontAlgn="base" latinLnBrk="0" hangingPunct="1">
              <a:lnSpc>
                <a:spcPct val="100000"/>
              </a:lnSpc>
              <a:spcBef>
                <a:spcPts val="0"/>
              </a:spcBef>
              <a:spcAft>
                <a:spcPct val="0"/>
              </a:spcAft>
              <a:buClrTx/>
              <a:buSzTx/>
              <a:buFontTx/>
              <a:buNone/>
            </a:pPr>
            <a:r>
              <a:rPr kumimoji="0" lang="zh-CN" altLang="en-US" sz="1400" b="0" i="0" u="none" strike="noStrike" kern="1200" cap="none" spc="0" normalizeH="0" baseline="0" noProof="1">
                <a:solidFill>
                  <a:schemeClr val="tx1"/>
                </a:solidFill>
                <a:latin typeface="Consolas" panose="020B0609020204030204" charset="0"/>
                <a:ea typeface="+mn-ea"/>
                <a:cs typeface="Consolas" panose="020B0609020204030204" charset="0"/>
              </a:rPr>
              <a:t># 包含3种表示中高强度，2种表示中低强度，1种为弱密码</a:t>
            </a:r>
          </a:p>
          <a:p>
            <a:pPr marL="0" marR="0" indent="0" algn="l" defTabSz="914400" rtl="0" eaLnBrk="1" fontAlgn="base" latinLnBrk="0" hangingPunct="1">
              <a:lnSpc>
                <a:spcPct val="100000"/>
              </a:lnSpc>
              <a:spcBef>
                <a:spcPts val="0"/>
              </a:spcBef>
              <a:spcAft>
                <a:spcPct val="0"/>
              </a:spcAft>
              <a:buClrTx/>
              <a:buSzTx/>
              <a:buFontTx/>
              <a:buNone/>
            </a:pPr>
            <a:r>
              <a:rPr kumimoji="0" lang="zh-CN" altLang="en-US" sz="1400" b="0" i="0" u="none" strike="noStrike" kern="1200" cap="none" spc="0" normalizeH="0" baseline="0" noProof="1">
                <a:solidFill>
                  <a:schemeClr val="tx1"/>
                </a:solidFill>
                <a:latin typeface="Consolas" panose="020B0609020204030204" charset="0"/>
                <a:ea typeface="+mn-ea"/>
                <a:cs typeface="Consolas" panose="020B0609020204030204" charset="0"/>
              </a:rPr>
              <a:t>security = {1:'weak', 2:'below middle', 3:'above middle', 4:'strong'}</a:t>
            </a:r>
          </a:p>
          <a:p>
            <a:pPr marL="0" marR="0" indent="0" algn="l" defTabSz="914400" rtl="0" eaLnBrk="1" fontAlgn="base" latinLnBrk="0" hangingPunct="1">
              <a:lnSpc>
                <a:spcPct val="100000"/>
              </a:lnSpc>
              <a:spcBef>
                <a:spcPts val="0"/>
              </a:spcBef>
              <a:spcAft>
                <a:spcPct val="0"/>
              </a:spcAft>
              <a:buClrTx/>
              <a:buSzTx/>
              <a:buFontTx/>
              <a:buNone/>
            </a:pPr>
            <a:endParaRPr kumimoji="0" lang="zh-CN" altLang="en-US" sz="1400" b="0" i="0" u="none" strike="noStrike" kern="1200" cap="none" spc="0" normalizeH="0" baseline="0" noProof="1">
              <a:solidFill>
                <a:schemeClr val="tx1"/>
              </a:solidFill>
              <a:latin typeface="Consolas" panose="020B0609020204030204" charset="0"/>
              <a:ea typeface="+mn-ea"/>
              <a:cs typeface="Consolas" panose="020B0609020204030204" charset="0"/>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400" b="0" i="0" u="none" strike="noStrike" kern="1200" cap="none" spc="0" normalizeH="0" baseline="0" noProof="1">
                <a:solidFill>
                  <a:schemeClr val="tx1"/>
                </a:solidFill>
                <a:latin typeface="Consolas" panose="020B0609020204030204" charset="0"/>
                <a:ea typeface="+mn-ea"/>
                <a:cs typeface="Consolas" panose="020B0609020204030204" charset="0"/>
              </a:rPr>
              <a:t>def checkPwd(pwd):</a:t>
            </a:r>
          </a:p>
          <a:p>
            <a:pPr marL="0" marR="0" indent="0" algn="l" defTabSz="914400" rtl="0" eaLnBrk="1" fontAlgn="base" latinLnBrk="0" hangingPunct="1">
              <a:lnSpc>
                <a:spcPct val="100000"/>
              </a:lnSpc>
              <a:spcBef>
                <a:spcPts val="0"/>
              </a:spcBef>
              <a:spcAft>
                <a:spcPct val="0"/>
              </a:spcAft>
              <a:buClrTx/>
              <a:buSzTx/>
              <a:buFontTx/>
              <a:buNone/>
            </a:pPr>
            <a:r>
              <a:rPr kumimoji="0" lang="zh-CN" altLang="en-US" sz="1400" b="0" i="0" u="none" strike="noStrike" kern="1200" cap="none" spc="0" normalizeH="0" baseline="0" noProof="1">
                <a:solidFill>
                  <a:schemeClr val="tx1"/>
                </a:solidFill>
                <a:latin typeface="Consolas" panose="020B0609020204030204" charset="0"/>
                <a:ea typeface="+mn-ea"/>
                <a:cs typeface="Consolas" panose="020B0609020204030204" charset="0"/>
              </a:rPr>
              <a:t>    pwd = set(pwd)</a:t>
            </a:r>
          </a:p>
          <a:p>
            <a:pPr marL="0" marR="0" indent="0" algn="l" defTabSz="914400" rtl="0" eaLnBrk="1" fontAlgn="base" latinLnBrk="0" hangingPunct="1">
              <a:lnSpc>
                <a:spcPct val="100000"/>
              </a:lnSpc>
              <a:spcBef>
                <a:spcPts val="0"/>
              </a:spcBef>
              <a:spcAft>
                <a:spcPct val="0"/>
              </a:spcAft>
              <a:buClrTx/>
              <a:buSzTx/>
              <a:buFontTx/>
              <a:buNone/>
            </a:pPr>
            <a:r>
              <a:rPr kumimoji="0" lang="zh-CN" altLang="en-US" sz="1400" b="0" i="0" u="none" strike="noStrike" kern="1200" cap="none" spc="0" normalizeH="0" baseline="0" noProof="1">
                <a:solidFill>
                  <a:schemeClr val="tx1"/>
                </a:solidFill>
                <a:latin typeface="Consolas" panose="020B0609020204030204" charset="0"/>
                <a:ea typeface="+mn-ea"/>
                <a:cs typeface="Consolas" panose="020B0609020204030204" charset="0"/>
              </a:rPr>
              <a:t>    # 检查密码字符串集合与小写字母、大写字母、</a:t>
            </a:r>
          </a:p>
          <a:p>
            <a:pPr marL="0" marR="0" indent="0" algn="l" defTabSz="914400" rtl="0" eaLnBrk="1" fontAlgn="base" latinLnBrk="0" hangingPunct="1">
              <a:lnSpc>
                <a:spcPct val="100000"/>
              </a:lnSpc>
              <a:spcBef>
                <a:spcPts val="0"/>
              </a:spcBef>
              <a:spcAft>
                <a:spcPct val="0"/>
              </a:spcAft>
              <a:buClrTx/>
              <a:buSzTx/>
              <a:buFontTx/>
              <a:buNone/>
            </a:pPr>
            <a:r>
              <a:rPr kumimoji="0" lang="zh-CN" altLang="en-US" sz="1400" b="0" i="0" u="none" strike="noStrike" kern="1200" cap="none" spc="0" normalizeH="0" baseline="0" noProof="1">
                <a:solidFill>
                  <a:schemeClr val="tx1"/>
                </a:solidFill>
                <a:latin typeface="Consolas" panose="020B0609020204030204" charset="0"/>
                <a:ea typeface="+mn-ea"/>
                <a:cs typeface="Consolas" panose="020B0609020204030204" charset="0"/>
              </a:rPr>
              <a:t>    # 数字字符、标点符号等集合的交集情况</a:t>
            </a:r>
          </a:p>
          <a:p>
            <a:pPr marL="0" marR="0" indent="0" algn="l" defTabSz="914400" rtl="0" eaLnBrk="1" fontAlgn="base" latinLnBrk="0" hangingPunct="1">
              <a:lnSpc>
                <a:spcPct val="100000"/>
              </a:lnSpc>
              <a:spcBef>
                <a:spcPts val="0"/>
              </a:spcBef>
              <a:spcAft>
                <a:spcPct val="0"/>
              </a:spcAft>
              <a:buClrTx/>
              <a:buSzTx/>
              <a:buFontTx/>
              <a:buNone/>
            </a:pPr>
            <a:r>
              <a:rPr kumimoji="0" lang="zh-CN" altLang="en-US" sz="1400" b="0" i="0" u="none" strike="noStrike" kern="1200" cap="none" spc="0" normalizeH="0" baseline="0" noProof="1">
                <a:solidFill>
                  <a:schemeClr val="tx1"/>
                </a:solidFill>
                <a:latin typeface="Consolas" panose="020B0609020204030204" charset="0"/>
                <a:ea typeface="+mn-ea"/>
                <a:cs typeface="Consolas" panose="020B0609020204030204" charset="0"/>
              </a:rPr>
              <a:t>    num = sum(map(lambda x: bool(pwd&amp;x), possible))</a:t>
            </a:r>
          </a:p>
          <a:p>
            <a:pPr marL="0" marR="0" indent="0" algn="l" defTabSz="914400" rtl="0" eaLnBrk="1" fontAlgn="base" latinLnBrk="0" hangingPunct="1">
              <a:lnSpc>
                <a:spcPct val="100000"/>
              </a:lnSpc>
              <a:spcBef>
                <a:spcPts val="0"/>
              </a:spcBef>
              <a:spcAft>
                <a:spcPct val="0"/>
              </a:spcAft>
              <a:buClrTx/>
              <a:buSzTx/>
              <a:buFontTx/>
              <a:buNone/>
            </a:pPr>
            <a:r>
              <a:rPr kumimoji="0" lang="zh-CN" altLang="en-US" sz="1400" b="0" i="0" u="none" strike="noStrike" kern="1200" cap="none" spc="0" normalizeH="0" baseline="0" noProof="1">
                <a:solidFill>
                  <a:schemeClr val="tx1"/>
                </a:solidFill>
                <a:latin typeface="Consolas" panose="020B0609020204030204" charset="0"/>
                <a:ea typeface="+mn-ea"/>
                <a:cs typeface="Consolas" panose="020B0609020204030204" charset="0"/>
              </a:rPr>
              <a:t>    return security.get(num, 'sorry.')</a:t>
            </a:r>
          </a:p>
          <a:p>
            <a:pPr marL="0" marR="0" indent="0" algn="l" defTabSz="914400" rtl="0" eaLnBrk="1" fontAlgn="base" latinLnBrk="0" hangingPunct="1">
              <a:lnSpc>
                <a:spcPct val="100000"/>
              </a:lnSpc>
              <a:spcBef>
                <a:spcPts val="0"/>
              </a:spcBef>
              <a:spcAft>
                <a:spcPct val="0"/>
              </a:spcAft>
              <a:buClrTx/>
              <a:buSzTx/>
              <a:buFontTx/>
              <a:buNone/>
            </a:pPr>
            <a:endParaRPr kumimoji="0" lang="zh-CN" altLang="en-US" sz="1400" b="0" i="0" u="none" strike="noStrike" kern="1200" cap="none" spc="0" normalizeH="0" baseline="0" noProof="1">
              <a:solidFill>
                <a:schemeClr val="tx1"/>
              </a:solidFill>
              <a:latin typeface="Consolas" panose="020B0609020204030204" charset="0"/>
              <a:ea typeface="+mn-ea"/>
              <a:cs typeface="Consolas" panose="020B0609020204030204" charset="0"/>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400" b="0" i="0" u="none" strike="noStrike" kern="1200" cap="none" spc="0" normalizeH="0" baseline="0" noProof="1">
                <a:solidFill>
                  <a:schemeClr val="tx1"/>
                </a:solidFill>
                <a:latin typeface="Consolas" panose="020B0609020204030204" charset="0"/>
                <a:ea typeface="+mn-ea"/>
                <a:cs typeface="Consolas" panose="020B0609020204030204" charset="0"/>
              </a:rPr>
              <a:t>print(checkPwd('abcdefj234,.JE'))</a:t>
            </a:r>
          </a:p>
        </p:txBody>
      </p:sp>
      <p:sp>
        <p:nvSpPr>
          <p:cNvPr id="97283" name="Slide Number Placeholder 3"/>
          <p:cNvSpPr>
            <a:spLocks noGrp="1"/>
          </p:cNvSpPr>
          <p:nvPr>
            <p:ph type="sldNum" sz="quarter" idx="4"/>
          </p:nvPr>
        </p:nvSpPr>
        <p:spPr/>
        <p:txBody>
          <a:bodyPr wrap="square" lIns="68580" tIns="34290" rIns="68580" bIns="3429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050" dirty="0">
                <a:latin typeface="Arial" panose="020B0604020202020204" pitchFamily="34" charset="0"/>
                <a:ea typeface="宋体" panose="02010600030101010101" pitchFamily="2" charset="-122"/>
              </a:rPr>
              <a:t>68</a:t>
            </a:fld>
            <a:endParaRPr lang="zh-CN" altLang="en-US" sz="1050" dirty="0">
              <a:latin typeface="Arial" panose="020B0604020202020204" pitchFamily="34" charset="0"/>
              <a:ea typeface="宋体" panose="02010600030101010101" pitchFamily="2" charset="-122"/>
            </a:endParaRPr>
          </a:p>
        </p:txBody>
      </p:sp>
      <p:sp>
        <p:nvSpPr>
          <p:cNvPr id="2" name="Title 1"/>
          <p:cNvSpPr>
            <a:spLocks noGrp="1"/>
          </p:cNvSpPr>
          <p:nvPr>
            <p:ph type="title"/>
          </p:nvPr>
        </p:nvSpPr>
        <p:spPr/>
        <p:txBody>
          <a:bodyPr/>
          <a:lstStyle/>
          <a:p>
            <a:r>
              <a:rPr lang="en-US" altLang="zh-CN">
                <a:sym typeface="宋体" panose="02010600030101010101" pitchFamily="2" charset="-122"/>
              </a:rPr>
              <a:t>4.1.5  </a:t>
            </a:r>
            <a:r>
              <a:rPr>
                <a:sym typeface="宋体" panose="02010600030101010101" pitchFamily="2" charset="-122"/>
              </a:rPr>
              <a:t>字符串应用案例精选</a:t>
            </a: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宋体" panose="02010600030101010101" pitchFamily="2" charset="-122"/>
              </a:rPr>
              <a:t>4.1.5  </a:t>
            </a:r>
            <a:r>
              <a:rPr>
                <a:sym typeface="宋体" panose="02010600030101010101" pitchFamily="2" charset="-122"/>
              </a:rPr>
              <a:t>字符串应用案例精选</a:t>
            </a:r>
            <a:endParaRPr lang="en-US"/>
          </a:p>
        </p:txBody>
      </p:sp>
      <p:sp>
        <p:nvSpPr>
          <p:cNvPr id="3" name="Content Placeholder 2"/>
          <p:cNvSpPr>
            <a:spLocks noGrp="1"/>
          </p:cNvSpPr>
          <p:nvPr>
            <p:ph idx="1"/>
          </p:nvPr>
        </p:nvSpPr>
        <p:spPr>
          <a:xfrm>
            <a:off x="457200" y="1200150"/>
            <a:ext cx="8600440" cy="3395345"/>
          </a:xfrm>
        </p:spPr>
        <p:txBody>
          <a:bodyPr/>
          <a:lstStyle/>
          <a:p>
            <a:r>
              <a:rPr lang="zh-CN" altLang="en-US" sz="1800" b="1"/>
              <a:t>补充：</a:t>
            </a:r>
            <a:r>
              <a:rPr lang="zh-CN" altLang="en-US" sz="1800"/>
              <a:t>使用</a:t>
            </a:r>
            <a:r>
              <a:rPr lang="en-US" altLang="zh-CN" sz="1800"/>
              <a:t>itertools.groupby()</a:t>
            </a:r>
            <a:r>
              <a:rPr lang="zh-CN" altLang="en-US" sz="1800"/>
              <a:t>函数。</a:t>
            </a:r>
          </a:p>
          <a:p>
            <a:pPr marL="0" indent="0">
              <a:spcBef>
                <a:spcPts val="0"/>
              </a:spcBef>
              <a:buNone/>
            </a:pPr>
            <a:r>
              <a:rPr lang="zh-CN" altLang="en-US" sz="1600">
                <a:latin typeface="Consolas" panose="020B0609020204030204" charset="0"/>
                <a:cs typeface="Consolas" panose="020B0609020204030204" charset="0"/>
              </a:rPr>
              <a:t>from itertools import groupby</a:t>
            </a:r>
          </a:p>
          <a:p>
            <a:pPr marL="0" indent="0">
              <a:spcBef>
                <a:spcPts val="0"/>
              </a:spcBef>
              <a:buNone/>
            </a:pPr>
            <a:endParaRPr lang="zh-CN" altLang="en-US" sz="1600">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rPr>
              <a:t>def rules(ch):</a:t>
            </a:r>
          </a:p>
          <a:p>
            <a:pPr marL="0" indent="0">
              <a:spcBef>
                <a:spcPts val="0"/>
              </a:spcBef>
              <a:buNone/>
            </a:pPr>
            <a:r>
              <a:rPr lang="zh-CN" altLang="en-US" sz="1600">
                <a:latin typeface="Consolas" panose="020B0609020204030204" charset="0"/>
                <a:cs typeface="Consolas" panose="020B0609020204030204" charset="0"/>
              </a:rPr>
              <a:t>    if '0'&lt;=ch&lt;='9': return 'digits'</a:t>
            </a:r>
          </a:p>
          <a:p>
            <a:pPr marL="0" indent="0">
              <a:spcBef>
                <a:spcPts val="0"/>
              </a:spcBef>
              <a:buNone/>
            </a:pPr>
            <a:r>
              <a:rPr lang="zh-CN" altLang="en-US" sz="1600">
                <a:latin typeface="Consolas" panose="020B0609020204030204" charset="0"/>
                <a:cs typeface="Consolas" panose="020B0609020204030204" charset="0"/>
              </a:rPr>
              <a:t>    if 'a'&lt;=ch&lt;='z': return 'lowercase'</a:t>
            </a:r>
          </a:p>
          <a:p>
            <a:pPr marL="0" indent="0">
              <a:spcBef>
                <a:spcPts val="0"/>
              </a:spcBef>
              <a:buNone/>
            </a:pPr>
            <a:r>
              <a:rPr lang="zh-CN" altLang="en-US" sz="1600">
                <a:latin typeface="Consolas" panose="020B0609020204030204" charset="0"/>
                <a:cs typeface="Consolas" panose="020B0609020204030204" charset="0"/>
              </a:rPr>
              <a:t>    if 'A'&lt;=ch&lt;='Z': return 'uppercase'</a:t>
            </a:r>
          </a:p>
          <a:p>
            <a:pPr marL="0" indent="0">
              <a:spcBef>
                <a:spcPts val="0"/>
              </a:spcBef>
              <a:buNone/>
            </a:pPr>
            <a:r>
              <a:rPr lang="zh-CN" altLang="en-US" sz="1600">
                <a:latin typeface="Consolas" panose="020B0609020204030204" charset="0"/>
                <a:cs typeface="Consolas" panose="020B0609020204030204" charset="0"/>
              </a:rPr>
              <a:t>    if ch in '.,_': return 'punctrations'</a:t>
            </a:r>
          </a:p>
          <a:p>
            <a:pPr marL="0" indent="0">
              <a:spcBef>
                <a:spcPts val="0"/>
              </a:spcBef>
              <a:buNone/>
            </a:pPr>
            <a:endParaRPr lang="zh-CN" altLang="en-US" sz="1600">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rPr>
              <a:t>def check(pwd):</a:t>
            </a:r>
          </a:p>
          <a:p>
            <a:pPr marL="0" indent="0">
              <a:spcBef>
                <a:spcPts val="0"/>
              </a:spcBef>
              <a:buNone/>
            </a:pPr>
            <a:r>
              <a:rPr lang="zh-CN" altLang="en-US" sz="1600">
                <a:latin typeface="Consolas" panose="020B0609020204030204" charset="0"/>
                <a:cs typeface="Consolas" panose="020B0609020204030204" charset="0"/>
              </a:rPr>
              <a:t>    security = {1:'weak', 2:'below middle', 3:'above middle', 4:'strong'}</a:t>
            </a:r>
          </a:p>
          <a:p>
            <a:pPr marL="0" indent="0">
              <a:spcBef>
                <a:spcPts val="0"/>
              </a:spcBef>
              <a:buNone/>
            </a:pPr>
            <a:r>
              <a:rPr lang="zh-CN" altLang="en-US" sz="1600">
                <a:latin typeface="Consolas" panose="020B0609020204030204" charset="0"/>
                <a:cs typeface="Consolas" panose="020B0609020204030204" charset="0"/>
              </a:rPr>
              <a:t>    num = len(tuple(groupby(sorted(pwd), key=rules)))</a:t>
            </a:r>
          </a:p>
          <a:p>
            <a:pPr marL="0" indent="0">
              <a:spcBef>
                <a:spcPts val="0"/>
              </a:spcBef>
              <a:buNone/>
            </a:pPr>
            <a:r>
              <a:rPr lang="zh-CN" altLang="en-US" sz="1600">
                <a:latin typeface="Consolas" panose="020B0609020204030204" charset="0"/>
                <a:cs typeface="Consolas" panose="020B0609020204030204" charset="0"/>
              </a:rPr>
              <a:t>    return security.get(num, 'not suitable')</a:t>
            </a:r>
          </a:p>
          <a:p>
            <a:pPr marL="0" indent="0">
              <a:spcBef>
                <a:spcPts val="0"/>
              </a:spcBef>
              <a:buNone/>
            </a:pPr>
            <a:endParaRPr lang="zh-CN" altLang="en-US" sz="1600"/>
          </a:p>
          <a:p>
            <a:pPr marL="0" indent="0">
              <a:buNone/>
            </a:pPr>
            <a:r>
              <a:rPr lang="zh-CN" altLang="en-US" sz="1600"/>
              <a:t>print(check('acA3Ba4,'))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文本占位符 23554"/>
          <p:cNvSpPr>
            <a:spLocks noGrp="1"/>
          </p:cNvSpPr>
          <p:nvPr>
            <p:ph idx="1"/>
          </p:nvPr>
        </p:nvSpPr>
        <p:spPr/>
        <p:txBody>
          <a:bodyPr anchor="t"/>
          <a:lstStyle/>
          <a:p>
            <a:pPr defTabSz="914400">
              <a:lnSpc>
                <a:spcPct val="150000"/>
              </a:lnSpc>
              <a:spcBef>
                <a:spcPct val="0"/>
              </a:spcBef>
              <a:buSzPct val="70000"/>
              <a:buFont typeface="Wingdings" panose="05000000000000000000" charset="0"/>
              <a:buChar char=""/>
            </a:pPr>
            <a:r>
              <a:rPr lang="zh-CN" altLang="en-US" sz="1800" dirty="0">
                <a:latin typeface="宋体" panose="02010600030101010101" pitchFamily="2" charset="-122"/>
              </a:rPr>
              <a:t>Python 3.x完全支持中文字符，</a:t>
            </a:r>
            <a:r>
              <a:rPr lang="zh-CN" altLang="en-US" sz="1800" dirty="0">
                <a:solidFill>
                  <a:srgbClr val="FF0000"/>
                </a:solidFill>
                <a:latin typeface="宋体" panose="02010600030101010101" pitchFamily="2" charset="-122"/>
              </a:rPr>
              <a:t>默认使用UTF8编码格式</a:t>
            </a:r>
            <a:r>
              <a:rPr lang="zh-CN" altLang="en-US" sz="1800" dirty="0">
                <a:latin typeface="宋体" panose="02010600030101010101" pitchFamily="2" charset="-122"/>
              </a:rPr>
              <a:t>，无论是一个数字、英文字母，还是一个汉字，</a:t>
            </a:r>
            <a:r>
              <a:rPr lang="zh-CN" altLang="en-US" sz="1800" dirty="0">
                <a:solidFill>
                  <a:srgbClr val="FF0000"/>
                </a:solidFill>
                <a:latin typeface="宋体" panose="02010600030101010101" pitchFamily="2" charset="-122"/>
              </a:rPr>
              <a:t>在统计字符串长度时都按一个字符对待和处理</a:t>
            </a:r>
            <a:r>
              <a:rPr lang="zh-CN" altLang="en-US" sz="1800" dirty="0">
                <a:latin typeface="宋体" panose="02010600030101010101" pitchFamily="2" charset="-122"/>
              </a:rPr>
              <a:t>。</a:t>
            </a:r>
          </a:p>
          <a:p>
            <a:pPr defTabSz="914400">
              <a:lnSpc>
                <a:spcPct val="80000"/>
              </a:lnSpc>
              <a:buSzPct val="70000"/>
              <a:buFont typeface="Wingdings" panose="05000000000000000000" pitchFamily="2" charset="2"/>
              <a:buNone/>
            </a:pPr>
            <a:endParaRPr lang="zh-CN" altLang="en-US" sz="1350" dirty="0">
              <a:latin typeface="宋体" panose="02010600030101010101" pitchFamily="2" charset="-122"/>
            </a:endParaRPr>
          </a:p>
          <a:p>
            <a:pPr defTabSz="914400">
              <a:lnSpc>
                <a:spcPct val="100000"/>
              </a:lnSpc>
              <a:spcBef>
                <a:spcPct val="0"/>
              </a:spcBef>
              <a:buSzPct val="70000"/>
              <a:buFont typeface="Wingdings" panose="05000000000000000000" pitchFamily="2" charset="2"/>
              <a:buNone/>
            </a:pPr>
            <a:r>
              <a:rPr lang="zh-CN" altLang="en-US" sz="1600" dirty="0">
                <a:latin typeface="Consolas" panose="020B0609020204030204" charset="0"/>
                <a:cs typeface="Consolas" panose="020B0609020204030204" charset="0"/>
              </a:rPr>
              <a:t>&gt;&gt;&gt; s = '中国山东烟台'</a:t>
            </a:r>
          </a:p>
          <a:p>
            <a:pPr defTabSz="914400">
              <a:lnSpc>
                <a:spcPct val="100000"/>
              </a:lnSpc>
              <a:spcBef>
                <a:spcPct val="0"/>
              </a:spcBef>
              <a:buSzPct val="70000"/>
              <a:buFont typeface="Wingdings" panose="05000000000000000000" pitchFamily="2" charset="2"/>
              <a:buNone/>
            </a:pPr>
            <a:r>
              <a:rPr lang="zh-CN" altLang="en-US" sz="1600" dirty="0">
                <a:latin typeface="Consolas" panose="020B0609020204030204" charset="0"/>
                <a:cs typeface="Consolas" panose="020B0609020204030204" charset="0"/>
              </a:rPr>
              <a:t>&gt;&gt;&gt; len(s)                   #字符串长度，或者包含的字符个数</a:t>
            </a:r>
          </a:p>
          <a:p>
            <a:pPr defTabSz="914400">
              <a:lnSpc>
                <a:spcPct val="100000"/>
              </a:lnSpc>
              <a:spcBef>
                <a:spcPct val="0"/>
              </a:spcBef>
              <a:buSzPct val="70000"/>
              <a:buFont typeface="Wingdings" panose="05000000000000000000" pitchFamily="2" charset="2"/>
              <a:buNone/>
            </a:pPr>
            <a:r>
              <a:rPr lang="zh-CN" altLang="en-US" sz="1600" dirty="0">
                <a:solidFill>
                  <a:srgbClr val="00B0F0"/>
                </a:solidFill>
                <a:latin typeface="Consolas" panose="020B0609020204030204" charset="0"/>
                <a:cs typeface="Consolas" panose="020B0609020204030204" charset="0"/>
              </a:rPr>
              <a:t>6</a:t>
            </a:r>
          </a:p>
          <a:p>
            <a:pPr defTabSz="914400">
              <a:lnSpc>
                <a:spcPct val="100000"/>
              </a:lnSpc>
              <a:spcBef>
                <a:spcPct val="0"/>
              </a:spcBef>
              <a:buSzPct val="70000"/>
              <a:buFont typeface="Wingdings" panose="05000000000000000000" pitchFamily="2" charset="2"/>
              <a:buNone/>
            </a:pPr>
            <a:r>
              <a:rPr lang="zh-CN" altLang="en-US" sz="1600" dirty="0">
                <a:latin typeface="Consolas" panose="020B0609020204030204" charset="0"/>
                <a:cs typeface="Consolas" panose="020B0609020204030204" charset="0"/>
              </a:rPr>
              <a:t>&gt;&gt;&gt; s = '中国山东烟台ABCDE'   #中文与英文字符同样对待，都算一个字符</a:t>
            </a:r>
          </a:p>
          <a:p>
            <a:pPr defTabSz="914400">
              <a:lnSpc>
                <a:spcPct val="100000"/>
              </a:lnSpc>
              <a:spcBef>
                <a:spcPct val="0"/>
              </a:spcBef>
              <a:buSzPct val="70000"/>
              <a:buFont typeface="Wingdings" panose="05000000000000000000" pitchFamily="2" charset="2"/>
              <a:buNone/>
            </a:pPr>
            <a:r>
              <a:rPr lang="zh-CN" altLang="en-US" sz="1600" dirty="0">
                <a:latin typeface="Consolas" panose="020B0609020204030204" charset="0"/>
                <a:cs typeface="Consolas" panose="020B0609020204030204" charset="0"/>
              </a:rPr>
              <a:t>&gt;&gt;&gt; len(s)</a:t>
            </a:r>
          </a:p>
          <a:p>
            <a:pPr defTabSz="914400">
              <a:lnSpc>
                <a:spcPct val="100000"/>
              </a:lnSpc>
              <a:spcBef>
                <a:spcPct val="0"/>
              </a:spcBef>
              <a:buSzPct val="70000"/>
              <a:buFont typeface="Wingdings" panose="05000000000000000000" pitchFamily="2" charset="2"/>
              <a:buNone/>
            </a:pPr>
            <a:r>
              <a:rPr lang="zh-CN" altLang="en-US" sz="1600" dirty="0">
                <a:solidFill>
                  <a:srgbClr val="00B0F0"/>
                </a:solidFill>
                <a:latin typeface="Consolas" panose="020B0609020204030204" charset="0"/>
                <a:cs typeface="Consolas" panose="020B0609020204030204" charset="0"/>
              </a:rPr>
              <a:t>11</a:t>
            </a:r>
          </a:p>
          <a:p>
            <a:pPr defTabSz="914400">
              <a:lnSpc>
                <a:spcPct val="100000"/>
              </a:lnSpc>
              <a:spcBef>
                <a:spcPct val="0"/>
              </a:spcBef>
              <a:buSzPct val="70000"/>
              <a:buFont typeface="Wingdings" panose="05000000000000000000" pitchFamily="2" charset="2"/>
              <a:buNone/>
            </a:pPr>
            <a:r>
              <a:rPr lang="zh-CN" altLang="en-US" sz="1600" dirty="0">
                <a:latin typeface="Consolas" panose="020B0609020204030204" charset="0"/>
                <a:cs typeface="Consolas" panose="020B0609020204030204" charset="0"/>
              </a:rPr>
              <a:t>&gt;&gt;&gt; 姓名 = '张三'             #使用中文作为变量名</a:t>
            </a:r>
          </a:p>
          <a:p>
            <a:pPr defTabSz="914400">
              <a:lnSpc>
                <a:spcPct val="100000"/>
              </a:lnSpc>
              <a:spcBef>
                <a:spcPct val="0"/>
              </a:spcBef>
              <a:buSzPct val="70000"/>
              <a:buFont typeface="Wingdings" panose="05000000000000000000" pitchFamily="2" charset="2"/>
              <a:buNone/>
            </a:pPr>
            <a:r>
              <a:rPr lang="zh-CN" altLang="en-US" sz="1600" dirty="0">
                <a:latin typeface="Consolas" panose="020B0609020204030204" charset="0"/>
                <a:cs typeface="Consolas" panose="020B0609020204030204" charset="0"/>
              </a:rPr>
              <a:t>&gt;&gt;&gt; print(姓名)               #输出变量的值</a:t>
            </a:r>
          </a:p>
          <a:p>
            <a:pPr defTabSz="914400">
              <a:lnSpc>
                <a:spcPct val="100000"/>
              </a:lnSpc>
              <a:spcBef>
                <a:spcPct val="0"/>
              </a:spcBef>
              <a:buSzPct val="70000"/>
              <a:buFont typeface="Wingdings" panose="05000000000000000000" pitchFamily="2" charset="2"/>
              <a:buNone/>
            </a:pPr>
            <a:r>
              <a:rPr lang="zh-CN" altLang="en-US" sz="1600" dirty="0">
                <a:solidFill>
                  <a:srgbClr val="00B0F0"/>
                </a:solidFill>
                <a:latin typeface="Consolas" panose="020B0609020204030204" charset="0"/>
                <a:cs typeface="Consolas" panose="020B0609020204030204" charset="0"/>
              </a:rPr>
              <a:t>张三</a:t>
            </a:r>
          </a:p>
        </p:txBody>
      </p:sp>
      <p:sp>
        <p:nvSpPr>
          <p:cNvPr id="26626" name="标题 24577"/>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 字符串</a:t>
            </a:r>
          </a:p>
        </p:txBody>
      </p:sp>
      <p:sp>
        <p:nvSpPr>
          <p:cNvPr id="2662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7</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520" y="990600"/>
            <a:ext cx="8121650" cy="3395345"/>
          </a:xfrm>
        </p:spPr>
        <p:txBody>
          <a:bodyPr/>
          <a:lstStyle/>
          <a:p>
            <a:pPr fontAlgn="base">
              <a:lnSpc>
                <a:spcPct val="150000"/>
              </a:lnSpc>
              <a:spcBef>
                <a:spcPts val="0"/>
              </a:spcBef>
              <a:buFont typeface="Wingdings" panose="05000000000000000000" charset="0"/>
              <a:buChar char=""/>
            </a:pPr>
            <a:r>
              <a:rPr lang="zh-CN" altLang="en-US" sz="1800" b="1" strike="noStrike" noProof="1"/>
              <a:t>补充案例：</a:t>
            </a:r>
            <a:r>
              <a:rPr lang="en-US" altLang="zh-CN" sz="1800" strike="noStrike" noProof="1"/>
              <a:t>  </a:t>
            </a:r>
            <a:r>
              <a:rPr lang="zh-CN" altLang="en-US" sz="1800" strike="noStrike" noProof="1"/>
              <a:t>编写程序，把一个英文句子中的单词倒置，标点符号不倒置，例如 I like beijing. 经过函数后变为：beijing. like I</a:t>
            </a:r>
          </a:p>
          <a:p>
            <a:pPr marL="0" indent="0" fontAlgn="base">
              <a:buNone/>
            </a:pPr>
            <a:r>
              <a:rPr lang="en-US" sz="1600" strike="noStrike" noProof="1">
                <a:latin typeface="Consolas" panose="020B0609020204030204" charset="0"/>
              </a:rPr>
              <a:t>def rev1(s):</a:t>
            </a:r>
          </a:p>
          <a:p>
            <a:pPr marL="0" indent="0" fontAlgn="base">
              <a:spcBef>
                <a:spcPts val="0"/>
              </a:spcBef>
              <a:buNone/>
            </a:pPr>
            <a:r>
              <a:rPr lang="en-US" sz="1600" strike="noStrike" noProof="1">
                <a:latin typeface="Consolas" panose="020B0609020204030204" charset="0"/>
              </a:rPr>
              <a:t>    return ' '.join(reversed(s.split()))</a:t>
            </a:r>
          </a:p>
          <a:p>
            <a:pPr marL="0" indent="0" fontAlgn="base">
              <a:spcBef>
                <a:spcPts val="0"/>
              </a:spcBef>
              <a:buNone/>
            </a:pPr>
            <a:r>
              <a:rPr lang="en-US" sz="1600" strike="noStrike" noProof="1">
                <a:latin typeface="Consolas" panose="020B0609020204030204" charset="0"/>
              </a:rPr>
              <a:t>def rev2(s):</a:t>
            </a:r>
          </a:p>
          <a:p>
            <a:pPr marL="0" indent="0" fontAlgn="base">
              <a:spcBef>
                <a:spcPts val="0"/>
              </a:spcBef>
              <a:buNone/>
            </a:pPr>
            <a:r>
              <a:rPr lang="en-US" sz="1600" strike="noStrike" noProof="1">
                <a:latin typeface="Consolas" panose="020B0609020204030204" charset="0"/>
              </a:rPr>
              <a:t>    t = s.split()</a:t>
            </a:r>
          </a:p>
          <a:p>
            <a:pPr marL="0" indent="0" fontAlgn="base">
              <a:spcBef>
                <a:spcPts val="0"/>
              </a:spcBef>
              <a:buNone/>
            </a:pPr>
            <a:r>
              <a:rPr lang="en-US" sz="1600" strike="noStrike" noProof="1">
                <a:latin typeface="Consolas" panose="020B0609020204030204" charset="0"/>
              </a:rPr>
              <a:t>    t.reverse()</a:t>
            </a:r>
          </a:p>
          <a:p>
            <a:pPr marL="0" indent="0" fontAlgn="base">
              <a:spcBef>
                <a:spcPts val="0"/>
              </a:spcBef>
              <a:buNone/>
            </a:pPr>
            <a:r>
              <a:rPr lang="en-US" sz="1600" strike="noStrike" noProof="1">
                <a:latin typeface="Consolas" panose="020B0609020204030204" charset="0"/>
              </a:rPr>
              <a:t>    return ' '.join(t)</a:t>
            </a:r>
          </a:p>
          <a:p>
            <a:pPr marL="0" indent="0" fontAlgn="base">
              <a:spcBef>
                <a:spcPts val="0"/>
              </a:spcBef>
              <a:buNone/>
            </a:pPr>
            <a:endParaRPr lang="en-US" sz="1600" strike="noStrike" noProof="1">
              <a:latin typeface="Consolas" panose="020B0609020204030204" charset="0"/>
            </a:endParaRPr>
          </a:p>
          <a:p>
            <a:pPr marL="0" indent="0" fontAlgn="base">
              <a:spcBef>
                <a:spcPts val="0"/>
              </a:spcBef>
              <a:buNone/>
            </a:pPr>
            <a:r>
              <a:rPr lang="en-US" sz="1600" strike="noStrike" noProof="1">
                <a:latin typeface="Consolas" panose="020B0609020204030204" charset="0"/>
              </a:rPr>
              <a:t>def rev3(s):</a:t>
            </a:r>
          </a:p>
          <a:p>
            <a:pPr marL="0" indent="0" fontAlgn="base">
              <a:spcBef>
                <a:spcPts val="0"/>
              </a:spcBef>
              <a:buNone/>
            </a:pPr>
            <a:r>
              <a:rPr lang="en-US" sz="1600" strike="noStrike" noProof="1">
                <a:latin typeface="Consolas" panose="020B0609020204030204" charset="0"/>
              </a:rPr>
              <a:t>    '''字符串整体逆序，分隔，再各单词逆序'''</a:t>
            </a:r>
          </a:p>
          <a:p>
            <a:pPr marL="0" indent="0" fontAlgn="base">
              <a:spcBef>
                <a:spcPts val="0"/>
              </a:spcBef>
              <a:buNone/>
            </a:pPr>
            <a:r>
              <a:rPr lang="en-US" sz="1600" strike="noStrike" noProof="1">
                <a:latin typeface="Consolas" panose="020B0609020204030204" charset="0"/>
              </a:rPr>
              <a:t>    t = ''.join(reversed(s)).split()</a:t>
            </a:r>
          </a:p>
          <a:p>
            <a:pPr marL="0" indent="0" fontAlgn="base">
              <a:spcBef>
                <a:spcPts val="0"/>
              </a:spcBef>
              <a:buNone/>
            </a:pPr>
            <a:r>
              <a:rPr lang="en-US" sz="1600" strike="noStrike" noProof="1">
                <a:latin typeface="Consolas" panose="020B0609020204030204" charset="0"/>
              </a:rPr>
              <a:t>    t = map(lambda x:''.join(reversed(x)), t)</a:t>
            </a:r>
          </a:p>
          <a:p>
            <a:pPr marL="0" indent="0" fontAlgn="base">
              <a:spcBef>
                <a:spcPts val="0"/>
              </a:spcBef>
              <a:buNone/>
            </a:pPr>
            <a:r>
              <a:rPr lang="en-US" sz="1600" strike="noStrike" noProof="1">
                <a:latin typeface="Consolas" panose="020B0609020204030204" charset="0"/>
              </a:rPr>
              <a:t>    return ' '.join(t)</a:t>
            </a:r>
          </a:p>
        </p:txBody>
      </p:sp>
      <p:sp>
        <p:nvSpPr>
          <p:cNvPr id="97282"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a:t>
            </a:r>
            <a:r>
              <a:rPr lang="zh-CN" altLang="en-US" kern="1200" baseline="0">
                <a:latin typeface="+mj-lt"/>
                <a:ea typeface="+mj-ea"/>
                <a:cs typeface="+mj-cs"/>
                <a:sym typeface="宋体" panose="02010600030101010101" pitchFamily="2" charset="-122"/>
              </a:rPr>
              <a:t>字符串应用案例精选</a:t>
            </a:r>
          </a:p>
        </p:txBody>
      </p:sp>
      <p:sp>
        <p:nvSpPr>
          <p:cNvPr id="97283"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70</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1005" y="1100455"/>
            <a:ext cx="8154670" cy="3395345"/>
          </a:xfrm>
        </p:spPr>
        <p:txBody>
          <a:bodyPr/>
          <a:lstStyle/>
          <a:p>
            <a:pPr fontAlgn="base">
              <a:buFont typeface="Wingdings" panose="05000000000000000000" charset="0"/>
              <a:buChar char=""/>
            </a:pPr>
            <a:r>
              <a:rPr lang="zh-CN" altLang="en-US" sz="1800" b="1" strike="noStrike" noProof="1"/>
              <a:t>补充案例：</a:t>
            </a:r>
            <a:r>
              <a:rPr lang="en-US" altLang="zh-CN" sz="1800" strike="noStrike" noProof="1"/>
              <a:t>  </a:t>
            </a:r>
            <a:r>
              <a:rPr lang="zh-CN" altLang="en-US" sz="1800" strike="noStrike" noProof="1"/>
              <a:t>编写程序，查找一个字符串中最长的数字子串。</a:t>
            </a:r>
          </a:p>
          <a:p>
            <a:pPr marL="0" indent="0" fontAlgn="base">
              <a:spcBef>
                <a:spcPts val="0"/>
              </a:spcBef>
              <a:buNone/>
            </a:pPr>
            <a:endParaRPr lang="zh-CN" altLang="en-US" sz="12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def longest(s):</a:t>
            </a:r>
          </a:p>
          <a:p>
            <a:pPr marL="0" indent="0">
              <a:spcBef>
                <a:spcPts val="0"/>
              </a:spcBef>
              <a:buNone/>
            </a:pPr>
            <a:r>
              <a:rPr lang="zh-CN" altLang="en-US" sz="1600" strike="noStrike" noProof="1">
                <a:latin typeface="Consolas" panose="020B0609020204030204" charset="0"/>
              </a:rPr>
              <a:t>    result = []</a:t>
            </a:r>
          </a:p>
          <a:p>
            <a:pPr marL="0" indent="0">
              <a:spcBef>
                <a:spcPts val="0"/>
              </a:spcBef>
              <a:buNone/>
            </a:pPr>
            <a:r>
              <a:rPr lang="zh-CN" altLang="en-US" sz="1600" strike="noStrike" noProof="1">
                <a:latin typeface="Consolas" panose="020B0609020204030204" charset="0"/>
              </a:rPr>
              <a:t>    t = []</a:t>
            </a:r>
          </a:p>
          <a:p>
            <a:pPr marL="0" indent="0">
              <a:spcBef>
                <a:spcPts val="0"/>
              </a:spcBef>
              <a:buNone/>
            </a:pPr>
            <a:r>
              <a:rPr lang="zh-CN" altLang="en-US" sz="1600" strike="noStrike" noProof="1">
                <a:latin typeface="Consolas" panose="020B0609020204030204" charset="0"/>
              </a:rPr>
              <a:t>    for ch in s:                      </a:t>
            </a:r>
            <a:r>
              <a:rPr lang="zh-CN" altLang="en-US" sz="1600" strike="noStrike" noProof="1">
                <a:latin typeface="Consolas" panose="020B0609020204030204" charset="0"/>
                <a:sym typeface="+mn-ea"/>
              </a:rPr>
              <a:t># 遍历字符串中所有字符</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        if '0'&lt;=ch&lt;='9':</a:t>
            </a:r>
            <a:r>
              <a:rPr lang="zh-CN" altLang="en-US" sz="1600" strike="noStrike" noProof="1">
                <a:latin typeface="Consolas" panose="020B0609020204030204" charset="0"/>
                <a:sym typeface="+mn-ea"/>
              </a:rPr>
              <a:t>              # 遇到数字，记录到临时变量</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            t.append(ch)</a:t>
            </a:r>
          </a:p>
          <a:p>
            <a:pPr marL="0" indent="0">
              <a:spcBef>
                <a:spcPts val="0"/>
              </a:spcBef>
              <a:buNone/>
            </a:pPr>
            <a:r>
              <a:rPr lang="zh-CN" altLang="en-US" sz="1600" strike="noStrike" noProof="1">
                <a:latin typeface="Consolas" panose="020B0609020204030204" charset="0"/>
              </a:rPr>
              <a:t>        elif t:</a:t>
            </a:r>
          </a:p>
          <a:p>
            <a:pPr marL="0" indent="0">
              <a:spcBef>
                <a:spcPts val="0"/>
              </a:spcBef>
              <a:buNone/>
            </a:pPr>
            <a:r>
              <a:rPr lang="zh-CN" altLang="en-US" sz="1600" strike="noStrike" noProof="1">
                <a:latin typeface="Consolas" panose="020B0609020204030204" charset="0"/>
              </a:rPr>
              <a:t>            result.append(''.join(t)) </a:t>
            </a:r>
            <a:r>
              <a:rPr lang="zh-CN" altLang="en-US" sz="1600" strike="noStrike" noProof="1">
                <a:latin typeface="Consolas" panose="020B0609020204030204" charset="0"/>
                <a:sym typeface="+mn-ea"/>
              </a:rPr>
              <a:t># 遇到非数字，把临时的连续数字记下来</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            t = []</a:t>
            </a:r>
          </a:p>
          <a:p>
            <a:pPr marL="0" indent="0">
              <a:spcBef>
                <a:spcPts val="0"/>
              </a:spcBef>
              <a:buNone/>
            </a:pPr>
            <a:r>
              <a:rPr lang="zh-CN" altLang="en-US" sz="1600" strike="noStrike" noProof="1">
                <a:latin typeface="Consolas" panose="020B0609020204030204" charset="0"/>
              </a:rPr>
              <a:t>    if t:                   </a:t>
            </a:r>
            <a:r>
              <a:rPr lang="zh-CN" altLang="en-US" sz="1600" strike="noStrike" noProof="1">
                <a:latin typeface="Consolas" panose="020B0609020204030204" charset="0"/>
                <a:sym typeface="+mn-ea"/>
              </a:rPr>
              <a:t>          # 考虑原字符串以数字结束的情况</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        result.append(''.join(t))        </a:t>
            </a:r>
          </a:p>
          <a:p>
            <a:pPr marL="0" indent="0">
              <a:spcBef>
                <a:spcPts val="0"/>
              </a:spcBef>
              <a:buNone/>
            </a:pPr>
            <a:r>
              <a:rPr lang="zh-CN" altLang="en-US" sz="1600" strike="noStrike" noProof="1">
                <a:latin typeface="Consolas" panose="020B0609020204030204" charset="0"/>
              </a:rPr>
              <a:t>    if result:</a:t>
            </a:r>
          </a:p>
          <a:p>
            <a:pPr marL="0" indent="0">
              <a:spcBef>
                <a:spcPts val="0"/>
              </a:spcBef>
              <a:buNone/>
            </a:pPr>
            <a:r>
              <a:rPr lang="zh-CN" altLang="en-US" sz="1600" strike="noStrike" noProof="1">
                <a:latin typeface="Consolas" panose="020B0609020204030204" charset="0"/>
              </a:rPr>
              <a:t>        return max(result, key=len)</a:t>
            </a:r>
          </a:p>
          <a:p>
            <a:pPr marL="0" indent="0">
              <a:spcBef>
                <a:spcPts val="0"/>
              </a:spcBef>
              <a:buNone/>
            </a:pPr>
            <a:r>
              <a:rPr lang="zh-CN" altLang="en-US" sz="1600" strike="noStrike" noProof="1">
                <a:latin typeface="Consolas" panose="020B0609020204030204" charset="0"/>
              </a:rPr>
              <a:t>    return 'No'</a:t>
            </a:r>
          </a:p>
        </p:txBody>
      </p:sp>
      <p:sp>
        <p:nvSpPr>
          <p:cNvPr id="98306"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a:t>
            </a:r>
            <a:r>
              <a:rPr lang="zh-CN" altLang="en-US" kern="1200" baseline="0">
                <a:latin typeface="+mj-lt"/>
                <a:ea typeface="+mj-ea"/>
                <a:cs typeface="+mj-cs"/>
                <a:sym typeface="宋体" panose="02010600030101010101" pitchFamily="2" charset="-122"/>
              </a:rPr>
              <a:t>字符串应用案例精选</a:t>
            </a:r>
          </a:p>
        </p:txBody>
      </p:sp>
      <p:sp>
        <p:nvSpPr>
          <p:cNvPr id="9830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71</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p:cNvSpPr>
            <a:spLocks noGrp="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字符串应用案例精选</a:t>
            </a:r>
          </a:p>
        </p:txBody>
      </p:sp>
      <p:sp>
        <p:nvSpPr>
          <p:cNvPr id="99330" name="Content Placeholder 2"/>
          <p:cNvSpPr>
            <a:spLocks noGrp="1"/>
          </p:cNvSpPr>
          <p:nvPr>
            <p:ph idx="1"/>
          </p:nvPr>
        </p:nvSpPr>
        <p:spPr/>
        <p:txBody>
          <a:bodyPr anchor="t"/>
          <a:lstStyle/>
          <a:p>
            <a:pPr marL="0" indent="0">
              <a:buNone/>
            </a:pPr>
            <a:r>
              <a:rPr lang="en-US" altLang="zh-CN" sz="1400">
                <a:latin typeface="Consolas" panose="020B0609020204030204" charset="0"/>
              </a:rPr>
              <a:t># </a:t>
            </a:r>
            <a:r>
              <a:rPr lang="zh-CN" altLang="en-US" sz="1400">
                <a:latin typeface="Consolas" panose="020B0609020204030204" charset="0"/>
              </a:rPr>
              <a:t>选择法</a:t>
            </a:r>
          </a:p>
          <a:p>
            <a:pPr marL="0" indent="0">
              <a:spcBef>
                <a:spcPct val="0"/>
              </a:spcBef>
              <a:buNone/>
            </a:pPr>
            <a:r>
              <a:rPr lang="en-US" altLang="zh-CN" sz="1400">
                <a:latin typeface="Consolas" panose="020B0609020204030204" charset="0"/>
              </a:rPr>
              <a:t>def longest(s):</a:t>
            </a:r>
          </a:p>
          <a:p>
            <a:pPr marL="0" indent="0">
              <a:spcBef>
                <a:spcPct val="0"/>
              </a:spcBef>
              <a:buNone/>
            </a:pPr>
            <a:r>
              <a:rPr lang="en-US" altLang="zh-CN" sz="1400">
                <a:latin typeface="Consolas" panose="020B0609020204030204" charset="0"/>
              </a:rPr>
              <a:t>    length = len(s)</a:t>
            </a:r>
          </a:p>
          <a:p>
            <a:pPr marL="0" indent="0">
              <a:spcBef>
                <a:spcPct val="0"/>
              </a:spcBef>
              <a:buNone/>
            </a:pPr>
            <a:r>
              <a:rPr lang="en-US" altLang="zh-CN" sz="1400">
                <a:latin typeface="Consolas" panose="020B0609020204030204" charset="0"/>
              </a:rPr>
              <a:t>    start = 0</a:t>
            </a:r>
          </a:p>
          <a:p>
            <a:pPr marL="0" indent="0">
              <a:spcBef>
                <a:spcPct val="0"/>
              </a:spcBef>
              <a:buNone/>
            </a:pPr>
            <a:r>
              <a:rPr lang="en-US" altLang="zh-CN" sz="1400">
                <a:latin typeface="Consolas" panose="020B0609020204030204" charset="0"/>
              </a:rPr>
              <a:t>    span = (0, 0)</a:t>
            </a:r>
          </a:p>
          <a:p>
            <a:pPr marL="0" indent="0">
              <a:spcBef>
                <a:spcPct val="0"/>
              </a:spcBef>
              <a:buNone/>
            </a:pPr>
            <a:r>
              <a:rPr lang="en-US" altLang="zh-CN" sz="1400">
                <a:latin typeface="Consolas" panose="020B0609020204030204" charset="0"/>
              </a:rPr>
              <a:t>    for pos in range(length):</a:t>
            </a:r>
          </a:p>
          <a:p>
            <a:pPr marL="0" indent="0">
              <a:spcBef>
                <a:spcPct val="0"/>
              </a:spcBef>
              <a:buNone/>
            </a:pPr>
            <a:r>
              <a:rPr lang="en-US" altLang="zh-CN" sz="1400">
                <a:latin typeface="Consolas" panose="020B0609020204030204" charset="0"/>
              </a:rPr>
              <a:t>        if s[pos].isdigit() and (pos==0 or not s[pos-1].isdigit()):</a:t>
            </a:r>
          </a:p>
          <a:p>
            <a:pPr marL="0" indent="0">
              <a:spcBef>
                <a:spcPct val="0"/>
              </a:spcBef>
              <a:buNone/>
            </a:pPr>
            <a:r>
              <a:rPr lang="en-US" altLang="zh-CN" sz="1400">
                <a:latin typeface="Consolas" panose="020B0609020204030204" charset="0"/>
              </a:rPr>
              <a:t>            start = pos</a:t>
            </a:r>
          </a:p>
          <a:p>
            <a:pPr marL="0" indent="0">
              <a:spcBef>
                <a:spcPct val="0"/>
              </a:spcBef>
              <a:buNone/>
            </a:pPr>
            <a:r>
              <a:rPr lang="en-US" altLang="zh-CN" sz="1400">
                <a:latin typeface="Consolas" panose="020B0609020204030204" charset="0"/>
              </a:rPr>
              <a:t>        elif ((not s[pos].isdigit()) and s[pos-1].isdigit()</a:t>
            </a:r>
          </a:p>
          <a:p>
            <a:pPr marL="0" indent="0">
              <a:spcBef>
                <a:spcPct val="0"/>
              </a:spcBef>
              <a:buNone/>
            </a:pPr>
            <a:r>
              <a:rPr lang="en-US" altLang="zh-CN" sz="1400">
                <a:latin typeface="Consolas" panose="020B0609020204030204" charset="0"/>
              </a:rPr>
              <a:t>              and pos-start&gt;span[1]-span[0]):</a:t>
            </a:r>
          </a:p>
          <a:p>
            <a:pPr marL="0" indent="0">
              <a:spcBef>
                <a:spcPct val="0"/>
              </a:spcBef>
              <a:buNone/>
            </a:pPr>
            <a:r>
              <a:rPr lang="en-US" altLang="zh-CN" sz="1400">
                <a:latin typeface="Consolas" panose="020B0609020204030204" charset="0"/>
              </a:rPr>
              <a:t>            span = (start, pos-1)</a:t>
            </a:r>
          </a:p>
          <a:p>
            <a:pPr marL="0" indent="0">
              <a:spcBef>
                <a:spcPct val="0"/>
              </a:spcBef>
              <a:buNone/>
            </a:pPr>
            <a:r>
              <a:rPr lang="en-US" altLang="zh-CN" sz="1400">
                <a:latin typeface="Consolas" panose="020B0609020204030204" charset="0"/>
              </a:rPr>
              <a:t>    #字符串以数字结束的情况</a:t>
            </a:r>
          </a:p>
          <a:p>
            <a:pPr marL="0" indent="0">
              <a:spcBef>
                <a:spcPct val="0"/>
              </a:spcBef>
              <a:buNone/>
            </a:pPr>
            <a:r>
              <a:rPr lang="en-US" altLang="zh-CN" sz="1400">
                <a:latin typeface="Consolas" panose="020B0609020204030204" charset="0"/>
              </a:rPr>
              <a:t>    if s[pos].isdigit() and pos-start&gt;=span[1]-span[0]:</a:t>
            </a:r>
          </a:p>
          <a:p>
            <a:pPr marL="0" indent="0">
              <a:spcBef>
                <a:spcPct val="0"/>
              </a:spcBef>
              <a:buNone/>
            </a:pPr>
            <a:r>
              <a:rPr lang="en-US" altLang="zh-CN" sz="1400">
                <a:latin typeface="Consolas" panose="020B0609020204030204" charset="0"/>
              </a:rPr>
              <a:t>        span = (start, pos)</a:t>
            </a:r>
          </a:p>
          <a:p>
            <a:pPr marL="0" indent="0">
              <a:spcBef>
                <a:spcPct val="0"/>
              </a:spcBef>
              <a:buNone/>
            </a:pPr>
            <a:r>
              <a:rPr lang="en-US" altLang="zh-CN" sz="1400">
                <a:latin typeface="Consolas" panose="020B0609020204030204" charset="0"/>
              </a:rPr>
              <a:t>    return s[span[0]:span[1]+1]</a:t>
            </a:r>
          </a:p>
        </p:txBody>
      </p:sp>
      <p:sp>
        <p:nvSpPr>
          <p:cNvPr id="99331" name="Slide Number Placeholder 3"/>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72</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内容占位符 2"/>
          <p:cNvSpPr>
            <a:spLocks noGrp="1"/>
          </p:cNvSpPr>
          <p:nvPr>
            <p:ph idx="1"/>
          </p:nvPr>
        </p:nvSpPr>
        <p:spPr>
          <a:xfrm>
            <a:off x="408305" y="1029970"/>
            <a:ext cx="8277860" cy="3395345"/>
          </a:xfrm>
        </p:spPr>
        <p:txBody>
          <a:bodyPr anchor="t"/>
          <a:lstStyle/>
          <a:p>
            <a:pPr>
              <a:lnSpc>
                <a:spcPct val="150000"/>
              </a:lnSpc>
              <a:spcBef>
                <a:spcPct val="0"/>
              </a:spcBef>
              <a:buFont typeface="Wingdings" panose="05000000000000000000" charset="0"/>
              <a:buChar char=""/>
            </a:pPr>
            <a:r>
              <a:rPr lang="zh-CN" altLang="en-US" sz="1800" b="1"/>
              <a:t>补充案例：</a:t>
            </a:r>
            <a:r>
              <a:rPr lang="zh-CN" altLang="en-US" sz="1800"/>
              <a:t>判断待测单词与哪个候选单词最接近，判断标准为字母出现频次（直方图）最接近，代码只考虑了不小心的拼写错误，而没有考虑故意的拼写错误，例如故意把god写成dog，所以可能会造成误判。</a:t>
            </a:r>
          </a:p>
        </p:txBody>
      </p:sp>
      <p:sp>
        <p:nvSpPr>
          <p:cNvPr id="100354"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a:t>
            </a:r>
            <a:r>
              <a:rPr lang="zh-CN" altLang="en-US" kern="1200" baseline="0">
                <a:latin typeface="+mj-lt"/>
                <a:ea typeface="+mj-ea"/>
                <a:cs typeface="+mj-cs"/>
                <a:sym typeface="宋体" panose="02010600030101010101" pitchFamily="2" charset="-122"/>
              </a:rPr>
              <a:t>字符串应用案例精选</a:t>
            </a:r>
          </a:p>
        </p:txBody>
      </p:sp>
      <p:sp>
        <p:nvSpPr>
          <p:cNvPr id="10035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73</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内容占位符 2"/>
          <p:cNvSpPr>
            <a:spLocks noGrp="1"/>
          </p:cNvSpPr>
          <p:nvPr>
            <p:ph idx="1"/>
          </p:nvPr>
        </p:nvSpPr>
        <p:spPr/>
        <p:txBody>
          <a:bodyPr anchor="t"/>
          <a:lstStyle/>
          <a:p>
            <a:pPr marL="0" indent="0">
              <a:buNone/>
            </a:pPr>
            <a:r>
              <a:rPr lang="zh-CN" altLang="en-US" sz="1600">
                <a:latin typeface="Consolas" panose="020B0609020204030204" charset="0"/>
              </a:rPr>
              <a:t>from collections import Counter</a:t>
            </a:r>
          </a:p>
          <a:p>
            <a:pPr marL="0" indent="0">
              <a:buNone/>
            </a:pPr>
            <a:endParaRPr lang="zh-CN" altLang="en-US" sz="1600">
              <a:latin typeface="Consolas" panose="020B0609020204030204" charset="0"/>
            </a:endParaRPr>
          </a:p>
          <a:p>
            <a:pPr marL="0" indent="0">
              <a:buNone/>
            </a:pPr>
            <a:r>
              <a:rPr lang="zh-CN" altLang="en-US" sz="1600">
                <a:latin typeface="Consolas" panose="020B0609020204030204" charset="0"/>
              </a:rPr>
              <a:t>def checkAndModify(word):</a:t>
            </a:r>
          </a:p>
          <a:p>
            <a:pPr marL="0" indent="0">
              <a:buNone/>
            </a:pPr>
            <a:r>
              <a:rPr lang="zh-CN" altLang="en-US" sz="1600">
                <a:latin typeface="Consolas" panose="020B0609020204030204" charset="0"/>
              </a:rPr>
              <a:t>    # 待检测单词的字母频次</a:t>
            </a:r>
          </a:p>
          <a:p>
            <a:pPr marL="0" indent="0">
              <a:buNone/>
            </a:pPr>
            <a:r>
              <a:rPr lang="zh-CN" altLang="en-US" sz="1600">
                <a:latin typeface="Consolas" panose="020B0609020204030204" charset="0"/>
              </a:rPr>
              <a:t>    fre = dict(Counter(word))</a:t>
            </a:r>
          </a:p>
          <a:p>
            <a:pPr marL="0" indent="0">
              <a:buNone/>
            </a:pPr>
            <a:r>
              <a:rPr lang="zh-CN" altLang="en-US" sz="1600">
                <a:latin typeface="Consolas" panose="020B0609020204030204" charset="0"/>
              </a:rPr>
              <a:t>    # 待测单词中各字母频次与所有候选单词的距离，即字母频次之差</a:t>
            </a:r>
          </a:p>
          <a:p>
            <a:pPr marL="0" indent="0">
              <a:buNone/>
            </a:pPr>
            <a:r>
              <a:rPr lang="zh-CN" altLang="en-US" sz="1600">
                <a:latin typeface="Consolas" panose="020B0609020204030204" charset="0"/>
              </a:rPr>
              <a:t>    similars = {w:[fre[ch]-words[w].get(ch,0) for ch in word]</a:t>
            </a:r>
          </a:p>
          <a:p>
            <a:pPr marL="0" indent="0">
              <a:buNone/>
            </a:pPr>
            <a:r>
              <a:rPr lang="zh-CN" altLang="en-US" sz="1600">
                <a:latin typeface="Consolas" panose="020B0609020204030204" charset="0"/>
              </a:rPr>
              <a:t>                  +[words[w][ch]-fre.get(ch,0) for ch in w]</a:t>
            </a:r>
          </a:p>
          <a:p>
            <a:pPr marL="0" indent="0">
              <a:buNone/>
            </a:pPr>
            <a:r>
              <a:rPr lang="zh-CN" altLang="en-US" sz="1600">
                <a:latin typeface="Consolas" panose="020B0609020204030204" charset="0"/>
              </a:rPr>
              <a:t>                for w in words}</a:t>
            </a:r>
          </a:p>
          <a:p>
            <a:pPr marL="0" indent="0">
              <a:buNone/>
            </a:pPr>
            <a:r>
              <a:rPr lang="zh-CN" altLang="en-US" sz="1600">
                <a:latin typeface="Consolas" panose="020B0609020204030204" charset="0"/>
              </a:rPr>
              <a:t>    # 返回最接近的单词，即字母频次之差的平方和最小的单词</a:t>
            </a:r>
          </a:p>
          <a:p>
            <a:pPr marL="0" indent="0">
              <a:buNone/>
            </a:pPr>
            <a:r>
              <a:rPr lang="zh-CN" altLang="en-US" sz="1600">
                <a:latin typeface="Consolas" panose="020B0609020204030204" charset="0"/>
              </a:rPr>
              <a:t>    return min(similars.items(),</a:t>
            </a:r>
          </a:p>
          <a:p>
            <a:pPr marL="0" indent="0">
              <a:buNone/>
            </a:pPr>
            <a:r>
              <a:rPr lang="zh-CN" altLang="en-US" sz="1600">
                <a:latin typeface="Consolas" panose="020B0609020204030204" charset="0"/>
              </a:rPr>
              <a:t>               key=lambda item:sum(map(lambda i:i**2, item[1])))[0]</a:t>
            </a:r>
          </a:p>
        </p:txBody>
      </p:sp>
      <p:sp>
        <p:nvSpPr>
          <p:cNvPr id="101378"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a:t>
            </a:r>
            <a:r>
              <a:rPr lang="zh-CN" altLang="en-US" kern="1200" baseline="0">
                <a:latin typeface="+mj-lt"/>
                <a:ea typeface="+mj-ea"/>
                <a:cs typeface="+mj-cs"/>
                <a:sym typeface="宋体" panose="02010600030101010101" pitchFamily="2" charset="-122"/>
              </a:rPr>
              <a:t>字符串应用案例精选</a:t>
            </a:r>
          </a:p>
        </p:txBody>
      </p:sp>
      <p:sp>
        <p:nvSpPr>
          <p:cNvPr id="10137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74</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内容占位符 2"/>
          <p:cNvSpPr>
            <a:spLocks noGrp="1"/>
          </p:cNvSpPr>
          <p:nvPr>
            <p:ph idx="1"/>
          </p:nvPr>
        </p:nvSpPr>
        <p:spPr/>
        <p:txBody>
          <a:bodyPr anchor="t"/>
          <a:lstStyle/>
          <a:p>
            <a:pPr marL="0" indent="0">
              <a:buNone/>
            </a:pPr>
            <a:r>
              <a:rPr lang="zh-CN" altLang="en-US" sz="1600">
                <a:latin typeface="Consolas" panose="020B0609020204030204" charset="0"/>
              </a:rPr>
              <a:t># 候选单词</a:t>
            </a:r>
          </a:p>
          <a:p>
            <a:pPr marL="0" indent="0">
              <a:buNone/>
            </a:pPr>
            <a:r>
              <a:rPr lang="zh-CN" altLang="en-US" sz="1600">
                <a:latin typeface="Consolas" panose="020B0609020204030204" charset="0"/>
              </a:rPr>
              <a:t>words = {'good', 'hello', 'world', 'python', 'fuguo',</a:t>
            </a:r>
          </a:p>
          <a:p>
            <a:pPr marL="0" indent="0">
              <a:buNone/>
            </a:pPr>
            <a:r>
              <a:rPr lang="zh-CN" altLang="en-US" sz="1600">
                <a:latin typeface="Consolas" panose="020B0609020204030204" charset="0"/>
              </a:rPr>
              <a:t>         'yantai', 'shandong', 'great'}</a:t>
            </a:r>
          </a:p>
          <a:p>
            <a:pPr marL="0" indent="0">
              <a:buNone/>
            </a:pPr>
            <a:endParaRPr lang="zh-CN" altLang="en-US" sz="1600">
              <a:latin typeface="Consolas" panose="020B0609020204030204" charset="0"/>
            </a:endParaRPr>
          </a:p>
          <a:p>
            <a:pPr marL="0" indent="0">
              <a:buNone/>
            </a:pPr>
            <a:r>
              <a:rPr lang="zh-CN" altLang="en-US" sz="1600">
                <a:latin typeface="Consolas" panose="020B0609020204030204" charset="0"/>
              </a:rPr>
              <a:t># 每个单词中字母频次</a:t>
            </a:r>
          </a:p>
          <a:p>
            <a:pPr marL="0" indent="0">
              <a:buNone/>
            </a:pPr>
            <a:r>
              <a:rPr lang="zh-CN" altLang="en-US" sz="1600">
                <a:latin typeface="Consolas" panose="020B0609020204030204" charset="0"/>
              </a:rPr>
              <a:t>words = {word:dict(Counter(word)) for word in words}</a:t>
            </a:r>
          </a:p>
          <a:p>
            <a:pPr marL="0" indent="0">
              <a:buNone/>
            </a:pPr>
            <a:endParaRPr lang="zh-CN" altLang="en-US" sz="1600">
              <a:latin typeface="Consolas" panose="020B0609020204030204" charset="0"/>
            </a:endParaRPr>
          </a:p>
          <a:p>
            <a:pPr marL="0" indent="0">
              <a:buNone/>
            </a:pPr>
            <a:r>
              <a:rPr lang="zh-CN" altLang="en-US" sz="1600">
                <a:latin typeface="Consolas" panose="020B0609020204030204" charset="0"/>
              </a:rPr>
              <a:t># 测试</a:t>
            </a:r>
          </a:p>
          <a:p>
            <a:pPr marL="0" indent="0">
              <a:buNone/>
            </a:pPr>
            <a:r>
              <a:rPr lang="zh-CN" altLang="en-US" sz="1600">
                <a:latin typeface="Consolas" panose="020B0609020204030204" charset="0"/>
              </a:rPr>
              <a:t>for word in ['god', 'hood', 'wello',</a:t>
            </a:r>
          </a:p>
          <a:p>
            <a:pPr marL="0" indent="0">
              <a:buNone/>
            </a:pPr>
            <a:r>
              <a:rPr lang="zh-CN" altLang="en-US" sz="1600">
                <a:latin typeface="Consolas" panose="020B0609020204030204" charset="0"/>
              </a:rPr>
              <a:t>             'helo', 'pychon', 'guguo', 'shangdong']:</a:t>
            </a:r>
          </a:p>
          <a:p>
            <a:pPr marL="0" indent="0">
              <a:buNone/>
            </a:pPr>
            <a:r>
              <a:rPr lang="zh-CN" altLang="en-US" sz="1600">
                <a:latin typeface="Consolas" panose="020B0609020204030204" charset="0"/>
              </a:rPr>
              <a:t>    print(word, ':', checkAndModify(word))</a:t>
            </a:r>
          </a:p>
        </p:txBody>
      </p:sp>
      <p:sp>
        <p:nvSpPr>
          <p:cNvPr id="102402"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a:t>
            </a:r>
            <a:r>
              <a:rPr lang="zh-CN" altLang="en-US" kern="1200" baseline="0">
                <a:latin typeface="+mj-lt"/>
                <a:ea typeface="+mj-ea"/>
                <a:cs typeface="+mj-cs"/>
                <a:sym typeface="宋体" panose="02010600030101010101" pitchFamily="2" charset="-122"/>
              </a:rPr>
              <a:t>字符串应用案例精选</a:t>
            </a:r>
          </a:p>
        </p:txBody>
      </p:sp>
      <p:sp>
        <p:nvSpPr>
          <p:cNvPr id="102403"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75</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Content Placeholder 2"/>
          <p:cNvSpPr>
            <a:spLocks noGrp="1"/>
          </p:cNvSpPr>
          <p:nvPr>
            <p:ph idx="1"/>
          </p:nvPr>
        </p:nvSpPr>
        <p:spPr>
          <a:xfrm>
            <a:off x="382270" y="1020445"/>
            <a:ext cx="8304530" cy="3395345"/>
          </a:xfrm>
        </p:spPr>
        <p:txBody>
          <a:bodyPr anchor="t"/>
          <a:lstStyle/>
          <a:p>
            <a:pPr>
              <a:lnSpc>
                <a:spcPct val="150000"/>
              </a:lnSpc>
              <a:spcBef>
                <a:spcPct val="0"/>
              </a:spcBef>
              <a:buFont typeface="Wingdings" panose="05000000000000000000" charset="0"/>
              <a:buChar char=""/>
            </a:pPr>
            <a:r>
              <a:rPr lang="zh-CN" altLang="en-US" sz="1800" b="1"/>
              <a:t>补充案例：</a:t>
            </a:r>
            <a:r>
              <a:rPr lang="en-US" altLang="en-US" sz="1800"/>
              <a:t>有一些句子和一些关键词，现在想找出包含至少一个关键词的那些句子（文本嗅探），</a:t>
            </a:r>
            <a:r>
              <a:rPr lang="zh-CN" altLang="en-US" sz="1800"/>
              <a:t>或者</a:t>
            </a:r>
            <a:r>
              <a:rPr lang="en-US" altLang="en-US" sz="1800"/>
              <a:t>想进一步计算每个句子中的关键词占比（句子中所有关键词长度之和/句子长度）。关键词占比是比较常用的一个文本分类标准。</a:t>
            </a:r>
          </a:p>
        </p:txBody>
      </p:sp>
      <p:sp>
        <p:nvSpPr>
          <p:cNvPr id="103426"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a:t>
            </a:r>
            <a:r>
              <a:rPr lang="zh-CN" altLang="en-US" kern="1200" baseline="0">
                <a:latin typeface="+mj-lt"/>
                <a:ea typeface="+mj-ea"/>
                <a:cs typeface="+mj-cs"/>
                <a:sym typeface="宋体" panose="02010600030101010101" pitchFamily="2" charset="-122"/>
              </a:rPr>
              <a:t>字符串应用案例精选</a:t>
            </a:r>
          </a:p>
        </p:txBody>
      </p:sp>
      <p:sp>
        <p:nvSpPr>
          <p:cNvPr id="10342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76</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Content Placeholder 2"/>
          <p:cNvSpPr>
            <a:spLocks noGrp="1"/>
          </p:cNvSpPr>
          <p:nvPr>
            <p:ph idx="1"/>
          </p:nvPr>
        </p:nvSpPr>
        <p:spPr/>
        <p:txBody>
          <a:bodyPr anchor="t"/>
          <a:lstStyle/>
          <a:p>
            <a:pPr marL="0" indent="0">
              <a:buNone/>
            </a:pPr>
            <a:r>
              <a:rPr lang="en-US" altLang="en-US" sz="1800">
                <a:latin typeface="Consolas" panose="020B0609020204030204" charset="0"/>
              </a:rPr>
              <a:t>def check(sentences, words):</a:t>
            </a:r>
          </a:p>
          <a:p>
            <a:pPr marL="0" indent="0">
              <a:buNone/>
            </a:pPr>
            <a:r>
              <a:rPr lang="en-US" altLang="en-US" sz="1800">
                <a:latin typeface="Consolas" panose="020B0609020204030204" charset="0"/>
              </a:rPr>
              <a:t>    '''返回包含至少一个关键词的句子列表'''</a:t>
            </a:r>
          </a:p>
          <a:p>
            <a:pPr marL="0" indent="0">
              <a:buNone/>
            </a:pPr>
            <a:r>
              <a:rPr lang="en-US" altLang="en-US" sz="1800">
                <a:latin typeface="Consolas" panose="020B0609020204030204" charset="0"/>
              </a:rPr>
              <a:t>    return [sentence \</a:t>
            </a:r>
          </a:p>
          <a:p>
            <a:pPr marL="0" indent="0">
              <a:buNone/>
            </a:pPr>
            <a:r>
              <a:rPr lang="en-US" altLang="en-US" sz="1800">
                <a:latin typeface="Consolas" panose="020B0609020204030204" charset="0"/>
              </a:rPr>
              <a:t>            for sentence in sentences\</a:t>
            </a:r>
          </a:p>
          <a:p>
            <a:pPr marL="0" indent="0">
              <a:buNone/>
            </a:pPr>
            <a:r>
              <a:rPr lang="en-US" altLang="en-US" sz="1800">
                <a:latin typeface="Consolas" panose="020B0609020204030204" charset="0"/>
              </a:rPr>
              <a:t>            if sum(sentence.count(word) for word in words)&gt;0]</a:t>
            </a:r>
          </a:p>
        </p:txBody>
      </p:sp>
      <p:sp>
        <p:nvSpPr>
          <p:cNvPr id="104450"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a:t>
            </a:r>
            <a:r>
              <a:rPr lang="zh-CN" altLang="en-US" kern="1200" baseline="0">
                <a:latin typeface="+mj-lt"/>
                <a:ea typeface="+mj-ea"/>
                <a:cs typeface="+mj-cs"/>
                <a:sym typeface="宋体" panose="02010600030101010101" pitchFamily="2" charset="-122"/>
              </a:rPr>
              <a:t>字符串应用案例精选</a:t>
            </a:r>
          </a:p>
        </p:txBody>
      </p:sp>
      <p:sp>
        <p:nvSpPr>
          <p:cNvPr id="104451"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77</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Content Placeholder 2"/>
          <p:cNvSpPr>
            <a:spLocks noGrp="1"/>
          </p:cNvSpPr>
          <p:nvPr>
            <p:ph idx="1"/>
          </p:nvPr>
        </p:nvSpPr>
        <p:spPr/>
        <p:txBody>
          <a:bodyPr anchor="t"/>
          <a:lstStyle/>
          <a:p>
            <a:pPr marL="0" indent="0">
              <a:buNone/>
            </a:pPr>
            <a:r>
              <a:rPr lang="en-US" altLang="en-US" sz="1800">
                <a:latin typeface="Consolas" panose="020B0609020204030204" charset="0"/>
              </a:rPr>
              <a:t>sentences = ['This is a test.',</a:t>
            </a:r>
          </a:p>
          <a:p>
            <a:pPr marL="0" indent="0">
              <a:buNone/>
            </a:pPr>
            <a:r>
              <a:rPr lang="en-US" altLang="en-US" sz="1800">
                <a:latin typeface="Consolas" panose="020B0609020204030204" charset="0"/>
              </a:rPr>
              <a:t>             'Beautiful is better than ugly.',</a:t>
            </a:r>
          </a:p>
          <a:p>
            <a:pPr marL="0" indent="0">
              <a:buNone/>
            </a:pPr>
            <a:r>
              <a:rPr lang="en-US" altLang="en-US" sz="1800">
                <a:latin typeface="Consolas" panose="020B0609020204030204" charset="0"/>
              </a:rPr>
              <a:t>             'Explicit is better than implicit.',</a:t>
            </a:r>
          </a:p>
          <a:p>
            <a:pPr marL="0" indent="0">
              <a:buNone/>
            </a:pPr>
            <a:r>
              <a:rPr lang="en-US" altLang="en-US" sz="1800">
                <a:latin typeface="Consolas" panose="020B0609020204030204" charset="0"/>
              </a:rPr>
              <a:t>             'Simple is better than complex.',</a:t>
            </a:r>
          </a:p>
          <a:p>
            <a:pPr marL="0" indent="0">
              <a:buNone/>
            </a:pPr>
            <a:r>
              <a:rPr lang="en-US" altLang="en-US" sz="1800">
                <a:latin typeface="Consolas" panose="020B0609020204030204" charset="0"/>
              </a:rPr>
              <a:t>             'Sparse is better than dense.',</a:t>
            </a:r>
          </a:p>
          <a:p>
            <a:pPr marL="0" indent="0">
              <a:buNone/>
            </a:pPr>
            <a:r>
              <a:rPr lang="en-US" altLang="en-US" sz="1800">
                <a:latin typeface="Consolas" panose="020B0609020204030204" charset="0"/>
              </a:rPr>
              <a:t>             'Readability counts.',</a:t>
            </a:r>
          </a:p>
          <a:p>
            <a:pPr marL="0" indent="0">
              <a:buNone/>
            </a:pPr>
            <a:r>
              <a:rPr lang="en-US" altLang="en-US" sz="1800">
                <a:latin typeface="Consolas" panose="020B0609020204030204" charset="0"/>
              </a:rPr>
              <a:t>             'Now is better than never.']</a:t>
            </a:r>
          </a:p>
          <a:p>
            <a:pPr marL="0" indent="0">
              <a:buNone/>
            </a:pPr>
            <a:r>
              <a:rPr lang="en-US" altLang="en-US" sz="1800">
                <a:latin typeface="Consolas" panose="020B0609020204030204" charset="0"/>
              </a:rPr>
              <a:t>words = ['test', 'count', 'dense', 'is', 'simple']</a:t>
            </a:r>
          </a:p>
        </p:txBody>
      </p:sp>
      <p:sp>
        <p:nvSpPr>
          <p:cNvPr id="105474"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a:t>
            </a:r>
            <a:r>
              <a:rPr lang="zh-CN" altLang="en-US" kern="1200" baseline="0">
                <a:latin typeface="+mj-lt"/>
                <a:ea typeface="+mj-ea"/>
                <a:cs typeface="+mj-cs"/>
                <a:sym typeface="宋体" panose="02010600030101010101" pitchFamily="2" charset="-122"/>
              </a:rPr>
              <a:t>字符串应用案例精选</a:t>
            </a:r>
          </a:p>
        </p:txBody>
      </p:sp>
      <p:sp>
        <p:nvSpPr>
          <p:cNvPr id="10547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78</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Content Placeholder 2"/>
          <p:cNvSpPr>
            <a:spLocks noGrp="1"/>
          </p:cNvSpPr>
          <p:nvPr>
            <p:ph idx="1"/>
          </p:nvPr>
        </p:nvSpPr>
        <p:spPr/>
        <p:txBody>
          <a:bodyPr anchor="t"/>
          <a:lstStyle/>
          <a:p>
            <a:pPr marL="0" indent="0">
              <a:buNone/>
            </a:pPr>
            <a:r>
              <a:rPr lang="en-US" altLang="en-US" sz="1800">
                <a:latin typeface="Consolas" panose="020B0609020204030204" charset="0"/>
              </a:rPr>
              <a:t>result = check(sentences, words)</a:t>
            </a:r>
          </a:p>
          <a:p>
            <a:pPr marL="0" indent="0">
              <a:buNone/>
            </a:pPr>
            <a:r>
              <a:rPr lang="en-US" altLang="en-US" sz="1800">
                <a:latin typeface="Consolas" panose="020B0609020204030204" charset="0"/>
              </a:rPr>
              <a:t>for item in result:</a:t>
            </a:r>
          </a:p>
          <a:p>
            <a:pPr marL="0" indent="0">
              <a:buNone/>
            </a:pPr>
            <a:r>
              <a:rPr lang="en-US" altLang="en-US" sz="1800">
                <a:latin typeface="Consolas" panose="020B0609020204030204" charset="0"/>
              </a:rPr>
              <a:t>    print(item)</a:t>
            </a:r>
          </a:p>
          <a:p>
            <a:pPr marL="0" indent="0">
              <a:buNone/>
            </a:pPr>
            <a:endParaRPr lang="en-US" altLang="en-US" sz="1800">
              <a:latin typeface="Consolas" panose="020B0609020204030204" charset="0"/>
            </a:endParaRPr>
          </a:p>
          <a:p>
            <a:pPr marL="0" indent="0">
              <a:buNone/>
            </a:pPr>
            <a:r>
              <a:rPr lang="en-US" altLang="en-US" sz="1800">
                <a:latin typeface="Consolas" panose="020B0609020204030204" charset="0"/>
              </a:rPr>
              <a:t>print('='*30)</a:t>
            </a:r>
          </a:p>
          <a:p>
            <a:pPr marL="0" indent="0">
              <a:buNone/>
            </a:pPr>
            <a:r>
              <a:rPr lang="en-US" altLang="en-US" sz="1800">
                <a:latin typeface="Consolas" panose="020B0609020204030204" charset="0"/>
              </a:rPr>
              <a:t># 计算每个句子中所有关键字总长度的占比</a:t>
            </a:r>
          </a:p>
          <a:p>
            <a:pPr marL="0" indent="0">
              <a:buNone/>
            </a:pPr>
            <a:r>
              <a:rPr lang="en-US" altLang="en-US" sz="1800">
                <a:latin typeface="Consolas" panose="020B0609020204030204" charset="0"/>
              </a:rPr>
              <a:t>d = {sentence:round(sum(sentence.count(word)*len(word)\</a:t>
            </a:r>
          </a:p>
          <a:p>
            <a:pPr marL="0" indent="0">
              <a:buNone/>
            </a:pPr>
            <a:r>
              <a:rPr lang="en-US" altLang="en-US" sz="1800">
                <a:latin typeface="Consolas" panose="020B0609020204030204" charset="0"/>
              </a:rPr>
              <a:t>                        for word in words)/len(sentence),3)\</a:t>
            </a:r>
          </a:p>
          <a:p>
            <a:pPr marL="0" indent="0">
              <a:buNone/>
            </a:pPr>
            <a:r>
              <a:rPr lang="en-US" altLang="en-US" sz="1800">
                <a:latin typeface="Consolas" panose="020B0609020204030204" charset="0"/>
              </a:rPr>
              <a:t>     for sentence in result}</a:t>
            </a:r>
          </a:p>
          <a:p>
            <a:pPr marL="0" indent="0">
              <a:buNone/>
            </a:pPr>
            <a:r>
              <a:rPr lang="en-US" altLang="en-US" sz="1800">
                <a:latin typeface="Consolas" panose="020B0609020204030204" charset="0"/>
              </a:rPr>
              <a:t>for item in d.items():</a:t>
            </a:r>
          </a:p>
          <a:p>
            <a:pPr marL="0" indent="0">
              <a:buNone/>
            </a:pPr>
            <a:r>
              <a:rPr lang="en-US" altLang="en-US" sz="1800">
                <a:latin typeface="Consolas" panose="020B0609020204030204" charset="0"/>
              </a:rPr>
              <a:t>    print(item)</a:t>
            </a:r>
          </a:p>
        </p:txBody>
      </p:sp>
      <p:sp>
        <p:nvSpPr>
          <p:cNvPr id="106498"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a:t>
            </a:r>
            <a:r>
              <a:rPr lang="zh-CN" altLang="en-US" kern="1200" baseline="0">
                <a:latin typeface="+mj-lt"/>
                <a:ea typeface="+mj-ea"/>
                <a:cs typeface="+mj-cs"/>
                <a:sym typeface="宋体" panose="02010600030101010101" pitchFamily="2" charset="-122"/>
              </a:rPr>
              <a:t>字符串应用案例精选</a:t>
            </a:r>
          </a:p>
        </p:txBody>
      </p:sp>
      <p:sp>
        <p:nvSpPr>
          <p:cNvPr id="10649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79</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26625"/>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4.1.1 字符串格式化</a:t>
            </a:r>
          </a:p>
        </p:txBody>
      </p:sp>
      <p:graphicFrame>
        <p:nvGraphicFramePr>
          <p:cNvPr id="29698" name="对象 3"/>
          <p:cNvGraphicFramePr/>
          <p:nvPr/>
        </p:nvGraphicFramePr>
        <p:xfrm>
          <a:off x="599440" y="1165225"/>
          <a:ext cx="6181725" cy="3449955"/>
        </p:xfrm>
        <a:graphic>
          <a:graphicData uri="http://schemas.openxmlformats.org/presentationml/2006/ole">
            <mc:AlternateContent xmlns:mc="http://schemas.openxmlformats.org/markup-compatibility/2006">
              <mc:Choice xmlns:v="urn:schemas-microsoft-com:vml" Requires="v">
                <p:oleObj spid="_x0000_s3094" r:id="rId3" imgW="4953000" imgH="2238375" progId="Paint.Picture">
                  <p:embed/>
                </p:oleObj>
              </mc:Choice>
              <mc:Fallback>
                <p:oleObj r:id="rId3" imgW="4953000" imgH="2238375" progId="Paint.Picture">
                  <p:embed/>
                  <p:pic>
                    <p:nvPicPr>
                      <p:cNvPr id="0" name="Picture 3075"/>
                      <p:cNvPicPr/>
                      <p:nvPr/>
                    </p:nvPicPr>
                    <p:blipFill>
                      <a:blip r:embed="rId4"/>
                      <a:stretch>
                        <a:fillRect/>
                      </a:stretch>
                    </p:blipFill>
                    <p:spPr>
                      <a:xfrm>
                        <a:off x="599440" y="1165225"/>
                        <a:ext cx="6181725" cy="3449955"/>
                      </a:xfrm>
                      <a:prstGeom prst="rect">
                        <a:avLst/>
                      </a:prstGeom>
                      <a:noFill/>
                      <a:ln w="38100">
                        <a:noFill/>
                        <a:miter/>
                      </a:ln>
                    </p:spPr>
                  </p:pic>
                </p:oleObj>
              </mc:Fallback>
            </mc:AlternateContent>
          </a:graphicData>
        </a:graphic>
      </p:graphicFrame>
      <p:sp>
        <p:nvSpPr>
          <p:cNvPr id="2969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8</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Content Placeholder 2"/>
          <p:cNvSpPr>
            <a:spLocks noGrp="1"/>
          </p:cNvSpPr>
          <p:nvPr>
            <p:ph idx="1"/>
          </p:nvPr>
        </p:nvSpPr>
        <p:spPr>
          <a:xfrm>
            <a:off x="394335" y="1029970"/>
            <a:ext cx="8360410" cy="3395345"/>
          </a:xfrm>
        </p:spPr>
        <p:txBody>
          <a:bodyPr anchor="t"/>
          <a:lstStyle/>
          <a:p>
            <a:pPr>
              <a:lnSpc>
                <a:spcPct val="150000"/>
              </a:lnSpc>
              <a:spcBef>
                <a:spcPct val="0"/>
              </a:spcBef>
              <a:buFont typeface="Wingdings" panose="05000000000000000000" charset="0"/>
              <a:buChar char=""/>
            </a:pPr>
            <a:r>
              <a:rPr lang="zh-CN" altLang="en-US" sz="1800" b="1"/>
              <a:t>补充案例：</a:t>
            </a:r>
            <a:r>
              <a:rPr lang="zh-CN" altLang="en-US" sz="1800"/>
              <a:t>给定任意字符串，查找其中每个字符的最后一次出现，并按每个字符最后一次出现的先后顺序依次存入列表。例如对于字符串'abcda'的处理结果为['b', 'c', 'd', 'a']，而字符串'abcbda'的处理结果为['c', 'b', 'd', 'a']。</a:t>
            </a:r>
          </a:p>
        </p:txBody>
      </p:sp>
      <p:sp>
        <p:nvSpPr>
          <p:cNvPr id="107522"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a:t>
            </a:r>
            <a:r>
              <a:rPr lang="zh-CN" altLang="en-US" kern="1200" baseline="0">
                <a:latin typeface="+mj-lt"/>
                <a:ea typeface="+mj-ea"/>
                <a:cs typeface="+mj-cs"/>
                <a:sym typeface="宋体" panose="02010600030101010101" pitchFamily="2" charset="-122"/>
              </a:rPr>
              <a:t>字符串应用案例精选</a:t>
            </a:r>
          </a:p>
        </p:txBody>
      </p:sp>
      <p:sp>
        <p:nvSpPr>
          <p:cNvPr id="107523"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80</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Content Placeholder 2"/>
          <p:cNvSpPr>
            <a:spLocks noGrp="1"/>
          </p:cNvSpPr>
          <p:nvPr>
            <p:ph idx="1"/>
          </p:nvPr>
        </p:nvSpPr>
        <p:spPr/>
        <p:txBody>
          <a:bodyPr anchor="t"/>
          <a:lstStyle/>
          <a:p>
            <a:pPr marL="0" indent="0">
              <a:spcBef>
                <a:spcPct val="0"/>
              </a:spcBef>
              <a:buNone/>
            </a:pPr>
            <a:r>
              <a:rPr lang="en-US" altLang="en-US" sz="1800">
                <a:latin typeface="Consolas" panose="020B0609020204030204" charset="0"/>
              </a:rPr>
              <a:t>s = 'aaaabcdawerasdfasdfwerngsnnvAAAweB3a'</a:t>
            </a:r>
          </a:p>
          <a:p>
            <a:pPr marL="0" indent="0">
              <a:spcBef>
                <a:spcPct val="0"/>
              </a:spcBef>
              <a:buNone/>
            </a:pPr>
            <a:endParaRPr lang="en-US" altLang="en-US" sz="1800">
              <a:latin typeface="Consolas" panose="020B0609020204030204" charset="0"/>
            </a:endParaRPr>
          </a:p>
          <a:p>
            <a:pPr marL="0" indent="0">
              <a:spcBef>
                <a:spcPct val="0"/>
              </a:spcBef>
              <a:buNone/>
            </a:pPr>
            <a:r>
              <a:rPr lang="en-US" altLang="en-US" sz="1800">
                <a:latin typeface="Consolas" panose="020B0609020204030204" charset="0"/>
              </a:rPr>
              <a:t># </a:t>
            </a:r>
            <a:r>
              <a:rPr lang="zh-CN" altLang="en-US" sz="1800">
                <a:latin typeface="Consolas" panose="020B0609020204030204" charset="0"/>
              </a:rPr>
              <a:t>使用列表</a:t>
            </a:r>
          </a:p>
          <a:p>
            <a:pPr marL="0" indent="0">
              <a:spcBef>
                <a:spcPct val="0"/>
              </a:spcBef>
              <a:buNone/>
            </a:pPr>
            <a:r>
              <a:rPr lang="en-US" altLang="en-US" sz="1800">
                <a:latin typeface="Consolas" panose="020B0609020204030204" charset="0"/>
              </a:rPr>
              <a:t>result = []</a:t>
            </a:r>
          </a:p>
          <a:p>
            <a:pPr marL="0" indent="0">
              <a:spcBef>
                <a:spcPct val="0"/>
              </a:spcBef>
              <a:buNone/>
            </a:pPr>
            <a:r>
              <a:rPr lang="en-US" altLang="en-US" sz="1800">
                <a:latin typeface="Consolas" panose="020B0609020204030204" charset="0"/>
              </a:rPr>
              <a:t>for ch in s:</a:t>
            </a:r>
          </a:p>
          <a:p>
            <a:pPr marL="0" indent="0">
              <a:spcBef>
                <a:spcPct val="0"/>
              </a:spcBef>
              <a:buNone/>
            </a:pPr>
            <a:r>
              <a:rPr lang="en-US" altLang="en-US" sz="1800">
                <a:latin typeface="Consolas" panose="020B0609020204030204" charset="0"/>
              </a:rPr>
              <a:t>    if ch in result:</a:t>
            </a:r>
          </a:p>
          <a:p>
            <a:pPr marL="0" indent="0">
              <a:spcBef>
                <a:spcPct val="0"/>
              </a:spcBef>
              <a:buNone/>
            </a:pPr>
            <a:r>
              <a:rPr lang="en-US" altLang="en-US" sz="1800">
                <a:latin typeface="Consolas" panose="020B0609020204030204" charset="0"/>
              </a:rPr>
              <a:t>        result.remove(ch)</a:t>
            </a:r>
          </a:p>
          <a:p>
            <a:pPr marL="0" indent="0">
              <a:spcBef>
                <a:spcPct val="0"/>
              </a:spcBef>
              <a:buNone/>
            </a:pPr>
            <a:r>
              <a:rPr lang="en-US" altLang="en-US" sz="1800">
                <a:latin typeface="Consolas" panose="020B0609020204030204" charset="0"/>
              </a:rPr>
              <a:t>    result.append(ch)</a:t>
            </a:r>
          </a:p>
          <a:p>
            <a:pPr marL="0" indent="0">
              <a:spcBef>
                <a:spcPct val="0"/>
              </a:spcBef>
              <a:buNone/>
            </a:pPr>
            <a:r>
              <a:rPr lang="en-US" altLang="en-US" sz="1800">
                <a:latin typeface="Consolas" panose="020B0609020204030204" charset="0"/>
              </a:rPr>
              <a:t>print(result)</a:t>
            </a:r>
          </a:p>
        </p:txBody>
      </p:sp>
      <p:sp>
        <p:nvSpPr>
          <p:cNvPr id="108546"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a:t>
            </a:r>
            <a:r>
              <a:rPr lang="zh-CN" altLang="en-US" kern="1200" baseline="0">
                <a:latin typeface="+mj-lt"/>
                <a:ea typeface="+mj-ea"/>
                <a:cs typeface="+mj-cs"/>
                <a:sym typeface="宋体" panose="02010600030101010101" pitchFamily="2" charset="-122"/>
              </a:rPr>
              <a:t>字符串应用案例精选</a:t>
            </a:r>
          </a:p>
        </p:txBody>
      </p:sp>
      <p:sp>
        <p:nvSpPr>
          <p:cNvPr id="10854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81</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宋体" panose="02010600030101010101" pitchFamily="2" charset="-122"/>
              </a:rPr>
              <a:t>4.1.5  </a:t>
            </a:r>
            <a:r>
              <a:rPr>
                <a:sym typeface="宋体" panose="02010600030101010101" pitchFamily="2" charset="-122"/>
              </a:rPr>
              <a:t>字符串应用案例精选</a:t>
            </a:r>
            <a:endParaRPr lang="en-US"/>
          </a:p>
        </p:txBody>
      </p:sp>
      <p:sp>
        <p:nvSpPr>
          <p:cNvPr id="3" name="Content Placeholder 2"/>
          <p:cNvSpPr>
            <a:spLocks noGrp="1"/>
          </p:cNvSpPr>
          <p:nvPr>
            <p:ph idx="1"/>
          </p:nvPr>
        </p:nvSpPr>
        <p:spPr/>
        <p:txBody>
          <a:bodyPr/>
          <a:lstStyle/>
          <a:p>
            <a:pPr marL="0" indent="0">
              <a:spcBef>
                <a:spcPct val="0"/>
              </a:spcBef>
              <a:buNone/>
            </a:pPr>
            <a:r>
              <a:rPr lang="en-US" altLang="en-US" sz="1800">
                <a:latin typeface="Consolas" panose="020B0609020204030204" charset="0"/>
                <a:sym typeface="+mn-ea"/>
              </a:rPr>
              <a:t># </a:t>
            </a:r>
            <a:r>
              <a:rPr lang="zh-CN" altLang="en-US" sz="1800">
                <a:latin typeface="Consolas" panose="020B0609020204030204" charset="0"/>
                <a:sym typeface="+mn-ea"/>
              </a:rPr>
              <a:t>使用正则表达式</a:t>
            </a:r>
            <a:endParaRPr lang="zh-CN" altLang="en-US" sz="1800">
              <a:latin typeface="Consolas" panose="020B0609020204030204" charset="0"/>
            </a:endParaRPr>
          </a:p>
          <a:p>
            <a:pPr marL="0" indent="0">
              <a:spcBef>
                <a:spcPct val="0"/>
              </a:spcBef>
              <a:buNone/>
            </a:pPr>
            <a:r>
              <a:rPr lang="en-US" altLang="en-US" sz="1800">
                <a:latin typeface="Consolas" panose="020B0609020204030204" charset="0"/>
                <a:sym typeface="+mn-ea"/>
              </a:rPr>
              <a:t>import re</a:t>
            </a:r>
          </a:p>
          <a:p>
            <a:pPr marL="0" indent="0">
              <a:spcBef>
                <a:spcPct val="0"/>
              </a:spcBef>
              <a:buNone/>
            </a:pPr>
            <a:endParaRPr lang="en-US" altLang="en-US" sz="1800">
              <a:latin typeface="Consolas" panose="020B0609020204030204" charset="0"/>
            </a:endParaRPr>
          </a:p>
          <a:p>
            <a:pPr marL="0" indent="0">
              <a:spcBef>
                <a:spcPct val="0"/>
              </a:spcBef>
              <a:buNone/>
            </a:pPr>
            <a:r>
              <a:rPr lang="en-US" altLang="en-US" sz="1800">
                <a:latin typeface="Consolas" panose="020B0609020204030204" charset="0"/>
                <a:sym typeface="+mn-ea"/>
              </a:rPr>
              <a:t>print(re.findall(r'(\w)(?!.*\1)', s))</a:t>
            </a:r>
            <a:endParaRPr lang="en-US" sz="1800"/>
          </a:p>
        </p:txBody>
      </p:sp>
      <p:sp>
        <p:nvSpPr>
          <p:cNvPr id="4" name="Slide Number Placeholder 3"/>
          <p:cNvSpPr>
            <a:spLocks noGrp="1"/>
          </p:cNvSpPr>
          <p:nvPr>
            <p:ph type="sldNum" sz="quarter" idx="12"/>
          </p:nvPr>
        </p:nvSpPr>
        <p:spPr>
          <a:xfrm>
            <a:off x="6553200" y="4684738"/>
            <a:ext cx="2133600" cy="357250"/>
          </a:xfrm>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82</a:t>
            </a:fld>
            <a:endParaRPr lang="zh-CN" altLang="en-US" strike="noStrike" noProof="1"/>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宋体" panose="02010600030101010101" pitchFamily="2" charset="-122"/>
              </a:rPr>
              <a:t>4.1.5  </a:t>
            </a:r>
            <a:r>
              <a:rPr>
                <a:sym typeface="宋体" panose="02010600030101010101" pitchFamily="2" charset="-122"/>
              </a:rPr>
              <a:t>字符串应用案例精选</a:t>
            </a:r>
            <a:endParaRPr lang="en-US"/>
          </a:p>
        </p:txBody>
      </p:sp>
      <p:sp>
        <p:nvSpPr>
          <p:cNvPr id="3" name="Content Placeholder 2"/>
          <p:cNvSpPr>
            <a:spLocks noGrp="1"/>
          </p:cNvSpPr>
          <p:nvPr>
            <p:ph idx="1"/>
          </p:nvPr>
        </p:nvSpPr>
        <p:spPr/>
        <p:txBody>
          <a:bodyPr/>
          <a:lstStyle/>
          <a:p>
            <a:pPr marL="0" indent="0">
              <a:spcBef>
                <a:spcPct val="0"/>
              </a:spcBef>
              <a:buNone/>
            </a:pPr>
            <a:r>
              <a:rPr lang="en-US" altLang="en-US" sz="1800">
                <a:latin typeface="Consolas" panose="020B0609020204030204" charset="0"/>
                <a:sym typeface="+mn-ea"/>
              </a:rPr>
              <a:t># </a:t>
            </a:r>
            <a:r>
              <a:rPr lang="zh-CN" altLang="en-US" sz="1800">
                <a:latin typeface="Consolas" panose="020B0609020204030204" charset="0"/>
                <a:sym typeface="+mn-ea"/>
              </a:rPr>
              <a:t>使用有序字典</a:t>
            </a:r>
            <a:r>
              <a:rPr lang="en-US" altLang="zh-CN" sz="1800">
                <a:latin typeface="Consolas" panose="020B0609020204030204" charset="0"/>
                <a:sym typeface="+mn-ea"/>
              </a:rPr>
              <a:t>+</a:t>
            </a:r>
            <a:r>
              <a:rPr lang="zh-CN" altLang="en-US" sz="1800">
                <a:latin typeface="Consolas" panose="020B0609020204030204" charset="0"/>
                <a:sym typeface="+mn-ea"/>
              </a:rPr>
              <a:t>内置函数</a:t>
            </a:r>
            <a:endParaRPr lang="zh-CN" altLang="en-US" sz="1800">
              <a:latin typeface="Consolas" panose="020B0609020204030204" charset="0"/>
            </a:endParaRPr>
          </a:p>
          <a:p>
            <a:pPr marL="0" indent="0">
              <a:spcBef>
                <a:spcPct val="0"/>
              </a:spcBef>
              <a:buNone/>
            </a:pPr>
            <a:r>
              <a:rPr lang="en-US" altLang="en-US" sz="1800">
                <a:latin typeface="Consolas" panose="020B0609020204030204" charset="0"/>
                <a:sym typeface="+mn-ea"/>
              </a:rPr>
              <a:t>from collections import OrderedDict</a:t>
            </a:r>
          </a:p>
          <a:p>
            <a:pPr marL="0" indent="0">
              <a:spcBef>
                <a:spcPct val="0"/>
              </a:spcBef>
              <a:buNone/>
            </a:pPr>
            <a:endParaRPr lang="en-US" altLang="en-US" sz="1800">
              <a:latin typeface="Consolas" panose="020B0609020204030204" charset="0"/>
            </a:endParaRPr>
          </a:p>
          <a:p>
            <a:pPr marL="0" indent="0">
              <a:spcBef>
                <a:spcPct val="0"/>
              </a:spcBef>
              <a:buNone/>
            </a:pPr>
            <a:r>
              <a:rPr lang="en-US" altLang="en-US" sz="1800">
                <a:latin typeface="Consolas" panose="020B0609020204030204" charset="0"/>
                <a:sym typeface="+mn-ea"/>
              </a:rPr>
              <a:t>print(list(reversed(OrderedDict.fromkeys(reversed(s)))))</a:t>
            </a:r>
            <a:endParaRPr lang="en-US" sz="1800"/>
          </a:p>
        </p:txBody>
      </p:sp>
      <p:sp>
        <p:nvSpPr>
          <p:cNvPr id="4" name="Slide Number Placeholder 3"/>
          <p:cNvSpPr>
            <a:spLocks noGrp="1"/>
          </p:cNvSpPr>
          <p:nvPr>
            <p:ph type="sldNum" sz="quarter" idx="12"/>
          </p:nvPr>
        </p:nvSpPr>
        <p:spPr>
          <a:xfrm>
            <a:off x="6553200" y="4684738"/>
            <a:ext cx="2133600" cy="357250"/>
          </a:xfrm>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83</a:t>
            </a:fld>
            <a:endParaRPr lang="zh-CN" altLang="en-US" strike="noStrike" noProof="1"/>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Content Placeholder 2"/>
          <p:cNvSpPr>
            <a:spLocks noGrp="1"/>
          </p:cNvSpPr>
          <p:nvPr>
            <p:ph idx="1"/>
          </p:nvPr>
        </p:nvSpPr>
        <p:spPr/>
        <p:txBody>
          <a:bodyPr anchor="t"/>
          <a:lstStyle/>
          <a:p>
            <a:pPr marL="0" indent="0">
              <a:buNone/>
            </a:pPr>
            <a:r>
              <a:rPr lang="en-US" altLang="en-US" sz="1800">
                <a:latin typeface="Consolas" panose="020B0609020204030204" charset="0"/>
              </a:rPr>
              <a:t># </a:t>
            </a:r>
            <a:r>
              <a:rPr lang="zh-CN" altLang="en-US" sz="1800">
                <a:latin typeface="Consolas" panose="020B0609020204030204" charset="0"/>
              </a:rPr>
              <a:t>使用推导式</a:t>
            </a:r>
          </a:p>
          <a:p>
            <a:pPr marL="0" indent="0">
              <a:buNone/>
            </a:pPr>
            <a:r>
              <a:rPr lang="en-US" altLang="en-US" sz="1800">
                <a:latin typeface="Consolas" panose="020B0609020204030204" charset="0"/>
              </a:rPr>
              <a:t>result = {ch:s.rindex(ch) for ch in set(s)}</a:t>
            </a:r>
          </a:p>
          <a:p>
            <a:pPr marL="0" indent="0">
              <a:buNone/>
            </a:pPr>
            <a:r>
              <a:rPr lang="en-US" altLang="en-US" sz="1800">
                <a:latin typeface="Consolas" panose="020B0609020204030204" charset="0"/>
              </a:rPr>
              <a:t>result = sorted(result.items(), key=lambda item:item[1])</a:t>
            </a:r>
          </a:p>
          <a:p>
            <a:pPr marL="0" indent="0">
              <a:buNone/>
            </a:pPr>
            <a:r>
              <a:rPr lang="en-US" altLang="en-US" sz="1800">
                <a:latin typeface="Consolas" panose="020B0609020204030204" charset="0"/>
              </a:rPr>
              <a:t>result = [item[0] for item in result]</a:t>
            </a:r>
          </a:p>
          <a:p>
            <a:pPr marL="0" indent="0">
              <a:buNone/>
            </a:pPr>
            <a:r>
              <a:rPr lang="en-US" altLang="en-US" sz="1800">
                <a:latin typeface="Consolas" panose="020B0609020204030204" charset="0"/>
              </a:rPr>
              <a:t>#result = list(map(lambda item:item[0], result))</a:t>
            </a:r>
          </a:p>
          <a:p>
            <a:pPr marL="0" indent="0">
              <a:buNone/>
            </a:pPr>
            <a:r>
              <a:rPr lang="en-US" altLang="en-US" sz="1800">
                <a:latin typeface="Consolas" panose="020B0609020204030204" charset="0"/>
              </a:rPr>
              <a:t>print(result)</a:t>
            </a:r>
          </a:p>
        </p:txBody>
      </p:sp>
      <p:sp>
        <p:nvSpPr>
          <p:cNvPr id="109570"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a:t>
            </a:r>
            <a:r>
              <a:rPr lang="zh-CN" altLang="en-US" kern="1200" baseline="0">
                <a:latin typeface="+mj-lt"/>
                <a:ea typeface="+mj-ea"/>
                <a:cs typeface="+mj-cs"/>
                <a:sym typeface="宋体" panose="02010600030101010101" pitchFamily="2" charset="-122"/>
              </a:rPr>
              <a:t>字符串应用案例精选</a:t>
            </a:r>
          </a:p>
        </p:txBody>
      </p:sp>
      <p:sp>
        <p:nvSpPr>
          <p:cNvPr id="109571"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84</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宋体" panose="02010600030101010101" pitchFamily="2" charset="-122"/>
              </a:rPr>
              <a:t>4.1.5  </a:t>
            </a:r>
            <a:r>
              <a:rPr>
                <a:sym typeface="宋体" panose="02010600030101010101" pitchFamily="2" charset="-122"/>
              </a:rPr>
              <a:t>字符串应用案例精选</a:t>
            </a:r>
            <a:endParaRPr lang="zh-CN" altLang="en-US"/>
          </a:p>
        </p:txBody>
      </p:sp>
      <p:sp>
        <p:nvSpPr>
          <p:cNvPr id="3" name="内容占位符 2"/>
          <p:cNvSpPr>
            <a:spLocks noGrp="1"/>
          </p:cNvSpPr>
          <p:nvPr>
            <p:ph idx="1"/>
          </p:nvPr>
        </p:nvSpPr>
        <p:spPr/>
        <p:txBody>
          <a:bodyPr/>
          <a:lstStyle/>
          <a:p>
            <a:pPr marL="0" indent="0">
              <a:buNone/>
            </a:pPr>
            <a:r>
              <a:rPr lang="en-US" altLang="zh-CN" sz="2000">
                <a:latin typeface="Consolas" panose="020B0609020204030204" charset="0"/>
                <a:cs typeface="Consolas" panose="020B0609020204030204" charset="0"/>
              </a:rPr>
              <a:t>print(sorted(set(s), key=lambda ch: s.rindex(ch)))</a:t>
            </a:r>
          </a:p>
          <a:p>
            <a:pPr marL="0" indent="0">
              <a:buNone/>
            </a:pPr>
            <a:r>
              <a:rPr lang="en-US" altLang="zh-CN" sz="2000">
                <a:latin typeface="Consolas" panose="020B0609020204030204" charset="0"/>
                <a:cs typeface="Consolas" panose="020B0609020204030204" charset="0"/>
              </a:rPr>
              <a:t>print(sorted(set(s), key=s.rindex))</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标题 47105"/>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 正则表达式</a:t>
            </a:r>
          </a:p>
        </p:txBody>
      </p:sp>
      <p:sp>
        <p:nvSpPr>
          <p:cNvPr id="110594" name="文本占位符 47106"/>
          <p:cNvSpPr>
            <a:spLocks noGrp="1"/>
          </p:cNvSpPr>
          <p:nvPr>
            <p:ph idx="1"/>
          </p:nvPr>
        </p:nvSpPr>
        <p:spPr/>
        <p:txBody>
          <a:bodyPr anchor="t"/>
          <a:lstStyle/>
          <a:p>
            <a:pPr defTabSz="914400">
              <a:lnSpc>
                <a:spcPct val="150000"/>
              </a:lnSpc>
              <a:spcBef>
                <a:spcPts val="1200"/>
              </a:spcBef>
              <a:spcAft>
                <a:spcPts val="1200"/>
              </a:spcAft>
              <a:buSzPct val="70000"/>
              <a:buFont typeface="Wingdings" panose="05000000000000000000" charset="0"/>
              <a:buChar char=""/>
            </a:pPr>
            <a:r>
              <a:rPr lang="zh-CN" altLang="en-US" sz="1800" dirty="0">
                <a:latin typeface="宋体" panose="02010600030101010101" pitchFamily="2" charset="-122"/>
              </a:rPr>
              <a:t>正则表达式使用某种</a:t>
            </a:r>
            <a:r>
              <a:rPr lang="zh-CN" altLang="en-US" sz="1800" dirty="0">
                <a:solidFill>
                  <a:srgbClr val="FF0000"/>
                </a:solidFill>
                <a:latin typeface="宋体" panose="02010600030101010101" pitchFamily="2" charset="-122"/>
              </a:rPr>
              <a:t>预定义的模式</a:t>
            </a:r>
            <a:r>
              <a:rPr lang="zh-CN" altLang="en-US" sz="1800" dirty="0">
                <a:latin typeface="宋体" panose="02010600030101010101" pitchFamily="2" charset="-122"/>
              </a:rPr>
              <a:t>去匹配一类具有共同特征的字符串，主要用于处理字符串，可以快速、准确地完成复杂的</a:t>
            </a:r>
            <a:r>
              <a:rPr lang="zh-CN" altLang="en-US" sz="1800" dirty="0">
                <a:solidFill>
                  <a:srgbClr val="FF0000"/>
                </a:solidFill>
                <a:latin typeface="宋体" panose="02010600030101010101" pitchFamily="2" charset="-122"/>
              </a:rPr>
              <a:t>查找</a:t>
            </a:r>
            <a:r>
              <a:rPr lang="zh-CN" altLang="en-US" sz="1800" dirty="0">
                <a:latin typeface="宋体" panose="02010600030101010101" pitchFamily="2" charset="-122"/>
              </a:rPr>
              <a:t>、</a:t>
            </a:r>
            <a:r>
              <a:rPr lang="zh-CN" altLang="en-US" sz="1800" dirty="0">
                <a:solidFill>
                  <a:srgbClr val="FF0000"/>
                </a:solidFill>
                <a:latin typeface="宋体" panose="02010600030101010101" pitchFamily="2" charset="-122"/>
              </a:rPr>
              <a:t>替换</a:t>
            </a:r>
            <a:r>
              <a:rPr lang="zh-CN" altLang="en-US" sz="1800" dirty="0">
                <a:latin typeface="宋体" panose="02010600030101010101" pitchFamily="2" charset="-122"/>
              </a:rPr>
              <a:t>等处理要求，在</a:t>
            </a:r>
            <a:r>
              <a:rPr lang="zh-CN" altLang="en-US" sz="1800" dirty="0">
                <a:solidFill>
                  <a:srgbClr val="FF0000"/>
                </a:solidFill>
                <a:latin typeface="宋体" panose="02010600030101010101" pitchFamily="2" charset="-122"/>
              </a:rPr>
              <a:t>文本编辑与处理</a:t>
            </a:r>
            <a:r>
              <a:rPr lang="zh-CN" altLang="en-US" sz="1800" dirty="0">
                <a:latin typeface="宋体" panose="02010600030101010101" pitchFamily="2" charset="-122"/>
              </a:rPr>
              <a:t>、</a:t>
            </a:r>
            <a:r>
              <a:rPr lang="zh-CN" altLang="en-US" sz="1800" dirty="0">
                <a:solidFill>
                  <a:srgbClr val="FF0000"/>
                </a:solidFill>
                <a:latin typeface="宋体" panose="02010600030101010101" pitchFamily="2" charset="-122"/>
              </a:rPr>
              <a:t>网页爬虫</a:t>
            </a:r>
            <a:r>
              <a:rPr lang="zh-CN" altLang="en-US" sz="1800" dirty="0">
                <a:latin typeface="宋体" panose="02010600030101010101" pitchFamily="2" charset="-122"/>
              </a:rPr>
              <a:t>之类的场合中有重要应用。</a:t>
            </a:r>
          </a:p>
          <a:p>
            <a:pPr defTabSz="914400">
              <a:spcBef>
                <a:spcPts val="1200"/>
              </a:spcBef>
              <a:spcAft>
                <a:spcPts val="1200"/>
              </a:spcAft>
              <a:buSzPct val="70000"/>
              <a:buFont typeface="Wingdings" panose="05000000000000000000" charset="0"/>
              <a:buChar char=""/>
            </a:pPr>
            <a:r>
              <a:rPr lang="en-US" altLang="zh-CN" sz="1800" dirty="0">
                <a:latin typeface="宋体" panose="02010600030101010101" pitchFamily="2" charset="-122"/>
              </a:rPr>
              <a:t>Python</a:t>
            </a:r>
            <a:r>
              <a:rPr lang="zh-CN" altLang="en-US" sz="1800" dirty="0">
                <a:latin typeface="宋体" panose="02010600030101010101" pitchFamily="2" charset="-122"/>
              </a:rPr>
              <a:t>中，</a:t>
            </a:r>
            <a:r>
              <a:rPr lang="en-US" altLang="zh-CN" sz="1800" dirty="0">
                <a:latin typeface="宋体" panose="02010600030101010101" pitchFamily="2" charset="-122"/>
              </a:rPr>
              <a:t>re</a:t>
            </a:r>
            <a:r>
              <a:rPr lang="zh-CN" altLang="en-US" sz="1800" dirty="0">
                <a:latin typeface="宋体" panose="02010600030101010101" pitchFamily="2" charset="-122"/>
              </a:rPr>
              <a:t>模块提供了正则表达式操作所需要的功能。</a:t>
            </a:r>
          </a:p>
        </p:txBody>
      </p:sp>
      <p:sp>
        <p:nvSpPr>
          <p:cNvPr id="11059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86</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标题 48129"/>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4.2.1 正则表达式</a:t>
            </a:r>
            <a:r>
              <a:rPr lang="zh-CN" altLang="en-US" kern="1200" baseline="0" dirty="0">
                <a:latin typeface="+mj-lt"/>
                <a:ea typeface="+mj-ea"/>
                <a:cs typeface="+mj-cs"/>
                <a:sym typeface="宋体" panose="02010600030101010101" pitchFamily="2" charset="-122"/>
              </a:rPr>
              <a:t>语法</a:t>
            </a:r>
          </a:p>
        </p:txBody>
      </p:sp>
      <p:graphicFrame>
        <p:nvGraphicFramePr>
          <p:cNvPr id="2" name="表格 -1"/>
          <p:cNvGraphicFramePr/>
          <p:nvPr/>
        </p:nvGraphicFramePr>
        <p:xfrm>
          <a:off x="412750" y="1188720"/>
          <a:ext cx="7480300" cy="3701415"/>
        </p:xfrm>
        <a:graphic>
          <a:graphicData uri="http://schemas.openxmlformats.org/drawingml/2006/table">
            <a:tbl>
              <a:tblPr firstRow="1" bandRow="1">
                <a:tableStyleId>{5940675A-B579-460E-94D1-54222C63F5DA}</a:tableStyleId>
              </a:tblPr>
              <a:tblGrid>
                <a:gridCol w="1065530">
                  <a:extLst>
                    <a:ext uri="{9D8B030D-6E8A-4147-A177-3AD203B41FA5}">
                      <a16:colId xmlns:a16="http://schemas.microsoft.com/office/drawing/2014/main" val="20000"/>
                    </a:ext>
                  </a:extLst>
                </a:gridCol>
                <a:gridCol w="6414770">
                  <a:extLst>
                    <a:ext uri="{9D8B030D-6E8A-4147-A177-3AD203B41FA5}">
                      <a16:colId xmlns:a16="http://schemas.microsoft.com/office/drawing/2014/main" val="20001"/>
                    </a:ext>
                  </a:extLst>
                </a:gridCol>
              </a:tblGrid>
              <a:tr h="228600">
                <a:tc>
                  <a:txBody>
                    <a:bodyPr/>
                    <a:lstStyle/>
                    <a:p>
                      <a:pPr marL="0" indent="0" algn="ctr">
                        <a:buNone/>
                      </a:pPr>
                      <a:r>
                        <a:rPr lang="zh-CN" altLang="en-US" sz="1500" b="1" u="none">
                          <a:latin typeface="宋体" panose="02010600030101010101" pitchFamily="2" charset="-122"/>
                          <a:ea typeface="宋体" panose="02010600030101010101" pitchFamily="2" charset="-122"/>
                          <a:cs typeface="宋体" panose="02010600030101010101" pitchFamily="2" charset="-122"/>
                        </a:rPr>
                        <a:t>元字符</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500" b="1"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209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匹配除换行符以外的任意单个字符</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368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匹配位于</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之前的字符或子模式的</a:t>
                      </a:r>
                      <a:r>
                        <a:rPr lang="en-US" altLang="zh-CN" sz="1350" b="0" u="none">
                          <a:latin typeface="宋体" panose="02010600030101010101" pitchFamily="2" charset="-122"/>
                          <a:ea typeface="宋体" panose="02010600030101010101" pitchFamily="2" charset="-122"/>
                          <a:cs typeface="宋体" panose="02010600030101010101" pitchFamily="2" charset="-122"/>
                        </a:rPr>
                        <a:t>0</a:t>
                      </a:r>
                      <a:r>
                        <a:rPr lang="zh-CN" altLang="en-US" sz="1350" b="0" u="none">
                          <a:latin typeface="宋体" panose="02010600030101010101" pitchFamily="2" charset="-122"/>
                          <a:ea typeface="宋体" panose="02010600030101010101" pitchFamily="2" charset="-122"/>
                          <a:cs typeface="宋体" panose="02010600030101010101" pitchFamily="2" charset="-122"/>
                        </a:rPr>
                        <a:t>次或多次出现</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209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匹配位于</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之前的字符或子模式的</a:t>
                      </a:r>
                      <a:r>
                        <a:rPr lang="en-US" altLang="zh-CN" sz="1350" b="0" u="none">
                          <a:latin typeface="宋体" panose="02010600030101010101" pitchFamily="2" charset="-122"/>
                          <a:ea typeface="宋体" panose="02010600030101010101" pitchFamily="2" charset="-122"/>
                          <a:cs typeface="宋体" panose="02010600030101010101" pitchFamily="2" charset="-122"/>
                        </a:rPr>
                        <a:t>1</a:t>
                      </a:r>
                      <a:r>
                        <a:rPr lang="zh-CN" altLang="en-US" sz="1350" b="0" u="none">
                          <a:latin typeface="宋体" panose="02010600030101010101" pitchFamily="2" charset="-122"/>
                          <a:ea typeface="宋体" panose="02010600030101010101" pitchFamily="2" charset="-122"/>
                          <a:cs typeface="宋体" panose="02010600030101010101" pitchFamily="2" charset="-122"/>
                        </a:rPr>
                        <a:t>次或多次出现</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209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在</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之内用来表示范围</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209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匹配位于</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之前或之后的字符</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1209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匹配行首，匹配以</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后面的字符开头的字符串</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12725">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匹配行尾，匹配以</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之前的字符结束的字符串</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868045">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匹配位于</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之前的</a:t>
                      </a:r>
                      <a:r>
                        <a:rPr lang="en-US" altLang="zh-CN" sz="1350" b="0" u="none">
                          <a:latin typeface="宋体" panose="02010600030101010101" pitchFamily="2" charset="-122"/>
                          <a:ea typeface="宋体" panose="02010600030101010101" pitchFamily="2" charset="-122"/>
                          <a:cs typeface="宋体" panose="02010600030101010101" pitchFamily="2" charset="-122"/>
                        </a:rPr>
                        <a:t>0</a:t>
                      </a:r>
                      <a:r>
                        <a:rPr lang="zh-CN" altLang="en-US" sz="1350" b="0" u="none">
                          <a:latin typeface="宋体" panose="02010600030101010101" pitchFamily="2" charset="-122"/>
                          <a:ea typeface="宋体" panose="02010600030101010101" pitchFamily="2" charset="-122"/>
                          <a:cs typeface="宋体" panose="02010600030101010101" pitchFamily="2" charset="-122"/>
                        </a:rPr>
                        <a:t>个或</a:t>
                      </a:r>
                      <a:r>
                        <a:rPr lang="en-US" altLang="zh-CN" sz="1350" b="0" u="none">
                          <a:latin typeface="宋体" panose="02010600030101010101" pitchFamily="2" charset="-122"/>
                          <a:ea typeface="宋体" panose="02010600030101010101" pitchFamily="2" charset="-122"/>
                          <a:cs typeface="宋体" panose="02010600030101010101" pitchFamily="2" charset="-122"/>
                        </a:rPr>
                        <a:t>1</a:t>
                      </a:r>
                      <a:r>
                        <a:rPr lang="zh-CN" altLang="en-US" sz="1350" b="0" u="none">
                          <a:latin typeface="宋体" panose="02010600030101010101" pitchFamily="2" charset="-122"/>
                          <a:ea typeface="宋体" panose="02010600030101010101" pitchFamily="2" charset="-122"/>
                          <a:cs typeface="宋体" panose="02010600030101010101" pitchFamily="2" charset="-122"/>
                        </a:rPr>
                        <a:t>个字符。当此字符紧随任何其他限定符（</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a:t>
                      </a:r>
                      <a:r>
                        <a:rPr lang="en-US" altLang="zh-CN" sz="1350" b="0" u="none">
                          <a:latin typeface="宋体" panose="02010600030101010101" pitchFamily="2" charset="-122"/>
                          <a:ea typeface="宋体" panose="02010600030101010101" pitchFamily="2" charset="-122"/>
                          <a:cs typeface="宋体" panose="02010600030101010101" pitchFamily="2" charset="-122"/>
                        </a:rPr>
                        <a:t>{n}</a:t>
                      </a:r>
                      <a:r>
                        <a:rPr lang="zh-CN" altLang="en-US" sz="1350" b="0" u="none">
                          <a:latin typeface="宋体" panose="02010600030101010101" pitchFamily="2" charset="-122"/>
                          <a:ea typeface="宋体" panose="02010600030101010101" pitchFamily="2" charset="-122"/>
                          <a:cs typeface="宋体" panose="02010600030101010101" pitchFamily="2" charset="-122"/>
                        </a:rPr>
                        <a:t>、</a:t>
                      </a:r>
                      <a:r>
                        <a:rPr lang="en-US" altLang="zh-CN" sz="1350" b="0" u="none">
                          <a:latin typeface="宋体" panose="02010600030101010101" pitchFamily="2" charset="-122"/>
                          <a:ea typeface="宋体" panose="02010600030101010101" pitchFamily="2" charset="-122"/>
                          <a:cs typeface="宋体" panose="02010600030101010101" pitchFamily="2" charset="-122"/>
                        </a:rPr>
                        <a:t>{n,}</a:t>
                      </a:r>
                      <a:r>
                        <a:rPr lang="zh-CN" altLang="en-US" sz="1350" b="0" u="none">
                          <a:latin typeface="宋体" panose="02010600030101010101" pitchFamily="2" charset="-122"/>
                          <a:ea typeface="宋体" panose="02010600030101010101" pitchFamily="2" charset="-122"/>
                          <a:cs typeface="宋体" panose="02010600030101010101" pitchFamily="2" charset="-122"/>
                        </a:rPr>
                        <a:t>、</a:t>
                      </a:r>
                      <a:r>
                        <a:rPr lang="en-US" altLang="zh-CN" sz="1350" b="0" u="none">
                          <a:latin typeface="宋体" panose="02010600030101010101" pitchFamily="2" charset="-122"/>
                          <a:ea typeface="宋体" panose="02010600030101010101" pitchFamily="2" charset="-122"/>
                          <a:cs typeface="宋体" panose="02010600030101010101" pitchFamily="2" charset="-122"/>
                        </a:rPr>
                        <a:t>{n,m}</a:t>
                      </a:r>
                      <a:r>
                        <a:rPr lang="zh-CN" altLang="en-US" sz="1350" b="0" u="none">
                          <a:latin typeface="宋体" panose="02010600030101010101" pitchFamily="2" charset="-122"/>
                          <a:ea typeface="宋体" panose="02010600030101010101" pitchFamily="2" charset="-122"/>
                          <a:cs typeface="宋体" panose="02010600030101010101" pitchFamily="2" charset="-122"/>
                        </a:rPr>
                        <a:t>）之后时，匹配模式是“非贪心的”。</a:t>
                      </a:r>
                      <a:r>
                        <a:rPr lang="zh-CN" altLang="en-US" sz="1350" b="0" u="none">
                          <a:solidFill>
                            <a:srgbClr val="FF0000"/>
                          </a:solidFill>
                          <a:latin typeface="宋体" panose="02010600030101010101" pitchFamily="2" charset="-122"/>
                          <a:ea typeface="宋体" panose="02010600030101010101" pitchFamily="2" charset="-122"/>
                          <a:cs typeface="宋体" panose="02010600030101010101" pitchFamily="2" charset="-122"/>
                        </a:rPr>
                        <a:t>“非贪心的”模式匹配搜索到的、尽可能短的字符串</a:t>
                      </a:r>
                      <a:r>
                        <a:rPr lang="zh-CN" altLang="en-US" sz="1350" b="0" u="none">
                          <a:latin typeface="宋体" panose="02010600030101010101" pitchFamily="2" charset="-122"/>
                          <a:ea typeface="宋体" panose="02010600030101010101" pitchFamily="2" charset="-122"/>
                          <a:cs typeface="宋体" panose="02010600030101010101" pitchFamily="2" charset="-122"/>
                        </a:rPr>
                        <a:t>，而默认的“贪心的”模式匹配搜索到的、尽可能长的字符串。例如，在字符串“</a:t>
                      </a:r>
                      <a:r>
                        <a:rPr lang="en-US" altLang="zh-CN" sz="1350" b="0" u="none">
                          <a:latin typeface="宋体" panose="02010600030101010101" pitchFamily="2" charset="-122"/>
                          <a:ea typeface="宋体" panose="02010600030101010101" pitchFamily="2" charset="-122"/>
                          <a:cs typeface="宋体" panose="02010600030101010101" pitchFamily="2" charset="-122"/>
                        </a:rPr>
                        <a:t>oooo”</a:t>
                      </a:r>
                      <a:r>
                        <a:rPr lang="zh-CN" altLang="en-US" sz="1350" b="0" u="none">
                          <a:latin typeface="宋体" panose="02010600030101010101" pitchFamily="2" charset="-122"/>
                          <a:ea typeface="宋体" panose="02010600030101010101" pitchFamily="2" charset="-122"/>
                          <a:cs typeface="宋体" panose="02010600030101010101" pitchFamily="2" charset="-122"/>
                        </a:rPr>
                        <a:t>中，“</a:t>
                      </a:r>
                      <a:r>
                        <a:rPr lang="en-US" altLang="zh-CN" sz="1350" b="0" u="none">
                          <a:latin typeface="宋体" panose="02010600030101010101" pitchFamily="2" charset="-122"/>
                          <a:ea typeface="宋体" panose="02010600030101010101" pitchFamily="2" charset="-122"/>
                          <a:cs typeface="宋体" panose="02010600030101010101" pitchFamily="2" charset="-122"/>
                        </a:rPr>
                        <a:t>o+?”</a:t>
                      </a:r>
                      <a:r>
                        <a:rPr lang="zh-CN" altLang="en-US" sz="1350" b="0" u="none">
                          <a:latin typeface="宋体" panose="02010600030101010101" pitchFamily="2" charset="-122"/>
                          <a:ea typeface="宋体" panose="02010600030101010101" pitchFamily="2" charset="-122"/>
                          <a:cs typeface="宋体" panose="02010600030101010101" pitchFamily="2" charset="-122"/>
                        </a:rPr>
                        <a:t>只匹配单个“</a:t>
                      </a:r>
                      <a:r>
                        <a:rPr lang="en-US" altLang="zh-CN" sz="1350" b="0" u="none">
                          <a:latin typeface="宋体" panose="02010600030101010101" pitchFamily="2" charset="-122"/>
                          <a:ea typeface="宋体" panose="02010600030101010101" pitchFamily="2" charset="-122"/>
                          <a:cs typeface="宋体" panose="02010600030101010101" pitchFamily="2" charset="-122"/>
                        </a:rPr>
                        <a:t>o”</a:t>
                      </a:r>
                      <a:r>
                        <a:rPr lang="zh-CN" altLang="en-US" sz="1350" b="0" u="none">
                          <a:latin typeface="宋体" panose="02010600030101010101" pitchFamily="2" charset="-122"/>
                          <a:ea typeface="宋体" panose="02010600030101010101" pitchFamily="2" charset="-122"/>
                          <a:cs typeface="宋体" panose="02010600030101010101" pitchFamily="2" charset="-122"/>
                        </a:rPr>
                        <a:t>，而“</a:t>
                      </a:r>
                      <a:r>
                        <a:rPr lang="en-US" altLang="zh-CN" sz="1350" b="0" u="none">
                          <a:latin typeface="宋体" panose="02010600030101010101" pitchFamily="2" charset="-122"/>
                          <a:ea typeface="宋体" panose="02010600030101010101" pitchFamily="2" charset="-122"/>
                          <a:cs typeface="宋体" panose="02010600030101010101" pitchFamily="2" charset="-122"/>
                        </a:rPr>
                        <a:t>o+”</a:t>
                      </a:r>
                      <a:r>
                        <a:rPr lang="zh-CN" altLang="en-US" sz="1350" b="0" u="none">
                          <a:latin typeface="宋体" panose="02010600030101010101" pitchFamily="2" charset="-122"/>
                          <a:ea typeface="宋体" panose="02010600030101010101" pitchFamily="2" charset="-122"/>
                          <a:cs typeface="宋体" panose="02010600030101010101" pitchFamily="2" charset="-122"/>
                        </a:rPr>
                        <a:t>匹配所有“</a:t>
                      </a:r>
                      <a:r>
                        <a:rPr lang="en-US" altLang="zh-CN" sz="1350" b="0" u="none">
                          <a:latin typeface="宋体" panose="02010600030101010101" pitchFamily="2" charset="-122"/>
                          <a:ea typeface="宋体" panose="02010600030101010101" pitchFamily="2" charset="-122"/>
                          <a:cs typeface="宋体" panose="02010600030101010101" pitchFamily="2" charset="-122"/>
                        </a:rPr>
                        <a:t>o”</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11455">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表示位于</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之后的为转义字符</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1148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\num</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此处的</a:t>
                      </a:r>
                      <a:r>
                        <a:rPr lang="en-US" altLang="zh-CN" sz="1350" b="0" u="none">
                          <a:latin typeface="宋体" panose="02010600030101010101" pitchFamily="2" charset="-122"/>
                          <a:ea typeface="宋体" panose="02010600030101010101" pitchFamily="2" charset="-122"/>
                          <a:cs typeface="宋体" panose="02010600030101010101" pitchFamily="2" charset="-122"/>
                        </a:rPr>
                        <a:t>num</a:t>
                      </a:r>
                      <a:r>
                        <a:rPr lang="zh-CN" altLang="en-US" sz="1350" b="0" u="none">
                          <a:latin typeface="宋体" panose="02010600030101010101" pitchFamily="2" charset="-122"/>
                          <a:ea typeface="宋体" panose="02010600030101010101" pitchFamily="2" charset="-122"/>
                          <a:cs typeface="宋体" panose="02010600030101010101" pitchFamily="2" charset="-122"/>
                        </a:rPr>
                        <a:t>是一个正整数，表示子模式编号。</a:t>
                      </a:r>
                    </a:p>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例如，“</a:t>
                      </a:r>
                      <a:r>
                        <a:rPr lang="en-US" altLang="zh-CN" sz="1350" b="0" u="none">
                          <a:latin typeface="宋体" panose="02010600030101010101" pitchFamily="2" charset="-122"/>
                          <a:ea typeface="宋体" panose="02010600030101010101" pitchFamily="2" charset="-122"/>
                          <a:cs typeface="宋体" panose="02010600030101010101" pitchFamily="2" charset="-122"/>
                        </a:rPr>
                        <a:t>(.)\1”</a:t>
                      </a:r>
                      <a:r>
                        <a:rPr lang="zh-CN" altLang="en-US" sz="1350" b="0" u="none">
                          <a:latin typeface="宋体" panose="02010600030101010101" pitchFamily="2" charset="-122"/>
                          <a:ea typeface="宋体" panose="02010600030101010101" pitchFamily="2" charset="-122"/>
                          <a:cs typeface="宋体" panose="02010600030101010101" pitchFamily="2" charset="-122"/>
                        </a:rPr>
                        <a:t>匹配两个连续的相同字符</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1209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\f</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换页符匹配</a:t>
                      </a:r>
                    </a:p>
                  </a:txBody>
                  <a:tcPr marL="53825" marR="0" marT="0" marB="0"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6289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\n</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换行符匹配</a:t>
                      </a:r>
                    </a:p>
                  </a:txBody>
                  <a:tcPr marL="53825" marR="0" marT="0" marB="0"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111662"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87</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标题 49153"/>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4.2.1 正则表达式语法</a:t>
            </a:r>
          </a:p>
        </p:txBody>
      </p:sp>
      <p:graphicFrame>
        <p:nvGraphicFramePr>
          <p:cNvPr id="2" name="表格 -1"/>
          <p:cNvGraphicFramePr/>
          <p:nvPr/>
        </p:nvGraphicFramePr>
        <p:xfrm>
          <a:off x="408305" y="1182370"/>
          <a:ext cx="7383145" cy="3465195"/>
        </p:xfrm>
        <a:graphic>
          <a:graphicData uri="http://schemas.openxmlformats.org/drawingml/2006/table">
            <a:tbl>
              <a:tblPr firstRow="1" bandRow="1">
                <a:tableStyleId>{5940675A-B579-460E-94D1-54222C63F5DA}</a:tableStyleId>
              </a:tblPr>
              <a:tblGrid>
                <a:gridCol w="756285">
                  <a:extLst>
                    <a:ext uri="{9D8B030D-6E8A-4147-A177-3AD203B41FA5}">
                      <a16:colId xmlns:a16="http://schemas.microsoft.com/office/drawing/2014/main" val="20000"/>
                    </a:ext>
                  </a:extLst>
                </a:gridCol>
                <a:gridCol w="6626860">
                  <a:extLst>
                    <a:ext uri="{9D8B030D-6E8A-4147-A177-3AD203B41FA5}">
                      <a16:colId xmlns:a16="http://schemas.microsoft.com/office/drawing/2014/main" val="20001"/>
                    </a:ext>
                  </a:extLst>
                </a:gridCol>
              </a:tblGrid>
              <a:tr h="228600">
                <a:tc>
                  <a:txBody>
                    <a:bodyPr/>
                    <a:lstStyle/>
                    <a:p>
                      <a:pPr marL="0" indent="0" algn="ctr">
                        <a:buNone/>
                      </a:pPr>
                      <a:r>
                        <a:rPr lang="zh-CN" altLang="en-US" sz="1500" b="1" u="none">
                          <a:latin typeface="宋体" panose="02010600030101010101" pitchFamily="2" charset="-122"/>
                          <a:ea typeface="宋体" panose="02010600030101010101" pitchFamily="2" charset="-122"/>
                          <a:cs typeface="宋体" panose="02010600030101010101" pitchFamily="2" charset="-122"/>
                        </a:rPr>
                        <a:t>元字符</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500" b="1"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8915">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匹配一个回车符</a:t>
                      </a:r>
                    </a:p>
                  </a:txBody>
                  <a:tcPr marL="53825" marR="0" marT="0" marB="0"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7645">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\b</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匹配单词头或单词尾</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8915">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\B</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与</a:t>
                      </a:r>
                      <a:r>
                        <a:rPr lang="en-US" altLang="zh-CN" sz="1400" b="0" u="none">
                          <a:latin typeface="宋体" panose="02010600030101010101" pitchFamily="2" charset="-122"/>
                          <a:ea typeface="宋体" panose="02010600030101010101" pitchFamily="2" charset="-122"/>
                          <a:cs typeface="宋体" panose="02010600030101010101" pitchFamily="2" charset="-122"/>
                        </a:rPr>
                        <a:t>\b</a:t>
                      </a:r>
                      <a:r>
                        <a:rPr lang="zh-CN" altLang="en-US" sz="1400" b="0" u="none">
                          <a:latin typeface="宋体" panose="02010600030101010101" pitchFamily="2" charset="-122"/>
                          <a:ea typeface="宋体" panose="02010600030101010101" pitchFamily="2" charset="-122"/>
                          <a:cs typeface="宋体" panose="02010600030101010101" pitchFamily="2" charset="-122"/>
                        </a:rPr>
                        <a:t>含义相反</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7645">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\d</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匹配任何数字，相当于</a:t>
                      </a:r>
                      <a:r>
                        <a:rPr lang="en-US" altLang="zh-CN" sz="1400" b="0" u="none">
                          <a:latin typeface="宋体" panose="02010600030101010101" pitchFamily="2" charset="-122"/>
                          <a:ea typeface="宋体" panose="02010600030101010101" pitchFamily="2" charset="-122"/>
                          <a:cs typeface="宋体" panose="02010600030101010101" pitchFamily="2" charset="-122"/>
                        </a:rPr>
                        <a:t>[0-9]</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8915">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\D</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与</a:t>
                      </a:r>
                      <a:r>
                        <a:rPr lang="en-US" altLang="zh-CN" sz="1400" b="0" u="none">
                          <a:latin typeface="宋体" panose="02010600030101010101" pitchFamily="2" charset="-122"/>
                          <a:ea typeface="宋体" panose="02010600030101010101" pitchFamily="2" charset="-122"/>
                          <a:cs typeface="宋体" panose="02010600030101010101" pitchFamily="2" charset="-122"/>
                        </a:rPr>
                        <a:t>\d</a:t>
                      </a:r>
                      <a:r>
                        <a:rPr lang="zh-CN" altLang="en-US" sz="1400" b="0" u="none">
                          <a:latin typeface="宋体" panose="02010600030101010101" pitchFamily="2" charset="-122"/>
                          <a:ea typeface="宋体" panose="02010600030101010101" pitchFamily="2" charset="-122"/>
                          <a:cs typeface="宋体" panose="02010600030101010101" pitchFamily="2" charset="-122"/>
                        </a:rPr>
                        <a:t>含义相反，等效于</a:t>
                      </a:r>
                      <a:r>
                        <a:rPr lang="en-US" altLang="zh-CN" sz="1400" b="0" u="none">
                          <a:latin typeface="宋体" panose="02010600030101010101" pitchFamily="2" charset="-122"/>
                          <a:ea typeface="宋体" panose="02010600030101010101" pitchFamily="2" charset="-122"/>
                          <a:cs typeface="宋体" panose="02010600030101010101" pitchFamily="2" charset="-122"/>
                        </a:rPr>
                        <a:t>[^0-9]</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9555">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\s</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匹配任何空白字符，包括空格、制表符、换页符，与 </a:t>
                      </a:r>
                      <a:r>
                        <a:rPr lang="en-US" altLang="zh-CN" sz="1400" b="0" u="none">
                          <a:latin typeface="宋体" panose="02010600030101010101" pitchFamily="2" charset="-122"/>
                          <a:ea typeface="宋体" panose="02010600030101010101" pitchFamily="2" charset="-122"/>
                          <a:cs typeface="宋体" panose="02010600030101010101" pitchFamily="2" charset="-122"/>
                        </a:rPr>
                        <a:t>[ \f\n\r\t\v] </a:t>
                      </a:r>
                      <a:r>
                        <a:rPr lang="zh-CN" altLang="en-US" sz="1400" b="0" u="none">
                          <a:latin typeface="宋体" panose="02010600030101010101" pitchFamily="2" charset="-122"/>
                          <a:ea typeface="宋体" panose="02010600030101010101" pitchFamily="2" charset="-122"/>
                          <a:cs typeface="宋体" panose="02010600030101010101" pitchFamily="2" charset="-122"/>
                        </a:rPr>
                        <a:t>等效</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8915">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\S</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与</a:t>
                      </a:r>
                      <a:r>
                        <a:rPr lang="en-US" altLang="zh-CN" sz="1400" b="0" u="none">
                          <a:latin typeface="宋体" panose="02010600030101010101" pitchFamily="2" charset="-122"/>
                          <a:ea typeface="宋体" panose="02010600030101010101" pitchFamily="2" charset="-122"/>
                          <a:cs typeface="宋体" panose="02010600030101010101" pitchFamily="2" charset="-122"/>
                        </a:rPr>
                        <a:t>\s</a:t>
                      </a:r>
                      <a:r>
                        <a:rPr lang="zh-CN" altLang="en-US" sz="1400" b="0" u="none">
                          <a:latin typeface="宋体" panose="02010600030101010101" pitchFamily="2" charset="-122"/>
                          <a:ea typeface="宋体" panose="02010600030101010101" pitchFamily="2" charset="-122"/>
                          <a:cs typeface="宋体" panose="02010600030101010101" pitchFamily="2" charset="-122"/>
                        </a:rPr>
                        <a:t>含义相反</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08280">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\w</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匹配任何字母、数字以及下划线，相当于</a:t>
                      </a:r>
                      <a:r>
                        <a:rPr lang="en-US" altLang="zh-CN" sz="1400" b="0" u="none">
                          <a:latin typeface="宋体" panose="02010600030101010101" pitchFamily="2" charset="-122"/>
                          <a:ea typeface="宋体" panose="02010600030101010101" pitchFamily="2" charset="-122"/>
                          <a:cs typeface="宋体" panose="02010600030101010101" pitchFamily="2" charset="-122"/>
                        </a:rPr>
                        <a:t>[a-zA-Z0-9_]</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08280">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\W</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与</a:t>
                      </a:r>
                      <a:r>
                        <a:rPr lang="en-US" altLang="zh-CN" sz="1400" b="0" u="none">
                          <a:latin typeface="宋体" panose="02010600030101010101" pitchFamily="2" charset="-122"/>
                          <a:ea typeface="宋体" panose="02010600030101010101" pitchFamily="2" charset="-122"/>
                          <a:cs typeface="宋体" panose="02010600030101010101" pitchFamily="2" charset="-122"/>
                        </a:rPr>
                        <a:t>\w</a:t>
                      </a:r>
                      <a:r>
                        <a:rPr lang="zh-CN" altLang="en-US" sz="1400" b="0" u="none">
                          <a:latin typeface="宋体" panose="02010600030101010101" pitchFamily="2" charset="-122"/>
                          <a:ea typeface="宋体" panose="02010600030101010101" pitchFamily="2" charset="-122"/>
                          <a:cs typeface="宋体" panose="02010600030101010101" pitchFamily="2" charset="-122"/>
                        </a:rPr>
                        <a:t>含义相反</a:t>
                      </a:r>
                      <a:r>
                        <a:rPr lang="en-US" altLang="zh-CN" sz="1400" b="0" u="none">
                          <a:latin typeface="宋体" panose="02010600030101010101" pitchFamily="2" charset="-122"/>
                          <a:ea typeface="宋体" panose="02010600030101010101" pitchFamily="2" charset="-122"/>
                          <a:cs typeface="宋体" panose="02010600030101010101" pitchFamily="2" charset="-122"/>
                        </a:rPr>
                        <a:t>\w</a:t>
                      </a:r>
                      <a:r>
                        <a:rPr lang="zh-CN" altLang="en-US" sz="1400" b="0" u="none">
                          <a:latin typeface="宋体" panose="02010600030101010101" pitchFamily="2" charset="-122"/>
                          <a:ea typeface="宋体" panose="02010600030101010101" pitchFamily="2" charset="-122"/>
                          <a:cs typeface="宋体" panose="02010600030101010101" pitchFamily="2" charset="-122"/>
                        </a:rPr>
                        <a:t>含义相反，与“</a:t>
                      </a:r>
                      <a:r>
                        <a:rPr lang="en-US" altLang="zh-CN" sz="1400" b="0" u="none">
                          <a:latin typeface="宋体" panose="02010600030101010101" pitchFamily="2" charset="-122"/>
                          <a:ea typeface="宋体" panose="02010600030101010101" pitchFamily="2" charset="-122"/>
                          <a:cs typeface="宋体" panose="02010600030101010101" pitchFamily="2" charset="-122"/>
                        </a:rPr>
                        <a:t>[^A-Za-z0-9_]”</a:t>
                      </a:r>
                      <a:r>
                        <a:rPr lang="zh-CN" altLang="en-US" sz="1400" b="0" u="none">
                          <a:latin typeface="宋体" panose="02010600030101010101" pitchFamily="2" charset="-122"/>
                          <a:ea typeface="宋体" panose="02010600030101010101" pitchFamily="2" charset="-122"/>
                          <a:cs typeface="宋体" panose="02010600030101010101" pitchFamily="2" charset="-122"/>
                        </a:rPr>
                        <a:t>等效</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08915">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将位于</a:t>
                      </a:r>
                      <a:r>
                        <a:rPr lang="en-US" altLang="zh-CN" sz="1400" b="0" u="none">
                          <a:latin typeface="宋体" panose="02010600030101010101" pitchFamily="2" charset="-122"/>
                          <a:ea typeface="宋体" panose="02010600030101010101" pitchFamily="2" charset="-122"/>
                          <a:cs typeface="宋体" panose="02010600030101010101" pitchFamily="2" charset="-122"/>
                        </a:rPr>
                        <a:t>()</a:t>
                      </a:r>
                      <a:r>
                        <a:rPr lang="zh-CN" altLang="en-US" sz="1400" b="0" u="none">
                          <a:latin typeface="宋体" panose="02010600030101010101" pitchFamily="2" charset="-122"/>
                          <a:ea typeface="宋体" panose="02010600030101010101" pitchFamily="2" charset="-122"/>
                          <a:cs typeface="宋体" panose="02010600030101010101" pitchFamily="2" charset="-122"/>
                        </a:rPr>
                        <a:t>内的内容作为一个整体来对待</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07645">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{m,n}</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t>
                      </a:r>
                      <a:r>
                        <a:rPr lang="zh-CN" altLang="en-US" sz="1400" b="0" u="none">
                          <a:latin typeface="宋体" panose="02010600030101010101" pitchFamily="2" charset="-122"/>
                          <a:ea typeface="宋体" panose="02010600030101010101" pitchFamily="2" charset="-122"/>
                          <a:cs typeface="宋体" panose="02010600030101010101" pitchFamily="2" charset="-122"/>
                        </a:rPr>
                        <a:t>前的字符或子模式重复至少</a:t>
                      </a:r>
                      <a:r>
                        <a:rPr lang="en-US" altLang="zh-CN" sz="1400" b="0" u="none">
                          <a:latin typeface="宋体" panose="02010600030101010101" pitchFamily="2" charset="-122"/>
                          <a:ea typeface="宋体" panose="02010600030101010101" pitchFamily="2" charset="-122"/>
                          <a:cs typeface="宋体" panose="02010600030101010101" pitchFamily="2" charset="-122"/>
                        </a:rPr>
                        <a:t>m</a:t>
                      </a:r>
                      <a:r>
                        <a:rPr lang="zh-CN" altLang="en-US" sz="1400" b="0" u="none">
                          <a:latin typeface="宋体" panose="02010600030101010101" pitchFamily="2" charset="-122"/>
                          <a:ea typeface="宋体" panose="02010600030101010101" pitchFamily="2" charset="-122"/>
                          <a:cs typeface="宋体" panose="02010600030101010101" pitchFamily="2" charset="-122"/>
                        </a:rPr>
                        <a:t>次，至多</a:t>
                      </a:r>
                      <a:r>
                        <a:rPr lang="en-US" altLang="zh-CN" sz="1400" b="0" u="none">
                          <a:latin typeface="宋体" panose="02010600030101010101" pitchFamily="2" charset="-122"/>
                          <a:ea typeface="宋体" panose="02010600030101010101" pitchFamily="2" charset="-122"/>
                          <a:cs typeface="宋体" panose="02010600030101010101" pitchFamily="2" charset="-122"/>
                        </a:rPr>
                        <a:t>n</a:t>
                      </a:r>
                      <a:r>
                        <a:rPr lang="zh-CN" altLang="en-US" sz="1400" b="0" u="none">
                          <a:latin typeface="宋体" panose="02010600030101010101" pitchFamily="2" charset="-122"/>
                          <a:ea typeface="宋体" panose="02010600030101010101" pitchFamily="2" charset="-122"/>
                          <a:cs typeface="宋体" panose="02010600030101010101" pitchFamily="2" charset="-122"/>
                        </a:rPr>
                        <a:t>次</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08915">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表示范围，匹配位于</a:t>
                      </a:r>
                      <a:r>
                        <a:rPr lang="en-US" altLang="zh-CN" sz="1400" b="0" u="none">
                          <a:latin typeface="宋体" panose="02010600030101010101" pitchFamily="2" charset="-122"/>
                          <a:ea typeface="宋体" panose="02010600030101010101" pitchFamily="2" charset="-122"/>
                          <a:cs typeface="宋体" panose="02010600030101010101" pitchFamily="2" charset="-122"/>
                        </a:rPr>
                        <a:t>[]</a:t>
                      </a:r>
                      <a:r>
                        <a:rPr lang="zh-CN" altLang="en-US" sz="1400" b="0" u="none">
                          <a:latin typeface="宋体" panose="02010600030101010101" pitchFamily="2" charset="-122"/>
                          <a:ea typeface="宋体" panose="02010600030101010101" pitchFamily="2" charset="-122"/>
                          <a:cs typeface="宋体" panose="02010600030101010101" pitchFamily="2" charset="-122"/>
                        </a:rPr>
                        <a:t>中的任意一个字符</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07645">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[^xyz]</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反向字符集，匹配除</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y</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z</a:t>
                      </a:r>
                      <a:r>
                        <a:rPr lang="zh-CN" altLang="en-US" sz="1400" b="0" u="none">
                          <a:latin typeface="宋体" panose="02010600030101010101" pitchFamily="2" charset="-122"/>
                          <a:ea typeface="宋体" panose="02010600030101010101" pitchFamily="2" charset="-122"/>
                          <a:cs typeface="宋体" panose="02010600030101010101" pitchFamily="2" charset="-122"/>
                        </a:rPr>
                        <a:t>之外的任何字符</a:t>
                      </a:r>
                    </a:p>
                  </a:txBody>
                  <a:tcPr marL="53825" marR="0" marT="0" marB="0"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08915">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[a-z]</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字符范围，匹配指定范围内的任何字符</a:t>
                      </a:r>
                    </a:p>
                  </a:txBody>
                  <a:tcPr marL="53825" marR="0" marT="0" marB="0"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08280">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[^a-z]</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反向范围字符，匹配除小写英文字母之外的任何字符</a:t>
                      </a:r>
                    </a:p>
                  </a:txBody>
                  <a:tcPr marL="53825" marR="0" marT="0" marB="0"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11269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88</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标题 50177"/>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4.2.1 正则表达式</a:t>
            </a:r>
            <a:r>
              <a:rPr lang="zh-CN" altLang="en-US" kern="1200" baseline="0" dirty="0">
                <a:latin typeface="+mj-lt"/>
                <a:ea typeface="+mj-ea"/>
                <a:cs typeface="+mj-cs"/>
                <a:sym typeface="宋体" panose="02010600030101010101" pitchFamily="2" charset="-122"/>
              </a:rPr>
              <a:t>语法</a:t>
            </a:r>
          </a:p>
        </p:txBody>
      </p:sp>
      <p:sp>
        <p:nvSpPr>
          <p:cNvPr id="113666" name="文本占位符 50178"/>
          <p:cNvSpPr>
            <a:spLocks noGrp="1"/>
          </p:cNvSpPr>
          <p:nvPr>
            <p:ph idx="1"/>
          </p:nvPr>
        </p:nvSpPr>
        <p:spPr>
          <a:xfrm>
            <a:off x="435610" y="1200150"/>
            <a:ext cx="8619490" cy="3395345"/>
          </a:xfrm>
        </p:spPr>
        <p:txBody>
          <a:bodyPr anchor="t"/>
          <a:lstStyle/>
          <a:p>
            <a:pPr indent="-263525" defTabSz="914400">
              <a:lnSpc>
                <a:spcPct val="100000"/>
              </a:lnSpc>
              <a:spcBef>
                <a:spcPts val="600"/>
              </a:spcBef>
              <a:buSzPct val="70000"/>
              <a:buFont typeface="Wingdings" panose="05000000000000000000" charset="0"/>
              <a:buChar char="ü"/>
            </a:pPr>
            <a:r>
              <a:rPr lang="zh-CN" altLang="en-US" sz="1600" dirty="0">
                <a:latin typeface="Consolas" panose="020B0609020204030204" charset="0"/>
                <a:cs typeface="Consolas" panose="020B0609020204030204" charset="0"/>
              </a:rPr>
              <a:t>最简单的正则表达式是普通字符串，可以匹配自身</a:t>
            </a:r>
          </a:p>
          <a:p>
            <a:pPr indent="-263525"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a:t>
            </a:r>
            <a:r>
              <a:rPr lang="zh-CN" altLang="en-US" sz="1600" dirty="0">
                <a:latin typeface="Consolas" panose="020B0609020204030204" charset="0"/>
                <a:cs typeface="Consolas" panose="020B0609020204030204" charset="0"/>
              </a:rPr>
              <a:t>[pjc]ython'可以匹配'python'、'jython'、'cython'</a:t>
            </a:r>
          </a:p>
          <a:p>
            <a:pPr indent="-263525"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a:t>
            </a:r>
            <a:r>
              <a:rPr lang="zh-CN" altLang="en-US" sz="1600" dirty="0">
                <a:latin typeface="Consolas" panose="020B0609020204030204" charset="0"/>
                <a:cs typeface="Consolas" panose="020B0609020204030204" charset="0"/>
              </a:rPr>
              <a:t>[a-zA-Z0-9]'可以匹配一个任意大小写字母或数字</a:t>
            </a:r>
          </a:p>
          <a:p>
            <a:pPr indent="-263525"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a:t>
            </a:r>
            <a:r>
              <a:rPr lang="zh-CN" altLang="en-US" sz="1600" dirty="0">
                <a:latin typeface="Consolas" panose="020B0609020204030204" charset="0"/>
                <a:cs typeface="Consolas" panose="020B0609020204030204" charset="0"/>
              </a:rPr>
              <a:t>[^abc]'可以一个匹配任意除'a'、'b'、'c'之外的字符</a:t>
            </a:r>
          </a:p>
          <a:p>
            <a:pPr indent="-263525"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a:t>
            </a:r>
            <a:r>
              <a:rPr lang="zh-CN" altLang="en-US" sz="1600" dirty="0">
                <a:latin typeface="Consolas" panose="020B0609020204030204" charset="0"/>
                <a:cs typeface="Consolas" panose="020B0609020204030204" charset="0"/>
              </a:rPr>
              <a:t>python|perl'或'p(ython|erl)'都可以匹配'python'或'perl'</a:t>
            </a:r>
          </a:p>
          <a:p>
            <a:pPr indent="-263525" defTabSz="914400">
              <a:lnSpc>
                <a:spcPct val="100000"/>
              </a:lnSpc>
              <a:spcBef>
                <a:spcPts val="600"/>
              </a:spcBef>
              <a:buSzPct val="70000"/>
              <a:buFont typeface="Wingdings" panose="05000000000000000000" charset="0"/>
              <a:buChar char="ü"/>
            </a:pPr>
            <a:r>
              <a:rPr lang="zh-CN" altLang="en-US" sz="1600" dirty="0">
                <a:latin typeface="Consolas" panose="020B0609020204030204" charset="0"/>
                <a:cs typeface="Consolas" panose="020B0609020204030204" charset="0"/>
              </a:rPr>
              <a:t>子模式后面加上问号表示可选。r'(http://)?(www\.)?python\.org'只能匹配'http://www.python.org'、'http://python.org'、'www.python.org'和'python.org'</a:t>
            </a:r>
          </a:p>
          <a:p>
            <a:pPr indent="-263525"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a:t>
            </a:r>
            <a:r>
              <a:rPr lang="zh-CN" altLang="en-US" sz="1600" dirty="0">
                <a:latin typeface="Consolas" panose="020B0609020204030204" charset="0"/>
                <a:cs typeface="Consolas" panose="020B0609020204030204" charset="0"/>
              </a:rPr>
              <a:t>^http'只能匹配所有以'http'开头的字符串</a:t>
            </a:r>
          </a:p>
          <a:p>
            <a:pPr indent="-263525" defTabSz="914400">
              <a:lnSpc>
                <a:spcPct val="100000"/>
              </a:lnSpc>
              <a:spcBef>
                <a:spcPts val="600"/>
              </a:spcBef>
              <a:buSzPct val="70000"/>
              <a:buFont typeface="Wingdings" panose="05000000000000000000" charset="0"/>
              <a:buChar char="ü"/>
            </a:pPr>
            <a:r>
              <a:rPr lang="zh-CN" altLang="en-US" sz="1600" dirty="0">
                <a:latin typeface="Consolas" panose="020B0609020204030204" charset="0"/>
                <a:cs typeface="Consolas" panose="020B0609020204030204" charset="0"/>
              </a:rPr>
              <a:t>(pattern)*：允许模式重复0次或多次</a:t>
            </a:r>
          </a:p>
          <a:p>
            <a:pPr indent="-263525" defTabSz="914400">
              <a:lnSpc>
                <a:spcPct val="100000"/>
              </a:lnSpc>
              <a:spcBef>
                <a:spcPts val="600"/>
              </a:spcBef>
              <a:buSzPct val="70000"/>
              <a:buFont typeface="Wingdings" panose="05000000000000000000" charset="0"/>
              <a:buChar char="ü"/>
            </a:pPr>
            <a:r>
              <a:rPr lang="zh-CN" altLang="en-US" sz="1600" dirty="0">
                <a:latin typeface="Consolas" panose="020B0609020204030204" charset="0"/>
                <a:cs typeface="Consolas" panose="020B0609020204030204" charset="0"/>
              </a:rPr>
              <a:t>(pattern)+：允许模式重复1次或多次</a:t>
            </a:r>
          </a:p>
          <a:p>
            <a:pPr indent="-263525" defTabSz="914400">
              <a:lnSpc>
                <a:spcPct val="100000"/>
              </a:lnSpc>
              <a:spcBef>
                <a:spcPts val="600"/>
              </a:spcBef>
              <a:buSzPct val="70000"/>
              <a:buFont typeface="Wingdings" panose="05000000000000000000" charset="0"/>
              <a:buChar char="ü"/>
            </a:pPr>
            <a:r>
              <a:rPr lang="zh-CN" altLang="en-US" sz="1600" dirty="0">
                <a:latin typeface="Consolas" panose="020B0609020204030204" charset="0"/>
                <a:cs typeface="Consolas" panose="020B0609020204030204" charset="0"/>
              </a:rPr>
              <a:t>(pattern){m,n}：允许模式重复m~n次</a:t>
            </a:r>
          </a:p>
        </p:txBody>
      </p:sp>
      <p:sp>
        <p:nvSpPr>
          <p:cNvPr id="11366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89</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27649"/>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4.1.1 字符串格式化</a:t>
            </a:r>
          </a:p>
        </p:txBody>
      </p:sp>
      <p:sp>
        <p:nvSpPr>
          <p:cNvPr id="30722" name="文本占位符 27650"/>
          <p:cNvSpPr>
            <a:spLocks noGrp="1"/>
          </p:cNvSpPr>
          <p:nvPr>
            <p:ph idx="1"/>
          </p:nvPr>
        </p:nvSpPr>
        <p:spPr>
          <a:xfrm>
            <a:off x="362585" y="1120775"/>
            <a:ext cx="7296150" cy="3395345"/>
          </a:xfrm>
        </p:spPr>
        <p:txBody>
          <a:bodyPr anchor="t"/>
          <a:lstStyle/>
          <a:p>
            <a:pPr defTabSz="914400">
              <a:buSzPct val="70000"/>
              <a:buFont typeface="Wingdings" panose="05000000000000000000" charset="0"/>
              <a:buChar char=""/>
            </a:pPr>
            <a:r>
              <a:rPr lang="zh-CN" altLang="en-US" sz="1800" dirty="0"/>
              <a:t>常用格式字符</a:t>
            </a:r>
          </a:p>
        </p:txBody>
      </p:sp>
      <p:graphicFrame>
        <p:nvGraphicFramePr>
          <p:cNvPr id="2" name="表格 -1"/>
          <p:cNvGraphicFramePr/>
          <p:nvPr/>
        </p:nvGraphicFramePr>
        <p:xfrm>
          <a:off x="783433" y="1571052"/>
          <a:ext cx="5069205" cy="3104515"/>
        </p:xfrm>
        <a:graphic>
          <a:graphicData uri="http://schemas.openxmlformats.org/drawingml/2006/table">
            <a:tbl>
              <a:tblPr firstRow="1" bandRow="1">
                <a:tableStyleId>{5940675A-B579-460E-94D1-54222C63F5DA}</a:tableStyleId>
              </a:tblPr>
              <a:tblGrid>
                <a:gridCol w="1150620">
                  <a:extLst>
                    <a:ext uri="{9D8B030D-6E8A-4147-A177-3AD203B41FA5}">
                      <a16:colId xmlns:a16="http://schemas.microsoft.com/office/drawing/2014/main" val="20000"/>
                    </a:ext>
                  </a:extLst>
                </a:gridCol>
                <a:gridCol w="3918585">
                  <a:extLst>
                    <a:ext uri="{9D8B030D-6E8A-4147-A177-3AD203B41FA5}">
                      <a16:colId xmlns:a16="http://schemas.microsoft.com/office/drawing/2014/main" val="20001"/>
                    </a:ext>
                  </a:extLst>
                </a:gridCol>
              </a:tblGrid>
              <a:tr h="228600">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格式字符</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说明</a:t>
                      </a:r>
                    </a:p>
                  </a:txBody>
                  <a:tcPr marL="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225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%s</a:t>
                      </a: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字符串 </a:t>
                      </a:r>
                      <a:r>
                        <a:rPr lang="en-US" altLang="zh-CN" sz="1400" b="0" u="none">
                          <a:latin typeface="宋体" panose="02010600030101010101" pitchFamily="2" charset="-122"/>
                          <a:ea typeface="宋体" panose="02010600030101010101" pitchFamily="2" charset="-122"/>
                          <a:cs typeface="宋体" panose="02010600030101010101" pitchFamily="2" charset="-122"/>
                        </a:rPr>
                        <a:t>(</a:t>
                      </a:r>
                      <a:r>
                        <a:rPr lang="zh-CN" altLang="en-US" sz="1400" b="0" u="none">
                          <a:latin typeface="宋体" panose="02010600030101010101" pitchFamily="2" charset="-122"/>
                          <a:ea typeface="宋体" panose="02010600030101010101" pitchFamily="2" charset="-122"/>
                          <a:cs typeface="宋体" panose="02010600030101010101" pitchFamily="2" charset="-122"/>
                        </a:rPr>
                        <a:t>采用</a:t>
                      </a:r>
                      <a:r>
                        <a:rPr lang="en-US" altLang="zh-CN" sz="1400" b="0" u="none">
                          <a:latin typeface="宋体" panose="02010600030101010101" pitchFamily="2" charset="-122"/>
                          <a:ea typeface="宋体" panose="02010600030101010101" pitchFamily="2" charset="-122"/>
                          <a:cs typeface="宋体" panose="02010600030101010101" pitchFamily="2" charset="-122"/>
                        </a:rPr>
                        <a:t>str()</a:t>
                      </a:r>
                      <a:r>
                        <a:rPr lang="zh-CN" altLang="en-US" sz="1400" b="0" u="none">
                          <a:latin typeface="宋体" panose="02010600030101010101" pitchFamily="2" charset="-122"/>
                          <a:ea typeface="宋体" panose="02010600030101010101" pitchFamily="2" charset="-122"/>
                          <a:cs typeface="宋体" panose="02010600030101010101" pitchFamily="2" charset="-122"/>
                        </a:rPr>
                        <a:t>的显示</a:t>
                      </a:r>
                      <a:r>
                        <a:rPr lang="en-US" altLang="zh-CN" sz="1400" b="0" u="none">
                          <a:latin typeface="宋体" panose="02010600030101010101" pitchFamily="2" charset="-122"/>
                          <a:ea typeface="宋体" panose="02010600030101010101" pitchFamily="2" charset="-122"/>
                          <a:cs typeface="宋体" panose="02010600030101010101" pitchFamily="2" charset="-122"/>
                        </a:rPr>
                        <a:t>)</a:t>
                      </a: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939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a:t>
                      </a: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字符串 </a:t>
                      </a:r>
                      <a:r>
                        <a:rPr lang="en-US" altLang="zh-CN" sz="1400" b="0" u="none">
                          <a:latin typeface="宋体" panose="02010600030101010101" pitchFamily="2" charset="-122"/>
                          <a:ea typeface="宋体" panose="02010600030101010101" pitchFamily="2" charset="-122"/>
                          <a:cs typeface="宋体" panose="02010600030101010101" pitchFamily="2" charset="-122"/>
                        </a:rPr>
                        <a:t>(</a:t>
                      </a:r>
                      <a:r>
                        <a:rPr lang="zh-CN" altLang="en-US" sz="1400" b="0" u="none">
                          <a:latin typeface="宋体" panose="02010600030101010101" pitchFamily="2" charset="-122"/>
                          <a:ea typeface="宋体" panose="02010600030101010101" pitchFamily="2" charset="-122"/>
                          <a:cs typeface="宋体" panose="02010600030101010101" pitchFamily="2" charset="-122"/>
                        </a:rPr>
                        <a:t>采用</a:t>
                      </a:r>
                      <a:r>
                        <a:rPr lang="en-US" altLang="zh-CN" sz="1400" b="0" u="none">
                          <a:latin typeface="宋体" panose="02010600030101010101" pitchFamily="2" charset="-122"/>
                          <a:ea typeface="宋体" panose="02010600030101010101" pitchFamily="2" charset="-122"/>
                          <a:cs typeface="宋体" panose="02010600030101010101" pitchFamily="2" charset="-122"/>
                        </a:rPr>
                        <a:t>repr()</a:t>
                      </a:r>
                      <a:r>
                        <a:rPr lang="zh-CN" altLang="en-US" sz="1400" b="0" u="none">
                          <a:latin typeface="宋体" panose="02010600030101010101" pitchFamily="2" charset="-122"/>
                          <a:ea typeface="宋体" panose="02010600030101010101" pitchFamily="2" charset="-122"/>
                          <a:cs typeface="宋体" panose="02010600030101010101" pitchFamily="2" charset="-122"/>
                        </a:rPr>
                        <a:t>的显示</a:t>
                      </a:r>
                      <a:r>
                        <a:rPr lang="en-US" altLang="zh-CN" sz="1400" b="0" u="none">
                          <a:latin typeface="宋体" panose="02010600030101010101" pitchFamily="2" charset="-122"/>
                          <a:ea typeface="宋体" panose="02010600030101010101" pitchFamily="2" charset="-122"/>
                          <a:cs typeface="宋体" panose="02010600030101010101" pitchFamily="2" charset="-122"/>
                        </a:rPr>
                        <a:t>)</a:t>
                      </a: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574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%c</a:t>
                      </a: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单个字符</a:t>
                      </a: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574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%d</a:t>
                      </a: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十进制整数</a:t>
                      </a: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574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%i</a:t>
                      </a: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十进制整数</a:t>
                      </a: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0574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%o</a:t>
                      </a: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八进制整数</a:t>
                      </a: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574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%x</a:t>
                      </a: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十六进制整数</a:t>
                      </a: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0574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%e</a:t>
                      </a: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指数 </a:t>
                      </a:r>
                      <a:r>
                        <a:rPr lang="en-US" altLang="zh-CN" sz="1400" b="0" u="none">
                          <a:latin typeface="宋体" panose="02010600030101010101" pitchFamily="2" charset="-122"/>
                          <a:ea typeface="宋体" panose="02010600030101010101" pitchFamily="2" charset="-122"/>
                          <a:cs typeface="宋体" panose="02010600030101010101" pitchFamily="2" charset="-122"/>
                        </a:rPr>
                        <a:t>(</a:t>
                      </a:r>
                      <a:r>
                        <a:rPr lang="zh-CN" altLang="en-US" sz="1400" b="0" u="none">
                          <a:latin typeface="宋体" panose="02010600030101010101" pitchFamily="2" charset="-122"/>
                          <a:ea typeface="宋体" panose="02010600030101010101" pitchFamily="2" charset="-122"/>
                          <a:cs typeface="宋体" panose="02010600030101010101" pitchFamily="2" charset="-122"/>
                        </a:rPr>
                        <a:t>基底写为</a:t>
                      </a:r>
                      <a:r>
                        <a:rPr lang="en-US" altLang="zh-CN" sz="1400" b="0" u="none">
                          <a:latin typeface="宋体" panose="02010600030101010101" pitchFamily="2" charset="-122"/>
                          <a:ea typeface="宋体" panose="02010600030101010101" pitchFamily="2" charset="-122"/>
                          <a:cs typeface="宋体" panose="02010600030101010101" pitchFamily="2" charset="-122"/>
                        </a:rPr>
                        <a:t>e)</a:t>
                      </a: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0574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%E</a:t>
                      </a: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指数 </a:t>
                      </a:r>
                      <a:r>
                        <a:rPr lang="en-US" altLang="zh-CN" sz="1400" b="0" u="none">
                          <a:latin typeface="宋体" panose="02010600030101010101" pitchFamily="2" charset="-122"/>
                          <a:ea typeface="宋体" panose="02010600030101010101" pitchFamily="2" charset="-122"/>
                          <a:cs typeface="宋体" panose="02010600030101010101" pitchFamily="2" charset="-122"/>
                        </a:rPr>
                        <a:t>(</a:t>
                      </a:r>
                      <a:r>
                        <a:rPr lang="zh-CN" altLang="en-US" sz="1400" b="0" u="none">
                          <a:latin typeface="宋体" panose="02010600030101010101" pitchFamily="2" charset="-122"/>
                          <a:ea typeface="宋体" panose="02010600030101010101" pitchFamily="2" charset="-122"/>
                          <a:cs typeface="宋体" panose="02010600030101010101" pitchFamily="2" charset="-122"/>
                        </a:rPr>
                        <a:t>基底写为</a:t>
                      </a:r>
                      <a:r>
                        <a:rPr lang="en-US" altLang="zh-CN" sz="1400" b="0" u="none">
                          <a:latin typeface="宋体" panose="02010600030101010101" pitchFamily="2" charset="-122"/>
                          <a:ea typeface="宋体" panose="02010600030101010101" pitchFamily="2" charset="-122"/>
                          <a:cs typeface="宋体" panose="02010600030101010101" pitchFamily="2" charset="-122"/>
                        </a:rPr>
                        <a:t>E)</a:t>
                      </a: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0574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%f</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%F</a:t>
                      </a: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浮点数</a:t>
                      </a: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4066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%g</a:t>
                      </a: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指数</a:t>
                      </a:r>
                      <a:r>
                        <a:rPr lang="en-US" altLang="zh-CN" sz="1400" b="0" u="none">
                          <a:latin typeface="宋体" panose="02010600030101010101" pitchFamily="2" charset="-122"/>
                          <a:ea typeface="宋体" panose="02010600030101010101" pitchFamily="2" charset="-122"/>
                          <a:cs typeface="宋体" panose="02010600030101010101" pitchFamily="2" charset="-122"/>
                        </a:rPr>
                        <a:t>(e)</a:t>
                      </a:r>
                      <a:r>
                        <a:rPr lang="zh-CN" altLang="en-US" sz="1400" b="0" u="none">
                          <a:latin typeface="宋体" panose="02010600030101010101" pitchFamily="2" charset="-122"/>
                          <a:ea typeface="宋体" panose="02010600030101010101" pitchFamily="2" charset="-122"/>
                          <a:cs typeface="宋体" panose="02010600030101010101" pitchFamily="2" charset="-122"/>
                        </a:rPr>
                        <a:t>或浮点数 </a:t>
                      </a:r>
                      <a:r>
                        <a:rPr lang="en-US" altLang="zh-CN" sz="1400" b="0" u="none">
                          <a:latin typeface="宋体" panose="02010600030101010101" pitchFamily="2" charset="-122"/>
                          <a:ea typeface="宋体" panose="02010600030101010101" pitchFamily="2" charset="-122"/>
                          <a:cs typeface="宋体" panose="02010600030101010101" pitchFamily="2" charset="-122"/>
                        </a:rPr>
                        <a:t>(</a:t>
                      </a:r>
                      <a:r>
                        <a:rPr lang="zh-CN" altLang="en-US" sz="1400" b="0" u="none">
                          <a:latin typeface="宋体" panose="02010600030101010101" pitchFamily="2" charset="-122"/>
                          <a:ea typeface="宋体" panose="02010600030101010101" pitchFamily="2" charset="-122"/>
                          <a:cs typeface="宋体" panose="02010600030101010101" pitchFamily="2" charset="-122"/>
                        </a:rPr>
                        <a:t>根据显示长度</a:t>
                      </a:r>
                      <a:r>
                        <a:rPr lang="en-US" altLang="zh-CN" sz="1400" b="0" u="none">
                          <a:latin typeface="宋体" panose="02010600030101010101" pitchFamily="2" charset="-122"/>
                          <a:ea typeface="宋体" panose="02010600030101010101" pitchFamily="2" charset="-122"/>
                          <a:cs typeface="宋体" panose="02010600030101010101" pitchFamily="2" charset="-122"/>
                        </a:rPr>
                        <a:t>)</a:t>
                      </a: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0828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%G</a:t>
                      </a: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指数</a:t>
                      </a:r>
                      <a:r>
                        <a:rPr lang="en-US" altLang="zh-CN" sz="1400" b="0" u="none">
                          <a:latin typeface="宋体" panose="02010600030101010101" pitchFamily="2" charset="-122"/>
                          <a:ea typeface="宋体" panose="02010600030101010101" pitchFamily="2" charset="-122"/>
                          <a:cs typeface="宋体" panose="02010600030101010101" pitchFamily="2" charset="-122"/>
                        </a:rPr>
                        <a:t>(E)</a:t>
                      </a:r>
                      <a:r>
                        <a:rPr lang="zh-CN" altLang="en-US" sz="1400" b="0" u="none">
                          <a:latin typeface="宋体" panose="02010600030101010101" pitchFamily="2" charset="-122"/>
                          <a:ea typeface="宋体" panose="02010600030101010101" pitchFamily="2" charset="-122"/>
                          <a:cs typeface="宋体" panose="02010600030101010101" pitchFamily="2" charset="-122"/>
                        </a:rPr>
                        <a:t>或浮点数 </a:t>
                      </a:r>
                      <a:r>
                        <a:rPr lang="en-US" altLang="zh-CN" sz="1400" b="0" u="none">
                          <a:latin typeface="宋体" panose="02010600030101010101" pitchFamily="2" charset="-122"/>
                          <a:ea typeface="宋体" panose="02010600030101010101" pitchFamily="2" charset="-122"/>
                          <a:cs typeface="宋体" panose="02010600030101010101" pitchFamily="2" charset="-122"/>
                        </a:rPr>
                        <a:t>(</a:t>
                      </a:r>
                      <a:r>
                        <a:rPr lang="zh-CN" altLang="en-US" sz="1400" b="0" u="none">
                          <a:latin typeface="宋体" panose="02010600030101010101" pitchFamily="2" charset="-122"/>
                          <a:ea typeface="宋体" panose="02010600030101010101" pitchFamily="2" charset="-122"/>
                          <a:cs typeface="宋体" panose="02010600030101010101" pitchFamily="2" charset="-122"/>
                        </a:rPr>
                        <a:t>根据显示长度</a:t>
                      </a:r>
                      <a:r>
                        <a:rPr lang="en-US" altLang="zh-CN" sz="1400" b="0" u="none">
                          <a:latin typeface="宋体" panose="02010600030101010101" pitchFamily="2" charset="-122"/>
                          <a:ea typeface="宋体" panose="02010600030101010101" pitchFamily="2" charset="-122"/>
                          <a:cs typeface="宋体" panose="02010600030101010101" pitchFamily="2" charset="-122"/>
                        </a:rPr>
                        <a:t>)</a:t>
                      </a: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0574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t>
                      </a: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一个字符</a:t>
                      </a:r>
                      <a:r>
                        <a:rPr lang="en-US" altLang="zh-CN" sz="1400" b="0" u="none">
                          <a:latin typeface="宋体" panose="02010600030101010101" pitchFamily="2" charset="-122"/>
                          <a:ea typeface="宋体" panose="02010600030101010101" pitchFamily="2" charset="-122"/>
                          <a:cs typeface="宋体" panose="02010600030101010101" pitchFamily="2" charset="-122"/>
                        </a:rPr>
                        <a:t>%</a:t>
                      </a: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
        <p:nvSpPr>
          <p:cNvPr id="30770"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9</a:t>
            </a:fld>
            <a:endParaRPr lang="zh-CN" altLang="en-US" sz="1050" dirty="0">
              <a:latin typeface="Arial" panose="020B0604020202020204" pitchFamily="34" charset="0"/>
              <a:ea typeface="宋体" panose="02010600030101010101" pitchFamily="2" charset="-122"/>
            </a:endParaRPr>
          </a:p>
        </p:txBody>
      </p:sp>
      <p:pic>
        <p:nvPicPr>
          <p:cNvPr id="4" name="图片 3">
            <a:extLst>
              <a:ext uri="{FF2B5EF4-FFF2-40B4-BE49-F238E27FC236}">
                <a16:creationId xmlns:a16="http://schemas.microsoft.com/office/drawing/2014/main" id="{D9B669C9-19B9-4AED-BD58-6EB9845A7992}"/>
              </a:ext>
            </a:extLst>
          </p:cNvPr>
          <p:cNvPicPr>
            <a:picLocks noChangeAspect="1"/>
          </p:cNvPicPr>
          <p:nvPr/>
        </p:nvPicPr>
        <p:blipFill>
          <a:blip r:embed="rId2"/>
          <a:stretch>
            <a:fillRect/>
          </a:stretch>
        </p:blipFill>
        <p:spPr>
          <a:xfrm>
            <a:off x="4261717" y="1709880"/>
            <a:ext cx="4882284" cy="640176"/>
          </a:xfrm>
          <a:prstGeom prst="rect">
            <a:avLst/>
          </a:prstGeom>
        </p:spPr>
      </p:pic>
      <p:pic>
        <p:nvPicPr>
          <p:cNvPr id="6" name="图片 5">
            <a:extLst>
              <a:ext uri="{FF2B5EF4-FFF2-40B4-BE49-F238E27FC236}">
                <a16:creationId xmlns:a16="http://schemas.microsoft.com/office/drawing/2014/main" id="{387651F5-E54B-4AFB-BA3A-BBFAFA4587D1}"/>
              </a:ext>
            </a:extLst>
          </p:cNvPr>
          <p:cNvPicPr>
            <a:picLocks noChangeAspect="1"/>
          </p:cNvPicPr>
          <p:nvPr/>
        </p:nvPicPr>
        <p:blipFill>
          <a:blip r:embed="rId3"/>
          <a:stretch>
            <a:fillRect/>
          </a:stretch>
        </p:blipFill>
        <p:spPr>
          <a:xfrm>
            <a:off x="6064486" y="2488884"/>
            <a:ext cx="2082328" cy="1960989"/>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4.2.1 正则表达式</a:t>
            </a:r>
            <a:r>
              <a:rPr lang="zh-CN" altLang="en-US" kern="1200" baseline="0" dirty="0">
                <a:latin typeface="+mj-lt"/>
                <a:ea typeface="+mj-ea"/>
                <a:cs typeface="+mj-cs"/>
                <a:sym typeface="宋体" panose="02010600030101010101" pitchFamily="2" charset="-122"/>
              </a:rPr>
              <a:t>语法</a:t>
            </a:r>
          </a:p>
        </p:txBody>
      </p:sp>
      <p:sp>
        <p:nvSpPr>
          <p:cNvPr id="114690" name="内容占位符 2"/>
          <p:cNvSpPr>
            <a:spLocks noGrp="1"/>
          </p:cNvSpPr>
          <p:nvPr>
            <p:ph idx="1"/>
          </p:nvPr>
        </p:nvSpPr>
        <p:spPr>
          <a:xfrm>
            <a:off x="472440" y="1200150"/>
            <a:ext cx="7985760" cy="3395345"/>
          </a:xfrm>
        </p:spPr>
        <p:txBody>
          <a:bodyPr anchor="t"/>
          <a:lstStyle/>
          <a:p>
            <a:pPr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'(a|b)*c'：匹配多个（包含0个）a或b，后面紧跟一个字母c。</a:t>
            </a:r>
          </a:p>
          <a:p>
            <a:pPr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'ab{1,}'：等价于'ab+'，匹配以字母a开头后面带1个至多个字母b的字符串。</a:t>
            </a:r>
          </a:p>
          <a:p>
            <a:pPr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'^[a-zA-Z]{1}([a-zA-Z0-9._]){4,19}$'：匹配长度为5-20的字符串，必须以字母开头并且可带字母、数字、“_”、“.”的字符串。</a:t>
            </a:r>
          </a:p>
          <a:p>
            <a:pPr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'^(\w){6,20}$'：匹配长度为6-20的字符串，可以包含字母、数字、下划线。</a:t>
            </a:r>
          </a:p>
          <a:p>
            <a:pPr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'^\d{1,3}\.\d{1,3}\.\d{1,3}\.\d{1,3}$'：检查给定字符串是否为合法IP地址。</a:t>
            </a:r>
          </a:p>
          <a:p>
            <a:pPr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r'^(13[0-9]|15[012356789]|17[678]|18[0-9]|14[57])[0-9]{8}$'：检查给定字符串是否为手机号码。</a:t>
            </a:r>
          </a:p>
          <a:p>
            <a:pPr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'^[a-zA-Z]+$'：检查给定字符串是否只包含英文字母大小写。</a:t>
            </a:r>
          </a:p>
          <a:p>
            <a:pPr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'^\w+@(\w+\.)+\w+$'：检查给定字符串是否为合法电子邮件地址。</a:t>
            </a:r>
          </a:p>
          <a:p>
            <a:pPr defTabSz="914400">
              <a:lnSpc>
                <a:spcPct val="100000"/>
              </a:lnSpc>
              <a:spcBef>
                <a:spcPts val="600"/>
              </a:spcBef>
              <a:buSzPct val="70000"/>
              <a:buFont typeface="Wingdings" panose="05000000000000000000" charset="0"/>
              <a:buChar char="ü"/>
            </a:pPr>
            <a:r>
              <a:rPr lang="en-US" altLang="en-US" sz="1600">
                <a:latin typeface="Consolas" panose="020B0609020204030204" charset="0"/>
                <a:cs typeface="Consolas" panose="020B0609020204030204" charset="0"/>
              </a:rPr>
              <a:t>r'(\w)(?!.*\1)'</a:t>
            </a:r>
            <a:r>
              <a:rPr lang="zh-CN" altLang="en-US" sz="1600">
                <a:latin typeface="Consolas" panose="020B0609020204030204" charset="0"/>
                <a:cs typeface="Consolas" panose="020B0609020204030204" charset="0"/>
              </a:rPr>
              <a:t>：查找字符串中每个字符的最后一次出现。</a:t>
            </a:r>
          </a:p>
          <a:p>
            <a:pPr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r'(\w)(?=.*\1)'：查找字符串中所有重复出现的字符。</a:t>
            </a:r>
          </a:p>
        </p:txBody>
      </p:sp>
      <p:sp>
        <p:nvSpPr>
          <p:cNvPr id="114691"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90</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4.2.1 正则表达式</a:t>
            </a:r>
            <a:r>
              <a:rPr lang="zh-CN" altLang="en-US" kern="1200" baseline="0" dirty="0">
                <a:latin typeface="+mj-lt"/>
                <a:ea typeface="+mj-ea"/>
                <a:cs typeface="+mj-cs"/>
                <a:sym typeface="宋体" panose="02010600030101010101" pitchFamily="2" charset="-122"/>
              </a:rPr>
              <a:t>语法</a:t>
            </a:r>
          </a:p>
        </p:txBody>
      </p:sp>
      <p:sp>
        <p:nvSpPr>
          <p:cNvPr id="115714" name="内容占位符 2"/>
          <p:cNvSpPr>
            <a:spLocks noGrp="1"/>
          </p:cNvSpPr>
          <p:nvPr>
            <p:ph idx="1"/>
          </p:nvPr>
        </p:nvSpPr>
        <p:spPr>
          <a:xfrm>
            <a:off x="461010" y="1200150"/>
            <a:ext cx="8226425" cy="3395345"/>
          </a:xfrm>
        </p:spPr>
        <p:txBody>
          <a:bodyPr anchor="t"/>
          <a:lstStyle/>
          <a:p>
            <a:pPr indent="-269875"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'^(\-)?\d+(\.\d{1,2})?$'：检查给定字符串是否为最多带有2位小数的正数或负数。</a:t>
            </a:r>
          </a:p>
          <a:p>
            <a:pPr indent="-269875"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'[\u4e00-\u9fa5]'：匹配给定字符串中所有汉字。</a:t>
            </a:r>
          </a:p>
          <a:p>
            <a:pPr indent="-269875"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'^\d{18}|\d{15}$'：检查给定字符串是否为合法身份证格式。</a:t>
            </a:r>
          </a:p>
          <a:p>
            <a:pPr indent="-269875"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'\d{4}-\d{1,2}-\d{1,2}'：匹配指定格式的日期，例如2016-1-31。</a:t>
            </a:r>
          </a:p>
          <a:p>
            <a:pPr indent="-269875"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'^(?=.*[a-z])(?=.*[A-Z])(?=.*\d)(?=.*[,._]).{8,}$'：检查给定字符串是否为强密码，必须同时包含英语字母大写字母、英文小写字母、数字或特殊符号（如英文逗号、英文句号、下划线），并且长度必须至少8位。</a:t>
            </a:r>
          </a:p>
          <a:p>
            <a:pPr indent="-269875"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"(?!.*[\'\"\/;=%?]).+"：如果给定字符串中包含'、"、/、;、=、%、?则匹配失败。</a:t>
            </a:r>
          </a:p>
          <a:p>
            <a:pPr indent="-269875"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'(.)\\1+'：匹配任意字符的两次或多次重复出现。</a:t>
            </a:r>
          </a:p>
          <a:p>
            <a:pPr indent="-269875"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'((?P&lt;f&gt;\b\w+\b)\s+(?P=f))'：匹配连续出现两次的单词。</a:t>
            </a:r>
          </a:p>
          <a:p>
            <a:pPr indent="-269875"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'((?P&lt;f&gt;.)(?P=f)(?P&lt;g&gt;.)(?P=g))'：匹配AABB形式的成语或字母组合。</a:t>
            </a:r>
          </a:p>
        </p:txBody>
      </p:sp>
      <p:sp>
        <p:nvSpPr>
          <p:cNvPr id="11571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91</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itle 1"/>
          <p:cNvSpPr>
            <a:spLocks noGrp="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dirty="0">
                <a:latin typeface="宋体" panose="02010600030101010101" pitchFamily="2" charset="-122"/>
                <a:ea typeface="+mj-ea"/>
                <a:cs typeface="+mj-cs"/>
                <a:sym typeface="宋体" panose="02010600030101010101" pitchFamily="2" charset="-122"/>
              </a:rPr>
              <a:t>4.2.1 正则表达式</a:t>
            </a:r>
            <a:r>
              <a:rPr lang="en-US" altLang="zh-CN" kern="1200" baseline="0" dirty="0">
                <a:latin typeface="+mj-lt"/>
                <a:ea typeface="+mj-ea"/>
                <a:cs typeface="+mj-cs"/>
                <a:sym typeface="宋体" panose="02010600030101010101" pitchFamily="2" charset="-122"/>
              </a:rPr>
              <a:t>语法</a:t>
            </a:r>
            <a:endParaRPr lang="en-US" altLang="zh-CN" kern="1200" baseline="0">
              <a:latin typeface="+mj-lt"/>
              <a:ea typeface="+mj-ea"/>
              <a:cs typeface="+mj-cs"/>
              <a:sym typeface="宋体" panose="02010600030101010101" pitchFamily="2" charset="-122"/>
            </a:endParaRPr>
          </a:p>
        </p:txBody>
      </p:sp>
      <p:sp>
        <p:nvSpPr>
          <p:cNvPr id="116738" name="Content Placeholder 2"/>
          <p:cNvSpPr>
            <a:spLocks noGrp="1"/>
          </p:cNvSpPr>
          <p:nvPr>
            <p:ph idx="1"/>
          </p:nvPr>
        </p:nvSpPr>
        <p:spPr/>
        <p:txBody>
          <a:bodyPr anchor="t"/>
          <a:lstStyle/>
          <a:p>
            <a:pPr>
              <a:spcBef>
                <a:spcPts val="600"/>
              </a:spcBef>
              <a:buFont typeface="Wingdings" panose="05000000000000000000" charset="0"/>
              <a:buChar char=""/>
            </a:pPr>
            <a:r>
              <a:rPr lang="en-US" altLang="zh-CN" sz="1600">
                <a:latin typeface="Consolas" panose="020B0609020204030204" charset="0"/>
                <a:cs typeface="Consolas" panose="020B0609020204030204" charset="0"/>
              </a:rPr>
              <a:t>r"/d+(?=[a-z]+)"</a:t>
            </a:r>
            <a:r>
              <a:rPr lang="zh-CN" altLang="en-US" sz="1600">
                <a:latin typeface="Consolas" panose="020B0609020204030204" charset="0"/>
                <a:cs typeface="Consolas" panose="020B0609020204030204" charset="0"/>
              </a:rPr>
              <a:t>：匹配连续的数字并且最后一个数字跟着小写字母。</a:t>
            </a:r>
          </a:p>
          <a:p>
            <a:pPr>
              <a:spcBef>
                <a:spcPts val="600"/>
              </a:spcBef>
              <a:buFont typeface="Wingdings" panose="05000000000000000000" charset="0"/>
              <a:buChar char=""/>
            </a:pPr>
            <a:r>
              <a:rPr lang="zh-CN" altLang="en-US" sz="1600">
                <a:latin typeface="Consolas" panose="020B0609020204030204" charset="0"/>
                <a:cs typeface="Consolas" panose="020B0609020204030204" charset="0"/>
              </a:rPr>
              <a:t>r"/d+(?![a-z]+)"：匹配连续的数字，并且最后一个数字后面不能跟小写字母。</a:t>
            </a:r>
          </a:p>
          <a:p>
            <a:pPr>
              <a:spcBef>
                <a:spcPts val="600"/>
              </a:spcBef>
              <a:buFont typeface="Wingdings" panose="05000000000000000000" charset="0"/>
              <a:buChar char=""/>
            </a:pPr>
            <a:r>
              <a:rPr lang="zh-CN" altLang="en-US" sz="1600">
                <a:latin typeface="Consolas" panose="020B0609020204030204" charset="0"/>
                <a:cs typeface="Consolas" panose="020B0609020204030204" charset="0"/>
              </a:rPr>
              <a:t>r"(?&lt;=[a-z])</a:t>
            </a:r>
            <a:r>
              <a:rPr lang="en-US" altLang="zh-CN" sz="1600">
                <a:latin typeface="Consolas" panose="020B0609020204030204" charset="0"/>
                <a:cs typeface="Consolas" panose="020B0609020204030204" charset="0"/>
              </a:rPr>
              <a:t>\</a:t>
            </a:r>
            <a:r>
              <a:rPr lang="zh-CN" altLang="en-US" sz="1600">
                <a:latin typeface="Consolas" panose="020B0609020204030204" charset="0"/>
                <a:cs typeface="Consolas" panose="020B0609020204030204" charset="0"/>
              </a:rPr>
              <a:t>d+"：匹配连续的数字，并且第一个数字的前面是小写字母。</a:t>
            </a:r>
          </a:p>
          <a:p>
            <a:pPr>
              <a:spcBef>
                <a:spcPts val="600"/>
              </a:spcBef>
              <a:buFont typeface="Wingdings" panose="05000000000000000000" charset="0"/>
              <a:buChar char=""/>
            </a:pPr>
            <a:r>
              <a:rPr lang="zh-CN" altLang="en-US" sz="1600">
                <a:latin typeface="Consolas" panose="020B0609020204030204" charset="0"/>
                <a:cs typeface="Consolas" panose="020B0609020204030204" charset="0"/>
              </a:rPr>
              <a:t>r"(?&lt;![a-z])</a:t>
            </a:r>
            <a:r>
              <a:rPr lang="en-US" altLang="zh-CN" sz="1600">
                <a:latin typeface="Consolas" panose="020B0609020204030204" charset="0"/>
                <a:cs typeface="Consolas" panose="020B0609020204030204" charset="0"/>
              </a:rPr>
              <a:t>\</a:t>
            </a:r>
            <a:r>
              <a:rPr lang="zh-CN" altLang="en-US" sz="1600">
                <a:latin typeface="Consolas" panose="020B0609020204030204" charset="0"/>
                <a:cs typeface="Consolas" panose="020B0609020204030204" charset="0"/>
              </a:rPr>
              <a:t>d+"：连续的数字，并且第一个数字的前面不能小写字母。</a:t>
            </a:r>
          </a:p>
          <a:p>
            <a:pPr>
              <a:spcBef>
                <a:spcPts val="600"/>
              </a:spcBef>
              <a:buFont typeface="Wingdings" panose="05000000000000000000" charset="0"/>
              <a:buChar char=""/>
            </a:pPr>
            <a:r>
              <a:rPr lang="en-US" altLang="zh-CN" sz="1600">
                <a:latin typeface="Consolas" panose="020B0609020204030204" charset="0"/>
                <a:cs typeface="Consolas" panose="020B0609020204030204" charset="0"/>
              </a:rPr>
              <a:t>r'</a:t>
            </a:r>
            <a:r>
              <a:rPr lang="zh-CN" altLang="en-US" sz="1600">
                <a:latin typeface="Consolas" panose="020B0609020204030204" charset="0"/>
                <a:cs typeface="Consolas" panose="020B0609020204030204" charset="0"/>
              </a:rPr>
              <a:t>\d{3}(?!\d)</a:t>
            </a:r>
            <a:r>
              <a:rPr lang="en-US" altLang="zh-CN" sz="1600">
                <a:latin typeface="Consolas" panose="020B0609020204030204" charset="0"/>
                <a:cs typeface="Consolas" panose="020B0609020204030204" charset="0"/>
              </a:rPr>
              <a:t>'</a:t>
            </a:r>
            <a:r>
              <a:rPr lang="zh-CN" altLang="en-US" sz="1600">
                <a:latin typeface="Consolas" panose="020B0609020204030204" charset="0"/>
                <a:cs typeface="Consolas" panose="020B0609020204030204" charset="0"/>
              </a:rPr>
              <a:t>：匹配三位数字，而且这三位数字的后面不能是数字。</a:t>
            </a:r>
          </a:p>
          <a:p>
            <a:pPr>
              <a:spcBef>
                <a:spcPts val="600"/>
              </a:spcBef>
              <a:buFont typeface="Wingdings" panose="05000000000000000000" charset="0"/>
              <a:buChar char=""/>
            </a:pPr>
            <a:r>
              <a:rPr lang="en-US" altLang="zh-CN" sz="1600">
                <a:latin typeface="Consolas" panose="020B0609020204030204" charset="0"/>
                <a:cs typeface="Consolas" panose="020B0609020204030204" charset="0"/>
              </a:rPr>
              <a:t>r'</a:t>
            </a:r>
            <a:r>
              <a:rPr lang="zh-CN" altLang="en-US" sz="1600">
                <a:latin typeface="Consolas" panose="020B0609020204030204" charset="0"/>
                <a:cs typeface="Consolas" panose="020B0609020204030204" charset="0"/>
              </a:rPr>
              <a:t>\b((?!abc)\w)+\b</a:t>
            </a:r>
            <a:r>
              <a:rPr lang="en-US" altLang="zh-CN" sz="1600">
                <a:latin typeface="Consolas" panose="020B0609020204030204" charset="0"/>
                <a:cs typeface="Consolas" panose="020B0609020204030204" charset="0"/>
              </a:rPr>
              <a:t>'</a:t>
            </a:r>
            <a:r>
              <a:rPr lang="zh-CN" altLang="en-US" sz="1600">
                <a:latin typeface="Consolas" panose="020B0609020204030204" charset="0"/>
                <a:cs typeface="Consolas" panose="020B0609020204030204" charset="0"/>
              </a:rPr>
              <a:t>：匹配不包含连续字符串abc的单词。</a:t>
            </a:r>
          </a:p>
          <a:p>
            <a:pPr>
              <a:spcBef>
                <a:spcPts val="600"/>
              </a:spcBef>
              <a:buFont typeface="Wingdings" panose="05000000000000000000" charset="0"/>
              <a:buChar char=""/>
            </a:pPr>
            <a:r>
              <a:rPr lang="en-US" altLang="zh-CN" sz="1600">
                <a:latin typeface="Consolas" panose="020B0609020204030204" charset="0"/>
                <a:cs typeface="Consolas" panose="020B0609020204030204" charset="0"/>
              </a:rPr>
              <a:t>r'</a:t>
            </a:r>
            <a:r>
              <a:rPr lang="zh-CN" altLang="en-US" sz="1600">
                <a:latin typeface="Consolas" panose="020B0609020204030204" charset="0"/>
                <a:cs typeface="Consolas" panose="020B0609020204030204" charset="0"/>
              </a:rPr>
              <a:t>(?&lt;![a-z])\d{7}</a:t>
            </a:r>
            <a:r>
              <a:rPr lang="en-US" altLang="zh-CN" sz="1600">
                <a:latin typeface="Consolas" panose="020B0609020204030204" charset="0"/>
                <a:cs typeface="Consolas" panose="020B0609020204030204" charset="0"/>
              </a:rPr>
              <a:t>'</a:t>
            </a:r>
            <a:r>
              <a:rPr lang="zh-CN" altLang="en-US" sz="1600">
                <a:latin typeface="Consolas" panose="020B0609020204030204" charset="0"/>
                <a:cs typeface="Consolas" panose="020B0609020204030204" charset="0"/>
              </a:rPr>
              <a:t>：匹配前面不是小写字母的七位数字。</a:t>
            </a:r>
          </a:p>
          <a:p>
            <a:pPr>
              <a:spcBef>
                <a:spcPts val="600"/>
              </a:spcBef>
              <a:buFont typeface="Wingdings" panose="05000000000000000000" charset="0"/>
              <a:buChar char=""/>
            </a:pPr>
            <a:r>
              <a:rPr lang="zh-CN" altLang="en-US" sz="1600">
                <a:latin typeface="Consolas" panose="020B0609020204030204" charset="0"/>
                <a:cs typeface="Consolas" panose="020B0609020204030204" charset="0"/>
              </a:rPr>
              <a:t>r"(?&lt;=&lt;(\w{4})&gt;)(.*)(?=&lt;\/\1&gt;)"：匹配"&lt;span&gt; hello world &lt;/span&gt;"中的</a:t>
            </a:r>
            <a:r>
              <a:rPr lang="en-US" altLang="zh-CN" sz="1600">
                <a:latin typeface="Consolas" panose="020B0609020204030204" charset="0"/>
                <a:cs typeface="Consolas" panose="020B0609020204030204" charset="0"/>
              </a:rPr>
              <a:t>span</a:t>
            </a:r>
            <a:r>
              <a:rPr lang="zh-CN" altLang="en-US" sz="1600">
                <a:latin typeface="Consolas" panose="020B0609020204030204" charset="0"/>
                <a:cs typeface="Consolas" panose="020B0609020204030204" charset="0"/>
              </a:rPr>
              <a:t>和</a:t>
            </a:r>
            <a:r>
              <a:rPr lang="en-US" altLang="zh-CN" sz="1600">
                <a:latin typeface="Consolas" panose="020B0609020204030204" charset="0"/>
                <a:cs typeface="Consolas" panose="020B0609020204030204" charset="0"/>
              </a:rPr>
              <a:t>hello world</a:t>
            </a:r>
            <a:r>
              <a:rPr lang="zh-CN" altLang="en-US" sz="1600">
                <a:latin typeface="Consolas" panose="020B0609020204030204" charset="0"/>
                <a:cs typeface="Consolas" panose="020B0609020204030204" charset="0"/>
              </a:rPr>
              <a:t>。</a:t>
            </a:r>
          </a:p>
        </p:txBody>
      </p:sp>
      <p:sp>
        <p:nvSpPr>
          <p:cNvPr id="116739" name="Slide Number Placeholder 3"/>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92</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标题 52225"/>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4.2.2 re模块主要函数</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413298631"/>
              </p:ext>
            </p:extLst>
          </p:nvPr>
        </p:nvGraphicFramePr>
        <p:xfrm>
          <a:off x="414020" y="1141095"/>
          <a:ext cx="8192135" cy="3469005"/>
        </p:xfrm>
        <a:graphic>
          <a:graphicData uri="http://schemas.openxmlformats.org/drawingml/2006/table">
            <a:tbl>
              <a:tblPr firstRow="1" bandRow="1">
                <a:tableStyleId>{5940675A-B579-460E-94D1-54222C63F5DA}</a:tableStyleId>
              </a:tblPr>
              <a:tblGrid>
                <a:gridCol w="2686685">
                  <a:extLst>
                    <a:ext uri="{9D8B030D-6E8A-4147-A177-3AD203B41FA5}">
                      <a16:colId xmlns:a16="http://schemas.microsoft.com/office/drawing/2014/main" val="20000"/>
                    </a:ext>
                  </a:extLst>
                </a:gridCol>
                <a:gridCol w="5505450">
                  <a:extLst>
                    <a:ext uri="{9D8B030D-6E8A-4147-A177-3AD203B41FA5}">
                      <a16:colId xmlns:a16="http://schemas.microsoft.com/office/drawing/2014/main" val="20001"/>
                    </a:ext>
                  </a:extLst>
                </a:gridCol>
              </a:tblGrid>
              <a:tr h="201295">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方法</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1930">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compile(pattern[, flags])</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创建正则表达式对象</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1295">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escape(string)</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将字符串中所有特殊正则表达式字符转义</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1930">
                <a:tc>
                  <a:txBody>
                    <a:bodyPr/>
                    <a:lstStyle/>
                    <a:p>
                      <a:pPr marL="0" indent="0" algn="l">
                        <a:buNone/>
                      </a:pPr>
                      <a:r>
                        <a:rPr lang="en-US" altLang="zh-CN" sz="1400" b="0" u="none">
                          <a:solidFill>
                            <a:srgbClr val="FF0000"/>
                          </a:solidFill>
                          <a:latin typeface="Times New Roman" panose="02020603050405020304" pitchFamily="2" charset="0"/>
                          <a:ea typeface="宋体" panose="02010600030101010101" pitchFamily="2" charset="-122"/>
                          <a:cs typeface="宋体" panose="02010600030101010101" pitchFamily="2" charset="-122"/>
                        </a:rPr>
                        <a:t>findall(pattern, string[, flags])</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返回包含字符串中所有与给定模式匹配的项的列表</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98755">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finditer(pattern, string, flags=0)</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返回包含所有匹配项的迭代对象，其中每个匹配项都是</a:t>
                      </a:r>
                      <a:r>
                        <a:rPr lang="en-US" altLang="zh-CN" sz="1400" b="0" u="none">
                          <a:latin typeface="宋体" panose="02010600030101010101" pitchFamily="2" charset="-122"/>
                          <a:ea typeface="宋体" panose="02010600030101010101" pitchFamily="2" charset="-122"/>
                          <a:cs typeface="宋体" panose="02010600030101010101" pitchFamily="2" charset="-122"/>
                        </a:rPr>
                        <a:t>Match对象</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1930">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fullmatch(pattern, string, flags=0)</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尝试把模式作用于整个字符串，返回</a:t>
                      </a:r>
                      <a:r>
                        <a:rPr lang="en-US" altLang="zh-CN" sz="1400" b="0" u="none">
                          <a:latin typeface="宋体" panose="02010600030101010101" pitchFamily="2" charset="-122"/>
                          <a:ea typeface="宋体" panose="02010600030101010101" pitchFamily="2" charset="-122"/>
                          <a:cs typeface="宋体" panose="02010600030101010101" pitchFamily="2" charset="-122"/>
                        </a:rPr>
                        <a:t>Match对象</a:t>
                      </a:r>
                      <a:r>
                        <a:rPr lang="zh-CN" altLang="en-US" sz="1400" b="0" u="none">
                          <a:latin typeface="宋体" panose="02010600030101010101" pitchFamily="2" charset="-122"/>
                          <a:ea typeface="宋体" panose="02010600030101010101" pitchFamily="2" charset="-122"/>
                          <a:cs typeface="宋体" panose="02010600030101010101" pitchFamily="2" charset="-122"/>
                        </a:rPr>
                        <a:t>或</a:t>
                      </a:r>
                      <a:r>
                        <a:rPr lang="en-US" altLang="zh-CN" sz="1400" b="0" u="none">
                          <a:latin typeface="宋体" panose="02010600030101010101" pitchFamily="2" charset="-122"/>
                          <a:ea typeface="宋体" panose="02010600030101010101" pitchFamily="2" charset="-122"/>
                          <a:cs typeface="宋体" panose="02010600030101010101" pitchFamily="2" charset="-122"/>
                        </a:rPr>
                        <a:t>None</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01295">
                <a:tc>
                  <a:txBody>
                    <a:bodyPr/>
                    <a:lstStyle/>
                    <a:p>
                      <a:pPr marL="0" indent="0" algn="l">
                        <a:buNone/>
                      </a:pPr>
                      <a:r>
                        <a:rPr lang="en-US" altLang="zh-CN" sz="1400" b="0" u="none">
                          <a:solidFill>
                            <a:srgbClr val="FF0000"/>
                          </a:solidFill>
                          <a:latin typeface="Times New Roman" panose="02020603050405020304" pitchFamily="2" charset="0"/>
                          <a:ea typeface="宋体" panose="02010600030101010101" pitchFamily="2" charset="-122"/>
                          <a:cs typeface="宋体" panose="02010600030101010101" pitchFamily="2" charset="-122"/>
                        </a:rPr>
                        <a:t>match(pattern, string[, flags])</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从字符串的开始处匹配模式，返回</a:t>
                      </a:r>
                      <a:r>
                        <a:rPr lang="en-US" altLang="zh-CN" sz="1400" b="0" u="none" dirty="0" err="1">
                          <a:solidFill>
                            <a:srgbClr val="FF0000"/>
                          </a:solidFill>
                          <a:latin typeface="宋体" panose="02010600030101010101" pitchFamily="2" charset="-122"/>
                          <a:ea typeface="宋体" panose="02010600030101010101" pitchFamily="2" charset="-122"/>
                          <a:cs typeface="宋体" panose="02010600030101010101" pitchFamily="2" charset="-122"/>
                        </a:rPr>
                        <a:t>Match对象</a:t>
                      </a:r>
                      <a:r>
                        <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或</a:t>
                      </a:r>
                      <a:r>
                        <a:rPr lang="en-US" altLang="zh-CN"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None</a:t>
                      </a:r>
                      <a:endParaRPr 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1930">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purge()</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清空正则表达式缓存</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01295">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search(pattern, string[, flags])</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在</a:t>
                      </a:r>
                      <a:r>
                        <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整个字符串</a:t>
                      </a:r>
                      <a:r>
                        <a:rPr lang="zh-CN" altLang="en-US" sz="1400" b="0" u="none" dirty="0">
                          <a:latin typeface="宋体" panose="02010600030101010101" pitchFamily="2" charset="-122"/>
                          <a:ea typeface="宋体" panose="02010600030101010101" pitchFamily="2" charset="-122"/>
                          <a:cs typeface="宋体" panose="02010600030101010101" pitchFamily="2" charset="-122"/>
                        </a:rPr>
                        <a:t>中寻找模式，返回</a:t>
                      </a:r>
                      <a:r>
                        <a:rPr lang="en-US" altLang="zh-CN" sz="1400" b="0" u="none" dirty="0" err="1">
                          <a:latin typeface="宋体" panose="02010600030101010101" pitchFamily="2" charset="-122"/>
                          <a:ea typeface="宋体" panose="02010600030101010101" pitchFamily="2" charset="-122"/>
                          <a:cs typeface="宋体" panose="02010600030101010101" pitchFamily="2" charset="-122"/>
                        </a:rPr>
                        <a:t>Match对象</a:t>
                      </a:r>
                      <a:r>
                        <a:rPr lang="zh-CN" altLang="en-US" sz="1400" b="0" u="none" dirty="0">
                          <a:latin typeface="宋体" panose="02010600030101010101" pitchFamily="2" charset="-122"/>
                          <a:ea typeface="宋体" panose="02010600030101010101" pitchFamily="2" charset="-122"/>
                          <a:cs typeface="宋体" panose="02010600030101010101" pitchFamily="2" charset="-122"/>
                        </a:rPr>
                        <a:t>或</a:t>
                      </a:r>
                      <a:r>
                        <a:rPr lang="en-US" altLang="zh-CN" sz="1400" b="0" u="none" dirty="0">
                          <a:latin typeface="宋体" panose="02010600030101010101" pitchFamily="2" charset="-122"/>
                          <a:ea typeface="宋体" panose="02010600030101010101" pitchFamily="2" charset="-122"/>
                          <a:cs typeface="宋体" panose="02010600030101010101" pitchFamily="2" charset="-122"/>
                        </a:rPr>
                        <a:t>None</a:t>
                      </a:r>
                      <a:endParaRPr lang="en-US" sz="1400" b="0" u="none" dirty="0">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68605">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split(pattern, string[, maxsplit=0])</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根据模式匹配项分隔字符串</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26720">
                <a:tc>
                  <a:txBody>
                    <a:bodyPr/>
                    <a:lstStyle/>
                    <a:p>
                      <a:pPr marL="0" indent="0" algn="l">
                        <a:buNone/>
                      </a:pPr>
                      <a:r>
                        <a:rPr lang="en-US" altLang="zh-CN" sz="1400" b="0" u="none" dirty="0">
                          <a:solidFill>
                            <a:srgbClr val="FF0000"/>
                          </a:solidFill>
                          <a:latin typeface="Times New Roman" panose="02020603050405020304" pitchFamily="2" charset="0"/>
                          <a:ea typeface="宋体" panose="02010600030101010101" pitchFamily="2" charset="-122"/>
                          <a:cs typeface="宋体" panose="02010600030101010101" pitchFamily="2" charset="-122"/>
                        </a:rPr>
                        <a:t>sub(pat, </a:t>
                      </a:r>
                      <a:r>
                        <a:rPr lang="en-US" altLang="zh-CN" sz="1400" b="0" u="none" dirty="0" err="1">
                          <a:solidFill>
                            <a:srgbClr val="FF0000"/>
                          </a:solidFill>
                          <a:latin typeface="Times New Roman" panose="02020603050405020304" pitchFamily="2" charset="0"/>
                          <a:ea typeface="宋体" panose="02010600030101010101" pitchFamily="2" charset="-122"/>
                          <a:cs typeface="宋体" panose="02010600030101010101" pitchFamily="2" charset="-122"/>
                        </a:rPr>
                        <a:t>repl</a:t>
                      </a:r>
                      <a:r>
                        <a:rPr lang="en-US" altLang="zh-CN" sz="1400" b="0" u="none" dirty="0">
                          <a:solidFill>
                            <a:srgbClr val="FF0000"/>
                          </a:solidFill>
                          <a:latin typeface="Times New Roman" panose="02020603050405020304" pitchFamily="2" charset="0"/>
                          <a:ea typeface="宋体" panose="02010600030101010101" pitchFamily="2" charset="-122"/>
                          <a:cs typeface="宋体" panose="02010600030101010101" pitchFamily="2" charset="-122"/>
                        </a:rPr>
                        <a:t>, string[, count=0])</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将字符串中所有与</a:t>
                      </a:r>
                      <a:r>
                        <a:rPr lang="en-US" altLang="zh-CN"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pat</a:t>
                      </a:r>
                      <a:r>
                        <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匹配的项用</a:t>
                      </a:r>
                      <a:r>
                        <a:rPr lang="en-US" altLang="zh-CN" sz="1400" b="0" u="none" dirty="0" err="1">
                          <a:solidFill>
                            <a:srgbClr val="FF0000"/>
                          </a:solidFill>
                          <a:latin typeface="宋体" panose="02010600030101010101" pitchFamily="2" charset="-122"/>
                          <a:ea typeface="宋体" panose="02010600030101010101" pitchFamily="2" charset="-122"/>
                          <a:cs typeface="宋体" panose="02010600030101010101" pitchFamily="2" charset="-122"/>
                        </a:rPr>
                        <a:t>repl</a:t>
                      </a:r>
                      <a:r>
                        <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替换，返回新字符串，</a:t>
                      </a:r>
                      <a:r>
                        <a:rPr lang="en-US" altLang="zh-CN" sz="1400" b="0" u="none" dirty="0" err="1">
                          <a:solidFill>
                            <a:srgbClr val="FF0000"/>
                          </a:solidFill>
                          <a:latin typeface="宋体" panose="02010600030101010101" pitchFamily="2" charset="-122"/>
                          <a:ea typeface="宋体" panose="02010600030101010101" pitchFamily="2" charset="-122"/>
                          <a:cs typeface="宋体" panose="02010600030101010101" pitchFamily="2" charset="-122"/>
                        </a:rPr>
                        <a:t>repl</a:t>
                      </a:r>
                      <a:r>
                        <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可以是字符串或返回字符串的可调用对象，作用于每个匹配的</a:t>
                      </a:r>
                      <a:r>
                        <a:rPr lang="en-US" altLang="zh-CN" sz="1400" b="0" u="none" dirty="0" err="1">
                          <a:solidFill>
                            <a:srgbClr val="FF0000"/>
                          </a:solidFill>
                          <a:latin typeface="宋体" panose="02010600030101010101" pitchFamily="2" charset="-122"/>
                          <a:ea typeface="宋体" panose="02010600030101010101" pitchFamily="2" charset="-122"/>
                          <a:cs typeface="宋体" panose="02010600030101010101" pitchFamily="2" charset="-122"/>
                        </a:rPr>
                        <a:t>Match对象</a:t>
                      </a:r>
                      <a:endParaRPr 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806450">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subn(pat, repl, string[, count=0])</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将字符串中所有</a:t>
                      </a:r>
                      <a:r>
                        <a:rPr lang="en-US" altLang="zh-CN" sz="1400" b="0" u="none" dirty="0">
                          <a:latin typeface="宋体" panose="02010600030101010101" pitchFamily="2" charset="-122"/>
                          <a:ea typeface="宋体" panose="02010600030101010101" pitchFamily="2" charset="-122"/>
                          <a:cs typeface="宋体" panose="02010600030101010101" pitchFamily="2" charset="-122"/>
                        </a:rPr>
                        <a:t>pat</a:t>
                      </a:r>
                      <a:r>
                        <a:rPr lang="zh-CN" altLang="en-US" sz="1400" b="0" u="none" dirty="0">
                          <a:latin typeface="宋体" panose="02010600030101010101" pitchFamily="2" charset="-122"/>
                          <a:ea typeface="宋体" panose="02010600030101010101" pitchFamily="2" charset="-122"/>
                          <a:cs typeface="宋体" panose="02010600030101010101" pitchFamily="2" charset="-122"/>
                        </a:rPr>
                        <a:t>的匹配项用</a:t>
                      </a:r>
                      <a:r>
                        <a:rPr lang="en-US" altLang="zh-CN" sz="1400" b="0" u="none" dirty="0" err="1">
                          <a:latin typeface="宋体" panose="02010600030101010101" pitchFamily="2" charset="-122"/>
                          <a:ea typeface="宋体" panose="02010600030101010101" pitchFamily="2" charset="-122"/>
                          <a:cs typeface="宋体" panose="02010600030101010101" pitchFamily="2" charset="-122"/>
                        </a:rPr>
                        <a:t>repl</a:t>
                      </a:r>
                      <a:r>
                        <a:rPr lang="zh-CN" altLang="en-US" sz="1400" b="0" u="none" dirty="0">
                          <a:latin typeface="宋体" panose="02010600030101010101" pitchFamily="2" charset="-122"/>
                          <a:ea typeface="宋体" panose="02010600030101010101" pitchFamily="2" charset="-122"/>
                          <a:cs typeface="宋体" panose="02010600030101010101" pitchFamily="2" charset="-122"/>
                        </a:rPr>
                        <a:t>替换，返回包含新字符串和替换次数的二元元组，</a:t>
                      </a:r>
                    </a:p>
                    <a:p>
                      <a:pPr marL="0" indent="0" algn="l">
                        <a:buNone/>
                      </a:pPr>
                      <a:r>
                        <a:rPr lang="en-US" altLang="zh-CN" sz="1400" b="0" u="none" dirty="0" err="1">
                          <a:latin typeface="宋体" panose="02010600030101010101" pitchFamily="2" charset="-122"/>
                          <a:ea typeface="宋体" panose="02010600030101010101" pitchFamily="2" charset="-122"/>
                          <a:cs typeface="宋体" panose="02010600030101010101" pitchFamily="2" charset="-122"/>
                        </a:rPr>
                        <a:t>repl</a:t>
                      </a:r>
                      <a:r>
                        <a:rPr lang="zh-CN" altLang="en-US" sz="1400" b="0" u="none" dirty="0">
                          <a:latin typeface="宋体" panose="02010600030101010101" pitchFamily="2" charset="-122"/>
                          <a:ea typeface="宋体" panose="02010600030101010101" pitchFamily="2" charset="-122"/>
                          <a:cs typeface="宋体" panose="02010600030101010101" pitchFamily="2" charset="-122"/>
                        </a:rPr>
                        <a:t>可以是字符串或返回字符串的可调用对象，</a:t>
                      </a:r>
                    </a:p>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作用于每个匹配的</a:t>
                      </a:r>
                      <a:r>
                        <a:rPr lang="en-US" altLang="zh-CN" sz="1400" b="0" u="none" dirty="0" err="1">
                          <a:latin typeface="宋体" panose="02010600030101010101" pitchFamily="2" charset="-122"/>
                          <a:ea typeface="宋体" panose="02010600030101010101" pitchFamily="2" charset="-122"/>
                          <a:cs typeface="宋体" panose="02010600030101010101" pitchFamily="2" charset="-122"/>
                        </a:rPr>
                        <a:t>Match对象</a:t>
                      </a:r>
                      <a:endParaRPr lang="en-US" sz="1400" b="0" u="none" dirty="0">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117803"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93</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buFont typeface="Wingdings" panose="05000000000000000000" charset="0"/>
              <a:buChar char=""/>
            </a:pPr>
            <a:r>
              <a:rPr lang="en-US" altLang="zh-CN" sz="1800" strike="noStrike" noProof="1"/>
              <a:t>flag</a:t>
            </a:r>
            <a:r>
              <a:rPr lang="zh-CN" altLang="en-US" sz="1800" strike="noStrike" noProof="1"/>
              <a:t>参数常用值及含义</a:t>
            </a:r>
          </a:p>
          <a:p>
            <a:pPr fontAlgn="base">
              <a:buFont typeface="Wingdings" panose="05000000000000000000" charset="0"/>
              <a:buChar char=""/>
            </a:pPr>
            <a:r>
              <a:rPr lang="en-US" altLang="zh-CN" sz="1800" strike="noStrike" noProof="1"/>
              <a:t>re.A</a:t>
            </a:r>
            <a:r>
              <a:rPr lang="zh-CN" altLang="en-US" sz="1800" strike="noStrike" noProof="1"/>
              <a:t>：使得正则表达式中\w、\W、\b、\B、\d、\D、\s和\S等元字符只匹配ASCII字符，不匹配Unicode字符。</a:t>
            </a:r>
          </a:p>
          <a:p>
            <a:pPr marL="0" indent="0">
              <a:spcBef>
                <a:spcPts val="0"/>
              </a:spcBef>
              <a:buNone/>
            </a:pPr>
            <a:r>
              <a:rPr lang="zh-CN" altLang="en-US" sz="1800" strike="noStrike" noProof="1">
                <a:latin typeface="Consolas" panose="020B0609020204030204" charset="0"/>
              </a:rPr>
              <a:t>&gt;&gt;&gt; import re</a:t>
            </a:r>
          </a:p>
          <a:p>
            <a:pPr marL="0" indent="0">
              <a:spcBef>
                <a:spcPts val="0"/>
              </a:spcBef>
              <a:buNone/>
            </a:pPr>
            <a:r>
              <a:rPr lang="zh-CN" altLang="en-US" sz="1800" strike="noStrike" noProof="1">
                <a:latin typeface="Consolas" panose="020B0609020204030204" charset="0"/>
              </a:rPr>
              <a:t>&gt;&gt;&gt; re.findall('\d+', '123１２３４')</a:t>
            </a:r>
          </a:p>
          <a:p>
            <a:pPr marL="0" indent="0">
              <a:spcBef>
                <a:spcPts val="0"/>
              </a:spcBef>
              <a:buNone/>
            </a:pPr>
            <a:r>
              <a:rPr lang="zh-CN" altLang="en-US" sz="1800" strike="noStrike" noProof="1">
                <a:solidFill>
                  <a:srgbClr val="00B0F0"/>
                </a:solidFill>
                <a:latin typeface="Consolas" panose="020B0609020204030204" charset="0"/>
              </a:rPr>
              <a:t>['123１２３４']</a:t>
            </a:r>
          </a:p>
          <a:p>
            <a:pPr marL="0" indent="0">
              <a:spcBef>
                <a:spcPts val="0"/>
              </a:spcBef>
              <a:buNone/>
            </a:pPr>
            <a:r>
              <a:rPr lang="zh-CN" altLang="en-US" sz="1800" strike="noStrike" noProof="1">
                <a:latin typeface="Consolas" panose="020B0609020204030204" charset="0"/>
              </a:rPr>
              <a:t>&gt;&gt;&gt; re.findall('\d+', '123１２３４', re.A)</a:t>
            </a:r>
          </a:p>
          <a:p>
            <a:pPr marL="0" indent="0">
              <a:spcBef>
                <a:spcPts val="0"/>
              </a:spcBef>
              <a:buNone/>
            </a:pPr>
            <a:r>
              <a:rPr lang="zh-CN" altLang="en-US" sz="1800" strike="noStrike" noProof="1">
                <a:solidFill>
                  <a:srgbClr val="00B0F0"/>
                </a:solidFill>
                <a:latin typeface="Consolas" panose="020B0609020204030204" charset="0"/>
              </a:rPr>
              <a:t>['123']</a:t>
            </a:r>
          </a:p>
          <a:p>
            <a:pPr marL="0" indent="0">
              <a:spcBef>
                <a:spcPts val="0"/>
              </a:spcBef>
              <a:buNone/>
            </a:pPr>
            <a:r>
              <a:rPr lang="zh-CN" altLang="en-US" sz="1800" strike="noStrike" noProof="1">
                <a:latin typeface="Consolas" panose="020B0609020204030204" charset="0"/>
              </a:rPr>
              <a:t>&gt;&gt;&gt; re.findall('\w+', '1a2b3c１d２e３g４', re.A)</a:t>
            </a:r>
          </a:p>
          <a:p>
            <a:pPr marL="0" indent="0">
              <a:spcBef>
                <a:spcPts val="0"/>
              </a:spcBef>
              <a:buNone/>
            </a:pPr>
            <a:r>
              <a:rPr lang="zh-CN" altLang="en-US" sz="1800" strike="noStrike" noProof="1">
                <a:solidFill>
                  <a:srgbClr val="00B0F0"/>
                </a:solidFill>
                <a:latin typeface="Consolas" panose="020B0609020204030204" charset="0"/>
              </a:rPr>
              <a:t>['1a2b3c', 'd', 'e', 'g']</a:t>
            </a:r>
          </a:p>
          <a:p>
            <a:pPr marL="0" indent="0">
              <a:spcBef>
                <a:spcPts val="0"/>
              </a:spcBef>
              <a:buNone/>
            </a:pPr>
            <a:r>
              <a:rPr lang="zh-CN" altLang="en-US" sz="1800" strike="noStrike" noProof="1">
                <a:latin typeface="Consolas" panose="020B0609020204030204" charset="0"/>
              </a:rPr>
              <a:t>&gt;&gt;&gt; re.findall('\w+', '1a2b3c１d２e３g４')</a:t>
            </a:r>
          </a:p>
          <a:p>
            <a:pPr marL="0" indent="0">
              <a:spcBef>
                <a:spcPts val="0"/>
              </a:spcBef>
              <a:buNone/>
            </a:pPr>
            <a:r>
              <a:rPr lang="zh-CN" altLang="en-US" sz="1800" strike="noStrike" noProof="1">
                <a:solidFill>
                  <a:srgbClr val="00B0F0"/>
                </a:solidFill>
                <a:latin typeface="Consolas" panose="020B0609020204030204" charset="0"/>
              </a:rPr>
              <a:t>['1a2b3c１d２e３g４']</a:t>
            </a:r>
          </a:p>
        </p:txBody>
      </p:sp>
      <p:sp>
        <p:nvSpPr>
          <p:cNvPr id="118787" name="Slide Number Placeholder 3"/>
          <p:cNvSpPr>
            <a:spLocks noGrp="1"/>
          </p:cNvSpPr>
          <p:nvPr>
            <p:ph type="sldNum" sz="quarter" idx="4"/>
          </p:nvPr>
        </p:nvSpPr>
        <p:spPr/>
        <p:txBody>
          <a:bodyPr wrap="square" lIns="68580" tIns="34290" rIns="68580" bIns="3429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94</a:t>
            </a:fld>
            <a:endParaRPr lang="zh-CN" altLang="en-US" sz="1050" dirty="0">
              <a:latin typeface="Arial" panose="020B0604020202020204" pitchFamily="34" charset="0"/>
              <a:ea typeface="宋体" panose="02010600030101010101" pitchFamily="2" charset="-122"/>
            </a:endParaRPr>
          </a:p>
        </p:txBody>
      </p:sp>
      <p:sp>
        <p:nvSpPr>
          <p:cNvPr id="2" name="Title 1"/>
          <p:cNvSpPr>
            <a:spLocks noGrp="1"/>
          </p:cNvSpPr>
          <p:nvPr>
            <p:ph type="title"/>
          </p:nvPr>
        </p:nvSpPr>
        <p:spPr>
          <a:xfrm>
            <a:off x="3175" y="18097"/>
            <a:ext cx="9116695" cy="925039"/>
          </a:xfrm>
        </p:spPr>
        <p:txBody>
          <a:bodyPr>
            <a:normAutofit/>
          </a:bodyPr>
          <a:lstStyle/>
          <a:p>
            <a:r>
              <a:rPr dirty="0">
                <a:latin typeface="宋体" panose="02010600030101010101" pitchFamily="2" charset="-122"/>
                <a:sym typeface="宋体" panose="02010600030101010101" pitchFamily="2" charset="-122"/>
              </a:rPr>
              <a:t>4.2.2 re模块主要函数</a:t>
            </a:r>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1970" y="1200150"/>
            <a:ext cx="8148320" cy="3394710"/>
          </a:xfrm>
        </p:spPr>
        <p:txBody>
          <a:bodyPr/>
          <a:lstStyle/>
          <a:p>
            <a:pPr fontAlgn="base">
              <a:buFont typeface="Wingdings" panose="05000000000000000000" charset="0"/>
              <a:buChar char=""/>
            </a:pPr>
            <a:r>
              <a:rPr lang="en-US" sz="1800" strike="noStrike" noProof="1"/>
              <a:t>re.I</a:t>
            </a:r>
            <a:r>
              <a:rPr lang="zh-CN" altLang="en-US" sz="1800" strike="noStrike" noProof="1"/>
              <a:t>：忽略大小写。</a:t>
            </a:r>
          </a:p>
          <a:p>
            <a:pPr marL="0" indent="0" fontAlgn="base">
              <a:buNone/>
            </a:pPr>
            <a:r>
              <a:rPr lang="zh-CN" altLang="en-US" sz="1800" strike="noStrike" noProof="1">
                <a:latin typeface="Consolas" panose="020B0609020204030204" charset="0"/>
              </a:rPr>
              <a:t>&gt;&gt;&gt; re.findall('[a-z0-9]+', '1a2b3c１D２e３G４')</a:t>
            </a:r>
          </a:p>
          <a:p>
            <a:pPr marL="0" indent="0" fontAlgn="base">
              <a:buNone/>
            </a:pPr>
            <a:r>
              <a:rPr lang="zh-CN" altLang="en-US" sz="1800" strike="noStrike" noProof="1">
                <a:solidFill>
                  <a:srgbClr val="00B0F0"/>
                </a:solidFill>
                <a:latin typeface="Consolas" panose="020B0609020204030204" charset="0"/>
              </a:rPr>
              <a:t>['1a2b3c', 'e']</a:t>
            </a:r>
          </a:p>
          <a:p>
            <a:pPr marL="0" indent="0" fontAlgn="base">
              <a:buNone/>
            </a:pPr>
            <a:r>
              <a:rPr lang="zh-CN" altLang="en-US" sz="1800" strike="noStrike" noProof="1">
                <a:latin typeface="Consolas" panose="020B0609020204030204" charset="0"/>
              </a:rPr>
              <a:t>&gt;&gt;&gt; re.findall('[a-z0-9]+', '1a2b3c１D２e３G４', re.I)</a:t>
            </a:r>
          </a:p>
          <a:p>
            <a:pPr marL="0" indent="0" fontAlgn="base">
              <a:buNone/>
            </a:pPr>
            <a:r>
              <a:rPr lang="zh-CN" altLang="en-US" sz="1800" strike="noStrike" noProof="1">
                <a:solidFill>
                  <a:srgbClr val="00B0F0"/>
                </a:solidFill>
                <a:latin typeface="Consolas" panose="020B0609020204030204" charset="0"/>
              </a:rPr>
              <a:t>['1a2b3c', 'D', 'e', 'G']</a:t>
            </a:r>
          </a:p>
          <a:p>
            <a:pPr marL="0" indent="0" fontAlgn="base">
              <a:buNone/>
            </a:pPr>
            <a:r>
              <a:rPr lang="zh-CN" altLang="en-US" sz="1800" strike="noStrike" noProof="1">
                <a:latin typeface="Consolas" panose="020B0609020204030204" charset="0"/>
              </a:rPr>
              <a:t>&gt;&gt;&gt; re.findall('[a-z0-9０-９]+', '1a2b3c１D２e３G４', re.I)</a:t>
            </a:r>
          </a:p>
          <a:p>
            <a:pPr marL="0" indent="0" fontAlgn="base">
              <a:buNone/>
            </a:pPr>
            <a:r>
              <a:rPr lang="zh-CN" altLang="en-US" sz="1800" strike="noStrike" noProof="1">
                <a:solidFill>
                  <a:srgbClr val="00B0F0"/>
                </a:solidFill>
                <a:latin typeface="Consolas" panose="020B0609020204030204" charset="0"/>
              </a:rPr>
              <a:t>['1a2b3c１D２e３G４']</a:t>
            </a:r>
          </a:p>
          <a:p>
            <a:pPr marL="0" indent="0" fontAlgn="base">
              <a:buNone/>
            </a:pPr>
            <a:r>
              <a:rPr lang="zh-CN" altLang="en-US" sz="1800" strike="noStrike" noProof="1">
                <a:latin typeface="Consolas" panose="020B0609020204030204" charset="0"/>
              </a:rPr>
              <a:t>&gt;&gt;&gt; re.findall('[a-z0-9０-９]+', '1a2b3c１D２e３G４')</a:t>
            </a:r>
          </a:p>
          <a:p>
            <a:pPr marL="0" indent="0" fontAlgn="base">
              <a:buNone/>
            </a:pPr>
            <a:r>
              <a:rPr lang="zh-CN" altLang="en-US" sz="1800" strike="noStrike" noProof="1">
                <a:solidFill>
                  <a:srgbClr val="00B0F0"/>
                </a:solidFill>
                <a:latin typeface="Consolas" panose="020B0609020204030204" charset="0"/>
              </a:rPr>
              <a:t>['1a2b3c１', '２e３', '４']</a:t>
            </a:r>
          </a:p>
        </p:txBody>
      </p:sp>
      <p:sp>
        <p:nvSpPr>
          <p:cNvPr id="119811" name="Slide Number Placeholder 3"/>
          <p:cNvSpPr>
            <a:spLocks noGrp="1"/>
          </p:cNvSpPr>
          <p:nvPr>
            <p:ph type="sldNum" sz="quarter" idx="4"/>
          </p:nvPr>
        </p:nvSpPr>
        <p:spPr/>
        <p:txBody>
          <a:bodyPr wrap="square" lIns="68580" tIns="34290" rIns="68580" bIns="3429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95</a:t>
            </a:fld>
            <a:endParaRPr lang="zh-CN" altLang="en-US" sz="1050" dirty="0">
              <a:latin typeface="Arial" panose="020B0604020202020204" pitchFamily="34" charset="0"/>
              <a:ea typeface="宋体" panose="02010600030101010101" pitchFamily="2" charset="-122"/>
            </a:endParaRPr>
          </a:p>
        </p:txBody>
      </p:sp>
      <p:sp>
        <p:nvSpPr>
          <p:cNvPr id="2" name="Title 1"/>
          <p:cNvSpPr>
            <a:spLocks noGrp="1"/>
          </p:cNvSpPr>
          <p:nvPr>
            <p:ph type="title"/>
          </p:nvPr>
        </p:nvSpPr>
        <p:spPr>
          <a:xfrm>
            <a:off x="3175" y="18097"/>
            <a:ext cx="9116695" cy="925039"/>
          </a:xfrm>
        </p:spPr>
        <p:txBody>
          <a:bodyPr/>
          <a:lstStyle/>
          <a:p>
            <a:r>
              <a:rPr dirty="0">
                <a:latin typeface="宋体" panose="02010600030101010101" pitchFamily="2" charset="-122"/>
                <a:sym typeface="宋体" panose="02010600030101010101" pitchFamily="2" charset="-122"/>
              </a:rPr>
              <a:t>4.2.2 re模块主要函数</a:t>
            </a:r>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 y="18097"/>
            <a:ext cx="9116695" cy="925039"/>
          </a:xfrm>
        </p:spPr>
        <p:txBody>
          <a:bodyPr/>
          <a:lstStyle/>
          <a:p>
            <a:r>
              <a:rPr lang="en-US" altLang="zh-CN" dirty="0">
                <a:latin typeface="宋体" panose="02010600030101010101" pitchFamily="2" charset="-122"/>
                <a:sym typeface="宋体" panose="02010600030101010101" pitchFamily="2" charset="-122"/>
              </a:rPr>
              <a:t>4.2.2 re模块主要</a:t>
            </a:r>
            <a:r>
              <a:rPr dirty="0">
                <a:latin typeface="宋体" panose="02010600030101010101" pitchFamily="2" charset="-122"/>
                <a:sym typeface="宋体" panose="02010600030101010101" pitchFamily="2" charset="-122"/>
              </a:rPr>
              <a:t>函数</a:t>
            </a:r>
            <a:endParaRPr lang="en-US"/>
          </a:p>
        </p:txBody>
      </p:sp>
      <p:sp>
        <p:nvSpPr>
          <p:cNvPr id="3" name="Content Placeholder 2"/>
          <p:cNvSpPr>
            <a:spLocks noGrp="1"/>
          </p:cNvSpPr>
          <p:nvPr>
            <p:ph idx="1"/>
          </p:nvPr>
        </p:nvSpPr>
        <p:spPr/>
        <p:txBody>
          <a:bodyPr/>
          <a:lstStyle/>
          <a:p>
            <a:pPr eaLnBrk="1" latinLnBrk="0" hangingPunct="1">
              <a:spcBef>
                <a:spcPts val="0"/>
              </a:spcBef>
              <a:buFont typeface="Wingdings" panose="05000000000000000000" charset="0"/>
              <a:buChar char=""/>
            </a:pPr>
            <a:r>
              <a:rPr lang="en-US" sz="1800">
                <a:latin typeface="Consolas" panose="020B0609020204030204" charset="0"/>
              </a:rPr>
              <a:t>re.M</a:t>
            </a:r>
            <a:r>
              <a:rPr lang="zh-CN" altLang="en-US" sz="1800">
                <a:latin typeface="Consolas" panose="020B0609020204030204" charset="0"/>
              </a:rPr>
              <a:t>：多行模式，</a:t>
            </a:r>
            <a:r>
              <a:rPr lang="en-US" altLang="zh-CN" sz="1800">
                <a:latin typeface="Consolas" panose="020B0609020204030204" charset="0"/>
              </a:rPr>
              <a:t>^</a:t>
            </a:r>
            <a:r>
              <a:rPr lang="zh-CN" altLang="en-US" sz="1800">
                <a:latin typeface="Consolas" panose="020B0609020204030204" charset="0"/>
              </a:rPr>
              <a:t>可以匹配每行开始，</a:t>
            </a:r>
            <a:r>
              <a:rPr lang="en-US" altLang="zh-CN" sz="1800">
                <a:latin typeface="Consolas" panose="020B0609020204030204" charset="0"/>
              </a:rPr>
              <a:t>$</a:t>
            </a:r>
            <a:r>
              <a:rPr lang="zh-CN" altLang="en-US" sz="1800">
                <a:latin typeface="Consolas" panose="020B0609020204030204" charset="0"/>
              </a:rPr>
              <a:t>可以匹配每行结束。默认情况下分别匹配字符串的开始和结束。</a:t>
            </a:r>
          </a:p>
          <a:p>
            <a:pPr marL="0" indent="0">
              <a:spcBef>
                <a:spcPts val="0"/>
              </a:spcBef>
              <a:buNone/>
            </a:pPr>
            <a:r>
              <a:rPr lang="en-US" sz="1350">
                <a:latin typeface="Consolas" panose="020B0609020204030204" charset="0"/>
              </a:rPr>
              <a:t>&gt;&gt;&gt; text = '''</a:t>
            </a:r>
          </a:p>
          <a:p>
            <a:pPr marL="0" indent="0">
              <a:spcBef>
                <a:spcPts val="0"/>
              </a:spcBef>
              <a:buNone/>
            </a:pPr>
            <a:r>
              <a:rPr lang="en-US" sz="1350">
                <a:latin typeface="Consolas" panose="020B0609020204030204" charset="0"/>
              </a:rPr>
              <a:t>abc1234</a:t>
            </a:r>
          </a:p>
          <a:p>
            <a:pPr marL="0" indent="0">
              <a:spcBef>
                <a:spcPts val="0"/>
              </a:spcBef>
              <a:buNone/>
            </a:pPr>
            <a:r>
              <a:rPr lang="en-US" sz="1350">
                <a:latin typeface="Consolas" panose="020B0609020204030204" charset="0"/>
              </a:rPr>
              <a:t>1234</a:t>
            </a:r>
          </a:p>
          <a:p>
            <a:pPr marL="0" indent="0">
              <a:spcBef>
                <a:spcPts val="0"/>
              </a:spcBef>
              <a:buNone/>
            </a:pPr>
            <a:r>
              <a:rPr lang="en-US" sz="1350">
                <a:latin typeface="Consolas" panose="020B0609020204030204" charset="0"/>
              </a:rPr>
              <a:t>abc</a:t>
            </a:r>
          </a:p>
          <a:p>
            <a:pPr marL="0" indent="0">
              <a:spcBef>
                <a:spcPts val="0"/>
              </a:spcBef>
              <a:buNone/>
            </a:pPr>
            <a:r>
              <a:rPr lang="en-US" sz="1350">
                <a:latin typeface="Consolas" panose="020B0609020204030204" charset="0"/>
              </a:rPr>
              <a:t>Python</a:t>
            </a:r>
          </a:p>
          <a:p>
            <a:pPr marL="0" indent="0">
              <a:spcBef>
                <a:spcPts val="0"/>
              </a:spcBef>
              <a:buNone/>
            </a:pPr>
            <a:r>
              <a:rPr lang="en-US" sz="1350">
                <a:latin typeface="Consolas" panose="020B0609020204030204" charset="0"/>
              </a:rPr>
              <a:t>董付国</a:t>
            </a:r>
          </a:p>
          <a:p>
            <a:pPr marL="0" indent="0">
              <a:spcBef>
                <a:spcPts val="0"/>
              </a:spcBef>
              <a:buNone/>
            </a:pPr>
            <a:r>
              <a:rPr lang="en-US" sz="1350">
                <a:latin typeface="Consolas" panose="020B0609020204030204" charset="0"/>
              </a:rPr>
              <a:t>'''</a:t>
            </a:r>
          </a:p>
          <a:p>
            <a:pPr marL="0" indent="0">
              <a:spcBef>
                <a:spcPts val="0"/>
              </a:spcBef>
              <a:buNone/>
            </a:pPr>
            <a:r>
              <a:rPr lang="en-US" sz="1350">
                <a:latin typeface="Consolas" panose="020B0609020204030204" charset="0"/>
              </a:rPr>
              <a:t>&gt;&gt;&gt; re.findall(r'^\w+$', text)</a:t>
            </a:r>
          </a:p>
          <a:p>
            <a:pPr marL="0" indent="0">
              <a:spcBef>
                <a:spcPts val="0"/>
              </a:spcBef>
              <a:buNone/>
            </a:pPr>
            <a:r>
              <a:rPr lang="en-US" sz="1350">
                <a:solidFill>
                  <a:srgbClr val="00B0F0"/>
                </a:solidFill>
                <a:latin typeface="Consolas" panose="020B0609020204030204" charset="0"/>
              </a:rPr>
              <a:t>[]</a:t>
            </a:r>
          </a:p>
          <a:p>
            <a:pPr marL="0" indent="0">
              <a:spcBef>
                <a:spcPts val="0"/>
              </a:spcBef>
              <a:buNone/>
            </a:pPr>
            <a:r>
              <a:rPr lang="en-US" sz="1350">
                <a:latin typeface="Consolas" panose="020B0609020204030204" charset="0"/>
              </a:rPr>
              <a:t>&gt;&gt;&gt; re.findall(r'^.+$', text)</a:t>
            </a:r>
          </a:p>
          <a:p>
            <a:pPr marL="0" indent="0">
              <a:spcBef>
                <a:spcPts val="0"/>
              </a:spcBef>
              <a:buNone/>
            </a:pPr>
            <a:r>
              <a:rPr lang="en-US" sz="1350">
                <a:solidFill>
                  <a:srgbClr val="00B0F0"/>
                </a:solidFill>
                <a:latin typeface="Consolas" panose="020B0609020204030204" charset="0"/>
              </a:rPr>
              <a:t>[]</a:t>
            </a:r>
          </a:p>
          <a:p>
            <a:pPr marL="0" indent="0">
              <a:spcBef>
                <a:spcPts val="0"/>
              </a:spcBef>
              <a:buNone/>
            </a:pPr>
            <a:r>
              <a:rPr lang="en-US" sz="1350">
                <a:latin typeface="Consolas" panose="020B0609020204030204" charset="0"/>
              </a:rPr>
              <a:t>&gt;&gt;&gt; re.findall(r'^\w+$', text, re.M)</a:t>
            </a:r>
          </a:p>
          <a:p>
            <a:pPr marL="0" indent="0">
              <a:spcBef>
                <a:spcPts val="0"/>
              </a:spcBef>
              <a:buNone/>
            </a:pPr>
            <a:r>
              <a:rPr lang="en-US" sz="1350">
                <a:solidFill>
                  <a:srgbClr val="00B0F0"/>
                </a:solidFill>
                <a:latin typeface="Consolas" panose="020B0609020204030204" charset="0"/>
              </a:rPr>
              <a:t>['abc1234', '1234', 'abc', 'Python', '董付国']</a:t>
            </a:r>
          </a:p>
          <a:p>
            <a:pPr marL="0" indent="0">
              <a:spcBef>
                <a:spcPts val="0"/>
              </a:spcBef>
              <a:buNone/>
            </a:pPr>
            <a:r>
              <a:rPr lang="en-US" sz="1350">
                <a:latin typeface="Consolas" panose="020B0609020204030204" charset="0"/>
              </a:rPr>
              <a:t>&gt;&gt;&gt; re.findall(r'^.+$', text, re.M)</a:t>
            </a:r>
          </a:p>
          <a:p>
            <a:pPr marL="0" indent="0">
              <a:spcBef>
                <a:spcPts val="0"/>
              </a:spcBef>
              <a:buNone/>
            </a:pPr>
            <a:r>
              <a:rPr lang="en-US" sz="1350">
                <a:solidFill>
                  <a:srgbClr val="00B0F0"/>
                </a:solidFill>
                <a:latin typeface="Consolas" panose="020B0609020204030204" charset="0"/>
              </a:rPr>
              <a:t>['abc1234', '1234', 'abc', 'Python', '董付国']</a:t>
            </a:r>
          </a:p>
        </p:txBody>
      </p:sp>
      <p:sp>
        <p:nvSpPr>
          <p:cNvPr id="4" name="Slide Number Placeholder 3"/>
          <p:cNvSpPr>
            <a:spLocks noGrp="1"/>
          </p:cNvSpPr>
          <p:nvPr>
            <p:ph type="sldNum" sz="quarter" idx="4"/>
          </p:nvPr>
        </p:nvSpPr>
        <p:spPr/>
        <p:txBody>
          <a:bodyPr/>
          <a:lstStyle/>
          <a:p>
            <a:pPr algn="r" fontAlgn="base"/>
            <a:fld id="{9A0DB2DC-4C9A-4742-B13C-FB6460FD3503}" type="slidenum">
              <a:rPr lang="zh-CN" altLang="en-US" sz="790" strike="noStrike" noProof="1" dirty="0">
                <a:latin typeface="Arial" panose="020B0604020202020204" pitchFamily="34" charset="0"/>
                <a:ea typeface="宋体" panose="02010600030101010101" pitchFamily="2" charset="-122"/>
                <a:cs typeface="+mn-cs"/>
              </a:rPr>
              <a:t>96</a:t>
            </a:fld>
            <a:endParaRPr lang="zh-CN" altLang="en-US" sz="790" strike="noStrike" noProof="1"/>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 y="11747"/>
            <a:ext cx="9116695" cy="925039"/>
          </a:xfrm>
        </p:spPr>
        <p:txBody>
          <a:bodyPr/>
          <a:lstStyle/>
          <a:p>
            <a:r>
              <a:rPr lang="en-US" altLang="zh-CN" dirty="0">
                <a:latin typeface="宋体" panose="02010600030101010101" pitchFamily="2" charset="-122"/>
                <a:sym typeface="宋体" panose="02010600030101010101" pitchFamily="2" charset="-122"/>
              </a:rPr>
              <a:t>4.2.2 re模块主要</a:t>
            </a:r>
            <a:r>
              <a:rPr dirty="0">
                <a:latin typeface="宋体" panose="02010600030101010101" pitchFamily="2" charset="-122"/>
                <a:sym typeface="宋体" panose="02010600030101010101" pitchFamily="2" charset="-122"/>
              </a:rPr>
              <a:t>函数</a:t>
            </a:r>
            <a:endParaRPr lang="en-US"/>
          </a:p>
        </p:txBody>
      </p:sp>
      <p:sp>
        <p:nvSpPr>
          <p:cNvPr id="3" name="Content Placeholder 2"/>
          <p:cNvSpPr>
            <a:spLocks noGrp="1"/>
          </p:cNvSpPr>
          <p:nvPr>
            <p:ph idx="1"/>
          </p:nvPr>
        </p:nvSpPr>
        <p:spPr>
          <a:xfrm>
            <a:off x="457200" y="1200150"/>
            <a:ext cx="8437245" cy="3395345"/>
          </a:xfrm>
        </p:spPr>
        <p:txBody>
          <a:bodyPr/>
          <a:lstStyle/>
          <a:p>
            <a:pPr>
              <a:buFont typeface="Wingdings" panose="05000000000000000000" charset="0"/>
              <a:buChar char=""/>
            </a:pPr>
            <a:r>
              <a:rPr lang="en-US" sz="1800">
                <a:latin typeface="Consolas" panose="020B0609020204030204" charset="0"/>
              </a:rPr>
              <a:t>re.S</a:t>
            </a:r>
            <a:r>
              <a:rPr lang="zh-CN" altLang="en-US" sz="1800">
                <a:latin typeface="Consolas" panose="020B0609020204030204" charset="0"/>
              </a:rPr>
              <a:t>：单行模式，圆点可以匹配换行符。</a:t>
            </a:r>
          </a:p>
          <a:p>
            <a:pPr marL="0" indent="0">
              <a:buNone/>
            </a:pPr>
            <a:r>
              <a:rPr lang="zh-CN" altLang="en-US" sz="1800">
                <a:latin typeface="Consolas" panose="020B0609020204030204" charset="0"/>
              </a:rPr>
              <a:t>&gt;&gt;&gt; text = '''&lt;p&gt;Beautiful is better than ugly.</a:t>
            </a:r>
          </a:p>
          <a:p>
            <a:pPr marL="0" indent="0">
              <a:buNone/>
            </a:pPr>
            <a:r>
              <a:rPr lang="zh-CN" altLang="en-US" sz="1800">
                <a:latin typeface="Consolas" panose="020B0609020204030204" charset="0"/>
              </a:rPr>
              <a:t>Explicit is better than implicit.</a:t>
            </a:r>
          </a:p>
          <a:p>
            <a:pPr marL="0" indent="0">
              <a:buNone/>
            </a:pPr>
            <a:r>
              <a:rPr lang="zh-CN" altLang="en-US" sz="1800">
                <a:latin typeface="Consolas" panose="020B0609020204030204" charset="0"/>
              </a:rPr>
              <a:t>Simple is better than complex.&lt;/p&gt;'''</a:t>
            </a:r>
          </a:p>
          <a:p>
            <a:pPr marL="0" indent="0">
              <a:buNone/>
            </a:pPr>
            <a:r>
              <a:rPr lang="zh-CN" altLang="en-US" sz="1800">
                <a:latin typeface="Consolas" panose="020B0609020204030204" charset="0"/>
              </a:rPr>
              <a:t>&gt;&gt;&gt; re.findall(r'&lt;p&gt;(.+?)&lt;/p&gt;', text)</a:t>
            </a:r>
          </a:p>
          <a:p>
            <a:pPr marL="0" indent="0">
              <a:buNone/>
            </a:pPr>
            <a:r>
              <a:rPr lang="zh-CN" altLang="en-US" sz="1800">
                <a:solidFill>
                  <a:srgbClr val="00B0F0"/>
                </a:solidFill>
                <a:latin typeface="Consolas" panose="020B0609020204030204" charset="0"/>
              </a:rPr>
              <a:t>[]</a:t>
            </a:r>
          </a:p>
          <a:p>
            <a:pPr marL="0" indent="0">
              <a:buNone/>
            </a:pPr>
            <a:r>
              <a:rPr lang="zh-CN" altLang="en-US" sz="1800">
                <a:latin typeface="Consolas" panose="020B0609020204030204" charset="0"/>
              </a:rPr>
              <a:t>&gt;&gt;&gt; re.findall(r'&lt;p&gt;(.+?)&lt;/p&gt;', text, re.S)</a:t>
            </a:r>
          </a:p>
          <a:p>
            <a:pPr marL="0" indent="0">
              <a:buNone/>
            </a:pPr>
            <a:r>
              <a:rPr lang="zh-CN" altLang="en-US" sz="1800">
                <a:solidFill>
                  <a:srgbClr val="00B0F0"/>
                </a:solidFill>
                <a:latin typeface="Consolas" panose="020B0609020204030204" charset="0"/>
              </a:rPr>
              <a:t>['Beautiful is better than ugly.\nExplicit is better than implicit.\nSimple is better than complex.']</a:t>
            </a:r>
          </a:p>
        </p:txBody>
      </p:sp>
      <p:sp>
        <p:nvSpPr>
          <p:cNvPr id="4" name="Slide Number Placeholder 3"/>
          <p:cNvSpPr>
            <a:spLocks noGrp="1"/>
          </p:cNvSpPr>
          <p:nvPr>
            <p:ph type="sldNum" sz="quarter" idx="4"/>
          </p:nvPr>
        </p:nvSpPr>
        <p:spPr/>
        <p:txBody>
          <a:bodyPr/>
          <a:lstStyle/>
          <a:p>
            <a:pPr algn="r" fontAlgn="base"/>
            <a:fld id="{9A0DB2DC-4C9A-4742-B13C-FB6460FD3503}" type="slidenum">
              <a:rPr lang="zh-CN" altLang="en-US" sz="790" strike="noStrike" noProof="1" dirty="0">
                <a:latin typeface="Arial" panose="020B0604020202020204" pitchFamily="34" charset="0"/>
                <a:ea typeface="宋体" panose="02010600030101010101" pitchFamily="2" charset="-122"/>
                <a:cs typeface="+mn-cs"/>
              </a:rPr>
              <a:t>97</a:t>
            </a:fld>
            <a:endParaRPr lang="zh-CN" altLang="en-US" sz="790" strike="noStrike" noProof="1"/>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170" y="1200150"/>
            <a:ext cx="8317230" cy="3394710"/>
          </a:xfrm>
        </p:spPr>
        <p:txBody>
          <a:bodyPr/>
          <a:lstStyle/>
          <a:p>
            <a:pPr marL="0" indent="0" eaLnBrk="1" latinLnBrk="0" hangingPunct="1">
              <a:spcBef>
                <a:spcPts val="0"/>
              </a:spcBef>
              <a:buNone/>
            </a:pPr>
            <a:r>
              <a:rPr lang="en-US" sz="1400">
                <a:latin typeface="Consolas" panose="020B0609020204030204" charset="0"/>
              </a:rPr>
              <a:t>&gt;&gt;&gt; text = '''</a:t>
            </a:r>
          </a:p>
          <a:p>
            <a:pPr marL="0" indent="0" eaLnBrk="1" latinLnBrk="0" hangingPunct="1">
              <a:spcBef>
                <a:spcPts val="0"/>
              </a:spcBef>
              <a:buNone/>
            </a:pPr>
            <a:r>
              <a:rPr lang="en-US" sz="1400">
                <a:latin typeface="Consolas" panose="020B0609020204030204" charset="0"/>
              </a:rPr>
              <a:t>good</a:t>
            </a:r>
          </a:p>
          <a:p>
            <a:pPr marL="0" indent="0" eaLnBrk="1" latinLnBrk="0" hangingPunct="1">
              <a:spcBef>
                <a:spcPts val="0"/>
              </a:spcBef>
              <a:buNone/>
            </a:pPr>
            <a:r>
              <a:rPr lang="en-US" sz="1400">
                <a:latin typeface="Consolas" panose="020B0609020204030204" charset="0"/>
              </a:rPr>
              <a:t>bad</a:t>
            </a:r>
          </a:p>
          <a:p>
            <a:pPr marL="0" indent="0" eaLnBrk="1" latinLnBrk="0" hangingPunct="1">
              <a:spcBef>
                <a:spcPts val="0"/>
              </a:spcBef>
              <a:buNone/>
            </a:pPr>
            <a:r>
              <a:rPr lang="en-US" sz="1400">
                <a:latin typeface="Consolas" panose="020B0609020204030204" charset="0"/>
              </a:rPr>
              <a:t>345a</a:t>
            </a:r>
          </a:p>
          <a:p>
            <a:pPr marL="0" indent="0" eaLnBrk="1" latinLnBrk="0" hangingPunct="1">
              <a:spcBef>
                <a:spcPts val="0"/>
              </a:spcBef>
              <a:buNone/>
            </a:pPr>
            <a:r>
              <a:rPr lang="en-US" sz="1400">
                <a:latin typeface="Consolas" panose="020B0609020204030204" charset="0"/>
              </a:rPr>
              <a:t>abc456</a:t>
            </a:r>
          </a:p>
          <a:p>
            <a:pPr marL="0" indent="0" eaLnBrk="1" latinLnBrk="0" hangingPunct="1">
              <a:spcBef>
                <a:spcPts val="0"/>
              </a:spcBef>
              <a:buNone/>
            </a:pPr>
            <a:r>
              <a:rPr lang="en-US" sz="1400">
                <a:latin typeface="Consolas" panose="020B0609020204030204" charset="0"/>
              </a:rPr>
              <a:t>'''</a:t>
            </a:r>
          </a:p>
          <a:p>
            <a:pPr marL="0" indent="0" eaLnBrk="1" latinLnBrk="0" hangingPunct="1">
              <a:spcBef>
                <a:spcPts val="0"/>
              </a:spcBef>
              <a:buNone/>
            </a:pPr>
            <a:r>
              <a:rPr lang="en-US" sz="1400">
                <a:latin typeface="Consolas" panose="020B0609020204030204" charset="0"/>
              </a:rPr>
              <a:t>&gt;&gt;&gt; re.findall(r'\w+', text)</a:t>
            </a:r>
          </a:p>
          <a:p>
            <a:pPr marL="0" indent="0" eaLnBrk="1" latinLnBrk="0" hangingPunct="1">
              <a:spcBef>
                <a:spcPts val="0"/>
              </a:spcBef>
              <a:buNone/>
            </a:pPr>
            <a:r>
              <a:rPr lang="en-US" sz="1400">
                <a:solidFill>
                  <a:srgbClr val="00B0F0"/>
                </a:solidFill>
                <a:latin typeface="Consolas" panose="020B0609020204030204" charset="0"/>
              </a:rPr>
              <a:t>['good', 'bad', '345a', 'abc456']</a:t>
            </a:r>
            <a:endParaRPr lang="en-US" sz="1400">
              <a:latin typeface="Consolas" panose="020B0609020204030204" charset="0"/>
            </a:endParaRPr>
          </a:p>
          <a:p>
            <a:pPr marL="0" indent="0" eaLnBrk="1" latinLnBrk="0" hangingPunct="1">
              <a:spcBef>
                <a:spcPts val="0"/>
              </a:spcBef>
              <a:buNone/>
            </a:pPr>
            <a:r>
              <a:rPr lang="en-US" sz="1400">
                <a:latin typeface="Consolas" panose="020B0609020204030204" charset="0"/>
              </a:rPr>
              <a:t>&gt;&gt;&gt; re.findall(r'^\w+$', text)         #\w不能匹配换行符，^匹配整个字符串的开始</a:t>
            </a:r>
          </a:p>
          <a:p>
            <a:pPr marL="0" indent="0" eaLnBrk="1" latinLnBrk="0" hangingPunct="1">
              <a:spcBef>
                <a:spcPts val="0"/>
              </a:spcBef>
              <a:buNone/>
            </a:pPr>
            <a:r>
              <a:rPr lang="en-US" sz="1400">
                <a:solidFill>
                  <a:srgbClr val="00B0F0"/>
                </a:solidFill>
                <a:latin typeface="Consolas" panose="020B0609020204030204" charset="0"/>
              </a:rPr>
              <a:t>[]</a:t>
            </a:r>
            <a:endParaRPr lang="en-US" sz="1400">
              <a:latin typeface="Consolas" panose="020B0609020204030204" charset="0"/>
            </a:endParaRPr>
          </a:p>
          <a:p>
            <a:pPr marL="0" indent="0" eaLnBrk="1" latinLnBrk="0" hangingPunct="1">
              <a:spcBef>
                <a:spcPts val="0"/>
              </a:spcBef>
              <a:buNone/>
            </a:pPr>
            <a:r>
              <a:rPr lang="en-US" sz="1400">
                <a:latin typeface="Consolas" panose="020B0609020204030204" charset="0"/>
              </a:rPr>
              <a:t>&gt;&gt;&gt; re.findall(r'^.+$', text)          #圆点也不能匹配换行符，$匹配整个字符串的结束</a:t>
            </a:r>
          </a:p>
          <a:p>
            <a:pPr marL="0" indent="0" eaLnBrk="1" latinLnBrk="0" hangingPunct="1">
              <a:spcBef>
                <a:spcPts val="0"/>
              </a:spcBef>
              <a:buNone/>
            </a:pPr>
            <a:r>
              <a:rPr lang="en-US" sz="1400">
                <a:solidFill>
                  <a:srgbClr val="00B0F0"/>
                </a:solidFill>
                <a:latin typeface="Consolas" panose="020B0609020204030204" charset="0"/>
              </a:rPr>
              <a:t>[]</a:t>
            </a:r>
            <a:endParaRPr lang="en-US" sz="1400">
              <a:latin typeface="Consolas" panose="020B0609020204030204" charset="0"/>
            </a:endParaRPr>
          </a:p>
          <a:p>
            <a:pPr marL="0" indent="0" eaLnBrk="1" latinLnBrk="0" hangingPunct="1">
              <a:spcBef>
                <a:spcPts val="0"/>
              </a:spcBef>
              <a:buNone/>
            </a:pPr>
            <a:r>
              <a:rPr lang="en-US" sz="1400">
                <a:latin typeface="Consolas" panose="020B0609020204030204" charset="0"/>
              </a:rPr>
              <a:t>&gt;&gt;&gt; re.findall(r'^.+$', text, re.S)    #单行模式，此时圆点可以匹配换行符</a:t>
            </a:r>
          </a:p>
          <a:p>
            <a:pPr marL="0" indent="0" eaLnBrk="1" latinLnBrk="0" hangingPunct="1">
              <a:spcBef>
                <a:spcPts val="0"/>
              </a:spcBef>
              <a:buNone/>
            </a:pPr>
            <a:r>
              <a:rPr lang="en-US" sz="1400">
                <a:solidFill>
                  <a:srgbClr val="00B0F0"/>
                </a:solidFill>
                <a:latin typeface="Consolas" panose="020B0609020204030204" charset="0"/>
              </a:rPr>
              <a:t>['\ngood\nbad\n345a\nabc456\n']</a:t>
            </a:r>
            <a:endParaRPr lang="en-US" sz="1400">
              <a:latin typeface="Consolas" panose="020B0609020204030204" charset="0"/>
            </a:endParaRPr>
          </a:p>
          <a:p>
            <a:pPr marL="0" indent="0" eaLnBrk="1" latinLnBrk="0" hangingPunct="1">
              <a:spcBef>
                <a:spcPts val="0"/>
              </a:spcBef>
              <a:buNone/>
            </a:pPr>
            <a:r>
              <a:rPr lang="en-US" sz="1400">
                <a:latin typeface="Consolas" panose="020B0609020204030204" charset="0"/>
              </a:rPr>
              <a:t>&gt;&gt;&gt; re.findall(r'^.+$', text, re.M)    #多行模式，^和$可以匹配每一行的开始和结束</a:t>
            </a:r>
          </a:p>
          <a:p>
            <a:pPr marL="0" indent="0" eaLnBrk="1" latinLnBrk="0" hangingPunct="1">
              <a:spcBef>
                <a:spcPts val="0"/>
              </a:spcBef>
              <a:buNone/>
            </a:pPr>
            <a:r>
              <a:rPr lang="en-US" sz="1400">
                <a:solidFill>
                  <a:srgbClr val="00B0F0"/>
                </a:solidFill>
                <a:latin typeface="Consolas" panose="020B0609020204030204" charset="0"/>
              </a:rPr>
              <a:t>['good', 'bad', '345a', 'abc456']</a:t>
            </a:r>
          </a:p>
        </p:txBody>
      </p:sp>
      <p:sp>
        <p:nvSpPr>
          <p:cNvPr id="4" name="Slide Number Placeholder 3"/>
          <p:cNvSpPr>
            <a:spLocks noGrp="1"/>
          </p:cNvSpPr>
          <p:nvPr>
            <p:ph type="sldNum" sz="quarter" idx="4"/>
          </p:nvPr>
        </p:nvSpPr>
        <p:spPr/>
        <p:txBody>
          <a:bodyPr/>
          <a:lstStyle/>
          <a:p>
            <a:pPr algn="r" fontAlgn="base"/>
            <a:fld id="{9A0DB2DC-4C9A-4742-B13C-FB6460FD3503}" type="slidenum">
              <a:rPr lang="zh-CN" altLang="en-US" sz="790" strike="noStrike" noProof="1" dirty="0">
                <a:latin typeface="Arial" panose="020B0604020202020204" pitchFamily="34" charset="0"/>
                <a:ea typeface="宋体" panose="02010600030101010101" pitchFamily="2" charset="-122"/>
                <a:cs typeface="+mn-cs"/>
              </a:rPr>
              <a:t>98</a:t>
            </a:fld>
            <a:endParaRPr lang="zh-CN" altLang="en-US" sz="790" strike="noStrike" noProof="1"/>
          </a:p>
        </p:txBody>
      </p:sp>
      <p:sp>
        <p:nvSpPr>
          <p:cNvPr id="5" name="Title 4"/>
          <p:cNvSpPr>
            <a:spLocks noGrp="1"/>
          </p:cNvSpPr>
          <p:nvPr>
            <p:ph type="title"/>
          </p:nvPr>
        </p:nvSpPr>
        <p:spPr>
          <a:xfrm>
            <a:off x="3175" y="11747"/>
            <a:ext cx="9116695" cy="925039"/>
          </a:xfrm>
        </p:spPr>
        <p:txBody>
          <a:bodyPr/>
          <a:lstStyle/>
          <a:p>
            <a:r>
              <a:rPr lang="en-US" altLang="zh-CN" dirty="0">
                <a:latin typeface="宋体" panose="02010600030101010101" pitchFamily="2" charset="-122"/>
                <a:sym typeface="宋体" panose="02010600030101010101" pitchFamily="2" charset="-122"/>
              </a:rPr>
              <a:t>4.2.2 re模块主要</a:t>
            </a:r>
            <a:r>
              <a:rPr dirty="0">
                <a:latin typeface="宋体" panose="02010600030101010101" pitchFamily="2" charset="-122"/>
                <a:sym typeface="宋体" panose="02010600030101010101" pitchFamily="2" charset="-122"/>
              </a:rPr>
              <a:t>函数</a:t>
            </a:r>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 y="5397"/>
            <a:ext cx="9116695" cy="925039"/>
          </a:xfrm>
        </p:spPr>
        <p:txBody>
          <a:bodyPr/>
          <a:lstStyle/>
          <a:p>
            <a:r>
              <a:rPr lang="en-US" altLang="zh-CN" dirty="0">
                <a:latin typeface="宋体" panose="02010600030101010101" pitchFamily="2" charset="-122"/>
                <a:sym typeface="宋体" panose="02010600030101010101" pitchFamily="2" charset="-122"/>
              </a:rPr>
              <a:t>4.2.2 re模块主要</a:t>
            </a:r>
            <a:r>
              <a:rPr dirty="0">
                <a:latin typeface="宋体" panose="02010600030101010101" pitchFamily="2" charset="-122"/>
                <a:sym typeface="宋体" panose="02010600030101010101" pitchFamily="2" charset="-122"/>
              </a:rPr>
              <a:t>函数</a:t>
            </a:r>
            <a:endParaRPr lang="en-US"/>
          </a:p>
        </p:txBody>
      </p:sp>
      <p:sp>
        <p:nvSpPr>
          <p:cNvPr id="3" name="Content Placeholder 2"/>
          <p:cNvSpPr>
            <a:spLocks noGrp="1"/>
          </p:cNvSpPr>
          <p:nvPr>
            <p:ph idx="1"/>
          </p:nvPr>
        </p:nvSpPr>
        <p:spPr/>
        <p:txBody>
          <a:bodyPr/>
          <a:lstStyle/>
          <a:p>
            <a:pPr>
              <a:buFont typeface="Wingdings" panose="05000000000000000000" charset="0"/>
              <a:buChar char=""/>
            </a:pPr>
            <a:r>
              <a:rPr lang="en-US" sz="1800">
                <a:latin typeface="Consolas" panose="020B0609020204030204" charset="0"/>
              </a:rPr>
              <a:t>re.X</a:t>
            </a:r>
            <a:r>
              <a:rPr lang="zh-CN" altLang="en-US" sz="1800">
                <a:latin typeface="Consolas" panose="020B0609020204030204" charset="0"/>
              </a:rPr>
              <a:t>：允许正则表达式换行，并忽略其中的空白字符和</a:t>
            </a:r>
            <a:r>
              <a:rPr lang="en-US" altLang="zh-CN" sz="1800">
                <a:latin typeface="Consolas" panose="020B0609020204030204" charset="0"/>
              </a:rPr>
              <a:t>#</a:t>
            </a:r>
            <a:r>
              <a:rPr lang="zh-CN" altLang="en-US" sz="1800">
                <a:latin typeface="Consolas" panose="020B0609020204030204" charset="0"/>
              </a:rPr>
              <a:t>注释。</a:t>
            </a:r>
          </a:p>
          <a:p>
            <a:pPr marL="0" indent="0">
              <a:buNone/>
            </a:pPr>
            <a:r>
              <a:rPr lang="zh-CN" altLang="en-US" sz="1600">
                <a:latin typeface="Consolas" panose="020B0609020204030204" charset="0"/>
              </a:rPr>
              <a:t>&gt;&gt;&gt; text = 'abc123.4dfg8.88888hij9999.9'</a:t>
            </a:r>
          </a:p>
          <a:p>
            <a:pPr marL="0" indent="0">
              <a:buNone/>
            </a:pPr>
            <a:r>
              <a:rPr lang="zh-CN" altLang="en-US" sz="1600">
                <a:latin typeface="Consolas" panose="020B0609020204030204" charset="0"/>
              </a:rPr>
              <a:t>&gt;&gt;&gt; pattern = r'''\d+     # 数字</a:t>
            </a:r>
          </a:p>
          <a:p>
            <a:pPr marL="0" indent="0">
              <a:buNone/>
            </a:pPr>
            <a:r>
              <a:rPr lang="zh-CN" altLang="en-US" sz="1600">
                <a:latin typeface="Consolas" panose="020B0609020204030204" charset="0"/>
              </a:rPr>
              <a:t>\.                        # 圆点</a:t>
            </a:r>
          </a:p>
          <a:p>
            <a:pPr marL="0" indent="0">
              <a:buNone/>
            </a:pPr>
            <a:r>
              <a:rPr lang="zh-CN" altLang="en-US" sz="1600">
                <a:latin typeface="Consolas" panose="020B0609020204030204" charset="0"/>
              </a:rPr>
              <a:t>\d +'''</a:t>
            </a:r>
          </a:p>
          <a:p>
            <a:pPr marL="0" indent="0">
              <a:buNone/>
            </a:pPr>
            <a:r>
              <a:rPr lang="zh-CN" altLang="en-US" sz="1600">
                <a:latin typeface="Consolas" panose="020B0609020204030204" charset="0"/>
              </a:rPr>
              <a:t>&gt;&gt;&gt; re.findall(pattern, text)</a:t>
            </a:r>
          </a:p>
          <a:p>
            <a:pPr marL="0" indent="0">
              <a:buNone/>
            </a:pPr>
            <a:r>
              <a:rPr lang="zh-CN" altLang="en-US" sz="1600">
                <a:solidFill>
                  <a:srgbClr val="00B0F0"/>
                </a:solidFill>
                <a:latin typeface="Consolas" panose="020B0609020204030204" charset="0"/>
              </a:rPr>
              <a:t>[]</a:t>
            </a:r>
          </a:p>
          <a:p>
            <a:pPr marL="0" indent="0">
              <a:buNone/>
            </a:pPr>
            <a:r>
              <a:rPr lang="zh-CN" altLang="en-US" sz="1600">
                <a:latin typeface="Consolas" panose="020B0609020204030204" charset="0"/>
              </a:rPr>
              <a:t>&gt;&gt;&gt; re.findall(pattern, text, re.X)</a:t>
            </a:r>
          </a:p>
          <a:p>
            <a:pPr marL="0" indent="0">
              <a:buNone/>
            </a:pPr>
            <a:r>
              <a:rPr lang="zh-CN" altLang="en-US" sz="1600">
                <a:solidFill>
                  <a:srgbClr val="00B0F0"/>
                </a:solidFill>
                <a:latin typeface="Consolas" panose="020B0609020204030204" charset="0"/>
              </a:rPr>
              <a:t>['123.4', '8.88888', '9999.9']</a:t>
            </a:r>
          </a:p>
        </p:txBody>
      </p:sp>
      <p:sp>
        <p:nvSpPr>
          <p:cNvPr id="4" name="Slide Number Placeholder 3"/>
          <p:cNvSpPr>
            <a:spLocks noGrp="1"/>
          </p:cNvSpPr>
          <p:nvPr>
            <p:ph type="sldNum" sz="quarter" idx="4"/>
          </p:nvPr>
        </p:nvSpPr>
        <p:spPr/>
        <p:txBody>
          <a:bodyPr/>
          <a:lstStyle/>
          <a:p>
            <a:pPr algn="r" fontAlgn="base"/>
            <a:fld id="{9A0DB2DC-4C9A-4742-B13C-FB6460FD3503}" type="slidenum">
              <a:rPr lang="zh-CN" altLang="en-US" sz="790" strike="noStrike" noProof="1" dirty="0">
                <a:latin typeface="Arial" panose="020B0604020202020204" pitchFamily="34" charset="0"/>
                <a:ea typeface="宋体" panose="02010600030101010101" pitchFamily="2" charset="-122"/>
                <a:cs typeface="+mn-cs"/>
              </a:rPr>
              <a:t>99</a:t>
            </a:fld>
            <a:endParaRPr lang="zh-CN" altLang="en-US" sz="790" strike="noStrike" noProof="1"/>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Stream">
  <a:themeElements>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DFDFE9"/>
        </a:dk2>
        <a:lt2>
          <a:srgbClr val="3E3E5C"/>
        </a:lt2>
        <a:accent1>
          <a:srgbClr val="CC66FF"/>
        </a:accent1>
        <a:accent2>
          <a:srgbClr val="679ACD"/>
        </a:accent2>
        <a:accent3>
          <a:srgbClr val="B9B9CA"/>
        </a:accent3>
        <a:accent4>
          <a:srgbClr val="DCDCDC"/>
        </a:accent4>
        <a:accent5>
          <a:srgbClr val="E2B9FF"/>
        </a:accent5>
        <a:accent6>
          <a:srgbClr val="5C8AB8"/>
        </a:accent6>
        <a:hlink>
          <a:srgbClr val="CCECFF"/>
        </a:hlink>
        <a:folHlink>
          <a:srgbClr val="CCCCFF"/>
        </a:folHlink>
      </a:clrScheme>
      <a:clrMap bg1="lt1" tx1="dk1" bg2="lt2" tx2="dk2" accent1="accent1" accent2="accent2" accent3="accent3" accent4="accent4" accent5="accent5" accent6="accent6" hlink="hlink" folHlink="folHlink"/>
    </a:extraClrScheme>
    <a:extraClrScheme>
      <a:clrScheme name="">
        <a:dk1>
          <a:srgbClr val="FFFFFF"/>
        </a:dk1>
        <a:lt1>
          <a:srgbClr val="4A9400"/>
        </a:lt1>
        <a:dk2>
          <a:srgbClr val="BAE8BA"/>
        </a:dk2>
        <a:lt2>
          <a:srgbClr val="2A5400"/>
        </a:lt2>
        <a:accent1>
          <a:srgbClr val="33CC33"/>
        </a:accent1>
        <a:accent2>
          <a:srgbClr val="99CC00"/>
        </a:accent2>
        <a:accent3>
          <a:srgbClr val="B2C8AA"/>
        </a:accent3>
        <a:accent4>
          <a:srgbClr val="DCDCDC"/>
        </a:accent4>
        <a:accent5>
          <a:srgbClr val="ADE2AD"/>
        </a:accent5>
        <a:accent6>
          <a:srgbClr val="89B700"/>
        </a:accent6>
        <a:hlink>
          <a:srgbClr val="99FF33"/>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1596D"/>
        </a:lt1>
        <a:dk2>
          <a:srgbClr val="DDDDDD"/>
        </a:dk2>
        <a:lt2>
          <a:srgbClr val="000000"/>
        </a:lt2>
        <a:accent1>
          <a:srgbClr val="787E8A"/>
        </a:accent1>
        <a:accent2>
          <a:srgbClr val="339966"/>
        </a:accent2>
        <a:accent3>
          <a:srgbClr val="B3B5BB"/>
        </a:accent3>
        <a:accent4>
          <a:srgbClr val="DCDCDC"/>
        </a:accent4>
        <a:accent5>
          <a:srgbClr val="BEC0C4"/>
        </a:accent5>
        <a:accent6>
          <a:srgbClr val="2D895B"/>
        </a:accent6>
        <a:hlink>
          <a:srgbClr val="00FFFF"/>
        </a:hlink>
        <a:folHlink>
          <a:srgbClr val="74B6D0"/>
        </a:folHlink>
      </a:clrScheme>
      <a:clrMap bg1="lt1" tx1="dk1" bg2="lt2" tx2="dk2" accent1="accent1" accent2="accent2" accent3="accent3" accent4="accent4" accent5="accent5" accent6="accent6" hlink="hlink" folHlink="folHlink"/>
    </a:extraClrScheme>
    <a:extraClrScheme>
      <a:clrScheme name="">
        <a:dk1>
          <a:srgbClr val="FFFFFF"/>
        </a:dk1>
        <a:lt1>
          <a:srgbClr val="8C0000"/>
        </a:lt1>
        <a:dk2>
          <a:srgbClr val="DFD293"/>
        </a:dk2>
        <a:lt2>
          <a:srgbClr val="5C1F00"/>
        </a:lt2>
        <a:accent1>
          <a:srgbClr val="FF6845"/>
        </a:accent1>
        <a:accent2>
          <a:srgbClr val="BE7960"/>
        </a:accent2>
        <a:accent3>
          <a:srgbClr val="C5AAAA"/>
        </a:accent3>
        <a:accent4>
          <a:srgbClr val="DCDCDC"/>
        </a:accent4>
        <a:accent5>
          <a:srgbClr val="FFB9B1"/>
        </a:accent5>
        <a:accent6>
          <a:srgbClr val="AA6C5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7F3F3"/>
        </a:dk1>
        <a:lt1>
          <a:srgbClr val="8A6362"/>
        </a:lt1>
        <a:dk2>
          <a:srgbClr val="D8C1BA"/>
        </a:dk2>
        <a:lt2>
          <a:srgbClr val="5E4444"/>
        </a:lt2>
        <a:accent1>
          <a:srgbClr val="CC6600"/>
        </a:accent1>
        <a:accent2>
          <a:srgbClr val="C16059"/>
        </a:accent2>
        <a:accent3>
          <a:srgbClr val="C4B8B8"/>
        </a:accent3>
        <a:accent4>
          <a:srgbClr val="D5D1D1"/>
        </a:accent4>
        <a:accent5>
          <a:srgbClr val="E2B9AA"/>
        </a:accent5>
        <a:accent6>
          <a:srgbClr val="AD554F"/>
        </a:accent6>
        <a:hlink>
          <a:srgbClr val="FFCC00"/>
        </a:hlink>
        <a:folHlink>
          <a:srgbClr val="CBB557"/>
        </a:folHlink>
      </a:clrScheme>
      <a:clrMap bg1="lt1" tx1="dk1" bg2="lt2" tx2="dk2" accent1="accent1" accent2="accent2" accent3="accent3" accent4="accent4" accent5="accent5" accent6="accent6" hlink="hlink" folHlink="folHlink"/>
    </a:extraClrScheme>
    <a:extraClrScheme>
      <a:clrScheme name="">
        <a:dk1>
          <a:srgbClr val="FFFFFF"/>
        </a:dk1>
        <a:lt1>
          <a:srgbClr val="BFA673"/>
        </a:lt1>
        <a:dk2>
          <a:srgbClr val="E6E3AA"/>
        </a:dk2>
        <a:lt2>
          <a:srgbClr val="7F6737"/>
        </a:lt2>
        <a:accent1>
          <a:srgbClr val="FFCC00"/>
        </a:accent1>
        <a:accent2>
          <a:srgbClr val="808000"/>
        </a:accent2>
        <a:accent3>
          <a:srgbClr val="DBD0BD"/>
        </a:accent3>
        <a:accent4>
          <a:srgbClr val="DCDCDC"/>
        </a:accent4>
        <a:accent5>
          <a:srgbClr val="FFE2AA"/>
        </a:accent5>
        <a:accent6>
          <a:srgbClr val="727200"/>
        </a:accent6>
        <a:hlink>
          <a:srgbClr val="784700"/>
        </a:hlink>
        <a:folHlink>
          <a:srgbClr val="9A7200"/>
        </a:folHlink>
      </a:clrScheme>
      <a:clrMap bg1="lt1" tx1="dk1" bg2="lt2" tx2="dk2" accent1="accent1" accent2="accent2" accent3="accent3" accent4="accent4" accent5="accent5" accent6="accent6" hlink="hlink" folHlink="folHlink"/>
    </a:extraClrScheme>
    <a:extraClrScheme>
      <a:clrScheme name="">
        <a:dk1>
          <a:srgbClr val="4B2500"/>
        </a:dk1>
        <a:lt1>
          <a:srgbClr val="F9F0D3"/>
        </a:lt1>
        <a:dk2>
          <a:srgbClr val="A69564"/>
        </a:dk2>
        <a:lt2>
          <a:srgbClr val="EFDEAF"/>
        </a:lt2>
        <a:accent1>
          <a:srgbClr val="FFFFE3"/>
        </a:accent1>
        <a:accent2>
          <a:srgbClr val="BFBFA7"/>
        </a:accent2>
        <a:accent3>
          <a:srgbClr val="FBF6E5"/>
        </a:accent3>
        <a:accent4>
          <a:srgbClr val="3F1E00"/>
        </a:accent4>
        <a:accent5>
          <a:srgbClr val="FFFFEE"/>
        </a:accent5>
        <a:accent6>
          <a:srgbClr val="ABAB95"/>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9"/>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默认设计模板_7">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_2">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_3">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Beam">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默认设计模板_4">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默认设计模板_5">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Beam_2">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默认设计模板_6">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Beam_3">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15905</Words>
  <Application>Microsoft Office PowerPoint</Application>
  <PresentationFormat>全屏显示(16:9)</PresentationFormat>
  <Paragraphs>1735</Paragraphs>
  <Slides>142</Slides>
  <Notes>0</Notes>
  <HiddenSlides>0</HiddenSlides>
  <MMClips>0</MMClips>
  <ScaleCrop>false</ScaleCrop>
  <HeadingPairs>
    <vt:vector size="8" baseType="variant">
      <vt:variant>
        <vt:lpstr>已用的字体</vt:lpstr>
      </vt:variant>
      <vt:variant>
        <vt:i4>7</vt:i4>
      </vt:variant>
      <vt:variant>
        <vt:lpstr>主题</vt:lpstr>
      </vt:variant>
      <vt:variant>
        <vt:i4>11</vt:i4>
      </vt:variant>
      <vt:variant>
        <vt:lpstr>嵌入 OLE 服务器</vt:lpstr>
      </vt:variant>
      <vt:variant>
        <vt:i4>1</vt:i4>
      </vt:variant>
      <vt:variant>
        <vt:lpstr>幻灯片标题</vt:lpstr>
      </vt:variant>
      <vt:variant>
        <vt:i4>142</vt:i4>
      </vt:variant>
    </vt:vector>
  </HeadingPairs>
  <TitlesOfParts>
    <vt:vector size="161" baseType="lpstr">
      <vt:lpstr>宋体</vt:lpstr>
      <vt:lpstr>Arial</vt:lpstr>
      <vt:lpstr>Calibri</vt:lpstr>
      <vt:lpstr>Consolas</vt:lpstr>
      <vt:lpstr>Garamond</vt:lpstr>
      <vt:lpstr>Times New Roman</vt:lpstr>
      <vt:lpstr>Wingdings</vt:lpstr>
      <vt:lpstr>默认设计模板</vt:lpstr>
      <vt:lpstr>默认设计模板_2</vt:lpstr>
      <vt:lpstr>默认设计模板_3</vt:lpstr>
      <vt:lpstr>Beam</vt:lpstr>
      <vt:lpstr>默认设计模板_4</vt:lpstr>
      <vt:lpstr>默认设计模板_5</vt:lpstr>
      <vt:lpstr>Beam_2</vt:lpstr>
      <vt:lpstr>默认设计模板_6</vt:lpstr>
      <vt:lpstr>Beam_3</vt:lpstr>
      <vt:lpstr>Stream</vt:lpstr>
      <vt:lpstr>默认设计模板_7</vt:lpstr>
      <vt:lpstr>Bitmap Image</vt:lpstr>
      <vt:lpstr>第4章  字符串与格式化 </vt:lpstr>
      <vt:lpstr>4.1 字符串</vt:lpstr>
      <vt:lpstr>4.1 字符串</vt:lpstr>
      <vt:lpstr>4.1 字符串</vt:lpstr>
      <vt:lpstr>4.1 字符串</vt:lpstr>
      <vt:lpstr>4.1 字符串</vt:lpstr>
      <vt:lpstr>4.1 字符串</vt:lpstr>
      <vt:lpstr>4.1.1 字符串格式化</vt:lpstr>
      <vt:lpstr>4.1.1 字符串格式化</vt:lpstr>
      <vt:lpstr>4.1.1 字符串格式化</vt:lpstr>
      <vt:lpstr>4.1.1 字符串格式化</vt:lpstr>
      <vt:lpstr>4.1.1 字符串格式化</vt:lpstr>
      <vt:lpstr>4.1.1 字符串格式化</vt:lpstr>
      <vt:lpstr>4.1.1 字符串格式化</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4.1.3 字符串常量</vt:lpstr>
      <vt:lpstr>4.1.4 可变字符串</vt:lpstr>
      <vt:lpstr>4.1.5  中文分词与拼音处理</vt:lpstr>
      <vt:lpstr>4.1.5  中文分词与拼音处理</vt:lpstr>
      <vt:lpstr>4.1.5  中文分词与拼音处理</vt:lpstr>
      <vt:lpstr>4.1.5  中文分词与拼音处理</vt:lpstr>
      <vt:lpstr>4.1.5  中文分词与拼音处理</vt:lpstr>
      <vt:lpstr>4.1.5  中文分词与拼音处理</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4.1.5  字符串应用案例精选</vt:lpstr>
      <vt:lpstr>4.2 正则表达式</vt:lpstr>
      <vt:lpstr>4.2.1 正则表达式语法</vt:lpstr>
      <vt:lpstr>4.2.1 正则表达式语法</vt:lpstr>
      <vt:lpstr>4.2.1 正则表达式语法</vt:lpstr>
      <vt:lpstr>4.2.1 正则表达式语法</vt:lpstr>
      <vt:lpstr>4.2.1 正则表达式语法</vt:lpstr>
      <vt:lpstr>4.2.1 正则表达式语法</vt:lpstr>
      <vt:lpstr>4.2.2 re模块主要函数</vt:lpstr>
      <vt:lpstr>4.2.2 re模块主要函数</vt:lpstr>
      <vt:lpstr>4.2.2 re模块主要函数</vt:lpstr>
      <vt:lpstr>4.2.2 re模块主要函数</vt:lpstr>
      <vt:lpstr>4.2.2 re模块主要函数</vt:lpstr>
      <vt:lpstr>4.2.2 re模块主要函数</vt:lpstr>
      <vt:lpstr>4.2.2 re模块主要函数</vt:lpstr>
      <vt:lpstr>4.2.2 re模块主要函数</vt:lpstr>
      <vt:lpstr>4.2.3 直接使用re模块函数</vt:lpstr>
      <vt:lpstr>4.2.3 直接使用re模块函数</vt:lpstr>
      <vt:lpstr>4.2.3 直接使用re模块函数</vt:lpstr>
      <vt:lpstr>4.2.3 直接使用re模块函数</vt:lpstr>
      <vt:lpstr>4.2.3 直接使用re模块函数</vt:lpstr>
      <vt:lpstr>4.2.3 直接使用re模块函数</vt:lpstr>
      <vt:lpstr>4.2.3 直接使用re模块函数</vt:lpstr>
      <vt:lpstr>4.2.3 直接使用re模块函数</vt:lpstr>
      <vt:lpstr>4.2.3 直接使用re模块函数</vt:lpstr>
      <vt:lpstr>4.2.4 使用正则表达式对象</vt:lpstr>
      <vt:lpstr>4.2.4 使用正则表达式对象</vt:lpstr>
      <vt:lpstr>4.2.4 使用正则表达式对象</vt:lpstr>
      <vt:lpstr>4.2.4 使用正则表达式对象</vt:lpstr>
      <vt:lpstr>4.2.4 使用正则表达式对象</vt:lpstr>
      <vt:lpstr>4.2.4 使用正则表达式对象</vt:lpstr>
      <vt:lpstr>4.2.4 使用正则表达式对象</vt:lpstr>
      <vt:lpstr>4.2.4 使用正则表达式对象</vt:lpstr>
      <vt:lpstr>4.2.4 使用正则表达式对象</vt:lpstr>
      <vt:lpstr>4.2.4 使用正则表达式对象</vt:lpstr>
      <vt:lpstr>4.2.4 使用正则表达式对象</vt:lpstr>
      <vt:lpstr>4.2.5 子模式与Match对象</vt:lpstr>
      <vt:lpstr>4.2.5 子模式与Match对象</vt:lpstr>
      <vt:lpstr>4.2.5 子模式与Match对象</vt:lpstr>
      <vt:lpstr>4.2.5 子模式与Match对象</vt:lpstr>
      <vt:lpstr>4.2.5 子模式与Match对象</vt:lpstr>
      <vt:lpstr>4.2.5 子模式与Match对象</vt:lpstr>
      <vt:lpstr>4.2.5 子模式与Match对象</vt:lpstr>
      <vt:lpstr>4.2.5 子模式与Match对象</vt:lpstr>
      <vt:lpstr>4.2.5 子模式与Match对象</vt:lpstr>
      <vt:lpstr>4.2.5 子模式与Match对象</vt:lpstr>
      <vt:lpstr>4.2.5 子模式与Match对象</vt:lpstr>
      <vt:lpstr>4.2.5 子模式与Match对象</vt:lpstr>
      <vt:lpstr>4.2.6 正则表达式应用案例</vt:lpstr>
      <vt:lpstr>4.2.6 正则表达式应用案例</vt:lpstr>
      <vt:lpstr>4.2.6 正则表达式应用案例</vt:lpstr>
      <vt:lpstr>4.2.6 正则表达式应用案例</vt:lpstr>
      <vt:lpstr>4.2.6 正则表达式应用案例</vt:lpstr>
      <vt:lpstr>4.2.6 正则表达式应用案例</vt:lpstr>
      <vt:lpstr>4.2.6 正则表达式应用案例</vt:lpstr>
      <vt:lpstr>4.2.6 正则表达式应用案例</vt:lpstr>
      <vt:lpstr>4.2.6 正则表达式应用案例</vt:lpstr>
      <vt:lpstr>4.2.6 正则表达式应用案例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Dong</dc:creator>
  <cp:lastModifiedBy>jian su</cp:lastModifiedBy>
  <cp:revision>243</cp:revision>
  <dcterms:created xsi:type="dcterms:W3CDTF">2013-01-25T01:44:00Z</dcterms:created>
  <dcterms:modified xsi:type="dcterms:W3CDTF">2022-03-21T04:03:03Z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2052-11.1.0.10938</vt:lpwstr>
  </property>
  <property fmtid="{D5CDD505-2E9C-101B-9397-08002B2CF9AE}" pid="3" name="ICV">
    <vt:lpwstr>D287AE62A92447918F325262F4739267</vt:lpwstr>
  </property>
</Properties>
</file>