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69" r:id="rId11"/>
    <p:sldMasterId id="2147483782" r:id="rId12"/>
  </p:sldMasterIdLst>
  <p:notesMasterIdLst>
    <p:notesMasterId r:id="rId108"/>
  </p:notesMasterIdLst>
  <p:handoutMasterIdLst>
    <p:handoutMasterId r:id="rId109"/>
  </p:handoutMasterIdLst>
  <p:sldIdLst>
    <p:sldId id="256" r:id="rId13"/>
    <p:sldId id="257" r:id="rId14"/>
    <p:sldId id="259" r:id="rId15"/>
    <p:sldId id="260" r:id="rId16"/>
    <p:sldId id="459" r:id="rId17"/>
    <p:sldId id="460" r:id="rId18"/>
    <p:sldId id="461" r:id="rId19"/>
    <p:sldId id="1601" r:id="rId20"/>
    <p:sldId id="1602" r:id="rId21"/>
    <p:sldId id="261" r:id="rId22"/>
    <p:sldId id="456" r:id="rId23"/>
    <p:sldId id="458" r:id="rId24"/>
    <p:sldId id="263" r:id="rId25"/>
    <p:sldId id="266" r:id="rId26"/>
    <p:sldId id="267" r:id="rId27"/>
    <p:sldId id="304" r:id="rId28"/>
    <p:sldId id="305" r:id="rId29"/>
    <p:sldId id="307" r:id="rId30"/>
    <p:sldId id="308" r:id="rId31"/>
    <p:sldId id="1593" r:id="rId32"/>
    <p:sldId id="1594" r:id="rId33"/>
    <p:sldId id="1431" r:id="rId34"/>
    <p:sldId id="1432" r:id="rId35"/>
    <p:sldId id="639" r:id="rId36"/>
    <p:sldId id="640" r:id="rId37"/>
    <p:sldId id="641" r:id="rId38"/>
    <p:sldId id="642" r:id="rId39"/>
    <p:sldId id="643" r:id="rId40"/>
    <p:sldId id="278" r:id="rId41"/>
    <p:sldId id="279" r:id="rId42"/>
    <p:sldId id="276" r:id="rId43"/>
    <p:sldId id="277" r:id="rId44"/>
    <p:sldId id="387" r:id="rId45"/>
    <p:sldId id="388" r:id="rId46"/>
    <p:sldId id="1604" r:id="rId47"/>
    <p:sldId id="1605" r:id="rId48"/>
    <p:sldId id="462" r:id="rId49"/>
    <p:sldId id="463" r:id="rId50"/>
    <p:sldId id="464" r:id="rId51"/>
    <p:sldId id="465" r:id="rId52"/>
    <p:sldId id="1603" r:id="rId53"/>
    <p:sldId id="466" r:id="rId54"/>
    <p:sldId id="467" r:id="rId55"/>
    <p:sldId id="468" r:id="rId56"/>
    <p:sldId id="737" r:id="rId57"/>
    <p:sldId id="286" r:id="rId58"/>
    <p:sldId id="312" r:id="rId59"/>
    <p:sldId id="830" r:id="rId60"/>
    <p:sldId id="285" r:id="rId61"/>
    <p:sldId id="470" r:id="rId62"/>
    <p:sldId id="313" r:id="rId63"/>
    <p:sldId id="290" r:id="rId64"/>
    <p:sldId id="568" r:id="rId65"/>
    <p:sldId id="291" r:id="rId66"/>
    <p:sldId id="362" r:id="rId67"/>
    <p:sldId id="270" r:id="rId68"/>
    <p:sldId id="271" r:id="rId69"/>
    <p:sldId id="315" r:id="rId70"/>
    <p:sldId id="391" r:id="rId71"/>
    <p:sldId id="280" r:id="rId72"/>
    <p:sldId id="288" r:id="rId73"/>
    <p:sldId id="299" r:id="rId74"/>
    <p:sldId id="300" r:id="rId75"/>
    <p:sldId id="302" r:id="rId76"/>
    <p:sldId id="317" r:id="rId77"/>
    <p:sldId id="318" r:id="rId78"/>
    <p:sldId id="1596" r:id="rId79"/>
    <p:sldId id="535" r:id="rId80"/>
    <p:sldId id="927" r:id="rId81"/>
    <p:sldId id="374" r:id="rId82"/>
    <p:sldId id="376" r:id="rId83"/>
    <p:sldId id="375" r:id="rId84"/>
    <p:sldId id="377" r:id="rId85"/>
    <p:sldId id="378" r:id="rId86"/>
    <p:sldId id="439" r:id="rId87"/>
    <p:sldId id="379" r:id="rId88"/>
    <p:sldId id="380" r:id="rId89"/>
    <p:sldId id="440" r:id="rId90"/>
    <p:sldId id="441" r:id="rId91"/>
    <p:sldId id="442" r:id="rId92"/>
    <p:sldId id="443" r:id="rId93"/>
    <p:sldId id="381" r:id="rId94"/>
    <p:sldId id="444" r:id="rId95"/>
    <p:sldId id="382" r:id="rId96"/>
    <p:sldId id="446" r:id="rId97"/>
    <p:sldId id="616" r:id="rId98"/>
    <p:sldId id="383" r:id="rId99"/>
    <p:sldId id="447" r:id="rId100"/>
    <p:sldId id="448" r:id="rId101"/>
    <p:sldId id="384" r:id="rId102"/>
    <p:sldId id="450" r:id="rId103"/>
    <p:sldId id="1597" r:id="rId104"/>
    <p:sldId id="1598" r:id="rId105"/>
    <p:sldId id="1599" r:id="rId106"/>
    <p:sldId id="1600" r:id="rId107"/>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3" d="100"/>
          <a:sy n="83" d="100"/>
        </p:scale>
        <p:origin x="800" y="60"/>
      </p:cViewPr>
      <p:guideLst>
        <p:guide orient="horz" pos="160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07" Type="http://schemas.openxmlformats.org/officeDocument/2006/relationships/slide" Target="slides/slide95.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slide" Target="slides/slide62.xml"/><Relationship Id="rId79" Type="http://schemas.openxmlformats.org/officeDocument/2006/relationships/slide" Target="slides/slide67.xml"/><Relationship Id="rId87" Type="http://schemas.openxmlformats.org/officeDocument/2006/relationships/slide" Target="slides/slide75.xml"/><Relationship Id="rId102" Type="http://schemas.openxmlformats.org/officeDocument/2006/relationships/slide" Target="slides/slide90.xml"/><Relationship Id="rId110"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9.xml"/><Relationship Id="rId82" Type="http://schemas.openxmlformats.org/officeDocument/2006/relationships/slide" Target="slides/slide70.xml"/><Relationship Id="rId90" Type="http://schemas.openxmlformats.org/officeDocument/2006/relationships/slide" Target="slides/slide78.xml"/><Relationship Id="rId95" Type="http://schemas.openxmlformats.org/officeDocument/2006/relationships/slide" Target="slides/slide83.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113"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slide" Target="slides/slide81.xml"/><Relationship Id="rId98" Type="http://schemas.openxmlformats.org/officeDocument/2006/relationships/slide" Target="slides/slide8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103" Type="http://schemas.openxmlformats.org/officeDocument/2006/relationships/slide" Target="slides/slide91.xml"/><Relationship Id="rId108" Type="http://schemas.openxmlformats.org/officeDocument/2006/relationships/notesMaster" Target="notesMasters/notesMaster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slide" Target="slides/slide84.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6" Type="http://schemas.openxmlformats.org/officeDocument/2006/relationships/slide" Target="slides/slide94.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handoutMaster" Target="handoutMasters/handoutMaster1.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fontAlgn="base"/>
            <a:fld id="{0F9B84EA-7D68-4D60-9CB1-D50884785D1C}" type="datetimeFigureOut">
              <a:rPr lang="zh-CN" altLang="en-US" strike="noStrike" noProof="1">
                <a:latin typeface="Arial" panose="020B0604020202020204" pitchFamily="34" charset="0"/>
                <a:ea typeface="宋体" panose="02010600030101010101" pitchFamily="2" charset="-122"/>
                <a:cs typeface="+mn-cs"/>
              </a:rPr>
              <a:t>2022/4/19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fontAlgn="base"/>
            <a:fld id="{A6889B9F-1CDC-40AB-9542-B8FD9D273882}"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pPr fontAlgn="base"/>
            <a:endParaRPr lang="zh-CN" altLang="en-US" strike="noStrike" noProof="1"/>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vl1pPr>
          </a:lstStyle>
          <a:p>
            <a:pPr fontAlgn="base"/>
            <a:endParaRPr lang="zh-CN" altLang="en-US" strike="noStrike" noProof="1"/>
          </a:p>
        </p:txBody>
      </p:sp>
      <p:sp>
        <p:nvSpPr>
          <p:cNvPr id="25604" name="Rectangle 4"/>
          <p:cNvSpPr>
            <a:spLocks noGrp="1" noRot="1" noChangeAspect="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wrap="square" lIns="91440" tIns="45720" rIns="91440" bIns="45720" anchor="ctr"/>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pPr fontAlgn="base"/>
            <a:endParaRPr lang="en-US" altLang="x-none" strike="noStrike" noProof="1"/>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B96FC780-38BA-4EA3-87C6-D2F2C57EF75F}" type="slidenum">
              <a:rPr lang="zh-CN" altLang="en-US" strike="noStrike" noProof="1">
                <a:latin typeface="Arial" panose="020B0604020202020204" pitchFamily="34" charset="0"/>
                <a:ea typeface="宋体" panose="02010600030101010101" pitchFamily="2" charset="-122"/>
                <a:cs typeface="+mn-cs"/>
              </a:rPr>
              <a:t>‹#›</a:t>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a:xfrm>
            <a:off x="381000" y="685800"/>
            <a:ext cx="6096000" cy="3429000"/>
          </a:xfrm>
        </p:spPr>
      </p:sp>
      <p:sp>
        <p:nvSpPr>
          <p:cNvPr id="37890" name="文本占位符 2"/>
          <p:cNvSpPr>
            <a:spLocks noGrp="1"/>
          </p:cNvSpPr>
          <p:nvPr>
            <p:ph type="body"/>
          </p:nvPr>
        </p:nvSpPr>
        <p:spPr/>
        <p:txBody>
          <a:bodyPr wrap="square" lIns="91440" tIns="45720" rIns="91440" bIns="45720" anchor="ctr"/>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318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lvl1pPr>
              <a:defRPr/>
            </a:lvl1pPr>
          </a:lstStyle>
          <a:p>
            <a:pPr fontAlgn="base"/>
            <a:fld id="{E357FE6A-23D7-44D3-A08A-200D16A2CF2F}"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lvl1pPr>
              <a:defRPr/>
            </a:lvl1p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defRPr/>
            </a:lvl1pPr>
          </a:lstStyle>
          <a:p>
            <a:pPr fontAlgn="base"/>
            <a:fld id="{9AEC498E-21F4-42F6-8674-2ED52E8BEF49}"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88D0C38B-6936-41B8-9A53-917C06854E47}"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309E670B-1DFE-4491-A5A5-C830BEA238C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fontAlgn="base"/>
            <a:fld id="{9D8ADB20-33F6-444B-9395-A4D6395908EC}"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21F03CB3-1996-48AD-A7C6-7675DA06DAB7}"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5ABC5A45-63D4-4554-879B-A55F7515D1E0}"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7AA18E76-0EC3-4789-B977-849994BFBA80}"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0C0625AC-853F-4F93-99BE-9ABD683B28E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DAD6C1ED-5269-4382-AEE4-F7DFF9709C8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2CFBE27C-6B7C-4DA4-BD75-8B3AFB1C46F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F28353B9-42AA-448D-9BB4-0688C21AA41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F813A338-B754-4AB2-83FC-19828677BBB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A2DCB3FB-F8F5-4C2D-80FE-7D869794FE1C}"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4E064E0A-A6F5-4AC0-AC54-FFBA109164A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1561F14E-60B7-4470-97FF-F8B73EBF163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4000" cy="5143209"/>
            <a:chOff x="0" y="0"/>
            <a:chExt cx="5760" cy="4319"/>
          </a:xfrm>
        </p:grpSpPr>
        <p:sp>
          <p:nvSpPr>
            <p:cNvPr id="17411" name="任意多边形 14338"/>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7412" name="任意多边形 14339"/>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13" name="任意多边形 14340"/>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7414" name="任意多边形 14341"/>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15" name="任意多边形 14342"/>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7416" name="任意多边形 14343"/>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7417" name="任意多边形 14344"/>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7418" name="任意多边形 14345"/>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19" name="任意多边形 14346"/>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7420" name="任意多边形 14347"/>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7421" name="任意多边形 14348"/>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7422" name="任意多边形 14349"/>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7423" name="任意多边形 14350"/>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24" name="任意多边形 14351"/>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7425" name="任意多边形 14352"/>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7426" name="任意多边形 1435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7427" name="任意多边形 1435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7428" name="任意多边形 14355"/>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7429" name="任意多边形 14356"/>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7430" name="任意多边形 14357"/>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7431" name="任意多边形 14358"/>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32" name="任意多边形 1435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7433" name="任意多边形 1436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7434" name="任意多边形 14361"/>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7435" name="任意多边形 14362"/>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7436" name="任意多边形 14363"/>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7437" name="任意多边形 14364"/>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7438" name="任意多边形 14365"/>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7439" name="任意多边形 14366"/>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40" name="任意多边形 14367"/>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7441" name="任意多边形 14368"/>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7442" name="任意多边形 14369"/>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7443" name="任意多边形 14370"/>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44" name="任意多边形 14371"/>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7445" name="任意多边形 14372"/>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7446" name="任意多边形 14373"/>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49" name="任意多边形 14376"/>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4379" name="副标题 1437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44" name="日期占位符 14379"/>
          <p:cNvSpPr>
            <a:spLocks noGrp="1"/>
          </p:cNvSpPr>
          <p:nvPr>
            <p:ph type="dt" sz="quarter"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F61D0122-2085-43B4-86CC-86ED1D83AA55}"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45" name="页脚占位符 14380"/>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en-US" altLang="x-none" strike="noStrike" noProof="1"/>
          </a:p>
        </p:txBody>
      </p:sp>
      <p:sp>
        <p:nvSpPr>
          <p:cNvPr id="46" name="灯片编号占位符 14381"/>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DBE8CA87-A63A-4BF4-BE2B-144F32AE3E0E}" type="slidenum">
              <a:rPr lang="zh-CN" altLang="en-US" strike="noStrike" noProof="1">
                <a:latin typeface="Arial" panose="020B0604020202020204" pitchFamily="34" charset="0"/>
                <a:ea typeface="宋体" panose="02010600030101010101" pitchFamily="2" charset="-122"/>
                <a:cs typeface="+mn-cs"/>
              </a:rPr>
              <a:t>‹#›</a:t>
            </a:fld>
            <a:endParaRPr 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C7CBF91C-4158-4A04-ADEE-882EC435CF3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1DC4747-5CA5-4041-9EED-38569A55284B}"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F0B16587-A7C7-4D11-9991-D0D92F77917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65B1F469-0C73-4523-B094-84106760668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DDE2BDB8-C4EA-4F2B-8239-CCEA9B75EF1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CC7ED7B6-C1C7-432F-A706-CF9604B2BAA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6F1ED55E-BE19-4800-9D93-D43BD71081B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78A923B8-141F-4243-86DE-A265D5C73F92}"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日期占位符 2"/>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F9563EDA-EB44-4772-9F3E-8E10D42D9EC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4" name="页脚占位符 3"/>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2228B5D-EE10-4B9C-B459-A4489E1F980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939706E6-B5F9-410A-A069-88CC353589A2}"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ED498EF7-E8CA-4068-AFEE-8DCE25790B3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1E0C8618-A96A-4DF7-9469-B9CE9DA8099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6769A95F-E7D4-47F3-AFC6-7AF8FBE64D77}"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5384C6F5-9386-46D4-BFC8-A40DF3D60730}"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33922307-B5A3-4D75-9B47-DDA720C8B6A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7B2EFE30-C869-45F6-852C-655156A7384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3554" name="组合 16385"/>
          <p:cNvGrpSpPr/>
          <p:nvPr/>
        </p:nvGrpSpPr>
        <p:grpSpPr>
          <a:xfrm>
            <a:off x="0" y="0"/>
            <a:ext cx="9140825" cy="5138446"/>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23557" name="任意多边形 16388"/>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23558" name="任意多边形 16389"/>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23559" name="任意多边形 16390"/>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sz="100"/>
              </a:p>
            </p:txBody>
          </p:sp>
          <p:sp>
            <p:nvSpPr>
              <p:cNvPr id="23560" name="任意多边形 16391"/>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23561" name="任意多边形 16392"/>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23562" name="任意多边形 16393"/>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5" name="标题 16394"/>
          <p:cNvSpPr>
            <a:spLocks noGrp="1"/>
          </p:cNvSpPr>
          <p:nvPr>
            <p:ph type="ctrTitle" sz="quarter"/>
          </p:nvPr>
        </p:nvSpPr>
        <p:spPr>
          <a:xfrm>
            <a:off x="685800" y="1302772"/>
            <a:ext cx="7772400" cy="1440908"/>
          </a:xfrm>
          <a:prstGeom prst="rect">
            <a:avLst/>
          </a:prstGeom>
          <a:noFill/>
          <a:ln w="9525">
            <a:noFill/>
            <a:miter/>
          </a:ln>
        </p:spPr>
        <p:txBody>
          <a:bodyPr/>
          <a:lstStyle>
            <a:lvl1pPr lvl="0">
              <a:defRPr sz="4500" kern="1200"/>
            </a:lvl1pPr>
          </a:lstStyle>
          <a:p>
            <a:pPr lvl="0" fontAlgn="base"/>
            <a:r>
              <a:rPr lang="zh-CN" altLang="en-US" strike="noStrike" noProof="1"/>
              <a:t>单击此处编辑母版标题样式</a:t>
            </a:r>
          </a:p>
        </p:txBody>
      </p:sp>
      <p:sp>
        <p:nvSpPr>
          <p:cNvPr id="16396" name="副标题 16395"/>
          <p:cNvSpPr>
            <a:spLocks noGrp="1"/>
          </p:cNvSpPr>
          <p:nvPr>
            <p:ph type="subTitle" sz="quarter" idx="1"/>
          </p:nvPr>
        </p:nvSpPr>
        <p:spPr>
          <a:xfrm>
            <a:off x="1371600" y="2915160"/>
            <a:ext cx="6400800" cy="1314680"/>
          </a:xfrm>
          <a:prstGeom prst="rect">
            <a:avLst/>
          </a:prstGeom>
          <a:noFill/>
          <a:ln w="9525">
            <a:noFill/>
            <a:miter/>
          </a:ln>
        </p:spPr>
        <p:txBody>
          <a:bodyPr/>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13" name="日期占位符 16396"/>
          <p:cNvSpPr>
            <a:spLocks noGrp="1"/>
          </p:cNvSpPr>
          <p:nvPr>
            <p:ph type="dt" sz="quarter" idx="10"/>
          </p:nvPr>
        </p:nvSpPr>
        <p:spPr>
          <a:xfrm>
            <a:off x="457200" y="4687120"/>
            <a:ext cx="2133600" cy="357250"/>
          </a:xfrm>
          <a:prstGeom prst="rect">
            <a:avLst/>
          </a:prstGeom>
          <a:noFill/>
          <a:ln w="9525">
            <a:noFill/>
            <a:miter/>
          </a:ln>
        </p:spPr>
        <p:txBody>
          <a:bodyPr anchor="b"/>
          <a:lstStyle>
            <a:lvl1pPr>
              <a:defRPr/>
            </a:lvl1pPr>
          </a:lstStyle>
          <a:p>
            <a:pPr fontAlgn="base"/>
            <a:fld id="{BF025DC9-9AA1-4000-BBD9-396A28049685}"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14" name="页脚占位符 16397"/>
          <p:cNvSpPr>
            <a:spLocks noGrp="1"/>
          </p:cNvSpPr>
          <p:nvPr>
            <p:ph type="ftr" sz="quarter" idx="11"/>
          </p:nvPr>
        </p:nvSpPr>
        <p:spPr>
          <a:xfrm>
            <a:off x="3124200" y="4689501"/>
            <a:ext cx="2895600" cy="357250"/>
          </a:xfrm>
          <a:prstGeom prst="rect">
            <a:avLst/>
          </a:prstGeom>
          <a:noFill/>
          <a:ln w="9525">
            <a:noFill/>
            <a:miter/>
          </a:ln>
        </p:spPr>
        <p:txBody>
          <a:bodyPr anchor="b"/>
          <a:lstStyle>
            <a:lvl1pPr>
              <a:defRPr/>
            </a:lvl1pPr>
          </a:lstStyle>
          <a:p>
            <a:pPr fontAlgn="base"/>
            <a:endParaRPr lang="zh-CN" strike="noStrike" noProof="1"/>
          </a:p>
        </p:txBody>
      </p:sp>
      <p:sp>
        <p:nvSpPr>
          <p:cNvPr id="15" name="灯片编号占位符 16398"/>
          <p:cNvSpPr>
            <a:spLocks noGrp="1"/>
          </p:cNvSpPr>
          <p:nvPr>
            <p:ph type="sldNum" sz="quarter" idx="12"/>
          </p:nvPr>
        </p:nvSpPr>
        <p:spPr>
          <a:xfrm>
            <a:off x="6553200" y="4691883"/>
            <a:ext cx="2133600" cy="357250"/>
          </a:xfrm>
          <a:prstGeom prst="rect">
            <a:avLst/>
          </a:prstGeom>
          <a:noFill/>
          <a:ln w="9525">
            <a:noFill/>
            <a:miter/>
          </a:ln>
        </p:spPr>
        <p:txBody>
          <a:bodyPr vert="horz" wrap="square" lIns="91440" tIns="45720" rIns="91440" bIns="45720" numCol="1" anchor="b" anchorCtr="0" compatLnSpc="1"/>
          <a:lstStyle>
            <a:lvl1pPr>
              <a:defRPr/>
            </a:lvl1pPr>
          </a:lstStyle>
          <a:p>
            <a:pPr fontAlgn="base"/>
            <a:fld id="{4729C9C2-2C62-49D6-97E6-BE1477B9F3A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44E41BC5-3C13-4C6E-A390-1CF6E2FBB90E}"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4FB1456A-63C2-4EF3-BB99-BDC92B50E2D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2D4D947B-4474-4C8B-B64B-8FA2E2B8BCC0}"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E4F343D7-B7A2-401D-B52C-7B74086765B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Slide Number Placeholder 7"/>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9" name="Footer Placeholder 8"/>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EE87C850-0EB4-4103-8D74-CE28B2C93AB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Slide Number Placeholder 3"/>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5" name="Footer Placeholder 4"/>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fontAlgn="base"/>
            <a:fld id="{5CF64989-5CF7-4D15-978B-11096D85D7A0}"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887EC8F4-0A38-496D-AEAC-0DDF2C29F16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Slide Number Placeholder 2"/>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4" name="Footer Placeholder 3"/>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8793C9E5-FEF8-4737-8ADD-62E9A023A70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FB73A155-0603-4EA0-9111-8295840B397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19232834-4B62-4590-A5FF-9E9FFDC2A650}"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181969D6-23AC-4FAF-AF0F-B32201572577}"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18816DAE-63BE-4BFE-B09B-201DA258787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A40283D0-94FC-410C-BD14-9688DE362762}"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40A9FACD-2276-4971-B6CE-AE12DF23AC1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03D7A7C8-16E1-4745-BA3E-ED28B3DFAF5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33DDA47B-8440-4AC7-B81A-2F5CDEA3F027}"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862CB5DF-5C3B-403F-9BB1-50FC866E93B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4" name="直接连接符 7"/>
          <p:cNvCxnSpPr/>
          <p:nvPr userDrawn="1"/>
        </p:nvCxnSpPr>
        <p:spPr>
          <a:xfrm>
            <a:off x="12700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270" y="4287"/>
            <a:ext cx="9140825" cy="924563"/>
          </a:xfrm>
          <a:gradFill>
            <a:gsLst>
              <a:gs pos="0">
                <a:srgbClr val="00B0F0"/>
              </a:gs>
              <a:gs pos="30000">
                <a:schemeClr val="accent1">
                  <a:lumMod val="45000"/>
                  <a:lumOff val="55000"/>
                </a:schemeClr>
              </a:gs>
              <a:gs pos="81000">
                <a:schemeClr val="accent1">
                  <a:lumMod val="45000"/>
                  <a:lumOff val="55000"/>
                </a:schemeClr>
              </a:gs>
              <a:gs pos="100000">
                <a:schemeClr val="accent1">
                  <a:lumMod val="30000"/>
                  <a:lumOff val="70000"/>
                </a:schemeClr>
              </a:gs>
            </a:gsLst>
            <a:path path="circle">
              <a:fillToRect t="100000" r="100000"/>
            </a:path>
            <a:tileRect l="-100000" b="-100000"/>
          </a:gradFill>
        </p:spPr>
        <p:txBody>
          <a:bodyPr/>
          <a:lstStyle>
            <a:lvl1pPr algn="l">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3"/>
          <p:cNvSpPr>
            <a:spLocks noGrp="1"/>
          </p:cNvSpPr>
          <p:nvPr>
            <p:ph type="dt" sz="half" idx="10"/>
          </p:nvPr>
        </p:nvSpPr>
        <p:spPr>
          <a:xfrm>
            <a:off x="457200" y="4684738"/>
            <a:ext cx="2133600" cy="357250"/>
          </a:xfrm>
          <a:prstGeom prst="rect">
            <a:avLst/>
          </a:prstGeom>
          <a:noFill/>
          <a:ln w="9525">
            <a:noFill/>
            <a:miter/>
          </a:ln>
        </p:spPr>
        <p:txBody>
          <a:bodyPr/>
          <a:lstStyle>
            <a:lvl1pPr>
              <a:defRPr/>
            </a:lvl1pPr>
          </a:lstStyle>
          <a:p>
            <a:pPr fontAlgn="base"/>
            <a:fld id="{673DB56B-5935-4435-8681-E5FF9E70EF8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8" name="Footer Placeholder 4"/>
          <p:cNvSpPr>
            <a:spLocks noGrp="1"/>
          </p:cNvSpPr>
          <p:nvPr>
            <p:ph type="ftr" sz="quarter" idx="11"/>
          </p:nvPr>
        </p:nvSpPr>
        <p:spPr>
          <a:xfrm>
            <a:off x="3124200" y="4684738"/>
            <a:ext cx="2895600" cy="357250"/>
          </a:xfrm>
          <a:prstGeom prst="rect">
            <a:avLst/>
          </a:prstGeom>
          <a:noFill/>
          <a:ln w="9525">
            <a:noFill/>
            <a:miter/>
          </a:ln>
        </p:spPr>
        <p:txBody>
          <a:bodyPr/>
          <a:lstStyle>
            <a:lvl1pPr>
              <a:defRPr/>
            </a:lvl1pPr>
          </a:lstStyle>
          <a:p>
            <a:pPr fontAlgn="base"/>
            <a:endParaRPr lang="zh-CN" altLang="en-US" strike="noStrike" noProof="1"/>
          </a:p>
        </p:txBody>
      </p:sp>
      <p:sp>
        <p:nvSpPr>
          <p:cNvPr id="9" name="Slide Number Placeholder 5"/>
          <p:cNvSpPr>
            <a:spLocks noGrp="1"/>
          </p:cNvSpPr>
          <p:nvPr>
            <p:ph type="sldNum" sz="quarter" idx="12"/>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defRPr/>
            </a:lvl1pPr>
          </a:lstStyle>
          <a:p>
            <a:pPr fontAlgn="base"/>
            <a:fld id="{E53E7B2E-9CD3-47DA-90BA-12A03F4038B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18C1ACC2-E998-45BC-B3E1-83422A26977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053187CC-B9D7-46BB-8A20-1A83C8D3DF0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2648E3D0-B112-453F-A419-3E40E16D00E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6750883B-3E46-4471-976B-70A82CAB56E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fontAlgn="base"/>
            <a:fld id="{DCD91BFA-E98E-4A85-9545-970ECBDD394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552A0EA0-5A0E-48A5-8A13-75905DB7E1F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A9A7ED2E-1791-4028-9CE9-1616236A926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F8F1218C-1D84-49D1-89FC-86031CE8CBF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F3CA2300-F412-4FE9-BC82-679A026E2F4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846C6531-33DC-4ADA-8D0F-8F9701CC4DEF}"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7011936C-C118-4D96-9FA9-45D95C1877E2}"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9E55CD9-D9F5-4DC2-9E8F-37D176DE4A2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F2D8DDB6-AC9E-491B-AD15-81CACA510BC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2B54FF24-B3A9-4E82-8D18-6E128ACAEFD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68BCFFC7-195F-4516-8951-9F1D31C02CF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ECCC997E-DBE0-41A2-8D95-A45290CE2B4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fontAlgn="base"/>
            <a:fld id="{B12A5973-EF56-46C4-9AED-C63031D758C2}"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F74F71CE-1CB6-49CB-864B-07D6575CE39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1299D75B-2971-41A7-969E-E52C963A8EF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68604850-A3C8-49FB-89A0-3A147E14934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ECAA2E80-C252-466B-94E6-188B4B307C0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0BA3E12F-916C-4382-8CA6-B5CBAF6CD03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C26AFF48-0064-4362-8120-D9DAE09F193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F5C7ABC7-AA7F-4159-ABEC-D0EED3FCD0EF}"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022BEDE8-BE54-4C05-8C43-1CE86642A7C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D106A4C5-4047-4F8B-83D5-D9CF5FDEAB8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42269DE9-CD34-48DF-8168-B5222F9B3D5E}"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65493928-9C75-46CC-9227-EE6F45D60BA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fontAlgn="base"/>
            <a:fld id="{63227D53-BEC1-4623-AF49-7C26AABE070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69F09A24-80D3-466B-B96A-D5E70A3C720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B5707907-6FA9-40A5-A175-49C8E045CFDF}"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4F1F3DF6-BCEE-4808-92E9-09DB41E14B6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17213379-3DB4-4C8F-B7D3-E51C4168D9C7}"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9652AD06-8685-4A1E-BB40-254E040DC2A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EDF0B585-5BCF-49AF-ABFD-589AA5B033E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D95094DE-B2D6-4754-A0DA-3C86AD3817A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13EC0FE9-A2B3-46DA-9D8A-CE9A4561073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77A66BE3-2DA6-4980-ACA2-52446FF30A0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8072C941-CDC3-442D-8B7B-E070E271196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093E1B69-FE35-42DD-98B1-12EA4BBF3FB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7169"/>
          <p:cNvGrpSpPr/>
          <p:nvPr/>
        </p:nvGrpSpPr>
        <p:grpSpPr>
          <a:xfrm>
            <a:off x="0" y="0"/>
            <a:ext cx="9144000" cy="5143209"/>
            <a:chOff x="0" y="0"/>
            <a:chExt cx="5760" cy="4319"/>
          </a:xfrm>
        </p:grpSpPr>
        <p:sp>
          <p:nvSpPr>
            <p:cNvPr id="15363" name="任意多边形 7170"/>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7171"/>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7172"/>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7173"/>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7174"/>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7175"/>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5369" name="任意多边形 7176"/>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5370" name="任意多边形 7177"/>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7178"/>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5372" name="任意多边形 7179"/>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7180"/>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5374" name="任意多边形 7181"/>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7182"/>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7183"/>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7184"/>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718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718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5380" name="任意多边形 7187"/>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7188"/>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5382" name="任意多边形 7189"/>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7190"/>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719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719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5386" name="任意多边形 7193"/>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7194"/>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7195"/>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5389" name="任意多边形 7196"/>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7197"/>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5391" name="任意多边形 7198"/>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7199"/>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7200"/>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7201"/>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7202"/>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7203"/>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7204"/>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7205"/>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7208"/>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7211" name="副标题 721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44" name="日期占位符 7211"/>
          <p:cNvSpPr>
            <a:spLocks noGrp="1"/>
          </p:cNvSpPr>
          <p:nvPr>
            <p:ph type="dt" sz="quarter" idx="10"/>
          </p:nvPr>
        </p:nvSpPr>
        <p:spPr>
          <a:xfrm>
            <a:off x="457200" y="4683547"/>
            <a:ext cx="2133600" cy="342960"/>
          </a:xfrm>
          <a:prstGeom prst="rect">
            <a:avLst/>
          </a:prstGeom>
          <a:noFill/>
          <a:ln w="9525">
            <a:noFill/>
            <a:miter/>
          </a:ln>
        </p:spPr>
        <p:txBody>
          <a:bodyPr anchor="b"/>
          <a:lstStyle>
            <a:lvl1pPr>
              <a:defRPr/>
            </a:lvl1pPr>
          </a:lstStyle>
          <a:p>
            <a:pPr fontAlgn="base"/>
            <a:fld id="{B5BA9415-8FDB-4E70-B297-5655CD7402B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45" name="页脚占位符 7212"/>
          <p:cNvSpPr>
            <a:spLocks noGrp="1"/>
          </p:cNvSpPr>
          <p:nvPr>
            <p:ph type="ftr" sz="quarter" idx="11"/>
          </p:nvPr>
        </p:nvSpPr>
        <p:spPr>
          <a:xfrm>
            <a:off x="3124200" y="4687120"/>
            <a:ext cx="2895600" cy="34296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7213"/>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430EDEB3-57C3-417A-8D14-FB1ED97F590A}" type="slidenum">
              <a:rPr lang="zh-CN" altLang="en-US" strike="noStrike" noProof="1">
                <a:latin typeface="Arial" panose="020B0604020202020204" pitchFamily="34" charset="0"/>
                <a:ea typeface="宋体" panose="02010600030101010101" pitchFamily="2" charset="-122"/>
                <a:cs typeface="+mn-cs"/>
              </a:rPr>
              <a:t>‹#›</a:t>
            </a:fld>
            <a:endParaRPr 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0D32DDA4-6974-4683-9FF3-0AE896429FB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3E4FF489-02E5-4676-B48D-34283A7428A2}"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80132420-1443-487E-A773-1117F671A73E}"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6B09FDB0-54BC-43C8-9E97-3B2BCCD4C5A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6DA85714-B168-484C-A6B2-B032B5BD38F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E8C45B99-F925-46D6-ACED-A507B2AC36B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E369B290-B6BF-442D-9BA5-00E26BCBB7D5}"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026F8867-79A2-4DDF-8100-B5D66C5AC612}"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045CAE86-8135-425C-82F1-51742A829D1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818CEF3F-080D-4B52-BE59-A9EC730313BC}"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6C971A23-A43F-43AA-A672-1FC1D51104A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fontAlgn="base"/>
            <a:fld id="{05CF76F4-D1B2-4342-999A-201917C79457}"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D7BEA9C9-03EB-4EA3-89ED-82BB24110D8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6FE8BB3-3E53-4328-A73A-1173BA42D08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801F5D32-FB7B-48DD-9291-5E84D20918C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B73E62D7-2F89-4F22-821F-6627629900D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EC1BB31E-7FFE-4DCE-8E87-640CFF7795F5}"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9986124D-F84B-4043-A7C7-450DCAC7CFF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783F8CE2-15AB-4772-B679-5D7B564B999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5E0A71A1-29CF-448C-9782-3AAC86C2650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B24598DE-6CFD-46FE-9EAD-700BA74899A7}"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86A3824C-5455-4C58-BF21-012670598C2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4609324F-28F1-4D78-8902-8836EA417E8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fontAlgn="base"/>
            <a:fld id="{BE710B3E-C530-46DE-A40E-B5F598FDBE68}"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42FD4C70-8D9D-4407-BE66-7B715F71BE0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436E32D1-786E-469F-A1D6-8FE48CFC3A3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C16061A4-D9B8-4E7F-A14B-47BA71A75A8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B08A426B-A2B4-4793-A8D5-036E8EE0DB7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C88B4480-D8D9-4FC0-AA0E-352112A0E52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A055F304-7B39-4A61-A27C-355B624ACF4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7D23E4ED-56C5-4396-AD0A-EFC1E81A5CF5}"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8990C1A2-CAB2-4410-8B6E-D702ACFDC232}"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E2EE3575-C687-4F19-9090-C135F8668F9C}"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87613E34-D9BB-4E82-A2DF-353ACEF5767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3FAE68C6-D142-4C14-B2FD-EDF157094E6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35655ECA-E9F4-476B-ABB4-59B33355A2E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1265"/>
          <p:cNvGrpSpPr/>
          <p:nvPr/>
        </p:nvGrpSpPr>
        <p:grpSpPr>
          <a:xfrm>
            <a:off x="0" y="0"/>
            <a:ext cx="9144000" cy="5143209"/>
            <a:chOff x="0" y="0"/>
            <a:chExt cx="5760" cy="4319"/>
          </a:xfrm>
        </p:grpSpPr>
        <p:sp>
          <p:nvSpPr>
            <p:cNvPr id="16387" name="任意多边形 1126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126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126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126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127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127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6393" name="任意多边形 11272"/>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6394" name="任意多边形 1127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127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6396" name="任意多边形 1127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1276"/>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6398" name="任意多边形 1127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127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127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128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128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128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6404" name="任意多边形 1128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128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6406" name="任意多边形 1128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128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128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128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6410" name="任意多边形 1128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129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129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6413" name="任意多边形 1129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129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6415" name="任意多边形 1129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129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129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129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129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129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130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130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130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1307" name="副标题 11306"/>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44" name="日期占位符 11307"/>
          <p:cNvSpPr>
            <a:spLocks noGrp="1"/>
          </p:cNvSpPr>
          <p:nvPr>
            <p:ph type="dt" sz="quarter" idx="10"/>
          </p:nvPr>
        </p:nvSpPr>
        <p:spPr>
          <a:xfrm>
            <a:off x="457200" y="4683547"/>
            <a:ext cx="2133600" cy="342960"/>
          </a:xfrm>
          <a:prstGeom prst="rect">
            <a:avLst/>
          </a:prstGeom>
          <a:noFill/>
          <a:ln w="9525">
            <a:noFill/>
            <a:miter/>
          </a:ln>
        </p:spPr>
        <p:txBody>
          <a:bodyPr anchor="b"/>
          <a:lstStyle>
            <a:lvl1pPr>
              <a:defRPr/>
            </a:lvl1pPr>
          </a:lstStyle>
          <a:p>
            <a:pPr fontAlgn="base"/>
            <a:fld id="{ECEB063F-7BED-463A-9B98-5A43A414F4D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p>
        </p:txBody>
      </p:sp>
      <p:sp>
        <p:nvSpPr>
          <p:cNvPr id="45" name="页脚占位符 11308"/>
          <p:cNvSpPr>
            <a:spLocks noGrp="1"/>
          </p:cNvSpPr>
          <p:nvPr>
            <p:ph type="ftr" sz="quarter" idx="11"/>
          </p:nvPr>
        </p:nvSpPr>
        <p:spPr>
          <a:xfrm>
            <a:off x="3124200" y="4687120"/>
            <a:ext cx="2895600" cy="34296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11309"/>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7BA8D9E-9FDD-428E-8E36-B0101A9FEDE4}" type="slidenum">
              <a:rPr lang="zh-CN" altLang="en-US" strike="noStrike" noProof="1">
                <a:latin typeface="Arial" panose="020B0604020202020204" pitchFamily="34" charset="0"/>
                <a:ea typeface="宋体" panose="02010600030101010101" pitchFamily="2" charset="-122"/>
                <a:cs typeface="+mn-cs"/>
              </a:rPr>
              <a:t>‹#›</a:t>
            </a:fld>
            <a:endParaRPr 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47BD4917-00E4-41EA-8A0E-155750D8F845}"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fontAlgn="base"/>
            <a:fld id="{E7A4E9DF-647B-4341-B69D-BDF97ACC1E1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fontAlgn="base"/>
            <a:fld id="{86AB293E-0E5D-4997-94D1-07D5ED7F319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fontAlgn="base"/>
            <a:fld id="{BAF681BC-BE56-425B-8903-E18345DB2E26}"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fontAlgn="base"/>
            <a:fld id="{E483687E-F4EB-46CD-8198-C6EEAC8B2EA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8F3C222E-5698-4759-9373-42D4AF29632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EE3CB71C-7BC1-4EE5-8F08-D66CD683C9AA}"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fontAlgn="base"/>
            <a:fld id="{10B5D4F9-FD0C-4699-BFC6-69B7A51617A4}"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fontAlgn="base"/>
            <a:fld id="{C364C30C-24F6-44CB-B157-5F1FE4405D15}"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1.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6" Type="http://schemas.openxmlformats.org/officeDocument/2006/relationships/image" Target="../media/image3.pn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2.pn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3.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3.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9A49712E-D9BA-4467-B3E9-791AEEA2513F}"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0243"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229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05A5BF9A-C9B5-4CD3-A286-868F917A865D}"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1229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12294"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1266" name="组合 13313"/>
          <p:cNvGrpSpPr/>
          <p:nvPr/>
        </p:nvGrpSpPr>
        <p:grpSpPr>
          <a:xfrm>
            <a:off x="0" y="0"/>
            <a:ext cx="9144000" cy="5143209"/>
            <a:chOff x="0" y="0"/>
            <a:chExt cx="5760" cy="4319"/>
          </a:xfrm>
        </p:grpSpPr>
        <p:sp>
          <p:nvSpPr>
            <p:cNvPr id="11267" name="任意多边形 13314"/>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1268" name="任意多边形 13315"/>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69" name="任意多边形 13316"/>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1270" name="任意多边形 13317"/>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71" name="任意多边形 13318"/>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1272" name="任意多边形 13319"/>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1273" name="任意多边形 13320"/>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1274" name="任意多边形 13321"/>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275" name="任意多边形 13322"/>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1276" name="任意多边形 13323"/>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1277" name="任意多边形 13324"/>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1278" name="任意多边形 13325"/>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1279" name="任意多边形 13326"/>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80" name="任意多边形 13327"/>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1281" name="任意多边形 13328"/>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128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128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1284" name="任意多边形 13331"/>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128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1286" name="任意多边形 13333"/>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1287" name="任意多边形 13334"/>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28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128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1290" name="任意多边形 13337"/>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1291" name="任意多边形 13338"/>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1292" name="任意多边形 13339"/>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1293" name="任意多边形 13340"/>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1294" name="任意多边形 13341"/>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1295" name="任意多边形 13342"/>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96" name="任意多边形 13343"/>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1297" name="任意多边形 13344"/>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1298" name="任意多边形 13345"/>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1299" name="任意多边形 13346"/>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300" name="任意多边形 13347"/>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1301" name="任意多边形 13348"/>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1302" name="任意多边形 13349"/>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305" name="任意多边形 13352"/>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3353"/>
          <p:cNvSpPr>
            <a:spLocks noGrp="1"/>
          </p:cNvSpPr>
          <p:nvPr>
            <p:ph type="title"/>
          </p:nvPr>
        </p:nvSpPr>
        <p:spPr>
          <a:xfrm>
            <a:off x="457200" y="208396"/>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3355" name="文本占位符 1335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3356" name="日期占位符 13355"/>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A8A2DEC4-A9C2-4464-80C0-D12EB7C13EB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13357" name="页脚占位符 1335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13358" name="灯片编号占位符 13357"/>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4"/>
        </a:buBlip>
        <a:defRPr sz="2400" kern="1200">
          <a:solidFill>
            <a:schemeClr val="tx1"/>
          </a:solidFill>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5"/>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6"/>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日期占位符 15361"/>
          <p:cNvSpPr>
            <a:spLocks noGrp="1"/>
          </p:cNvSpPr>
          <p:nvPr>
            <p:ph type="dt" sz="half" idx="2"/>
          </p:nvPr>
        </p:nvSpPr>
        <p:spPr>
          <a:xfrm>
            <a:off x="457200" y="4689501"/>
            <a:ext cx="2133600" cy="357250"/>
          </a:xfrm>
          <a:prstGeom prst="rect">
            <a:avLst/>
          </a:prstGeom>
          <a:noFill/>
          <a:ln w="9525">
            <a:noFill/>
            <a:miter/>
          </a:ln>
        </p:spPr>
        <p:txBody>
          <a:bodyPr anchor="b"/>
          <a:lstStyle>
            <a:lvl1pPr>
              <a:defRPr sz="900" noProof="1">
                <a:effectLst/>
                <a:cs typeface="+mn-ea"/>
              </a:defRPr>
            </a:lvl1pPr>
          </a:lstStyle>
          <a:p>
            <a:pPr fontAlgn="base"/>
            <a:fld id="{18E16558-6AC4-4D9E-80FE-A1D14E328B09}"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15363" name="灯片编号占位符 15362"/>
          <p:cNvSpPr>
            <a:spLocks noGrp="1"/>
          </p:cNvSpPr>
          <p:nvPr>
            <p:ph type="sldNum" sz="quarter" idx="4"/>
          </p:nvPr>
        </p:nvSpPr>
        <p:spPr>
          <a:xfrm>
            <a:off x="6553200" y="4687120"/>
            <a:ext cx="2133600" cy="35725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grpSp>
        <p:nvGrpSpPr>
          <p:cNvPr id="12292" name="组合 15363"/>
          <p:cNvGrpSpPr/>
          <p:nvPr/>
        </p:nvGrpSpPr>
        <p:grpSpPr>
          <a:xfrm>
            <a:off x="0" y="0"/>
            <a:ext cx="9140825" cy="5138446"/>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2295" name="任意多边形 15366"/>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2296" name="任意多边形 15367"/>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2297" name="任意多边形 15368"/>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sz="100"/>
              </a:p>
            </p:txBody>
          </p:sp>
          <p:sp>
            <p:nvSpPr>
              <p:cNvPr id="12298" name="任意多边形 15369"/>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2299" name="任意多边形 15370"/>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2300" name="任意多边形 15371"/>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2301" name="标题 15372"/>
          <p:cNvSpPr>
            <a:spLocks noGrp="1" noRot="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5374" name="页脚占位符 15373"/>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noProof="1">
                <a:effectLst/>
              </a:defRPr>
            </a:lvl1pPr>
          </a:lstStyle>
          <a:p>
            <a:pPr fontAlgn="base"/>
            <a:endParaRPr lang="zh-CN" strike="noStrike" noProof="1"/>
          </a:p>
        </p:txBody>
      </p:sp>
      <p:sp>
        <p:nvSpPr>
          <p:cNvPr id="12303" name="文本占位符 15374"/>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ctr" rtl="0" fontAlgn="base">
        <a:spcBef>
          <a:spcPct val="0"/>
        </a:spcBef>
        <a:spcAft>
          <a:spcPct val="0"/>
        </a:spcAft>
        <a:defRPr sz="33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70000"/>
        <a:buFont typeface="Wingdings" panose="05000000000000000000" pitchFamily="2" charset="2"/>
        <a:buChar char="n"/>
        <a:defRPr sz="2400" kern="1200">
          <a:solidFill>
            <a:schemeClr val="tx1"/>
          </a:solidFill>
          <a:latin typeface="+mn-lt"/>
          <a:ea typeface="+mn-ea"/>
          <a:cs typeface="+mn-cs"/>
        </a:defRPr>
      </a:lvl1pPr>
      <a:lvl2pPr marL="557530" lvl="1" indent="-214630" algn="l" rtl="0" fontAlgn="base">
        <a:spcBef>
          <a:spcPct val="15000"/>
        </a:spcBef>
        <a:spcAft>
          <a:spcPct val="0"/>
        </a:spcAft>
        <a:buClr>
          <a:schemeClr val="accent2"/>
        </a:buClr>
        <a:buSzPct val="70000"/>
        <a:buFont typeface="Wingdings" panose="05000000000000000000" pitchFamily="2" charset="2"/>
        <a:buChar char="n"/>
        <a:defRPr sz="2100" kern="1200">
          <a:solidFill>
            <a:schemeClr val="tx1"/>
          </a:solidFill>
          <a:latin typeface="+mn-lt"/>
          <a:ea typeface="+mn-ea"/>
          <a:cs typeface="+mn-cs"/>
        </a:defRPr>
      </a:lvl2pPr>
      <a:lvl3pPr marL="857250" lvl="2" indent="-171450" algn="l" rtl="0" fontAlgn="base">
        <a:spcBef>
          <a:spcPct val="15000"/>
        </a:spcBef>
        <a:spcAft>
          <a:spcPct val="0"/>
        </a:spcAft>
        <a:buClr>
          <a:schemeClr val="tx2"/>
        </a:buClr>
        <a:buSzPct val="70000"/>
        <a:buFont typeface="Wingdings" panose="05000000000000000000" pitchFamily="2" charset="2"/>
        <a:buChar char="n"/>
        <a:defRPr sz="1800" kern="1200">
          <a:solidFill>
            <a:schemeClr val="tx1"/>
          </a:solidFill>
          <a:latin typeface="+mn-lt"/>
          <a:ea typeface="+mn-ea"/>
          <a:cs typeface="+mn-cs"/>
        </a:defRPr>
      </a:lvl3pPr>
      <a:lvl4pPr marL="1200150" lvl="3" indent="-171450" algn="l" rtl="0" fontAlgn="base">
        <a:spcBef>
          <a:spcPct val="15000"/>
        </a:spcBef>
        <a:spcAft>
          <a:spcPct val="0"/>
        </a:spcAft>
        <a:buClr>
          <a:schemeClr val="accent2"/>
        </a:buClr>
        <a:buSzPct val="70000"/>
        <a:buFont typeface="Wingdings" panose="05000000000000000000" pitchFamily="2" charset="2"/>
        <a:buChar char="n"/>
        <a:defRPr sz="1500" kern="1200">
          <a:solidFill>
            <a:schemeClr val="tx1"/>
          </a:solidFill>
          <a:latin typeface="+mn-lt"/>
          <a:ea typeface="+mn-ea"/>
          <a:cs typeface="+mn-cs"/>
        </a:defRPr>
      </a:lvl4pPr>
      <a:lvl5pPr marL="1543050" lvl="4" indent="-171450" algn="l" rtl="0" fontAlgn="base">
        <a:spcBef>
          <a:spcPct val="15000"/>
        </a:spcBef>
        <a:spcAft>
          <a:spcPct val="0"/>
        </a:spcAft>
        <a:buClr>
          <a:schemeClr val="hlink"/>
        </a:buClr>
        <a:buSzPct val="70000"/>
        <a:buFont typeface="Wingdings" panose="05000000000000000000" pitchFamily="2" charset="2"/>
        <a:buChar char="n"/>
        <a:defRPr sz="1500" kern="120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62B34E8A-BE7C-4D9B-B55F-E0869E462A10}"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3075"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A72E2879-CFF2-4F3E-AD37-A19C95209021}"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4099"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D0AB6EF2-A345-4156-BE7C-529682434C6B}"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5123"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A8E0E84C-C9A5-4426-94DD-2F15F49B4283}"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6146" name="组合 6145"/>
          <p:cNvGrpSpPr/>
          <p:nvPr/>
        </p:nvGrpSpPr>
        <p:grpSpPr>
          <a:xfrm>
            <a:off x="0" y="0"/>
            <a:ext cx="9144000" cy="5143209"/>
            <a:chOff x="0" y="0"/>
            <a:chExt cx="5760" cy="4319"/>
          </a:xfrm>
        </p:grpSpPr>
        <p:sp>
          <p:nvSpPr>
            <p:cNvPr id="6147" name="任意多边形 614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6148" name="任意多边形 614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49" name="任意多边形 614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6150" name="任意多边形 614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51" name="任意多边形 615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6152" name="任意多边形 615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6153" name="任意多边形 6152"/>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6154" name="任意多边形 615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55" name="任意多边形 615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6156" name="任意多边形 615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6157" name="任意多边形 6156"/>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6158" name="任意多边形 615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6159" name="任意多边形 615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60" name="任意多边形 615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6161" name="任意多边形 616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6162"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6163"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6164" name="任意多边形 616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6165"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6166" name="任意多边形 616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6167" name="任意多边形 616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68"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6169"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6170" name="任意多边形 616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6171" name="任意多边形 617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6172" name="任意多边形 617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6173" name="任意多边形 617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6174" name="任意多边形 617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6175" name="任意多边形 617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76" name="任意多边形 617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6177" name="任意多边形 617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6178" name="任意多边形 617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6179" name="任意多边形 617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80" name="任意多边形 617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6181" name="任意多边形 618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6182" name="任意多边形 618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85" name="任意多边形 618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6187" name="文本占位符 618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188" name="日期占位符 6187"/>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EC07CA6E-CD30-4EEE-A4D2-70B2632C9C3F}"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6189" name="页脚占位符 618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ctr" rtl="0" fontAlgn="base">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7171"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819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32C557ED-506A-4619-AEFB-31198DA985EC}"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819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8198"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8195"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EB2E8804-AB79-44A6-9F9E-A22432364E40}"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0241"/>
          <p:cNvGrpSpPr/>
          <p:nvPr/>
        </p:nvGrpSpPr>
        <p:grpSpPr>
          <a:xfrm>
            <a:off x="0" y="0"/>
            <a:ext cx="9144000" cy="5143209"/>
            <a:chOff x="0" y="0"/>
            <a:chExt cx="5760" cy="4319"/>
          </a:xfrm>
        </p:grpSpPr>
        <p:sp>
          <p:nvSpPr>
            <p:cNvPr id="9219" name="任意多边形 10242"/>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0243"/>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0244"/>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0245"/>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0246"/>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0247"/>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9225" name="任意多边形 10248"/>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9226" name="任意多边形 10249"/>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0250"/>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9228" name="任意多边形 10251"/>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0252"/>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9230" name="任意多边形 10253"/>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0254"/>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0255"/>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0256"/>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9236" name="任意多边形 10259"/>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9238" name="任意多边形 10261"/>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0262"/>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9242" name="任意多边形 10265"/>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0266"/>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0267"/>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9245" name="任意多边形 10268"/>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026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9247" name="任意多边形 10270"/>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0271"/>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0272"/>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0273"/>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0274"/>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0275"/>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0276"/>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0277"/>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0280"/>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0282" name="标题 10281"/>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0283" name="文本占位符 10282"/>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284" name="日期占位符 10283"/>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A978B1FA-295C-4653-948F-353311384415}" type="datetime1">
              <a:rPr lang="zh-CN" altLang="en-US" strike="noStrike" noProof="1" smtClean="0">
                <a:latin typeface="Arial" panose="020B0604020202020204" pitchFamily="34" charset="0"/>
                <a:ea typeface="宋体" panose="02010600030101010101" pitchFamily="2" charset="-122"/>
                <a:cs typeface="+mn-ea"/>
              </a:rPr>
              <a:t>2022/4/19</a:t>
            </a:fld>
            <a:endParaRPr lang="zh-CN" altLang="en-US" strike="noStrike" noProof="1">
              <a:cs typeface="+mn-cs"/>
            </a:endParaRPr>
          </a:p>
        </p:txBody>
      </p:sp>
      <p:sp>
        <p:nvSpPr>
          <p:cNvPr id="10285" name="页脚占位符 10284"/>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10286" name="灯片编号占位符 10285"/>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fontAlgn="base">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wmf"/></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code/Excel2007_MaxGrade.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code/kousuan.pyw"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8433"/>
          <p:cNvSpPr>
            <a:spLocks noGrp="1"/>
          </p:cNvSpPr>
          <p:nvPr>
            <p:ph type="ctrTitle"/>
          </p:nvPr>
        </p:nvSpPr>
        <p:spPr>
          <a:xfrm>
            <a:off x="1999800" y="1644541"/>
            <a:ext cx="5144400" cy="1791013"/>
          </a:xfrm>
        </p:spPr>
        <p:txBody>
          <a:bodyPr wrap="square" lIns="68591" tIns="34295" rIns="68591" bIns="34295" anchor="ctr"/>
          <a:lstStyle/>
          <a:p>
            <a:r>
              <a:rPr lang="zh-CN" altLang="en-US" kern="1200" dirty="0">
                <a:latin typeface="+mj-lt"/>
                <a:ea typeface="+mj-ea"/>
                <a:cs typeface="+mj-cs"/>
              </a:rPr>
              <a:t>第7章 文件操作</a:t>
            </a:r>
            <a:br>
              <a:rPr lang="zh-CN" altLang="en-US" kern="1200" dirty="0">
                <a:latin typeface="+mj-lt"/>
                <a:ea typeface="+mj-ea"/>
                <a:cs typeface="+mj-cs"/>
              </a:rPr>
            </a:br>
            <a:endParaRPr lang="zh-CN" altLang="en-US" sz="2400" kern="1200" dirty="0">
              <a:latin typeface="+mj-lt"/>
              <a:ea typeface="+mj-ea"/>
              <a:cs typeface="+mj-cs"/>
            </a:endParaRPr>
          </a:p>
        </p:txBody>
      </p:sp>
      <p:sp>
        <p:nvSpPr>
          <p:cNvPr id="2" name="灯片编号占位符 1">
            <a:extLst>
              <a:ext uri="{FF2B5EF4-FFF2-40B4-BE49-F238E27FC236}">
                <a16:creationId xmlns:a16="http://schemas.microsoft.com/office/drawing/2014/main" id="{05DF7909-8670-416B-8B8B-A86E673F8AB9}"/>
              </a:ext>
            </a:extLst>
          </p:cNvPr>
          <p:cNvSpPr>
            <a:spLocks noGrp="1"/>
          </p:cNvSpPr>
          <p:nvPr>
            <p:ph type="sldNum" sz="quarter" idx="12"/>
          </p:nvPr>
        </p:nvSpPr>
        <p:spPr/>
        <p:txBody>
          <a:bodyPr/>
          <a:lstStyle/>
          <a:p>
            <a:pPr fontAlgn="base"/>
            <a:fld id="{9AEC498E-21F4-42F6-8674-2ED52E8BEF49}" type="slidenum">
              <a:rPr lang="zh-CN" altLang="en-US" strike="noStrike" noProof="1" smtClean="0">
                <a:latin typeface="Arial" panose="020B0604020202020204" pitchFamily="34" charset="0"/>
                <a:ea typeface="宋体" panose="02010600030101010101" pitchFamily="2" charset="-122"/>
                <a:cs typeface="+mn-cs"/>
              </a:rPr>
              <a:t>1</a:t>
            </a:fld>
            <a:endParaRPr lang="zh-CN" altLang="en-US"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33794" name="文本占位符 22530"/>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a:t>文件打开方式</a:t>
            </a:r>
          </a:p>
        </p:txBody>
      </p:sp>
      <p:graphicFrame>
        <p:nvGraphicFramePr>
          <p:cNvPr id="2" name="表格 -1"/>
          <p:cNvGraphicFramePr/>
          <p:nvPr>
            <p:extLst>
              <p:ext uri="{D42A27DB-BD31-4B8C-83A1-F6EECF244321}">
                <p14:modId xmlns:p14="http://schemas.microsoft.com/office/powerpoint/2010/main" val="2433615269"/>
              </p:ext>
            </p:extLst>
          </p:nvPr>
        </p:nvGraphicFramePr>
        <p:xfrm>
          <a:off x="1024890" y="1851025"/>
          <a:ext cx="6111875" cy="1983740"/>
        </p:xfrm>
        <a:graphic>
          <a:graphicData uri="http://schemas.openxmlformats.org/drawingml/2006/table">
            <a:tbl>
              <a:tblPr firstRow="1" bandRow="1">
                <a:tableStyleId>{5940675A-B579-460E-94D1-54222C63F5DA}</a:tableStyleId>
              </a:tblPr>
              <a:tblGrid>
                <a:gridCol w="760095">
                  <a:extLst>
                    <a:ext uri="{9D8B030D-6E8A-4147-A177-3AD203B41FA5}">
                      <a16:colId xmlns:a16="http://schemas.microsoft.com/office/drawing/2014/main" val="20000"/>
                    </a:ext>
                  </a:extLst>
                </a:gridCol>
                <a:gridCol w="5351780">
                  <a:extLst>
                    <a:ext uri="{9D8B030D-6E8A-4147-A177-3AD203B41FA5}">
                      <a16:colId xmlns:a16="http://schemas.microsoft.com/office/drawing/2014/main" val="20001"/>
                    </a:ext>
                  </a:extLst>
                </a:gridCol>
              </a:tblGrid>
              <a:tr h="274320">
                <a:tc>
                  <a:txBody>
                    <a:bodyPr/>
                    <a:lstStyle/>
                    <a:p>
                      <a:pPr marL="0" indent="0" algn="ctr">
                        <a:buNone/>
                      </a:pPr>
                      <a:r>
                        <a:rPr lang="zh-CN" altLang="en-US" sz="1600" b="1" u="none">
                          <a:ln>
                            <a:noFill/>
                          </a:ln>
                          <a:latin typeface="宋体" panose="02010600030101010101" pitchFamily="2" charset="-122"/>
                          <a:ea typeface="宋体" panose="02010600030101010101" pitchFamily="2" charset="-122"/>
                          <a:cs typeface="宋体" panose="02010600030101010101" pitchFamily="2" charset="-122"/>
                        </a:rPr>
                        <a:t>模式</a:t>
                      </a:r>
                    </a:p>
                  </a:txBody>
                  <a:tcPr marL="0"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600" b="1" u="none">
                          <a:ln>
                            <a:noFill/>
                          </a:ln>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r</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600" b="0" u="none" dirty="0">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w</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x</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a</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b</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60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，可省略）</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 name="灯片编号占位符 2">
            <a:extLst>
              <a:ext uri="{FF2B5EF4-FFF2-40B4-BE49-F238E27FC236}">
                <a16:creationId xmlns:a16="http://schemas.microsoft.com/office/drawing/2014/main" id="{8990D3E5-3B7D-4514-9376-509FA0C3FC53}"/>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10</a:t>
            </a:fld>
            <a:endParaRPr lang="zh-CN" alt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p:txBody>
          <a:bodyPr wrap="square" lIns="68591" tIns="34295" rIns="68591" bIns="34295" anchor="t"/>
          <a:lstStyle/>
          <a:p>
            <a:r>
              <a:rPr lang="zh-CN" altLang="en-US" sz="1800"/>
              <a:t>文件对象常用属性</a:t>
            </a:r>
          </a:p>
        </p:txBody>
      </p:sp>
      <p:graphicFrame>
        <p:nvGraphicFramePr>
          <p:cNvPr id="2" name="Table -1"/>
          <p:cNvGraphicFramePr/>
          <p:nvPr/>
        </p:nvGraphicFramePr>
        <p:xfrm>
          <a:off x="1759252" y="1764815"/>
          <a:ext cx="5354955" cy="1851660"/>
        </p:xfrm>
        <a:graphic>
          <a:graphicData uri="http://schemas.openxmlformats.org/drawingml/2006/table">
            <a:tbl>
              <a:tblPr firstRow="1" bandRow="1">
                <a:tableStyleId>{5940675A-B579-460E-94D1-54222C63F5DA}</a:tableStyleId>
              </a:tblPr>
              <a:tblGrid>
                <a:gridCol w="899160">
                  <a:extLst>
                    <a:ext uri="{9D8B030D-6E8A-4147-A177-3AD203B41FA5}">
                      <a16:colId xmlns:a16="http://schemas.microsoft.com/office/drawing/2014/main" val="20000"/>
                    </a:ext>
                  </a:extLst>
                </a:gridCol>
                <a:gridCol w="4455795">
                  <a:extLst>
                    <a:ext uri="{9D8B030D-6E8A-4147-A177-3AD203B41FA5}">
                      <a16:colId xmlns:a16="http://schemas.microsoft.com/office/drawing/2014/main" val="20001"/>
                    </a:ext>
                  </a:extLst>
                </a:gridCol>
              </a:tblGrid>
              <a:tr h="30861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属性</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buffer</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返回当前文件的缓冲区对象</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closed</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fileno</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文件号，一般不需要太关心这个数字</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mode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返回文件的打开模式</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name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返回文件的名称</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3" name="灯片编号占位符 2">
            <a:extLst>
              <a:ext uri="{FF2B5EF4-FFF2-40B4-BE49-F238E27FC236}">
                <a16:creationId xmlns:a16="http://schemas.microsoft.com/office/drawing/2014/main" id="{D79203CB-F72C-4655-B93B-1A795215B29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11</a:t>
            </a:fld>
            <a:endParaRPr lang="zh-CN" altLang="en-US"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p:txBody>
          <a:bodyPr wrap="square" lIns="68591" tIns="34295" rIns="68591" bIns="34295" anchor="t"/>
          <a:lstStyle/>
          <a:p>
            <a:pPr>
              <a:buFont typeface="Wingdings" panose="05000000000000000000" pitchFamily="2" charset="2"/>
              <a:buChar char="§"/>
            </a:pPr>
            <a:r>
              <a:rPr lang="zh-CN" altLang="en-US" sz="1800"/>
              <a:t>文件对象常用方法</a:t>
            </a:r>
          </a:p>
        </p:txBody>
      </p:sp>
      <p:graphicFrame>
        <p:nvGraphicFramePr>
          <p:cNvPr id="2" name="Table -1"/>
          <p:cNvGraphicFramePr/>
          <p:nvPr>
            <p:extLst>
              <p:ext uri="{D42A27DB-BD31-4B8C-83A1-F6EECF244321}">
                <p14:modId xmlns:p14="http://schemas.microsoft.com/office/powerpoint/2010/main" val="1197617744"/>
              </p:ext>
            </p:extLst>
          </p:nvPr>
        </p:nvGraphicFramePr>
        <p:xfrm>
          <a:off x="431165" y="1512570"/>
          <a:ext cx="8141970" cy="2987040"/>
        </p:xfrm>
        <a:graphic>
          <a:graphicData uri="http://schemas.openxmlformats.org/drawingml/2006/table">
            <a:tbl>
              <a:tblPr firstRow="1" bandRow="1">
                <a:tableStyleId>{5940675A-B579-460E-94D1-54222C63F5DA}</a:tableStyleId>
              </a:tblPr>
              <a:tblGrid>
                <a:gridCol w="2027726">
                  <a:extLst>
                    <a:ext uri="{9D8B030D-6E8A-4147-A177-3AD203B41FA5}">
                      <a16:colId xmlns:a16="http://schemas.microsoft.com/office/drawing/2014/main" val="20000"/>
                    </a:ext>
                  </a:extLst>
                </a:gridCol>
                <a:gridCol w="6114244">
                  <a:extLst>
                    <a:ext uri="{9D8B030D-6E8A-4147-A177-3AD203B41FA5}">
                      <a16:colId xmlns:a16="http://schemas.microsoft.com/office/drawing/2014/main" val="20001"/>
                    </a:ext>
                  </a:extLst>
                </a:gridCol>
              </a:tblGrid>
              <a:tr h="155314">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close()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read([size])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400" b="0" u="none" dirty="0">
                          <a:latin typeface="宋体" panose="02010600030101010101" pitchFamily="2" charset="-122"/>
                          <a:ea typeface="宋体" panose="02010600030101010101" pitchFamily="2" charset="-122"/>
                          <a:cs typeface="宋体" panose="02010600030101010101" pitchFamily="2" charset="-122"/>
                        </a:rPr>
                        <a:t>size</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个</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400" b="0" u="none" dirty="0">
                          <a:latin typeface="宋体" panose="02010600030101010101" pitchFamily="2" charset="-122"/>
                          <a:ea typeface="宋体" panose="02010600030101010101" pitchFamily="2" charset="-122"/>
                          <a:cs typeface="宋体" panose="02010600030101010101" pitchFamily="2" charset="-122"/>
                        </a:rPr>
                        <a:t>（</a:t>
                      </a:r>
                      <a:r>
                        <a:rPr lang="en-US" altLang="zh-CN" sz="1400" b="0" u="none" dirty="0">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dirty="0">
                          <a:latin typeface="宋体" panose="02010600030101010101" pitchFamily="2" charset="-122"/>
                          <a:ea typeface="宋体" panose="02010600030101010101" pitchFamily="2" charset="-122"/>
                          <a:cs typeface="宋体" panose="02010600030101010101" pitchFamily="2" charset="-122"/>
                        </a:rPr>
                        <a:t>并返回，</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测试当前文件是否可读</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readline()	</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从</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中读取一行内容作为结果返回</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readlines()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中的每行文本作为一个字符串存入列表中，返回该列表，对于大文件会占用较多内存，不建议使用</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5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seek(offset[, whence])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dirty="0">
                          <a:latin typeface="宋体" panose="02010600030101010101" pitchFamily="2" charset="-122"/>
                          <a:ea typeface="宋体" panose="02010600030101010101" pitchFamily="2" charset="-122"/>
                          <a:cs typeface="宋体" panose="02010600030101010101" pitchFamily="2" charset="-122"/>
                        </a:rPr>
                        <a:t>位置，</a:t>
                      </a:r>
                      <a:r>
                        <a:rPr lang="en-US" altLang="zh-CN" sz="1400" b="0" u="none" dirty="0">
                          <a:latin typeface="宋体" panose="02010600030101010101" pitchFamily="2" charset="-122"/>
                          <a:ea typeface="宋体" panose="02010600030101010101" pitchFamily="2" charset="-122"/>
                          <a:cs typeface="宋体" panose="02010600030101010101" pitchFamily="2" charset="-122"/>
                        </a:rPr>
                        <a:t>offset</a:t>
                      </a: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表示相对于</a:t>
                      </a:r>
                      <a:r>
                        <a:rPr lang="en-US" altLang="zh-CN" sz="140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的位置。</a:t>
                      </a:r>
                      <a:r>
                        <a:rPr lang="en-US" altLang="zh-CN" sz="140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为</a:t>
                      </a:r>
                      <a:r>
                        <a:rPr lang="en-US" altLang="zh-CN" sz="1400" b="0" u="none" dirty="0">
                          <a:latin typeface="宋体" panose="02010600030101010101" pitchFamily="2" charset="-122"/>
                          <a:ea typeface="宋体" panose="02010600030101010101" pitchFamily="2" charset="-122"/>
                          <a:cs typeface="宋体" panose="02010600030101010101" pitchFamily="2" charset="-122"/>
                        </a:rPr>
                        <a:t>0</a:t>
                      </a: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400" b="0" u="none" dirty="0">
                          <a:latin typeface="宋体" panose="02010600030101010101" pitchFamily="2" charset="-122"/>
                          <a:ea typeface="宋体" panose="02010600030101010101" pitchFamily="2" charset="-122"/>
                          <a:cs typeface="宋体" panose="02010600030101010101" pitchFamily="2" charset="-122"/>
                        </a:rPr>
                        <a:t>1</a:t>
                      </a: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400" b="0" u="none" dirty="0">
                          <a:latin typeface="宋体" panose="02010600030101010101" pitchFamily="2" charset="-122"/>
                          <a:ea typeface="宋体" panose="02010600030101010101" pitchFamily="2" charset="-122"/>
                          <a:cs typeface="宋体" panose="02010600030101010101" pitchFamily="2" charset="-122"/>
                        </a:rPr>
                        <a:t>2</a:t>
                      </a: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400" b="0" u="none" dirty="0">
                          <a:latin typeface="宋体" panose="02010600030101010101" pitchFamily="2" charset="-122"/>
                          <a:ea typeface="宋体" panose="02010600030101010101" pitchFamily="2" charset="-122"/>
                          <a:cs typeface="宋体" panose="02010600030101010101" pitchFamily="2" charset="-122"/>
                        </a:rPr>
                        <a:t>0</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a:t>
                      </a:r>
                      <a:r>
                        <a:rPr lang="en-US" altLang="zh-CN" sz="1400" b="0" u="none" dirty="0">
                          <a:latin typeface="宋体" panose="02010600030101010101" pitchFamily="2" charset="-122"/>
                          <a:ea typeface="宋体" panose="02010600030101010101" pitchFamily="2" charset="-122"/>
                          <a:cs typeface="宋体" panose="02010600030101010101" pitchFamily="2" charset="-122"/>
                        </a:rPr>
                        <a:t>s</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的内容写入文件</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测试当前文件是否可写</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writelines(s)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，不添加换行符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3" name="灯片编号占位符 2">
            <a:extLst>
              <a:ext uri="{FF2B5EF4-FFF2-40B4-BE49-F238E27FC236}">
                <a16:creationId xmlns:a16="http://schemas.microsoft.com/office/drawing/2014/main" id="{49553425-F728-42FF-83F7-0C51FC5D3DE8}"/>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12</a:t>
            </a:fld>
            <a:endParaRPr lang="zh-CN" altLang="en-US"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p:cNvSpPr>
          <p:nvPr>
            <p:ph type="title"/>
          </p:nvPr>
        </p:nvSpPr>
        <p:spPr>
          <a:xfrm>
            <a:off x="-1270" y="4287"/>
            <a:ext cx="9140825" cy="924563"/>
          </a:xfrm>
        </p:spPr>
        <p:txBody>
          <a:bodyPr/>
          <a:lstStyle/>
          <a:p>
            <a:pPr fontAlgn="base"/>
            <a:r>
              <a:rPr lang="zh-CN" altLang="en-US" strike="noStrike" noProof="1"/>
              <a:t>7.2  文本文件操作案例精选</a:t>
            </a:r>
          </a:p>
        </p:txBody>
      </p:sp>
      <p:sp>
        <p:nvSpPr>
          <p:cNvPr id="36866" name="文本占位符 25602"/>
          <p:cNvSpPr>
            <a:spLocks noGrp="1"/>
          </p:cNvSpPr>
          <p:nvPr>
            <p:ph idx="1"/>
          </p:nvPr>
        </p:nvSpPr>
        <p:spPr>
          <a:xfrm>
            <a:off x="787614" y="1200360"/>
            <a:ext cx="8229600" cy="3395066"/>
          </a:xfrm>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a:t>
            </a:r>
            <a:r>
              <a:rPr lang="zh-CN" altLang="en-US" sz="1800" b="1" dirty="0"/>
              <a:t>1</a:t>
            </a:r>
            <a:r>
              <a:rPr lang="zh-CN" altLang="en-US" sz="1800" dirty="0"/>
              <a:t>  向文本文件中写入内容，然后再读出。</a:t>
            </a:r>
          </a:p>
          <a:p>
            <a:pPr>
              <a:buSzPct val="90000"/>
              <a:buFont typeface="Wingdings" panose="05000000000000000000" pitchFamily="2" charset="2"/>
              <a:buNone/>
            </a:pPr>
            <a:endParaRPr lang="zh-CN" altLang="en-US" sz="1600" dirty="0"/>
          </a:p>
          <a:p>
            <a:pPr eaLnBrk="1" latinLnBrk="0" hangingPunct="1">
              <a:spcBef>
                <a:spcPct val="0"/>
              </a:spcBef>
              <a:buSzPct val="90000"/>
              <a:buFont typeface="Wingdings" panose="05000000000000000000" pitchFamily="2" charset="2"/>
              <a:buNone/>
            </a:pPr>
            <a:r>
              <a:rPr lang="zh-CN" altLang="en-US" sz="1600" dirty="0">
                <a:latin typeface="Consolas" panose="020B0609020204030204" pitchFamily="49" charset="0"/>
              </a:rPr>
              <a:t>s = 'Hello world\n文本文件的读取方法\n文本文件的写入方法\n'</a:t>
            </a:r>
          </a:p>
          <a:p>
            <a:pPr eaLnBrk="1" latinLnBrk="0" hangingPunct="1">
              <a:spcBef>
                <a:spcPct val="0"/>
              </a:spcBef>
              <a:buSzPct val="90000"/>
              <a:buFont typeface="Wingdings" panose="05000000000000000000" pitchFamily="2" charset="2"/>
              <a:buNone/>
            </a:pPr>
            <a:endParaRPr lang="zh-CN" altLang="en-US" sz="16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dirty="0">
                <a:latin typeface="Consolas" panose="020B0609020204030204" pitchFamily="49" charset="0"/>
              </a:rPr>
              <a:t>with open('sample.txt', 'w') as fp:    #默认使用cp936编码</a:t>
            </a:r>
          </a:p>
          <a:p>
            <a:pPr eaLnBrk="1" latinLnBrk="0" hangingPunct="1">
              <a:spcBef>
                <a:spcPct val="0"/>
              </a:spcBef>
              <a:buSzPct val="90000"/>
              <a:buFont typeface="Wingdings" panose="05000000000000000000" pitchFamily="2" charset="2"/>
              <a:buNone/>
            </a:pPr>
            <a:r>
              <a:rPr lang="zh-CN" altLang="en-US" sz="1600" dirty="0">
                <a:latin typeface="Consolas" panose="020B0609020204030204" pitchFamily="49" charset="0"/>
              </a:rPr>
              <a:t>    fp.write(s)</a:t>
            </a:r>
          </a:p>
          <a:p>
            <a:pPr eaLnBrk="1" latinLnBrk="0" hangingPunct="1">
              <a:spcBef>
                <a:spcPct val="0"/>
              </a:spcBef>
              <a:buSzPct val="90000"/>
              <a:buFont typeface="Wingdings" panose="05000000000000000000" pitchFamily="2" charset="2"/>
              <a:buNone/>
            </a:pPr>
            <a:endParaRPr lang="zh-CN" altLang="en-US" sz="16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dirty="0">
                <a:latin typeface="Consolas" panose="020B0609020204030204" pitchFamily="49" charset="0"/>
              </a:rPr>
              <a:t>with open('sample.txt') as fp:         #默认使用cp936编码</a:t>
            </a:r>
          </a:p>
          <a:p>
            <a:pPr eaLnBrk="1" latinLnBrk="0" hangingPunct="1">
              <a:spcBef>
                <a:spcPct val="0"/>
              </a:spcBef>
              <a:buSzPct val="90000"/>
              <a:buFont typeface="Wingdings" panose="05000000000000000000" pitchFamily="2" charset="2"/>
              <a:buNone/>
            </a:pPr>
            <a:r>
              <a:rPr lang="zh-CN" altLang="en-US" sz="1600" dirty="0">
                <a:latin typeface="Consolas" panose="020B0609020204030204" pitchFamily="49" charset="0"/>
              </a:rPr>
              <a:t>    print(fp.read())</a:t>
            </a:r>
          </a:p>
        </p:txBody>
      </p:sp>
      <p:sp>
        <p:nvSpPr>
          <p:cNvPr id="2" name="灯片编号占位符 1">
            <a:extLst>
              <a:ext uri="{FF2B5EF4-FFF2-40B4-BE49-F238E27FC236}">
                <a16:creationId xmlns:a16="http://schemas.microsoft.com/office/drawing/2014/main" id="{72328643-92CF-4248-8557-6507AD5A2C7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13</a:t>
            </a:fld>
            <a:endParaRPr lang="zh-CN" altLang="en-US" strike="noStrike"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8673"/>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8914" name="文本占位符 28674"/>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7-2</a:t>
            </a:r>
            <a:r>
              <a:rPr lang="en-US" altLang="zh-CN" sz="1800" dirty="0"/>
              <a:t>  </a:t>
            </a:r>
            <a:r>
              <a:rPr lang="zh-CN" altLang="en-US" sz="1800" dirty="0"/>
              <a:t>读取并显示文本文件的前5个字符。</a:t>
            </a:r>
          </a:p>
          <a:p>
            <a:pPr>
              <a:buSzPct val="90000"/>
              <a:buFont typeface="Wingdings" panose="05000000000000000000" pitchFamily="2" charset="2"/>
              <a:buNone/>
            </a:pPr>
            <a:endParaRPr lang="zh-CN" altLang="en-US" sz="1500" dirty="0"/>
          </a:p>
          <a:p>
            <a:pPr>
              <a:buSzPct val="90000"/>
              <a:buFont typeface="Wingdings" panose="05000000000000000000" pitchFamily="2" charset="2"/>
              <a:buNone/>
            </a:pPr>
            <a:r>
              <a:rPr lang="en-US" altLang="zh-CN" sz="1600" dirty="0">
                <a:latin typeface="Consolas" panose="020B0609020204030204" pitchFamily="49" charset="0"/>
              </a:rPr>
              <a:t>with </a:t>
            </a:r>
            <a:r>
              <a:rPr lang="zh-CN" altLang="en-US" sz="1600" dirty="0">
                <a:latin typeface="Consolas" panose="020B0609020204030204" pitchFamily="49" charset="0"/>
              </a:rPr>
              <a:t>open('sample.txt', 'r') </a:t>
            </a:r>
            <a:r>
              <a:rPr lang="en-US" altLang="zh-CN" sz="1600" dirty="0">
                <a:latin typeface="Consolas" panose="020B0609020204030204" pitchFamily="49" charset="0"/>
              </a:rPr>
              <a:t>as f:</a:t>
            </a:r>
          </a:p>
          <a:p>
            <a:pPr>
              <a:buSzPct val="90000"/>
              <a:buFont typeface="Wingdings" panose="05000000000000000000" pitchFamily="2" charset="2"/>
              <a:buNone/>
            </a:pPr>
            <a:r>
              <a:rPr lang="zh-CN" altLang="en-US" sz="1600" dirty="0">
                <a:latin typeface="Consolas" panose="020B0609020204030204" pitchFamily="49" charset="0"/>
              </a:rPr>
              <a:t>    s = f.read(5)</a:t>
            </a:r>
          </a:p>
          <a:p>
            <a:pPr>
              <a:buSzPct val="90000"/>
              <a:buFont typeface="Wingdings" panose="05000000000000000000" pitchFamily="2" charset="2"/>
              <a:buNone/>
            </a:pP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print('s=',s)</a:t>
            </a:r>
          </a:p>
          <a:p>
            <a:pPr>
              <a:buSzPct val="90000"/>
              <a:buFont typeface="Wingdings" panose="05000000000000000000" pitchFamily="2" charset="2"/>
              <a:buNone/>
            </a:pPr>
            <a:r>
              <a:rPr lang="zh-CN" altLang="en-US" sz="1600" dirty="0">
                <a:latin typeface="Consolas" panose="020B0609020204030204" pitchFamily="49" charset="0"/>
              </a:rPr>
              <a:t>print('字符串s的长度(字符个数)=', len(s))</a:t>
            </a:r>
          </a:p>
        </p:txBody>
      </p:sp>
      <p:sp>
        <p:nvSpPr>
          <p:cNvPr id="2" name="灯片编号占位符 1">
            <a:extLst>
              <a:ext uri="{FF2B5EF4-FFF2-40B4-BE49-F238E27FC236}">
                <a16:creationId xmlns:a16="http://schemas.microsoft.com/office/drawing/2014/main" id="{8FEB6E66-CE7B-4CAE-A81B-4DC7227FFC7C}"/>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14</a:t>
            </a:fld>
            <a:endParaRPr lang="zh-CN" altLang="en-US"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29697"/>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9938" name="文本占位符 29698"/>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a:t>
            </a:r>
            <a:r>
              <a:rPr lang="zh-CN" altLang="en-US" sz="1800" b="1" dirty="0"/>
              <a:t>3</a:t>
            </a:r>
            <a:r>
              <a:rPr lang="zh-CN" altLang="en-US" sz="1800" dirty="0"/>
              <a:t>  读取并显示文本文件所有行。</a:t>
            </a:r>
          </a:p>
          <a:p>
            <a:pPr>
              <a:buSzPct val="90000"/>
              <a:buFont typeface="Wingdings" panose="05000000000000000000" pitchFamily="2" charset="2"/>
              <a:buNone/>
            </a:pPr>
            <a:endParaRPr lang="zh-CN" altLang="en-US" sz="1500" dirty="0"/>
          </a:p>
          <a:p>
            <a:pPr>
              <a:buSzPct val="90000"/>
              <a:buFont typeface="Wingdings" panose="05000000000000000000" pitchFamily="2" charset="2"/>
              <a:buNone/>
            </a:pPr>
            <a:r>
              <a:rPr lang="zh-CN" altLang="en-US" sz="1600" dirty="0">
                <a:latin typeface="Consolas" panose="020B0609020204030204" pitchFamily="49" charset="0"/>
              </a:rPr>
              <a:t>with open('sample.txt') as fp:      #假设文件采用CP936编码</a:t>
            </a:r>
          </a:p>
          <a:p>
            <a:pPr>
              <a:buSzPct val="90000"/>
              <a:buFont typeface="Wingdings" panose="05000000000000000000" pitchFamily="2" charset="2"/>
              <a:buNone/>
            </a:pPr>
            <a:r>
              <a:rPr lang="zh-CN" altLang="en-US" sz="1600" dirty="0">
                <a:latin typeface="Consolas" panose="020B0609020204030204" pitchFamily="49" charset="0"/>
              </a:rPr>
              <a:t>    for line in fp:                 #文件对象可以直接迭代</a:t>
            </a:r>
          </a:p>
          <a:p>
            <a:pPr>
              <a:buSzPct val="90000"/>
              <a:buFont typeface="Wingdings" panose="05000000000000000000" pitchFamily="2" charset="2"/>
              <a:buNone/>
            </a:pPr>
            <a:r>
              <a:rPr lang="zh-CN" altLang="en-US" sz="1600" dirty="0">
                <a:latin typeface="Consolas" panose="020B0609020204030204" pitchFamily="49" charset="0"/>
              </a:rPr>
              <a:t>        print(line)</a:t>
            </a:r>
          </a:p>
        </p:txBody>
      </p:sp>
      <p:sp>
        <p:nvSpPr>
          <p:cNvPr id="2" name="灯片编号占位符 1">
            <a:extLst>
              <a:ext uri="{FF2B5EF4-FFF2-40B4-BE49-F238E27FC236}">
                <a16:creationId xmlns:a16="http://schemas.microsoft.com/office/drawing/2014/main" id="{84AA6C5E-B724-43B2-98E5-48B2FEA34588}"/>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15</a:t>
            </a:fld>
            <a:endParaRPr lang="zh-CN" altLang="en-US"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1745"/>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8914" name="文本占位符 31746"/>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4</a:t>
            </a:r>
            <a:r>
              <a:rPr lang="zh-CN" altLang="en-US" sz="1800" strike="noStrike" noProof="1"/>
              <a:t>  移动文件指针，然后读取并显示文本文件中的内容。</a:t>
            </a:r>
          </a:p>
          <a:p>
            <a:pPr marL="686435" indent="-342265" fontAlgn="base">
              <a:lnSpc>
                <a:spcPct val="150000"/>
              </a:lnSpc>
              <a:spcBef>
                <a:spcPct val="0"/>
              </a:spcBef>
              <a:buFont typeface="Wingdings" panose="05000000000000000000" charset="0"/>
              <a:buChar char="ü"/>
            </a:pPr>
            <a:r>
              <a:rPr lang="zh-CN" altLang="en-US" sz="1600" strike="noStrike" noProof="1"/>
              <a:t>seek()方法把文件指针定位到文件中</a:t>
            </a:r>
            <a:r>
              <a:rPr lang="zh-CN" altLang="en-US" sz="1600" strike="noStrike" noProof="1">
                <a:solidFill>
                  <a:srgbClr val="FF0000"/>
                </a:solidFill>
              </a:rPr>
              <a:t>指定字节的位置</a:t>
            </a:r>
            <a:r>
              <a:rPr lang="zh-CN" altLang="en-US" sz="1600" strike="noStrike" noProof="1"/>
              <a:t>。读取时遇到无法解码的字符会抛出异常。</a:t>
            </a:r>
          </a:p>
        </p:txBody>
      </p:sp>
      <p:sp>
        <p:nvSpPr>
          <p:cNvPr id="2" name="灯片编号占位符 1">
            <a:extLst>
              <a:ext uri="{FF2B5EF4-FFF2-40B4-BE49-F238E27FC236}">
                <a16:creationId xmlns:a16="http://schemas.microsoft.com/office/drawing/2014/main" id="{EE334CD3-63CF-4D69-8BDD-7F202E9364E3}"/>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16</a:t>
            </a:fld>
            <a:endParaRPr lang="zh-CN" altLang="en-US" strike="noStrike" noProof="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2769"/>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41986" name="文本占位符 32770"/>
          <p:cNvSpPr>
            <a:spLocks noGrp="1"/>
          </p:cNvSpPr>
          <p:nvPr>
            <p:ph idx="1"/>
          </p:nvPr>
        </p:nvSpPr>
        <p:spPr>
          <a:xfrm>
            <a:off x="292100" y="1076325"/>
            <a:ext cx="7366635" cy="3395345"/>
          </a:xfrm>
        </p:spPr>
        <p:txBody>
          <a:bodyPr wrap="square" lIns="68591" tIns="34295" rIns="68591" bIns="34295" anchor="t"/>
          <a:lstStyle/>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s = '</a:t>
            </a:r>
            <a:r>
              <a:rPr lang="zh-CN" altLang="en-US" sz="1200">
                <a:latin typeface="Consolas" panose="020B0609020204030204" pitchFamily="49" charset="0"/>
              </a:rPr>
              <a:t>中国山东烟台</a:t>
            </a:r>
            <a:r>
              <a:rPr lang="en-US" altLang="zh-CN" sz="1200">
                <a:latin typeface="Consolas" panose="020B0609020204030204" pitchFamily="49" charset="0"/>
              </a:rPr>
              <a:t>SDIBT'</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with open(r'D:\sample.txt', 'w') as fp:</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    fp.write(s)</a:t>
            </a:r>
          </a:p>
          <a:p>
            <a:pPr marL="1905" indent="-344805" eaLnBrk="1" latinLnBrk="0" hangingPunct="1">
              <a:lnSpc>
                <a:spcPct val="100000"/>
              </a:lnSpc>
              <a:spcBef>
                <a:spcPts val="0"/>
              </a:spcBef>
              <a:buSzPct val="90000"/>
              <a:buFont typeface="Wingdings" panose="05000000000000000000" pitchFamily="2" charset="2"/>
              <a:buNone/>
            </a:pP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 = open(r'D:\sample.txt', 'r')</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print(fp.read(3))</a:t>
            </a:r>
          </a:p>
          <a:p>
            <a:pPr marL="1905" indent="-344805" eaLnBrk="1" latinLnBrk="0" hangingPunct="1">
              <a:lnSpc>
                <a:spcPct val="100000"/>
              </a:lnSpc>
              <a:spcBef>
                <a:spcPts val="0"/>
              </a:spcBef>
              <a:buSzPct val="90000"/>
              <a:buFont typeface="Wingdings" panose="05000000000000000000" pitchFamily="2" charset="2"/>
              <a:buNone/>
            </a:pPr>
            <a:r>
              <a:rPr lang="zh-CN" altLang="en-US" sz="1200">
                <a:solidFill>
                  <a:srgbClr val="00B0F0"/>
                </a:solidFill>
                <a:latin typeface="Consolas" panose="020B0609020204030204" pitchFamily="49" charset="0"/>
              </a:rPr>
              <a:t>中国山</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fp.seek(2)</a:t>
            </a: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2</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p>
          <a:p>
            <a:pPr marL="1905" indent="-344805" eaLnBrk="1" latinLnBrk="0" hangingPunct="1">
              <a:lnSpc>
                <a:spcPct val="100000"/>
              </a:lnSpc>
              <a:spcBef>
                <a:spcPts val="0"/>
              </a:spcBef>
              <a:buSzPct val="90000"/>
              <a:buFont typeface="Wingdings" panose="05000000000000000000" pitchFamily="2" charset="2"/>
              <a:buNone/>
            </a:pPr>
            <a:r>
              <a:rPr lang="zh-CN" altLang="en-US" sz="1200">
                <a:solidFill>
                  <a:srgbClr val="00B0F0"/>
                </a:solidFill>
                <a:latin typeface="Consolas" panose="020B0609020204030204" pitchFamily="49" charset="0"/>
              </a:rPr>
              <a:t>国</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fp.seek(13)</a:t>
            </a: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13</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D</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fp.seek(3)</a:t>
            </a: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3</a:t>
            </a: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endParaRPr lang="zh-CN" altLang="en-US"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FF0000"/>
                </a:solidFill>
                <a:latin typeface="Consolas" panose="020B0609020204030204" pitchFamily="49" charset="0"/>
              </a:rPr>
              <a:t>UnicodeDecodeError: 'gbk' codec can't decode byte 0xfa in position 0: illegal multibyte sequence</a:t>
            </a:r>
          </a:p>
        </p:txBody>
      </p:sp>
      <p:sp>
        <p:nvSpPr>
          <p:cNvPr id="2" name="灯片编号占位符 1">
            <a:extLst>
              <a:ext uri="{FF2B5EF4-FFF2-40B4-BE49-F238E27FC236}">
                <a16:creationId xmlns:a16="http://schemas.microsoft.com/office/drawing/2014/main" id="{1940B705-784E-4BE8-8137-E5F13D3C6EA0}"/>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17</a:t>
            </a:fld>
            <a:endParaRPr lang="zh-CN" altLang="en-US" strike="noStrike" noProof="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4817"/>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4819" name="文本占位符 34818"/>
          <p:cNvSpPr>
            <a:spLocks noGrp="1"/>
          </p:cNvSpPr>
          <p:nvPr>
            <p:ph idx="1"/>
          </p:nvPr>
        </p:nvSpPr>
        <p:spPr>
          <a:xfrm>
            <a:off x="334645" y="1200150"/>
            <a:ext cx="8161020" cy="3398520"/>
          </a:xfrm>
        </p:spPr>
        <p:txBody>
          <a:bodyPr/>
          <a:lstStyle/>
          <a:p>
            <a:pPr fontAlgn="base">
              <a:spcBef>
                <a:spcPts val="0"/>
              </a:spcBef>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5</a:t>
            </a:r>
            <a:r>
              <a:rPr lang="zh-CN" altLang="en-US" sz="1800" strike="noStrike" noProof="1"/>
              <a:t>  读取文本文件data.txt（文件中每行存放一个整数）中所有整数，按升序排序后再写入文本文件data_</a:t>
            </a:r>
            <a:r>
              <a:rPr lang="en-US" altLang="zh-CN" sz="1800" strike="noStrike" noProof="1"/>
              <a:t>new</a:t>
            </a:r>
            <a:r>
              <a:rPr lang="zh-CN" altLang="en-US" sz="1800" strike="noStrike" noProof="1"/>
              <a:t>.txt中。</a:t>
            </a:r>
          </a:p>
          <a:p>
            <a:pPr marL="1905" indent="-1905" fontAlgn="base">
              <a:lnSpc>
                <a:spcPct val="80000"/>
              </a:lnSpc>
            </a:pPr>
            <a:endParaRPr lang="zh-CN" altLang="en-US" sz="1350" strike="noStrike" noProof="1"/>
          </a:p>
          <a:p>
            <a:pPr marL="1905" indent="-344805" fontAlgn="base">
              <a:buFontTx/>
              <a:buNone/>
            </a:pPr>
            <a:r>
              <a:rPr lang="zh-CN" altLang="en-US" sz="1600" strike="noStrike" noProof="1">
                <a:latin typeface="Consolas" panose="020B0609020204030204" pitchFamily="49" charset="0"/>
              </a:rPr>
              <a:t>with open('data.txt') as fp:</a:t>
            </a:r>
          </a:p>
          <a:p>
            <a:pPr marL="1905" indent="-344805" fontAlgn="base">
              <a:buFontTx/>
              <a:buNone/>
            </a:pPr>
            <a:r>
              <a:rPr lang="zh-CN" altLang="en-US" sz="1600" strike="noStrike" noProof="1">
                <a:latin typeface="Consolas" panose="020B0609020204030204" pitchFamily="49" charset="0"/>
              </a:rPr>
              <a:t>    data = fp.readlines()</a:t>
            </a:r>
          </a:p>
          <a:p>
            <a:pPr marL="1905" indent="-344805" fontAlgn="base">
              <a:buFontTx/>
              <a:buNone/>
            </a:pP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data.sort(key=int)</a:t>
            </a:r>
          </a:p>
          <a:p>
            <a:pPr marL="1905" indent="-344805" fontAlgn="base">
              <a:buFontTx/>
              <a:buNone/>
            </a:pP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with open('data_new.txt', 'w') as fp:</a:t>
            </a:r>
          </a:p>
          <a:p>
            <a:pPr marL="1905" indent="-344805" fontAlgn="base">
              <a:buFontTx/>
              <a:buNone/>
            </a:pPr>
            <a:r>
              <a:rPr lang="zh-CN" altLang="en-US" sz="1600" strike="noStrike" noProof="1">
                <a:latin typeface="Consolas" panose="020B0609020204030204" pitchFamily="49" charset="0"/>
              </a:rPr>
              <a:t>    fp.writelines(data)</a:t>
            </a:r>
          </a:p>
        </p:txBody>
      </p:sp>
      <p:sp>
        <p:nvSpPr>
          <p:cNvPr id="2" name="Text Box 1"/>
          <p:cNvSpPr txBox="1"/>
          <p:nvPr/>
        </p:nvSpPr>
        <p:spPr>
          <a:xfrm>
            <a:off x="4298315" y="1822450"/>
            <a:ext cx="4486910" cy="1599565"/>
          </a:xfrm>
          <a:prstGeom prst="rect">
            <a:avLst/>
          </a:prstGeom>
          <a:noFill/>
          <a:ln w="22225">
            <a:solidFill>
              <a:schemeClr val="accent1"/>
            </a:solidFill>
          </a:ln>
        </p:spPr>
        <p:txBody>
          <a:bodyPr wrap="square" rtlCol="0">
            <a:spAutoFit/>
          </a:bodyPr>
          <a:lstStyle/>
          <a:p>
            <a:r>
              <a:rPr lang="en-US" sz="1400" dirty="0">
                <a:latin typeface="Consolas" panose="020B0609020204030204" pitchFamily="49" charset="0"/>
                <a:cs typeface="Consolas" panose="020B0609020204030204" pitchFamily="49" charset="0"/>
              </a:rPr>
              <a:t>with open('data.txt') as </a:t>
            </a:r>
            <a:r>
              <a:rPr lang="en-US" sz="1400" dirty="0" err="1">
                <a:latin typeface="Consolas" panose="020B0609020204030204" pitchFamily="49" charset="0"/>
                <a:cs typeface="Consolas" panose="020B0609020204030204" pitchFamily="49" charset="0"/>
              </a:rPr>
              <a:t>fp</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data = </a:t>
            </a:r>
            <a:r>
              <a:rPr lang="en-US" sz="1400" dirty="0" err="1">
                <a:latin typeface="Consolas" panose="020B0609020204030204" pitchFamily="49" charset="0"/>
                <a:cs typeface="Consolas" panose="020B0609020204030204" pitchFamily="49" charset="0"/>
              </a:rPr>
              <a:t>fp.readlines</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data = [int(</a:t>
            </a:r>
            <a:r>
              <a:rPr lang="en-US" sz="1400" dirty="0" err="1">
                <a:latin typeface="Consolas" panose="020B0609020204030204" pitchFamily="49" charset="0"/>
                <a:cs typeface="Consolas" panose="020B0609020204030204" pitchFamily="49" charset="0"/>
              </a:rPr>
              <a:t>line.strip</a:t>
            </a:r>
            <a:r>
              <a:rPr lang="en-US" sz="1400" dirty="0">
                <a:latin typeface="Consolas" panose="020B0609020204030204" pitchFamily="49" charset="0"/>
                <a:cs typeface="Consolas" panose="020B0609020204030204" pitchFamily="49" charset="0"/>
              </a:rPr>
              <a:t>()) for line in data]</a:t>
            </a:r>
          </a:p>
          <a:p>
            <a:r>
              <a:rPr lang="en-US" sz="1400" dirty="0" err="1">
                <a:latin typeface="Consolas" panose="020B0609020204030204" pitchFamily="49" charset="0"/>
                <a:cs typeface="Consolas" panose="020B0609020204030204" pitchFamily="49" charset="0"/>
              </a:rPr>
              <a:t>data.sort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data = [str(</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)+'\n' for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in data]</a:t>
            </a:r>
          </a:p>
          <a:p>
            <a:r>
              <a:rPr lang="en-US" sz="1400" dirty="0">
                <a:latin typeface="Consolas" panose="020B0609020204030204" pitchFamily="49" charset="0"/>
                <a:cs typeface="Consolas" panose="020B0609020204030204" pitchFamily="49" charset="0"/>
              </a:rPr>
              <a:t>with open('data_new.txt', 'w') as </a:t>
            </a:r>
            <a:r>
              <a:rPr lang="en-US" sz="1400" dirty="0" err="1">
                <a:latin typeface="Consolas" panose="020B0609020204030204" pitchFamily="49" charset="0"/>
                <a:cs typeface="Consolas" panose="020B0609020204030204" pitchFamily="49" charset="0"/>
              </a:rPr>
              <a:t>fp</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fp.writelines</a:t>
            </a:r>
            <a:r>
              <a:rPr lang="en-US" sz="1400" dirty="0">
                <a:latin typeface="Consolas" panose="020B0609020204030204" pitchFamily="49" charset="0"/>
                <a:cs typeface="Consolas" panose="020B0609020204030204" pitchFamily="49" charset="0"/>
              </a:rPr>
              <a:t>(data)</a:t>
            </a:r>
          </a:p>
        </p:txBody>
      </p:sp>
      <p:sp>
        <p:nvSpPr>
          <p:cNvPr id="3" name="灯片编号占位符 2">
            <a:extLst>
              <a:ext uri="{FF2B5EF4-FFF2-40B4-BE49-F238E27FC236}">
                <a16:creationId xmlns:a16="http://schemas.microsoft.com/office/drawing/2014/main" id="{8F1C231B-8982-4B2F-8797-C2755A22780F}"/>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18</a:t>
            </a:fld>
            <a:endParaRPr lang="zh-CN" altLang="en-US" strike="noStrike"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5841"/>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40962" name="文本占位符 35842"/>
          <p:cNvSpPr>
            <a:spLocks noGrp="1"/>
          </p:cNvSpPr>
          <p:nvPr>
            <p:ph idx="1"/>
          </p:nvPr>
        </p:nvSpPr>
        <p:spPr/>
        <p:txBody>
          <a:bodyPr/>
          <a:lstStyle/>
          <a:p>
            <a:pPr fontAlgn="base">
              <a:spcBef>
                <a:spcPts val="0"/>
              </a:spcBef>
              <a:buSzPct val="90000"/>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6</a:t>
            </a:r>
            <a:r>
              <a:rPr lang="zh-CN" altLang="en-US" sz="1800" strike="noStrike" noProof="1"/>
              <a:t>  编写程序，保存为demo6.py，运行后生成文件demo6_new.py，其中的内容与demo6.py一致，但是在每行的行尾加上了行号。</a:t>
            </a:r>
          </a:p>
          <a:p>
            <a:pPr marL="1905" indent="-344805" fontAlgn="base">
              <a:lnSpc>
                <a:spcPct val="80000"/>
              </a:lnSpc>
              <a:buSzPct val="90000"/>
              <a:buFont typeface="Wingdings" panose="05000000000000000000" pitchFamily="2" charset="2"/>
              <a:buNone/>
            </a:pPr>
            <a:endParaRPr lang="zh-CN" altLang="en-US" sz="1500" strike="noStrike" noProof="1"/>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filename = 'demo6.py'</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with open(filename, 'r') as fp:</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lines = fp.readlines()</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maxLength = len(max(lines, key=len))</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lines = [line.rstrip().ljust(maxLength)+'#'+str(index)+'\n'</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for index, line in enumerate(lines)]</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with open(filename[:-3]+'_new.py', 'w') as fp:</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fp.writelines(lines)</a:t>
            </a:r>
          </a:p>
        </p:txBody>
      </p:sp>
      <p:sp>
        <p:nvSpPr>
          <p:cNvPr id="2" name="灯片编号占位符 1">
            <a:extLst>
              <a:ext uri="{FF2B5EF4-FFF2-40B4-BE49-F238E27FC236}">
                <a16:creationId xmlns:a16="http://schemas.microsoft.com/office/drawing/2014/main" id="{97A5D6DC-4B28-4A62-94BE-F78A5E0EDAE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19</a:t>
            </a:fld>
            <a:endParaRPr lang="zh-CN" altLang="en-US" strike="noStrike"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9457"/>
          <p:cNvSpPr>
            <a:spLocks noGrp="1"/>
          </p:cNvSpPr>
          <p:nvPr>
            <p:ph type="title"/>
          </p:nvPr>
        </p:nvSpPr>
        <p:spPr/>
        <p:txBody>
          <a:bodyPr/>
          <a:lstStyle/>
          <a:p>
            <a:pPr fontAlgn="base"/>
            <a:r>
              <a:rPr lang="zh-CN" altLang="en-US" strike="noStrike" noProof="1"/>
              <a:t>文件操作</a:t>
            </a:r>
          </a:p>
        </p:txBody>
      </p:sp>
      <p:sp>
        <p:nvSpPr>
          <p:cNvPr id="26626" name="文本占位符 19458"/>
          <p:cNvSpPr>
            <a:spLocks noGrp="1"/>
          </p:cNvSpPr>
          <p:nvPr>
            <p:ph idx="1"/>
          </p:nvPr>
        </p:nvSpPr>
        <p:spPr/>
        <p:txBody>
          <a:bodyPr/>
          <a:lstStyle/>
          <a:p>
            <a:pPr fontAlgn="base">
              <a:lnSpc>
                <a:spcPct val="130000"/>
              </a:lnSpc>
              <a:spcBef>
                <a:spcPts val="600"/>
              </a:spcBef>
              <a:spcAft>
                <a:spcPts val="600"/>
              </a:spcAft>
              <a:buSzPct val="90000"/>
              <a:buFont typeface="Wingdings" panose="05000000000000000000" charset="0"/>
              <a:buChar char="§"/>
            </a:pPr>
            <a:r>
              <a:rPr lang="zh-CN" altLang="en-US" sz="1800" strike="noStrike" noProof="1"/>
              <a:t>为了长期保存数据以便重复使用、修改和共享，必须将数据以文件的形式存储到外部存储介质</a:t>
            </a:r>
            <a:r>
              <a:rPr lang="en-US" altLang="zh-CN" sz="1800" strike="noStrike" noProof="1"/>
              <a:t>(</a:t>
            </a:r>
            <a:r>
              <a:rPr lang="zh-CN" altLang="en-US" sz="1800" strike="noStrike" noProof="1"/>
              <a:t>如磁盘、</a:t>
            </a:r>
            <a:r>
              <a:rPr lang="en-US" altLang="zh-CN" sz="1800" strike="noStrike" noProof="1"/>
              <a:t>U</a:t>
            </a:r>
            <a:r>
              <a:rPr lang="zh-CN" altLang="en-US" sz="1800" strike="noStrike" noProof="1"/>
              <a:t>盘、光盘或云盘、网盘、快盘等</a:t>
            </a:r>
            <a:r>
              <a:rPr lang="en-US" altLang="zh-CN" sz="1800" strike="noStrike" noProof="1"/>
              <a:t>)</a:t>
            </a:r>
            <a:r>
              <a:rPr lang="zh-CN" altLang="en-US" sz="1800" strike="noStrike" noProof="1"/>
              <a:t>中。</a:t>
            </a:r>
          </a:p>
          <a:p>
            <a:pPr fontAlgn="base">
              <a:lnSpc>
                <a:spcPct val="130000"/>
              </a:lnSpc>
              <a:spcBef>
                <a:spcPts val="600"/>
              </a:spcBef>
              <a:spcAft>
                <a:spcPts val="600"/>
              </a:spcAft>
              <a:buSzPct val="90000"/>
              <a:buFont typeface="Wingdings" panose="05000000000000000000" charset="0"/>
              <a:buChar char="§"/>
            </a:pPr>
            <a:r>
              <a:rPr lang="zh-CN" altLang="en-US" sz="1800" strike="noStrike" noProof="1"/>
              <a:t>文件操作在各类应用软件的开发中均占有重要的地位：</a:t>
            </a:r>
          </a:p>
          <a:p>
            <a:pPr marL="686435" indent="-342265" fontAlgn="base">
              <a:lnSpc>
                <a:spcPct val="130000"/>
              </a:lnSpc>
              <a:spcBef>
                <a:spcPts val="1200"/>
              </a:spcBef>
              <a:spcAft>
                <a:spcPts val="600"/>
              </a:spcAft>
              <a:buSzPct val="90000"/>
              <a:buFont typeface="Wingdings" panose="05000000000000000000" charset="0"/>
              <a:buChar char="ü"/>
            </a:pPr>
            <a:r>
              <a:rPr lang="zh-CN" altLang="en-US" sz="1600" strike="noStrike" noProof="1"/>
              <a:t>管理信息系统是使用数据库来存储数据的，而数据库最终还是要以文件的形式存储到硬盘或其他存储介质上。</a:t>
            </a:r>
          </a:p>
          <a:p>
            <a:pPr marL="686435" indent="-342265" fontAlgn="base">
              <a:lnSpc>
                <a:spcPct val="130000"/>
              </a:lnSpc>
              <a:spcBef>
                <a:spcPts val="1200"/>
              </a:spcBef>
              <a:spcAft>
                <a:spcPts val="600"/>
              </a:spcAft>
              <a:buSzPct val="90000"/>
              <a:buFont typeface="Wingdings" panose="05000000000000000000" charset="0"/>
              <a:buChar char="ü"/>
            </a:pPr>
            <a:r>
              <a:rPr lang="zh-CN" altLang="en-US" sz="1600" strike="noStrike" noProof="1"/>
              <a:t>应用程序的配置信息往往也是使用文件来存储的，图形、图像、音频、视频、可执行文件等等也都是以文件的形式存储在磁盘上的。</a:t>
            </a:r>
          </a:p>
        </p:txBody>
      </p:sp>
      <p:sp>
        <p:nvSpPr>
          <p:cNvPr id="2" name="灯片编号占位符 1">
            <a:extLst>
              <a:ext uri="{FF2B5EF4-FFF2-40B4-BE49-F238E27FC236}">
                <a16:creationId xmlns:a16="http://schemas.microsoft.com/office/drawing/2014/main" id="{A89898CE-0221-47FE-849F-2B4B5CA11099}"/>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a:t>
            </a:fld>
            <a:endParaRPr lang="zh-CN" altLang="en-US"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48130" name="Content Placeholder 2"/>
          <p:cNvSpPr>
            <a:spLocks noGrp="1"/>
          </p:cNvSpPr>
          <p:nvPr>
            <p:ph idx="1"/>
          </p:nvPr>
        </p:nvSpPr>
        <p:spPr/>
        <p:txBody>
          <a:bodyPr wrap="square" lIns="68591" tIns="34295" rIns="68591" bIns="34295" anchor="t"/>
          <a:lstStyle/>
          <a:p>
            <a:pPr eaLnBrk="1" fontAlgn="base" latinLnBrk="0" hangingPunct="1">
              <a:spcBef>
                <a:spcPct val="0"/>
              </a:spcBef>
              <a:buFont typeface="Wingdings" panose="05000000000000000000" charset="0"/>
              <a:buChar char="l"/>
            </a:pPr>
            <a:r>
              <a:rPr lang="zh-CN" altLang="en-US" sz="1400" b="1" strike="noStrike" noProof="1">
                <a:latin typeface="Consolas" panose="020B0609020204030204" pitchFamily="49" charset="0"/>
              </a:rPr>
              <a:t>例</a:t>
            </a:r>
            <a:r>
              <a:rPr lang="en-US" altLang="zh-CN" sz="1400" b="1" strike="noStrike" noProof="1">
                <a:latin typeface="Consolas" panose="020B0609020204030204" pitchFamily="49" charset="0"/>
              </a:rPr>
              <a:t>7-7</a:t>
            </a:r>
            <a:r>
              <a:rPr lang="en-US" altLang="zh-CN" sz="1400" strike="noStrike" noProof="1">
                <a:latin typeface="Consolas" panose="020B0609020204030204" pitchFamily="49" charset="0"/>
              </a:rPr>
              <a:t>  </a:t>
            </a:r>
            <a:r>
              <a:rPr lang="zh-CN" altLang="en-US" sz="1400" strike="noStrike" noProof="1">
                <a:latin typeface="Consolas" panose="020B0609020204030204" pitchFamily="49" charset="0"/>
              </a:rPr>
              <a:t>批量修改文本文件编码格式。</a:t>
            </a:r>
            <a:endParaRPr lang="zh-CN" altLang="en-US" sz="1200" b="1" strike="noStrike" noProof="1">
              <a:latin typeface="Consolas" panose="020B0609020204030204" pitchFamily="49" charset="0"/>
            </a:endParaRPr>
          </a:p>
          <a:p>
            <a:pPr eaLnBrk="1" fontAlgn="base" latinLnBrk="0" hangingPunct="1">
              <a:spcBef>
                <a:spcPct val="0"/>
              </a:spcBef>
              <a:buFont typeface="Wingdings" panose="05000000000000000000" charset="0"/>
              <a:buChar char="ü"/>
            </a:pPr>
            <a:r>
              <a:rPr lang="zh-CN" altLang="en-US" sz="1200" b="1" strike="noStrike" noProof="1">
                <a:latin typeface="Consolas" panose="020B0609020204030204" pitchFamily="49" charset="0"/>
              </a:rPr>
              <a:t>方法一：</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import os</a:t>
            </a:r>
          </a:p>
          <a:p>
            <a:pPr marL="0" indent="0" eaLnBrk="1" latinLnBrk="0" hangingPunct="1">
              <a:spcBef>
                <a:spcPct val="0"/>
              </a:spcBef>
              <a:buNone/>
            </a:pP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获取当前文件夹中所有记事本文件清单</a:t>
            </a:r>
          </a:p>
          <a:p>
            <a:pPr marL="0" indent="0" eaLnBrk="1" latinLnBrk="0" hangingPunct="1">
              <a:spcBef>
                <a:spcPct val="0"/>
              </a:spcBef>
              <a:buNone/>
            </a:pPr>
            <a:r>
              <a:rPr lang="en-US" altLang="zh-CN" sz="1200" strike="noStrike" noProof="1">
                <a:latin typeface="Consolas" panose="020B0609020204030204" pitchFamily="49" charset="0"/>
              </a:rPr>
              <a:t>fns = (fn for fn in os.listdir() if fn.endswith('.txt'))</a:t>
            </a:r>
          </a:p>
          <a:p>
            <a:pPr marL="0" indent="0" eaLnBrk="1" latinLnBrk="0" hangingPunct="1">
              <a:spcBef>
                <a:spcPct val="0"/>
              </a:spcBef>
              <a:buNone/>
            </a:pPr>
            <a:r>
              <a:rPr lang="en-US" altLang="zh-CN" sz="1200" strike="noStrike" noProof="1">
                <a:latin typeface="Consolas" panose="020B0609020204030204" pitchFamily="49" charset="0"/>
              </a:rPr>
              <a:t>for fn in fns:</a:t>
            </a:r>
          </a:p>
          <a:p>
            <a:pPr marL="0" indent="0" eaLnBrk="1" latinLnBrk="0" hangingPunct="1">
              <a:spcBef>
                <a:spcPct val="0"/>
              </a:spcBef>
              <a:buNone/>
            </a:pPr>
            <a:r>
              <a:rPr lang="en-US" altLang="zh-CN" sz="1200" strike="noStrike" noProof="1">
                <a:latin typeface="Consolas" panose="020B0609020204030204" pitchFamily="49" charset="0"/>
              </a:rPr>
              <a:t>    try:</a:t>
            </a:r>
          </a:p>
          <a:p>
            <a:pPr marL="0" indent="0" eaLnBrk="1" latinLnBrk="0" hangingPunct="1">
              <a:spcBef>
                <a:spcPct val="0"/>
              </a:spcBef>
              <a:buNone/>
            </a:pPr>
            <a:r>
              <a:rPr lang="en-US" altLang="zh-CN" sz="1200" strike="noStrike" noProof="1">
                <a:latin typeface="Consolas" panose="020B0609020204030204" pitchFamily="49" charset="0"/>
              </a:rPr>
              <a:t>        # 首先尝试使用UTF8编码打开并读取文件内容</a:t>
            </a:r>
          </a:p>
          <a:p>
            <a:pPr marL="0" indent="0" eaLnBrk="1" latinLnBrk="0" hangingPunct="1">
              <a:spcBef>
                <a:spcPct val="0"/>
              </a:spcBef>
              <a:buNone/>
            </a:pPr>
            <a:r>
              <a:rPr lang="en-US" altLang="zh-CN" sz="1200" strike="noStrike" noProof="1">
                <a:latin typeface="Consolas" panose="020B0609020204030204" pitchFamily="49" charset="0"/>
              </a:rPr>
              <a:t>        # 如果失败会抛出异常</a:t>
            </a:r>
          </a:p>
          <a:p>
            <a:pPr marL="0" indent="0" eaLnBrk="1" latinLnBrk="0" hangingPunct="1">
              <a:spcBef>
                <a:spcPct val="0"/>
              </a:spcBef>
              <a:buNone/>
            </a:pPr>
            <a:r>
              <a:rPr lang="en-US" altLang="zh-CN" sz="1200" strike="noStrike" noProof="1">
                <a:latin typeface="Consolas" panose="020B0609020204030204" pitchFamily="49" charset="0"/>
              </a:rPr>
              <a:t>        with open(fn, encoding='utf8') as fp:</a:t>
            </a:r>
          </a:p>
          <a:p>
            <a:pPr marL="0" indent="0" eaLnBrk="1" latinLnBrk="0" hangingPunct="1">
              <a:spcBef>
                <a:spcPct val="0"/>
              </a:spcBef>
              <a:buNone/>
            </a:pPr>
            <a:r>
              <a:rPr lang="en-US" altLang="zh-CN" sz="1200" strike="noStrike" noProof="1">
                <a:latin typeface="Consolas" panose="020B0609020204030204" pitchFamily="49" charset="0"/>
              </a:rPr>
              <a:t>            fp.read()</a:t>
            </a:r>
          </a:p>
          <a:p>
            <a:pPr marL="0" indent="0" eaLnBrk="1" latinLnBrk="0" hangingPunct="1">
              <a:spcBef>
                <a:spcPct val="0"/>
              </a:spcBef>
              <a:buNone/>
            </a:pPr>
            <a:r>
              <a:rPr lang="en-US" altLang="zh-CN" sz="1200" strike="noStrike" noProof="1">
                <a:latin typeface="Consolas" panose="020B0609020204030204" pitchFamily="49" charset="0"/>
              </a:rPr>
              <a:t>    except:</a:t>
            </a:r>
          </a:p>
          <a:p>
            <a:pPr marL="0" indent="0" eaLnBrk="1" latinLnBrk="0" hangingPunct="1">
              <a:spcBef>
                <a:spcPct val="0"/>
              </a:spcBef>
              <a:buNone/>
            </a:pPr>
            <a:r>
              <a:rPr lang="en-US" altLang="zh-CN" sz="1200" strike="noStrike" noProof="1">
                <a:latin typeface="Consolas" panose="020B0609020204030204" pitchFamily="49" charset="0"/>
              </a:rPr>
              <a:t>        # 以默认的GBK编码读取原文件内容</a:t>
            </a:r>
          </a:p>
          <a:p>
            <a:pPr marL="0" indent="0" eaLnBrk="1" latinLnBrk="0" hangingPunct="1">
              <a:spcBef>
                <a:spcPct val="0"/>
              </a:spcBef>
              <a:buNone/>
            </a:pPr>
            <a:r>
              <a:rPr lang="en-US" altLang="zh-CN" sz="1200" strike="noStrike" noProof="1">
                <a:latin typeface="Consolas" panose="020B0609020204030204" pitchFamily="49" charset="0"/>
              </a:rPr>
              <a:t>        # 以UTF8编码写入新文件</a:t>
            </a:r>
          </a:p>
          <a:p>
            <a:pPr marL="0" indent="0" eaLnBrk="1" latinLnBrk="0" hangingPunct="1">
              <a:spcBef>
                <a:spcPct val="0"/>
              </a:spcBef>
              <a:buNone/>
            </a:pPr>
            <a:r>
              <a:rPr lang="en-US" altLang="zh-CN" sz="1200" strike="noStrike" noProof="1">
                <a:latin typeface="Consolas" panose="020B0609020204030204" pitchFamily="49" charset="0"/>
              </a:rPr>
              <a:t>        with open(fn) as fp1:</a:t>
            </a:r>
          </a:p>
          <a:p>
            <a:pPr marL="0" indent="0" eaLnBrk="1" latinLnBrk="0" hangingPunct="1">
              <a:spcBef>
                <a:spcPct val="0"/>
              </a:spcBef>
              <a:buNone/>
            </a:pPr>
            <a:r>
              <a:rPr lang="en-US" altLang="zh-CN" sz="1200" strike="noStrike" noProof="1">
                <a:latin typeface="Consolas" panose="020B0609020204030204" pitchFamily="49" charset="0"/>
              </a:rPr>
              <a:t>            with open('t.txt', 'w', encoding='utf8') as fp2:</a:t>
            </a:r>
          </a:p>
          <a:p>
            <a:pPr marL="0" indent="0" eaLnBrk="1" latinLnBrk="0" hangingPunct="1">
              <a:spcBef>
                <a:spcPct val="0"/>
              </a:spcBef>
              <a:buNone/>
            </a:pPr>
            <a:r>
              <a:rPr lang="en-US" altLang="zh-CN" sz="1200" strike="noStrike" noProof="1">
                <a:latin typeface="Consolas" panose="020B0609020204030204" pitchFamily="49" charset="0"/>
              </a:rPr>
              <a:t>                fp2.write(fp1.read())</a:t>
            </a:r>
          </a:p>
          <a:p>
            <a:pPr marL="0" indent="0" eaLnBrk="1" latinLnBrk="0" hangingPunct="1">
              <a:spcBef>
                <a:spcPct val="0"/>
              </a:spcBef>
              <a:buNone/>
            </a:pPr>
            <a:r>
              <a:rPr lang="en-US" altLang="zh-CN" sz="1200" strike="noStrike" noProof="1">
                <a:latin typeface="Consolas" panose="020B0609020204030204" pitchFamily="49" charset="0"/>
              </a:rPr>
              <a:t>        # 删除原文件，把新文件重命名为原文件</a:t>
            </a:r>
          </a:p>
          <a:p>
            <a:pPr marL="0" indent="0" eaLnBrk="1" latinLnBrk="0" hangingPunct="1">
              <a:spcBef>
                <a:spcPct val="0"/>
              </a:spcBef>
              <a:buNone/>
            </a:pPr>
            <a:r>
              <a:rPr lang="en-US" altLang="zh-CN" sz="1200" strike="noStrike" noProof="1">
                <a:latin typeface="Consolas" panose="020B0609020204030204" pitchFamily="49" charset="0"/>
              </a:rPr>
              <a:t>        os.remove(fn)</a:t>
            </a:r>
          </a:p>
          <a:p>
            <a:pPr marL="0" indent="0" eaLnBrk="1" latinLnBrk="0" hangingPunct="1">
              <a:spcBef>
                <a:spcPct val="0"/>
              </a:spcBef>
              <a:buNone/>
            </a:pPr>
            <a:r>
              <a:rPr lang="en-US" altLang="zh-CN" sz="1200" strike="noStrike" noProof="1">
                <a:latin typeface="Consolas" panose="020B0609020204030204" pitchFamily="49" charset="0"/>
              </a:rPr>
              <a:t>        os.rename('t.txt', fn)   </a:t>
            </a:r>
          </a:p>
        </p:txBody>
      </p:sp>
      <p:sp>
        <p:nvSpPr>
          <p:cNvPr id="3" name="灯片编号占位符 2">
            <a:extLst>
              <a:ext uri="{FF2B5EF4-FFF2-40B4-BE49-F238E27FC236}">
                <a16:creationId xmlns:a16="http://schemas.microsoft.com/office/drawing/2014/main" id="{7DDF597D-9D0E-475F-BB98-6DA80DD934C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20</a:t>
            </a:fld>
            <a:endParaRPr lang="zh-CN" altLang="en-US" strike="noStrike"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3" name="内容占位符 2"/>
          <p:cNvSpPr>
            <a:spLocks noGrp="1"/>
          </p:cNvSpPr>
          <p:nvPr>
            <p:ph idx="1"/>
          </p:nvPr>
        </p:nvSpPr>
        <p:spPr/>
        <p:txBody>
          <a:bodyPr/>
          <a:lstStyle/>
          <a:p>
            <a:pPr eaLnBrk="1" fontAlgn="base" latinLnBrk="0" hangingPunct="1">
              <a:spcBef>
                <a:spcPts val="0"/>
              </a:spcBef>
              <a:buFont typeface="Wingdings" panose="05000000000000000000" charset="0"/>
              <a:buChar char="ü"/>
            </a:pPr>
            <a:r>
              <a:rPr lang="zh-CN" altLang="en-US" sz="1800" b="1" strike="noStrike" noProof="1">
                <a:latin typeface="Consolas" panose="020B0609020204030204" pitchFamily="49" charset="0"/>
                <a:cs typeface="Consolas" panose="020B0609020204030204" pitchFamily="49" charset="0"/>
              </a:rPr>
              <a:t>方法二：</a:t>
            </a:r>
            <a:endParaRPr lang="zh-CN" altLang="en-US" sz="135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from os import listdir</a:t>
            </a:r>
          </a:p>
          <a:p>
            <a:pPr marL="0" indent="0" eaLnBrk="1" latinLnBrk="0" hangingPunct="1">
              <a:spcBef>
                <a:spcPts val="0"/>
              </a:spcBef>
              <a:buNone/>
            </a:pP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fns = (fn for fn in listdir() if fn.endswith('.txt'))</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for fn in fns:</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with open(fn, 'rb+') as fp:</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 = fp.read()</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try:</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 尝试使用UTF8解码</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content.decode('utf8')</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except:</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 使用GBK解码后再使用UTF8编码，写回文件</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 = content.decode('gbk').encode('utf8')</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fp.seek(0)</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fp.write(content)</a:t>
            </a:r>
          </a:p>
        </p:txBody>
      </p:sp>
      <p:sp>
        <p:nvSpPr>
          <p:cNvPr id="4" name="灯片编号占位符 3">
            <a:extLst>
              <a:ext uri="{FF2B5EF4-FFF2-40B4-BE49-F238E27FC236}">
                <a16:creationId xmlns:a16="http://schemas.microsoft.com/office/drawing/2014/main" id="{7F300E75-49BD-465A-8D5A-33980A8D3E3D}"/>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21</a:t>
            </a:fld>
            <a:endParaRPr lang="zh-CN" altLang="en-US" strike="noStrike"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7.2  文本文件基本操作</a:t>
            </a:r>
            <a:endParaRPr lang="zh-CN" altLang="en-US"/>
          </a:p>
        </p:txBody>
      </p:sp>
      <p:pic>
        <p:nvPicPr>
          <p:cNvPr id="4" name="Content Placeholder 3"/>
          <p:cNvPicPr>
            <a:picLocks noGrp="1" noChangeAspect="1"/>
          </p:cNvPicPr>
          <p:nvPr>
            <p:ph idx="1"/>
          </p:nvPr>
        </p:nvPicPr>
        <p:blipFill>
          <a:blip r:embed="rId2"/>
          <a:stretch>
            <a:fillRect/>
          </a:stretch>
        </p:blipFill>
        <p:spPr>
          <a:xfrm>
            <a:off x="801370" y="1450975"/>
            <a:ext cx="5013325" cy="3395345"/>
          </a:xfrm>
          <a:prstGeom prst="rect">
            <a:avLst/>
          </a:prstGeom>
        </p:spPr>
      </p:pic>
      <p:sp>
        <p:nvSpPr>
          <p:cNvPr id="3" name="Text Box 2"/>
          <p:cNvSpPr txBox="1"/>
          <p:nvPr/>
        </p:nvSpPr>
        <p:spPr>
          <a:xfrm>
            <a:off x="416560" y="1125220"/>
            <a:ext cx="5025390"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b="1"/>
              <a:t>补充：</a:t>
            </a:r>
            <a:r>
              <a:rPr lang="en-US" altLang="zh-CN"/>
              <a:t>seek()</a:t>
            </a:r>
            <a:r>
              <a:rPr lang="zh-CN" altLang="en-US"/>
              <a:t>方法注意事项。</a:t>
            </a:r>
          </a:p>
        </p:txBody>
      </p:sp>
      <p:sp>
        <p:nvSpPr>
          <p:cNvPr id="5" name="灯片编号占位符 4">
            <a:extLst>
              <a:ext uri="{FF2B5EF4-FFF2-40B4-BE49-F238E27FC236}">
                <a16:creationId xmlns:a16="http://schemas.microsoft.com/office/drawing/2014/main" id="{9FF4691B-6069-44C4-A5B0-F32C4FCD8205}"/>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22</a:t>
            </a:fld>
            <a:endParaRPr lang="zh-CN" altLang="en-US" strike="noStrike"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7.2  文本文件基本操作</a:t>
            </a:r>
            <a:endParaRPr lang="en-US"/>
          </a:p>
        </p:txBody>
      </p:sp>
      <p:sp>
        <p:nvSpPr>
          <p:cNvPr id="3" name="Content Placeholder 2"/>
          <p:cNvSpPr>
            <a:spLocks noGrp="1"/>
          </p:cNvSpPr>
          <p:nvPr>
            <p:ph idx="1"/>
          </p:nvPr>
        </p:nvSpPr>
        <p:spPr/>
        <p:txBody>
          <a:bodyPr/>
          <a:lstStyle/>
          <a:p>
            <a:pPr marL="0" indent="0" eaLnBrk="1" latinLnBrk="0" hangingPunct="1">
              <a:spcBef>
                <a:spcPts val="0"/>
              </a:spcBef>
              <a:buNone/>
            </a:pPr>
            <a:r>
              <a:rPr lang="en-US" sz="1000" dirty="0">
                <a:latin typeface="Consolas" panose="020B0609020204030204" pitchFamily="49" charset="0"/>
              </a:rPr>
              <a:t>text = '</a:t>
            </a:r>
            <a:r>
              <a:rPr lang="en-US" sz="1000" dirty="0" err="1">
                <a:latin typeface="Consolas" panose="020B0609020204030204" pitchFamily="49" charset="0"/>
              </a:rPr>
              <a:t>这是一段测试文本</a:t>
            </a:r>
            <a:r>
              <a:rPr lang="en-US" sz="1000" dirty="0">
                <a:latin typeface="Consolas" panose="020B0609020204030204" pitchFamily="49" charset="0"/>
              </a:rPr>
              <a:t>'</a:t>
            </a:r>
          </a:p>
          <a:p>
            <a:pPr marL="0" indent="0" eaLnBrk="1" latinLnBrk="0" hangingPunct="1">
              <a:spcBef>
                <a:spcPts val="0"/>
              </a:spcBef>
              <a:buNone/>
            </a:pPr>
            <a:endParaRPr lang="en-US" sz="1000" dirty="0">
              <a:latin typeface="Consolas" panose="020B0609020204030204" pitchFamily="49" charset="0"/>
            </a:endParaRPr>
          </a:p>
          <a:p>
            <a:pPr marL="0" indent="0" eaLnBrk="1" latinLnBrk="0" hangingPunct="1">
              <a:spcBef>
                <a:spcPts val="0"/>
              </a:spcBef>
              <a:buNone/>
            </a:pPr>
            <a:r>
              <a:rPr lang="en-US" sz="1000" dirty="0">
                <a:latin typeface="Consolas" panose="020B0609020204030204" pitchFamily="49" charset="0"/>
              </a:rPr>
              <a:t>#以w+方式创建文件，可读可写</a:t>
            </a:r>
          </a:p>
          <a:p>
            <a:pPr marL="0" indent="0" eaLnBrk="1" latinLnBrk="0" hangingPunct="1">
              <a:spcBef>
                <a:spcPts val="0"/>
              </a:spcBef>
              <a:buNone/>
            </a:pPr>
            <a:r>
              <a:rPr lang="en-US" sz="1000" dirty="0">
                <a:latin typeface="Consolas" panose="020B0609020204030204" pitchFamily="49" charset="0"/>
              </a:rPr>
              <a:t>with open('test.txt', 'w+', encoding='utf8') as </a:t>
            </a:r>
            <a:r>
              <a:rPr lang="en-US" sz="1000" dirty="0" err="1">
                <a:latin typeface="Consolas" panose="020B0609020204030204" pitchFamily="49" charset="0"/>
              </a:rPr>
              <a:t>fp</a:t>
            </a:r>
            <a:r>
              <a:rPr lang="en-US" sz="1000" dirty="0">
                <a:latin typeface="Consolas" panose="020B0609020204030204" pitchFamily="49" charset="0"/>
              </a:rPr>
              <a:t>:</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fp.write</a:t>
            </a:r>
            <a:r>
              <a:rPr lang="en-US" sz="1000" dirty="0">
                <a:latin typeface="Consolas" panose="020B0609020204030204" pitchFamily="49" charset="0"/>
              </a:rPr>
              <a:t>(text)</a:t>
            </a:r>
          </a:p>
          <a:p>
            <a:pPr marL="0" indent="0" eaLnBrk="1" latinLnBrk="0" hangingPunct="1">
              <a:spcBef>
                <a:spcPts val="0"/>
              </a:spcBef>
              <a:buNone/>
            </a:pPr>
            <a:r>
              <a:rPr lang="en-US" sz="1000" dirty="0">
                <a:latin typeface="Consolas" panose="020B0609020204030204" pitchFamily="49" charset="0"/>
              </a:rPr>
              <a:t>    #定位文件指针，在utf8编码中，一个汉字占3个字节</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fp.seek</a:t>
            </a:r>
            <a:r>
              <a:rPr lang="en-US" sz="1000" dirty="0">
                <a:latin typeface="Consolas" panose="020B0609020204030204" pitchFamily="49" charset="0"/>
              </a:rPr>
              <a:t>(12)</a:t>
            </a:r>
          </a:p>
          <a:p>
            <a:pPr marL="0" indent="0" eaLnBrk="1" latinLnBrk="0" hangingPunct="1">
              <a:spcBef>
                <a:spcPts val="0"/>
              </a:spcBef>
              <a:buNone/>
            </a:pPr>
            <a:r>
              <a:rPr lang="en-US" sz="1000" dirty="0">
                <a:latin typeface="Consolas" panose="020B0609020204030204" pitchFamily="49" charset="0"/>
              </a:rPr>
              <a:t>    #从当前位置开始读取剩余内容</a:t>
            </a:r>
          </a:p>
          <a:p>
            <a:pPr marL="0" indent="0" eaLnBrk="1" latinLnBrk="0" hangingPunct="1">
              <a:spcBef>
                <a:spcPts val="0"/>
              </a:spcBef>
              <a:buNone/>
            </a:pPr>
            <a:r>
              <a:rPr lang="en-US" sz="1000" dirty="0">
                <a:latin typeface="Consolas" panose="020B0609020204030204" pitchFamily="49" charset="0"/>
              </a:rPr>
              <a:t>    print(</a:t>
            </a:r>
            <a:r>
              <a:rPr lang="en-US" sz="1000" dirty="0" err="1">
                <a:latin typeface="Consolas" panose="020B0609020204030204" pitchFamily="49" charset="0"/>
              </a:rPr>
              <a:t>fp.read</a:t>
            </a:r>
            <a:r>
              <a:rPr lang="en-US" sz="1000" dirty="0">
                <a:latin typeface="Consolas" panose="020B0609020204030204" pitchFamily="49" charset="0"/>
              </a:rPr>
              <a:t>())</a:t>
            </a:r>
          </a:p>
          <a:p>
            <a:pPr marL="0" indent="0" eaLnBrk="1" latinLnBrk="0" hangingPunct="1">
              <a:spcBef>
                <a:spcPts val="0"/>
              </a:spcBef>
              <a:buNone/>
            </a:pPr>
            <a:r>
              <a:rPr lang="en-US" sz="1000" dirty="0">
                <a:latin typeface="Consolas" panose="020B0609020204030204" pitchFamily="49" charset="0"/>
              </a:rPr>
              <a:t>    #重新定位</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fp.seek</a:t>
            </a:r>
            <a:r>
              <a:rPr lang="en-US" sz="1000" dirty="0">
                <a:latin typeface="Consolas" panose="020B0609020204030204" pitchFamily="49" charset="0"/>
              </a:rPr>
              <a:t>(12)</a:t>
            </a:r>
          </a:p>
          <a:p>
            <a:pPr marL="0" indent="0" eaLnBrk="1" latinLnBrk="0" hangingPunct="1">
              <a:spcBef>
                <a:spcPts val="0"/>
              </a:spcBef>
              <a:buNone/>
            </a:pPr>
            <a:r>
              <a:rPr lang="en-US" sz="1000" dirty="0">
                <a:latin typeface="Consolas" panose="020B0609020204030204" pitchFamily="49" charset="0"/>
              </a:rPr>
              <a:t>    #在当前位置写入新内容，覆盖原有内容</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fp.write</a:t>
            </a:r>
            <a:r>
              <a:rPr lang="en-US" sz="1000" dirty="0">
                <a:latin typeface="Consolas" panose="020B0609020204030204" pitchFamily="49" charset="0"/>
              </a:rPr>
              <a:t>('</a:t>
            </a:r>
            <a:r>
              <a:rPr lang="en-US" sz="1000" dirty="0" err="1">
                <a:latin typeface="Consolas" panose="020B0609020204030204" pitchFamily="49" charset="0"/>
              </a:rPr>
              <a:t>模拟</a:t>
            </a:r>
            <a:r>
              <a:rPr lang="en-US" sz="1000" dirty="0">
                <a:latin typeface="Consolas" panose="020B0609020204030204" pitchFamily="49" charset="0"/>
              </a:rPr>
              <a:t>')</a:t>
            </a:r>
          </a:p>
          <a:p>
            <a:pPr marL="0" indent="0" eaLnBrk="1" latinLnBrk="0" hangingPunct="1">
              <a:spcBef>
                <a:spcPts val="0"/>
              </a:spcBef>
              <a:buNone/>
            </a:pPr>
            <a:r>
              <a:rPr lang="en-US" sz="1000" dirty="0">
                <a:latin typeface="Consolas" panose="020B0609020204030204" pitchFamily="49" charset="0"/>
              </a:rPr>
              <a:t>    #重新定位</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fp.seek</a:t>
            </a:r>
            <a:r>
              <a:rPr lang="en-US" sz="1000" dirty="0">
                <a:latin typeface="Consolas" panose="020B0609020204030204" pitchFamily="49" charset="0"/>
              </a:rPr>
              <a:t>(9)</a:t>
            </a:r>
          </a:p>
          <a:p>
            <a:pPr marL="0" indent="0" eaLnBrk="1" latinLnBrk="0" hangingPunct="1">
              <a:spcBef>
                <a:spcPts val="0"/>
              </a:spcBef>
              <a:buNone/>
            </a:pPr>
            <a:r>
              <a:rPr lang="en-US" sz="1000" dirty="0">
                <a:latin typeface="Consolas" panose="020B0609020204030204" pitchFamily="49" charset="0"/>
              </a:rPr>
              <a:t>    #在当前位置写入内容</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fp.write</a:t>
            </a:r>
            <a:r>
              <a:rPr lang="en-US" sz="1000" dirty="0">
                <a:latin typeface="Consolas" panose="020B0609020204030204" pitchFamily="49" charset="0"/>
              </a:rPr>
              <a:t>('个')</a:t>
            </a:r>
          </a:p>
          <a:p>
            <a:pPr marL="0" indent="0" eaLnBrk="1" latinLnBrk="0" hangingPunct="1">
              <a:spcBef>
                <a:spcPts val="0"/>
              </a:spcBef>
              <a:buNone/>
            </a:pPr>
            <a:r>
              <a:rPr lang="en-US" sz="1000" dirty="0">
                <a:latin typeface="Consolas" panose="020B0609020204030204" pitchFamily="49" charset="0"/>
              </a:rPr>
              <a:t>    #定位到文件尾</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fp.seek</a:t>
            </a:r>
            <a:r>
              <a:rPr lang="en-US" sz="1000" dirty="0">
                <a:latin typeface="Consolas" panose="020B0609020204030204" pitchFamily="49" charset="0"/>
              </a:rPr>
              <a:t>(0, 2)</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fp.write</a:t>
            </a:r>
            <a:r>
              <a:rPr lang="en-US" sz="1000" dirty="0">
                <a:latin typeface="Consolas" panose="020B0609020204030204" pitchFamily="49" charset="0"/>
              </a:rPr>
              <a:t>('，</a:t>
            </a:r>
            <a:r>
              <a:rPr lang="en-US" sz="1000" dirty="0" err="1">
                <a:latin typeface="Consolas" panose="020B0609020204030204" pitchFamily="49" charset="0"/>
              </a:rPr>
              <a:t>结束</a:t>
            </a:r>
            <a:r>
              <a:rPr lang="en-US" sz="1000" dirty="0">
                <a:latin typeface="Consolas" panose="020B0609020204030204" pitchFamily="49" charset="0"/>
              </a:rPr>
              <a:t>。')</a:t>
            </a:r>
          </a:p>
          <a:p>
            <a:pPr marL="0" indent="0" eaLnBrk="1" latinLnBrk="0" hangingPunct="1">
              <a:spcBef>
                <a:spcPts val="0"/>
              </a:spcBef>
              <a:buNone/>
            </a:pPr>
            <a:r>
              <a:rPr lang="en-US" sz="1000" dirty="0">
                <a:latin typeface="Consolas" panose="020B0609020204030204" pitchFamily="49" charset="0"/>
              </a:rPr>
              <a:t>    #定位到文件头</a:t>
            </a:r>
          </a:p>
          <a:p>
            <a:pPr marL="0" indent="0" eaLnBrk="1" latinLnBrk="0" hangingPunct="1">
              <a:spcBef>
                <a:spcPts val="0"/>
              </a:spcBef>
              <a:buNone/>
            </a:pPr>
            <a:r>
              <a:rPr lang="en-US" sz="1000" dirty="0">
                <a:latin typeface="Consolas" panose="020B0609020204030204" pitchFamily="49" charset="0"/>
              </a:rPr>
              <a:t>    </a:t>
            </a:r>
            <a:r>
              <a:rPr lang="en-US" sz="1000" dirty="0" err="1">
                <a:latin typeface="Consolas" panose="020B0609020204030204" pitchFamily="49" charset="0"/>
              </a:rPr>
              <a:t>fp.seek</a:t>
            </a:r>
            <a:r>
              <a:rPr lang="en-US" sz="1000" dirty="0">
                <a:latin typeface="Consolas" panose="020B0609020204030204" pitchFamily="49" charset="0"/>
              </a:rPr>
              <a:t>(0)</a:t>
            </a:r>
          </a:p>
          <a:p>
            <a:pPr marL="0" indent="0" eaLnBrk="1" latinLnBrk="0" hangingPunct="1">
              <a:spcBef>
                <a:spcPts val="0"/>
              </a:spcBef>
              <a:buNone/>
            </a:pPr>
            <a:r>
              <a:rPr lang="en-US" sz="1000" dirty="0">
                <a:latin typeface="Consolas" panose="020B0609020204030204" pitchFamily="49" charset="0"/>
              </a:rPr>
              <a:t>    print(</a:t>
            </a:r>
            <a:r>
              <a:rPr lang="en-US" sz="1000" dirty="0" err="1">
                <a:latin typeface="Consolas" panose="020B0609020204030204" pitchFamily="49" charset="0"/>
              </a:rPr>
              <a:t>fp.read</a:t>
            </a:r>
            <a:r>
              <a:rPr lang="en-US" sz="1000" dirty="0">
                <a:latin typeface="Consolas" panose="020B0609020204030204" pitchFamily="49" charset="0"/>
              </a:rPr>
              <a:t>())</a:t>
            </a:r>
          </a:p>
        </p:txBody>
      </p:sp>
      <p:sp>
        <p:nvSpPr>
          <p:cNvPr id="4" name="灯片编号占位符 3">
            <a:extLst>
              <a:ext uri="{FF2B5EF4-FFF2-40B4-BE49-F238E27FC236}">
                <a16:creationId xmlns:a16="http://schemas.microsoft.com/office/drawing/2014/main" id="{839E8CFB-88DC-40FA-9AF4-8D5B36C3B623}"/>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23</a:t>
            </a:fld>
            <a:endParaRPr lang="zh-CN" altLang="en-US" strike="noStrike"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51202" name="内容占位符 2"/>
          <p:cNvSpPr>
            <a:spLocks noGrp="1"/>
          </p:cNvSpPr>
          <p:nvPr>
            <p:ph idx="1"/>
          </p:nvPr>
        </p:nvSpPr>
        <p:spPr/>
        <p:txBody>
          <a:bodyPr wrap="square" lIns="68591" tIns="34295" rIns="68591" bIns="34295" anchor="t"/>
          <a:lstStyle/>
          <a:p>
            <a:pPr eaLnBrk="1" latinLnBrk="0" hangingPunct="1">
              <a:lnSpc>
                <a:spcPct val="150000"/>
              </a:lnSpc>
              <a:spcBef>
                <a:spcPts val="0"/>
              </a:spcBef>
              <a:buFont typeface="Wingdings" panose="05000000000000000000" pitchFamily="2" charset="2"/>
              <a:buChar char="n"/>
            </a:pPr>
            <a:r>
              <a:rPr lang="zh-CN" altLang="en-US" sz="1800" b="1"/>
              <a:t>补充：</a:t>
            </a:r>
            <a:r>
              <a:rPr lang="zh-CN" altLang="en-US" sz="1800"/>
              <a:t>JSON（JavaScript Object Notation）是一个轻量级的数据交换格式，Python标准库json完美实现了该格式，用法类似于marshal和pickle。</a:t>
            </a:r>
          </a:p>
          <a:p>
            <a:pPr eaLnBrk="1" latinLnBrk="0" hangingPunct="1">
              <a:spcBef>
                <a:spcPts val="0"/>
              </a:spcBef>
              <a:buNone/>
            </a:pPr>
            <a:r>
              <a:rPr lang="zh-CN" altLang="en-US" sz="1600">
                <a:latin typeface="Consolas" panose="020B0609020204030204" pitchFamily="49" charset="0"/>
              </a:rPr>
              <a:t>&gt;&gt;&gt; import json</a:t>
            </a:r>
          </a:p>
          <a:p>
            <a:pPr eaLnBrk="1" latinLnBrk="0" hangingPunct="1">
              <a:spcBef>
                <a:spcPts val="0"/>
              </a:spcBef>
              <a:buNone/>
            </a:pPr>
            <a:r>
              <a:rPr lang="zh-CN" altLang="en-US" sz="1600">
                <a:latin typeface="Consolas" panose="020B0609020204030204" pitchFamily="49" charset="0"/>
              </a:rPr>
              <a:t>&gt;&gt;&gt; json.dumps(['a','b','c'])  # 序列化列表对象，直接查看序列化后的结果</a:t>
            </a:r>
          </a:p>
          <a:p>
            <a:pPr eaLnBrk="1" latinLnBrk="0" hangingPunct="1">
              <a:spcBef>
                <a:spcPts val="0"/>
              </a:spcBef>
              <a:buNone/>
            </a:pPr>
            <a:r>
              <a:rPr lang="zh-CN" altLang="en-US" sz="1600">
                <a:solidFill>
                  <a:srgbClr val="00B0F0"/>
                </a:solidFill>
                <a:latin typeface="Consolas" panose="020B0609020204030204" pitchFamily="49" charset="0"/>
              </a:rPr>
              <a:t>'["a", "b", "c"]'</a:t>
            </a:r>
          </a:p>
          <a:p>
            <a:pPr eaLnBrk="1" latinLnBrk="0" hangingPunct="1">
              <a:spcBef>
                <a:spcPts val="0"/>
              </a:spcBef>
              <a:buNone/>
            </a:pPr>
            <a:r>
              <a:rPr lang="zh-CN" altLang="en-US" sz="1600">
                <a:latin typeface="Consolas" panose="020B0609020204030204" pitchFamily="49" charset="0"/>
              </a:rPr>
              <a:t>&gt;&gt;&gt; json.loads(_)              # 反序列化</a:t>
            </a:r>
          </a:p>
          <a:p>
            <a:pPr eaLnBrk="1" latinLnBrk="0" hangingPunct="1">
              <a:spcBef>
                <a:spcPts val="0"/>
              </a:spcBef>
              <a:buNone/>
            </a:pPr>
            <a:r>
              <a:rPr lang="zh-CN" altLang="en-US" sz="1600">
                <a:solidFill>
                  <a:srgbClr val="00B0F0"/>
                </a:solidFill>
                <a:latin typeface="Consolas" panose="020B0609020204030204" pitchFamily="49" charset="0"/>
              </a:rPr>
              <a:t>['a', 'b', 'c']</a:t>
            </a:r>
          </a:p>
          <a:p>
            <a:pPr eaLnBrk="1" latinLnBrk="0" hangingPunct="1">
              <a:spcBef>
                <a:spcPts val="0"/>
              </a:spcBef>
              <a:buNone/>
            </a:pPr>
            <a:r>
              <a:rPr lang="zh-CN" altLang="en-US" sz="1600">
                <a:latin typeface="Consolas" panose="020B0609020204030204" pitchFamily="49" charset="0"/>
              </a:rPr>
              <a:t>&gt;&gt;&gt; json.dumps({'a':1, 'b':2, 'c':3})    # 序列化字典对象</a:t>
            </a:r>
          </a:p>
          <a:p>
            <a:pPr eaLnBrk="1" latinLnBrk="0" hangingPunct="1">
              <a:spcBef>
                <a:spcPts val="0"/>
              </a:spcBef>
              <a:buNone/>
            </a:pPr>
            <a:r>
              <a:rPr lang="zh-CN" altLang="en-US" sz="1600">
                <a:solidFill>
                  <a:srgbClr val="00B0F0"/>
                </a:solidFill>
                <a:latin typeface="Consolas" panose="020B0609020204030204" pitchFamily="49" charset="0"/>
              </a:rPr>
              <a:t>'{"a": 1, "b": 2, "c": 3}'</a:t>
            </a:r>
          </a:p>
          <a:p>
            <a:pPr eaLnBrk="1" latinLnBrk="0" hangingPunct="1">
              <a:spcBef>
                <a:spcPts val="0"/>
              </a:spcBef>
              <a:buNone/>
            </a:pPr>
            <a:r>
              <a:rPr lang="zh-CN" altLang="en-US" sz="1600">
                <a:latin typeface="Consolas" panose="020B0609020204030204" pitchFamily="49" charset="0"/>
              </a:rPr>
              <a:t>&gt;&gt;&gt; json.loads(_)</a:t>
            </a:r>
          </a:p>
          <a:p>
            <a:pPr eaLnBrk="1" latinLnBrk="0" hangingPunct="1">
              <a:spcBef>
                <a:spcPts val="0"/>
              </a:spcBef>
              <a:buNone/>
            </a:pPr>
            <a:r>
              <a:rPr lang="zh-CN" altLang="en-US" sz="1600">
                <a:solidFill>
                  <a:srgbClr val="00B0F0"/>
                </a:solidFill>
                <a:latin typeface="Consolas" panose="020B0609020204030204" pitchFamily="49" charset="0"/>
              </a:rPr>
              <a:t>{'a': 1, 'b': 2, 'c': 3}</a:t>
            </a:r>
          </a:p>
        </p:txBody>
      </p:sp>
      <p:sp>
        <p:nvSpPr>
          <p:cNvPr id="3" name="灯片编号占位符 2">
            <a:extLst>
              <a:ext uri="{FF2B5EF4-FFF2-40B4-BE49-F238E27FC236}">
                <a16:creationId xmlns:a16="http://schemas.microsoft.com/office/drawing/2014/main" id="{16DBDDBA-8C60-46AD-B644-6BD76923D3A0}"/>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24</a:t>
            </a:fld>
            <a:endParaRPr lang="zh-CN" altLang="en-US" strike="noStrike"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p:txBody>
          <a:bodyPr wrap="square" lIns="68591" tIns="34295" rIns="68591" bIns="34295" anchor="t"/>
          <a:lstStyle/>
          <a:p>
            <a:pPr marL="0" indent="0">
              <a:buNone/>
            </a:pPr>
            <a:r>
              <a:rPr lang="zh-CN" altLang="en-US" sz="1600">
                <a:latin typeface="Consolas" panose="020B0609020204030204" pitchFamily="49" charset="0"/>
              </a:rPr>
              <a:t>&gt;&gt;&gt; json.dumps([1,2,3,{'4': 5, '6': 7}])</a:t>
            </a:r>
          </a:p>
          <a:p>
            <a:pPr marL="0" indent="0">
              <a:buNone/>
            </a:pPr>
            <a:r>
              <a:rPr lang="zh-CN" altLang="en-US" sz="1600">
                <a:solidFill>
                  <a:srgbClr val="00B0F0"/>
                </a:solidFill>
                <a:latin typeface="Consolas" panose="020B0609020204030204" pitchFamily="49" charset="0"/>
              </a:rPr>
              <a:t>'[1, 2, 3, {"4": 5, "6": 7}]'</a:t>
            </a:r>
          </a:p>
          <a:p>
            <a:pPr marL="0" indent="0">
              <a:buNone/>
            </a:pPr>
            <a:r>
              <a:rPr lang="zh-CN" altLang="en-US" sz="1600">
                <a:latin typeface="Consolas" panose="020B0609020204030204" pitchFamily="49" charset="0"/>
              </a:rPr>
              <a:t># 指定分隔符，可以压缩存储，注意和上面结果的区别</a:t>
            </a:r>
          </a:p>
          <a:p>
            <a:pPr marL="0" indent="0">
              <a:buNone/>
            </a:pPr>
            <a:r>
              <a:rPr lang="zh-CN" altLang="en-US" sz="1600">
                <a:latin typeface="Consolas" panose="020B0609020204030204" pitchFamily="49" charset="0"/>
              </a:rPr>
              <a:t>&gt;&gt;&gt; json.dumps([1,2,3,{'4':5, '6':7}], separators=(',', ':'))</a:t>
            </a:r>
          </a:p>
          <a:p>
            <a:pPr marL="0" indent="0">
              <a:buNone/>
            </a:pPr>
            <a:r>
              <a:rPr lang="zh-CN" altLang="en-US" sz="1600">
                <a:solidFill>
                  <a:srgbClr val="00B0F0"/>
                </a:solidFill>
                <a:latin typeface="Consolas" panose="020B0609020204030204" pitchFamily="49" charset="0"/>
              </a:rPr>
              <a:t>'[1,2,3,{"4":5,"6":7}]'</a:t>
            </a:r>
          </a:p>
          <a:p>
            <a:pPr marL="0" indent="0">
              <a:buNone/>
            </a:pPr>
            <a:r>
              <a:rPr lang="zh-CN" altLang="en-US" sz="1600">
                <a:latin typeface="Consolas" panose="020B0609020204030204" pitchFamily="49" charset="0"/>
              </a:rPr>
              <a:t>&gt;&gt;&gt; json.loads(_)</a:t>
            </a:r>
          </a:p>
          <a:p>
            <a:pPr marL="0" indent="0">
              <a:buNone/>
            </a:pPr>
            <a:r>
              <a:rPr lang="zh-CN" altLang="en-US" sz="1600">
                <a:solidFill>
                  <a:srgbClr val="00B0F0"/>
                </a:solidFill>
                <a:latin typeface="Consolas" panose="020B0609020204030204" pitchFamily="49" charset="0"/>
              </a:rPr>
              <a:t>[1, 2, 3, {'4': 5, '6': 7}]</a:t>
            </a:r>
          </a:p>
          <a:p>
            <a:pPr marL="0" indent="0">
              <a:buNone/>
            </a:pPr>
            <a:r>
              <a:rPr lang="zh-CN" altLang="en-US" sz="1600">
                <a:latin typeface="Consolas" panose="020B0609020204030204" pitchFamily="49" charset="0"/>
              </a:rPr>
              <a:t>&gt;&gt;&gt; json.dumps('山东烟台')           # 序列化中文字符串</a:t>
            </a:r>
          </a:p>
          <a:p>
            <a:pPr marL="0" indent="0">
              <a:buNone/>
            </a:pPr>
            <a:r>
              <a:rPr lang="zh-CN" altLang="en-US" sz="1600">
                <a:solidFill>
                  <a:srgbClr val="00B0F0"/>
                </a:solidFill>
                <a:latin typeface="Consolas" panose="020B0609020204030204" pitchFamily="49" charset="0"/>
              </a:rPr>
              <a:t>'"\\u5c71\\u4e1c\\u70df\\u53f0"'</a:t>
            </a:r>
          </a:p>
          <a:p>
            <a:pPr marL="0" indent="0">
              <a:buNone/>
            </a:pPr>
            <a:r>
              <a:rPr lang="zh-CN" altLang="en-US" sz="1600">
                <a:latin typeface="Consolas" panose="020B0609020204030204" pitchFamily="49" charset="0"/>
              </a:rPr>
              <a:t>&gt;&gt;&gt; json.loads(_)</a:t>
            </a:r>
          </a:p>
          <a:p>
            <a:pPr marL="0" indent="0">
              <a:buNone/>
            </a:pPr>
            <a:r>
              <a:rPr lang="zh-CN" altLang="en-US" sz="1600">
                <a:solidFill>
                  <a:srgbClr val="00B0F0"/>
                </a:solidFill>
                <a:latin typeface="Consolas" panose="020B0609020204030204" pitchFamily="49" charset="0"/>
              </a:rPr>
              <a:t>'山东烟台'</a:t>
            </a: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2" name="灯片编号占位符 1">
            <a:extLst>
              <a:ext uri="{FF2B5EF4-FFF2-40B4-BE49-F238E27FC236}">
                <a16:creationId xmlns:a16="http://schemas.microsoft.com/office/drawing/2014/main" id="{7DED09B1-E1EA-46C2-97C0-DA5BCFC96661}"/>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25</a:t>
            </a:fld>
            <a:endParaRPr lang="zh-CN" altLang="en-US" strike="noStrike"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wrap="square" lIns="68591" tIns="34295" rIns="68591" bIns="34295" anchor="t"/>
          <a:lstStyle/>
          <a:p>
            <a:pPr marL="0" indent="0" eaLnBrk="1" latinLnBrk="0" hangingPunct="1">
              <a:spcBef>
                <a:spcPts val="0"/>
              </a:spcBef>
              <a:buNone/>
            </a:pPr>
            <a:r>
              <a:rPr lang="zh-CN" altLang="en-US" sz="1600">
                <a:latin typeface="Consolas" panose="020B0609020204030204" pitchFamily="49" charset="0"/>
              </a:rPr>
              <a:t>&gt;&gt;&gt; json.dumps({1,2,3,4})                 # 无法直接序列化集合对象</a:t>
            </a:r>
          </a:p>
          <a:p>
            <a:pPr marL="0" indent="0" eaLnBrk="1" latinLnBrk="0" hangingPunct="1">
              <a:spcBef>
                <a:spcPts val="0"/>
              </a:spcBef>
              <a:buNone/>
            </a:pPr>
            <a:r>
              <a:rPr lang="zh-CN" altLang="en-US" sz="1600">
                <a:solidFill>
                  <a:srgbClr val="FF0000"/>
                </a:solidFill>
                <a:latin typeface="Consolas" panose="020B0609020204030204" pitchFamily="49" charset="0"/>
              </a:rPr>
              <a:t>TypeError: Object of type 'set' is not JSON serializable</a:t>
            </a:r>
          </a:p>
          <a:p>
            <a:pPr marL="0" indent="0" eaLnBrk="1" latinLnBrk="0" hangingPunct="1">
              <a:spcBef>
                <a:spcPts val="0"/>
              </a:spcBef>
              <a:buNone/>
            </a:pPr>
            <a:r>
              <a:rPr lang="zh-CN" altLang="en-US" sz="1600">
                <a:latin typeface="Consolas" panose="020B0609020204030204" pitchFamily="49" charset="0"/>
              </a:rPr>
              <a:t>&gt;&gt;&gt; class setEncoder(json.JSONEncoder):   # 可以自定义序列化编码器</a:t>
            </a:r>
          </a:p>
          <a:p>
            <a:pPr marL="0" indent="0" eaLnBrk="1" latinLnBrk="0" hangingPunct="1">
              <a:spcBef>
                <a:spcPts val="0"/>
              </a:spcBef>
              <a:buNone/>
            </a:pPr>
            <a:r>
              <a:rPr lang="zh-CN" altLang="en-US" sz="1600">
                <a:latin typeface="Consolas" panose="020B0609020204030204" pitchFamily="49" charset="0"/>
              </a:rPr>
              <a:t>    def default(self, obj):</a:t>
            </a:r>
          </a:p>
          <a:p>
            <a:pPr marL="0" indent="0" eaLnBrk="1" latinLnBrk="0" hangingPunct="1">
              <a:spcBef>
                <a:spcPts val="0"/>
              </a:spcBef>
              <a:buNone/>
            </a:pPr>
            <a:r>
              <a:rPr lang="zh-CN" altLang="en-US" sz="1600">
                <a:latin typeface="Consolas" panose="020B0609020204030204" pitchFamily="49" charset="0"/>
              </a:rPr>
              <a:t>        if isinstance(obj, set):</a:t>
            </a:r>
          </a:p>
          <a:p>
            <a:pPr marL="0" indent="0" eaLnBrk="1" latinLnBrk="0" hangingPunct="1">
              <a:spcBef>
                <a:spcPts val="0"/>
              </a:spcBef>
              <a:buNone/>
            </a:pPr>
            <a:r>
              <a:rPr lang="zh-CN" altLang="en-US" sz="1600">
                <a:latin typeface="Consolas" panose="020B0609020204030204" pitchFamily="49" charset="0"/>
              </a:rPr>
              <a:t>            return list(obj)</a:t>
            </a:r>
          </a:p>
          <a:p>
            <a:pPr marL="0" indent="0" eaLnBrk="1" latinLnBrk="0" hangingPunct="1">
              <a:spcBef>
                <a:spcPts val="0"/>
              </a:spcBef>
              <a:buNone/>
            </a:pPr>
            <a:r>
              <a:rPr lang="zh-CN" altLang="en-US" sz="1600">
                <a:latin typeface="Consolas" panose="020B0609020204030204" pitchFamily="49" charset="0"/>
              </a:rPr>
              <a:t>        return json.JSONEncoder.default(self, obj)</a:t>
            </a:r>
          </a:p>
          <a:p>
            <a:pPr marL="0" indent="0" eaLnBrk="1" latinLnBrk="0" hangingPunct="1">
              <a:spcBef>
                <a:spcPts val="0"/>
              </a:spcBef>
              <a:buNone/>
            </a:pPr>
            <a:r>
              <a:rPr lang="zh-CN" altLang="en-US" sz="1600">
                <a:latin typeface="Consolas" panose="020B0609020204030204" pitchFamily="49" charset="0"/>
              </a:rPr>
              <a:t>&gt;&gt;&gt; class setDecoder(json.JSONDecoder):   # 自定义反序列化解码器</a:t>
            </a:r>
          </a:p>
          <a:p>
            <a:pPr marL="0" indent="0" eaLnBrk="1" latinLnBrk="0" hangingPunct="1">
              <a:spcBef>
                <a:spcPts val="0"/>
              </a:spcBef>
              <a:buNone/>
            </a:pPr>
            <a:r>
              <a:rPr lang="zh-CN" altLang="en-US" sz="1600">
                <a:latin typeface="Consolas" panose="020B0609020204030204" pitchFamily="49" charset="0"/>
              </a:rPr>
              <a:t>    def decode(self, obj):</a:t>
            </a:r>
          </a:p>
          <a:p>
            <a:pPr marL="0" indent="0" eaLnBrk="1" latinLnBrk="0" hangingPunct="1">
              <a:spcBef>
                <a:spcPts val="0"/>
              </a:spcBef>
              <a:buNone/>
            </a:pPr>
            <a:r>
              <a:rPr lang="zh-CN" altLang="en-US" sz="1600">
                <a:latin typeface="Consolas" panose="020B0609020204030204" pitchFamily="49" charset="0"/>
              </a:rPr>
              <a:t>        return set(json.JSONDecoder.decode(self, obj))</a:t>
            </a:r>
          </a:p>
          <a:p>
            <a:pPr marL="0" indent="0" eaLnBrk="1" latinLnBrk="0" hangingPunct="1">
              <a:spcBef>
                <a:spcPts val="0"/>
              </a:spcBef>
              <a:buNone/>
            </a:pPr>
            <a:r>
              <a:rPr lang="zh-CN" altLang="en-US" sz="1600">
                <a:latin typeface="Consolas" panose="020B0609020204030204" pitchFamily="49" charset="0"/>
              </a:rPr>
              <a:t>&gt;&gt;&gt; json.dumps({1,2,3,4}, cls=setEncoder) # 然后使用自定义的编码器和解码器</a:t>
            </a:r>
          </a:p>
          <a:p>
            <a:pPr marL="0" indent="0" eaLnBrk="1" latinLnBrk="0" hangingPunct="1">
              <a:spcBef>
                <a:spcPts val="0"/>
              </a:spcBef>
              <a:buNone/>
            </a:pPr>
            <a:r>
              <a:rPr lang="zh-CN" altLang="en-US" sz="1600">
                <a:solidFill>
                  <a:srgbClr val="00B0F0"/>
                </a:solidFill>
                <a:latin typeface="Consolas" panose="020B0609020204030204" pitchFamily="49" charset="0"/>
              </a:rPr>
              <a:t>'[1, 2, 3, 4]'</a:t>
            </a:r>
          </a:p>
          <a:p>
            <a:pPr marL="0" indent="0" eaLnBrk="1" latinLnBrk="0" hangingPunct="1">
              <a:spcBef>
                <a:spcPts val="0"/>
              </a:spcBef>
              <a:buNone/>
            </a:pPr>
            <a:r>
              <a:rPr lang="zh-CN" altLang="en-US" sz="1600">
                <a:latin typeface="Consolas" panose="020B0609020204030204" pitchFamily="49" charset="0"/>
              </a:rPr>
              <a:t>&gt;&gt;&gt; json.loads(_, cls=setDecoder)</a:t>
            </a:r>
          </a:p>
          <a:p>
            <a:pPr marL="0" indent="0" eaLnBrk="1" latinLnBrk="0" hangingPunct="1">
              <a:spcBef>
                <a:spcPts val="0"/>
              </a:spcBef>
              <a:buNone/>
            </a:pPr>
            <a:r>
              <a:rPr lang="zh-CN" altLang="en-US" sz="1600">
                <a:solidFill>
                  <a:srgbClr val="00B0F0"/>
                </a:solidFill>
                <a:latin typeface="Consolas" panose="020B0609020204030204" pitchFamily="49" charset="0"/>
              </a:rPr>
              <a:t>{1, 2, 3, 4}</a:t>
            </a: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2" name="灯片编号占位符 1">
            <a:extLst>
              <a:ext uri="{FF2B5EF4-FFF2-40B4-BE49-F238E27FC236}">
                <a16:creationId xmlns:a16="http://schemas.microsoft.com/office/drawing/2014/main" id="{43A77AE7-B964-4C3D-B7BC-04FC0DDD4C9F}"/>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26</a:t>
            </a:fld>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337820" y="1120775"/>
            <a:ext cx="7320915" cy="3395345"/>
          </a:xfrm>
        </p:spPr>
        <p:txBody>
          <a:bodyPr wrap="square" lIns="68591" tIns="34295" rIns="68591" bIns="34295" anchor="t"/>
          <a:lstStyle/>
          <a:p>
            <a:pPr marL="0" indent="0" eaLnBrk="1" latinLnBrk="0" hangingPunct="1">
              <a:spcBef>
                <a:spcPts val="0"/>
              </a:spcBef>
              <a:buNone/>
            </a:pPr>
            <a:r>
              <a:rPr lang="zh-CN" altLang="en-US" sz="1400">
                <a:latin typeface="Consolas" panose="020B0609020204030204" pitchFamily="49" charset="0"/>
              </a:rPr>
              <a:t>&gt;&gt;&gt; s = '''董付国，系列图书：</a:t>
            </a:r>
          </a:p>
          <a:p>
            <a:pPr marL="0" indent="0" eaLnBrk="1" latinLnBrk="0" hangingPunct="1">
              <a:spcBef>
                <a:spcPts val="0"/>
              </a:spcBef>
              <a:buNone/>
            </a:pPr>
            <a:r>
              <a:rPr lang="zh-CN" altLang="en-US" sz="1400">
                <a:latin typeface="Consolas" panose="020B0609020204030204" pitchFamily="49" charset="0"/>
              </a:rPr>
              <a:t>《Python程序设计基础》、</a:t>
            </a:r>
          </a:p>
          <a:p>
            <a:pPr marL="0" indent="0" eaLnBrk="1" latinLnBrk="0" hangingPunct="1">
              <a:spcBef>
                <a:spcPts val="0"/>
              </a:spcBef>
              <a:buNone/>
            </a:pPr>
            <a:r>
              <a:rPr lang="zh-CN" altLang="en-US" sz="1400">
                <a:latin typeface="Consolas" panose="020B0609020204030204" pitchFamily="49" charset="0"/>
              </a:rPr>
              <a:t>《Python程序设计》（第2版）、</a:t>
            </a:r>
          </a:p>
          <a:p>
            <a:pPr marL="0" indent="0" eaLnBrk="1" latinLnBrk="0" hangingPunct="1">
              <a:spcBef>
                <a:spcPts val="0"/>
              </a:spcBef>
              <a:buNone/>
            </a:pPr>
            <a:r>
              <a:rPr lang="zh-CN" altLang="en-US" sz="1400">
                <a:latin typeface="Consolas" panose="020B0609020204030204" pitchFamily="49" charset="0"/>
              </a:rPr>
              <a:t>《Python可以这样学》、</a:t>
            </a:r>
          </a:p>
          <a:p>
            <a:pPr marL="0" indent="0" eaLnBrk="1" latinLnBrk="0" hangingPunct="1">
              <a:spcBef>
                <a:spcPts val="0"/>
              </a:spcBef>
              <a:buNone/>
            </a:pPr>
            <a:r>
              <a:rPr lang="zh-CN" altLang="en-US" sz="1400">
                <a:latin typeface="Consolas" panose="020B0609020204030204" pitchFamily="49" charset="0"/>
              </a:rPr>
              <a:t>《Python程序设计开发宝典》、</a:t>
            </a:r>
          </a:p>
          <a:p>
            <a:pPr marL="0" indent="0" eaLnBrk="1" latinLnBrk="0" hangingPunct="1">
              <a:spcBef>
                <a:spcPts val="0"/>
              </a:spcBef>
              <a:buNone/>
            </a:pPr>
            <a:r>
              <a:rPr lang="zh-CN" altLang="en-US" sz="1400">
                <a:latin typeface="Consolas" panose="020B0609020204030204" pitchFamily="49" charset="0"/>
              </a:rPr>
              <a:t>《中学生可以这样学Python》、</a:t>
            </a:r>
          </a:p>
          <a:p>
            <a:pPr marL="0" indent="0" eaLnBrk="1" latinLnBrk="0" hangingPunct="1">
              <a:spcBef>
                <a:spcPts val="0"/>
              </a:spcBef>
              <a:buNone/>
            </a:pPr>
            <a:r>
              <a:rPr lang="zh-CN" altLang="en-US" sz="1400">
                <a:latin typeface="Consolas" panose="020B0609020204030204" pitchFamily="49" charset="0"/>
              </a:rPr>
              <a:t>清华大学出版社'''</a:t>
            </a:r>
          </a:p>
          <a:p>
            <a:pPr marL="0" indent="0" eaLnBrk="1" latinLnBrk="0" hangingPunct="1">
              <a:spcBef>
                <a:spcPts val="0"/>
              </a:spcBef>
              <a:buNone/>
            </a:pPr>
            <a:r>
              <a:rPr lang="zh-CN" altLang="en-US" sz="1400">
                <a:latin typeface="Consolas" panose="020B0609020204030204" pitchFamily="49" charset="0"/>
              </a:rPr>
              <a:t>&gt;&gt;&gt; with open('test.txt', 'w') as fp: # 将内容序列化并写入文本文件</a:t>
            </a:r>
          </a:p>
          <a:p>
            <a:pPr marL="0" indent="0" eaLnBrk="1" latinLnBrk="0" hangingPunct="1">
              <a:spcBef>
                <a:spcPts val="0"/>
              </a:spcBef>
              <a:buNone/>
            </a:pPr>
            <a:r>
              <a:rPr lang="zh-CN" altLang="en-US" sz="1400">
                <a:latin typeface="Consolas" panose="020B0609020204030204" pitchFamily="49" charset="0"/>
              </a:rPr>
              <a:t>    json.dump(s, fp)</a:t>
            </a:r>
          </a:p>
          <a:p>
            <a:pPr marL="0" indent="0" eaLnBrk="1" latinLnBrk="0" hangingPunct="1">
              <a:spcBef>
                <a:spcPts val="0"/>
              </a:spcBef>
              <a:buNone/>
            </a:pPr>
            <a:r>
              <a:rPr lang="zh-CN" altLang="en-US" sz="1400">
                <a:latin typeface="Consolas" panose="020B0609020204030204" pitchFamily="49" charset="0"/>
              </a:rPr>
              <a:t>&gt;&gt;&gt; with open('test.txt') as fp:      # 读取文件内容并反序列化</a:t>
            </a:r>
          </a:p>
          <a:p>
            <a:pPr marL="0" indent="0" eaLnBrk="1" latinLnBrk="0" hangingPunct="1">
              <a:spcBef>
                <a:spcPts val="0"/>
              </a:spcBef>
              <a:buNone/>
            </a:pPr>
            <a:r>
              <a:rPr lang="zh-CN" altLang="en-US" sz="1400">
                <a:latin typeface="Consolas" panose="020B0609020204030204" pitchFamily="49" charset="0"/>
              </a:rPr>
              <a:t>    print(json.load(fp))</a:t>
            </a:r>
          </a:p>
          <a:p>
            <a:pPr marL="0" indent="0" eaLnBrk="1" latinLnBrk="0" hangingPunct="1">
              <a:spcBef>
                <a:spcPts val="0"/>
              </a:spcBef>
              <a:buNone/>
            </a:pPr>
            <a:r>
              <a:rPr lang="zh-CN" altLang="en-US" sz="1400">
                <a:solidFill>
                  <a:srgbClr val="00B0F0"/>
                </a:solidFill>
                <a:latin typeface="Consolas" panose="020B0609020204030204" pitchFamily="49" charset="0"/>
              </a:rPr>
              <a:t>董付国，系列图书：</a:t>
            </a: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《Python程序设计基础》、</a:t>
            </a: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《Python程序设计》（第2版）、</a:t>
            </a:r>
          </a:p>
          <a:p>
            <a:pPr marL="0" indent="0" eaLnBrk="1" latinLnBrk="0" hangingPunct="1">
              <a:spcBef>
                <a:spcPts val="0"/>
              </a:spcBef>
              <a:buNone/>
            </a:pPr>
            <a:r>
              <a:rPr lang="zh-CN" altLang="en-US" sz="1400">
                <a:solidFill>
                  <a:srgbClr val="00B0F0"/>
                </a:solidFill>
                <a:latin typeface="Consolas" panose="020B0609020204030204" pitchFamily="49" charset="0"/>
              </a:rPr>
              <a:t>《Python可以这样学》、</a:t>
            </a: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《Python程序设计开发宝典》、</a:t>
            </a:r>
          </a:p>
          <a:p>
            <a:pPr marL="0" indent="0" eaLnBrk="1" latinLnBrk="0" hangingPunct="1">
              <a:spcBef>
                <a:spcPts val="0"/>
              </a:spcBef>
              <a:buNone/>
            </a:pPr>
            <a:r>
              <a:rPr lang="zh-CN" altLang="en-US" sz="1400">
                <a:solidFill>
                  <a:srgbClr val="00B0F0"/>
                </a:solidFill>
                <a:latin typeface="Consolas" panose="020B0609020204030204" pitchFamily="49" charset="0"/>
              </a:rPr>
              <a:t>《中学生可以这样学Python》、</a:t>
            </a:r>
          </a:p>
          <a:p>
            <a:pPr marL="0" indent="0" eaLnBrk="1" latinLnBrk="0" hangingPunct="1">
              <a:spcBef>
                <a:spcPts val="0"/>
              </a:spcBef>
              <a:buNone/>
            </a:pPr>
            <a:r>
              <a:rPr lang="zh-CN" altLang="en-US" sz="1400">
                <a:solidFill>
                  <a:srgbClr val="00B0F0"/>
                </a:solidFill>
                <a:latin typeface="Consolas" panose="020B0609020204030204" pitchFamily="49" charset="0"/>
              </a:rPr>
              <a:t>清华大学出版社</a:t>
            </a: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2" name="灯片编号占位符 1">
            <a:extLst>
              <a:ext uri="{FF2B5EF4-FFF2-40B4-BE49-F238E27FC236}">
                <a16:creationId xmlns:a16="http://schemas.microsoft.com/office/drawing/2014/main" id="{0D067ECF-18D6-48B9-B34D-220965A7BEDD}"/>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27</a:t>
            </a:fld>
            <a:endParaRPr lang="zh-CN" altLang="en-US" strike="noStrike" noProof="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7889"/>
          <p:cNvSpPr>
            <a:spLocks noGrp="1"/>
          </p:cNvSpPr>
          <p:nvPr>
            <p:ph type="title"/>
          </p:nvPr>
        </p:nvSpPr>
        <p:spPr>
          <a:xfrm>
            <a:off x="-1270" y="4287"/>
            <a:ext cx="9140825" cy="924563"/>
          </a:xfrm>
        </p:spPr>
        <p:txBody>
          <a:bodyPr/>
          <a:lstStyle/>
          <a:p>
            <a:pPr fontAlgn="base"/>
            <a:r>
              <a:rPr lang="zh-CN" altLang="en-US" strike="noStrike" noProof="1"/>
              <a:t>7.3  二进制文件操作案例精选</a:t>
            </a:r>
          </a:p>
        </p:txBody>
      </p:sp>
      <p:sp>
        <p:nvSpPr>
          <p:cNvPr id="55298" name="文本占位符 37890"/>
          <p:cNvSpPr>
            <a:spLocks noGrp="1"/>
          </p:cNvSpPr>
          <p:nvPr>
            <p:ph idx="1"/>
          </p:nvPr>
        </p:nvSpPr>
        <p:spPr/>
        <p:txBody>
          <a:bodyPr wrap="square" lIns="68591" tIns="34295" rIns="68591" bIns="34295" anchor="t"/>
          <a:lstStyle/>
          <a:p>
            <a:pPr>
              <a:lnSpc>
                <a:spcPct val="130000"/>
              </a:lnSpc>
              <a:spcBef>
                <a:spcPts val="300"/>
              </a:spcBef>
              <a:buSzPct val="90000"/>
              <a:buFont typeface="Wingdings" panose="05000000000000000000" pitchFamily="2" charset="2"/>
              <a:buChar char="§"/>
            </a:pPr>
            <a:r>
              <a:rPr lang="zh-CN" altLang="en-US" sz="1600" dirty="0"/>
              <a:t>数据库文件、图像文件、可执行文件、音视频文件、Office文档等等均属于二进制文件。</a:t>
            </a:r>
          </a:p>
          <a:p>
            <a:pPr>
              <a:lnSpc>
                <a:spcPct val="130000"/>
              </a:lnSpc>
              <a:spcBef>
                <a:spcPts val="300"/>
              </a:spcBef>
              <a:buSzPct val="90000"/>
              <a:buFont typeface="Wingdings" panose="05000000000000000000" pitchFamily="2" charset="2"/>
              <a:buChar char="§"/>
            </a:pPr>
            <a:r>
              <a:rPr lang="zh-CN" altLang="en-US" sz="1600" dirty="0"/>
              <a:t>对于二进制文件，不能使用记事本或其他文本编辑软件进行正常读写，也无法通过Python的文件对象直接读取和理解二进制文件的内容。</a:t>
            </a:r>
            <a:r>
              <a:rPr lang="zh-CN" altLang="en-US" sz="1600" dirty="0">
                <a:solidFill>
                  <a:srgbClr val="FF0000"/>
                </a:solidFill>
              </a:rPr>
              <a:t>必须正确理解二进制文件结构和序列化规则，才能准确地理解二进制文件内容并且设计正确的反序列化规则。</a:t>
            </a:r>
          </a:p>
          <a:p>
            <a:pPr>
              <a:lnSpc>
                <a:spcPct val="130000"/>
              </a:lnSpc>
              <a:spcBef>
                <a:spcPts val="300"/>
              </a:spcBef>
              <a:buSzPct val="90000"/>
              <a:buFont typeface="Wingdings" panose="05000000000000000000" pitchFamily="2" charset="2"/>
              <a:buChar char="§"/>
            </a:pPr>
            <a:r>
              <a:rPr lang="zh-CN" altLang="en-US" sz="1600" dirty="0"/>
              <a:t>所谓序列化，简单地说就是把内存中的数据在不丢失其类型信息的情况下转成对象的二进制形式的过程，</a:t>
            </a:r>
            <a:r>
              <a:rPr lang="zh-CN" altLang="en-US" sz="1600" dirty="0">
                <a:solidFill>
                  <a:srgbClr val="FF0000"/>
                </a:solidFill>
              </a:rPr>
              <a:t>对象序列化后的形式经过正确的反序列化过程应该能够准确无误地恢复为原来的对象</a:t>
            </a:r>
            <a:r>
              <a:rPr lang="zh-CN" altLang="en-US" sz="1600" dirty="0"/>
              <a:t>。</a:t>
            </a:r>
          </a:p>
          <a:p>
            <a:pPr>
              <a:lnSpc>
                <a:spcPct val="130000"/>
              </a:lnSpc>
              <a:spcBef>
                <a:spcPts val="300"/>
              </a:spcBef>
              <a:buSzPct val="90000"/>
              <a:buFont typeface="Wingdings" panose="05000000000000000000" pitchFamily="2" charset="2"/>
              <a:buChar char="§"/>
            </a:pPr>
            <a:r>
              <a:rPr lang="zh-CN" altLang="en-US" sz="1600" dirty="0"/>
              <a:t>Python中常用的序列化模块有struct、pickle、marshal和shelve。</a:t>
            </a:r>
          </a:p>
        </p:txBody>
      </p:sp>
      <p:sp>
        <p:nvSpPr>
          <p:cNvPr id="2" name="灯片编号占位符 1">
            <a:extLst>
              <a:ext uri="{FF2B5EF4-FFF2-40B4-BE49-F238E27FC236}">
                <a16:creationId xmlns:a16="http://schemas.microsoft.com/office/drawing/2014/main" id="{6C53044E-C5EE-480E-8FF9-D28274B77D8C}"/>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28</a:t>
            </a:fld>
            <a:endParaRPr lang="zh-CN" alt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8913"/>
          <p:cNvSpPr>
            <a:spLocks noGrp="1"/>
          </p:cNvSpPr>
          <p:nvPr>
            <p:ph type="title"/>
          </p:nvPr>
        </p:nvSpPr>
        <p:spPr>
          <a:xfrm>
            <a:off x="-1270" y="4287"/>
            <a:ext cx="9140825" cy="924563"/>
          </a:xfrm>
        </p:spPr>
        <p:txBody>
          <a:bodyPr/>
          <a:lstStyle/>
          <a:p>
            <a:pPr fontAlgn="base"/>
            <a:r>
              <a:rPr lang="zh-CN" altLang="en-US" strike="noStrike" noProof="1"/>
              <a:t>7.3.1  使用pickle模块</a:t>
            </a:r>
          </a:p>
        </p:txBody>
      </p:sp>
      <p:sp>
        <p:nvSpPr>
          <p:cNvPr id="56322" name="文本占位符 38914"/>
          <p:cNvSpPr>
            <a:spLocks noGrp="1"/>
          </p:cNvSpPr>
          <p:nvPr>
            <p:ph idx="1"/>
          </p:nvPr>
        </p:nvSpPr>
        <p:spPr>
          <a:xfrm>
            <a:off x="344170" y="1065530"/>
            <a:ext cx="7314565" cy="3398520"/>
          </a:xfrm>
        </p:spPr>
        <p:txBody>
          <a:bodyPr wrap="square" lIns="68591" tIns="34295" rIns="68591" bIns="34295" anchor="t"/>
          <a:lstStyle/>
          <a:p>
            <a:pPr>
              <a:lnSpc>
                <a:spcPct val="80000"/>
              </a:lnSpc>
              <a:spcBef>
                <a:spcPct val="0"/>
              </a:spcBef>
              <a:buFont typeface="Wingdings" panose="05000000000000000000" pitchFamily="2" charset="2"/>
              <a:buChar char="§"/>
            </a:pPr>
            <a:r>
              <a:rPr lang="zh-CN" altLang="en-US" sz="1800" b="1" dirty="0"/>
              <a:t>例</a:t>
            </a:r>
            <a:r>
              <a:rPr lang="en-US" altLang="zh-CN" sz="1800" b="1" dirty="0"/>
              <a:t>7-8</a:t>
            </a:r>
            <a:r>
              <a:rPr lang="en-US" altLang="zh-CN" sz="1800" dirty="0"/>
              <a:t>  </a:t>
            </a:r>
            <a:r>
              <a:rPr lang="zh-CN" altLang="en-US" sz="1800" dirty="0"/>
              <a:t>写入二进制文件。</a:t>
            </a:r>
          </a:p>
          <a:p>
            <a:pPr eaLnBrk="1" latinLnBrk="0" hangingPunct="1">
              <a:spcBef>
                <a:spcPct val="0"/>
              </a:spcBef>
              <a:buNone/>
            </a:pPr>
            <a:r>
              <a:rPr lang="zh-CN" altLang="en-US" sz="1200" dirty="0">
                <a:latin typeface="Consolas" panose="020B0609020204030204" pitchFamily="49" charset="0"/>
              </a:rPr>
              <a:t>import pickle</a:t>
            </a: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i = 13000000</a:t>
            </a:r>
          </a:p>
          <a:p>
            <a:pPr eaLnBrk="1" latinLnBrk="0" hangingPunct="1">
              <a:spcBef>
                <a:spcPct val="0"/>
              </a:spcBef>
              <a:buNone/>
            </a:pPr>
            <a:r>
              <a:rPr lang="zh-CN" altLang="en-US" sz="1200" dirty="0">
                <a:latin typeface="Consolas" panose="020B0609020204030204" pitchFamily="49" charset="0"/>
              </a:rPr>
              <a:t>a = 99.056</a:t>
            </a:r>
          </a:p>
          <a:p>
            <a:pPr eaLnBrk="1" latinLnBrk="0" hangingPunct="1">
              <a:spcBef>
                <a:spcPct val="0"/>
              </a:spcBef>
              <a:buNone/>
            </a:pPr>
            <a:r>
              <a:rPr lang="zh-CN" altLang="en-US" sz="1200" dirty="0">
                <a:latin typeface="Consolas" panose="020B0609020204030204" pitchFamily="49" charset="0"/>
              </a:rPr>
              <a:t>s = '中国人民123abc'</a:t>
            </a:r>
          </a:p>
          <a:p>
            <a:pPr eaLnBrk="1" latinLnBrk="0" hangingPunct="1">
              <a:spcBef>
                <a:spcPct val="0"/>
              </a:spcBef>
              <a:buNone/>
            </a:pPr>
            <a:r>
              <a:rPr lang="zh-CN" altLang="en-US" sz="1200" dirty="0">
                <a:latin typeface="Consolas" panose="020B0609020204030204" pitchFamily="49" charset="0"/>
              </a:rPr>
              <a:t>lst = [[1, 2, 3], [4, 5, 6], [7, 8, 9]]</a:t>
            </a:r>
          </a:p>
          <a:p>
            <a:pPr eaLnBrk="1" latinLnBrk="0" hangingPunct="1">
              <a:spcBef>
                <a:spcPct val="0"/>
              </a:spcBef>
              <a:buNone/>
            </a:pPr>
            <a:r>
              <a:rPr lang="zh-CN" altLang="en-US" sz="1200" dirty="0">
                <a:latin typeface="Consolas" panose="020B0609020204030204" pitchFamily="49" charset="0"/>
              </a:rPr>
              <a:t>tu = (-5, 10, 8)</a:t>
            </a:r>
          </a:p>
          <a:p>
            <a:pPr eaLnBrk="1" latinLnBrk="0" hangingPunct="1">
              <a:spcBef>
                <a:spcPct val="0"/>
              </a:spcBef>
              <a:buNone/>
            </a:pPr>
            <a:r>
              <a:rPr lang="zh-CN" altLang="en-US" sz="1200" dirty="0">
                <a:latin typeface="Consolas" panose="020B0609020204030204" pitchFamily="49" charset="0"/>
              </a:rPr>
              <a:t>coll = {4, 5, 6}</a:t>
            </a:r>
          </a:p>
          <a:p>
            <a:pPr eaLnBrk="1" latinLnBrk="0" hangingPunct="1">
              <a:spcBef>
                <a:spcPct val="0"/>
              </a:spcBef>
              <a:buNone/>
            </a:pPr>
            <a:r>
              <a:rPr lang="zh-CN" altLang="en-US" sz="1200" dirty="0">
                <a:latin typeface="Consolas" panose="020B0609020204030204" pitchFamily="49" charset="0"/>
              </a:rPr>
              <a:t>dic = {'a':'apple', 'b':'banana', 'g':'grape', 'o':'orange'}</a:t>
            </a:r>
          </a:p>
          <a:p>
            <a:pPr eaLnBrk="1" latinLnBrk="0" hangingPunct="1">
              <a:spcBef>
                <a:spcPct val="0"/>
              </a:spcBef>
              <a:buNone/>
            </a:pPr>
            <a:r>
              <a:rPr lang="zh-CN" altLang="en-US" sz="1200" dirty="0">
                <a:latin typeface="Consolas" panose="020B0609020204030204" pitchFamily="49" charset="0"/>
              </a:rPr>
              <a:t>data = [i, a, s, lst, tu, coll, dic]</a:t>
            </a: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with open('sample_pickle.dat', 'wb') as f:</a:t>
            </a:r>
          </a:p>
          <a:p>
            <a:pPr eaLnBrk="1" latinLnBrk="0" hangingPunct="1">
              <a:spcBef>
                <a:spcPct val="0"/>
              </a:spcBef>
              <a:buNone/>
            </a:pPr>
            <a:r>
              <a:rPr lang="zh-CN" altLang="en-US" sz="1200" dirty="0">
                <a:latin typeface="Consolas" panose="020B0609020204030204" pitchFamily="49" charset="0"/>
              </a:rPr>
              <a:t>    try:</a:t>
            </a:r>
          </a:p>
          <a:p>
            <a:pPr eaLnBrk="1" latinLnBrk="0" hangingPunct="1">
              <a:spcBef>
                <a:spcPct val="0"/>
              </a:spcBef>
              <a:buNone/>
            </a:pPr>
            <a:r>
              <a:rPr lang="zh-CN" altLang="en-US" sz="1200" dirty="0">
                <a:latin typeface="Consolas" panose="020B0609020204030204" pitchFamily="49" charset="0"/>
              </a:rPr>
              <a:t>         pickle.dump(len(data), f) #表示后面将要写入的数据个数</a:t>
            </a:r>
          </a:p>
          <a:p>
            <a:pPr eaLnBrk="1" latinLnBrk="0" hangingPunct="1">
              <a:spcBef>
                <a:spcPct val="0"/>
              </a:spcBef>
              <a:buNone/>
            </a:pPr>
            <a:r>
              <a:rPr lang="zh-CN" altLang="en-US" sz="1200" dirty="0">
                <a:latin typeface="Consolas" panose="020B0609020204030204" pitchFamily="49" charset="0"/>
              </a:rPr>
              <a:t>         for item in data:</a:t>
            </a:r>
          </a:p>
          <a:p>
            <a:pPr eaLnBrk="1" latinLnBrk="0" hangingPunct="1">
              <a:spcBef>
                <a:spcPct val="0"/>
              </a:spcBef>
              <a:buNone/>
            </a:pPr>
            <a:r>
              <a:rPr lang="zh-CN" altLang="en-US" sz="1200" dirty="0">
                <a:latin typeface="Consolas" panose="020B0609020204030204" pitchFamily="49" charset="0"/>
              </a:rPr>
              <a:t>              pickle.dump(item, f)</a:t>
            </a:r>
          </a:p>
          <a:p>
            <a:pPr eaLnBrk="1" latinLnBrk="0" hangingPunct="1">
              <a:spcBef>
                <a:spcPct val="0"/>
              </a:spcBef>
              <a:buNone/>
            </a:pPr>
            <a:r>
              <a:rPr lang="zh-CN" altLang="en-US" sz="1200" dirty="0">
                <a:latin typeface="Consolas" panose="020B0609020204030204" pitchFamily="49" charset="0"/>
              </a:rPr>
              <a:t>    except:</a:t>
            </a:r>
          </a:p>
          <a:p>
            <a:pPr eaLnBrk="1" latinLnBrk="0" hangingPunct="1">
              <a:spcBef>
                <a:spcPct val="0"/>
              </a:spcBef>
              <a:buNone/>
            </a:pPr>
            <a:r>
              <a:rPr lang="zh-CN" altLang="en-US" sz="1200" dirty="0">
                <a:latin typeface="Consolas" panose="020B0609020204030204" pitchFamily="49" charset="0"/>
              </a:rPr>
              <a:t>        print('写文件异常!')        #如果写文件异常则跳到此处执行</a:t>
            </a:r>
          </a:p>
        </p:txBody>
      </p:sp>
      <p:sp>
        <p:nvSpPr>
          <p:cNvPr id="2" name="灯片编号占位符 1">
            <a:extLst>
              <a:ext uri="{FF2B5EF4-FFF2-40B4-BE49-F238E27FC236}">
                <a16:creationId xmlns:a16="http://schemas.microsoft.com/office/drawing/2014/main" id="{8AC4E688-7E8B-4EF6-A34C-B59B8D0BFB5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29</a:t>
            </a:fld>
            <a:endParaRPr lang="zh-CN" alt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p:cNvSpPr>
          <p:nvPr>
            <p:ph type="title"/>
          </p:nvPr>
        </p:nvSpPr>
        <p:spPr>
          <a:xfrm>
            <a:off x="-1270" y="4287"/>
            <a:ext cx="9140825" cy="924563"/>
          </a:xfrm>
        </p:spPr>
        <p:txBody>
          <a:bodyPr/>
          <a:lstStyle/>
          <a:p>
            <a:pPr fontAlgn="base"/>
            <a:r>
              <a:rPr lang="zh-CN" altLang="en-US" strike="noStrike" noProof="1"/>
              <a:t>文件操作</a:t>
            </a:r>
          </a:p>
        </p:txBody>
      </p:sp>
      <p:sp>
        <p:nvSpPr>
          <p:cNvPr id="27650" name="文本占位符 20482"/>
          <p:cNvSpPr>
            <a:spLocks noGrp="1"/>
          </p:cNvSpPr>
          <p:nvPr>
            <p:ph idx="1"/>
          </p:nvPr>
        </p:nvSpPr>
        <p:spPr/>
        <p:txBody>
          <a:bodyPr/>
          <a:lstStyle/>
          <a:p>
            <a:pPr fontAlgn="base">
              <a:spcBef>
                <a:spcPct val="0"/>
              </a:spcBef>
              <a:buSzPct val="90000"/>
              <a:buFont typeface="Wingdings" panose="05000000000000000000" charset="0"/>
              <a:buChar char="§"/>
            </a:pPr>
            <a:r>
              <a:rPr lang="zh-CN" altLang="en-US" sz="1800" strike="noStrike" noProof="1"/>
              <a:t>按文件中数据的组织形式把文件分为文本文件和二进制文件两类。</a:t>
            </a:r>
          </a:p>
          <a:p>
            <a:pPr marL="619760" indent="-287020" fontAlgn="base">
              <a:lnSpc>
                <a:spcPct val="130000"/>
              </a:lnSpc>
              <a:spcBef>
                <a:spcPts val="1200"/>
              </a:spcBef>
              <a:spcAft>
                <a:spcPts val="600"/>
              </a:spcAft>
              <a:buSzPct val="90000"/>
              <a:buFont typeface="Wingdings" panose="05000000000000000000" charset="0"/>
              <a:buChar char="ü"/>
            </a:pPr>
            <a:r>
              <a:rPr lang="zh-CN" altLang="en-US" sz="1600" b="1" strike="noStrike" noProof="1"/>
              <a:t>文本文件</a:t>
            </a:r>
            <a:r>
              <a:rPr lang="zh-CN" altLang="en-US" sz="1600" strike="noStrike" noProof="1"/>
              <a:t>：文本文件存储的是常规字符串，由若干文本行组成，通常每行以换行符'\n'结尾。</a:t>
            </a:r>
            <a:r>
              <a:rPr lang="zh-CN" altLang="en-US" sz="1600" strike="noStrike" noProof="1">
                <a:solidFill>
                  <a:srgbClr val="FF0000"/>
                </a:solidFill>
              </a:rPr>
              <a:t>常规字符串是指记事本或其他文本编辑器能正常显示、编辑并且人类能够直接阅读和理解的字符串</a:t>
            </a:r>
            <a:r>
              <a:rPr lang="zh-CN" altLang="en-US" sz="1600" strike="noStrike" noProof="1"/>
              <a:t>，如英文字母、汉字、数字字符串。文本文件可以使用字处理软件如gedit、记事本进行编辑。</a:t>
            </a:r>
          </a:p>
          <a:p>
            <a:pPr marL="619760" indent="-287020" fontAlgn="base">
              <a:lnSpc>
                <a:spcPct val="130000"/>
              </a:lnSpc>
              <a:spcBef>
                <a:spcPts val="1200"/>
              </a:spcBef>
              <a:spcAft>
                <a:spcPts val="600"/>
              </a:spcAft>
              <a:buSzPct val="90000"/>
              <a:buFont typeface="Wingdings" panose="05000000000000000000" charset="0"/>
              <a:buChar char="ü"/>
            </a:pPr>
            <a:r>
              <a:rPr lang="zh-CN" altLang="en-US" sz="1600" b="1" strike="noStrike" noProof="1"/>
              <a:t>二进制文件</a:t>
            </a:r>
            <a:r>
              <a:rPr lang="zh-CN" altLang="en-US" sz="1600" strike="noStrike" noProof="1"/>
              <a:t>：</a:t>
            </a:r>
            <a:r>
              <a:rPr lang="zh-CN" altLang="en-US" sz="1600" strike="noStrike" noProof="1">
                <a:solidFill>
                  <a:srgbClr val="FF0000"/>
                </a:solidFill>
              </a:rPr>
              <a:t>二进制文件把对象内容以字节串(bytes)进行存储</a:t>
            </a:r>
            <a:r>
              <a:rPr lang="zh-CN" altLang="en-US" sz="1600" strike="noStrike" noProof="1"/>
              <a:t>，无法用记事本或其他普通字处理软件直接进行编辑，通常也无法被人类直接阅读和理解，</a:t>
            </a:r>
            <a:r>
              <a:rPr lang="zh-CN" altLang="en-US" sz="1600" strike="noStrike" noProof="1">
                <a:solidFill>
                  <a:srgbClr val="FF0000"/>
                </a:solidFill>
              </a:rPr>
              <a:t>需要使用专门的软件</a:t>
            </a:r>
            <a:r>
              <a:rPr lang="zh-CN" altLang="en-US" sz="1600" strike="noStrike" noProof="1"/>
              <a:t>进行解码后读取、显示、修改或执行。常见的如图形图像文件、音视频文件、可执行文件、资源文件、各种数据库文件、各类office文档等都属于二进制文件。</a:t>
            </a:r>
          </a:p>
        </p:txBody>
      </p:sp>
      <p:sp>
        <p:nvSpPr>
          <p:cNvPr id="2" name="灯片编号占位符 1">
            <a:extLst>
              <a:ext uri="{FF2B5EF4-FFF2-40B4-BE49-F238E27FC236}">
                <a16:creationId xmlns:a16="http://schemas.microsoft.com/office/drawing/2014/main" id="{F943DE4D-D2DA-41A0-9DD8-5EEC0DB9EF2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a:t>
            </a:fld>
            <a:endParaRPr lang="zh-CN" altLang="en-US" strike="noStrike"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9937"/>
          <p:cNvSpPr>
            <a:spLocks noGrp="1"/>
          </p:cNvSpPr>
          <p:nvPr>
            <p:ph type="title"/>
          </p:nvPr>
        </p:nvSpPr>
        <p:spPr>
          <a:xfrm>
            <a:off x="-1270" y="4287"/>
            <a:ext cx="9140825" cy="924563"/>
          </a:xfrm>
        </p:spPr>
        <p:txBody>
          <a:bodyPr/>
          <a:lstStyle/>
          <a:p>
            <a:pPr fontAlgn="base"/>
            <a:r>
              <a:rPr lang="zh-CN" altLang="en-US" strike="noStrike" noProof="1"/>
              <a:t>7.3.1  使用pickle模块</a:t>
            </a:r>
          </a:p>
        </p:txBody>
      </p:sp>
      <p:sp>
        <p:nvSpPr>
          <p:cNvPr id="57346" name="文本占位符 39938"/>
          <p:cNvSpPr>
            <a:spLocks noGrp="1"/>
          </p:cNvSpPr>
          <p:nvPr>
            <p:ph idx="1"/>
          </p:nvPr>
        </p:nvSpPr>
        <p:spPr/>
        <p:txBody>
          <a:bodyPr wrap="square" lIns="68591" tIns="34295" rIns="68591" bIns="34295" anchor="t"/>
          <a:lstStyle/>
          <a:p>
            <a:pPr>
              <a:lnSpc>
                <a:spcPct val="90000"/>
              </a:lnSpc>
              <a:buSzPct val="90000"/>
              <a:buFont typeface="Wingdings" panose="05000000000000000000" pitchFamily="2" charset="2"/>
              <a:buChar char="§"/>
            </a:pPr>
            <a:r>
              <a:rPr lang="zh-CN" altLang="en-US" sz="1800" b="1" dirty="0"/>
              <a:t>例</a:t>
            </a:r>
            <a:r>
              <a:rPr lang="en-US" altLang="zh-CN" sz="1800" b="1" dirty="0"/>
              <a:t>7-9</a:t>
            </a:r>
            <a:r>
              <a:rPr lang="en-US" altLang="zh-CN" sz="1800" dirty="0"/>
              <a:t>  </a:t>
            </a:r>
            <a:r>
              <a:rPr lang="zh-CN" altLang="en-US" sz="1800" dirty="0"/>
              <a:t>读取二进制文件。</a:t>
            </a:r>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import pickle</a:t>
            </a:r>
          </a:p>
          <a:p>
            <a:pPr>
              <a:lnSpc>
                <a:spcPct val="90000"/>
              </a:lnSpc>
              <a:buSzPct val="90000"/>
              <a:buFont typeface="Wingdings" panose="05000000000000000000" pitchFamily="2" charset="2"/>
              <a:buNone/>
            </a:pPr>
            <a:endParaRPr lang="zh-CN" altLang="en-US" sz="160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with open('sample_pickle.dat', 'rb') as f:</a:t>
            </a:r>
          </a:p>
          <a:p>
            <a:pPr>
              <a:lnSpc>
                <a:spcPct val="90000"/>
              </a:lnSpc>
              <a:buSzPct val="90000"/>
              <a:buFont typeface="Wingdings" panose="05000000000000000000" pitchFamily="2" charset="2"/>
              <a:buNone/>
            </a:pPr>
            <a:r>
              <a:rPr lang="zh-CN" altLang="en-US" sz="1600" dirty="0">
                <a:latin typeface="Consolas" panose="020B0609020204030204" pitchFamily="49" charset="0"/>
              </a:rPr>
              <a:t>    n = pickle.load(f)        #读出文件的数据个数</a:t>
            </a:r>
          </a:p>
          <a:p>
            <a:pPr>
              <a:lnSpc>
                <a:spcPct val="90000"/>
              </a:lnSpc>
              <a:buSzPct val="90000"/>
              <a:buFont typeface="Wingdings" panose="05000000000000000000" pitchFamily="2" charset="2"/>
              <a:buNone/>
            </a:pPr>
            <a:r>
              <a:rPr lang="zh-CN" altLang="en-US" sz="1600" dirty="0">
                <a:latin typeface="Consolas" panose="020B0609020204030204" pitchFamily="49" charset="0"/>
              </a:rPr>
              <a:t>    for i in range(n):</a:t>
            </a:r>
          </a:p>
          <a:p>
            <a:pPr>
              <a:lnSpc>
                <a:spcPct val="90000"/>
              </a:lnSpc>
              <a:buSzPct val="90000"/>
              <a:buFont typeface="Wingdings" panose="05000000000000000000" pitchFamily="2" charset="2"/>
              <a:buNone/>
            </a:pPr>
            <a:r>
              <a:rPr lang="zh-CN" altLang="en-US" sz="1600" dirty="0">
                <a:latin typeface="Consolas" panose="020B0609020204030204" pitchFamily="49" charset="0"/>
              </a:rPr>
              <a:t>        x = pickle.load(f)</a:t>
            </a:r>
          </a:p>
          <a:p>
            <a:pPr>
              <a:lnSpc>
                <a:spcPct val="90000"/>
              </a:lnSpc>
              <a:buSzPct val="90000"/>
              <a:buFont typeface="Wingdings" panose="05000000000000000000" pitchFamily="2" charset="2"/>
              <a:buNone/>
            </a:pPr>
            <a:r>
              <a:rPr lang="zh-CN" altLang="en-US" sz="1600" dirty="0">
                <a:latin typeface="Consolas" panose="020B0609020204030204" pitchFamily="49" charset="0"/>
              </a:rPr>
              <a:t>        print(x)</a:t>
            </a:r>
          </a:p>
        </p:txBody>
      </p:sp>
      <p:sp>
        <p:nvSpPr>
          <p:cNvPr id="2" name="灯片编号占位符 1">
            <a:extLst>
              <a:ext uri="{FF2B5EF4-FFF2-40B4-BE49-F238E27FC236}">
                <a16:creationId xmlns:a16="http://schemas.microsoft.com/office/drawing/2014/main" id="{C264D89E-FDC4-4FC7-879C-841403022D23}"/>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30</a:t>
            </a:fld>
            <a:endParaRPr lang="zh-CN" altLang="en-US" strike="noStrike"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0961"/>
          <p:cNvSpPr>
            <a:spLocks noGrp="1"/>
          </p:cNvSpPr>
          <p:nvPr>
            <p:ph type="title"/>
          </p:nvPr>
        </p:nvSpPr>
        <p:spPr>
          <a:xfrm>
            <a:off x="-1270" y="4287"/>
            <a:ext cx="9140825" cy="924563"/>
          </a:xfrm>
        </p:spPr>
        <p:txBody>
          <a:bodyPr/>
          <a:lstStyle/>
          <a:p>
            <a:pPr fontAlgn="base"/>
            <a:r>
              <a:rPr lang="zh-CN" altLang="en-US" strike="noStrike" noProof="1"/>
              <a:t>7.3.2  使用struct模块</a:t>
            </a:r>
          </a:p>
        </p:txBody>
      </p:sp>
      <p:sp>
        <p:nvSpPr>
          <p:cNvPr id="58370" name="文本占位符 40962"/>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7-10</a:t>
            </a:r>
            <a:r>
              <a:rPr lang="en-US" altLang="zh-CN" sz="1800" dirty="0"/>
              <a:t>  </a:t>
            </a:r>
            <a:r>
              <a:rPr lang="zh-CN" altLang="en-US" sz="1800" dirty="0"/>
              <a:t>使用struct模块写入二进制文件。</a:t>
            </a:r>
          </a:p>
          <a:p>
            <a:pPr>
              <a:buSzPct val="90000"/>
              <a:buFont typeface="Wingdings" panose="05000000000000000000" pitchFamily="2" charset="2"/>
              <a:buNone/>
            </a:pPr>
            <a:r>
              <a:rPr lang="zh-CN" altLang="en-US" sz="1600" dirty="0">
                <a:latin typeface="Consolas" panose="020B0609020204030204" pitchFamily="49" charset="0"/>
              </a:rPr>
              <a:t>import struct</a:t>
            </a:r>
          </a:p>
          <a:p>
            <a:pPr>
              <a:buSzPct val="90000"/>
              <a:buFont typeface="Wingdings" panose="05000000000000000000" pitchFamily="2" charset="2"/>
              <a:buNone/>
            </a:pP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n = 1300000000</a:t>
            </a:r>
          </a:p>
          <a:p>
            <a:pPr>
              <a:buSzPct val="90000"/>
              <a:buFont typeface="Wingdings" panose="05000000000000000000" pitchFamily="2" charset="2"/>
              <a:buNone/>
            </a:pPr>
            <a:r>
              <a:rPr lang="zh-CN" altLang="en-US" sz="1600" dirty="0">
                <a:latin typeface="Consolas" panose="020B0609020204030204" pitchFamily="49" charset="0"/>
              </a:rPr>
              <a:t>x = 96.45</a:t>
            </a:r>
          </a:p>
          <a:p>
            <a:pPr>
              <a:buSzPct val="90000"/>
              <a:buFont typeface="Wingdings" panose="05000000000000000000" pitchFamily="2" charset="2"/>
              <a:buNone/>
            </a:pPr>
            <a:r>
              <a:rPr lang="zh-CN" altLang="en-US" sz="1600" dirty="0">
                <a:latin typeface="Consolas" panose="020B0609020204030204" pitchFamily="49" charset="0"/>
              </a:rPr>
              <a:t>b = True</a:t>
            </a:r>
          </a:p>
          <a:p>
            <a:pPr>
              <a:buSzPct val="90000"/>
              <a:buFont typeface="Wingdings" panose="05000000000000000000" pitchFamily="2" charset="2"/>
              <a:buNone/>
            </a:pPr>
            <a:r>
              <a:rPr lang="zh-CN" altLang="en-US" sz="1600" dirty="0">
                <a:latin typeface="Consolas" panose="020B0609020204030204" pitchFamily="49" charset="0"/>
              </a:rPr>
              <a:t>s = 'a1@中国'</a:t>
            </a:r>
          </a:p>
          <a:p>
            <a:pPr>
              <a:buSzPct val="90000"/>
              <a:buFont typeface="Wingdings" panose="05000000000000000000" pitchFamily="2" charset="2"/>
              <a:buNone/>
            </a:pPr>
            <a:r>
              <a:rPr lang="zh-CN" altLang="en-US" sz="1600" dirty="0">
                <a:latin typeface="Consolas" panose="020B0609020204030204" pitchFamily="49" charset="0"/>
              </a:rPr>
              <a:t>sn = struct.pack('if?', n, x, b)       #序列化</a:t>
            </a:r>
          </a:p>
          <a:p>
            <a:pPr>
              <a:buSzPct val="90000"/>
              <a:buFont typeface="Wingdings" panose="05000000000000000000" pitchFamily="2" charset="2"/>
              <a:buNone/>
            </a:pPr>
            <a:r>
              <a:rPr lang="zh-CN" altLang="en-US" sz="1600" dirty="0">
                <a:latin typeface="Consolas" panose="020B0609020204030204" pitchFamily="49" charset="0"/>
              </a:rPr>
              <a:t>with open('sample_struct.dat', 'wb') as fp:</a:t>
            </a:r>
          </a:p>
          <a:p>
            <a:pPr>
              <a:buSzPct val="90000"/>
              <a:buFont typeface="Wingdings" panose="05000000000000000000" pitchFamily="2" charset="2"/>
              <a:buNone/>
            </a:pPr>
            <a:r>
              <a:rPr lang="zh-CN" altLang="en-US" sz="1600" dirty="0">
                <a:latin typeface="Consolas" panose="020B0609020204030204" pitchFamily="49" charset="0"/>
              </a:rPr>
              <a:t>    fp.write(sn)                       #写入字节串 </a:t>
            </a:r>
          </a:p>
          <a:p>
            <a:pPr>
              <a:buSzPct val="90000"/>
              <a:buFont typeface="Wingdings" panose="05000000000000000000" pitchFamily="2" charset="2"/>
              <a:buNone/>
            </a:pPr>
            <a:r>
              <a:rPr lang="zh-CN" altLang="en-US" sz="1600" dirty="0">
                <a:latin typeface="Consolas" panose="020B0609020204030204" pitchFamily="49" charset="0"/>
              </a:rPr>
              <a:t>    fp.write(s.encode())               #字符串直接编码为字节串写入</a:t>
            </a:r>
          </a:p>
        </p:txBody>
      </p:sp>
      <p:sp>
        <p:nvSpPr>
          <p:cNvPr id="2" name="灯片编号占位符 1">
            <a:extLst>
              <a:ext uri="{FF2B5EF4-FFF2-40B4-BE49-F238E27FC236}">
                <a16:creationId xmlns:a16="http://schemas.microsoft.com/office/drawing/2014/main" id="{EE02D909-E4D6-4738-8979-DB0EF17FF9E7}"/>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31</a:t>
            </a:fld>
            <a:endParaRPr lang="zh-CN" altLang="en-US" strike="noStrike"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1985"/>
          <p:cNvSpPr>
            <a:spLocks noGrp="1"/>
          </p:cNvSpPr>
          <p:nvPr>
            <p:ph type="title"/>
          </p:nvPr>
        </p:nvSpPr>
        <p:spPr>
          <a:xfrm>
            <a:off x="-1270" y="4287"/>
            <a:ext cx="9140825" cy="924563"/>
          </a:xfrm>
        </p:spPr>
        <p:txBody>
          <a:bodyPr/>
          <a:lstStyle/>
          <a:p>
            <a:pPr fontAlgn="base"/>
            <a:r>
              <a:rPr lang="zh-CN" altLang="en-US" strike="noStrike" noProof="1"/>
              <a:t>7.3.2  使用struct模块</a:t>
            </a:r>
          </a:p>
        </p:txBody>
      </p:sp>
      <p:sp>
        <p:nvSpPr>
          <p:cNvPr id="59394" name="文本占位符 41986"/>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a:t>例</a:t>
            </a:r>
            <a:r>
              <a:rPr lang="en-US" altLang="zh-CN" sz="1800" b="1"/>
              <a:t>7-11</a:t>
            </a:r>
            <a:r>
              <a:rPr lang="en-US" altLang="zh-CN" sz="1800"/>
              <a:t>  </a:t>
            </a:r>
            <a:r>
              <a:rPr lang="zh-CN" altLang="en-US" sz="1800"/>
              <a:t>使用struct模块读取二进制文件。</a:t>
            </a:r>
          </a:p>
          <a:p>
            <a:pPr>
              <a:spcBef>
                <a:spcPct val="0"/>
              </a:spcBef>
              <a:buSzPct val="90000"/>
              <a:buFont typeface="Wingdings" panose="05000000000000000000" pitchFamily="2" charset="2"/>
              <a:buNone/>
            </a:pPr>
            <a:endParaRPr lang="zh-CN" altLang="en-US" sz="135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import struct</a:t>
            </a:r>
          </a:p>
          <a:p>
            <a:pPr>
              <a:spcBef>
                <a:spcPct val="0"/>
              </a:spcBef>
              <a:buSzPct val="90000"/>
              <a:buFont typeface="Wingdings" panose="05000000000000000000" pitchFamily="2" charset="2"/>
              <a:buNone/>
            </a:pP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with open('sample_struct.dat', 'rb') as fp:</a:t>
            </a:r>
          </a:p>
          <a:p>
            <a:pPr>
              <a:spcBef>
                <a:spcPct val="0"/>
              </a:spcBef>
              <a:buSzPct val="90000"/>
              <a:buFont typeface="Wingdings" panose="05000000000000000000" pitchFamily="2" charset="2"/>
              <a:buNone/>
            </a:pPr>
            <a:r>
              <a:rPr lang="zh-CN" altLang="en-US" sz="1600">
                <a:latin typeface="Consolas" panose="020B0609020204030204" pitchFamily="49" charset="0"/>
              </a:rPr>
              <a:t>    sn = fp.read(9)</a:t>
            </a:r>
          </a:p>
          <a:p>
            <a:pPr>
              <a:spcBef>
                <a:spcPct val="0"/>
              </a:spcBef>
              <a:buSzPct val="90000"/>
              <a:buFont typeface="Wingdings" panose="05000000000000000000" pitchFamily="2" charset="2"/>
              <a:buNone/>
            </a:pPr>
            <a:r>
              <a:rPr lang="zh-CN" altLang="en-US" sz="1600">
                <a:latin typeface="Consolas" panose="020B0609020204030204" pitchFamily="49" charset="0"/>
              </a:rPr>
              <a:t>    tu = struct.unpack('if?', sn) </a:t>
            </a:r>
          </a:p>
          <a:p>
            <a:pPr>
              <a:spcBef>
                <a:spcPct val="0"/>
              </a:spcBef>
              <a:buSzPct val="90000"/>
              <a:buFont typeface="Wingdings" panose="05000000000000000000" pitchFamily="2" charset="2"/>
              <a:buNone/>
            </a:pPr>
            <a:r>
              <a:rPr lang="zh-CN" altLang="en-US" sz="1600">
                <a:latin typeface="Consolas" panose="020B0609020204030204" pitchFamily="49" charset="0"/>
              </a:rPr>
              <a:t>    print(tu)</a:t>
            </a:r>
          </a:p>
          <a:p>
            <a:pPr>
              <a:spcBef>
                <a:spcPct val="0"/>
              </a:spcBef>
              <a:buSzPct val="90000"/>
              <a:buFont typeface="Wingdings" panose="05000000000000000000" pitchFamily="2" charset="2"/>
              <a:buNone/>
            </a:pPr>
            <a:r>
              <a:rPr lang="zh-CN" altLang="en-US" sz="1600">
                <a:latin typeface="Consolas" panose="020B0609020204030204" pitchFamily="49" charset="0"/>
              </a:rPr>
              <a:t>    n, x, bl = tu</a:t>
            </a:r>
          </a:p>
          <a:p>
            <a:pPr>
              <a:spcBef>
                <a:spcPct val="0"/>
              </a:spcBef>
              <a:buSzPct val="90000"/>
              <a:buFont typeface="Wingdings" panose="05000000000000000000" pitchFamily="2" charset="2"/>
              <a:buNone/>
            </a:pPr>
            <a:r>
              <a:rPr lang="zh-CN" altLang="en-US" sz="1600">
                <a:latin typeface="Consolas" panose="020B0609020204030204" pitchFamily="49" charset="0"/>
              </a:rPr>
              <a:t>    print('n=', n)</a:t>
            </a:r>
          </a:p>
          <a:p>
            <a:pPr>
              <a:spcBef>
                <a:spcPct val="0"/>
              </a:spcBef>
              <a:buSzPct val="90000"/>
              <a:buFont typeface="Wingdings" panose="05000000000000000000" pitchFamily="2" charset="2"/>
              <a:buNone/>
            </a:pPr>
            <a:r>
              <a:rPr lang="zh-CN" altLang="en-US" sz="1600">
                <a:latin typeface="Consolas" panose="020B0609020204030204" pitchFamily="49" charset="0"/>
              </a:rPr>
              <a:t>    print('x=', x)</a:t>
            </a:r>
          </a:p>
          <a:p>
            <a:pPr>
              <a:spcBef>
                <a:spcPct val="0"/>
              </a:spcBef>
              <a:buSzPct val="90000"/>
              <a:buFont typeface="Wingdings" panose="05000000000000000000" pitchFamily="2" charset="2"/>
              <a:buNone/>
            </a:pPr>
            <a:r>
              <a:rPr lang="zh-CN" altLang="en-US" sz="1600">
                <a:latin typeface="Consolas" panose="020B0609020204030204" pitchFamily="49" charset="0"/>
              </a:rPr>
              <a:t>    print('bl=', bl)</a:t>
            </a:r>
          </a:p>
          <a:p>
            <a:pPr>
              <a:spcBef>
                <a:spcPct val="0"/>
              </a:spcBef>
              <a:buSzPct val="90000"/>
              <a:buFont typeface="Wingdings" panose="05000000000000000000" pitchFamily="2" charset="2"/>
              <a:buNone/>
            </a:pPr>
            <a:r>
              <a:rPr lang="zh-CN" altLang="en-US" sz="1600">
                <a:latin typeface="Consolas" panose="020B0609020204030204" pitchFamily="49" charset="0"/>
              </a:rPr>
              <a:t>    s = fp.read(9).decode()</a:t>
            </a:r>
          </a:p>
          <a:p>
            <a:pPr>
              <a:spcBef>
                <a:spcPct val="0"/>
              </a:spcBef>
              <a:buSzPct val="90000"/>
              <a:buFont typeface="Wingdings" panose="05000000000000000000" pitchFamily="2" charset="2"/>
              <a:buNone/>
            </a:pPr>
            <a:r>
              <a:rPr lang="zh-CN" altLang="en-US" sz="1600">
                <a:latin typeface="Consolas" panose="020B0609020204030204" pitchFamily="49" charset="0"/>
              </a:rPr>
              <a:t>    print('s=', s)</a:t>
            </a:r>
          </a:p>
        </p:txBody>
      </p:sp>
      <p:sp>
        <p:nvSpPr>
          <p:cNvPr id="2" name="灯片编号占位符 1">
            <a:extLst>
              <a:ext uri="{FF2B5EF4-FFF2-40B4-BE49-F238E27FC236}">
                <a16:creationId xmlns:a16="http://schemas.microsoft.com/office/drawing/2014/main" id="{B968924F-A94F-4A60-9D27-41FF6961D2E1}"/>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32</a:t>
            </a:fld>
            <a:endParaRPr lang="zh-CN" altLang="en-US" strike="noStrike" noProof="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1270" y="4287"/>
            <a:ext cx="9140825" cy="924563"/>
          </a:xfrm>
        </p:spPr>
        <p:txBody>
          <a:bodyPr/>
          <a:lstStyle/>
          <a:p>
            <a:pPr fontAlgn="base"/>
            <a:r>
              <a:rPr lang="zh-CN" altLang="en-US" strike="noStrike" noProof="1"/>
              <a:t>7.3.2  使用struct模块</a:t>
            </a:r>
          </a:p>
        </p:txBody>
      </p:sp>
      <p:sp>
        <p:nvSpPr>
          <p:cNvPr id="3" name="内容占位符 2"/>
          <p:cNvSpPr>
            <a:spLocks noGrp="1"/>
          </p:cNvSpPr>
          <p:nvPr>
            <p:ph idx="1"/>
          </p:nvPr>
        </p:nvSpPr>
        <p:spPr/>
        <p:txBody>
          <a:bodyPr/>
          <a:lstStyle/>
          <a:p>
            <a:pPr fontAlgn="base">
              <a:buFont typeface="Wingdings" panose="05000000000000000000" charset="0"/>
              <a:buChar char="v"/>
            </a:pPr>
            <a:r>
              <a:rPr lang="en-US" altLang="zh-CN" sz="1800" strike="noStrike" noProof="1"/>
              <a:t>Let's THINK</a:t>
            </a:r>
            <a:r>
              <a:rPr lang="zh-CN" altLang="en-US" sz="1800" strike="noStrike" noProof="1"/>
              <a:t>：读取的字节数为啥是</a:t>
            </a:r>
            <a:r>
              <a:rPr lang="en-US" altLang="zh-CN" sz="1800" strike="noStrike" noProof="1"/>
              <a:t>9</a:t>
            </a:r>
            <a:r>
              <a:rPr lang="zh-CN" altLang="en-US" sz="1800" strike="noStrike" noProof="1"/>
              <a:t>呢，而不是其他数字呢？</a:t>
            </a:r>
          </a:p>
          <a:p>
            <a:pPr marL="0" indent="0" fontAlgn="base">
              <a:buFontTx/>
              <a:buNone/>
            </a:pPr>
            <a:endParaRPr lang="zh-CN" altLang="en-US" strike="noStrike" noProof="1"/>
          </a:p>
        </p:txBody>
      </p:sp>
      <p:pic>
        <p:nvPicPr>
          <p:cNvPr id="60419" name="图片 3"/>
          <p:cNvPicPr>
            <a:picLocks noChangeAspect="1"/>
          </p:cNvPicPr>
          <p:nvPr/>
        </p:nvPicPr>
        <p:blipFill>
          <a:blip r:embed="rId2"/>
          <a:stretch>
            <a:fillRect/>
          </a:stretch>
        </p:blipFill>
        <p:spPr>
          <a:xfrm>
            <a:off x="3252557" y="1829120"/>
            <a:ext cx="2285209" cy="2686520"/>
          </a:xfrm>
          <a:prstGeom prst="rect">
            <a:avLst/>
          </a:prstGeom>
          <a:noFill/>
          <a:ln w="9525">
            <a:noFill/>
          </a:ln>
        </p:spPr>
      </p:pic>
      <p:sp>
        <p:nvSpPr>
          <p:cNvPr id="2" name="灯片编号占位符 1">
            <a:extLst>
              <a:ext uri="{FF2B5EF4-FFF2-40B4-BE49-F238E27FC236}">
                <a16:creationId xmlns:a16="http://schemas.microsoft.com/office/drawing/2014/main" id="{F9F02CB0-4088-41D2-9E27-357252193687}"/>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33</a:t>
            </a:fld>
            <a:endParaRPr lang="zh-CN" altLang="en-US" strike="noStrike" noProof="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270" y="4287"/>
            <a:ext cx="9140825" cy="924563"/>
          </a:xfrm>
        </p:spPr>
        <p:txBody>
          <a:bodyPr/>
          <a:lstStyle/>
          <a:p>
            <a:pPr fontAlgn="base"/>
            <a:r>
              <a:rPr lang="zh-CN" altLang="en-US" strike="noStrike" noProof="1"/>
              <a:t>7.3.2  使用struct模块</a:t>
            </a:r>
          </a:p>
        </p:txBody>
      </p:sp>
      <p:sp>
        <p:nvSpPr>
          <p:cNvPr id="3" name="内容占位符 2"/>
          <p:cNvSpPr>
            <a:spLocks noGrp="1"/>
          </p:cNvSpPr>
          <p:nvPr>
            <p:ph idx="1"/>
          </p:nvPr>
        </p:nvSpPr>
        <p:spPr/>
        <p:txBody>
          <a:bodyPr/>
          <a:lstStyle/>
          <a:p>
            <a:pPr fontAlgn="base">
              <a:buFont typeface="Wingdings" panose="05000000000000000000" charset="0"/>
              <a:buChar char="ü"/>
            </a:pPr>
            <a:r>
              <a:rPr lang="en-US" altLang="zh-CN" sz="1800" strike="noStrike" noProof="1"/>
              <a:t>Here is the ANSWER</a:t>
            </a:r>
            <a:r>
              <a:rPr lang="zh-CN" altLang="en-US" sz="1800" strike="noStrike" noProof="1"/>
              <a:t>！</a:t>
            </a:r>
          </a:p>
          <a:p>
            <a:pPr marL="0" indent="0" fontAlgn="base">
              <a:buFontTx/>
              <a:buNone/>
            </a:pPr>
            <a:endParaRPr lang="zh-CN" altLang="en-US" sz="135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import struct</a:t>
            </a:r>
          </a:p>
          <a:p>
            <a:pPr marL="0" indent="0" fontAlgn="base">
              <a:buFontTx/>
              <a:buNone/>
            </a:pPr>
            <a:r>
              <a:rPr lang="zh-CN" altLang="en-US" sz="1600" strike="noStrike" noProof="1">
                <a:latin typeface="Consolas" panose="020B0609020204030204" pitchFamily="49" charset="0"/>
              </a:rPr>
              <a:t>&gt;&gt;&gt; struct.pack(‘if?’, 13000, 56.0, True)  </a:t>
            </a:r>
            <a:r>
              <a:rPr lang="en-US" altLang="zh-CN" sz="1600" strike="noStrike" noProof="1">
                <a:latin typeface="Consolas" panose="020B0609020204030204" pitchFamily="49" charset="0"/>
              </a:rPr>
              <a:t>#</a:t>
            </a:r>
            <a:r>
              <a:rPr lang="zh-CN" altLang="en-US" sz="1600" strike="noStrike" noProof="1">
                <a:latin typeface="Consolas" panose="020B0609020204030204" pitchFamily="49" charset="0"/>
              </a:rPr>
              <a:t>长度：</a:t>
            </a:r>
            <a:r>
              <a:rPr lang="en-US" altLang="zh-CN" sz="1600" strike="noStrike" noProof="1">
                <a:latin typeface="Consolas" panose="020B0609020204030204" pitchFamily="49" charset="0"/>
              </a:rPr>
              <a:t>int~4</a:t>
            </a:r>
            <a:r>
              <a:rPr lang="en-US" altLang="zh-CN" sz="1600" noProof="1">
                <a:latin typeface="Consolas" panose="020B0609020204030204" pitchFamily="49" charset="0"/>
              </a:rPr>
              <a:t>,</a:t>
            </a:r>
            <a:r>
              <a:rPr lang="zh-CN" altLang="en-US" sz="1600" noProof="1">
                <a:latin typeface="Consolas" panose="020B0609020204030204" pitchFamily="49" charset="0"/>
              </a:rPr>
              <a:t> </a:t>
            </a:r>
            <a:r>
              <a:rPr lang="en-US" altLang="zh-CN" sz="1600" noProof="1">
                <a:latin typeface="Consolas" panose="020B0609020204030204" pitchFamily="49" charset="0"/>
              </a:rPr>
              <a:t>float~4</a:t>
            </a:r>
            <a:r>
              <a:rPr lang="zh-CN" altLang="en-US" sz="1600" noProof="1">
                <a:latin typeface="Consolas" panose="020B0609020204030204" pitchFamily="49" charset="0"/>
              </a:rPr>
              <a:t> </a:t>
            </a:r>
            <a:r>
              <a:rPr lang="en-US" altLang="zh-CN" sz="1600" noProof="1">
                <a:latin typeface="Consolas" panose="020B0609020204030204" pitchFamily="49" charset="0"/>
              </a:rPr>
              <a:t>bool~1</a:t>
            </a:r>
            <a:endParaRPr lang="zh-CN" altLang="en-US" sz="1600" strike="noStrike" noProof="1">
              <a:latin typeface="Consolas" panose="020B0609020204030204" pitchFamily="49" charset="0"/>
            </a:endParaRPr>
          </a:p>
          <a:p>
            <a:pPr marL="0" indent="0" fontAlgn="base">
              <a:buFontTx/>
              <a:buNone/>
            </a:pPr>
            <a:r>
              <a:rPr lang="zh-CN" altLang="en-US" sz="1600" strike="noStrike" noProof="1">
                <a:solidFill>
                  <a:srgbClr val="00B0F0"/>
                </a:solidFill>
                <a:latin typeface="Consolas" panose="020B0609020204030204" pitchFamily="49" charset="0"/>
              </a:rPr>
              <a:t>b'\xc82\x00\x00\x00\x00`B\x01'  </a:t>
            </a:r>
          </a:p>
          <a:p>
            <a:pPr marL="0" indent="0" fontAlgn="base">
              <a:buFontTx/>
              <a:buNone/>
            </a:pPr>
            <a:r>
              <a:rPr lang="zh-CN" altLang="en-US" sz="1600" strike="noStrike" noProof="1">
                <a:latin typeface="Consolas" panose="020B0609020204030204" pitchFamily="49" charset="0"/>
              </a:rPr>
              <a:t>&gt;&gt;&gt; len(_)</a:t>
            </a:r>
          </a:p>
          <a:p>
            <a:pPr marL="0" indent="0" fontAlgn="base">
              <a:buFontTx/>
              <a:buNone/>
            </a:pPr>
            <a:r>
              <a:rPr lang="zh-CN" altLang="en-US" sz="1600" strike="noStrike" noProof="1">
                <a:solidFill>
                  <a:srgbClr val="00B0F0"/>
                </a:solidFill>
                <a:latin typeface="Consolas" panose="020B0609020204030204" pitchFamily="49" charset="0"/>
              </a:rPr>
              <a:t>9</a:t>
            </a:r>
          </a:p>
          <a:p>
            <a:pPr marL="0" indent="0" fontAlgn="base">
              <a:buFontTx/>
              <a:buNone/>
            </a:pPr>
            <a:r>
              <a:rPr lang="zh-CN" altLang="en-US" sz="1600" strike="noStrike" noProof="1">
                <a:latin typeface="Consolas" panose="020B0609020204030204" pitchFamily="49" charset="0"/>
              </a:rPr>
              <a:t>&gt;&gt;&gt; len(struct.pack('if?', 9999, 5336.0, False))</a:t>
            </a:r>
          </a:p>
          <a:p>
            <a:pPr marL="0" indent="0" fontAlgn="base">
              <a:buFontTx/>
              <a:buNone/>
            </a:pPr>
            <a:r>
              <a:rPr lang="zh-CN" altLang="en-US" sz="1600" strike="noStrike" noProof="1">
                <a:solidFill>
                  <a:srgbClr val="00B0F0"/>
                </a:solidFill>
                <a:latin typeface="Consolas" panose="020B0609020204030204" pitchFamily="49" charset="0"/>
              </a:rPr>
              <a:t>9</a:t>
            </a:r>
          </a:p>
          <a:p>
            <a:pPr marL="0" indent="0" fontAlgn="base">
              <a:buFontTx/>
              <a:buNone/>
            </a:pPr>
            <a:r>
              <a:rPr lang="zh-CN" altLang="en-US" sz="1600" strike="noStrike" noProof="1">
                <a:latin typeface="Consolas" panose="020B0609020204030204" pitchFamily="49" charset="0"/>
              </a:rPr>
              <a:t>&gt;&gt;&gt; x = 'a1@中国'</a:t>
            </a:r>
          </a:p>
          <a:p>
            <a:pPr marL="0" indent="0" fontAlgn="base">
              <a:buFontTx/>
              <a:buNone/>
            </a:pPr>
            <a:r>
              <a:rPr lang="zh-CN" altLang="en-US" sz="1600" strike="noStrike" noProof="1">
                <a:latin typeface="Consolas" panose="020B0609020204030204" pitchFamily="49" charset="0"/>
              </a:rPr>
              <a:t>&gt;&gt;&gt; len(x.encode())</a:t>
            </a:r>
          </a:p>
          <a:p>
            <a:pPr marL="0" indent="0" fontAlgn="base">
              <a:buFontTx/>
              <a:buNone/>
            </a:pPr>
            <a:r>
              <a:rPr lang="zh-CN" altLang="en-US" sz="1600" strike="noStrike" noProof="1">
                <a:solidFill>
                  <a:srgbClr val="00B0F0"/>
                </a:solidFill>
                <a:latin typeface="Consolas" panose="020B0609020204030204" pitchFamily="49" charset="0"/>
              </a:rPr>
              <a:t>9</a:t>
            </a:r>
          </a:p>
        </p:txBody>
      </p:sp>
      <p:sp>
        <p:nvSpPr>
          <p:cNvPr id="2" name="灯片编号占位符 1">
            <a:extLst>
              <a:ext uri="{FF2B5EF4-FFF2-40B4-BE49-F238E27FC236}">
                <a16:creationId xmlns:a16="http://schemas.microsoft.com/office/drawing/2014/main" id="{F36C3566-3789-4D45-B2BE-DC0B4A34BA4A}"/>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34</a:t>
            </a:fld>
            <a:endParaRPr lang="zh-CN" altLang="en-US"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B6616-6BE1-45C1-B6C7-5188956B39B4}"/>
              </a:ext>
            </a:extLst>
          </p:cNvPr>
          <p:cNvSpPr>
            <a:spLocks noGrp="1"/>
          </p:cNvSpPr>
          <p:nvPr>
            <p:ph type="title"/>
          </p:nvPr>
        </p:nvSpPr>
        <p:spPr/>
        <p:txBody>
          <a:bodyPr/>
          <a:lstStyle/>
          <a:p>
            <a:r>
              <a:rPr lang="en-US" altLang="zh-CN" dirty="0"/>
              <a:t>Pickle</a:t>
            </a:r>
            <a:endParaRPr lang="zh-CN" altLang="en-US" dirty="0"/>
          </a:p>
        </p:txBody>
      </p:sp>
      <p:sp>
        <p:nvSpPr>
          <p:cNvPr id="4" name="灯片编号占位符 3">
            <a:extLst>
              <a:ext uri="{FF2B5EF4-FFF2-40B4-BE49-F238E27FC236}">
                <a16:creationId xmlns:a16="http://schemas.microsoft.com/office/drawing/2014/main" id="{39976112-F071-4460-98F4-36727AFCC749}"/>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35</a:t>
            </a:fld>
            <a:endParaRPr lang="zh-CN" altLang="en-US" strike="noStrike" noProof="1"/>
          </a:p>
        </p:txBody>
      </p:sp>
      <p:pic>
        <p:nvPicPr>
          <p:cNvPr id="8" name="图片 7">
            <a:extLst>
              <a:ext uri="{FF2B5EF4-FFF2-40B4-BE49-F238E27FC236}">
                <a16:creationId xmlns:a16="http://schemas.microsoft.com/office/drawing/2014/main" id="{934D5D81-18E2-41C6-8C16-AE7CC80B41AD}"/>
              </a:ext>
            </a:extLst>
          </p:cNvPr>
          <p:cNvPicPr>
            <a:picLocks noChangeAspect="1"/>
          </p:cNvPicPr>
          <p:nvPr/>
        </p:nvPicPr>
        <p:blipFill>
          <a:blip r:embed="rId3"/>
          <a:stretch>
            <a:fillRect/>
          </a:stretch>
        </p:blipFill>
        <p:spPr>
          <a:xfrm>
            <a:off x="752475" y="1100613"/>
            <a:ext cx="5800725" cy="4038600"/>
          </a:xfrm>
          <a:prstGeom prst="rect">
            <a:avLst/>
          </a:prstGeom>
        </p:spPr>
      </p:pic>
    </p:spTree>
    <p:extLst>
      <p:ext uri="{BB962C8B-B14F-4D97-AF65-F5344CB8AC3E}">
        <p14:creationId xmlns:p14="http://schemas.microsoft.com/office/powerpoint/2010/main" val="3762246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ED5D7-84D0-416F-B761-CD7770ECD6CC}"/>
              </a:ext>
            </a:extLst>
          </p:cNvPr>
          <p:cNvSpPr>
            <a:spLocks noGrp="1"/>
          </p:cNvSpPr>
          <p:nvPr>
            <p:ph type="title"/>
          </p:nvPr>
        </p:nvSpPr>
        <p:spPr/>
        <p:txBody>
          <a:bodyPr/>
          <a:lstStyle/>
          <a:p>
            <a:r>
              <a:rPr lang="en-US" altLang="zh-CN" dirty="0"/>
              <a:t>Struct</a:t>
            </a:r>
            <a:endParaRPr lang="zh-CN" altLang="en-US" dirty="0"/>
          </a:p>
        </p:txBody>
      </p:sp>
      <p:sp>
        <p:nvSpPr>
          <p:cNvPr id="4" name="灯片编号占位符 3">
            <a:extLst>
              <a:ext uri="{FF2B5EF4-FFF2-40B4-BE49-F238E27FC236}">
                <a16:creationId xmlns:a16="http://schemas.microsoft.com/office/drawing/2014/main" id="{E896A5EF-5839-4C9D-9C87-A64EAFD3F38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36</a:t>
            </a:fld>
            <a:endParaRPr lang="zh-CN" altLang="en-US" strike="noStrike" noProof="1"/>
          </a:p>
        </p:txBody>
      </p:sp>
      <p:pic>
        <p:nvPicPr>
          <p:cNvPr id="8" name="图片 7">
            <a:extLst>
              <a:ext uri="{FF2B5EF4-FFF2-40B4-BE49-F238E27FC236}">
                <a16:creationId xmlns:a16="http://schemas.microsoft.com/office/drawing/2014/main" id="{A95B63DF-1902-4A98-BCF0-482E32817661}"/>
              </a:ext>
            </a:extLst>
          </p:cNvPr>
          <p:cNvPicPr>
            <a:picLocks noChangeAspect="1"/>
          </p:cNvPicPr>
          <p:nvPr/>
        </p:nvPicPr>
        <p:blipFill>
          <a:blip r:embed="rId2"/>
          <a:stretch>
            <a:fillRect/>
          </a:stretch>
        </p:blipFill>
        <p:spPr>
          <a:xfrm>
            <a:off x="311467" y="1375762"/>
            <a:ext cx="8515350" cy="3390900"/>
          </a:xfrm>
          <a:prstGeom prst="rect">
            <a:avLst/>
          </a:prstGeom>
        </p:spPr>
      </p:pic>
    </p:spTree>
    <p:extLst>
      <p:ext uri="{BB962C8B-B14F-4D97-AF65-F5344CB8AC3E}">
        <p14:creationId xmlns:p14="http://schemas.microsoft.com/office/powerpoint/2010/main" val="752697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7.3.3  </a:t>
            </a:r>
            <a:r>
              <a:rPr lang="zh-CN" altLang="en-US" strike="noStrike" noProof="1"/>
              <a:t>补充：使用</a:t>
            </a:r>
            <a:r>
              <a:rPr lang="en-US" altLang="zh-CN" strike="noStrike" noProof="1"/>
              <a:t>shelve</a:t>
            </a:r>
            <a:r>
              <a:rPr lang="zh-CN" altLang="en-US" strike="noStrike" noProof="1"/>
              <a:t>序列化</a:t>
            </a:r>
          </a:p>
        </p:txBody>
      </p:sp>
      <p:sp>
        <p:nvSpPr>
          <p:cNvPr id="3" name="Content Placeholder 2"/>
          <p:cNvSpPr>
            <a:spLocks noGrp="1"/>
          </p:cNvSpPr>
          <p:nvPr>
            <p:ph idx="1"/>
          </p:nvPr>
        </p:nvSpPr>
        <p:spPr>
          <a:xfrm>
            <a:off x="293370" y="1186815"/>
            <a:ext cx="8345805" cy="3395345"/>
          </a:xfrm>
        </p:spPr>
        <p:txBody>
          <a:bodyPr/>
          <a:lstStyle/>
          <a:p>
            <a:pPr eaLnBrk="1" latinLnBrk="0" hangingPunct="1">
              <a:lnSpc>
                <a:spcPct val="150000"/>
              </a:lnSpc>
              <a:spcBef>
                <a:spcPts val="0"/>
              </a:spcBef>
              <a:buFont typeface="Wingdings" panose="05000000000000000000" charset="0"/>
              <a:buChar char="§"/>
            </a:pPr>
            <a:r>
              <a:rPr lang="en-US" sz="1800" strike="noStrike" noProof="1">
                <a:latin typeface="+mn-ea"/>
              </a:rPr>
              <a:t>Python标准库shelve也提供了二进制文件操作的功能，可以像</a:t>
            </a:r>
            <a:r>
              <a:rPr lang="en-US" sz="1800" strike="noStrike" noProof="1">
                <a:solidFill>
                  <a:srgbClr val="FF0000"/>
                </a:solidFill>
                <a:latin typeface="+mn-ea"/>
              </a:rPr>
              <a:t>字典</a:t>
            </a:r>
            <a:r>
              <a:rPr lang="en-US" sz="1800" strike="noStrike" noProof="1">
                <a:latin typeface="+mn-ea"/>
              </a:rPr>
              <a:t>赋值一样来写入二进制文件，也可以像字典一样读取二进制文件。</a:t>
            </a:r>
          </a:p>
          <a:p>
            <a:pPr marL="0" indent="0" fontAlgn="base">
              <a:buFontTx/>
              <a:buNone/>
            </a:pPr>
            <a:endParaRPr lang="en-US" sz="1350" strike="noStrike" noProof="1">
              <a:latin typeface="Times New Roman" panose="02020603050405020304" pitchFamily="18" charset="0"/>
            </a:endParaRPr>
          </a:p>
          <a:p>
            <a:pPr marL="0" indent="0" fontAlgn="base">
              <a:buFontTx/>
              <a:buNone/>
            </a:pPr>
            <a:r>
              <a:rPr lang="en-US" sz="1600" strike="noStrike" noProof="1">
                <a:latin typeface="Consolas" panose="020B0609020204030204" pitchFamily="49" charset="0"/>
              </a:rPr>
              <a:t>&gt;&gt;&gt; import shelve</a:t>
            </a:r>
          </a:p>
          <a:p>
            <a:pPr marL="0" indent="0" fontAlgn="base">
              <a:buFontTx/>
              <a:buNone/>
            </a:pPr>
            <a:r>
              <a:rPr lang="en-US" sz="1600" strike="noStrike" noProof="1">
                <a:latin typeface="Consolas" panose="020B0609020204030204" pitchFamily="49" charset="0"/>
              </a:rPr>
              <a:t>&gt;&gt;&gt; zhangsan = {'age':38, 'sex':'Male', 'address':'SDIBT'}</a:t>
            </a:r>
          </a:p>
          <a:p>
            <a:pPr marL="0" indent="0" fontAlgn="base">
              <a:buFontTx/>
              <a:buNone/>
            </a:pPr>
            <a:r>
              <a:rPr lang="en-US" sz="1600" strike="noStrike" noProof="1">
                <a:latin typeface="Consolas" panose="020B0609020204030204" pitchFamily="49" charset="0"/>
              </a:rPr>
              <a:t>&gt;&gt;&gt; lisi = {'age':40, 'sex':'Male', 'qq':'1234567', 'tel':'7654321'}</a:t>
            </a:r>
          </a:p>
          <a:p>
            <a:pPr marL="0" indent="0" fontAlgn="base">
              <a:buFontTx/>
              <a:buNone/>
            </a:pPr>
            <a:r>
              <a:rPr lang="en-US" sz="1600" strike="noStrike" noProof="1">
                <a:latin typeface="Consolas" panose="020B0609020204030204" pitchFamily="49" charset="0"/>
              </a:rPr>
              <a:t>&gt;&gt;&gt; with shelve.open('shelve_test.dat') as fp:</a:t>
            </a: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fp['zhangsan'] = zhangsan      # </a:t>
            </a:r>
            <a:r>
              <a:rPr lang="zh-CN" altLang="en-US" sz="1600" strike="noStrike" noProof="1">
                <a:latin typeface="Consolas" panose="020B0609020204030204" pitchFamily="49" charset="0"/>
              </a:rPr>
              <a:t>像操作</a:t>
            </a:r>
            <a:r>
              <a:rPr lang="en-US" sz="1600" strike="noStrike" noProof="1">
                <a:latin typeface="Consolas" panose="020B0609020204030204" pitchFamily="49" charset="0"/>
              </a:rPr>
              <a:t>字典</a:t>
            </a:r>
            <a:r>
              <a:rPr lang="zh-CN" altLang="en-US" sz="1600" strike="noStrike" noProof="1">
                <a:latin typeface="Consolas" panose="020B0609020204030204" pitchFamily="49" charset="0"/>
              </a:rPr>
              <a:t>一样</a:t>
            </a:r>
            <a:r>
              <a:rPr lang="en-US" sz="1600" strike="noStrike" noProof="1">
                <a:latin typeface="Consolas" panose="020B0609020204030204" pitchFamily="49" charset="0"/>
              </a:rPr>
              <a:t>把数据写入文件</a:t>
            </a: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fp['lisi'] = lisi</a:t>
            </a: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for i in range(5):</a:t>
            </a: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fp[str(i)] = str(i)</a:t>
            </a:r>
          </a:p>
        </p:txBody>
      </p:sp>
      <p:sp>
        <p:nvSpPr>
          <p:cNvPr id="4" name="灯片编号占位符 3">
            <a:extLst>
              <a:ext uri="{FF2B5EF4-FFF2-40B4-BE49-F238E27FC236}">
                <a16:creationId xmlns:a16="http://schemas.microsoft.com/office/drawing/2014/main" id="{879555DA-3BEA-4287-ABAF-FA52D3964F5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37</a:t>
            </a:fld>
            <a:endParaRPr lang="zh-CN" altLang="en-US" strike="noStrike" noProof="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1"/>
          </p:nvPr>
        </p:nvSpPr>
        <p:spPr>
          <a:xfrm>
            <a:off x="318887" y="985207"/>
            <a:ext cx="8229600" cy="3395066"/>
          </a:xfrm>
        </p:spPr>
        <p:txBody>
          <a:bodyPr wrap="square" lIns="68591" tIns="34295" rIns="68591" bIns="34295" anchor="t"/>
          <a:lstStyle/>
          <a:p>
            <a:pPr marL="0" indent="0">
              <a:buNone/>
            </a:pPr>
            <a:r>
              <a:rPr lang="en-US" altLang="en-US" sz="1600" dirty="0">
                <a:latin typeface="Consolas" panose="020B0609020204030204" pitchFamily="49" charset="0"/>
              </a:rPr>
              <a:t>&gt;&gt;&gt; with </a:t>
            </a:r>
            <a:r>
              <a:rPr lang="en-US" altLang="en-US" sz="1600" dirty="0" err="1">
                <a:latin typeface="Consolas" panose="020B0609020204030204" pitchFamily="49" charset="0"/>
              </a:rPr>
              <a:t>shelve.open</a:t>
            </a:r>
            <a:r>
              <a:rPr lang="en-US" altLang="en-US" sz="1600" dirty="0">
                <a:latin typeface="Consolas" panose="020B0609020204030204" pitchFamily="49" charset="0"/>
              </a:rPr>
              <a:t>('shelve_test.dat') as </a:t>
            </a:r>
            <a:r>
              <a:rPr lang="en-US" altLang="en-US" sz="1600" dirty="0" err="1">
                <a:latin typeface="Consolas" panose="020B0609020204030204" pitchFamily="49" charset="0"/>
              </a:rPr>
              <a:t>fp</a:t>
            </a:r>
            <a:r>
              <a:rPr lang="en-US" altLang="en-US" sz="1600" dirty="0">
                <a:latin typeface="Consolas" panose="020B0609020204030204" pitchFamily="49" charset="0"/>
              </a:rPr>
              <a:t>:</a:t>
            </a:r>
          </a:p>
          <a:p>
            <a:pPr marL="0" indent="0">
              <a:buNone/>
            </a:pPr>
            <a:r>
              <a:rPr lang="en-US" altLang="en-US" sz="1600" dirty="0">
                <a:latin typeface="Times New Roman" panose="02020603050405020304" pitchFamily="18" charset="0"/>
              </a:rPr>
              <a:t>        </a:t>
            </a:r>
            <a:r>
              <a:rPr lang="en-US" altLang="en-US" sz="1600" dirty="0">
                <a:latin typeface="Consolas" panose="020B0609020204030204" pitchFamily="49" charset="0"/>
              </a:rPr>
              <a:t>print(</a:t>
            </a:r>
            <a:r>
              <a:rPr lang="en-US" altLang="en-US" sz="1600" dirty="0" err="1">
                <a:latin typeface="Consolas" panose="020B0609020204030204" pitchFamily="49" charset="0"/>
              </a:rPr>
              <a:t>fp</a:t>
            </a:r>
            <a:r>
              <a:rPr lang="en-US" altLang="en-US" sz="1600" dirty="0">
                <a:latin typeface="Consolas" panose="020B0609020204030204" pitchFamily="49" charset="0"/>
              </a:rPr>
              <a:t>['</a:t>
            </a:r>
            <a:r>
              <a:rPr lang="en-US" altLang="en-US" sz="1600" dirty="0" err="1">
                <a:latin typeface="Consolas" panose="020B0609020204030204" pitchFamily="49" charset="0"/>
              </a:rPr>
              <a:t>zhangsan</a:t>
            </a:r>
            <a:r>
              <a:rPr lang="en-US" altLang="en-US" sz="1600" dirty="0">
                <a:latin typeface="Consolas" panose="020B0609020204030204" pitchFamily="49" charset="0"/>
              </a:rPr>
              <a:t>'])                 #读取并显示文件内容</a:t>
            </a:r>
          </a:p>
          <a:p>
            <a:pPr marL="0" indent="0">
              <a:buNone/>
            </a:pPr>
            <a:r>
              <a:rPr lang="en-US" altLang="en-US" sz="1600" dirty="0">
                <a:latin typeface="Times New Roman" panose="02020603050405020304" pitchFamily="18" charset="0"/>
              </a:rPr>
              <a:t>        </a:t>
            </a:r>
            <a:r>
              <a:rPr lang="en-US" altLang="en-US" sz="1600" dirty="0">
                <a:latin typeface="Consolas" panose="020B0609020204030204" pitchFamily="49" charset="0"/>
              </a:rPr>
              <a:t>print(</a:t>
            </a:r>
            <a:r>
              <a:rPr lang="en-US" altLang="en-US" sz="1600" dirty="0" err="1">
                <a:latin typeface="Consolas" panose="020B0609020204030204" pitchFamily="49" charset="0"/>
              </a:rPr>
              <a:t>fp</a:t>
            </a:r>
            <a:r>
              <a:rPr lang="en-US" altLang="en-US" sz="1600" dirty="0">
                <a:latin typeface="Consolas" panose="020B0609020204030204" pitchFamily="49" charset="0"/>
              </a:rPr>
              <a:t>['</a:t>
            </a:r>
            <a:r>
              <a:rPr lang="en-US" altLang="en-US" sz="1600" dirty="0" err="1">
                <a:latin typeface="Consolas" panose="020B0609020204030204" pitchFamily="49" charset="0"/>
              </a:rPr>
              <a:t>zhangsan</a:t>
            </a:r>
            <a:r>
              <a:rPr lang="en-US" altLang="en-US" sz="1600" dirty="0">
                <a:latin typeface="Consolas" panose="020B0609020204030204" pitchFamily="49" charset="0"/>
              </a:rPr>
              <a:t>']['age'])</a:t>
            </a:r>
          </a:p>
          <a:p>
            <a:pPr marL="0" indent="0">
              <a:buNone/>
            </a:pPr>
            <a:r>
              <a:rPr lang="en-US" altLang="en-US" sz="1600" dirty="0">
                <a:latin typeface="Times New Roman" panose="02020603050405020304" pitchFamily="18" charset="0"/>
              </a:rPr>
              <a:t>        </a:t>
            </a:r>
            <a:r>
              <a:rPr lang="en-US" altLang="en-US" sz="1600" dirty="0">
                <a:latin typeface="Consolas" panose="020B0609020204030204" pitchFamily="49" charset="0"/>
              </a:rPr>
              <a:t>print(</a:t>
            </a:r>
            <a:r>
              <a:rPr lang="en-US" altLang="en-US" sz="1600" dirty="0" err="1">
                <a:latin typeface="Consolas" panose="020B0609020204030204" pitchFamily="49" charset="0"/>
              </a:rPr>
              <a:t>fp</a:t>
            </a:r>
            <a:r>
              <a:rPr lang="en-US" altLang="en-US" sz="1600" dirty="0">
                <a:latin typeface="Consolas" panose="020B0609020204030204" pitchFamily="49" charset="0"/>
              </a:rPr>
              <a:t>['</a:t>
            </a:r>
            <a:r>
              <a:rPr lang="en-US" altLang="en-US" sz="1600" dirty="0" err="1">
                <a:latin typeface="Consolas" panose="020B0609020204030204" pitchFamily="49" charset="0"/>
              </a:rPr>
              <a:t>lisi</a:t>
            </a:r>
            <a:r>
              <a:rPr lang="en-US" altLang="en-US" sz="1600" dirty="0">
                <a:latin typeface="Consolas" panose="020B0609020204030204" pitchFamily="49" charset="0"/>
              </a:rPr>
              <a:t>']['</a:t>
            </a:r>
            <a:r>
              <a:rPr lang="en-US" altLang="en-US" sz="1600" dirty="0" err="1">
                <a:latin typeface="Consolas" panose="020B0609020204030204" pitchFamily="49" charset="0"/>
              </a:rPr>
              <a:t>qq</a:t>
            </a:r>
            <a:r>
              <a:rPr lang="en-US" altLang="en-US" sz="1600" dirty="0">
                <a:latin typeface="Consolas" panose="020B0609020204030204" pitchFamily="49" charset="0"/>
              </a:rPr>
              <a:t>'])</a:t>
            </a:r>
          </a:p>
          <a:p>
            <a:pPr marL="0" indent="0">
              <a:buNone/>
            </a:pPr>
            <a:r>
              <a:rPr lang="en-US" altLang="en-US" sz="1600" dirty="0">
                <a:latin typeface="Times New Roman" panose="02020603050405020304" pitchFamily="18" charset="0"/>
              </a:rPr>
              <a:t>        </a:t>
            </a:r>
            <a:r>
              <a:rPr lang="en-US" altLang="en-US" sz="1600" dirty="0">
                <a:latin typeface="Consolas" panose="020B0609020204030204" pitchFamily="49" charset="0"/>
              </a:rPr>
              <a:t>print(</a:t>
            </a:r>
            <a:r>
              <a:rPr lang="en-US" altLang="en-US" sz="1600" dirty="0" err="1">
                <a:latin typeface="Consolas" panose="020B0609020204030204" pitchFamily="49" charset="0"/>
              </a:rPr>
              <a:t>fp</a:t>
            </a:r>
            <a:r>
              <a:rPr lang="en-US" altLang="en-US" sz="1600" dirty="0">
                <a:latin typeface="Consolas" panose="020B0609020204030204" pitchFamily="49" charset="0"/>
              </a:rPr>
              <a:t>['3'])</a:t>
            </a:r>
          </a:p>
          <a:p>
            <a:pPr marL="0" indent="0">
              <a:buNone/>
            </a:pPr>
            <a:endParaRPr lang="en-US" altLang="en-US" sz="1600" dirty="0">
              <a:latin typeface="Consolas" panose="020B0609020204030204" pitchFamily="49" charset="0"/>
            </a:endParaRPr>
          </a:p>
          <a:p>
            <a:pPr marL="0" indent="0">
              <a:buNone/>
            </a:pPr>
            <a:r>
              <a:rPr lang="en-US" altLang="en-US" sz="1600" dirty="0">
                <a:solidFill>
                  <a:srgbClr val="00B0F0"/>
                </a:solidFill>
                <a:latin typeface="Consolas" panose="020B0609020204030204" pitchFamily="49" charset="0"/>
              </a:rPr>
              <a:t>{'sex': 'Male', 'address': 'SDIBT', 'age': 38}</a:t>
            </a:r>
          </a:p>
          <a:p>
            <a:pPr marL="0" indent="0">
              <a:buNone/>
            </a:pPr>
            <a:r>
              <a:rPr lang="en-US" altLang="en-US" sz="1600" dirty="0">
                <a:solidFill>
                  <a:srgbClr val="00B0F0"/>
                </a:solidFill>
                <a:latin typeface="Consolas" panose="020B0609020204030204" pitchFamily="49" charset="0"/>
              </a:rPr>
              <a:t>38</a:t>
            </a:r>
          </a:p>
          <a:p>
            <a:pPr marL="0" indent="0">
              <a:buNone/>
            </a:pPr>
            <a:r>
              <a:rPr lang="en-US" altLang="en-US" sz="1600" dirty="0">
                <a:solidFill>
                  <a:srgbClr val="00B0F0"/>
                </a:solidFill>
                <a:latin typeface="Consolas" panose="020B0609020204030204" pitchFamily="49" charset="0"/>
              </a:rPr>
              <a:t>1234567</a:t>
            </a:r>
          </a:p>
          <a:p>
            <a:pPr marL="0" indent="0">
              <a:buNone/>
            </a:pPr>
            <a:r>
              <a:rPr lang="en-US" altLang="en-US" sz="1600" dirty="0">
                <a:solidFill>
                  <a:srgbClr val="00B0F0"/>
                </a:solidFill>
                <a:latin typeface="Consolas" panose="020B0609020204030204" pitchFamily="49" charset="0"/>
              </a:rPr>
              <a:t>3</a:t>
            </a:r>
          </a:p>
        </p:txBody>
      </p:sp>
      <p:sp>
        <p:nvSpPr>
          <p:cNvPr id="4" name="Title 3"/>
          <p:cNvSpPr>
            <a:spLocks noGrp="1"/>
          </p:cNvSpPr>
          <p:nvPr>
            <p:ph type="title"/>
          </p:nvPr>
        </p:nvSpPr>
        <p:spPr>
          <a:xfrm>
            <a:off x="-1270" y="4287"/>
            <a:ext cx="9140825" cy="924563"/>
          </a:xfrm>
        </p:spPr>
        <p:txBody>
          <a:bodyPr/>
          <a:lstStyle/>
          <a:p>
            <a:pPr fontAlgn="base"/>
            <a:r>
              <a:rPr lang="en-US" strike="noStrike" noProof="1"/>
              <a:t>7.3.3  </a:t>
            </a:r>
            <a:r>
              <a:rPr lang="zh-CN" altLang="en-US" strike="noStrike" noProof="1"/>
              <a:t>补充：使用</a:t>
            </a:r>
            <a:r>
              <a:rPr lang="en-US" altLang="zh-CN" strike="noStrike" noProof="1"/>
              <a:t>shelve</a:t>
            </a:r>
            <a:r>
              <a:rPr lang="zh-CN" altLang="en-US" strike="noStrike" noProof="1"/>
              <a:t>序列化</a:t>
            </a:r>
          </a:p>
        </p:txBody>
      </p:sp>
      <p:sp>
        <p:nvSpPr>
          <p:cNvPr id="2" name="灯片编号占位符 1">
            <a:extLst>
              <a:ext uri="{FF2B5EF4-FFF2-40B4-BE49-F238E27FC236}">
                <a16:creationId xmlns:a16="http://schemas.microsoft.com/office/drawing/2014/main" id="{8F4B9396-EC0D-4C53-8C22-6AAB075CD7A6}"/>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38</a:t>
            </a:fld>
            <a:endParaRPr lang="zh-CN" altLang="en-US" strike="noStrike" noProof="1"/>
          </a:p>
        </p:txBody>
      </p:sp>
      <p:sp>
        <p:nvSpPr>
          <p:cNvPr id="5" name="文本框 4">
            <a:extLst>
              <a:ext uri="{FF2B5EF4-FFF2-40B4-BE49-F238E27FC236}">
                <a16:creationId xmlns:a16="http://schemas.microsoft.com/office/drawing/2014/main" id="{9C32B578-83C3-4283-B45B-85F64FF15639}"/>
              </a:ext>
            </a:extLst>
          </p:cNvPr>
          <p:cNvSpPr txBox="1"/>
          <p:nvPr/>
        </p:nvSpPr>
        <p:spPr>
          <a:xfrm>
            <a:off x="595513" y="3559467"/>
            <a:ext cx="8467805" cy="1754326"/>
          </a:xfrm>
          <a:prstGeom prst="rect">
            <a:avLst/>
          </a:prstGeom>
          <a:noFill/>
        </p:spPr>
        <p:txBody>
          <a:bodyPr wrap="square">
            <a:spAutoFit/>
          </a:bodyPr>
          <a:lstStyle/>
          <a:p>
            <a:r>
              <a:rPr lang="en-US" altLang="zh-CN" dirty="0"/>
              <a:t>shelve</a:t>
            </a:r>
            <a:r>
              <a:rPr lang="zh-CN" altLang="en-US" dirty="0"/>
              <a:t>库相当于基于</a:t>
            </a:r>
            <a:r>
              <a:rPr lang="en-US" altLang="zh-CN" dirty="0"/>
              <a:t>pickle</a:t>
            </a:r>
            <a:r>
              <a:rPr lang="zh-CN" altLang="en-US" dirty="0"/>
              <a:t>的优化，因为</a:t>
            </a:r>
            <a:r>
              <a:rPr lang="en-US" altLang="zh-CN" dirty="0"/>
              <a:t>pickle</a:t>
            </a:r>
            <a:r>
              <a:rPr lang="zh-CN" altLang="en-US" dirty="0"/>
              <a:t>单文件只能存储单个</a:t>
            </a:r>
            <a:r>
              <a:rPr lang="en-US" altLang="zh-CN" dirty="0"/>
              <a:t>Python</a:t>
            </a:r>
            <a:r>
              <a:rPr lang="zh-CN" altLang="en-US" dirty="0"/>
              <a:t>对象，并且每次存取都需要使用</a:t>
            </a:r>
            <a:r>
              <a:rPr lang="en-US" altLang="zh-CN" dirty="0"/>
              <a:t>dump</a:t>
            </a:r>
            <a:r>
              <a:rPr lang="zh-CN" altLang="en-US" dirty="0"/>
              <a:t>和</a:t>
            </a:r>
            <a:r>
              <a:rPr lang="en-US" altLang="zh-CN" dirty="0"/>
              <a:t>load</a:t>
            </a:r>
            <a:r>
              <a:rPr lang="zh-CN" altLang="en-US" dirty="0"/>
              <a:t>，比较繁琐，所以，该库主要做了以下优化：</a:t>
            </a:r>
            <a:endParaRPr lang="en-US" altLang="zh-CN" dirty="0"/>
          </a:p>
          <a:p>
            <a:endParaRPr lang="en-US" altLang="zh-CN" dirty="0"/>
          </a:p>
          <a:p>
            <a:pPr marL="285750" indent="-285750">
              <a:buFont typeface="Arial" panose="020B0604020202020204" pitchFamily="34" charset="0"/>
              <a:buChar char="•"/>
            </a:pPr>
            <a:r>
              <a:rPr lang="zh-CN" altLang="en-US" dirty="0"/>
              <a:t>创建了一个轻量级的键值对数据库，支持一个文件内存储多个</a:t>
            </a:r>
            <a:r>
              <a:rPr lang="en-US" altLang="zh-CN" dirty="0"/>
              <a:t>Python</a:t>
            </a:r>
            <a:r>
              <a:rPr lang="zh-CN" altLang="en-US" dirty="0"/>
              <a:t>对象</a:t>
            </a:r>
            <a:endParaRPr lang="en-US" altLang="zh-CN" dirty="0"/>
          </a:p>
          <a:p>
            <a:pPr marL="285750" indent="-285750">
              <a:buFont typeface="Arial" panose="020B0604020202020204" pitchFamily="34" charset="0"/>
              <a:buChar char="•"/>
            </a:pPr>
            <a:r>
              <a:rPr lang="zh-CN" altLang="en-US" dirty="0"/>
              <a:t>不需要每次都</a:t>
            </a:r>
            <a:r>
              <a:rPr lang="en-US" altLang="zh-CN" dirty="0"/>
              <a:t>load</a:t>
            </a:r>
            <a:r>
              <a:rPr lang="zh-CN" altLang="en-US" dirty="0"/>
              <a:t>，对</a:t>
            </a:r>
            <a:r>
              <a:rPr lang="en-US" altLang="zh-CN" dirty="0"/>
              <a:t>Python</a:t>
            </a:r>
            <a:r>
              <a:rPr lang="zh-CN" altLang="en-US" dirty="0"/>
              <a:t>数据的存取，变成了标准的字典访问</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7.3.4  </a:t>
            </a:r>
            <a:r>
              <a:rPr lang="zh-CN" altLang="en-US" strike="noStrike" noProof="1"/>
              <a:t>补充：使用</a:t>
            </a:r>
            <a:r>
              <a:rPr lang="en-US" altLang="zh-CN" strike="noStrike" noProof="1"/>
              <a:t>marshal</a:t>
            </a:r>
            <a:r>
              <a:rPr lang="zh-CN" altLang="en-US" strike="noStrike" noProof="1"/>
              <a:t>序列化</a:t>
            </a:r>
          </a:p>
        </p:txBody>
      </p:sp>
      <p:sp>
        <p:nvSpPr>
          <p:cNvPr id="64514" name="Content Placeholder 2"/>
          <p:cNvSpPr>
            <a:spLocks noGrp="1"/>
          </p:cNvSpPr>
          <p:nvPr>
            <p:ph idx="1"/>
          </p:nvPr>
        </p:nvSpPr>
        <p:spPr/>
        <p:txBody>
          <a:bodyPr wrap="square" lIns="68591" tIns="34295" rIns="68591" bIns="34295" anchor="t"/>
          <a:lstStyle/>
          <a:p>
            <a:r>
              <a:rPr lang="en-US" altLang="en-US" sz="1800" dirty="0" err="1">
                <a:latin typeface="Times New Roman" panose="02020603050405020304" pitchFamily="18" charset="0"/>
              </a:rPr>
              <a:t>Python标准库marshal也可以进行对象的序列化和反序列化</a:t>
            </a:r>
            <a:r>
              <a:rPr lang="en-US" altLang="en-US" sz="1800" dirty="0">
                <a:latin typeface="Times New Roman" panose="02020603050405020304" pitchFamily="18" charset="0"/>
              </a:rPr>
              <a:t>。</a:t>
            </a:r>
          </a:p>
          <a:p>
            <a:pPr marL="0" indent="0" eaLnBrk="1" latinLnBrk="0" hangingPunct="1">
              <a:spcBef>
                <a:spcPts val="0"/>
              </a:spcBef>
              <a:buNone/>
            </a:pPr>
            <a:r>
              <a:rPr lang="en-US" altLang="en-US" sz="1600" dirty="0">
                <a:latin typeface="Consolas" panose="020B0609020204030204" pitchFamily="49" charset="0"/>
              </a:rPr>
              <a:t>&gt;&gt;&gt; import marshal                              #导入模块</a:t>
            </a:r>
          </a:p>
          <a:p>
            <a:pPr marL="0" indent="0" eaLnBrk="1" latinLnBrk="0" hangingPunct="1">
              <a:spcBef>
                <a:spcPts val="0"/>
              </a:spcBef>
              <a:buNone/>
            </a:pPr>
            <a:r>
              <a:rPr lang="en-US" altLang="en-US" sz="1600" dirty="0">
                <a:latin typeface="Consolas" panose="020B0609020204030204" pitchFamily="49" charset="0"/>
              </a:rPr>
              <a:t>&gt;&gt;&gt; x1 = 30                                     #待序列化的对象</a:t>
            </a:r>
          </a:p>
          <a:p>
            <a:pPr marL="0" indent="0" eaLnBrk="1" latinLnBrk="0" hangingPunct="1">
              <a:spcBef>
                <a:spcPts val="0"/>
              </a:spcBef>
              <a:buNone/>
            </a:pPr>
            <a:r>
              <a:rPr lang="en-US" altLang="en-US" sz="1600" dirty="0">
                <a:latin typeface="Consolas" panose="020B0609020204030204" pitchFamily="49" charset="0"/>
              </a:rPr>
              <a:t>&gt;&gt;&gt; x2 = 5.0</a:t>
            </a:r>
          </a:p>
          <a:p>
            <a:pPr marL="0" indent="0" eaLnBrk="1" latinLnBrk="0" hangingPunct="1">
              <a:spcBef>
                <a:spcPts val="0"/>
              </a:spcBef>
              <a:buNone/>
            </a:pPr>
            <a:r>
              <a:rPr lang="en-US" altLang="en-US" sz="1600" dirty="0">
                <a:latin typeface="Consolas" panose="020B0609020204030204" pitchFamily="49" charset="0"/>
              </a:rPr>
              <a:t>&gt;&gt;&gt; x3 = [1, 2, 3]</a:t>
            </a:r>
          </a:p>
          <a:p>
            <a:pPr marL="0" indent="0" eaLnBrk="1" latinLnBrk="0" hangingPunct="1">
              <a:spcBef>
                <a:spcPts val="0"/>
              </a:spcBef>
              <a:buNone/>
            </a:pPr>
            <a:r>
              <a:rPr lang="en-US" altLang="en-US" sz="1600" dirty="0">
                <a:latin typeface="Consolas" panose="020B0609020204030204" pitchFamily="49" charset="0"/>
              </a:rPr>
              <a:t>&gt;&gt;&gt; x4 = (4, 5, 6)</a:t>
            </a:r>
          </a:p>
          <a:p>
            <a:pPr marL="0" indent="0" eaLnBrk="1" latinLnBrk="0" hangingPunct="1">
              <a:spcBef>
                <a:spcPts val="0"/>
              </a:spcBef>
              <a:buNone/>
            </a:pPr>
            <a:r>
              <a:rPr lang="en-US" altLang="en-US" sz="1600" dirty="0">
                <a:latin typeface="Consolas" panose="020B0609020204030204" pitchFamily="49" charset="0"/>
              </a:rPr>
              <a:t>&gt;&gt;&gt; x5 = {'a':1, 'b':2, 'c':3}</a:t>
            </a:r>
          </a:p>
          <a:p>
            <a:pPr marL="0" indent="0" eaLnBrk="1" latinLnBrk="0" hangingPunct="1">
              <a:spcBef>
                <a:spcPts val="0"/>
              </a:spcBef>
              <a:buNone/>
            </a:pPr>
            <a:r>
              <a:rPr lang="en-US" altLang="en-US" sz="1600" dirty="0">
                <a:latin typeface="Consolas" panose="020B0609020204030204" pitchFamily="49" charset="0"/>
              </a:rPr>
              <a:t>&gt;&gt;&gt; x6 = {7, 8, 9}</a:t>
            </a:r>
          </a:p>
          <a:p>
            <a:pPr marL="0" indent="0" eaLnBrk="1" latinLnBrk="0" hangingPunct="1">
              <a:spcBef>
                <a:spcPts val="0"/>
              </a:spcBef>
              <a:buNone/>
            </a:pPr>
            <a:r>
              <a:rPr lang="en-US" altLang="en-US" sz="1600" dirty="0">
                <a:latin typeface="Consolas" panose="020B0609020204030204" pitchFamily="49" charset="0"/>
              </a:rPr>
              <a:t>&gt;&gt;&gt; x = [eval('</a:t>
            </a:r>
            <a:r>
              <a:rPr lang="en-US" altLang="en-US" sz="1600" dirty="0" err="1">
                <a:latin typeface="Consolas" panose="020B0609020204030204" pitchFamily="49" charset="0"/>
              </a:rPr>
              <a:t>x'+str</a:t>
            </a:r>
            <a:r>
              <a:rPr lang="en-US" altLang="en-US" sz="1600" dirty="0">
                <a:latin typeface="Consolas" panose="020B0609020204030204" pitchFamily="49" charset="0"/>
              </a:rPr>
              <a:t>(</a:t>
            </a:r>
            <a:r>
              <a:rPr lang="en-US" altLang="en-US" sz="1600" dirty="0" err="1">
                <a:latin typeface="Consolas" panose="020B0609020204030204" pitchFamily="49" charset="0"/>
              </a:rPr>
              <a:t>i</a:t>
            </a:r>
            <a:r>
              <a:rPr lang="en-US" altLang="en-US" sz="1600" dirty="0">
                <a:latin typeface="Consolas" panose="020B0609020204030204" pitchFamily="49" charset="0"/>
              </a:rPr>
              <a:t>)) for </a:t>
            </a:r>
            <a:r>
              <a:rPr lang="en-US" altLang="en-US" sz="1600" dirty="0" err="1">
                <a:latin typeface="Consolas" panose="020B0609020204030204" pitchFamily="49" charset="0"/>
              </a:rPr>
              <a:t>i</a:t>
            </a:r>
            <a:r>
              <a:rPr lang="en-US" altLang="en-US" sz="1600" dirty="0">
                <a:latin typeface="Consolas" panose="020B0609020204030204" pitchFamily="49" charset="0"/>
              </a:rPr>
              <a:t> in range(1,7)]  #把</a:t>
            </a:r>
            <a:r>
              <a:rPr lang="zh-CN" altLang="en-US" sz="1600" dirty="0">
                <a:latin typeface="Consolas" panose="020B0609020204030204" pitchFamily="49" charset="0"/>
              </a:rPr>
              <a:t>待</a:t>
            </a:r>
            <a:r>
              <a:rPr lang="en-US" altLang="en-US" sz="1600" dirty="0" err="1">
                <a:latin typeface="Consolas" panose="020B0609020204030204" pitchFamily="49" charset="0"/>
              </a:rPr>
              <a:t>序列化</a:t>
            </a:r>
            <a:r>
              <a:rPr lang="zh-CN" altLang="en-US" sz="1600" dirty="0">
                <a:latin typeface="Consolas" panose="020B0609020204030204" pitchFamily="49" charset="0"/>
              </a:rPr>
              <a:t>对象</a:t>
            </a:r>
            <a:r>
              <a:rPr lang="en-US" altLang="en-US" sz="1600" dirty="0" err="1">
                <a:latin typeface="Consolas" panose="020B0609020204030204" pitchFamily="49" charset="0"/>
              </a:rPr>
              <a:t>放到列表中</a:t>
            </a:r>
            <a:endParaRPr lang="en-US" altLang="en-US" sz="1600" dirty="0">
              <a:latin typeface="Consolas" panose="020B0609020204030204" pitchFamily="49" charset="0"/>
            </a:endParaRPr>
          </a:p>
          <a:p>
            <a:pPr marL="0" indent="0" eaLnBrk="1" latinLnBrk="0" hangingPunct="1">
              <a:spcBef>
                <a:spcPts val="0"/>
              </a:spcBef>
              <a:buNone/>
            </a:pPr>
            <a:r>
              <a:rPr lang="en-US" altLang="en-US" sz="1600" dirty="0">
                <a:latin typeface="Consolas" panose="020B0609020204030204" pitchFamily="49" charset="0"/>
              </a:rPr>
              <a:t>&gt;&gt;&gt; x</a:t>
            </a:r>
          </a:p>
          <a:p>
            <a:pPr marL="0" indent="0" eaLnBrk="1" latinLnBrk="0" hangingPunct="1">
              <a:spcBef>
                <a:spcPts val="0"/>
              </a:spcBef>
              <a:buNone/>
            </a:pPr>
            <a:r>
              <a:rPr lang="en-US" altLang="en-US" sz="1600" dirty="0">
                <a:solidFill>
                  <a:srgbClr val="00B0F0"/>
                </a:solidFill>
                <a:latin typeface="Consolas" panose="020B0609020204030204" pitchFamily="49" charset="0"/>
              </a:rPr>
              <a:t>[30, 5.0, [1, 2, 3], (4, 5, 6), {'a': 1, 'b': 2, 'c': 3}, {8, 9, 7}]</a:t>
            </a:r>
          </a:p>
          <a:p>
            <a:pPr marL="0" indent="0" eaLnBrk="1" latinLnBrk="0" hangingPunct="1">
              <a:spcBef>
                <a:spcPts val="0"/>
              </a:spcBef>
              <a:buNone/>
            </a:pPr>
            <a:r>
              <a:rPr lang="en-US" altLang="en-US" sz="1600" dirty="0">
                <a:latin typeface="Consolas" panose="020B0609020204030204" pitchFamily="49" charset="0"/>
              </a:rPr>
              <a:t>&gt;&gt;&gt; with open('test.dat', '</a:t>
            </a:r>
            <a:r>
              <a:rPr lang="en-US" altLang="en-US" sz="1600" dirty="0" err="1">
                <a:latin typeface="Consolas" panose="020B0609020204030204" pitchFamily="49" charset="0"/>
              </a:rPr>
              <a:t>wb</a:t>
            </a:r>
            <a:r>
              <a:rPr lang="en-US" altLang="en-US" sz="1600" dirty="0">
                <a:latin typeface="Consolas" panose="020B0609020204030204" pitchFamily="49" charset="0"/>
              </a:rPr>
              <a:t>') as </a:t>
            </a:r>
            <a:r>
              <a:rPr lang="en-US" altLang="en-US" sz="1600" dirty="0" err="1">
                <a:latin typeface="Consolas" panose="020B0609020204030204" pitchFamily="49" charset="0"/>
              </a:rPr>
              <a:t>fp</a:t>
            </a:r>
            <a:r>
              <a:rPr lang="en-US" altLang="en-US" sz="1600" dirty="0">
                <a:latin typeface="Consolas" panose="020B0609020204030204" pitchFamily="49" charset="0"/>
              </a:rPr>
              <a:t>:          #创建二进制文件</a:t>
            </a:r>
          </a:p>
          <a:p>
            <a:pPr marL="0" indent="0" eaLnBrk="1" latinLnBrk="0" hangingPunct="1">
              <a:spcBef>
                <a:spcPts val="0"/>
              </a:spcBef>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len</a:t>
            </a:r>
            <a:r>
              <a:rPr lang="en-US" altLang="en-US" sz="1600" dirty="0">
                <a:latin typeface="Consolas" panose="020B0609020204030204" pitchFamily="49" charset="0"/>
              </a:rPr>
              <a:t>(x), </a:t>
            </a:r>
            <a:r>
              <a:rPr lang="en-US" altLang="en-US" sz="1600" dirty="0" err="1">
                <a:latin typeface="Consolas" panose="020B0609020204030204" pitchFamily="49" charset="0"/>
              </a:rPr>
              <a:t>fp</a:t>
            </a:r>
            <a:r>
              <a:rPr lang="en-US" altLang="en-US" sz="1600" dirty="0">
                <a:latin typeface="Consolas" panose="020B0609020204030204" pitchFamily="49" charset="0"/>
              </a:rPr>
              <a:t>)                    #先写入对象个数</a:t>
            </a:r>
          </a:p>
          <a:p>
            <a:pPr marL="0" indent="0" eaLnBrk="1" latinLnBrk="0" hangingPunct="1">
              <a:spcBef>
                <a:spcPts val="0"/>
              </a:spcBef>
              <a:buNone/>
            </a:pPr>
            <a:r>
              <a:rPr lang="en-US" altLang="en-US" sz="1600" dirty="0">
                <a:latin typeface="Consolas" panose="020B0609020204030204" pitchFamily="49" charset="0"/>
              </a:rPr>
              <a:t>    for item in x:</a:t>
            </a:r>
          </a:p>
          <a:p>
            <a:pPr marL="0" indent="0" eaLnBrk="1" latinLnBrk="0" hangingPunct="1">
              <a:spcBef>
                <a:spcPts val="0"/>
              </a:spcBef>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item,fp</a:t>
            </a:r>
            <a:r>
              <a:rPr lang="en-US" altLang="en-US" sz="1600" dirty="0">
                <a:latin typeface="Consolas" panose="020B0609020204030204" pitchFamily="49" charset="0"/>
              </a:rPr>
              <a:t>) </a:t>
            </a:r>
          </a:p>
        </p:txBody>
      </p:sp>
      <p:sp>
        <p:nvSpPr>
          <p:cNvPr id="3" name="灯片编号占位符 2">
            <a:extLst>
              <a:ext uri="{FF2B5EF4-FFF2-40B4-BE49-F238E27FC236}">
                <a16:creationId xmlns:a16="http://schemas.microsoft.com/office/drawing/2014/main" id="{2210613A-DAD5-4ACB-89C0-26AF372CA7B3}"/>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39</a:t>
            </a:fld>
            <a:endParaRPr lang="zh-CN" alt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29698" name="文本占位符 21506"/>
          <p:cNvSpPr>
            <a:spLocks noGrp="1"/>
          </p:cNvSpPr>
          <p:nvPr>
            <p:ph idx="1"/>
          </p:nvPr>
        </p:nvSpPr>
        <p:spPr/>
        <p:txBody>
          <a:bodyPr wrap="square" lIns="68591" tIns="34295" rIns="68591" bIns="34295" anchor="t"/>
          <a:lstStyle/>
          <a:p>
            <a:pPr>
              <a:buSzPct val="90000"/>
              <a:buFont typeface="Wingdings" panose="05000000000000000000" pitchFamily="2" charset="2"/>
              <a:buChar char="n"/>
            </a:pPr>
            <a:r>
              <a:rPr lang="zh-CN" altLang="en-US" sz="1800" dirty="0">
                <a:latin typeface="Times New Roman" panose="02020603050405020304" pitchFamily="18" charset="0"/>
              </a:rPr>
              <a:t>文件内容操作三步走：打开、读写、关闭。</a:t>
            </a:r>
          </a:p>
          <a:p>
            <a:pPr>
              <a:buSzPct val="90000"/>
              <a:buFont typeface="Wingdings" panose="05000000000000000000" pitchFamily="2" charset="2"/>
              <a:buNone/>
            </a:pPr>
            <a:endParaRPr lang="zh-CN" altLang="en-US" sz="1500" dirty="0">
              <a:latin typeface="Times New Roman" panose="02020603050405020304" pitchFamily="18" charset="0"/>
            </a:endParaRPr>
          </a:p>
          <a:p>
            <a:pPr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open(file, mode='r', buffering=-1, encoding=None, errors=None,</a:t>
            </a:r>
          </a:p>
          <a:p>
            <a:pPr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newline=None, closefd=True, opener=None)</a:t>
            </a:r>
          </a:p>
          <a:p>
            <a:pPr>
              <a:buSzPct val="90000"/>
              <a:buFont typeface="Wingdings" panose="05000000000000000000" charset="0"/>
              <a:buChar char=""/>
            </a:pPr>
            <a:r>
              <a:rPr lang="en-US" altLang="zh-CN" sz="1600" dirty="0">
                <a:solidFill>
                  <a:srgbClr val="FF0000"/>
                </a:solidFill>
                <a:latin typeface="Times New Roman" panose="02020603050405020304" pitchFamily="18" charset="0"/>
              </a:rPr>
              <a:t>file</a:t>
            </a:r>
            <a:r>
              <a:rPr lang="zh-CN" altLang="en-US" sz="1600" dirty="0">
                <a:solidFill>
                  <a:srgbClr val="FF0000"/>
                </a:solidFill>
                <a:latin typeface="Times New Roman" panose="02020603050405020304" pitchFamily="18" charset="0"/>
              </a:rPr>
              <a:t>参数</a:t>
            </a:r>
            <a:r>
              <a:rPr lang="zh-CN" altLang="en-US" sz="1600" dirty="0">
                <a:latin typeface="Times New Roman" panose="02020603050405020304" pitchFamily="18" charset="0"/>
              </a:rPr>
              <a:t>指定了被打开的文件名称。</a:t>
            </a:r>
          </a:p>
          <a:p>
            <a:pPr>
              <a:spcBef>
                <a:spcPts val="600"/>
              </a:spcBef>
              <a:spcAft>
                <a:spcPts val="600"/>
              </a:spcAft>
              <a:buFont typeface="Wingdings" panose="05000000000000000000" pitchFamily="2" charset="2"/>
              <a:buChar char="ü"/>
            </a:pPr>
            <a:r>
              <a:rPr lang="en-US" altLang="zh-CN" sz="1600" dirty="0">
                <a:solidFill>
                  <a:srgbClr val="FF0000"/>
                </a:solidFill>
                <a:latin typeface="Times New Roman" panose="02020603050405020304" pitchFamily="18" charset="0"/>
              </a:rPr>
              <a:t>mode</a:t>
            </a:r>
            <a:r>
              <a:rPr lang="zh-CN" altLang="en-US" sz="1600" dirty="0">
                <a:solidFill>
                  <a:srgbClr val="FF0000"/>
                </a:solidFill>
                <a:latin typeface="Times New Roman" panose="02020603050405020304" pitchFamily="18" charset="0"/>
              </a:rPr>
              <a:t>参数</a:t>
            </a:r>
            <a:r>
              <a:rPr lang="zh-CN" altLang="en-US" sz="1600" dirty="0">
                <a:latin typeface="Times New Roman" panose="02020603050405020304" pitchFamily="18" charset="0"/>
              </a:rPr>
              <a:t>指定了打开文件后的处理方式。</a:t>
            </a:r>
          </a:p>
          <a:p>
            <a:pPr>
              <a:lnSpc>
                <a:spcPct val="150000"/>
              </a:lnSpc>
              <a:spcBef>
                <a:spcPts val="600"/>
              </a:spcBef>
              <a:spcAft>
                <a:spcPts val="600"/>
              </a:spcAft>
              <a:buFont typeface="Wingdings" panose="05000000000000000000" pitchFamily="2" charset="2"/>
              <a:buChar char="ü"/>
            </a:pPr>
            <a:r>
              <a:rPr lang="en-US" altLang="zh-CN" sz="1600" dirty="0">
                <a:solidFill>
                  <a:srgbClr val="FF0000"/>
                </a:solidFill>
                <a:latin typeface="Times New Roman" panose="02020603050405020304" pitchFamily="18" charset="0"/>
              </a:rPr>
              <a:t>buffering</a:t>
            </a:r>
            <a:r>
              <a:rPr lang="zh-CN" altLang="en-US" sz="1600" dirty="0">
                <a:solidFill>
                  <a:srgbClr val="FF0000"/>
                </a:solidFill>
                <a:latin typeface="Times New Roman" panose="02020603050405020304" pitchFamily="18" charset="0"/>
              </a:rPr>
              <a:t>参数</a:t>
            </a:r>
            <a:r>
              <a:rPr lang="zh-CN" altLang="en-US" sz="1600" dirty="0">
                <a:latin typeface="Times New Roman" panose="02020603050405020304" pitchFamily="18" charset="0"/>
              </a:rPr>
              <a:t>指定了读写文件的缓存模式。</a:t>
            </a:r>
            <a:r>
              <a:rPr lang="en-US" altLang="zh-CN" sz="1600" dirty="0">
                <a:latin typeface="Times New Roman" panose="02020603050405020304" pitchFamily="18" charset="0"/>
              </a:rPr>
              <a:t>0</a:t>
            </a:r>
            <a:r>
              <a:rPr lang="zh-CN" altLang="en-US" sz="1600" dirty="0">
                <a:latin typeface="Times New Roman" panose="02020603050405020304" pitchFamily="18" charset="0"/>
              </a:rPr>
              <a:t>表示不缓存，</a:t>
            </a:r>
            <a:r>
              <a:rPr lang="en-US" altLang="zh-CN" sz="1600" dirty="0">
                <a:latin typeface="Times New Roman" panose="02020603050405020304" pitchFamily="18" charset="0"/>
              </a:rPr>
              <a:t>1</a:t>
            </a:r>
            <a:r>
              <a:rPr lang="zh-CN" altLang="en-US" sz="1600" dirty="0">
                <a:latin typeface="Times New Roman" panose="02020603050405020304" pitchFamily="18" charset="0"/>
              </a:rPr>
              <a:t>表示缓存，如大于</a:t>
            </a:r>
            <a:r>
              <a:rPr lang="en-US" altLang="zh-CN" sz="1600" dirty="0">
                <a:latin typeface="Times New Roman" panose="02020603050405020304" pitchFamily="18" charset="0"/>
              </a:rPr>
              <a:t>1</a:t>
            </a:r>
            <a:r>
              <a:rPr lang="zh-CN" altLang="en-US" sz="1600" dirty="0">
                <a:latin typeface="Times New Roman" panose="02020603050405020304" pitchFamily="18" charset="0"/>
              </a:rPr>
              <a:t>则表示缓冲区的大小。默认值</a:t>
            </a:r>
            <a:r>
              <a:rPr lang="en-US" altLang="zh-CN" sz="1600" dirty="0">
                <a:latin typeface="Times New Roman" panose="02020603050405020304" pitchFamily="18" charset="0"/>
              </a:rPr>
              <a:t>-1</a:t>
            </a:r>
            <a:r>
              <a:rPr lang="zh-CN" altLang="en-US" sz="1600" dirty="0">
                <a:latin typeface="Times New Roman" panose="02020603050405020304" pitchFamily="18" charset="0"/>
              </a:rPr>
              <a:t>表示由系统管理缓存。</a:t>
            </a:r>
          </a:p>
          <a:p>
            <a:pPr>
              <a:lnSpc>
                <a:spcPct val="150000"/>
              </a:lnSpc>
              <a:spcBef>
                <a:spcPts val="600"/>
              </a:spcBef>
              <a:spcAft>
                <a:spcPts val="600"/>
              </a:spcAft>
              <a:buFont typeface="Wingdings" panose="05000000000000000000" pitchFamily="2" charset="2"/>
              <a:buChar char="ü"/>
            </a:pPr>
            <a:r>
              <a:rPr lang="zh-CN" altLang="en-US" sz="1600" dirty="0">
                <a:solidFill>
                  <a:srgbClr val="FF0000"/>
                </a:solidFill>
                <a:latin typeface="Times New Roman" panose="02020603050405020304" pitchFamily="18" charset="0"/>
              </a:rPr>
              <a:t>encoding参数</a:t>
            </a:r>
            <a:r>
              <a:rPr lang="zh-CN" altLang="en-US" sz="1600" dirty="0">
                <a:latin typeface="Times New Roman" panose="02020603050405020304" pitchFamily="18" charset="0"/>
              </a:rPr>
              <a:t>指定对文本进行编码和解码的方式，只适用于文本模式，可以使用Python支持的任何格式，如GBK、utf8、CP936等等。</a:t>
            </a:r>
            <a:endParaRPr lang="en-US" altLang="zh-CN" sz="1600" dirty="0"/>
          </a:p>
        </p:txBody>
      </p:sp>
      <p:sp>
        <p:nvSpPr>
          <p:cNvPr id="2" name="灯片编号占位符 1">
            <a:extLst>
              <a:ext uri="{FF2B5EF4-FFF2-40B4-BE49-F238E27FC236}">
                <a16:creationId xmlns:a16="http://schemas.microsoft.com/office/drawing/2014/main" id="{993668D5-D74A-40A3-A6C5-194E748D3965}"/>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a:t>
            </a:fld>
            <a:endParaRPr lang="zh-CN" altLang="en-US" strike="noStrike" noProof="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wrap="square" lIns="68591" tIns="34295" rIns="68591" bIns="34295" anchor="t"/>
          <a:lstStyle/>
          <a:p>
            <a:pPr marL="0" indent="0">
              <a:buNone/>
            </a:pPr>
            <a:r>
              <a:rPr lang="en-US" altLang="en-US" sz="1600">
                <a:latin typeface="Consolas" panose="020B0609020204030204" pitchFamily="49" charset="0"/>
              </a:rPr>
              <a:t>&gt;&gt;&gt; with open('test.dat', 'rb') as fp:    #打开二进制文件</a:t>
            </a:r>
          </a:p>
          <a:p>
            <a:pPr marL="0" indent="0">
              <a:buNone/>
            </a:pPr>
            <a:r>
              <a:rPr lang="en-US" altLang="en-US" sz="1600">
                <a:latin typeface="Consolas" panose="020B0609020204030204" pitchFamily="49" charset="0"/>
              </a:rPr>
              <a:t>    n = marshal.load(fp)                  #获取对象个数</a:t>
            </a:r>
          </a:p>
          <a:p>
            <a:pPr marL="0" indent="0">
              <a:buNone/>
            </a:pPr>
            <a:r>
              <a:rPr lang="en-US" altLang="en-US" sz="1600">
                <a:latin typeface="Consolas" panose="020B0609020204030204" pitchFamily="49" charset="0"/>
                <a:sym typeface="+mn-ea"/>
              </a:rPr>
              <a:t>        </a:t>
            </a:r>
            <a:r>
              <a:rPr lang="en-US" altLang="en-US" sz="1600">
                <a:latin typeface="Consolas" panose="020B0609020204030204" pitchFamily="49" charset="0"/>
              </a:rPr>
              <a:t>for i in range(n):</a:t>
            </a:r>
          </a:p>
          <a:p>
            <a:pPr marL="0" indent="0">
              <a:buNone/>
            </a:pPr>
            <a:r>
              <a:rPr lang="en-US" altLang="en-US" sz="1600">
                <a:latin typeface="Consolas" panose="020B0609020204030204" pitchFamily="49" charset="0"/>
                <a:sym typeface="+mn-ea"/>
              </a:rPr>
              <a:t>            </a:t>
            </a:r>
            <a:r>
              <a:rPr lang="en-US" altLang="en-US" sz="1600">
                <a:latin typeface="Consolas" panose="020B0609020204030204" pitchFamily="49" charset="0"/>
              </a:rPr>
              <a:t>print(marshal.load(fp))       #反序列化，输出结果</a:t>
            </a:r>
          </a:p>
          <a:p>
            <a:pPr marL="0" indent="0">
              <a:buNone/>
            </a:pPr>
            <a:endParaRPr lang="en-US" altLang="en-US" sz="1600">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30</a:t>
            </a:r>
          </a:p>
          <a:p>
            <a:pPr marL="0" indent="0">
              <a:buNone/>
            </a:pPr>
            <a:r>
              <a:rPr lang="en-US" altLang="en-US" sz="1600">
                <a:solidFill>
                  <a:srgbClr val="00B0F0"/>
                </a:solidFill>
                <a:latin typeface="Consolas" panose="020B0609020204030204" pitchFamily="49" charset="0"/>
              </a:rPr>
              <a:t>5.0</a:t>
            </a:r>
          </a:p>
          <a:p>
            <a:pPr marL="0" indent="0">
              <a:buNone/>
            </a:pPr>
            <a:r>
              <a:rPr lang="en-US" altLang="en-US" sz="1600">
                <a:solidFill>
                  <a:srgbClr val="00B0F0"/>
                </a:solidFill>
                <a:latin typeface="Consolas" panose="020B0609020204030204" pitchFamily="49" charset="0"/>
              </a:rPr>
              <a:t>[1, 2, 3]</a:t>
            </a:r>
          </a:p>
          <a:p>
            <a:pPr marL="0" indent="0">
              <a:buNone/>
            </a:pPr>
            <a:r>
              <a:rPr lang="en-US" altLang="en-US" sz="1600">
                <a:solidFill>
                  <a:srgbClr val="00B0F0"/>
                </a:solidFill>
                <a:latin typeface="Consolas" panose="020B0609020204030204" pitchFamily="49" charset="0"/>
              </a:rPr>
              <a:t>(4, 5, 6)</a:t>
            </a:r>
          </a:p>
          <a:p>
            <a:pPr marL="0" indent="0">
              <a:buNone/>
            </a:pPr>
            <a:r>
              <a:rPr lang="en-US" altLang="en-US" sz="1600">
                <a:solidFill>
                  <a:srgbClr val="00B0F0"/>
                </a:solidFill>
                <a:latin typeface="Consolas" panose="020B0609020204030204" pitchFamily="49" charset="0"/>
              </a:rPr>
              <a:t>{'a': 1, 'b': 2, 'c': 3}</a:t>
            </a:r>
          </a:p>
          <a:p>
            <a:pPr marL="0" indent="0">
              <a:buNone/>
            </a:pPr>
            <a:r>
              <a:rPr lang="en-US" altLang="en-US" sz="1600">
                <a:solidFill>
                  <a:srgbClr val="00B0F0"/>
                </a:solidFill>
                <a:latin typeface="Consolas" panose="020B0609020204030204" pitchFamily="49" charset="0"/>
              </a:rPr>
              <a:t>{8, 9, 7}</a:t>
            </a:r>
          </a:p>
        </p:txBody>
      </p:sp>
      <p:sp>
        <p:nvSpPr>
          <p:cNvPr id="4" name="Title 3"/>
          <p:cNvSpPr>
            <a:spLocks noGrp="1"/>
          </p:cNvSpPr>
          <p:nvPr>
            <p:ph type="title"/>
          </p:nvPr>
        </p:nvSpPr>
        <p:spPr>
          <a:xfrm>
            <a:off x="-1270" y="4287"/>
            <a:ext cx="9140825" cy="924563"/>
          </a:xfrm>
        </p:spPr>
        <p:txBody>
          <a:bodyPr/>
          <a:lstStyle/>
          <a:p>
            <a:pPr fontAlgn="base"/>
            <a:r>
              <a:rPr lang="en-US" strike="noStrike" noProof="1"/>
              <a:t>7.3.4  </a:t>
            </a:r>
            <a:r>
              <a:rPr lang="zh-CN" altLang="en-US" strike="noStrike" noProof="1"/>
              <a:t>补充：使用</a:t>
            </a:r>
            <a:r>
              <a:rPr lang="en-US" altLang="zh-CN" strike="noStrike" noProof="1"/>
              <a:t>marshal</a:t>
            </a:r>
            <a:r>
              <a:rPr lang="zh-CN" altLang="en-US" strike="noStrike" noProof="1"/>
              <a:t>序列化</a:t>
            </a:r>
          </a:p>
        </p:txBody>
      </p:sp>
      <p:sp>
        <p:nvSpPr>
          <p:cNvPr id="2" name="灯片编号占位符 1">
            <a:extLst>
              <a:ext uri="{FF2B5EF4-FFF2-40B4-BE49-F238E27FC236}">
                <a16:creationId xmlns:a16="http://schemas.microsoft.com/office/drawing/2014/main" id="{378CF8CF-CD9F-4C08-9393-ED0AEF0DC9ED}"/>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40</a:t>
            </a:fld>
            <a:endParaRPr lang="zh-CN" altLang="en-US" strike="noStrike" noProof="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0D7A-756A-4FF4-B858-4BB2022940DF}"/>
              </a:ext>
            </a:extLst>
          </p:cNvPr>
          <p:cNvSpPr>
            <a:spLocks noGrp="1"/>
          </p:cNvSpPr>
          <p:nvPr>
            <p:ph type="title"/>
          </p:nvPr>
        </p:nvSpPr>
        <p:spPr/>
        <p:txBody>
          <a:bodyPr/>
          <a:lstStyle/>
          <a:p>
            <a:r>
              <a:rPr lang="en-US" altLang="zh-CN" dirty="0"/>
              <a:t>pickle/marshal</a:t>
            </a:r>
            <a:r>
              <a:rPr lang="zh-CN" altLang="en-US" dirty="0"/>
              <a:t>模块</a:t>
            </a:r>
          </a:p>
        </p:txBody>
      </p:sp>
      <p:sp>
        <p:nvSpPr>
          <p:cNvPr id="3" name="内容占位符 2">
            <a:extLst>
              <a:ext uri="{FF2B5EF4-FFF2-40B4-BE49-F238E27FC236}">
                <a16:creationId xmlns:a16="http://schemas.microsoft.com/office/drawing/2014/main" id="{7BC09BC5-6F39-495C-921A-79AB71573672}"/>
              </a:ext>
            </a:extLst>
          </p:cNvPr>
          <p:cNvSpPr>
            <a:spLocks noGrp="1"/>
          </p:cNvSpPr>
          <p:nvPr>
            <p:ph idx="1"/>
          </p:nvPr>
        </p:nvSpPr>
        <p:spPr>
          <a:xfrm>
            <a:off x="457200" y="1109261"/>
            <a:ext cx="8229600" cy="3395066"/>
          </a:xfrm>
        </p:spPr>
        <p:txBody>
          <a:bodyPr/>
          <a:lstStyle/>
          <a:p>
            <a:r>
              <a:rPr lang="zh-CN" altLang="en-US" sz="1600" dirty="0"/>
              <a:t>模块</a:t>
            </a:r>
            <a:r>
              <a:rPr lang="en-US" altLang="zh-CN" sz="1600" dirty="0"/>
              <a:t>pickle </a:t>
            </a:r>
            <a:r>
              <a:rPr lang="zh-CN" altLang="en-US" sz="1600" dirty="0"/>
              <a:t>实现了对一个 </a:t>
            </a:r>
            <a:r>
              <a:rPr lang="en-US" altLang="zh-CN" sz="1600" dirty="0"/>
              <a:t>Python </a:t>
            </a:r>
            <a:r>
              <a:rPr lang="zh-CN" altLang="en-US" sz="1600" dirty="0"/>
              <a:t>对象结构的二进制序列化和反序列化。 “</a:t>
            </a:r>
            <a:r>
              <a:rPr lang="en-US" altLang="zh-CN" sz="1600" dirty="0"/>
              <a:t>Pickling” </a:t>
            </a:r>
            <a:r>
              <a:rPr lang="zh-CN" altLang="en-US" sz="1600" dirty="0"/>
              <a:t>是将 </a:t>
            </a:r>
            <a:r>
              <a:rPr lang="en-US" altLang="zh-CN" sz="1600" dirty="0"/>
              <a:t>Python </a:t>
            </a:r>
            <a:r>
              <a:rPr lang="zh-CN" altLang="en-US" sz="1600" dirty="0"/>
              <a:t>对象及其所拥有的层次结构转化为一个字节流的过程，而 “</a:t>
            </a:r>
            <a:r>
              <a:rPr lang="en-US" altLang="zh-CN" sz="1600" dirty="0"/>
              <a:t>unpickling” </a:t>
            </a:r>
            <a:r>
              <a:rPr lang="zh-CN" altLang="en-US" sz="1600" dirty="0"/>
              <a:t>是相反的操作，会将（来自一个</a:t>
            </a:r>
            <a:r>
              <a:rPr lang="en-US" altLang="zh-CN" sz="1600" dirty="0"/>
              <a:t>binary file</a:t>
            </a:r>
            <a:r>
              <a:rPr lang="zh-CN" altLang="en-US" sz="1600" dirty="0"/>
              <a:t>或者</a:t>
            </a:r>
            <a:r>
              <a:rPr lang="en-US" altLang="zh-CN" sz="1600" dirty="0"/>
              <a:t>bytes-like object</a:t>
            </a:r>
            <a:r>
              <a:rPr lang="zh-CN" altLang="en-US" sz="1600" dirty="0"/>
              <a:t>的）字节流转化回一个对象层次结构。注意：</a:t>
            </a:r>
            <a:r>
              <a:rPr lang="en-US" altLang="zh-CN" sz="1600" dirty="0"/>
              <a:t>pickle</a:t>
            </a:r>
            <a:r>
              <a:rPr lang="zh-CN" altLang="en-US" sz="1600" dirty="0"/>
              <a:t>是</a:t>
            </a:r>
            <a:r>
              <a:rPr lang="en-US" altLang="zh-CN" sz="1600" dirty="0"/>
              <a:t>Python</a:t>
            </a:r>
            <a:r>
              <a:rPr lang="zh-CN" altLang="en-US" sz="1600" dirty="0"/>
              <a:t>所独有的，因此非</a:t>
            </a:r>
            <a:r>
              <a:rPr lang="en-US" altLang="zh-CN" sz="1600" dirty="0"/>
              <a:t>Python</a:t>
            </a:r>
            <a:r>
              <a:rPr lang="zh-CN" altLang="en-US" sz="1600" dirty="0"/>
              <a:t>程序可能无法重构</a:t>
            </a:r>
            <a:r>
              <a:rPr lang="en-US" altLang="zh-CN" sz="1600" dirty="0"/>
              <a:t>pickle</a:t>
            </a:r>
            <a:r>
              <a:rPr lang="zh-CN" altLang="en-US" sz="1600" dirty="0"/>
              <a:t>对象。</a:t>
            </a:r>
            <a:r>
              <a:rPr lang="en-US" altLang="zh-CN" sz="1600" dirty="0"/>
              <a:t>pickle</a:t>
            </a:r>
            <a:r>
              <a:rPr lang="zh-CN" altLang="en-US" sz="1600" dirty="0"/>
              <a:t>模块在接受被错误地构造或者被恶意地构造的数据时不安全。永远不要 </a:t>
            </a:r>
            <a:r>
              <a:rPr lang="en-US" altLang="zh-CN" sz="1600" dirty="0"/>
              <a:t>unpickle </a:t>
            </a:r>
            <a:r>
              <a:rPr lang="zh-CN" altLang="en-US" sz="1600" dirty="0"/>
              <a:t>来自于不受信任的或者未经验证的来源的数据。</a:t>
            </a:r>
            <a:endParaRPr lang="en-US" altLang="zh-CN" sz="1600" dirty="0"/>
          </a:p>
          <a:p>
            <a:r>
              <a:rPr lang="en-US" altLang="zh-CN" sz="1600" dirty="0"/>
              <a:t>marshal——</a:t>
            </a:r>
            <a:r>
              <a:rPr lang="zh-CN" altLang="en-US" sz="1600" dirty="0"/>
              <a:t>内部</a:t>
            </a:r>
            <a:r>
              <a:rPr lang="en-US" altLang="zh-CN" sz="1600" dirty="0"/>
              <a:t>Python</a:t>
            </a:r>
            <a:r>
              <a:rPr lang="zh-CN" altLang="en-US" sz="1600" dirty="0"/>
              <a:t>对象序列化：</a:t>
            </a:r>
            <a:r>
              <a:rPr lang="en-US" altLang="zh-CN" sz="1600" dirty="0"/>
              <a:t>marshal</a:t>
            </a:r>
            <a:r>
              <a:rPr lang="zh-CN" altLang="en-US" sz="1600" dirty="0"/>
              <a:t>不是一般的“持久性”模块，该模块主要用于支持读取和编写</a:t>
            </a:r>
            <a:r>
              <a:rPr lang="en-US" altLang="zh-CN" sz="1600" dirty="0"/>
              <a:t>Python</a:t>
            </a:r>
            <a:r>
              <a:rPr lang="zh-CN" altLang="en-US" sz="1600" dirty="0"/>
              <a:t>模块的</a:t>
            </a:r>
            <a:r>
              <a:rPr lang="en-US" altLang="zh-CN" sz="1600" dirty="0"/>
              <a:t>.</a:t>
            </a:r>
            <a:r>
              <a:rPr lang="en-US" altLang="zh-CN" sz="1600" dirty="0" err="1"/>
              <a:t>pyc</a:t>
            </a:r>
            <a:r>
              <a:rPr lang="zh-CN" altLang="en-US" sz="1600" dirty="0"/>
              <a:t>文件的“伪编译”代码。</a:t>
            </a:r>
            <a:endParaRPr lang="en-US" altLang="zh-CN" sz="1600" dirty="0"/>
          </a:p>
          <a:p>
            <a:r>
              <a:rPr lang="en-US" altLang="zh-CN" sz="1600" dirty="0"/>
              <a:t>marshal</a:t>
            </a:r>
            <a:r>
              <a:rPr lang="zh-CN" altLang="en-US" sz="1600" dirty="0"/>
              <a:t>与</a:t>
            </a:r>
            <a:r>
              <a:rPr lang="en-US" altLang="zh-CN" sz="1600" dirty="0"/>
              <a:t>pickle</a:t>
            </a:r>
            <a:r>
              <a:rPr lang="zh-CN" altLang="en-US" sz="1600" dirty="0"/>
              <a:t>的区别</a:t>
            </a:r>
            <a:endParaRPr lang="en-US" altLang="zh-CN" sz="1600" dirty="0"/>
          </a:p>
          <a:p>
            <a:pPr lvl="1"/>
            <a:r>
              <a:rPr lang="en-US" altLang="zh-CN" sz="1300" dirty="0"/>
              <a:t>pickle</a:t>
            </a:r>
            <a:r>
              <a:rPr lang="zh-CN" altLang="en-US" sz="1300" dirty="0"/>
              <a:t>模块会跟踪它已经序列化的对象，以便以后对同一对象的引用不会再次序列化。 </a:t>
            </a:r>
            <a:r>
              <a:rPr lang="en-US" altLang="zh-CN" sz="1300" dirty="0"/>
              <a:t>marshal</a:t>
            </a:r>
            <a:r>
              <a:rPr lang="zh-CN" altLang="en-US" sz="1300" dirty="0"/>
              <a:t>不这样做。</a:t>
            </a:r>
            <a:endParaRPr lang="en-US" altLang="zh-CN" sz="1300" dirty="0"/>
          </a:p>
          <a:p>
            <a:pPr lvl="1"/>
            <a:r>
              <a:rPr lang="en-US" altLang="zh-CN" sz="1300" dirty="0"/>
              <a:t>marshal</a:t>
            </a:r>
            <a:r>
              <a:rPr lang="zh-CN" altLang="en-US" sz="1300" dirty="0"/>
              <a:t>不能被用于序列化用户定义类及其实例。</a:t>
            </a:r>
            <a:r>
              <a:rPr lang="en-US" altLang="zh-CN" sz="1300" dirty="0"/>
              <a:t>pickle </a:t>
            </a:r>
            <a:r>
              <a:rPr lang="zh-CN" altLang="en-US" sz="1300" dirty="0"/>
              <a:t>能够透明地存储并保存类实例，然而此时类定义必须能够从与被存储时相同的模块被引入。</a:t>
            </a:r>
            <a:endParaRPr lang="en-US" altLang="zh-CN" sz="1300" dirty="0"/>
          </a:p>
          <a:p>
            <a:pPr lvl="1"/>
            <a:r>
              <a:rPr lang="zh-CN" altLang="en-US" sz="1300" dirty="0"/>
              <a:t>同样用于序列化的</a:t>
            </a:r>
            <a:r>
              <a:rPr lang="en-US" altLang="zh-CN" sz="1300" dirty="0"/>
              <a:t>marshal</a:t>
            </a:r>
            <a:r>
              <a:rPr lang="zh-CN" altLang="en-US" sz="1300" dirty="0"/>
              <a:t>格式不保证数据能移植到不同的 </a:t>
            </a:r>
            <a:r>
              <a:rPr lang="en-US" altLang="zh-CN" sz="1300" dirty="0"/>
              <a:t>Python </a:t>
            </a:r>
            <a:r>
              <a:rPr lang="zh-CN" altLang="en-US" sz="1300" dirty="0"/>
              <a:t>版本中（即</a:t>
            </a:r>
            <a:r>
              <a:rPr lang="en-US" altLang="zh-CN" sz="1300" dirty="0"/>
              <a:t>marshal</a:t>
            </a:r>
            <a:r>
              <a:rPr lang="zh-CN" altLang="en-US" sz="1300" dirty="0"/>
              <a:t>不保证能跨版本）。因为它的主要任务是支持 </a:t>
            </a:r>
            <a:r>
              <a:rPr lang="en-US" altLang="zh-CN" sz="1300" dirty="0"/>
              <a:t>.</a:t>
            </a:r>
            <a:r>
              <a:rPr lang="en-US" altLang="zh-CN" sz="1300" dirty="0" err="1"/>
              <a:t>pyc</a:t>
            </a:r>
            <a:r>
              <a:rPr lang="zh-CN" altLang="en-US" sz="1300" dirty="0"/>
              <a:t>文件，必要时会以破坏向后兼容的方式更改这种序列化格式，为此 </a:t>
            </a:r>
            <a:r>
              <a:rPr lang="en-US" altLang="zh-CN" sz="1300" dirty="0"/>
              <a:t>Python </a:t>
            </a:r>
            <a:r>
              <a:rPr lang="zh-CN" altLang="en-US" sz="1300" dirty="0"/>
              <a:t>的实现者保留了更改格式的权利。</a:t>
            </a:r>
            <a:r>
              <a:rPr lang="en-US" altLang="zh-CN" sz="1300" dirty="0"/>
              <a:t>pickle</a:t>
            </a:r>
            <a:r>
              <a:rPr lang="zh-CN" altLang="en-US" sz="1300" dirty="0"/>
              <a:t>序列化格式可以在不同版本的 </a:t>
            </a:r>
            <a:r>
              <a:rPr lang="en-US" altLang="zh-CN" sz="1300" dirty="0"/>
              <a:t>Python </a:t>
            </a:r>
            <a:r>
              <a:rPr lang="zh-CN" altLang="en-US" sz="1300" dirty="0"/>
              <a:t>中实现向后兼容，前提是选择了合适的 </a:t>
            </a:r>
            <a:r>
              <a:rPr lang="en-US" altLang="zh-CN" sz="1300" dirty="0"/>
              <a:t>pickle </a:t>
            </a:r>
            <a:r>
              <a:rPr lang="zh-CN" altLang="en-US" sz="1300" dirty="0"/>
              <a:t>协议。</a:t>
            </a:r>
          </a:p>
          <a:p>
            <a:endParaRPr lang="zh-CN" altLang="en-US" sz="1400" dirty="0"/>
          </a:p>
        </p:txBody>
      </p:sp>
      <p:sp>
        <p:nvSpPr>
          <p:cNvPr id="4" name="灯片编号占位符 3">
            <a:extLst>
              <a:ext uri="{FF2B5EF4-FFF2-40B4-BE49-F238E27FC236}">
                <a16:creationId xmlns:a16="http://schemas.microsoft.com/office/drawing/2014/main" id="{FE4E9ECE-AD43-4AF0-90F7-F2C3AE236BFC}"/>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41</a:t>
            </a:fld>
            <a:endParaRPr lang="zh-CN" altLang="en-US" strike="noStrike" noProof="1"/>
          </a:p>
        </p:txBody>
      </p:sp>
    </p:spTree>
    <p:extLst>
      <p:ext uri="{BB962C8B-B14F-4D97-AF65-F5344CB8AC3E}">
        <p14:creationId xmlns:p14="http://schemas.microsoft.com/office/powerpoint/2010/main" val="2918862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p>
        </p:txBody>
      </p:sp>
      <p:sp>
        <p:nvSpPr>
          <p:cNvPr id="67586" name="Content Placeholder 2"/>
          <p:cNvSpPr>
            <a:spLocks noGrp="1"/>
          </p:cNvSpPr>
          <p:nvPr>
            <p:ph idx="1"/>
          </p:nvPr>
        </p:nvSpPr>
        <p:spPr/>
        <p:txBody>
          <a:bodyPr wrap="square" lIns="68591" tIns="34295" rIns="68591" bIns="34295" anchor="t"/>
          <a:lstStyle/>
          <a:p>
            <a:r>
              <a:rPr lang="en-US" altLang="en-US" sz="1800"/>
              <a:t>os</a:t>
            </a:r>
            <a:r>
              <a:rPr lang="zh-CN" altLang="en-US" sz="1800"/>
              <a:t>模块常用的文件操作函数</a:t>
            </a:r>
          </a:p>
        </p:txBody>
      </p:sp>
      <p:graphicFrame>
        <p:nvGraphicFramePr>
          <p:cNvPr id="3" name="Table -1"/>
          <p:cNvGraphicFramePr/>
          <p:nvPr>
            <p:extLst>
              <p:ext uri="{D42A27DB-BD31-4B8C-83A1-F6EECF244321}">
                <p14:modId xmlns:p14="http://schemas.microsoft.com/office/powerpoint/2010/main" val="463330524"/>
              </p:ext>
            </p:extLst>
          </p:nvPr>
        </p:nvGraphicFramePr>
        <p:xfrm>
          <a:off x="437990" y="1592144"/>
          <a:ext cx="7348802" cy="2880995"/>
        </p:xfrm>
        <a:graphic>
          <a:graphicData uri="http://schemas.openxmlformats.org/drawingml/2006/table">
            <a:tbl>
              <a:tblPr firstRow="1" bandRow="1">
                <a:tableStyleId>{5940675A-B579-460E-94D1-54222C63F5DA}</a:tableStyleId>
              </a:tblPr>
              <a:tblGrid>
                <a:gridCol w="3988382">
                  <a:extLst>
                    <a:ext uri="{9D8B030D-6E8A-4147-A177-3AD203B41FA5}">
                      <a16:colId xmlns:a16="http://schemas.microsoft.com/office/drawing/2014/main" val="20000"/>
                    </a:ext>
                  </a:extLst>
                </a:gridCol>
                <a:gridCol w="336042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350" b="0" u="none" dirty="0">
                          <a:latin typeface="Calibri" panose="020F0502020204030204" charset="0"/>
                          <a:ea typeface="Calibri" panose="020F0502020204030204" charset="0"/>
                          <a:cs typeface="Calibri" panose="020F0502020204030204" charset="0"/>
                        </a:rPr>
                        <a:t>access(path, mode)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350" b="0" u="none" dirty="0">
                          <a:latin typeface="宋体" panose="02010600030101010101" pitchFamily="2" charset="-122"/>
                          <a:ea typeface="宋体" panose="02010600030101010101" pitchFamily="2" charset="-122"/>
                          <a:cs typeface="宋体" panose="02010600030101010101" pitchFamily="2" charset="-122"/>
                        </a:rPr>
                        <a:t>mode</a:t>
                      </a:r>
                      <a:r>
                        <a:rPr lang="zh-CN" altLang="en-US" sz="1350" b="0" u="none" dirty="0">
                          <a:latin typeface="宋体" panose="02010600030101010101" pitchFamily="2" charset="-122"/>
                          <a:ea typeface="宋体" panose="02010600030101010101" pitchFamily="2" charset="-122"/>
                          <a:cs typeface="宋体" panose="02010600030101010101" pitchFamily="2" charset="-122"/>
                        </a:rPr>
                        <a:t>指定的权限访问文件</a:t>
                      </a:r>
                      <a:endParaRPr 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chdir</a:t>
                      </a:r>
                      <a:r>
                        <a:rPr lang="en-US" altLang="zh-CN" sz="1350" b="0" u="none" dirty="0">
                          <a:latin typeface="宋体" panose="02010600030101010101" pitchFamily="2" charset="-122"/>
                          <a:ea typeface="宋体" panose="02010600030101010101" pitchFamily="2" charset="-122"/>
                          <a:cs typeface="宋体" panose="02010600030101010101" pitchFamily="2" charset="-122"/>
                        </a:rPr>
                        <a:t>(path)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把</a:t>
                      </a:r>
                      <a:r>
                        <a:rPr lang="en-US" altLang="zh-CN" sz="1350" b="0" u="none" dirty="0">
                          <a:latin typeface="宋体" panose="02010600030101010101" pitchFamily="2" charset="-122"/>
                          <a:ea typeface="宋体" panose="02010600030101010101" pitchFamily="2" charset="-122"/>
                          <a:cs typeface="宋体" panose="02010600030101010101" pitchFamily="2" charset="-122"/>
                        </a:rPr>
                        <a:t>path</a:t>
                      </a:r>
                      <a:r>
                        <a:rPr lang="zh-CN" altLang="en-US" sz="1350" b="0" u="none" dirty="0">
                          <a:latin typeface="宋体" panose="02010600030101010101" pitchFamily="2" charset="-122"/>
                          <a:ea typeface="宋体" panose="02010600030101010101" pitchFamily="2" charset="-122"/>
                          <a:cs typeface="宋体" panose="02010600030101010101" pitchFamily="2" charset="-122"/>
                        </a:rPr>
                        <a:t>设为当前工作目录</a:t>
                      </a:r>
                      <a:endParaRPr 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chmod</a:t>
                      </a:r>
                      <a:r>
                        <a:rPr lang="en-US" altLang="zh-CN" sz="1350" b="0" u="none" dirty="0">
                          <a:latin typeface="宋体" panose="02010600030101010101" pitchFamily="2" charset="-122"/>
                          <a:ea typeface="宋体" panose="02010600030101010101" pitchFamily="2" charset="-122"/>
                          <a:cs typeface="宋体" panose="02010600030101010101" pitchFamily="2" charset="-122"/>
                        </a:rPr>
                        <a:t>(path, mode, *,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dir_fd</a:t>
                      </a:r>
                      <a:r>
                        <a:rPr lang="en-US" altLang="zh-CN" sz="1350" b="0" u="none" dirty="0">
                          <a:latin typeface="宋体" panose="02010600030101010101" pitchFamily="2" charset="-122"/>
                          <a:ea typeface="宋体" panose="02010600030101010101" pitchFamily="2" charset="-122"/>
                          <a:cs typeface="宋体" panose="02010600030101010101" pitchFamily="2" charset="-122"/>
                        </a:rPr>
                        <a:t>=None,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follow_symlinks</a:t>
                      </a:r>
                      <a:r>
                        <a:rPr lang="en-US" altLang="zh-CN" sz="1350" b="0" u="none" dirty="0">
                          <a:latin typeface="宋体" panose="02010600030101010101" pitchFamily="2" charset="-122"/>
                          <a:ea typeface="宋体" panose="02010600030101010101" pitchFamily="2" charset="-122"/>
                          <a:cs typeface="宋体" panose="02010600030101010101" pitchFamily="2" charset="-122"/>
                        </a:rPr>
                        <a:t>=True)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改变文件的访问权限</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curdir</a:t>
                      </a:r>
                      <a:endParaRPr lang="en-US" altLang="zh-CN"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当前文件夹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environ</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包含系统环境变量和值的字典</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extsep</a:t>
                      </a:r>
                      <a:endParaRPr lang="en-US" altLang="zh-CN"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get_exec_path</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返回可执行文件的搜索路径</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getcwd()</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返回当前工作目录</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listdir</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返回</a:t>
                      </a:r>
                      <a:r>
                        <a:rPr lang="en-US" altLang="zh-CN" sz="135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目录下的文件和目录列表</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open(path, flags, mode=0o777, *, dir_fd=None)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popen(cmd, mode='r', buffering=-1)</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创建进程，启动外部程序</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 name="灯片编号占位符 3">
            <a:extLst>
              <a:ext uri="{FF2B5EF4-FFF2-40B4-BE49-F238E27FC236}">
                <a16:creationId xmlns:a16="http://schemas.microsoft.com/office/drawing/2014/main" id="{D781CAC2-AC5A-4FF1-9D62-E33224B1CF0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42</a:t>
            </a:fld>
            <a:endParaRPr lang="zh-CN" altLang="en-US" strike="noStrike" noProof="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21005" y="1200150"/>
          <a:ext cx="8472805" cy="3671570"/>
        </p:xfrm>
        <a:graphic>
          <a:graphicData uri="http://schemas.openxmlformats.org/drawingml/2006/table">
            <a:tbl>
              <a:tblPr firstRow="1" bandRow="1">
                <a:tableStyleId>{5940675A-B579-460E-94D1-54222C63F5DA}</a:tableStyleId>
              </a:tblPr>
              <a:tblGrid>
                <a:gridCol w="3408045">
                  <a:extLst>
                    <a:ext uri="{9D8B030D-6E8A-4147-A177-3AD203B41FA5}">
                      <a16:colId xmlns:a16="http://schemas.microsoft.com/office/drawing/2014/main" val="20000"/>
                    </a:ext>
                  </a:extLst>
                </a:gridCol>
                <a:gridCol w="5064760">
                  <a:extLst>
                    <a:ext uri="{9D8B030D-6E8A-4147-A177-3AD203B41FA5}">
                      <a16:colId xmlns:a16="http://schemas.microsoft.com/office/drawing/2014/main" val="20001"/>
                    </a:ext>
                  </a:extLst>
                </a:gridCol>
              </a:tblGrid>
              <a:tr h="20574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remove(path)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rename(src, dst)</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replace(old, new)</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11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scandir(path='.')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600" b="0" u="none">
                          <a:latin typeface="宋体" panose="02010600030101010101" pitchFamily="2" charset="-122"/>
                          <a:ea typeface="宋体" panose="02010600030101010101" pitchFamily="2" charset="-122"/>
                          <a:cs typeface="宋体" panose="02010600030101010101" pitchFamily="2" charset="-122"/>
                        </a:rPr>
                        <a:t>DirEntry</a:t>
                      </a:r>
                      <a:r>
                        <a:rPr lang="zh-CN" altLang="en-US" sz="160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600" b="0" u="none">
                          <a:latin typeface="宋体" panose="02010600030101010101" pitchFamily="2" charset="-122"/>
                          <a:ea typeface="宋体" panose="02010600030101010101" pitchFamily="2" charset="-122"/>
                          <a:cs typeface="宋体" panose="02010600030101010101" pitchFamily="2" charset="-122"/>
                        </a:rPr>
                        <a:t>listdir()</a:t>
                      </a:r>
                      <a:r>
                        <a:rPr lang="zh-CN" altLang="en-US" sz="1600" b="0" u="none">
                          <a:latin typeface="宋体" panose="02010600030101010101" pitchFamily="2" charset="-122"/>
                          <a:ea typeface="宋体" panose="02010600030101010101" pitchFamily="2" charset="-122"/>
                          <a:cs typeface="宋体" panose="02010600030101010101" pitchFamily="2" charset="-122"/>
                        </a:rPr>
                        <a:t>更加高效</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sep</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781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startfile(filepath [, operation])</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stat(path)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返回文件的所有属性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system()</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启动外部程序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truncate(path, length)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write(fd, data)</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将</a:t>
                      </a:r>
                      <a:r>
                        <a:rPr lang="en-US" altLang="zh-CN" sz="160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600" b="0" u="none" dirty="0">
                          <a:latin typeface="宋体" panose="02010600030101010101" pitchFamily="2" charset="-122"/>
                          <a:ea typeface="宋体" panose="02010600030101010101" pitchFamily="2" charset="-122"/>
                          <a:cs typeface="宋体" panose="02010600030101010101" pitchFamily="2" charset="-122"/>
                        </a:rPr>
                        <a:t>data</a:t>
                      </a:r>
                      <a:r>
                        <a:rPr lang="zh-CN" altLang="en-US" sz="1600" b="0" u="none" dirty="0">
                          <a:latin typeface="宋体" panose="02010600030101010101" pitchFamily="2" charset="-122"/>
                          <a:ea typeface="宋体" panose="02010600030101010101" pitchFamily="2" charset="-122"/>
                          <a:cs typeface="宋体" panose="02010600030101010101" pitchFamily="2" charset="-122"/>
                        </a:rPr>
                        <a:t>写入文件</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fd</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Title 4"/>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p>
        </p:txBody>
      </p:sp>
      <p:sp>
        <p:nvSpPr>
          <p:cNvPr id="3" name="灯片编号占位符 2">
            <a:extLst>
              <a:ext uri="{FF2B5EF4-FFF2-40B4-BE49-F238E27FC236}">
                <a16:creationId xmlns:a16="http://schemas.microsoft.com/office/drawing/2014/main" id="{87F81E21-6180-433F-9583-6845796F1BCE}"/>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43</a:t>
            </a:fld>
            <a:endParaRPr lang="zh-CN" altLang="en-US" strike="noStrike" noProof="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p:txBody>
          <a:bodyPr wrap="square" lIns="68591" tIns="34295" rIns="68591" bIns="34295" anchor="t"/>
          <a:lstStyle/>
          <a:p>
            <a:r>
              <a:rPr lang="en-US" altLang="en-US" sz="1800"/>
              <a:t>os.path</a:t>
            </a:r>
            <a:r>
              <a:rPr lang="zh-CN" altLang="en-US" sz="1800"/>
              <a:t>常用的文件操作函数</a:t>
            </a:r>
          </a:p>
        </p:txBody>
      </p:sp>
      <p:sp>
        <p:nvSpPr>
          <p:cNvPr id="4" name="Title 3"/>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p>
        </p:txBody>
      </p:sp>
      <p:graphicFrame>
        <p:nvGraphicFramePr>
          <p:cNvPr id="2" name="Table -1"/>
          <p:cNvGraphicFramePr/>
          <p:nvPr/>
        </p:nvGraphicFramePr>
        <p:xfrm>
          <a:off x="457200" y="1659890"/>
          <a:ext cx="7167880" cy="2682240"/>
        </p:xfrm>
        <a:graphic>
          <a:graphicData uri="http://schemas.openxmlformats.org/drawingml/2006/table">
            <a:tbl>
              <a:tblPr firstRow="1" bandRow="1">
                <a:tableStyleId>{5940675A-B579-460E-94D1-54222C63F5DA}</a:tableStyleId>
              </a:tblPr>
              <a:tblGrid>
                <a:gridCol w="2598420">
                  <a:extLst>
                    <a:ext uri="{9D8B030D-6E8A-4147-A177-3AD203B41FA5}">
                      <a16:colId xmlns:a16="http://schemas.microsoft.com/office/drawing/2014/main" val="20000"/>
                    </a:ext>
                  </a:extLst>
                </a:gridCol>
                <a:gridCol w="4569460">
                  <a:extLst>
                    <a:ext uri="{9D8B030D-6E8A-4147-A177-3AD203B41FA5}">
                      <a16:colId xmlns:a16="http://schemas.microsoft.com/office/drawing/2014/main" val="20001"/>
                    </a:ext>
                  </a:extLst>
                </a:gridCol>
              </a:tblGrid>
              <a:tr h="206375">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abspath(path)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basename(path)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commonpath(paths)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commonprefix(paths)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dirname(p)</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返回给定路径的文件夹部分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exists(path)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判断文件是否存在</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6375">
                <a:tc>
                  <a:txBody>
                    <a:bodyPr/>
                    <a:lstStyle/>
                    <a:p>
                      <a:pPr marL="0" indent="0" algn="l">
                        <a:buNone/>
                      </a:pPr>
                      <a:r>
                        <a:rPr lang="en-US" altLang="zh-CN" sz="16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getatime</a:t>
                      </a:r>
                      <a:r>
                        <a:rPr lang="en-US" altLang="zh-CN"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返回文件的最后访问时间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6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getctime</a:t>
                      </a:r>
                      <a:r>
                        <a:rPr lang="en-US" altLang="zh-CN"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返回文件的创建时间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6375">
                <a:tc>
                  <a:txBody>
                    <a:bodyPr/>
                    <a:lstStyle/>
                    <a:p>
                      <a:pPr marL="0" indent="0" algn="l">
                        <a:buNone/>
                      </a:pPr>
                      <a:r>
                        <a:rPr lang="en-US" altLang="zh-CN" sz="16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getmtime</a:t>
                      </a:r>
                      <a:r>
                        <a:rPr lang="en-US" altLang="zh-CN"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返回文件的最后修改时间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getsize(filename)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返回文件的大小</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灯片编号占位符 2">
            <a:extLst>
              <a:ext uri="{FF2B5EF4-FFF2-40B4-BE49-F238E27FC236}">
                <a16:creationId xmlns:a16="http://schemas.microsoft.com/office/drawing/2014/main" id="{801BC1E6-7521-495C-AF05-4C0C41FAE02D}"/>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44</a:t>
            </a:fld>
            <a:endParaRPr lang="zh-CN" altLang="en-US" strike="noStrike" noProof="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384810" y="1301115"/>
          <a:ext cx="8497570" cy="2708275"/>
        </p:xfrm>
        <a:graphic>
          <a:graphicData uri="http://schemas.openxmlformats.org/drawingml/2006/table">
            <a:tbl>
              <a:tblPr firstRow="1" bandRow="1">
                <a:tableStyleId>{5940675A-B579-460E-94D1-54222C63F5DA}</a:tableStyleId>
              </a:tblPr>
              <a:tblGrid>
                <a:gridCol w="1942465">
                  <a:extLst>
                    <a:ext uri="{9D8B030D-6E8A-4147-A177-3AD203B41FA5}">
                      <a16:colId xmlns:a16="http://schemas.microsoft.com/office/drawing/2014/main" val="20000"/>
                    </a:ext>
                  </a:extLst>
                </a:gridCol>
                <a:gridCol w="6555105">
                  <a:extLst>
                    <a:ext uri="{9D8B030D-6E8A-4147-A177-3AD203B41FA5}">
                      <a16:colId xmlns:a16="http://schemas.microsoft.com/office/drawing/2014/main" val="20001"/>
                    </a:ext>
                  </a:extLst>
                </a:gridCol>
              </a:tblGrid>
              <a:tr h="20574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isabs(path)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判断</a:t>
                      </a:r>
                      <a:r>
                        <a:rPr lang="en-US" altLang="zh-CN" sz="1600" b="0" u="none">
                          <a:latin typeface="宋体" panose="02010600030101010101" pitchFamily="2" charset="-122"/>
                          <a:ea typeface="宋体" panose="02010600030101010101" pitchFamily="2" charset="-122"/>
                          <a:cs typeface="宋体" panose="02010600030101010101" pitchFamily="2" charset="-122"/>
                        </a:rPr>
                        <a:t>path</a:t>
                      </a:r>
                      <a:r>
                        <a:rPr lang="zh-CN" altLang="en-US" sz="160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isdir(path)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是否为文件夹</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isfile(path)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判断</a:t>
                      </a:r>
                      <a:r>
                        <a:rPr lang="en-US" altLang="zh-CN"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是否为文件</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join(path, *paths)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path</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600" b="0" u="none" dirty="0" err="1">
                          <a:latin typeface="宋体" panose="02010600030101010101" pitchFamily="2" charset="-122"/>
                          <a:ea typeface="宋体" panose="02010600030101010101" pitchFamily="2" charset="-122"/>
                          <a:cs typeface="宋体" panose="02010600030101010101" pitchFamily="2" charset="-122"/>
                        </a:rPr>
                        <a:t>realpath</a:t>
                      </a:r>
                      <a:r>
                        <a:rPr lang="en-US" altLang="zh-CN" sz="1600" b="0" u="none" dirty="0">
                          <a:latin typeface="宋体" panose="02010600030101010101" pitchFamily="2" charset="-122"/>
                          <a:ea typeface="宋体" panose="02010600030101010101" pitchFamily="2" charset="-122"/>
                          <a:cs typeface="宋体" panose="02010600030101010101" pitchFamily="2" charset="-122"/>
                        </a:rPr>
                        <a: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samefile(f1, f2)</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测试</a:t>
                      </a:r>
                      <a:r>
                        <a:rPr lang="en-US" altLang="zh-CN" sz="1600" b="0" u="none">
                          <a:latin typeface="宋体" panose="02010600030101010101" pitchFamily="2" charset="-122"/>
                          <a:ea typeface="宋体" panose="02010600030101010101" pitchFamily="2" charset="-122"/>
                          <a:cs typeface="宋体" panose="02010600030101010101" pitchFamily="2" charset="-122"/>
                        </a:rPr>
                        <a:t>f1</a:t>
                      </a:r>
                      <a:r>
                        <a:rPr lang="zh-CN" altLang="en-US" sz="1600" b="0" u="none">
                          <a:latin typeface="宋体" panose="02010600030101010101" pitchFamily="2" charset="-122"/>
                          <a:ea typeface="宋体" panose="02010600030101010101" pitchFamily="2" charset="-122"/>
                          <a:cs typeface="宋体" panose="02010600030101010101" pitchFamily="2" charset="-122"/>
                        </a:rPr>
                        <a:t>和</a:t>
                      </a:r>
                      <a:r>
                        <a:rPr lang="en-US" altLang="zh-CN" sz="1600" b="0" u="none">
                          <a:latin typeface="宋体" panose="02010600030101010101" pitchFamily="2" charset="-122"/>
                          <a:ea typeface="宋体" panose="02010600030101010101" pitchFamily="2" charset="-122"/>
                          <a:cs typeface="宋体" panose="02010600030101010101" pitchFamily="2" charset="-122"/>
                        </a:rPr>
                        <a:t>f2</a:t>
                      </a:r>
                      <a:r>
                        <a:rPr lang="zh-CN" altLang="en-US" sz="160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8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split(path)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splitext(path)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从路径中分隔文件的扩展名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splitdrive(path)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从路径中分隔驱动器的名称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 name="Title 3"/>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p>
        </p:txBody>
      </p:sp>
      <p:sp>
        <p:nvSpPr>
          <p:cNvPr id="3" name="灯片编号占位符 2">
            <a:extLst>
              <a:ext uri="{FF2B5EF4-FFF2-40B4-BE49-F238E27FC236}">
                <a16:creationId xmlns:a16="http://schemas.microsoft.com/office/drawing/2014/main" id="{2BE2A6FC-23CD-4247-9594-564562401140}"/>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45</a:t>
            </a:fld>
            <a:endParaRPr lang="zh-CN" altLang="en-US" strike="noStrike" noProof="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7105"/>
          <p:cNvSpPr>
            <a:spLocks noGrp="1"/>
          </p:cNvSpPr>
          <p:nvPr>
            <p:ph type="title"/>
          </p:nvPr>
        </p:nvSpPr>
        <p:spPr>
          <a:xfrm>
            <a:off x="-1270" y="4287"/>
            <a:ext cx="9140825" cy="924563"/>
          </a:xfrm>
        </p:spPr>
        <p:txBody>
          <a:bodyPr/>
          <a:lstStyle/>
          <a:p>
            <a:pPr fontAlgn="base"/>
            <a:r>
              <a:rPr lang="zh-CN" altLang="en-US" strike="noStrike" noProof="1"/>
              <a:t>7.4.1  os与os.path模块</a:t>
            </a:r>
          </a:p>
        </p:txBody>
      </p:sp>
      <p:sp>
        <p:nvSpPr>
          <p:cNvPr id="73730" name="文本占位符 47106"/>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dirty="0"/>
              <a:t>列出当前目录下所有扩展名为</a:t>
            </a:r>
            <a:r>
              <a:rPr lang="en-US" altLang="zh-CN" sz="1800" dirty="0" err="1"/>
              <a:t>pyc</a:t>
            </a:r>
            <a:r>
              <a:rPr lang="zh-CN" altLang="en-US" sz="1800" dirty="0"/>
              <a:t>的文件：</a:t>
            </a:r>
          </a:p>
          <a:p>
            <a:pPr>
              <a:buSzPct val="90000"/>
              <a:buFont typeface="Wingdings" panose="05000000000000000000" pitchFamily="2" charset="2"/>
              <a:buNone/>
            </a:pPr>
            <a:endParaRPr lang="en-US" altLang="zh-CN" sz="1350" dirty="0">
              <a:latin typeface="Consolas" panose="020B0609020204030204" pitchFamily="49" charset="0"/>
            </a:endParaRPr>
          </a:p>
          <a:p>
            <a:pPr>
              <a:buSzPct val="90000"/>
              <a:buFont typeface="Wingdings" panose="05000000000000000000" pitchFamily="2" charset="2"/>
              <a:buNone/>
            </a:pPr>
            <a:r>
              <a:rPr lang="en-US" altLang="zh-CN" sz="1600" dirty="0">
                <a:latin typeface="Consolas" panose="020B0609020204030204" pitchFamily="49" charset="0"/>
              </a:rPr>
              <a:t>&gt;&gt;&gt; import </a:t>
            </a:r>
            <a:r>
              <a:rPr lang="en-US" altLang="zh-CN" sz="1600" dirty="0" err="1">
                <a:latin typeface="Consolas" panose="020B0609020204030204" pitchFamily="49" charset="0"/>
              </a:rPr>
              <a:t>os</a:t>
            </a:r>
            <a:endParaRPr lang="en-US" altLang="zh-CN" sz="1600" dirty="0">
              <a:latin typeface="Consolas" panose="020B0609020204030204" pitchFamily="49" charset="0"/>
            </a:endParaRPr>
          </a:p>
          <a:p>
            <a:pPr>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fname</a:t>
            </a:r>
            <a:r>
              <a:rPr lang="en-US" altLang="zh-CN" sz="1600" dirty="0">
                <a:latin typeface="Consolas" panose="020B0609020204030204" pitchFamily="49" charset="0"/>
              </a:rPr>
              <a:t> for </a:t>
            </a:r>
            <a:r>
              <a:rPr lang="en-US" altLang="zh-CN" sz="1600" dirty="0" err="1">
                <a:latin typeface="Consolas" panose="020B0609020204030204" pitchFamily="49" charset="0"/>
              </a:rPr>
              <a:t>fname</a:t>
            </a:r>
            <a:r>
              <a:rPr lang="en-US" altLang="zh-CN" sz="1600" dirty="0">
                <a:latin typeface="Consolas" panose="020B0609020204030204" pitchFamily="49" charset="0"/>
              </a:rPr>
              <a:t> in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 if   </a:t>
            </a:r>
          </a:p>
          <a:p>
            <a:pPr>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os.path.isfile</a:t>
            </a:r>
            <a:r>
              <a:rPr lang="en-US" altLang="zh-CN" sz="1600" dirty="0">
                <a:latin typeface="Consolas" panose="020B0609020204030204" pitchFamily="49" charset="0"/>
              </a:rPr>
              <a:t>(</a:t>
            </a:r>
            <a:r>
              <a:rPr lang="en-US" altLang="zh-CN" sz="1600" dirty="0" err="1">
                <a:latin typeface="Consolas" panose="020B0609020204030204" pitchFamily="49" charset="0"/>
              </a:rPr>
              <a:t>fname</a:t>
            </a:r>
            <a:r>
              <a:rPr lang="en-US" altLang="zh-CN" sz="1600" dirty="0">
                <a:latin typeface="Consolas" panose="020B0609020204030204" pitchFamily="49" charset="0"/>
              </a:rPr>
              <a:t>) and </a:t>
            </a:r>
            <a:r>
              <a:rPr lang="en-US" altLang="zh-CN" sz="1600" dirty="0" err="1">
                <a:latin typeface="Consolas" panose="020B0609020204030204" pitchFamily="49" charset="0"/>
              </a:rPr>
              <a:t>fname.endswith</a:t>
            </a:r>
            <a:r>
              <a:rPr lang="en-US" altLang="zh-CN" sz="1600" dirty="0">
                <a:latin typeface="Consolas" panose="020B0609020204030204" pitchFamily="49" charset="0"/>
              </a:rPr>
              <a:t>('.</a:t>
            </a:r>
            <a:r>
              <a:rPr lang="en-US" altLang="zh-CN" sz="1600" dirty="0" err="1">
                <a:latin typeface="Consolas" panose="020B0609020204030204" pitchFamily="49" charset="0"/>
              </a:rPr>
              <a:t>pyc</a:t>
            </a:r>
            <a:r>
              <a:rPr lang="en-US" altLang="zh-CN" sz="1600" dirty="0">
                <a:latin typeface="Consolas" panose="020B0609020204030204" pitchFamily="49" charset="0"/>
              </a:rPr>
              <a:t>')]</a:t>
            </a:r>
          </a:p>
          <a:p>
            <a:pPr>
              <a:buSzPct val="90000"/>
              <a:buFont typeface="Wingdings" panose="05000000000000000000" pitchFamily="2" charset="2"/>
              <a:buNone/>
            </a:pPr>
            <a:endParaRPr lang="en-US" altLang="zh-CN" sz="1600" dirty="0">
              <a:latin typeface="Consolas" panose="020B0609020204030204" pitchFamily="49" charset="0"/>
            </a:endParaRPr>
          </a:p>
          <a:p>
            <a:pPr>
              <a:buSzPct val="90000"/>
              <a:buFont typeface="Wingdings" panose="05000000000000000000" pitchFamily="2" charset="2"/>
              <a:buNone/>
            </a:pPr>
            <a:r>
              <a:rPr lang="en-US" altLang="zh-CN" sz="1600" dirty="0">
                <a:solidFill>
                  <a:srgbClr val="00B0F0"/>
                </a:solidFill>
                <a:latin typeface="Consolas" panose="020B0609020204030204" pitchFamily="49" charset="0"/>
              </a:rPr>
              <a:t>['</a:t>
            </a:r>
            <a:r>
              <a:rPr lang="en-US" altLang="zh-CN" sz="1600" dirty="0" err="1">
                <a:solidFill>
                  <a:srgbClr val="00B0F0"/>
                </a:solidFill>
                <a:latin typeface="Consolas" panose="020B0609020204030204" pitchFamily="49" charset="0"/>
              </a:rPr>
              <a:t>consts.pyc</a:t>
            </a:r>
            <a:r>
              <a:rPr lang="en-US" altLang="zh-CN" sz="1600" dirty="0">
                <a:solidFill>
                  <a:srgbClr val="00B0F0"/>
                </a:solidFill>
                <a:latin typeface="Consolas" panose="020B0609020204030204" pitchFamily="49" charset="0"/>
              </a:rPr>
              <a:t>', '</a:t>
            </a:r>
            <a:r>
              <a:rPr lang="en-US" altLang="zh-CN" sz="1600" dirty="0" err="1">
                <a:solidFill>
                  <a:srgbClr val="00B0F0"/>
                </a:solidFill>
                <a:latin typeface="Consolas" panose="020B0609020204030204" pitchFamily="49" charset="0"/>
              </a:rPr>
              <a:t>database_demo.pyc</a:t>
            </a:r>
            <a:r>
              <a:rPr lang="en-US" altLang="zh-CN" sz="1600" dirty="0">
                <a:solidFill>
                  <a:srgbClr val="00B0F0"/>
                </a:solidFill>
                <a:latin typeface="Consolas" panose="020B0609020204030204" pitchFamily="49" charset="0"/>
              </a:rPr>
              <a:t>', '</a:t>
            </a:r>
            <a:r>
              <a:rPr lang="en-US" altLang="zh-CN" sz="1600" dirty="0" err="1">
                <a:solidFill>
                  <a:srgbClr val="00B0F0"/>
                </a:solidFill>
                <a:latin typeface="Consolas" panose="020B0609020204030204" pitchFamily="49" charset="0"/>
              </a:rPr>
              <a:t>nqueens.pyc</a:t>
            </a:r>
            <a:r>
              <a:rPr lang="en-US" altLang="zh-CN" sz="1600" dirty="0">
                <a:solidFill>
                  <a:srgbClr val="00B0F0"/>
                </a:solidFill>
                <a:latin typeface="Consolas" panose="020B0609020204030204" pitchFamily="49" charset="0"/>
              </a:rPr>
              <a:t>']</a:t>
            </a:r>
          </a:p>
        </p:txBody>
      </p:sp>
      <p:sp>
        <p:nvSpPr>
          <p:cNvPr id="2" name="灯片编号占位符 1">
            <a:extLst>
              <a:ext uri="{FF2B5EF4-FFF2-40B4-BE49-F238E27FC236}">
                <a16:creationId xmlns:a16="http://schemas.microsoft.com/office/drawing/2014/main" id="{828B02FA-6814-451B-9C12-80FBC6B96805}"/>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46</a:t>
            </a:fld>
            <a:endParaRPr lang="zh-CN" altLang="en-US" strike="noStrike" noProof="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9153"/>
          <p:cNvSpPr>
            <a:spLocks noGrp="1"/>
          </p:cNvSpPr>
          <p:nvPr>
            <p:ph type="title"/>
          </p:nvPr>
        </p:nvSpPr>
        <p:spPr>
          <a:xfrm>
            <a:off x="-1270" y="4287"/>
            <a:ext cx="9140825" cy="924563"/>
          </a:xfrm>
        </p:spPr>
        <p:txBody>
          <a:bodyPr/>
          <a:lstStyle/>
          <a:p>
            <a:pPr fontAlgn="base"/>
            <a:r>
              <a:rPr lang="zh-CN" altLang="en-US" strike="noStrike" noProof="1"/>
              <a:t>7.4.1  os与os.path模块</a:t>
            </a:r>
          </a:p>
        </p:txBody>
      </p:sp>
      <p:sp>
        <p:nvSpPr>
          <p:cNvPr id="49155" name="文本占位符 49154"/>
          <p:cNvSpPr>
            <a:spLocks noGrp="1"/>
          </p:cNvSpPr>
          <p:nvPr>
            <p:ph idx="1"/>
          </p:nvPr>
        </p:nvSpPr>
        <p:spPr>
          <a:xfrm>
            <a:off x="299085" y="1200150"/>
            <a:ext cx="7386955" cy="3398520"/>
          </a:xfrm>
        </p:spPr>
        <p:txBody>
          <a:bodyPr/>
          <a:lstStyle/>
          <a:p>
            <a:pPr fontAlgn="base">
              <a:lnSpc>
                <a:spcPct val="80000"/>
              </a:lnSpc>
              <a:buFont typeface="Wingdings" panose="05000000000000000000" charset="0"/>
              <a:buChar char="v"/>
            </a:pPr>
            <a:r>
              <a:rPr lang="zh-CN" altLang="en-US" sz="1800" strike="noStrike" noProof="1"/>
              <a:t>将当前目录中所有扩展名为</a:t>
            </a:r>
            <a:r>
              <a:rPr lang="en-US" altLang="zh-CN" sz="1800" strike="noStrike" noProof="1"/>
              <a:t>html</a:t>
            </a:r>
            <a:r>
              <a:rPr lang="zh-CN" altLang="en-US" sz="1800" strike="noStrike" noProof="1"/>
              <a:t>的文件重命名为</a:t>
            </a:r>
            <a:r>
              <a:rPr lang="en-US" altLang="zh-CN" sz="1800" strike="noStrike" noProof="1"/>
              <a:t>htm</a:t>
            </a:r>
            <a:r>
              <a:rPr lang="zh-CN" altLang="en-US" sz="1800" strike="noStrike" noProof="1"/>
              <a:t>的文件：</a:t>
            </a:r>
          </a:p>
          <a:p>
            <a:pPr marL="1905" indent="-344805" fontAlgn="base">
              <a:lnSpc>
                <a:spcPct val="80000"/>
              </a:lnSpc>
              <a:buFontTx/>
              <a:buNone/>
            </a:pPr>
            <a:endParaRPr lang="zh-CN" altLang="en-US" sz="1350" strike="noStrike" noProof="1"/>
          </a:p>
          <a:p>
            <a:pPr marL="1905" indent="-344805" fontAlgn="base">
              <a:lnSpc>
                <a:spcPct val="110000"/>
              </a:lnSpc>
              <a:buFontTx/>
              <a:buNone/>
            </a:pPr>
            <a:r>
              <a:rPr lang="en-US" altLang="zh-CN" sz="1600" strike="noStrike" noProof="1">
                <a:latin typeface="Consolas" panose="020B0609020204030204" pitchFamily="49" charset="0"/>
              </a:rPr>
              <a:t>import os</a:t>
            </a:r>
          </a:p>
          <a:p>
            <a:pPr marL="1905" indent="-344805" fontAlgn="base">
              <a:lnSpc>
                <a:spcPct val="110000"/>
              </a:lnSpc>
              <a:buFontTx/>
              <a:buNone/>
            </a:pP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file_list = [filename for filename in os.listdir(".")\</a:t>
            </a:r>
          </a:p>
          <a:p>
            <a:pPr marL="1905" indent="-344805" fontAlgn="base">
              <a:lnSpc>
                <a:spcPct val="110000"/>
              </a:lnSpc>
              <a:buFontTx/>
              <a:buNone/>
            </a:pPr>
            <a:r>
              <a:rPr lang="en-US" altLang="zh-CN" sz="1600" strike="noStrike" noProof="1">
                <a:latin typeface="Consolas" panose="020B0609020204030204" pitchFamily="49" charset="0"/>
              </a:rPr>
              <a:t>             if filename.endswith('.html')]</a:t>
            </a:r>
          </a:p>
          <a:p>
            <a:pPr marL="1905" indent="-344805" fontAlgn="base">
              <a:lnSpc>
                <a:spcPct val="110000"/>
              </a:lnSpc>
              <a:buFontTx/>
              <a:buNone/>
            </a:pPr>
            <a:r>
              <a:rPr lang="en-US" altLang="zh-CN" sz="1600" strike="noStrike" noProof="1">
                <a:latin typeface="Consolas" panose="020B0609020204030204" pitchFamily="49" charset="0"/>
              </a:rPr>
              <a:t>for filename in file_list:</a:t>
            </a:r>
          </a:p>
          <a:p>
            <a:pPr marL="1905" indent="-344805" fontAlgn="base">
              <a:lnSpc>
                <a:spcPct val="110000"/>
              </a:lnSpc>
              <a:buFontTx/>
              <a:buNone/>
            </a:pPr>
            <a:r>
              <a:rPr lang="en-US" altLang="zh-CN" sz="1600" strike="noStrike" noProof="1">
                <a:latin typeface="Consolas" panose="020B0609020204030204" pitchFamily="49" charset="0"/>
              </a:rPr>
              <a:t>    newname = filename[:-4]+'htm'</a:t>
            </a:r>
          </a:p>
          <a:p>
            <a:pPr marL="1905" indent="-344805" fontAlgn="base">
              <a:lnSpc>
                <a:spcPct val="110000"/>
              </a:lnSpc>
              <a:buFontTx/>
              <a:buNone/>
            </a:pPr>
            <a:r>
              <a:rPr lang="en-US" altLang="zh-CN" sz="1600" strike="noStrike" noProof="1">
                <a:latin typeface="Consolas" panose="020B0609020204030204" pitchFamily="49" charset="0"/>
              </a:rPr>
              <a:t>    os.rename(filename, newname)</a:t>
            </a:r>
          </a:p>
          <a:p>
            <a:pPr marL="1905" indent="-344805" fontAlgn="base">
              <a:lnSpc>
                <a:spcPct val="110000"/>
              </a:lnSpc>
              <a:buFontTx/>
              <a:buNone/>
            </a:pPr>
            <a:r>
              <a:rPr lang="en-US" altLang="zh-CN" sz="1600" strike="noStrike" noProof="1">
                <a:latin typeface="Consolas" panose="020B0609020204030204" pitchFamily="49" charset="0"/>
              </a:rPr>
              <a:t>    print(filename+"</a:t>
            </a:r>
            <a:r>
              <a:rPr lang="zh-CN" altLang="en-US" sz="1600" strike="noStrike" noProof="1">
                <a:latin typeface="Consolas" panose="020B0609020204030204" pitchFamily="49" charset="0"/>
              </a:rPr>
              <a:t>更名为：</a:t>
            </a:r>
            <a:r>
              <a:rPr lang="en-US" altLang="zh-CN" sz="1600" strike="noStrike" noProof="1">
                <a:latin typeface="Consolas" panose="020B0609020204030204" pitchFamily="49" charset="0"/>
              </a:rPr>
              <a:t>"+newname)</a:t>
            </a:r>
          </a:p>
        </p:txBody>
      </p:sp>
      <p:sp>
        <p:nvSpPr>
          <p:cNvPr id="2" name="灯片编号占位符 1">
            <a:extLst>
              <a:ext uri="{FF2B5EF4-FFF2-40B4-BE49-F238E27FC236}">
                <a16:creationId xmlns:a16="http://schemas.microsoft.com/office/drawing/2014/main" id="{FE5EBD85-5EBC-4D5A-9B6B-7494F2FF9F11}"/>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47</a:t>
            </a:fld>
            <a:endParaRPr lang="zh-CN" altLang="en-US" strike="noStrike" noProof="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7.4.2  shutil模块</a:t>
            </a:r>
            <a:endParaRPr lang="zh-CN" altLang="en-US" strike="noStrike" noProof="1"/>
          </a:p>
        </p:txBody>
      </p:sp>
      <p:graphicFrame>
        <p:nvGraphicFramePr>
          <p:cNvPr id="3" name="Content Placeholder -1"/>
          <p:cNvGraphicFramePr>
            <a:graphicFrameLocks noGrp="1"/>
          </p:cNvGraphicFramePr>
          <p:nvPr>
            <p:ph idx="1"/>
          </p:nvPr>
        </p:nvGraphicFramePr>
        <p:xfrm>
          <a:off x="349885" y="1155065"/>
          <a:ext cx="8364855" cy="3662045"/>
        </p:xfrm>
        <a:graphic>
          <a:graphicData uri="http://schemas.openxmlformats.org/drawingml/2006/table">
            <a:tbl>
              <a:tblPr firstRow="1" bandRow="1">
                <a:tableStyleId>{5940675A-B579-460E-94D1-54222C63F5DA}</a:tableStyleId>
              </a:tblPr>
              <a:tblGrid>
                <a:gridCol w="2894330">
                  <a:extLst>
                    <a:ext uri="{9D8B030D-6E8A-4147-A177-3AD203B41FA5}">
                      <a16:colId xmlns:a16="http://schemas.microsoft.com/office/drawing/2014/main" val="20000"/>
                    </a:ext>
                  </a:extLst>
                </a:gridCol>
                <a:gridCol w="5470525">
                  <a:extLst>
                    <a:ext uri="{9D8B030D-6E8A-4147-A177-3AD203B41FA5}">
                      <a16:colId xmlns:a16="http://schemas.microsoft.com/office/drawing/2014/main" val="20001"/>
                    </a:ext>
                  </a:extLst>
                </a:gridCol>
              </a:tblGrid>
              <a:tr h="218440">
                <a:tc>
                  <a:txBody>
                    <a:bodyPr/>
                    <a:lstStyle/>
                    <a:p>
                      <a:pPr indent="0" algn="ctr">
                        <a:buNone/>
                      </a:pPr>
                      <a:r>
                        <a:rPr lang="zh-CN" altLang="en-US" sz="1300" b="1">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300" b="1">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复制文件，新文件具有同样的文件属性，如果目标文件已存在则抛出异常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copy2(src,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复制文件，新文件具有原文件完全一样的属性，包括创建时间、修改时间和最后访问时间等等，如果目标文件已存在则抛出异常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8440">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copyfile(src,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复制文件，不复制文件属性，如果目标文件已存在则直接覆盖</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copyfileobj(fsrc, fdst)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在两个文件对象之间复制数据，例如</a:t>
                      </a:r>
                      <a:r>
                        <a:rPr lang="en-US" altLang="zh-CN" sz="1300" b="0">
                          <a:latin typeface="宋体" panose="02010600030101010101" pitchFamily="2" charset="-122"/>
                          <a:ea typeface="宋体" panose="02010600030101010101" pitchFamily="2" charset="-122"/>
                          <a:cs typeface="宋体" panose="02010600030101010101" pitchFamily="2" charset="-122"/>
                        </a:rPr>
                        <a:t>copyfileobj(open('123.txt'), open('456.txt', 'a'))</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075">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copymode(src,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把</a:t>
                      </a:r>
                      <a:r>
                        <a:rPr lang="en-US" altLang="zh-CN" sz="1300" b="0">
                          <a:latin typeface="宋体" panose="02010600030101010101" pitchFamily="2" charset="-122"/>
                          <a:ea typeface="宋体" panose="02010600030101010101" pitchFamily="2" charset="-122"/>
                          <a:cs typeface="宋体" panose="02010600030101010101" pitchFamily="2" charset="-122"/>
                        </a:rPr>
                        <a:t>src</a:t>
                      </a:r>
                      <a:r>
                        <a:rPr lang="zh-CN" altLang="en-US" sz="1300" b="0">
                          <a:latin typeface="宋体" panose="02010600030101010101" pitchFamily="2" charset="-122"/>
                          <a:ea typeface="宋体" panose="02010600030101010101" pitchFamily="2" charset="-122"/>
                          <a:cs typeface="宋体" panose="02010600030101010101" pitchFamily="2" charset="-122"/>
                        </a:rPr>
                        <a:t>的模式位（</a:t>
                      </a:r>
                      <a:r>
                        <a:rPr lang="en-US" altLang="zh-CN" sz="1300" b="0">
                          <a:latin typeface="宋体" panose="02010600030101010101" pitchFamily="2" charset="-122"/>
                          <a:ea typeface="宋体" panose="02010600030101010101" pitchFamily="2" charset="-122"/>
                          <a:cs typeface="宋体" panose="02010600030101010101" pitchFamily="2" charset="-122"/>
                        </a:rPr>
                        <a:t>mode bit</a:t>
                      </a:r>
                      <a:r>
                        <a:rPr lang="zh-CN" altLang="en-US" sz="1300" b="0">
                          <a:latin typeface="宋体" panose="02010600030101010101" pitchFamily="2" charset="-122"/>
                          <a:ea typeface="宋体" panose="02010600030101010101" pitchFamily="2" charset="-122"/>
                          <a:cs typeface="宋体" panose="02010600030101010101" pitchFamily="2" charset="-122"/>
                        </a:rPr>
                        <a:t>）复制到</a:t>
                      </a:r>
                      <a:r>
                        <a:rPr lang="en-US" altLang="zh-CN" sz="1300" b="0">
                          <a:latin typeface="宋体" panose="02010600030101010101" pitchFamily="2" charset="-122"/>
                          <a:ea typeface="宋体" panose="02010600030101010101" pitchFamily="2" charset="-122"/>
                          <a:cs typeface="宋体" panose="02010600030101010101" pitchFamily="2" charset="-122"/>
                        </a:rPr>
                        <a:t>dst</a:t>
                      </a:r>
                      <a:r>
                        <a:rPr lang="zh-CN" altLang="en-US" sz="1300" b="0">
                          <a:latin typeface="宋体" panose="02010600030101010101" pitchFamily="2" charset="-122"/>
                          <a:ea typeface="宋体" panose="02010600030101010101" pitchFamily="2" charset="-122"/>
                          <a:cs typeface="宋体" panose="02010600030101010101" pitchFamily="2" charset="-122"/>
                        </a:rPr>
                        <a:t>上，之后二者具有相同的模式</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9075">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copystat(src,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把</a:t>
                      </a:r>
                      <a:r>
                        <a:rPr lang="en-US" altLang="zh-CN" sz="1300" b="0">
                          <a:latin typeface="宋体" panose="02010600030101010101" pitchFamily="2" charset="-122"/>
                          <a:ea typeface="宋体" panose="02010600030101010101" pitchFamily="2" charset="-122"/>
                          <a:cs typeface="宋体" panose="02010600030101010101" pitchFamily="2" charset="-122"/>
                        </a:rPr>
                        <a:t>src</a:t>
                      </a:r>
                      <a:r>
                        <a:rPr lang="zh-CN" altLang="en-US" sz="1300" b="0">
                          <a:latin typeface="宋体" panose="02010600030101010101" pitchFamily="2" charset="-122"/>
                          <a:ea typeface="宋体" panose="02010600030101010101" pitchFamily="2" charset="-122"/>
                          <a:cs typeface="宋体" panose="02010600030101010101" pitchFamily="2" charset="-122"/>
                        </a:rPr>
                        <a:t>的模式位、访问时间等所有状态都复制到</a:t>
                      </a:r>
                      <a:r>
                        <a:rPr lang="en-US" altLang="zh-CN" sz="1300" b="0">
                          <a:latin typeface="宋体" panose="02010600030101010101" pitchFamily="2" charset="-122"/>
                          <a:ea typeface="宋体" panose="02010600030101010101" pitchFamily="2" charset="-122"/>
                          <a:cs typeface="宋体" panose="02010600030101010101" pitchFamily="2" charset="-122"/>
                        </a:rPr>
                        <a:t>dst</a:t>
                      </a:r>
                      <a:r>
                        <a:rPr lang="zh-CN" altLang="en-US" sz="1300" b="0">
                          <a:latin typeface="宋体" panose="02010600030101010101" pitchFamily="2" charset="-122"/>
                          <a:ea typeface="宋体" panose="02010600030101010101" pitchFamily="2" charset="-122"/>
                          <a:cs typeface="宋体" panose="02010600030101010101" pitchFamily="2" charset="-122"/>
                        </a:rPr>
                        <a:t>上</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8440">
                <a:tc>
                  <a:txBody>
                    <a:bodyPr/>
                    <a:lstStyle/>
                    <a:p>
                      <a:pPr indent="0">
                        <a:buNone/>
                      </a:pPr>
                      <a:r>
                        <a:rPr lang="en-US" altLang="zh-CN" sz="1300" b="0" dirty="0" err="1">
                          <a:solidFill>
                            <a:srgbClr val="FF0000"/>
                          </a:solidFill>
                          <a:latin typeface="宋体" panose="02010600030101010101" pitchFamily="2" charset="-122"/>
                          <a:ea typeface="宋体" panose="02010600030101010101" pitchFamily="2" charset="-122"/>
                          <a:cs typeface="宋体" panose="02010600030101010101" pitchFamily="2" charset="-122"/>
                        </a:rPr>
                        <a:t>copytree</a:t>
                      </a:r>
                      <a:r>
                        <a:rPr lang="en-US" altLang="zh-CN" sz="1300" b="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300" b="0" dirty="0" err="1">
                          <a:solidFill>
                            <a:srgbClr val="FF0000"/>
                          </a:solidFill>
                          <a:latin typeface="宋体" panose="02010600030101010101" pitchFamily="2" charset="-122"/>
                          <a:ea typeface="宋体" panose="02010600030101010101" pitchFamily="2" charset="-122"/>
                          <a:cs typeface="宋体" panose="02010600030101010101" pitchFamily="2" charset="-122"/>
                        </a:rPr>
                        <a:t>src</a:t>
                      </a:r>
                      <a:r>
                        <a:rPr lang="en-US" altLang="zh-CN" sz="1300" b="0"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300" b="0" dirty="0" err="1">
                          <a:solidFill>
                            <a:srgbClr val="FF0000"/>
                          </a:solidFill>
                          <a:latin typeface="宋体" panose="02010600030101010101" pitchFamily="2" charset="-122"/>
                          <a:ea typeface="宋体" panose="02010600030101010101" pitchFamily="2" charset="-122"/>
                          <a:cs typeface="宋体" panose="02010600030101010101" pitchFamily="2" charset="-122"/>
                        </a:rPr>
                        <a:t>dst</a:t>
                      </a:r>
                      <a:r>
                        <a:rPr lang="en-US" altLang="zh-CN" sz="1300" b="0"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递归复制文件夹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9075">
                <a:tc>
                  <a:txBody>
                    <a:bodyPr/>
                    <a:lstStyle/>
                    <a:p>
                      <a:pPr indent="0">
                        <a:buNone/>
                      </a:pPr>
                      <a:r>
                        <a:rPr lang="en-US" altLang="zh-CN" sz="1300" b="0" dirty="0" err="1">
                          <a:latin typeface="宋体" panose="02010600030101010101" pitchFamily="2" charset="-122"/>
                          <a:ea typeface="宋体" panose="02010600030101010101" pitchFamily="2" charset="-122"/>
                          <a:cs typeface="宋体" panose="02010600030101010101" pitchFamily="2" charset="-122"/>
                        </a:rPr>
                        <a:t>disk_usage</a:t>
                      </a:r>
                      <a:r>
                        <a:rPr lang="en-US" altLang="zh-CN" sz="1300" b="0" dirty="0">
                          <a:latin typeface="宋体" panose="02010600030101010101" pitchFamily="2" charset="-122"/>
                          <a:ea typeface="宋体" panose="02010600030101010101" pitchFamily="2" charset="-122"/>
                          <a:cs typeface="宋体" panose="02010600030101010101" pitchFamily="2" charset="-122"/>
                        </a:rPr>
                        <a:t>(path)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查看磁盘使用情况</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8440">
                <a:tc>
                  <a:txBody>
                    <a:bodyPr/>
                    <a:lstStyle/>
                    <a:p>
                      <a:pPr indent="0">
                        <a:buNone/>
                      </a:pPr>
                      <a:r>
                        <a:rPr lang="en-US" altLang="zh-CN" sz="1300" b="0" dirty="0">
                          <a:latin typeface="宋体" panose="02010600030101010101" pitchFamily="2" charset="-122"/>
                          <a:ea typeface="宋体" panose="02010600030101010101" pitchFamily="2" charset="-122"/>
                          <a:cs typeface="宋体" panose="02010600030101010101" pitchFamily="2" charset="-122"/>
                        </a:rPr>
                        <a:t>move(</a:t>
                      </a:r>
                      <a:r>
                        <a:rPr lang="en-US" altLang="zh-CN" sz="1300" b="0" dirty="0" err="1">
                          <a:latin typeface="宋体" panose="02010600030101010101" pitchFamily="2" charset="-122"/>
                          <a:ea typeface="宋体" panose="02010600030101010101" pitchFamily="2" charset="-122"/>
                          <a:cs typeface="宋体" panose="02010600030101010101" pitchFamily="2" charset="-122"/>
                        </a:rPr>
                        <a:t>src</a:t>
                      </a:r>
                      <a:r>
                        <a:rPr lang="en-US" altLang="zh-CN" sz="1300" b="0" dirty="0">
                          <a:latin typeface="宋体" panose="02010600030101010101" pitchFamily="2" charset="-122"/>
                          <a:ea typeface="宋体" panose="02010600030101010101" pitchFamily="2" charset="-122"/>
                          <a:cs typeface="宋体" panose="02010600030101010101" pitchFamily="2" charset="-122"/>
                        </a:rPr>
                        <a:t>, </a:t>
                      </a:r>
                      <a:r>
                        <a:rPr lang="en-US" altLang="zh-CN" sz="1300" b="0" dirty="0" err="1">
                          <a:latin typeface="宋体" panose="02010600030101010101" pitchFamily="2" charset="-122"/>
                          <a:ea typeface="宋体" panose="02010600030101010101" pitchFamily="2" charset="-122"/>
                          <a:cs typeface="宋体" panose="02010600030101010101" pitchFamily="2" charset="-122"/>
                        </a:rPr>
                        <a:t>dst</a:t>
                      </a:r>
                      <a:r>
                        <a:rPr lang="en-US" altLang="zh-CN" sz="1300" b="0" dirty="0">
                          <a:latin typeface="宋体" panose="02010600030101010101" pitchFamily="2" charset="-122"/>
                          <a:ea typeface="宋体" panose="02010600030101010101" pitchFamily="2" charset="-122"/>
                          <a:cs typeface="宋体" panose="02010600030101010101" pitchFamily="2" charset="-122"/>
                        </a:rPr>
                        <a: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dirty="0">
                          <a:latin typeface="宋体" panose="02010600030101010101" pitchFamily="2" charset="-122"/>
                          <a:ea typeface="宋体" panose="02010600030101010101" pitchFamily="2" charset="-122"/>
                          <a:cs typeface="宋体" panose="02010600030101010101" pitchFamily="2" charset="-122"/>
                        </a:rPr>
                        <a:t>移动文件或递归移动文件夹，也可以给文件和文件夹重命名</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907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rmtree(path)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dirty="0">
                          <a:latin typeface="宋体" panose="02010600030101010101" pitchFamily="2" charset="-122"/>
                          <a:ea typeface="宋体" panose="02010600030101010101" pitchFamily="2" charset="-122"/>
                          <a:cs typeface="宋体" panose="02010600030101010101" pitchFamily="2" charset="-122"/>
                        </a:rPr>
                        <a:t>递归删除文件夹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560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make_archive(base_name, format, root_dir=None, base_dir=None)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dirty="0">
                          <a:latin typeface="宋体" panose="02010600030101010101" pitchFamily="2" charset="-122"/>
                          <a:ea typeface="宋体" panose="02010600030101010101" pitchFamily="2" charset="-122"/>
                          <a:cs typeface="宋体" panose="02010600030101010101" pitchFamily="2" charset="-122"/>
                        </a:rPr>
                        <a:t>创建</a:t>
                      </a:r>
                      <a:r>
                        <a:rPr lang="en-US" altLang="zh-CN" sz="1300" b="0" dirty="0">
                          <a:latin typeface="宋体" panose="02010600030101010101" pitchFamily="2" charset="-122"/>
                          <a:ea typeface="宋体" panose="02010600030101010101" pitchFamily="2" charset="-122"/>
                          <a:cs typeface="宋体" panose="02010600030101010101" pitchFamily="2" charset="-122"/>
                        </a:rPr>
                        <a:t>tar</a:t>
                      </a:r>
                      <a:r>
                        <a:rPr lang="zh-CN" altLang="en-US" sz="1300" b="0" dirty="0">
                          <a:latin typeface="宋体" panose="02010600030101010101" pitchFamily="2" charset="-122"/>
                          <a:ea typeface="宋体" panose="02010600030101010101" pitchFamily="2" charset="-122"/>
                          <a:cs typeface="宋体" panose="02010600030101010101" pitchFamily="2" charset="-122"/>
                        </a:rPr>
                        <a:t>或</a:t>
                      </a:r>
                      <a:r>
                        <a:rPr lang="en-US" altLang="zh-CN" sz="1300" b="0" dirty="0">
                          <a:latin typeface="宋体" panose="02010600030101010101" pitchFamily="2" charset="-122"/>
                          <a:ea typeface="宋体" panose="02010600030101010101" pitchFamily="2" charset="-122"/>
                          <a:cs typeface="宋体" panose="02010600030101010101" pitchFamily="2" charset="-122"/>
                        </a:rPr>
                        <a:t>zip</a:t>
                      </a:r>
                      <a:r>
                        <a:rPr lang="zh-CN" altLang="en-US" sz="1300" b="0" dirty="0">
                          <a:latin typeface="宋体" panose="02010600030101010101" pitchFamily="2" charset="-122"/>
                          <a:ea typeface="宋体" panose="02010600030101010101" pitchFamily="2" charset="-122"/>
                          <a:cs typeface="宋体" panose="02010600030101010101" pitchFamily="2" charset="-122"/>
                        </a:rPr>
                        <a:t>格式的压缩文件</a:t>
                      </a:r>
                      <a:endParaRPr lang="en-US" sz="1300" b="0" dirty="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2514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unpack_archive(filename, extract_dir=None, format=None)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dirty="0">
                          <a:latin typeface="宋体" panose="02010600030101010101" pitchFamily="2" charset="-122"/>
                          <a:ea typeface="宋体" panose="02010600030101010101" pitchFamily="2" charset="-122"/>
                          <a:cs typeface="宋体" panose="02010600030101010101" pitchFamily="2" charset="-122"/>
                        </a:rPr>
                        <a:t>解压缩压缩文件</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4" name="灯片编号占位符 3">
            <a:extLst>
              <a:ext uri="{FF2B5EF4-FFF2-40B4-BE49-F238E27FC236}">
                <a16:creationId xmlns:a16="http://schemas.microsoft.com/office/drawing/2014/main" id="{67B49795-A6C1-4148-BB8C-4F5A901D6D38}"/>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48</a:t>
            </a:fld>
            <a:endParaRPr lang="zh-CN" altLang="en-US" strike="noStrike" noProof="1"/>
          </a:p>
        </p:txBody>
      </p:sp>
      <p:sp>
        <p:nvSpPr>
          <p:cNvPr id="6" name="文本框 5">
            <a:extLst>
              <a:ext uri="{FF2B5EF4-FFF2-40B4-BE49-F238E27FC236}">
                <a16:creationId xmlns:a16="http://schemas.microsoft.com/office/drawing/2014/main" id="{FAD5886D-8B9C-44BB-BA84-41B0B1FFC353}"/>
              </a:ext>
            </a:extLst>
          </p:cNvPr>
          <p:cNvSpPr txBox="1"/>
          <p:nvPr/>
        </p:nvSpPr>
        <p:spPr>
          <a:xfrm>
            <a:off x="3150454" y="279511"/>
            <a:ext cx="5772629" cy="523220"/>
          </a:xfrm>
          <a:prstGeom prst="rect">
            <a:avLst/>
          </a:prstGeom>
          <a:noFill/>
        </p:spPr>
        <p:txBody>
          <a:bodyPr wrap="square">
            <a:spAutoFit/>
          </a:bodyPr>
          <a:lstStyle/>
          <a:p>
            <a:r>
              <a:rPr lang="en-US" altLang="zh-CN" sz="1400" b="0" i="0" dirty="0" err="1">
                <a:solidFill>
                  <a:srgbClr val="333333"/>
                </a:solidFill>
                <a:effectLst/>
                <a:latin typeface="arial" panose="020B0604020202020204" pitchFamily="34" charset="0"/>
              </a:rPr>
              <a:t>shutil</a:t>
            </a:r>
            <a:r>
              <a:rPr lang="zh-CN" altLang="en-US" sz="1400" b="0" i="0" dirty="0">
                <a:solidFill>
                  <a:srgbClr val="333333"/>
                </a:solidFill>
                <a:effectLst/>
                <a:latin typeface="arial" panose="020B0604020202020204" pitchFamily="34" charset="0"/>
              </a:rPr>
              <a:t>可以简单地理解为</a:t>
            </a:r>
            <a:r>
              <a:rPr lang="en-US" altLang="zh-CN" sz="1400" b="0" i="0" dirty="0" err="1">
                <a:solidFill>
                  <a:srgbClr val="333333"/>
                </a:solidFill>
                <a:effectLst/>
                <a:latin typeface="arial" panose="020B0604020202020204" pitchFamily="34" charset="0"/>
              </a:rPr>
              <a:t>sh</a:t>
            </a:r>
            <a:r>
              <a:rPr lang="en-US" altLang="zh-CN" sz="1400" b="0" i="0" dirty="0">
                <a:solidFill>
                  <a:srgbClr val="333333"/>
                </a:solidFill>
                <a:effectLst/>
                <a:latin typeface="arial" panose="020B0604020202020204" pitchFamily="34" charset="0"/>
              </a:rPr>
              <a:t> + util</a:t>
            </a:r>
            <a:r>
              <a:rPr lang="zh-CN" altLang="en-US" sz="1400" b="0" i="0" dirty="0">
                <a:solidFill>
                  <a:srgbClr val="333333"/>
                </a:solidFill>
                <a:effectLst/>
                <a:latin typeface="arial" panose="020B0604020202020204" pitchFamily="34" charset="0"/>
              </a:rPr>
              <a:t>，</a:t>
            </a:r>
            <a:r>
              <a:rPr lang="en-US" altLang="zh-CN" sz="1400" b="0" i="0" dirty="0">
                <a:solidFill>
                  <a:srgbClr val="333333"/>
                </a:solidFill>
                <a:effectLst/>
                <a:latin typeface="arial" panose="020B0604020202020204" pitchFamily="34" charset="0"/>
              </a:rPr>
              <a:t>shell</a:t>
            </a:r>
            <a:r>
              <a:rPr lang="zh-CN" altLang="en-US" sz="1400" b="0" i="0" dirty="0">
                <a:solidFill>
                  <a:srgbClr val="333333"/>
                </a:solidFill>
                <a:effectLst/>
                <a:latin typeface="arial" panose="020B0604020202020204" pitchFamily="34" charset="0"/>
              </a:rPr>
              <a:t>工具的意思。</a:t>
            </a:r>
            <a:r>
              <a:rPr lang="en-US" altLang="zh-CN" sz="1400" b="0" i="0" dirty="0" err="1">
                <a:solidFill>
                  <a:srgbClr val="333333"/>
                </a:solidFill>
                <a:effectLst/>
                <a:latin typeface="arial" panose="020B0604020202020204" pitchFamily="34" charset="0"/>
              </a:rPr>
              <a:t>shutil</a:t>
            </a:r>
            <a:r>
              <a:rPr lang="zh-CN" altLang="en-US" sz="1400" b="0" i="0" dirty="0">
                <a:solidFill>
                  <a:srgbClr val="333333"/>
                </a:solidFill>
                <a:effectLst/>
                <a:latin typeface="arial" panose="020B0604020202020204" pitchFamily="34" charset="0"/>
              </a:rPr>
              <a:t>模块是对</a:t>
            </a:r>
            <a:r>
              <a:rPr lang="en-US" altLang="zh-CN" sz="1400" b="0" i="0" dirty="0" err="1">
                <a:solidFill>
                  <a:srgbClr val="333333"/>
                </a:solidFill>
                <a:effectLst/>
                <a:latin typeface="arial" panose="020B0604020202020204" pitchFamily="34" charset="0"/>
              </a:rPr>
              <a:t>os</a:t>
            </a:r>
            <a:r>
              <a:rPr lang="zh-CN" altLang="en-US" sz="1400" b="0" i="0" dirty="0">
                <a:solidFill>
                  <a:srgbClr val="333333"/>
                </a:solidFill>
                <a:effectLst/>
                <a:latin typeface="arial" panose="020B0604020202020204" pitchFamily="34" charset="0"/>
              </a:rPr>
              <a:t>模块的补充，主要针对文件的拷贝、删除、移动、压缩和解压操作。</a:t>
            </a:r>
            <a:endParaRPr lang="zh-CN" altLang="en-US" sz="1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2225"/>
          <p:cNvSpPr>
            <a:spLocks noGrp="1"/>
          </p:cNvSpPr>
          <p:nvPr>
            <p:ph type="title"/>
          </p:nvPr>
        </p:nvSpPr>
        <p:spPr>
          <a:xfrm>
            <a:off x="-1270" y="4287"/>
            <a:ext cx="9140825" cy="924563"/>
          </a:xfrm>
        </p:spPr>
        <p:txBody>
          <a:bodyPr/>
          <a:lstStyle/>
          <a:p>
            <a:pPr fontAlgn="base"/>
            <a:r>
              <a:rPr lang="zh-CN" altLang="en-US" strike="noStrike" noProof="1"/>
              <a:t>7.4.2  shutil模块</a:t>
            </a:r>
          </a:p>
        </p:txBody>
      </p:sp>
      <p:sp>
        <p:nvSpPr>
          <p:cNvPr id="52227" name="文本占位符 52226"/>
          <p:cNvSpPr>
            <a:spLocks noGrp="1"/>
          </p:cNvSpPr>
          <p:nvPr>
            <p:ph idx="1"/>
          </p:nvPr>
        </p:nvSpPr>
        <p:spPr/>
        <p:txBody>
          <a:bodyPr/>
          <a:lstStyle/>
          <a:p>
            <a:pPr fontAlgn="base">
              <a:buFont typeface="Wingdings" panose="05000000000000000000" charset="0"/>
              <a:buChar char="§"/>
            </a:pPr>
            <a:r>
              <a:rPr lang="en-US" altLang="x-none" sz="1800" strike="noStrike" noProof="1"/>
              <a:t>使用该模块的copyfile()方法复制文件</a:t>
            </a:r>
          </a:p>
          <a:p>
            <a:pPr marL="1905" indent="-344805" fontAlgn="base">
              <a:buFontTx/>
              <a:buNone/>
            </a:pPr>
            <a:r>
              <a:rPr lang="en-US" altLang="x-none" sz="1600" strike="noStrike" noProof="1">
                <a:latin typeface="Consolas" panose="020B0609020204030204" pitchFamily="49" charset="0"/>
              </a:rPr>
              <a:t>&gt;&gt;&gt; import shutil</a:t>
            </a:r>
          </a:p>
          <a:p>
            <a:pPr marL="1905" indent="-344805" fontAlgn="base">
              <a:buFontTx/>
              <a:buNone/>
            </a:pPr>
            <a:r>
              <a:rPr lang="en-US" altLang="x-none" sz="1600" strike="noStrike" noProof="1">
                <a:latin typeface="Consolas" panose="020B0609020204030204" pitchFamily="49" charset="0"/>
              </a:rPr>
              <a:t>&gt;&gt;&gt; shutil.copyfile('C:\\dir.txt', 'C:\\dir1.txt')</a:t>
            </a:r>
            <a:endParaRPr lang="en-US" altLang="x-none" sz="1350" strike="noStrike" noProof="1">
              <a:latin typeface="Consolas" panose="020B0609020204030204" pitchFamily="49" charset="0"/>
            </a:endParaRPr>
          </a:p>
          <a:p>
            <a:pPr marL="1905" indent="-344805" fontAlgn="base">
              <a:buFont typeface="Wingdings" panose="05000000000000000000" charset="0"/>
              <a:buChar char="§"/>
            </a:pPr>
            <a:r>
              <a:rPr lang="en-US" altLang="x-none" sz="1800" strike="noStrike" noProof="1"/>
              <a:t>将C:\Python37\Dlls文件夹以及该文件夹中所有文件压缩至D:\a.zip文件</a:t>
            </a:r>
          </a:p>
          <a:p>
            <a:pPr marL="1905" indent="-344805" fontAlgn="base">
              <a:buFontTx/>
              <a:buNone/>
            </a:pPr>
            <a:r>
              <a:rPr lang="en-US" altLang="x-none" sz="1600" strike="noStrike" noProof="1">
                <a:latin typeface="Consolas" panose="020B0609020204030204" pitchFamily="49" charset="0"/>
              </a:rPr>
              <a:t>&gt;&gt;&gt; shutil.make_archive('D:\\a', 'zip', 'C:\\Python37', 'Dlls')</a:t>
            </a:r>
            <a:endParaRPr lang="en-US" altLang="x-none" sz="1350" strike="noStrike" noProof="1">
              <a:latin typeface="Consolas" panose="020B0609020204030204" pitchFamily="49" charset="0"/>
            </a:endParaRPr>
          </a:p>
          <a:p>
            <a:pPr fontAlgn="base">
              <a:buFont typeface="Wingdings" panose="05000000000000000000" charset="0"/>
              <a:buChar char="§"/>
            </a:pPr>
            <a:r>
              <a:rPr lang="en-US" altLang="x-none" sz="1800" strike="noStrike" noProof="1"/>
              <a:t>将刚压缩得到的文件D:\a.zip解压缩至D:\a_unpack文件夹</a:t>
            </a:r>
          </a:p>
          <a:p>
            <a:pPr marL="1905" indent="-344805" fontAlgn="base">
              <a:buFontTx/>
              <a:buNone/>
            </a:pPr>
            <a:r>
              <a:rPr lang="en-US" altLang="x-none" sz="1600" strike="noStrike" noProof="1">
                <a:latin typeface="Consolas" panose="020B0609020204030204" pitchFamily="49" charset="0"/>
              </a:rPr>
              <a:t>&gt;&gt;&gt; shutil.unpack_archive('D:\\a.zip', 'D:\\a_unpack')</a:t>
            </a:r>
            <a:endParaRPr lang="en-US" altLang="x-none" sz="1350" strike="noStrike" noProof="1">
              <a:latin typeface="Consolas" panose="020B0609020204030204" pitchFamily="49" charset="0"/>
            </a:endParaRPr>
          </a:p>
          <a:p>
            <a:pPr fontAlgn="base">
              <a:buFont typeface="Wingdings" panose="05000000000000000000" charset="0"/>
              <a:buChar char="§"/>
            </a:pPr>
            <a:r>
              <a:rPr lang="en-US" altLang="x-none" sz="1800" strike="noStrike" noProof="1"/>
              <a:t>删除刚刚解压缩得到的文件夹</a:t>
            </a:r>
          </a:p>
          <a:p>
            <a:pPr marL="1905" indent="-344805" fontAlgn="base">
              <a:buFontTx/>
              <a:buNone/>
            </a:pPr>
            <a:r>
              <a:rPr lang="en-US" altLang="x-none" sz="1600" strike="noStrike" noProof="1">
                <a:latin typeface="Consolas" panose="020B0609020204030204" pitchFamily="49" charset="0"/>
              </a:rPr>
              <a:t>&gt;&gt;&gt; shutil.rmtree('D:\\a_unpack')</a:t>
            </a:r>
          </a:p>
        </p:txBody>
      </p:sp>
      <p:sp>
        <p:nvSpPr>
          <p:cNvPr id="2" name="灯片编号占位符 1">
            <a:extLst>
              <a:ext uri="{FF2B5EF4-FFF2-40B4-BE49-F238E27FC236}">
                <a16:creationId xmlns:a16="http://schemas.microsoft.com/office/drawing/2014/main" id="{41F816F2-1583-4F5B-A7DD-17FDB3CF594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49</a:t>
            </a:fld>
            <a:endParaRPr lang="zh-CN" altLang="en-US" strike="noStrike"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如果执行正常，open()函数返回1个文件对象，通过该文件对象可以对文件进行读写操作</a:t>
            </a:r>
            <a:r>
              <a:rPr lang="zh-CN" altLang="en-US" sz="1800" strike="noStrike" noProof="1"/>
              <a:t>。</a:t>
            </a:r>
            <a:r>
              <a:rPr lang="en-US" sz="1800" strike="noStrike" noProof="1"/>
              <a:t>如果指定</a:t>
            </a:r>
            <a:r>
              <a:rPr lang="en-US" sz="1800" strike="noStrike" noProof="1">
                <a:solidFill>
                  <a:srgbClr val="FF0000"/>
                </a:solidFill>
              </a:rPr>
              <a:t>文件不存在</a:t>
            </a:r>
            <a:r>
              <a:rPr lang="en-US" sz="1800" strike="noStrike" noProof="1"/>
              <a:t>、</a:t>
            </a:r>
            <a:r>
              <a:rPr lang="en-US" sz="1800" strike="noStrike" noProof="1">
                <a:solidFill>
                  <a:srgbClr val="FF0000"/>
                </a:solidFill>
              </a:rPr>
              <a:t>访问权限不够</a:t>
            </a:r>
            <a:r>
              <a:rPr lang="en-US" sz="1800" strike="noStrike" noProof="1"/>
              <a:t>、</a:t>
            </a:r>
            <a:r>
              <a:rPr lang="en-US" sz="1800" strike="noStrike" noProof="1">
                <a:solidFill>
                  <a:srgbClr val="FF0000"/>
                </a:solidFill>
              </a:rPr>
              <a:t>磁盘空间不</a:t>
            </a:r>
            <a:r>
              <a:rPr lang="zh-CN" altLang="en-US" sz="1800" strike="noStrike" noProof="1">
                <a:solidFill>
                  <a:srgbClr val="FF0000"/>
                </a:solidFill>
              </a:rPr>
              <a:t>足</a:t>
            </a:r>
            <a:r>
              <a:rPr lang="en-US" sz="1800" strike="noStrike" noProof="1"/>
              <a:t>或其他原因导致创建文件对象失败则抛出异常。</a:t>
            </a:r>
          </a:p>
          <a:p>
            <a:pPr marL="0" indent="0" fontAlgn="base">
              <a:buFont typeface="Wingdings" panose="05000000000000000000" charset="0"/>
              <a:buNone/>
            </a:pPr>
            <a:endParaRPr lang="en-US" sz="1800" strike="noStrike" noProof="1"/>
          </a:p>
          <a:p>
            <a:pPr marL="0" indent="0" fontAlgn="base">
              <a:buFontTx/>
              <a:buNone/>
            </a:pPr>
            <a:r>
              <a:rPr lang="en-US" sz="1600" strike="noStrike" noProof="1">
                <a:latin typeface="Consolas" panose="020B0609020204030204" pitchFamily="49" charset="0"/>
              </a:rPr>
              <a:t>f1 = open('file1.txt', 'r')     # </a:t>
            </a:r>
            <a:r>
              <a:rPr lang="zh-CN" altLang="en-US" sz="1600" strike="noStrike" noProof="1">
                <a:latin typeface="Consolas" panose="020B0609020204030204" pitchFamily="49" charset="0"/>
              </a:rPr>
              <a:t>以读模式打开文件</a:t>
            </a:r>
          </a:p>
          <a:p>
            <a:pPr marL="0" indent="0" fontAlgn="base">
              <a:buFontTx/>
              <a:buNone/>
            </a:pPr>
            <a:r>
              <a:rPr lang="en-US" sz="1600" strike="noStrike" noProof="1">
                <a:latin typeface="Consolas" panose="020B0609020204030204" pitchFamily="49" charset="0"/>
              </a:rPr>
              <a:t>f2 = open('file2.txt', 'w')      # </a:t>
            </a:r>
            <a:r>
              <a:rPr lang="zh-CN" altLang="en-US" sz="1600" strike="noStrike" noProof="1">
                <a:latin typeface="Consolas" panose="020B0609020204030204" pitchFamily="49" charset="0"/>
              </a:rPr>
              <a:t>以写模式打开文件</a:t>
            </a:r>
            <a:endParaRPr lang="zh-CN" altLang="en-US" sz="1350" strike="noStrike" noProof="1">
              <a:latin typeface="Consolas" panose="020B0609020204030204" pitchFamily="49" charset="0"/>
            </a:endParaRPr>
          </a:p>
          <a:p>
            <a:pPr marL="0" indent="0" fontAlgn="base">
              <a:buFontTx/>
              <a:buNone/>
            </a:pPr>
            <a:endParaRPr lang="en-US" sz="1350" strike="noStrike" noProof="1"/>
          </a:p>
          <a:p>
            <a:pPr fontAlgn="base">
              <a:buFont typeface="Wingdings" panose="05000000000000000000" charset="0"/>
              <a:buChar char="§"/>
            </a:pPr>
            <a:r>
              <a:rPr lang="en-US" sz="1800" strike="noStrike" noProof="1"/>
              <a:t>当对文件内容操作完以后，</a:t>
            </a:r>
            <a:r>
              <a:rPr lang="en-US" sz="1800" strike="noStrike" noProof="1">
                <a:solidFill>
                  <a:srgbClr val="FF0000"/>
                </a:solidFill>
              </a:rPr>
              <a:t>一定要关闭文件对象</a:t>
            </a:r>
            <a:r>
              <a:rPr lang="en-US" sz="1800" strike="noStrike" noProof="1"/>
              <a:t>，这样才能保证所做的任何修改都确实被保存到文件中。</a:t>
            </a:r>
          </a:p>
          <a:p>
            <a:pPr marL="0" indent="0" fontAlgn="base">
              <a:buFontTx/>
              <a:buNone/>
            </a:pPr>
            <a:r>
              <a:rPr lang="en-US" sz="1600" strike="noStrike" noProof="1">
                <a:latin typeface="Consolas" panose="020B0609020204030204" pitchFamily="49" charset="0"/>
              </a:rPr>
              <a:t>f1.close()</a:t>
            </a:r>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2" name="灯片编号占位符 1">
            <a:extLst>
              <a:ext uri="{FF2B5EF4-FFF2-40B4-BE49-F238E27FC236}">
                <a16:creationId xmlns:a16="http://schemas.microsoft.com/office/drawing/2014/main" id="{1AC4D5E2-C19B-4F4A-A908-6B5956F514BD}"/>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a:t>
            </a:fld>
            <a:endParaRPr lang="zh-CN" altLang="en-US"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7.5   </a:t>
            </a:r>
            <a:r>
              <a:rPr lang="zh-CN" altLang="en-US" strike="noStrike" noProof="1"/>
              <a:t>目录操作</a:t>
            </a:r>
          </a:p>
        </p:txBody>
      </p:sp>
      <p:sp>
        <p:nvSpPr>
          <p:cNvPr id="79874" name="Content Placeholder 2"/>
          <p:cNvSpPr>
            <a:spLocks noGrp="1"/>
          </p:cNvSpPr>
          <p:nvPr>
            <p:ph idx="1"/>
          </p:nvPr>
        </p:nvSpPr>
        <p:spPr/>
        <p:txBody>
          <a:bodyPr wrap="square" lIns="68591" tIns="34295" rIns="68591" bIns="34295" anchor="t"/>
          <a:lstStyle/>
          <a:p>
            <a:r>
              <a:rPr lang="en-US" altLang="en-US" sz="1800" dirty="0" err="1">
                <a:solidFill>
                  <a:srgbClr val="FF0000"/>
                </a:solidFill>
              </a:rPr>
              <a:t>os</a:t>
            </a:r>
            <a:r>
              <a:rPr lang="zh-CN" altLang="en-US" sz="1800" dirty="0">
                <a:solidFill>
                  <a:srgbClr val="FF0000"/>
                </a:solidFill>
              </a:rPr>
              <a:t>模块</a:t>
            </a:r>
            <a:r>
              <a:rPr lang="zh-CN" altLang="en-US" sz="1800" dirty="0"/>
              <a:t>常用的目录操作函数</a:t>
            </a:r>
          </a:p>
        </p:txBody>
      </p:sp>
      <p:graphicFrame>
        <p:nvGraphicFramePr>
          <p:cNvPr id="53252" name="内容占位符 53251"/>
          <p:cNvGraphicFramePr>
            <a:graphicFrameLocks noGrp="1"/>
          </p:cNvGraphicFramePr>
          <p:nvPr>
            <p:ph sz="half" idx="4294967295"/>
            <p:extLst>
              <p:ext uri="{D42A27DB-BD31-4B8C-83A1-F6EECF244321}">
                <p14:modId xmlns:p14="http://schemas.microsoft.com/office/powerpoint/2010/main" val="1976607961"/>
              </p:ext>
            </p:extLst>
          </p:nvPr>
        </p:nvGraphicFramePr>
        <p:xfrm>
          <a:off x="387985" y="1622425"/>
          <a:ext cx="8337550" cy="3135489"/>
        </p:xfrm>
        <a:graphic>
          <a:graphicData uri="http://schemas.openxmlformats.org/drawingml/2006/table">
            <a:tbl>
              <a:tblPr/>
              <a:tblGrid>
                <a:gridCol w="2821305">
                  <a:extLst>
                    <a:ext uri="{9D8B030D-6E8A-4147-A177-3AD203B41FA5}">
                      <a16:colId xmlns:a16="http://schemas.microsoft.com/office/drawing/2014/main" val="20000"/>
                    </a:ext>
                  </a:extLst>
                </a:gridCol>
                <a:gridCol w="5516245">
                  <a:extLst>
                    <a:ext uri="{9D8B030D-6E8A-4147-A177-3AD203B41FA5}">
                      <a16:colId xmlns:a16="http://schemas.microsoft.com/office/drawing/2014/main" val="20001"/>
                    </a:ext>
                  </a:extLst>
                </a:gridCol>
              </a:tblGrid>
              <a:tr h="28765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dirty="0">
                          <a:effectLst/>
                          <a:latin typeface="宋体" panose="02010600030101010101" pitchFamily="2" charset="-122"/>
                        </a:rPr>
                        <a:t>函数名称</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dirty="0">
                          <a:effectLst/>
                          <a:latin typeface="宋体" panose="02010600030101010101" pitchFamily="2" charset="-122"/>
                        </a:rPr>
                        <a:t>使用说明</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9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err="1">
                          <a:solidFill>
                            <a:schemeClr val="tx1"/>
                          </a:solidFill>
                          <a:effectLst/>
                          <a:latin typeface="宋体" panose="02010600030101010101" pitchFamily="2" charset="-122"/>
                          <a:ea typeface="+mn-ea"/>
                          <a:cs typeface="+mn-cs"/>
                        </a:rPr>
                        <a:t>mkdir</a:t>
                      </a:r>
                      <a:r>
                        <a:rPr lang="en-US" altLang="zh-CN" sz="1600" b="0" i="0" u="none" kern="1200" baseline="0" dirty="0">
                          <a:solidFill>
                            <a:schemeClr val="tx1"/>
                          </a:solidFill>
                          <a:effectLst/>
                          <a:latin typeface="宋体" panose="02010600030101010101" pitchFamily="2" charset="-122"/>
                          <a:ea typeface="+mn-ea"/>
                          <a:cs typeface="+mn-cs"/>
                        </a:rPr>
                        <a:t>(path[, mode=0o777])</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cs typeface="宋体" panose="02010600030101010101" pitchFamily="2" charset="-122"/>
                        </a:rPr>
                        <a:t>创建目录，要求上级目录必须存在</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1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err="1">
                          <a:solidFill>
                            <a:schemeClr val="tx1"/>
                          </a:solidFill>
                          <a:effectLst/>
                          <a:latin typeface="宋体" panose="02010600030101010101" pitchFamily="2" charset="-122"/>
                          <a:ea typeface="+mn-ea"/>
                          <a:cs typeface="+mn-cs"/>
                        </a:rPr>
                        <a:t>makedirs</a:t>
                      </a:r>
                      <a:r>
                        <a:rPr lang="en-US" altLang="zh-CN" sz="1600" b="0" i="0" u="none" kern="1200" baseline="0" dirty="0">
                          <a:solidFill>
                            <a:schemeClr val="tx1"/>
                          </a:solidFill>
                          <a:effectLst/>
                          <a:latin typeface="宋体" panose="02010600030101010101" pitchFamily="2" charset="-122"/>
                          <a:ea typeface="+mn-ea"/>
                          <a:cs typeface="+mn-cs"/>
                        </a:rPr>
                        <a:t>(path1/path2…, mode=511)</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cs typeface="宋体" panose="02010600030101010101" pitchFamily="2" charset="-122"/>
                        </a:rPr>
                        <a:t>创建多级目录，会根据需要自动创建中间缺失的目录</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6039">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rmdir(path)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删除目录，要求该文件夹中不能有文件或子文件夹</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removedirs(path1/path2…)</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删除多级目录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7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listdir(path)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返回指定目录下所有文件信息</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getcwd()</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返回当前工作目录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chdir(path)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把</a:t>
                      </a:r>
                      <a:r>
                        <a:rPr lang="en-US" altLang="x-none" sz="1600" b="0" dirty="0">
                          <a:effectLst/>
                          <a:latin typeface="宋体" panose="02010600030101010101" pitchFamily="2" charset="-122"/>
                        </a:rPr>
                        <a:t>path</a:t>
                      </a:r>
                      <a:r>
                        <a:rPr lang="zh-CN" altLang="en-US" sz="1600" b="0" dirty="0">
                          <a:effectLst/>
                          <a:latin typeface="宋体" panose="02010600030101010101" pitchFamily="2" charset="-122"/>
                        </a:rPr>
                        <a:t>设为当前工作目录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76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a:solidFill>
                            <a:schemeClr val="tx1"/>
                          </a:solidFill>
                          <a:effectLst/>
                          <a:latin typeface="宋体" panose="02010600030101010101" pitchFamily="2" charset="-122"/>
                          <a:ea typeface="+mn-ea"/>
                          <a:cs typeface="+mn-cs"/>
                        </a:rPr>
                        <a:t>walk(top, </a:t>
                      </a:r>
                      <a:r>
                        <a:rPr lang="en-US" altLang="zh-CN" sz="1600" b="0" i="0" u="none" kern="1200" baseline="0" dirty="0" err="1">
                          <a:solidFill>
                            <a:schemeClr val="tx1"/>
                          </a:solidFill>
                          <a:effectLst/>
                          <a:latin typeface="宋体" panose="02010600030101010101" pitchFamily="2" charset="-122"/>
                          <a:ea typeface="+mn-ea"/>
                          <a:cs typeface="+mn-cs"/>
                        </a:rPr>
                        <a:t>topdown</a:t>
                      </a:r>
                      <a:r>
                        <a:rPr lang="en-US" altLang="zh-CN" sz="1600" b="0" i="0" u="none" kern="1200" baseline="0" dirty="0">
                          <a:solidFill>
                            <a:schemeClr val="tx1"/>
                          </a:solidFill>
                          <a:effectLst/>
                          <a:latin typeface="宋体" panose="02010600030101010101" pitchFamily="2" charset="-122"/>
                          <a:ea typeface="+mn-ea"/>
                          <a:cs typeface="+mn-cs"/>
                        </a:rPr>
                        <a:t>=True, </a:t>
                      </a:r>
                      <a:r>
                        <a:rPr lang="en-US" altLang="zh-CN" sz="1600" b="0" i="0" u="none" kern="1200" baseline="0" dirty="0" err="1">
                          <a:solidFill>
                            <a:schemeClr val="tx1"/>
                          </a:solidFill>
                          <a:effectLst/>
                          <a:latin typeface="宋体" panose="02010600030101010101" pitchFamily="2" charset="-122"/>
                          <a:ea typeface="+mn-ea"/>
                          <a:cs typeface="+mn-cs"/>
                        </a:rPr>
                        <a:t>onerror</a:t>
                      </a:r>
                      <a:r>
                        <a:rPr lang="en-US" altLang="zh-CN" sz="1600" b="0" i="0" u="none" kern="1200" baseline="0" dirty="0">
                          <a:solidFill>
                            <a:schemeClr val="tx1"/>
                          </a:solidFill>
                          <a:effectLst/>
                          <a:latin typeface="宋体" panose="02010600030101010101" pitchFamily="2" charset="-122"/>
                          <a:ea typeface="+mn-ea"/>
                          <a:cs typeface="+mn-cs"/>
                        </a:rPr>
                        <a:t>=None)</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60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60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600" b="0" u="none" dirty="0">
                        <a:effectLst/>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灯片编号占位符 2">
            <a:extLst>
              <a:ext uri="{FF2B5EF4-FFF2-40B4-BE49-F238E27FC236}">
                <a16:creationId xmlns:a16="http://schemas.microsoft.com/office/drawing/2014/main" id="{61AD8041-803B-4427-8CFD-C4778E0323E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50</a:t>
            </a:fld>
            <a:endParaRPr lang="zh-CN" altLang="en-US" strike="noStrike" noProof="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4273"/>
          <p:cNvSpPr>
            <a:spLocks noGrp="1"/>
          </p:cNvSpPr>
          <p:nvPr>
            <p:ph type="title"/>
          </p:nvPr>
        </p:nvSpPr>
        <p:spPr>
          <a:xfrm>
            <a:off x="-1270" y="4287"/>
            <a:ext cx="9140825" cy="924563"/>
          </a:xfrm>
        </p:spPr>
        <p:txBody>
          <a:bodyPr/>
          <a:lstStyle/>
          <a:p>
            <a:pPr fontAlgn="base"/>
            <a:r>
              <a:rPr lang="zh-CN" altLang="en-US" strike="noStrike" noProof="1"/>
              <a:t>7.5  目录操作</a:t>
            </a:r>
          </a:p>
        </p:txBody>
      </p:sp>
      <p:sp>
        <p:nvSpPr>
          <p:cNvPr id="80898" name="文本占位符 54274"/>
          <p:cNvSpPr>
            <a:spLocks noGrp="1"/>
          </p:cNvSpPr>
          <p:nvPr>
            <p:ph idx="1"/>
          </p:nvPr>
        </p:nvSpPr>
        <p:spPr/>
        <p:txBody>
          <a:bodyPr wrap="square" lIns="68591" tIns="34295" rIns="68591" bIns="34295" anchor="t"/>
          <a:lstStyle/>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import </a:t>
            </a:r>
            <a:r>
              <a:rPr lang="en-US" altLang="zh-CN" sz="1600" dirty="0" err="1">
                <a:latin typeface="Consolas" panose="020B0609020204030204" pitchFamily="49" charset="0"/>
              </a:rPr>
              <a:t>os</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os.getcwd</a:t>
            </a:r>
            <a:r>
              <a:rPr lang="en-US" altLang="zh-CN" sz="1600" dirty="0">
                <a:latin typeface="Consolas" panose="020B0609020204030204" pitchFamily="49" charset="0"/>
              </a:rPr>
              <a:t>()                         #</a:t>
            </a:r>
            <a:r>
              <a:rPr lang="zh-CN" altLang="en-US" sz="1600" dirty="0">
                <a:latin typeface="Consolas" panose="020B0609020204030204" pitchFamily="49" charset="0"/>
              </a:rPr>
              <a:t>返回当前工作目录</a:t>
            </a: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'C:\\Python35'</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os.mkdir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()+'\\temp')      #</a:t>
            </a:r>
            <a:r>
              <a:rPr lang="zh-CN" altLang="en-US" sz="1600" dirty="0">
                <a:latin typeface="Consolas" panose="020B0609020204030204" pitchFamily="49" charset="0"/>
              </a:rPr>
              <a:t>创建目录</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os.chdir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()+'\\temp')      #</a:t>
            </a:r>
            <a:r>
              <a:rPr lang="zh-CN" altLang="en-US" sz="1600" dirty="0">
                <a:latin typeface="Consolas" panose="020B0609020204030204" pitchFamily="49" charset="0"/>
              </a:rPr>
              <a:t>改变当前工作目录</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os.getcwd</a:t>
            </a:r>
            <a:r>
              <a:rPr lang="en-US" altLang="zh-CN" sz="1600" dirty="0">
                <a:latin typeface="Consolas" panose="020B0609020204030204" pitchFamily="49" charset="0"/>
              </a:rPr>
              <a:t>()</a:t>
            </a: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'C:\\Python35\\temp'</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os.mkdir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()+'\\test')</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['test']</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os.rmdir</a:t>
            </a:r>
            <a:r>
              <a:rPr lang="en-US" altLang="zh-CN" sz="1600" dirty="0">
                <a:latin typeface="Consolas" panose="020B0609020204030204" pitchFamily="49" charset="0"/>
              </a:rPr>
              <a:t>('test')                    #</a:t>
            </a:r>
            <a:r>
              <a:rPr lang="zh-CN" altLang="en-US" sz="1600" dirty="0">
                <a:latin typeface="Consolas" panose="020B0609020204030204" pitchFamily="49" charset="0"/>
              </a:rPr>
              <a:t>删除目录</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a:t>
            </a:r>
          </a:p>
        </p:txBody>
      </p:sp>
      <p:sp>
        <p:nvSpPr>
          <p:cNvPr id="2" name="灯片编号占位符 1">
            <a:extLst>
              <a:ext uri="{FF2B5EF4-FFF2-40B4-BE49-F238E27FC236}">
                <a16:creationId xmlns:a16="http://schemas.microsoft.com/office/drawing/2014/main" id="{4B3145BA-462A-42FB-A692-01900B181FE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51</a:t>
            </a:fld>
            <a:endParaRPr lang="zh-CN" altLang="en-US" strike="noStrike" noProof="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55297"/>
          <p:cNvSpPr>
            <a:spLocks noGrp="1"/>
          </p:cNvSpPr>
          <p:nvPr>
            <p:ph type="title"/>
          </p:nvPr>
        </p:nvSpPr>
        <p:spPr>
          <a:xfrm>
            <a:off x="-1270" y="4287"/>
            <a:ext cx="9140825" cy="924563"/>
          </a:xfrm>
        </p:spPr>
        <p:txBody>
          <a:bodyPr/>
          <a:lstStyle/>
          <a:p>
            <a:pPr fontAlgn="base"/>
            <a:r>
              <a:rPr lang="zh-CN" altLang="en-US" strike="noStrike" noProof="1"/>
              <a:t>7.5  目录操作</a:t>
            </a:r>
          </a:p>
        </p:txBody>
      </p:sp>
      <p:sp>
        <p:nvSpPr>
          <p:cNvPr id="81922" name="文本占位符 55298"/>
          <p:cNvSpPr>
            <a:spLocks noGrp="1"/>
          </p:cNvSpPr>
          <p:nvPr>
            <p:ph idx="1"/>
          </p:nvPr>
        </p:nvSpPr>
        <p:spPr>
          <a:xfrm>
            <a:off x="405765" y="1253776"/>
            <a:ext cx="8562340" cy="3395345"/>
          </a:xfrm>
        </p:spPr>
        <p:txBody>
          <a:bodyPr wrap="square" lIns="68591" tIns="34295" rIns="68591" bIns="34295" anchor="t"/>
          <a:lstStyle/>
          <a:p>
            <a:pPr>
              <a:buSzPct val="90000"/>
              <a:buFont typeface="Wingdings" panose="05000000000000000000" pitchFamily="2" charset="2"/>
              <a:buChar char="§"/>
            </a:pPr>
            <a:r>
              <a:rPr lang="zh-CN" altLang="en-US" sz="1800" dirty="0"/>
              <a:t>递归遍历文件夹（深度优先）</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from </a:t>
            </a:r>
            <a:r>
              <a:rPr lang="en-US" altLang="zh-CN" sz="1600" dirty="0" err="1">
                <a:latin typeface="Consolas" panose="020B0609020204030204" pitchFamily="49" charset="0"/>
              </a:rPr>
              <a:t>os</a:t>
            </a:r>
            <a:r>
              <a:rPr lang="en-US" altLang="zh-CN" sz="1600" dirty="0">
                <a:latin typeface="Consolas" panose="020B0609020204030204" pitchFamily="49" charset="0"/>
              </a:rPr>
              <a:t> import </a:t>
            </a:r>
            <a:r>
              <a:rPr lang="en-US" altLang="zh-CN" sz="1600" dirty="0" err="1">
                <a:latin typeface="Consolas" panose="020B0609020204030204" pitchFamily="49" charset="0"/>
              </a:rPr>
              <a:t>listdir</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from </a:t>
            </a:r>
            <a:r>
              <a:rPr lang="en-US" altLang="zh-CN" sz="1600" dirty="0" err="1">
                <a:latin typeface="Consolas" panose="020B0609020204030204" pitchFamily="49" charset="0"/>
              </a:rPr>
              <a:t>os.path</a:t>
            </a:r>
            <a:r>
              <a:rPr lang="en-US" altLang="zh-CN" sz="1600" dirty="0">
                <a:latin typeface="Consolas" panose="020B0609020204030204" pitchFamily="49" charset="0"/>
              </a:rPr>
              <a:t> import join, </a:t>
            </a:r>
            <a:r>
              <a:rPr lang="en-US" altLang="zh-CN" sz="1600" dirty="0" err="1">
                <a:latin typeface="Consolas" panose="020B0609020204030204" pitchFamily="49" charset="0"/>
              </a:rPr>
              <a:t>isfile</a:t>
            </a:r>
            <a:r>
              <a:rPr lang="en-US" altLang="zh-CN" sz="1600" dirty="0">
                <a:latin typeface="Consolas" panose="020B0609020204030204" pitchFamily="49" charset="0"/>
              </a:rPr>
              <a:t>, </a:t>
            </a:r>
            <a:r>
              <a:rPr lang="en-US" altLang="zh-CN" sz="1600" dirty="0" err="1">
                <a:latin typeface="Consolas" panose="020B0609020204030204" pitchFamily="49" charset="0"/>
              </a:rPr>
              <a:t>isdir</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listDirDepthFirst</a:t>
            </a:r>
            <a:r>
              <a:rPr lang="en-US" altLang="zh-CN" sz="1600" dirty="0">
                <a:latin typeface="Consolas" panose="020B0609020204030204" pitchFamily="49" charset="0"/>
              </a:rPr>
              <a:t>(directory):</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遍历文件夹</a:t>
            </a:r>
            <a:r>
              <a:rPr lang="zh-CN" altLang="en-US" sz="1600" dirty="0">
                <a:latin typeface="Consolas" panose="020B0609020204030204" pitchFamily="49" charset="0"/>
              </a:rPr>
              <a:t>，</a:t>
            </a:r>
            <a:r>
              <a:rPr lang="en-US" altLang="zh-CN" sz="1600" dirty="0" err="1">
                <a:latin typeface="Consolas" panose="020B0609020204030204" pitchFamily="49" charset="0"/>
              </a:rPr>
              <a:t>文件直接输出</a:t>
            </a:r>
            <a:r>
              <a:rPr lang="zh-CN" altLang="en-US" sz="1600" dirty="0">
                <a:latin typeface="Consolas" panose="020B0609020204030204" pitchFamily="49" charset="0"/>
              </a:rPr>
              <a:t>，</a:t>
            </a:r>
            <a:r>
              <a:rPr lang="en-US" altLang="zh-CN" sz="1600" dirty="0" err="1">
                <a:latin typeface="Consolas" panose="020B0609020204030204" pitchFamily="49" charset="0"/>
              </a:rPr>
              <a:t>文件夹输出显示后递归遍历该文件夹</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for </a:t>
            </a:r>
            <a:r>
              <a:rPr lang="en-US" altLang="zh-CN" sz="1600" dirty="0" err="1">
                <a:latin typeface="Consolas" panose="020B0609020204030204" pitchFamily="49" charset="0"/>
              </a:rPr>
              <a:t>subPath</a:t>
            </a:r>
            <a:r>
              <a:rPr lang="en-US" altLang="zh-CN" sz="1600" dirty="0">
                <a:latin typeface="Consolas" panose="020B0609020204030204" pitchFamily="49" charset="0"/>
              </a:rPr>
              <a:t> in </a:t>
            </a:r>
            <a:r>
              <a:rPr lang="en-US" altLang="zh-CN" sz="1600" dirty="0" err="1">
                <a:latin typeface="Consolas" panose="020B0609020204030204" pitchFamily="49" charset="0"/>
              </a:rPr>
              <a:t>listdir</a:t>
            </a:r>
            <a:r>
              <a:rPr lang="en-US" altLang="zh-CN" sz="1600" dirty="0">
                <a:latin typeface="Consolas" panose="020B0609020204030204" pitchFamily="49" charset="0"/>
              </a:rPr>
              <a:t>(directory):</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path = join(directory, </a:t>
            </a:r>
            <a:r>
              <a:rPr lang="en-US" altLang="zh-CN" sz="1600" dirty="0" err="1">
                <a:latin typeface="Consolas" panose="020B0609020204030204" pitchFamily="49" charset="0"/>
              </a:rPr>
              <a:t>subPath</a:t>
            </a:r>
            <a:r>
              <a:rPr lang="en-US" altLang="zh-CN" sz="1600" dirty="0">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if </a:t>
            </a:r>
            <a:r>
              <a:rPr lang="en-US" altLang="zh-CN" sz="1600" dirty="0" err="1">
                <a:latin typeface="Consolas" panose="020B0609020204030204" pitchFamily="49" charset="0"/>
              </a:rPr>
              <a:t>isfile</a:t>
            </a:r>
            <a:r>
              <a:rPr lang="en-US" altLang="zh-CN" sz="1600" dirty="0">
                <a:latin typeface="Consolas" panose="020B0609020204030204" pitchFamily="49" charset="0"/>
              </a:rPr>
              <a: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elif</a:t>
            </a:r>
            <a:r>
              <a:rPr lang="en-US" altLang="zh-CN" sz="1600" dirty="0">
                <a:latin typeface="Consolas" panose="020B0609020204030204" pitchFamily="49" charset="0"/>
              </a:rPr>
              <a:t> </a:t>
            </a:r>
            <a:r>
              <a:rPr lang="en-US" altLang="zh-CN" sz="1600" dirty="0" err="1">
                <a:latin typeface="Consolas" panose="020B0609020204030204" pitchFamily="49" charset="0"/>
              </a:rPr>
              <a:t>isdir</a:t>
            </a:r>
            <a:r>
              <a:rPr lang="en-US" altLang="zh-CN" sz="1600" dirty="0">
                <a:latin typeface="Consolas" panose="020B0609020204030204" pitchFamily="49" charset="0"/>
              </a:rPr>
              <a: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listDirDepthFirst</a:t>
            </a:r>
            <a:r>
              <a:rPr lang="en-US" altLang="zh-CN" sz="1600" dirty="0">
                <a:latin typeface="Consolas" panose="020B0609020204030204" pitchFamily="49" charset="0"/>
              </a:rPr>
              <a:t>(path)</a:t>
            </a:r>
          </a:p>
        </p:txBody>
      </p:sp>
      <p:graphicFrame>
        <p:nvGraphicFramePr>
          <p:cNvPr id="2" name="Object 1"/>
          <p:cNvGraphicFramePr/>
          <p:nvPr/>
        </p:nvGraphicFramePr>
        <p:xfrm>
          <a:off x="4686935" y="3312160"/>
          <a:ext cx="3595370" cy="1598295"/>
        </p:xfrm>
        <a:graphic>
          <a:graphicData uri="http://schemas.openxmlformats.org/presentationml/2006/ole">
            <mc:AlternateContent xmlns:mc="http://schemas.openxmlformats.org/markup-compatibility/2006">
              <mc:Choice xmlns:v="urn:schemas-microsoft-com:vml" Requires="v">
                <p:oleObj spid="_x0000_s1046" r:id="rId3" imgW="5086350" imgH="2838450" progId="Paint.Picture">
                  <p:embed/>
                </p:oleObj>
              </mc:Choice>
              <mc:Fallback>
                <p:oleObj r:id="rId3" imgW="5086350" imgH="2838450" progId="Paint.Picture">
                  <p:embed/>
                  <p:pic>
                    <p:nvPicPr>
                      <p:cNvPr id="0" name="Picture 4"/>
                      <p:cNvPicPr/>
                      <p:nvPr/>
                    </p:nvPicPr>
                    <p:blipFill>
                      <a:blip r:embed="rId4"/>
                      <a:stretch>
                        <a:fillRect/>
                      </a:stretch>
                    </p:blipFill>
                    <p:spPr>
                      <a:xfrm>
                        <a:off x="4686935" y="3312160"/>
                        <a:ext cx="3595370" cy="1598295"/>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7926070" y="1083310"/>
            <a:ext cx="1093470" cy="2820035"/>
          </a:xfrm>
          <a:prstGeom prst="rect">
            <a:avLst/>
          </a:prstGeom>
        </p:spPr>
      </p:pic>
      <p:sp>
        <p:nvSpPr>
          <p:cNvPr id="3" name="灯片编号占位符 2">
            <a:extLst>
              <a:ext uri="{FF2B5EF4-FFF2-40B4-BE49-F238E27FC236}">
                <a16:creationId xmlns:a16="http://schemas.microsoft.com/office/drawing/2014/main" id="{9981C729-9101-459A-AFD6-8A1E4E2FDB7A}"/>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52</a:t>
            </a:fld>
            <a:endParaRPr lang="zh-CN" altLang="en-US" strike="noStrike" noProof="1"/>
          </a:p>
        </p:txBody>
      </p:sp>
      <p:sp>
        <p:nvSpPr>
          <p:cNvPr id="4" name="矩形 3">
            <a:extLst>
              <a:ext uri="{FF2B5EF4-FFF2-40B4-BE49-F238E27FC236}">
                <a16:creationId xmlns:a16="http://schemas.microsoft.com/office/drawing/2014/main" id="{ADCFC49B-8EB8-4769-84F4-FD8F12D2344A}"/>
              </a:ext>
            </a:extLst>
          </p:cNvPr>
          <p:cNvSpPr/>
          <p:nvPr/>
        </p:nvSpPr>
        <p:spPr>
          <a:xfrm>
            <a:off x="7760874" y="1028798"/>
            <a:ext cx="1258666" cy="2929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7.5  目录操作</a:t>
            </a:r>
            <a:endParaRPr lang="zh-CN" altLang="en-US" strike="noStrike" noProof="1"/>
          </a:p>
        </p:txBody>
      </p:sp>
      <p:sp>
        <p:nvSpPr>
          <p:cNvPr id="3" name="内容占位符 2"/>
          <p:cNvSpPr>
            <a:spLocks noGrp="1"/>
          </p:cNvSpPr>
          <p:nvPr>
            <p:ph idx="1"/>
          </p:nvPr>
        </p:nvSpPr>
        <p:spPr>
          <a:xfrm>
            <a:off x="457200" y="1200150"/>
            <a:ext cx="8435340" cy="3395345"/>
          </a:xfrm>
        </p:spPr>
        <p:txBody>
          <a:bodyPr/>
          <a:lstStyle/>
          <a:p>
            <a:pPr fontAlgn="base"/>
            <a:r>
              <a:rPr lang="zh-CN" altLang="en-US" sz="1800" strike="noStrike" noProof="1"/>
              <a:t>遍历指定文件夹（广度优先）</a:t>
            </a:r>
          </a:p>
          <a:p>
            <a:pPr marL="0" indent="0" fontAlgn="base">
              <a:buFontTx/>
              <a:buNone/>
            </a:pPr>
            <a:r>
              <a:rPr lang="zh-CN" altLang="en-US" sz="1400" strike="noStrike" noProof="1">
                <a:latin typeface="Consolas" panose="020B0609020204030204" pitchFamily="49" charset="0"/>
                <a:cs typeface="Consolas" panose="020B0609020204030204" pitchFamily="49" charset="0"/>
              </a:rPr>
              <a:t>def listDirWidthFirst(directory):</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dirs = [</a:t>
            </a:r>
            <a:r>
              <a:rPr lang="en-US" altLang="zh-CN" sz="1400" dirty="0" err="1">
                <a:latin typeface="Consolas" panose="020B0609020204030204" pitchFamily="49" charset="0"/>
              </a:rPr>
              <a:t>listdir</a:t>
            </a:r>
            <a:r>
              <a:rPr lang="en-US" altLang="zh-CN" sz="1400" dirty="0">
                <a:latin typeface="Consolas" panose="020B0609020204030204" pitchFamily="49" charset="0"/>
              </a:rPr>
              <a:t>(directory)</a:t>
            </a:r>
            <a:r>
              <a:rPr lang="zh-CN" altLang="en-US" sz="1400" strike="noStrike" noProof="1">
                <a:latin typeface="Consolas" panose="020B0609020204030204" pitchFamily="49" charset="0"/>
                <a:cs typeface="Consolas" panose="020B0609020204030204" pitchFamily="49" charset="0"/>
              </a:rPr>
              <a:t>]</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#如果还有没遍历过的文件夹，继续循环</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while dirs:</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current = dirs.pop(0)</a:t>
            </a:r>
            <a:r>
              <a:rPr lang="zh-CN" altLang="en-US" sz="1400" dirty="0">
                <a:latin typeface="Consolas" panose="020B0609020204030204" pitchFamily="49" charset="0"/>
                <a:cs typeface="Consolas" panose="020B0609020204030204" pitchFamily="49" charset="0"/>
                <a:sym typeface="+mn-ea"/>
              </a:rPr>
              <a:t>             #遍历还没遍历过的第一项</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#遍历该文件夹，文件直接输出显示，文件夹输出显示后标记为待遍历项</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for subPath in listdir(current):</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path = join(current, subPath)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if isfile(path):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print(path)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elif isdir(path):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print(path)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dirs.append(path)</a:t>
            </a:r>
          </a:p>
        </p:txBody>
      </p:sp>
      <p:pic>
        <p:nvPicPr>
          <p:cNvPr id="4" name="Picture 3"/>
          <p:cNvPicPr>
            <a:picLocks noChangeAspect="1"/>
          </p:cNvPicPr>
          <p:nvPr/>
        </p:nvPicPr>
        <p:blipFill>
          <a:blip r:embed="rId2"/>
          <a:stretch>
            <a:fillRect/>
          </a:stretch>
        </p:blipFill>
        <p:spPr>
          <a:xfrm>
            <a:off x="7860665" y="1014730"/>
            <a:ext cx="1193800" cy="2969895"/>
          </a:xfrm>
          <a:prstGeom prst="rect">
            <a:avLst/>
          </a:prstGeom>
        </p:spPr>
      </p:pic>
      <p:sp>
        <p:nvSpPr>
          <p:cNvPr id="5" name="灯片编号占位符 4">
            <a:extLst>
              <a:ext uri="{FF2B5EF4-FFF2-40B4-BE49-F238E27FC236}">
                <a16:creationId xmlns:a16="http://schemas.microsoft.com/office/drawing/2014/main" id="{EBD0337E-169E-4BF6-8835-8CF59E0D789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53</a:t>
            </a:fld>
            <a:endParaRPr lang="zh-CN" altLang="en-US" strike="noStrike" noProof="1"/>
          </a:p>
        </p:txBody>
      </p:sp>
      <p:sp>
        <p:nvSpPr>
          <p:cNvPr id="6" name="矩形 5">
            <a:extLst>
              <a:ext uri="{FF2B5EF4-FFF2-40B4-BE49-F238E27FC236}">
                <a16:creationId xmlns:a16="http://schemas.microsoft.com/office/drawing/2014/main" id="{19D725FE-D238-4D7F-8CEB-FCF0E01079ED}"/>
              </a:ext>
            </a:extLst>
          </p:cNvPr>
          <p:cNvSpPr/>
          <p:nvPr/>
        </p:nvSpPr>
        <p:spPr>
          <a:xfrm>
            <a:off x="7860665" y="1014730"/>
            <a:ext cx="1091234" cy="3311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56321"/>
          <p:cNvSpPr>
            <a:spLocks noGrp="1"/>
          </p:cNvSpPr>
          <p:nvPr>
            <p:ph type="title"/>
          </p:nvPr>
        </p:nvSpPr>
        <p:spPr>
          <a:xfrm>
            <a:off x="-1270" y="4287"/>
            <a:ext cx="9140825" cy="924563"/>
          </a:xfrm>
        </p:spPr>
        <p:txBody>
          <a:bodyPr/>
          <a:lstStyle/>
          <a:p>
            <a:pPr fontAlgn="base"/>
            <a:r>
              <a:rPr lang="zh-CN" altLang="en-US" strike="noStrike" noProof="1"/>
              <a:t>7.5  目录操作</a:t>
            </a:r>
          </a:p>
        </p:txBody>
      </p:sp>
      <p:sp>
        <p:nvSpPr>
          <p:cNvPr id="83970" name="文本占位符 56322"/>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dirty="0"/>
              <a:t>使用os.walk函数遍历</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import </a:t>
            </a:r>
            <a:r>
              <a:rPr lang="en-US" altLang="zh-CN" sz="1600" dirty="0" err="1">
                <a:latin typeface="Consolas" panose="020B0609020204030204" pitchFamily="49" charset="0"/>
              </a:rPr>
              <a:t>os</a:t>
            </a:r>
            <a:r>
              <a:rPr lang="en-US" altLang="zh-CN" sz="1600" dirty="0">
                <a:latin typeface="Consolas" panose="020B0609020204030204" pitchFamily="49" charset="0"/>
              </a:rPr>
              <a:t> </a:t>
            </a:r>
          </a:p>
          <a:p>
            <a:pPr eaLnBrk="1" latinLnBrk="0" hangingPunct="1">
              <a:lnSpc>
                <a:spcPct val="100000"/>
              </a:lnSpc>
              <a:spcBef>
                <a:spcPts val="0"/>
              </a:spcBef>
              <a:buSzPct val="90000"/>
              <a:buFont typeface="Wingdings" panose="05000000000000000000" pitchFamily="2" charset="2"/>
              <a:buNone/>
            </a:pP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visitDir2(path):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if not </a:t>
            </a:r>
            <a:r>
              <a:rPr lang="en-US" altLang="zh-CN" sz="1600" dirty="0" err="1">
                <a:latin typeface="Consolas" panose="020B0609020204030204" pitchFamily="49" charset="0"/>
              </a:rPr>
              <a:t>os.path.isdir</a:t>
            </a:r>
            <a:r>
              <a:rPr lang="en-US" altLang="zh-CN" sz="1600" dirty="0">
                <a:latin typeface="Consolas" panose="020B0609020204030204" pitchFamily="49" charset="0"/>
              </a:rPr>
              <a: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Error:"',path</a:t>
            </a:r>
            <a:r>
              <a:rPr lang="en-US" altLang="zh-CN" sz="1600" dirty="0">
                <a:latin typeface="Consolas" panose="020B0609020204030204" pitchFamily="49" charset="0"/>
              </a:rPr>
              <a:t>,'" is not a directory or does not exist.')</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return</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list_dirs</a:t>
            </a:r>
            <a:r>
              <a:rPr lang="en-US" altLang="zh-CN" sz="1600" dirty="0">
                <a:latin typeface="Consolas" panose="020B0609020204030204" pitchFamily="49" charset="0"/>
              </a:rPr>
              <a:t> = </a:t>
            </a:r>
            <a:r>
              <a:rPr lang="en-US" altLang="zh-CN" sz="1600" dirty="0" err="1">
                <a:latin typeface="Consolas" panose="020B0609020204030204" pitchFamily="49" charset="0"/>
              </a:rPr>
              <a:t>os.walk</a:t>
            </a:r>
            <a:r>
              <a:rPr lang="en-US" altLang="zh-CN" sz="1600" dirty="0">
                <a:latin typeface="Consolas" panose="020B0609020204030204" pitchFamily="49" charset="0"/>
              </a:rPr>
              <a:t>(path)        #</a:t>
            </a:r>
            <a:r>
              <a:rPr lang="en-US" altLang="zh-CN" sz="1600" dirty="0" err="1">
                <a:latin typeface="Consolas" panose="020B0609020204030204" pitchFamily="49" charset="0"/>
              </a:rPr>
              <a:t>os.walk</a:t>
            </a:r>
            <a:r>
              <a:rPr lang="zh-CN" altLang="en-US" sz="1600" dirty="0">
                <a:latin typeface="Consolas" panose="020B0609020204030204" pitchFamily="49" charset="0"/>
              </a:rPr>
              <a:t>返回一个元组，包括</a:t>
            </a:r>
            <a:r>
              <a:rPr lang="en-US" altLang="zh-CN" sz="1600" dirty="0">
                <a:latin typeface="Consolas" panose="020B0609020204030204" pitchFamily="49" charset="0"/>
              </a:rPr>
              <a:t>3</a:t>
            </a:r>
            <a:r>
              <a:rPr lang="zh-CN" altLang="en-US" sz="1600" dirty="0">
                <a:latin typeface="Consolas" panose="020B0609020204030204" pitchFamily="49" charset="0"/>
              </a:rPr>
              <a:t>个元素：</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所有路径名、所有目录列表与文件列表</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root, </a:t>
            </a:r>
            <a:r>
              <a:rPr lang="en-US" altLang="zh-CN" sz="1600" dirty="0" err="1">
                <a:latin typeface="Consolas" panose="020B0609020204030204" pitchFamily="49" charset="0"/>
              </a:rPr>
              <a:t>dirs</a:t>
            </a:r>
            <a:r>
              <a:rPr lang="en-US" altLang="zh-CN" sz="1600" dirty="0">
                <a:latin typeface="Consolas" panose="020B0609020204030204" pitchFamily="49" charset="0"/>
              </a:rPr>
              <a:t>, files in </a:t>
            </a:r>
            <a:r>
              <a:rPr lang="en-US" altLang="zh-CN" sz="1600" dirty="0" err="1">
                <a:latin typeface="Consolas" panose="020B0609020204030204" pitchFamily="49" charset="0"/>
              </a:rPr>
              <a:t>list_dirs</a:t>
            </a:r>
            <a:r>
              <a:rPr lang="en-US" altLang="zh-CN" sz="1600" dirty="0">
                <a:latin typeface="Consolas" panose="020B0609020204030204" pitchFamily="49" charset="0"/>
              </a:rPr>
              <a:t>:  #</a:t>
            </a:r>
            <a:r>
              <a:rPr lang="zh-CN" altLang="en-US" sz="1600" dirty="0">
                <a:latin typeface="Consolas" panose="020B0609020204030204" pitchFamily="49" charset="0"/>
              </a:rPr>
              <a:t>遍历该元组的目录和文件信息</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d in </a:t>
            </a:r>
            <a:r>
              <a:rPr lang="en-US" altLang="zh-CN" sz="1600" dirty="0" err="1">
                <a:latin typeface="Consolas" panose="020B0609020204030204" pitchFamily="49" charset="0"/>
              </a:rPr>
              <a:t>dirs</a:t>
            </a:r>
            <a:r>
              <a:rPr lang="en-US" altLang="zh-CN" sz="1600" dirty="0">
                <a:latin typeface="Consolas" panose="020B0609020204030204" pitchFamily="49" charset="0"/>
              </a:rPr>
              <a:t>: </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d)) #</a:t>
            </a:r>
            <a:r>
              <a:rPr lang="zh-CN" altLang="en-US" sz="1600" dirty="0">
                <a:latin typeface="Consolas" panose="020B0609020204030204" pitchFamily="49" charset="0"/>
              </a:rPr>
              <a:t>获取完整路径</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f in files: </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f)) #</a:t>
            </a:r>
            <a:r>
              <a:rPr lang="zh-CN" altLang="en-US" sz="1600" dirty="0">
                <a:latin typeface="Consolas" panose="020B0609020204030204" pitchFamily="49" charset="0"/>
              </a:rPr>
              <a:t>获取文件绝对路径</a:t>
            </a:r>
          </a:p>
        </p:txBody>
      </p:sp>
      <p:sp>
        <p:nvSpPr>
          <p:cNvPr id="2" name="灯片编号占位符 1">
            <a:extLst>
              <a:ext uri="{FF2B5EF4-FFF2-40B4-BE49-F238E27FC236}">
                <a16:creationId xmlns:a16="http://schemas.microsoft.com/office/drawing/2014/main" id="{701D1238-7959-48EA-B5E3-CEA391F191A0}"/>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54</a:t>
            </a:fld>
            <a:endParaRPr lang="zh-CN" altLang="en-US" strike="noStrike" noProof="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60417"/>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60419" name="文本占位符 60418"/>
          <p:cNvSpPr>
            <a:spLocks noGrp="1"/>
          </p:cNvSpPr>
          <p:nvPr>
            <p:ph idx="1"/>
          </p:nvPr>
        </p:nvSpPr>
        <p:spPr/>
        <p:txBody>
          <a:bodyPr/>
          <a:lstStyle/>
          <a:p>
            <a:pPr fontAlgn="base">
              <a:lnSpc>
                <a:spcPct val="80000"/>
              </a:lnSpc>
              <a:buFont typeface="Wingdings" panose="05000000000000000000" charset="0"/>
              <a:buChar char="§"/>
            </a:pPr>
            <a:r>
              <a:rPr lang="zh-CN" altLang="en-US" sz="1800" b="1" strike="noStrike" noProof="1"/>
              <a:t>例</a:t>
            </a:r>
            <a:r>
              <a:rPr lang="en-US" altLang="zh-CN" sz="1800" b="1" strike="noStrike" noProof="1"/>
              <a:t>7-12</a:t>
            </a:r>
            <a:r>
              <a:rPr lang="en-US" altLang="zh-CN" sz="1800" strike="noStrike" noProof="1"/>
              <a:t>  </a:t>
            </a:r>
            <a:r>
              <a:rPr lang="zh-CN" altLang="en-US" sz="1800" strike="noStrike" noProof="1"/>
              <a:t>计算CRC32值。</a:t>
            </a:r>
          </a:p>
          <a:p>
            <a:pPr marL="1905" indent="-344805" fontAlgn="base">
              <a:lnSpc>
                <a:spcPct val="80000"/>
              </a:lnSpc>
              <a:buFontTx/>
              <a:buNone/>
            </a:pPr>
            <a:endParaRPr lang="zh-CN" altLang="en-US" sz="1350" strike="noStrike" noProof="1">
              <a:latin typeface="Consolas" panose="020B0609020204030204" pitchFamily="49" charset="0"/>
            </a:endParaRP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import zlib</a:t>
            </a: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print(zlib.crc32('1234'.encode()))</a:t>
            </a: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2615402659</a:t>
            </a: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print(zlib.crc32('111'.encode()))</a:t>
            </a: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1298878781</a:t>
            </a: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import binascii</a:t>
            </a: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binascii.crc32('SDIBT'.encode())</a:t>
            </a: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2095416137</a:t>
            </a:r>
          </a:p>
        </p:txBody>
      </p:sp>
      <p:sp>
        <p:nvSpPr>
          <p:cNvPr id="2" name="灯片编号占位符 1">
            <a:extLst>
              <a:ext uri="{FF2B5EF4-FFF2-40B4-BE49-F238E27FC236}">
                <a16:creationId xmlns:a16="http://schemas.microsoft.com/office/drawing/2014/main" id="{772CE66D-D76E-4FCF-BD5B-AF054A740AF5}"/>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55</a:t>
            </a:fld>
            <a:endParaRPr lang="zh-CN" altLang="en-US" strike="noStrike" noProof="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6144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87042" name="文本占位符 61442"/>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7-13</a:t>
            </a:r>
            <a:r>
              <a:rPr lang="en-US" altLang="zh-CN" sz="1800" dirty="0"/>
              <a:t>  </a:t>
            </a:r>
            <a:r>
              <a:rPr lang="zh-CN" altLang="en-US" sz="1800" dirty="0"/>
              <a:t>计算文本文件中最长行的长度。</a:t>
            </a:r>
          </a:p>
          <a:p>
            <a:pPr marL="0" indent="0">
              <a:buSzPct val="90000"/>
              <a:buFont typeface="Wingdings" panose="05000000000000000000" pitchFamily="2" charset="2"/>
              <a:buNone/>
            </a:pPr>
            <a:r>
              <a:rPr lang="zh-CN" altLang="en-US" sz="1600" dirty="0">
                <a:latin typeface="Consolas" panose="020B0609020204030204" pitchFamily="49" charset="0"/>
              </a:rPr>
              <a:t>with open('sample.txt', encoding='gbk') as fp:  </a:t>
            </a:r>
            <a:r>
              <a:rPr lang="en-US" altLang="zh-CN" sz="1600" dirty="0">
                <a:latin typeface="Consolas" panose="020B0609020204030204" pitchFamily="49" charset="0"/>
              </a:rPr>
              <a:t>#</a:t>
            </a:r>
            <a:r>
              <a:rPr lang="zh-CN" altLang="en-US" sz="1600" dirty="0">
                <a:latin typeface="Consolas" panose="020B0609020204030204" pitchFamily="49" charset="0"/>
              </a:rPr>
              <a:t>假设编码为</a:t>
            </a:r>
            <a:r>
              <a:rPr lang="en-US" altLang="zh-CN" sz="1600" dirty="0">
                <a:latin typeface="Consolas" panose="020B0609020204030204" pitchFamily="49" charset="0"/>
              </a:rPr>
              <a:t>GBK</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print(max((len(line.strip()) for line in fp)))</a:t>
            </a:r>
          </a:p>
        </p:txBody>
      </p:sp>
      <p:sp>
        <p:nvSpPr>
          <p:cNvPr id="2" name="灯片编号占位符 1">
            <a:extLst>
              <a:ext uri="{FF2B5EF4-FFF2-40B4-BE49-F238E27FC236}">
                <a16:creationId xmlns:a16="http://schemas.microsoft.com/office/drawing/2014/main" id="{1B1D9217-2A74-4342-AC12-5A67049BFBAB}"/>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56</a:t>
            </a:fld>
            <a:endParaRPr lang="zh-CN" altLang="en-US" strike="noStrike"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62465"/>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88066" name="文本占位符 62466"/>
          <p:cNvSpPr>
            <a:spLocks noGrp="1"/>
          </p:cNvSpPr>
          <p:nvPr>
            <p:ph idx="1"/>
          </p:nvPr>
        </p:nvSpPr>
        <p:spPr/>
        <p:txBody>
          <a:bodyPr wrap="square" lIns="68591" tIns="34295" rIns="68591" bIns="34295" anchor="t"/>
          <a:lstStyle/>
          <a:p>
            <a:pPr>
              <a:lnSpc>
                <a:spcPct val="90000"/>
              </a:lnSpc>
              <a:buSzPct val="90000"/>
              <a:buFont typeface="Wingdings" panose="05000000000000000000" pitchFamily="2" charset="2"/>
              <a:buChar char="§"/>
            </a:pPr>
            <a:r>
              <a:rPr lang="zh-CN" altLang="en-US" sz="1800" b="1" dirty="0"/>
              <a:t>例</a:t>
            </a:r>
            <a:r>
              <a:rPr lang="en-US" altLang="zh-CN" sz="1800" b="1" dirty="0"/>
              <a:t>7-14</a:t>
            </a:r>
            <a:r>
              <a:rPr lang="en-US" altLang="zh-CN" sz="1800" dirty="0"/>
              <a:t>  </a:t>
            </a:r>
            <a:r>
              <a:rPr lang="zh-CN" altLang="en-US" sz="1800" dirty="0"/>
              <a:t>计算MD5值。</a:t>
            </a:r>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import hashlib</a:t>
            </a: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hashlib.md5('12345'.encode()).hexdigest()</a:t>
            </a:r>
          </a:p>
          <a:p>
            <a:pPr>
              <a:spcBef>
                <a:spcPts val="60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'827ccb0eea8a706c4c34a16891f84e7b'</a:t>
            </a: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hashlib.md5('123456'.encode()).hexdigest()</a:t>
            </a:r>
          </a:p>
          <a:p>
            <a:pPr>
              <a:spcBef>
                <a:spcPts val="60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'e10adc3949ba59abbe56e057f20f883e'</a:t>
            </a:r>
          </a:p>
        </p:txBody>
      </p:sp>
      <p:sp>
        <p:nvSpPr>
          <p:cNvPr id="2" name="灯片编号占位符 1">
            <a:extLst>
              <a:ext uri="{FF2B5EF4-FFF2-40B4-BE49-F238E27FC236}">
                <a16:creationId xmlns:a16="http://schemas.microsoft.com/office/drawing/2014/main" id="{DB99E6B8-64CE-4EA1-9359-30AB8F23787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57</a:t>
            </a:fld>
            <a:endParaRPr lang="zh-CN" altLang="en-US" strike="noStrike" noProof="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63489"/>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63491" name="文本占位符 63490"/>
          <p:cNvSpPr>
            <a:spLocks noGrp="1"/>
          </p:cNvSpPr>
          <p:nvPr>
            <p:ph idx="1"/>
          </p:nvPr>
        </p:nvSpPr>
        <p:spPr/>
        <p:txBody>
          <a:bodyPr/>
          <a:lstStyle/>
          <a:p>
            <a:pPr fontAlgn="base">
              <a:buFont typeface="Wingdings" panose="05000000000000000000" charset="0"/>
              <a:buChar char="§"/>
            </a:pPr>
            <a:r>
              <a:rPr lang="zh-CN" altLang="en-US" sz="1800" strike="noStrike" noProof="1"/>
              <a:t>对上面的代码稍加完善，即可实现自己的</a:t>
            </a:r>
            <a:r>
              <a:rPr lang="en-US" altLang="zh-CN" sz="1800" strike="noStrike" noProof="1"/>
              <a:t>MD5</a:t>
            </a:r>
            <a:r>
              <a:rPr lang="zh-CN" altLang="en-US" sz="1800" strike="noStrike" noProof="1"/>
              <a:t>计算器</a:t>
            </a:r>
          </a:p>
          <a:p>
            <a:pPr marL="1905" indent="-344805" fontAlgn="base">
              <a:buFontTx/>
              <a:buNone/>
            </a:pPr>
            <a:endParaRPr lang="en-US" altLang="zh-CN" sz="1350" strike="noStrike" noProof="1">
              <a:latin typeface="Consolas" panose="020B0609020204030204" pitchFamily="49" charset="0"/>
            </a:endParaRPr>
          </a:p>
          <a:p>
            <a:pPr marL="1905" indent="-344805" fontAlgn="base">
              <a:buFontTx/>
              <a:buNone/>
            </a:pPr>
            <a:r>
              <a:rPr lang="en-US" altLang="zh-CN" sz="1600">
                <a:latin typeface="Consolas" panose="020B0609020204030204" pitchFamily="49" charset="0"/>
                <a:sym typeface="+mn-ea"/>
              </a:rPr>
              <a:t>import hashlib</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import os</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import sys</a:t>
            </a:r>
            <a:endParaRPr lang="en-US" altLang="zh-CN" sz="1600" strike="noStrike" noProof="1">
              <a:latin typeface="Consolas" panose="020B0609020204030204" pitchFamily="49" charset="0"/>
              <a:sym typeface="+mn-ea"/>
            </a:endParaRPr>
          </a:p>
          <a:p>
            <a:pPr marL="1905" indent="-344805" fontAlgn="base">
              <a:buFontTx/>
              <a:buNone/>
            </a:pP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fileName = sys.argv[1]</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if os.path.isfile(fileName):</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with open(fileName, 'rb') as fp:</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data = fp.read()</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print(hashlib.md5(data).hexdigest())</a:t>
            </a:r>
            <a:endParaRPr lang="en-US" altLang="zh-CN" sz="1600" strike="noStrike" noProof="1">
              <a:latin typeface="Consolas" panose="020B0609020204030204" pitchFamily="49" charset="0"/>
            </a:endParaRPr>
          </a:p>
        </p:txBody>
      </p:sp>
      <p:sp>
        <p:nvSpPr>
          <p:cNvPr id="2" name="灯片编号占位符 1">
            <a:extLst>
              <a:ext uri="{FF2B5EF4-FFF2-40B4-BE49-F238E27FC236}">
                <a16:creationId xmlns:a16="http://schemas.microsoft.com/office/drawing/2014/main" id="{FEF3E916-9089-4A17-8175-3314085F80BF}"/>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58</a:t>
            </a:fld>
            <a:endParaRPr lang="zh-CN" altLang="en-US" strike="noStrike"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91138" name="内容占位符 2"/>
          <p:cNvSpPr>
            <a:spLocks noGrp="1"/>
          </p:cNvSpPr>
          <p:nvPr>
            <p:ph idx="1"/>
          </p:nvPr>
        </p:nvSpPr>
        <p:spPr/>
        <p:txBody>
          <a:bodyPr wrap="square" lIns="68591" tIns="34295" rIns="68591" bIns="34295" anchor="t"/>
          <a:lstStyle/>
          <a:p>
            <a:pPr>
              <a:buSzPct val="90000"/>
              <a:buFont typeface="Wingdings" panose="05000000000000000000" pitchFamily="2" charset="2"/>
              <a:buChar char="ü"/>
            </a:pPr>
            <a:r>
              <a:rPr lang="zh-CN" altLang="en-US" sz="1800"/>
              <a:t>把上面的代码保存为文件CheckMD5OfFile.py，然后在命令提示符环境中运行并计算指定文件的MD5值，对该文件进行微小修改后再次计算其MD5值，可以发现，哪怕只是修改了一点点内容，MD5值的变化也是非常大的。</a:t>
            </a:r>
          </a:p>
        </p:txBody>
      </p:sp>
      <p:pic>
        <p:nvPicPr>
          <p:cNvPr id="91139" name="图片 6" descr="]W{6T_3EGK28I8]1[Z6UZDC"/>
          <p:cNvPicPr>
            <a:picLocks noChangeAspect="1"/>
          </p:cNvPicPr>
          <p:nvPr/>
        </p:nvPicPr>
        <p:blipFill>
          <a:blip r:embed="rId2"/>
          <a:stretch>
            <a:fillRect/>
          </a:stretch>
        </p:blipFill>
        <p:spPr>
          <a:xfrm>
            <a:off x="2822666" y="2411438"/>
            <a:ext cx="3066395" cy="2278064"/>
          </a:xfrm>
          <a:prstGeom prst="rect">
            <a:avLst/>
          </a:prstGeom>
          <a:noFill/>
          <a:ln w="9525">
            <a:noFill/>
          </a:ln>
        </p:spPr>
      </p:pic>
      <p:sp>
        <p:nvSpPr>
          <p:cNvPr id="2" name="灯片编号占位符 1">
            <a:extLst>
              <a:ext uri="{FF2B5EF4-FFF2-40B4-BE49-F238E27FC236}">
                <a16:creationId xmlns:a16="http://schemas.microsoft.com/office/drawing/2014/main" id="{FDB26701-0FA5-46CE-A4FF-A228904F51DC}"/>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59</a:t>
            </a:fld>
            <a:endParaRPr lang="zh-CN" altLang="en-US"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ontent Placeholder 2"/>
          <p:cNvSpPr>
            <a:spLocks noGrp="1"/>
          </p:cNvSpPr>
          <p:nvPr>
            <p:ph idx="1"/>
          </p:nvPr>
        </p:nvSpPr>
        <p:spPr/>
        <p:txBody>
          <a:bodyPr wrap="square" lIns="68591" tIns="34295" rIns="68591" bIns="34295" anchor="t"/>
          <a:lstStyle/>
          <a:p>
            <a:pPr>
              <a:lnSpc>
                <a:spcPct val="150000"/>
              </a:lnSpc>
              <a:spcBef>
                <a:spcPct val="0"/>
              </a:spcBef>
              <a:buFont typeface="Wingdings" panose="05000000000000000000" pitchFamily="2" charset="2"/>
              <a:buChar char="§"/>
            </a:pPr>
            <a:r>
              <a:rPr lang="zh-CN" altLang="en-US" sz="1800" dirty="0"/>
              <a:t>但是</a:t>
            </a:r>
            <a:r>
              <a:rPr lang="en-US" altLang="en-US" sz="1800" dirty="0"/>
              <a:t>，</a:t>
            </a:r>
            <a:r>
              <a:rPr lang="en-US" altLang="en-US" sz="1800" dirty="0">
                <a:solidFill>
                  <a:srgbClr val="FF0000"/>
                </a:solidFill>
              </a:rPr>
              <a:t>即使写了关闭文件的代码，也无法保证文件一定能够正常关闭</a:t>
            </a:r>
            <a:r>
              <a:rPr lang="en-US" altLang="en-US" sz="1800" dirty="0"/>
              <a:t>。例如，如果在打开文件之后和关闭文件之前发生了错误导致程序崩溃，这时文件就无法正常关闭。在管理文件对象时</a:t>
            </a:r>
            <a:r>
              <a:rPr lang="en-US" altLang="en-US" sz="1800" dirty="0">
                <a:solidFill>
                  <a:srgbClr val="FF0000"/>
                </a:solidFill>
              </a:rPr>
              <a:t>推荐</a:t>
            </a:r>
            <a:r>
              <a:rPr lang="zh-CN" altLang="en-US" sz="1800" dirty="0">
                <a:solidFill>
                  <a:srgbClr val="FF0000"/>
                </a:solidFill>
              </a:rPr>
              <a:t>使用</a:t>
            </a:r>
            <a:r>
              <a:rPr lang="en-US" altLang="en-US" sz="1800" dirty="0" err="1">
                <a:solidFill>
                  <a:srgbClr val="FF0000"/>
                </a:solidFill>
              </a:rPr>
              <a:t>with关键字</a:t>
            </a:r>
            <a:r>
              <a:rPr lang="en-US" altLang="en-US" sz="1800" dirty="0" err="1"/>
              <a:t>，可以有效地避免这个问题</a:t>
            </a:r>
            <a:r>
              <a:rPr lang="en-US" altLang="en-US" sz="1800" dirty="0"/>
              <a:t>。</a:t>
            </a:r>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2" name="灯片编号占位符 1">
            <a:extLst>
              <a:ext uri="{FF2B5EF4-FFF2-40B4-BE49-F238E27FC236}">
                <a16:creationId xmlns:a16="http://schemas.microsoft.com/office/drawing/2014/main" id="{F9FF4837-9B93-448D-B9DB-A192CCCD6239}"/>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a:t>
            </a:fld>
            <a:endParaRPr lang="zh-CN" altLang="en-US" strike="noStrike" noProof="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65537"/>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2162" name="文本占位符 65538"/>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7-15</a:t>
            </a:r>
            <a:r>
              <a:rPr lang="en-US" altLang="zh-CN" sz="1800" dirty="0"/>
              <a:t>  </a:t>
            </a:r>
            <a:r>
              <a:rPr lang="zh-CN" altLang="en-US" sz="1800" dirty="0"/>
              <a:t>判断一个文件是否为</a:t>
            </a:r>
            <a:r>
              <a:rPr lang="en-US" altLang="zh-CN" sz="1800" dirty="0"/>
              <a:t>GIF</a:t>
            </a:r>
            <a:r>
              <a:rPr lang="zh-CN" altLang="en-US" sz="1800" dirty="0"/>
              <a:t>图像文件。</a:t>
            </a:r>
          </a:p>
          <a:p>
            <a:pPr>
              <a:lnSpc>
                <a:spcPct val="80000"/>
              </a:lnSpc>
              <a:buSzPct val="90000"/>
              <a:buFont typeface="Wingdings" panose="05000000000000000000" pitchFamily="2" charset="2"/>
              <a:buNone/>
            </a:pPr>
            <a:endParaRPr lang="en-US" altLang="zh-CN" sz="135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is_gif</a:t>
            </a:r>
            <a:r>
              <a:rPr lang="en-US" altLang="zh-CN" sz="1600" dirty="0">
                <a:latin typeface="Consolas" panose="020B0609020204030204" pitchFamily="49" charset="0"/>
              </a:rPr>
              <a:t>(</a:t>
            </a:r>
            <a:r>
              <a:rPr lang="en-US" altLang="zh-CN" sz="1600" dirty="0" err="1">
                <a:latin typeface="Consolas" panose="020B0609020204030204" pitchFamily="49" charset="0"/>
              </a:rPr>
              <a:t>fname</a:t>
            </a:r>
            <a:r>
              <a:rPr lang="en-US" altLang="zh-CN" sz="1600" dirty="0">
                <a:latin typeface="Consolas" panose="020B0609020204030204" pitchFamily="49" charset="0"/>
              </a:rPr>
              <a:t>):</a:t>
            </a:r>
          </a:p>
          <a:p>
            <a:pPr>
              <a:lnSpc>
                <a:spcPct val="80000"/>
              </a:lnSpc>
              <a:buSzPct val="90000"/>
              <a:buFont typeface="Wingdings" panose="05000000000000000000" pitchFamily="2" charset="2"/>
              <a:buNone/>
            </a:pPr>
            <a:r>
              <a:rPr lang="en-US" altLang="zh-CN" sz="1600" dirty="0">
                <a:latin typeface="Consolas" panose="020B0609020204030204" pitchFamily="49" charset="0"/>
              </a:rPr>
              <a:t>    with open(</a:t>
            </a:r>
            <a:r>
              <a:rPr lang="en-US" altLang="zh-CN" sz="1600" dirty="0" err="1">
                <a:latin typeface="Consolas" panose="020B0609020204030204" pitchFamily="49" charset="0"/>
              </a:rPr>
              <a:t>fname</a:t>
            </a:r>
            <a:r>
              <a:rPr lang="en-US" altLang="zh-CN" sz="1600" dirty="0">
                <a:latin typeface="Consolas" panose="020B0609020204030204" pitchFamily="49" charset="0"/>
              </a:rPr>
              <a:t>, '</a:t>
            </a:r>
            <a:r>
              <a:rPr lang="en-US" altLang="zh-CN" sz="1600" dirty="0" err="1">
                <a:latin typeface="Consolas" panose="020B0609020204030204" pitchFamily="49" charset="0"/>
              </a:rPr>
              <a:t>rb</a:t>
            </a:r>
            <a:r>
              <a:rPr lang="en-US" altLang="zh-CN" sz="1600" dirty="0">
                <a:latin typeface="Consolas" panose="020B0609020204030204" pitchFamily="49" charset="0"/>
              </a:rPr>
              <a:t>') as </a:t>
            </a:r>
            <a:r>
              <a:rPr lang="en-US" altLang="zh-CN" sz="1600" dirty="0" err="1">
                <a:latin typeface="Consolas" panose="020B0609020204030204" pitchFamily="49" charset="0"/>
              </a:rPr>
              <a:t>fp</a:t>
            </a:r>
            <a:r>
              <a:rPr lang="en-US" altLang="zh-CN" sz="1600" dirty="0">
                <a:latin typeface="Consolas" panose="020B0609020204030204" pitchFamily="49" charset="0"/>
              </a:rPr>
              <a:t>:</a:t>
            </a:r>
          </a:p>
          <a:p>
            <a:pPr>
              <a:lnSpc>
                <a:spcPct val="80000"/>
              </a:lnSpc>
              <a:buSzPct val="90000"/>
              <a:buFont typeface="Wingdings" panose="05000000000000000000" pitchFamily="2" charset="2"/>
              <a:buNone/>
            </a:pPr>
            <a:r>
              <a:rPr lang="en-US" altLang="zh-CN" sz="1600" dirty="0">
                <a:latin typeface="Consolas" panose="020B0609020204030204" pitchFamily="49" charset="0"/>
              </a:rPr>
              <a:t>        first4 = </a:t>
            </a:r>
            <a:r>
              <a:rPr lang="en-US" altLang="zh-CN" sz="1600" dirty="0" err="1">
                <a:latin typeface="Consolas" panose="020B0609020204030204" pitchFamily="49" charset="0"/>
              </a:rPr>
              <a:t>fp.read</a:t>
            </a:r>
            <a:r>
              <a:rPr lang="en-US" altLang="zh-CN" sz="1600" dirty="0">
                <a:latin typeface="Consolas" panose="020B0609020204030204" pitchFamily="49" charset="0"/>
              </a:rPr>
              <a:t>(4)</a:t>
            </a:r>
          </a:p>
          <a:p>
            <a:pPr>
              <a:lnSpc>
                <a:spcPct val="80000"/>
              </a:lnSpc>
              <a:buSzPct val="90000"/>
              <a:buFont typeface="Wingdings" panose="05000000000000000000" pitchFamily="2" charset="2"/>
              <a:buNone/>
            </a:pPr>
            <a:r>
              <a:rPr lang="en-US" altLang="zh-CN" sz="1600" dirty="0">
                <a:latin typeface="Consolas" panose="020B0609020204030204" pitchFamily="49" charset="0"/>
              </a:rPr>
              <a:t>    return first4 == b'GIF8'</a:t>
            </a:r>
          </a:p>
          <a:p>
            <a:pPr>
              <a:lnSpc>
                <a:spcPct val="80000"/>
              </a:lnSpc>
              <a:buSzPct val="90000"/>
              <a:buFont typeface="Wingdings" panose="05000000000000000000" pitchFamily="2" charset="2"/>
              <a:buNone/>
            </a:pP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is_gif</a:t>
            </a:r>
            <a:r>
              <a:rPr lang="en-US" altLang="zh-CN" sz="1600" dirty="0">
                <a:latin typeface="Consolas" panose="020B0609020204030204" pitchFamily="49" charset="0"/>
              </a:rPr>
              <a:t>('a.gif')</a:t>
            </a: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pitchFamily="49" charset="0"/>
              </a:rPr>
              <a:t>True</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is_gif</a:t>
            </a:r>
            <a:r>
              <a:rPr lang="en-US" altLang="zh-CN" sz="1600" dirty="0">
                <a:latin typeface="Consolas" panose="020B0609020204030204" pitchFamily="49" charset="0"/>
              </a:rPr>
              <a:t>('a.png')</a:t>
            </a: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pitchFamily="49" charset="0"/>
              </a:rPr>
              <a:t>False</a:t>
            </a:r>
          </a:p>
        </p:txBody>
      </p:sp>
      <p:sp>
        <p:nvSpPr>
          <p:cNvPr id="2" name="灯片编号占位符 1">
            <a:extLst>
              <a:ext uri="{FF2B5EF4-FFF2-40B4-BE49-F238E27FC236}">
                <a16:creationId xmlns:a16="http://schemas.microsoft.com/office/drawing/2014/main" id="{92235AE6-5FE3-46DE-92EB-223F67402998}"/>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60</a:t>
            </a:fld>
            <a:endParaRPr lang="zh-CN" altLang="en-US" strike="noStrike" noProof="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6656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3186" name="文本占位符 66562"/>
          <p:cNvSpPr>
            <a:spLocks noGrp="1"/>
          </p:cNvSpPr>
          <p:nvPr>
            <p:ph idx="1"/>
          </p:nvPr>
        </p:nvSpPr>
        <p:spPr/>
        <p:txBody>
          <a:bodyPr wrap="square" lIns="68591" tIns="34295" rIns="68591" bIns="34295" anchor="t"/>
          <a:lstStyle/>
          <a:p>
            <a:pPr fontAlgn="auto">
              <a:lnSpc>
                <a:spcPct val="100000"/>
              </a:lnSpc>
              <a:spcBef>
                <a:spcPts val="0"/>
              </a:spcBef>
            </a:pPr>
            <a:r>
              <a:rPr lang="zh-CN" altLang="en-US" sz="1800" b="1" dirty="0"/>
              <a:t>例</a:t>
            </a:r>
            <a:r>
              <a:rPr lang="en-US" altLang="zh-CN" sz="1800" b="1" dirty="0"/>
              <a:t>7-16</a:t>
            </a:r>
            <a:r>
              <a:rPr lang="en-US" altLang="zh-CN" sz="1800" dirty="0"/>
              <a:t>  </a:t>
            </a:r>
            <a:r>
              <a:rPr lang="en-US" sz="1800">
                <a:sym typeface="+mn-ea"/>
              </a:rPr>
              <a:t>把指定文件夹中的所有文件名批量随机化，保持文件类型不变。</a:t>
            </a:r>
            <a:endParaRPr lang="en-US" sz="1800" strike="noStrike" noProof="1">
              <a:sym typeface="+mn-ea"/>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string import ascii_letters</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os import listdir, rename</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os.path import splitext, join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random import choice, randint</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def randomFilename(directory):</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for fn in listdir(directory):</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#切分，得到文件名和扩展名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name, ext = splitext(fn)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 = randint(5, 20)</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#生成随机字符串作为新文件名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newName = ''.join((choice(ascii_letters) for i in range(n)))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#修改文件名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rename(join(directory, fn), join(directory, newName+ext))</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randomFilename('C:\\test')</a:t>
            </a:r>
            <a:endParaRPr lang="zh-CN" altLang="en-US" sz="1400" dirty="0">
              <a:latin typeface="Consolas" panose="020B0609020204030204" pitchFamily="49" charset="0"/>
            </a:endParaRPr>
          </a:p>
        </p:txBody>
      </p:sp>
      <p:sp>
        <p:nvSpPr>
          <p:cNvPr id="2" name="灯片编号占位符 1">
            <a:extLst>
              <a:ext uri="{FF2B5EF4-FFF2-40B4-BE49-F238E27FC236}">
                <a16:creationId xmlns:a16="http://schemas.microsoft.com/office/drawing/2014/main" id="{A36470EF-47DE-4D2F-AFF1-FF60158BA6B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61</a:t>
            </a:fld>
            <a:endParaRPr lang="zh-CN" altLang="en-US" strike="noStrike" noProof="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67585"/>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4210" name="文本占位符 67586"/>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7-17</a:t>
            </a:r>
            <a:r>
              <a:rPr lang="en-US" altLang="zh-CN" sz="1800" dirty="0"/>
              <a:t>  </a:t>
            </a:r>
            <a:r>
              <a:rPr lang="zh-CN" altLang="en-US" sz="1800" dirty="0"/>
              <a:t>使用xlwt写入Excel文件。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from xlwt import *</a:t>
            </a:r>
          </a:p>
          <a:p>
            <a:pPr eaLnBrk="1" latinLnBrk="0" hangingPunct="1">
              <a:spcBef>
                <a:spcPct val="0"/>
              </a:spcBef>
              <a:buSzPct val="90000"/>
              <a:buFont typeface="Wingdings" panose="05000000000000000000" pitchFamily="2" charset="2"/>
              <a:buNone/>
            </a:pP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book = Workbook()                        </a:t>
            </a:r>
            <a:r>
              <a:rPr lang="en-US" altLang="zh-CN" sz="1400" dirty="0">
                <a:latin typeface="Consolas" panose="020B0609020204030204" pitchFamily="49" charset="0"/>
              </a:rPr>
              <a:t>#</a:t>
            </a:r>
            <a:r>
              <a:rPr lang="zh-CN" altLang="en-US" sz="1400" dirty="0">
                <a:latin typeface="Consolas" panose="020B0609020204030204" pitchFamily="49" charset="0"/>
              </a:rPr>
              <a:t>新建</a:t>
            </a:r>
            <a:r>
              <a:rPr lang="en-US" altLang="zh-CN" sz="1400" dirty="0">
                <a:latin typeface="Consolas" panose="020B0609020204030204" pitchFamily="49" charset="0"/>
              </a:rPr>
              <a:t>workbook</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sheet1 = book.add_sheet("First")         </a:t>
            </a:r>
            <a:r>
              <a:rPr lang="en-US" altLang="zh-CN" sz="1400" dirty="0">
                <a:latin typeface="Consolas" panose="020B0609020204030204" pitchFamily="49" charset="0"/>
              </a:rPr>
              <a:t>#</a:t>
            </a:r>
            <a:r>
              <a:rPr lang="zh-CN" altLang="en-US" sz="1400" dirty="0">
                <a:latin typeface="Consolas" panose="020B0609020204030204" pitchFamily="49" charset="0"/>
              </a:rPr>
              <a:t>新建</a:t>
            </a:r>
            <a:r>
              <a:rPr lang="en-US" altLang="zh-CN" sz="1400" dirty="0">
                <a:latin typeface="Consolas" panose="020B0609020204030204" pitchFamily="49" charset="0"/>
              </a:rPr>
              <a:t>worksheet</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al=Alignment()</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al.horz = Alignment.HORZ_CENTER</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al.vert = Alignment.VERT_CENTER          </a:t>
            </a:r>
            <a:r>
              <a:rPr lang="en-US" altLang="zh-CN" sz="1400" dirty="0">
                <a:latin typeface="Consolas" panose="020B0609020204030204" pitchFamily="49" charset="0"/>
              </a:rPr>
              <a:t>#</a:t>
            </a:r>
            <a:r>
              <a:rPr lang="zh-CN" altLang="en-US" sz="1400" dirty="0">
                <a:latin typeface="Consolas" panose="020B0609020204030204" pitchFamily="49" charset="0"/>
              </a:rPr>
              <a:t>对齐方式</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borders = Borders()</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borders.bottom = Borders.THICK           </a:t>
            </a:r>
            <a:r>
              <a:rPr lang="en-US" altLang="zh-CN" sz="1400" dirty="0">
                <a:latin typeface="Consolas" panose="020B0609020204030204" pitchFamily="49" charset="0"/>
              </a:rPr>
              <a:t>#</a:t>
            </a:r>
            <a:r>
              <a:rPr lang="zh-CN" altLang="en-US" sz="1400" dirty="0">
                <a:latin typeface="Consolas" panose="020B0609020204030204" pitchFamily="49" charset="0"/>
              </a:rPr>
              <a:t>边框样式</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 = XFStyle()</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style.alignment = al</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style.borders = borders</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row0 = sheet1.row(0)</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row0.write(0, 'test', style=style)       </a:t>
            </a:r>
            <a:r>
              <a:rPr lang="en-US" altLang="zh-CN" sz="1400" dirty="0">
                <a:latin typeface="Consolas" panose="020B0609020204030204" pitchFamily="49" charset="0"/>
              </a:rPr>
              <a:t>#</a:t>
            </a:r>
            <a:r>
              <a:rPr lang="zh-CN" altLang="en-US" sz="1400" dirty="0">
                <a:latin typeface="Consolas" panose="020B0609020204030204" pitchFamily="49" charset="0"/>
              </a:rPr>
              <a:t>写入单元格</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book.save(r'd:\test.xls')                </a:t>
            </a:r>
            <a:r>
              <a:rPr lang="en-US" altLang="zh-CN" sz="1400" dirty="0">
                <a:latin typeface="Consolas" panose="020B0609020204030204" pitchFamily="49" charset="0"/>
              </a:rPr>
              <a:t>#</a:t>
            </a:r>
            <a:r>
              <a:rPr lang="zh-CN" altLang="en-US" sz="1400" dirty="0">
                <a:latin typeface="Consolas" panose="020B0609020204030204" pitchFamily="49" charset="0"/>
              </a:rPr>
              <a:t>保存文件</a:t>
            </a:r>
          </a:p>
        </p:txBody>
      </p:sp>
      <p:sp>
        <p:nvSpPr>
          <p:cNvPr id="2" name="灯片编号占位符 1">
            <a:extLst>
              <a:ext uri="{FF2B5EF4-FFF2-40B4-BE49-F238E27FC236}">
                <a16:creationId xmlns:a16="http://schemas.microsoft.com/office/drawing/2014/main" id="{E06A5169-ACE5-43AB-9DCC-7C844660C1CB}"/>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62</a:t>
            </a:fld>
            <a:endParaRPr lang="zh-CN" altLang="en-US" strike="noStrike" noProof="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68609"/>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5234" name="文本占位符 68610"/>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7-18</a:t>
            </a:r>
            <a:r>
              <a:rPr lang="en-US" altLang="zh-CN" sz="1800" dirty="0"/>
              <a:t>  </a:t>
            </a:r>
            <a:r>
              <a:rPr lang="zh-CN" altLang="en-US" sz="1800" dirty="0"/>
              <a:t>使用xlrd读取Excel文件。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import xlrd</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book = xlrd.open_workbook(r'd:\test.xls')</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sheet1 = book.sheet_by_name('First')</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row0 = sheet1.row(0)</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print</a:t>
            </a:r>
            <a:r>
              <a:rPr lang="en-US" altLang="zh-CN" sz="1600" dirty="0">
                <a:latin typeface="Consolas" panose="020B0609020204030204" pitchFamily="49" charset="0"/>
              </a:rPr>
              <a:t>(</a:t>
            </a:r>
            <a:r>
              <a:rPr lang="zh-CN" altLang="en-US" sz="1600" dirty="0">
                <a:latin typeface="Consolas" panose="020B0609020204030204" pitchFamily="49" charset="0"/>
              </a:rPr>
              <a:t>row0[0]</a:t>
            </a:r>
            <a:r>
              <a:rPr lang="en-US" altLang="zh-CN" sz="1600" dirty="0">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text:u'test'</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print</a:t>
            </a:r>
            <a:r>
              <a:rPr lang="en-US" altLang="zh-CN" sz="1600" dirty="0">
                <a:latin typeface="Consolas" panose="020B0609020204030204" pitchFamily="49" charset="0"/>
              </a:rPr>
              <a:t>(</a:t>
            </a:r>
            <a:r>
              <a:rPr lang="zh-CN" altLang="en-US" sz="1600" dirty="0">
                <a:latin typeface="Consolas" panose="020B0609020204030204" pitchFamily="49" charset="0"/>
              </a:rPr>
              <a:t>row0[0].value</a:t>
            </a:r>
            <a:r>
              <a:rPr lang="en-US" altLang="zh-CN" sz="1600" dirty="0">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test</a:t>
            </a:r>
          </a:p>
        </p:txBody>
      </p:sp>
      <p:sp>
        <p:nvSpPr>
          <p:cNvPr id="2" name="灯片编号占位符 1">
            <a:extLst>
              <a:ext uri="{FF2B5EF4-FFF2-40B4-BE49-F238E27FC236}">
                <a16:creationId xmlns:a16="http://schemas.microsoft.com/office/drawing/2014/main" id="{522BF067-8D25-4BA6-BED2-ACFD551EA8BA}"/>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63</a:t>
            </a:fld>
            <a:endParaRPr lang="zh-CN" altLang="en-US" strike="noStrike"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69633"/>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6258" name="文本占位符 69634"/>
          <p:cNvSpPr>
            <a:spLocks noGrp="1"/>
          </p:cNvSpPr>
          <p:nvPr>
            <p:ph idx="1"/>
          </p:nvPr>
        </p:nvSpPr>
        <p:spPr>
          <a:xfrm>
            <a:off x="285750" y="1200150"/>
            <a:ext cx="8235315" cy="3395345"/>
          </a:xfrm>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7-19</a:t>
            </a:r>
            <a:r>
              <a:rPr lang="en-US" altLang="zh-CN" sz="1800" dirty="0"/>
              <a:t>  </a:t>
            </a:r>
            <a:r>
              <a:rPr lang="zh-CN" altLang="en-US" sz="1800" dirty="0"/>
              <a:t>使用Pywin32操作Excel文件。</a:t>
            </a:r>
          </a:p>
          <a:p>
            <a:pPr>
              <a:lnSpc>
                <a:spcPct val="80000"/>
              </a:lnSpc>
              <a:buSzPct val="90000"/>
              <a:buFont typeface="Wingdings" panose="05000000000000000000" pitchFamily="2" charset="2"/>
              <a:buNone/>
            </a:pPr>
            <a:endParaRPr lang="zh-CN" altLang="en-US" sz="1500" dirty="0"/>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xlApp = win32com.client.Dispatch('Excel.Application') #打开EXCEL</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xlBook = xlApp.Workbooks.Open('D:\\1.xls')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打开文件</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xlSht = xlBook.Worksheets('sheet1')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获取工作表</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aaa = xlSht.Cells(1,2).Value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访问单元格</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xlSht.Cells(2,3).Value = aaa </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xlBook.Close(SaveChanges=1)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保存</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del xlApp</a:t>
            </a:r>
          </a:p>
        </p:txBody>
      </p:sp>
      <p:sp>
        <p:nvSpPr>
          <p:cNvPr id="2" name="灯片编号占位符 1">
            <a:extLst>
              <a:ext uri="{FF2B5EF4-FFF2-40B4-BE49-F238E27FC236}">
                <a16:creationId xmlns:a16="http://schemas.microsoft.com/office/drawing/2014/main" id="{5782A5C3-F443-40BA-B0D6-2529E3BCD3D9}"/>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64</a:t>
            </a:fld>
            <a:endParaRPr lang="zh-CN" altLang="en-US" strike="noStrike" noProof="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70657"/>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7282" name="文本占位符 70658"/>
          <p:cNvSpPr>
            <a:spLocks noGrp="1"/>
          </p:cNvSpPr>
          <p:nvPr>
            <p:ph idx="1"/>
          </p:nvPr>
        </p:nvSpPr>
        <p:spPr/>
        <p:txBody>
          <a:bodyPr wrap="square" lIns="68591" tIns="34295" rIns="68591" bIns="34295" anchor="t"/>
          <a:lstStyle/>
          <a:p>
            <a:pPr>
              <a:lnSpc>
                <a:spcPct val="150000"/>
              </a:lnSpc>
              <a:spcBef>
                <a:spcPct val="0"/>
              </a:spcBef>
              <a:buSzPct val="90000"/>
              <a:buFont typeface="Wingdings" panose="05000000000000000000" pitchFamily="2" charset="2"/>
              <a:buChar char="§"/>
            </a:pPr>
            <a:r>
              <a:rPr lang="zh-CN" altLang="en-US" sz="1800" b="1"/>
              <a:t>例</a:t>
            </a:r>
            <a:r>
              <a:rPr lang="en-US" altLang="zh-CN" sz="1800" b="1"/>
              <a:t>7-20</a:t>
            </a:r>
            <a:r>
              <a:rPr lang="en-US" altLang="zh-CN" sz="1800"/>
              <a:t>  </a:t>
            </a:r>
            <a:r>
              <a:rPr lang="zh-CN" altLang="en-US" sz="1800"/>
              <a:t>检查</a:t>
            </a:r>
            <a:r>
              <a:rPr lang="en-US" altLang="zh-CN" sz="1800"/>
              <a:t>word</a:t>
            </a:r>
            <a:r>
              <a:rPr lang="zh-CN" altLang="en-US" sz="1800"/>
              <a:t>文档的连续重复字，例如“用户的的资料”或“需要需要用户输入”之类的情况。</a:t>
            </a:r>
          </a:p>
        </p:txBody>
      </p:sp>
      <p:sp>
        <p:nvSpPr>
          <p:cNvPr id="2" name="灯片编号占位符 1">
            <a:extLst>
              <a:ext uri="{FF2B5EF4-FFF2-40B4-BE49-F238E27FC236}">
                <a16:creationId xmlns:a16="http://schemas.microsoft.com/office/drawing/2014/main" id="{6B0C8545-3926-47A4-B966-D65B30A649F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65</a:t>
            </a:fld>
            <a:endParaRPr lang="zh-CN" altLang="en-US" strike="noStrike" noProof="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7168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8306" name="文本占位符 71682"/>
          <p:cNvSpPr>
            <a:spLocks noGrp="1"/>
          </p:cNvSpPr>
          <p:nvPr>
            <p:ph idx="1"/>
          </p:nvPr>
        </p:nvSpPr>
        <p:spPr/>
        <p:txBody>
          <a:bodyPr wrap="square" lIns="68591" tIns="34295" rIns="68591" bIns="34295" anchor="t"/>
          <a:lstStyle/>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import sys</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from win32com import client</a:t>
            </a:r>
          </a:p>
          <a:p>
            <a:pPr marL="1905" indent="-344805" eaLnBrk="1" latinLnBrk="0" hangingPunct="1">
              <a:lnSpc>
                <a:spcPct val="100000"/>
              </a:lnSpc>
              <a:spcBef>
                <a:spcPts val="0"/>
              </a:spcBef>
              <a:buSzPct val="90000"/>
              <a:buFont typeface="Wingdings" panose="05000000000000000000" pitchFamily="2" charset="2"/>
              <a:buNone/>
            </a:pP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filename = r'c:\</a:t>
            </a:r>
            <a:r>
              <a:rPr lang="en-US" altLang="zh-CN" sz="1600" dirty="0">
                <a:latin typeface="Consolas" panose="020B0609020204030204" pitchFamily="49" charset="0"/>
                <a:cs typeface="Consolas" panose="020B0609020204030204" pitchFamily="49" charset="0"/>
              </a:rPr>
              <a:t>Python</a:t>
            </a:r>
            <a:r>
              <a:rPr lang="zh-CN" altLang="en-US" sz="1600" dirty="0">
                <a:latin typeface="Consolas" panose="020B0609020204030204" pitchFamily="49" charset="0"/>
                <a:cs typeface="Consolas" panose="020B0609020204030204" pitchFamily="49" charset="0"/>
              </a:rPr>
              <a:t>可以这样学.doc'</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word = client.Dispatch('Word.Application')</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doc = word.Documents.Open(filename)</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content = str(doc.Content)</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doc.Close()</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word.Quit()</a:t>
            </a:r>
          </a:p>
          <a:p>
            <a:pPr marL="1905" indent="-344805" eaLnBrk="1" latinLnBrk="0" hangingPunct="1">
              <a:lnSpc>
                <a:spcPct val="100000"/>
              </a:lnSpc>
              <a:spcBef>
                <a:spcPts val="0"/>
              </a:spcBef>
              <a:buSzPct val="90000"/>
              <a:buFont typeface="Wingdings" panose="05000000000000000000" pitchFamily="2" charset="2"/>
              <a:buNone/>
            </a:pPr>
            <a:endParaRPr lang="zh-CN" altLang="en-US" sz="1600" dirty="0">
              <a:latin typeface="Consolas" panose="020B0609020204030204" pitchFamily="49" charset="0"/>
              <a:cs typeface="Consolas" panose="020B0609020204030204" pitchFamily="49" charset="0"/>
            </a:endParaRPr>
          </a:p>
        </p:txBody>
      </p:sp>
      <p:sp>
        <p:nvSpPr>
          <p:cNvPr id="2" name="灯片编号占位符 1">
            <a:extLst>
              <a:ext uri="{FF2B5EF4-FFF2-40B4-BE49-F238E27FC236}">
                <a16:creationId xmlns:a16="http://schemas.microsoft.com/office/drawing/2014/main" id="{998073DC-C198-4CCA-9B75-A2AC2F2EAE01}"/>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66</a:t>
            </a:fld>
            <a:endParaRPr lang="zh-CN" altLang="en-US" strike="noStrike" noProof="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repeatedWords = []</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lens = len(content)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for i in range(lens-2):</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ch</a:t>
            </a:r>
            <a:r>
              <a:rPr lang="en-US" altLang="zh-CN" sz="1600" dirty="0">
                <a:latin typeface="Consolas" panose="020B0609020204030204" pitchFamily="49" charset="0"/>
                <a:cs typeface="Consolas" panose="020B0609020204030204" pitchFamily="49" charset="0"/>
                <a:sym typeface="+mn-ea"/>
              </a:rPr>
              <a:t>, ch1, ch2</a:t>
            </a:r>
            <a:r>
              <a:rPr lang="zh-CN" altLang="en-US" sz="1600" dirty="0">
                <a:latin typeface="Consolas" panose="020B0609020204030204" pitchFamily="49" charset="0"/>
                <a:cs typeface="Consolas" panose="020B0609020204030204" pitchFamily="49" charset="0"/>
                <a:sym typeface="+mn-ea"/>
              </a:rPr>
              <a:t> = content[i</a:t>
            </a:r>
            <a:r>
              <a:rPr lang="en-US" altLang="zh-CN" sz="1600" dirty="0">
                <a:latin typeface="Consolas" panose="020B0609020204030204" pitchFamily="49" charset="0"/>
                <a:cs typeface="Consolas" panose="020B0609020204030204" pitchFamily="49" charset="0"/>
                <a:sym typeface="+mn-ea"/>
              </a:rPr>
              <a:t>:i+3</a:t>
            </a:r>
            <a:r>
              <a:rPr lang="zh-CN" altLang="en-US" sz="1600" dirty="0">
                <a:latin typeface="Consolas" panose="020B0609020204030204" pitchFamily="49" charset="0"/>
                <a:cs typeface="Consolas" panose="020B0609020204030204" pitchFamily="49" charset="0"/>
                <a:sym typeface="+mn-ea"/>
              </a:rPr>
              <a: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if ('\u4e00'&lt;=ch&lt;='\u9fa5' or ch in ('，', '。', '、')):</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if ch==ch1 and ch+ch1 not in repeatedWords:</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print(ch+ch1)</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repeatedWords.append(ch+ch1)</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elif ch==ch2 and ch+ch1+ch2 not in repeatedWords:</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print(ch+ch1+ch2)</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repeatedWords.append(ch+ch1+ch2)</a:t>
            </a:r>
            <a:endParaRPr lang="zh-CN" altLang="en-US" sz="1600" dirty="0">
              <a:latin typeface="Consolas" panose="020B0609020204030204" pitchFamily="49" charset="0"/>
              <a:cs typeface="Consolas" panose="020B0609020204030204" pitchFamily="49" charset="0"/>
            </a:endParaRPr>
          </a:p>
          <a:p>
            <a:pPr marL="0" indent="0">
              <a:buNone/>
            </a:pPr>
            <a:endParaRPr lang="en-US" sz="1600"/>
          </a:p>
        </p:txBody>
      </p:sp>
      <p:sp>
        <p:nvSpPr>
          <p:cNvPr id="4" name="灯片编号占位符 3">
            <a:extLst>
              <a:ext uri="{FF2B5EF4-FFF2-40B4-BE49-F238E27FC236}">
                <a16:creationId xmlns:a16="http://schemas.microsoft.com/office/drawing/2014/main" id="{A42D2857-8D7E-432B-B035-517B2976D570}"/>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67</a:t>
            </a:fld>
            <a:endParaRPr lang="zh-CN" altLang="en-US" strike="noStrike" noProof="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v"/>
            </a:pPr>
            <a:r>
              <a:rPr lang="zh-CN" altLang="en-US" sz="1800" strike="noStrike" noProof="1">
                <a:latin typeface="+mn-ea"/>
              </a:rPr>
              <a:t>或者使用</a:t>
            </a:r>
            <a:r>
              <a:rPr lang="en-US" altLang="zh-CN" sz="1800" strike="noStrike" noProof="1">
                <a:latin typeface="+mn-ea"/>
              </a:rPr>
              <a:t>python-docx</a:t>
            </a:r>
            <a:r>
              <a:rPr lang="zh-CN" altLang="en-US" sz="1800" strike="noStrike" noProof="1">
                <a:latin typeface="+mn-ea"/>
              </a:rPr>
              <a:t>扩展库。</a:t>
            </a:r>
          </a:p>
          <a:p>
            <a:pPr marL="0" indent="0" fontAlgn="base">
              <a:buFontTx/>
              <a:buNone/>
            </a:pPr>
            <a:endParaRPr lang="zh-CN" altLang="en-US" sz="135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from docx import Document</a:t>
            </a:r>
          </a:p>
          <a:p>
            <a:pPr marL="0" indent="0" eaLnBrk="1" latinLnBrk="0" hangingPunct="1">
              <a:spcBef>
                <a:spcPts val="0"/>
              </a:spcBef>
              <a:buFontTx/>
              <a:buNone/>
            </a:pP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doc = Document('《Python</a:t>
            </a:r>
            <a:r>
              <a:rPr lang="zh-CN" altLang="en-US" sz="1600" strike="noStrike" noProof="1">
                <a:latin typeface="Consolas" panose="020B0609020204030204" pitchFamily="49" charset="0"/>
              </a:rPr>
              <a:t>程序设计开发宝典</a:t>
            </a:r>
            <a:r>
              <a:rPr lang="en-US" sz="1600" strike="noStrike" noProof="1">
                <a:latin typeface="Consolas" panose="020B0609020204030204" pitchFamily="49" charset="0"/>
              </a:rPr>
              <a:t>》.docx')</a:t>
            </a:r>
          </a:p>
          <a:p>
            <a:pPr marL="0" indent="0" eaLnBrk="1" latinLnBrk="0" hangingPunct="1">
              <a:spcBef>
                <a:spcPts val="0"/>
              </a:spcBef>
              <a:buFontTx/>
              <a:buNone/>
            </a:pP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contents = ''.join((p.text for p in doc.paragraphs))</a:t>
            </a:r>
          </a:p>
          <a:p>
            <a:pPr marL="0" indent="0" eaLnBrk="1" latinLnBrk="0" hangingPunct="1">
              <a:spcBef>
                <a:spcPts val="0"/>
              </a:spcBef>
              <a:buFontTx/>
              <a:buNone/>
            </a:pPr>
            <a:r>
              <a:rPr lang="en-US" sz="1600" strike="noStrike" noProof="1">
                <a:latin typeface="Consolas" panose="020B0609020204030204" pitchFamily="49" charset="0"/>
              </a:rPr>
              <a:t>words = []</a:t>
            </a:r>
          </a:p>
          <a:p>
            <a:pPr marL="0" indent="0" eaLnBrk="1" latinLnBrk="0" hangingPunct="1">
              <a:spcBef>
                <a:spcPts val="0"/>
              </a:spcBef>
              <a:buFontTx/>
              <a:buNone/>
            </a:pPr>
            <a:r>
              <a:rPr lang="en-US" sz="1600" strike="noStrike" noProof="1">
                <a:latin typeface="Consolas" panose="020B0609020204030204" pitchFamily="49" charset="0"/>
              </a:rPr>
              <a:t>for index, ch in enumerate(contents[:-2]):</a:t>
            </a:r>
          </a:p>
          <a:p>
            <a:pPr marL="0" indent="0" eaLnBrk="1" latinLnBrk="0" hangingPunct="1">
              <a:spcBef>
                <a:spcPts val="0"/>
              </a:spcBef>
              <a:buFontTx/>
              <a:buNone/>
            </a:pPr>
            <a:r>
              <a:rPr lang="en-US" sz="1600" strike="noStrike" noProof="1">
                <a:latin typeface="Consolas" panose="020B0609020204030204" pitchFamily="49" charset="0"/>
              </a:rPr>
              <a:t>    if ch==contents[index+1] or ch==contents[index+2]:</a:t>
            </a:r>
          </a:p>
          <a:p>
            <a:pPr marL="0" indent="0" eaLnBrk="1" latinLnBrk="0" hangingPunct="1">
              <a:spcBef>
                <a:spcPts val="0"/>
              </a:spcBef>
              <a:buFontTx/>
              <a:buNone/>
            </a:pPr>
            <a:r>
              <a:rPr lang="en-US" sz="1600" strike="noStrike" noProof="1">
                <a:latin typeface="Consolas" panose="020B0609020204030204" pitchFamily="49" charset="0"/>
              </a:rPr>
              <a:t>        word = contents[index:index+3]</a:t>
            </a:r>
          </a:p>
          <a:p>
            <a:pPr marL="0" indent="0" eaLnBrk="1" latinLnBrk="0" hangingPunct="1">
              <a:spcBef>
                <a:spcPts val="0"/>
              </a:spcBef>
              <a:buFontTx/>
              <a:buNone/>
            </a:pPr>
            <a:r>
              <a:rPr lang="en-US" sz="1600" strike="noStrike" noProof="1">
                <a:latin typeface="Consolas" panose="020B0609020204030204" pitchFamily="49" charset="0"/>
              </a:rPr>
              <a:t>        if word not in words:</a:t>
            </a:r>
          </a:p>
          <a:p>
            <a:pPr marL="0" indent="0" eaLnBrk="1" latinLnBrk="0" hangingPunct="1">
              <a:spcBef>
                <a:spcPts val="0"/>
              </a:spcBef>
              <a:buFontTx/>
              <a:buNone/>
            </a:pPr>
            <a:r>
              <a:rPr lang="en-US" sz="1600" strike="noStrike" noProof="1">
                <a:latin typeface="Consolas" panose="020B0609020204030204" pitchFamily="49" charset="0"/>
              </a:rPr>
              <a:t>            words.append(word)</a:t>
            </a:r>
          </a:p>
          <a:p>
            <a:pPr marL="0" indent="0" eaLnBrk="1" latinLnBrk="0" hangingPunct="1">
              <a:spcBef>
                <a:spcPts val="0"/>
              </a:spcBef>
              <a:buFontTx/>
              <a:buNone/>
            </a:pPr>
            <a:r>
              <a:rPr lang="en-US" sz="1600" strike="noStrike" noProof="1">
                <a:latin typeface="Consolas" panose="020B0609020204030204" pitchFamily="49" charset="0"/>
              </a:rPr>
              <a:t>            print(word)</a:t>
            </a:r>
          </a:p>
        </p:txBody>
      </p:sp>
      <p:sp>
        <p:nvSpPr>
          <p:cNvPr id="78849" name="标题 7168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2" name="灯片编号占位符 1">
            <a:extLst>
              <a:ext uri="{FF2B5EF4-FFF2-40B4-BE49-F238E27FC236}">
                <a16:creationId xmlns:a16="http://schemas.microsoft.com/office/drawing/2014/main" id="{3B7AC112-EFB1-4535-8B19-9EF2CB691546}"/>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68</a:t>
            </a:fld>
            <a:endParaRPr lang="zh-CN" altLang="en-US" strike="noStrike" noProof="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zh-CN" altLang="en-US" strike="noStrike" noProof="1">
                <a:sym typeface="+mn-ea"/>
              </a:rPr>
              <a:t>7.6  案例精选</a:t>
            </a:r>
            <a:endParaRPr lang="en-US" strike="noStrike" noProof="1"/>
          </a:p>
        </p:txBody>
      </p:sp>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strike="noStrike" noProof="1"/>
              <a:t>使用正则表达式。</a:t>
            </a:r>
          </a:p>
          <a:p>
            <a:pPr marL="0" indent="0" fontAlgn="base">
              <a:buNone/>
            </a:pPr>
            <a:r>
              <a:rPr lang="zh-CN" altLang="en-US" sz="1600" strike="noStrike" noProof="1">
                <a:latin typeface="Consolas" panose="020B0609020204030204" pitchFamily="49" charset="0"/>
              </a:rPr>
              <a:t>import re</a:t>
            </a:r>
          </a:p>
          <a:p>
            <a:pPr marL="0" indent="0" fontAlgn="base">
              <a:buNone/>
            </a:pPr>
            <a:r>
              <a:rPr lang="zh-CN" altLang="en-US" sz="1600" strike="noStrike" noProof="1">
                <a:latin typeface="Consolas" panose="020B0609020204030204" pitchFamily="49" charset="0"/>
              </a:rPr>
              <a:t>from docx import Document</a:t>
            </a: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doc = Document('《Python程序设计开发宝典》董付国著.docx')</a:t>
            </a:r>
          </a:p>
          <a:p>
            <a:pPr marL="0" indent="0" fontAlgn="base">
              <a:buNone/>
            </a:pPr>
            <a:r>
              <a:rPr lang="zh-CN" altLang="en-US" sz="1600" strike="noStrike" noProof="1">
                <a:latin typeface="Consolas" panose="020B0609020204030204" pitchFamily="49" charset="0"/>
              </a:rPr>
              <a:t>text = ''.join((p.text for p in doc.paragraphs))</a:t>
            </a:r>
          </a:p>
          <a:p>
            <a:pPr marL="0" indent="0" fontAlgn="base">
              <a:buNone/>
            </a:pPr>
            <a:r>
              <a:rPr lang="zh-CN" altLang="en-US" sz="1600" strike="noStrike" noProof="1">
                <a:latin typeface="Consolas" panose="020B0609020204030204" pitchFamily="49" charset="0"/>
              </a:rPr>
              <a:t>result = re.findall(r'(([\u4e00-\u9fa5。、！：；，]).?\2)', text)</a:t>
            </a:r>
          </a:p>
          <a:p>
            <a:pPr marL="0" indent="0" fontAlgn="base">
              <a:buNone/>
            </a:pPr>
            <a:r>
              <a:rPr lang="zh-CN" altLang="en-US" sz="1600" strike="noStrike" noProof="1">
                <a:latin typeface="Consolas" panose="020B0609020204030204" pitchFamily="49" charset="0"/>
              </a:rPr>
              <a:t>for word in result:</a:t>
            </a:r>
          </a:p>
          <a:p>
            <a:pPr marL="0" indent="0" fontAlgn="base">
              <a:buNone/>
            </a:pPr>
            <a:r>
              <a:rPr lang="zh-CN" altLang="en-US" sz="1600" strike="noStrike" noProof="1">
                <a:latin typeface="Consolas" panose="020B0609020204030204" pitchFamily="49" charset="0"/>
              </a:rPr>
              <a:t>    print(word[0])</a:t>
            </a:r>
          </a:p>
        </p:txBody>
      </p:sp>
      <p:sp>
        <p:nvSpPr>
          <p:cNvPr id="4" name="灯片编号占位符 3">
            <a:extLst>
              <a:ext uri="{FF2B5EF4-FFF2-40B4-BE49-F238E27FC236}">
                <a16:creationId xmlns:a16="http://schemas.microsoft.com/office/drawing/2014/main" id="{3461ECD6-60F3-4BD1-BE07-85DDCE1C5879}"/>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69</a:t>
            </a:fld>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with语句的用法如下：</a:t>
            </a:r>
          </a:p>
          <a:p>
            <a:pPr marL="0" indent="0" fontAlgn="base">
              <a:buFontTx/>
              <a:buNone/>
            </a:pPr>
            <a:endParaRPr lang="en-US" sz="1350" strike="noStrike" noProof="1"/>
          </a:p>
          <a:p>
            <a:pPr marL="0" indent="0" fontAlgn="base">
              <a:buFontTx/>
              <a:buNone/>
            </a:pPr>
            <a:r>
              <a:rPr lang="en-US" sz="1600" strike="noStrike" noProof="1">
                <a:latin typeface="Consolas" panose="020B0609020204030204" pitchFamily="49" charset="0"/>
              </a:rPr>
              <a:t>with open(filename, mode, encoding) as fp:</a:t>
            </a:r>
          </a:p>
          <a:p>
            <a:pPr marL="0" indent="0" fontAlgn="base">
              <a:buFontTx/>
              <a:buNone/>
            </a:pPr>
            <a:r>
              <a:rPr lang="en-US" sz="1600" strike="noStrike" noProof="1">
                <a:latin typeface="Consolas" panose="020B0609020204030204" pitchFamily="49" charset="0"/>
              </a:rPr>
              <a:t>    #这里写通过文件对象fp读写文件内容的语句</a:t>
            </a:r>
            <a:endParaRPr lang="en-US" sz="1350" strike="noStrike" noProof="1">
              <a:latin typeface="Consolas" panose="020B0609020204030204" pitchFamily="49" charset="0"/>
            </a:endParaRPr>
          </a:p>
          <a:p>
            <a:pPr marL="0" indent="0" fontAlgn="base">
              <a:buFontTx/>
              <a:buNone/>
            </a:pPr>
            <a:endParaRPr lang="en-US" sz="1350" strike="noStrike" noProof="1"/>
          </a:p>
          <a:p>
            <a:pPr fontAlgn="base">
              <a:buFont typeface="Wingdings" panose="05000000000000000000" charset="0"/>
              <a:buChar char="§"/>
            </a:pPr>
            <a:r>
              <a:rPr lang="en-US" sz="1800" strike="noStrike" noProof="1"/>
              <a:t>上下文管理语句with还支持下面的用法</a:t>
            </a:r>
            <a:r>
              <a:rPr lang="zh-CN" altLang="en-US" sz="1800" strike="noStrike" noProof="1"/>
              <a:t>：</a:t>
            </a:r>
          </a:p>
          <a:p>
            <a:pPr marL="0" indent="0" fontAlgn="base">
              <a:buFontTx/>
              <a:buNone/>
            </a:pPr>
            <a:endParaRPr lang="en-US" sz="1350" strike="noStrike" noProof="1"/>
          </a:p>
          <a:p>
            <a:pPr marL="0" indent="0" fontAlgn="base">
              <a:buFontTx/>
              <a:buNone/>
            </a:pPr>
            <a:r>
              <a:rPr lang="en-US" sz="1600" strike="noStrike" noProof="1">
                <a:latin typeface="Consolas" panose="020B0609020204030204" pitchFamily="49" charset="0"/>
              </a:rPr>
              <a:t>with open('test.txt', 'r') as src, open('test_new.txt', 'w') as dst:</a:t>
            </a:r>
          </a:p>
          <a:p>
            <a:pPr marL="0" indent="0" fontAlgn="base">
              <a:buFontTx/>
              <a:buNone/>
            </a:pPr>
            <a:r>
              <a:rPr lang="en-US" sz="1600" strike="noStrike" noProof="1">
                <a:latin typeface="Consolas" panose="020B0609020204030204" pitchFamily="49" charset="0"/>
              </a:rPr>
              <a:t>    dst.write(src.read())</a:t>
            </a:r>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2" name="灯片编号占位符 1">
            <a:extLst>
              <a:ext uri="{FF2B5EF4-FFF2-40B4-BE49-F238E27FC236}">
                <a16:creationId xmlns:a16="http://schemas.microsoft.com/office/drawing/2014/main" id="{BCBF2939-4A16-4E70-B496-F67D55B3524E}"/>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a:t>
            </a:fld>
            <a:endParaRPr lang="zh-CN" altLang="en-US" strike="noStrike"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7-21</a:t>
            </a:r>
            <a:r>
              <a:rPr lang="en-US" altLang="zh-CN" sz="1800" strike="noStrike" noProof="1"/>
              <a:t>  </a:t>
            </a:r>
            <a:r>
              <a:rPr lang="zh-CN" altLang="en-US" sz="1800" strike="noStrike" noProof="1"/>
              <a:t>编写程序，进行文件夹增量备份。</a:t>
            </a:r>
          </a:p>
          <a:p>
            <a:pPr marL="0" indent="372110" fontAlgn="base">
              <a:lnSpc>
                <a:spcPct val="150000"/>
              </a:lnSpc>
              <a:spcBef>
                <a:spcPts val="1200"/>
              </a:spcBef>
              <a:spcAft>
                <a:spcPts val="600"/>
              </a:spcAft>
              <a:buFontTx/>
              <a:buNone/>
            </a:pPr>
            <a:r>
              <a:rPr lang="zh-CN" altLang="en-US" sz="1500" b="1" strike="noStrike" noProof="1"/>
              <a:t>程序功能与用法：</a:t>
            </a:r>
            <a:r>
              <a:rPr lang="zh-CN" altLang="en-US" sz="1500" strike="noStrike" noProof="1"/>
              <a:t>指定源文件夹与目标文件夹，自动检测自上次备份以来源文件夹中内容的改变，包括修改的文件、新建的文件、新建的文件夹等等，自动复制新增或修改过的文件到目标文件夹中，自上次备份以来没有修改过的文件将被忽略而不复制，从而实现增量备份。</a:t>
            </a:r>
          </a:p>
        </p:txBody>
      </p:sp>
      <p:sp>
        <p:nvSpPr>
          <p:cNvPr id="2" name="灯片编号占位符 1">
            <a:extLst>
              <a:ext uri="{FF2B5EF4-FFF2-40B4-BE49-F238E27FC236}">
                <a16:creationId xmlns:a16="http://schemas.microsoft.com/office/drawing/2014/main" id="{30777EC9-0AB5-40FF-A13B-A620F23F4CCB}"/>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70</a:t>
            </a:fld>
            <a:endParaRPr lang="zh-CN" altLang="en-US" strike="noStrike"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2402"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os</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filecmp</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shutil</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sys</a:t>
            </a:r>
          </a:p>
          <a:p>
            <a:pPr marL="0" indent="0">
              <a:buSzPct val="90000"/>
              <a:buFont typeface="Wingdings" panose="05000000000000000000" pitchFamily="2" charset="2"/>
              <a:buNone/>
            </a:pPr>
            <a:endParaRPr lang="zh-CN" altLang="en-US" sz="1400" dirty="0">
              <a:latin typeface="Consolas" panose="020B0609020204030204" pitchFamily="49" charset="0"/>
              <a:cs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def usage():</a:t>
            </a: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print('scrDir and dstDir must be existing absolute path of certain directory')</a:t>
            </a: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print('For example:{0} c:\\olddir c:\\newdir'.format(sys.argv[0]))</a:t>
            </a: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sys.exit(0)</a:t>
            </a:r>
          </a:p>
          <a:p>
            <a:pPr marL="0" indent="0">
              <a:buSzPct val="90000"/>
              <a:buFont typeface="Wingdings" panose="05000000000000000000" pitchFamily="2" charset="2"/>
              <a:buNone/>
            </a:pPr>
            <a:endParaRPr lang="zh-CN" altLang="en-US" sz="1400" dirty="0">
              <a:latin typeface="Consolas" panose="020B0609020204030204" pitchFamily="49" charset="0"/>
              <a:cs typeface="Consolas" panose="020B0609020204030204" pitchFamily="49" charset="0"/>
            </a:endParaRPr>
          </a:p>
        </p:txBody>
      </p:sp>
      <p:sp>
        <p:nvSpPr>
          <p:cNvPr id="2" name="灯片编号占位符 1">
            <a:extLst>
              <a:ext uri="{FF2B5EF4-FFF2-40B4-BE49-F238E27FC236}">
                <a16:creationId xmlns:a16="http://schemas.microsoft.com/office/drawing/2014/main" id="{00B228E0-B8B9-4504-BAA7-669DFB6E7BAA}"/>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71</a:t>
            </a:fld>
            <a:endParaRPr lang="zh-CN" altLang="en-US" strike="noStrike" noProof="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3426" name="内容占位符 2"/>
          <p:cNvSpPr>
            <a:spLocks noGrp="1"/>
          </p:cNvSpPr>
          <p:nvPr>
            <p:ph idx="1"/>
          </p:nvPr>
        </p:nvSpPr>
        <p:spPr>
          <a:xfrm>
            <a:off x="326390" y="1116330"/>
            <a:ext cx="8443595" cy="3398520"/>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def autoBackup(scrDir, dstDir):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os.path.isdir(scrDir)) or (not os.path.isdir(dstDir)) or</a:t>
            </a:r>
            <a:r>
              <a:rPr lang="en-US" altLang="zh-CN" sz="1400" dirty="0">
                <a:latin typeface="Consolas" panose="020B0609020204030204" pitchFamily="49" charset="0"/>
              </a:rPr>
              <a: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(os.path.abspath(scrDir)!=scrDir) or (os.path.abspath(dstDir)!=dstDir)):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usage()</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for item in os.listdir(scrDir):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scrItem = os.path.join(scrDir, 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dstItem = scrItem.replace(scrDir,dstDir)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os.path.isdir(scrItem):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os.path.exists(dstItem):        #确保目标文件夹的结构与原始文件夹一致</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os.makedirs(dstItem)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print('make directory'+dstItem)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autoBackup(scrItem, dstItem)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elif os.path.isfile(scrItem):              #只复制新增或修改过的文件</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os.path.exists(dstItem))</a:t>
            </a:r>
            <a:r>
              <a:rPr lang="en-US" altLang="zh-CN" sz="1400" dirty="0">
                <a:latin typeface="Consolas" panose="020B0609020204030204" pitchFamily="49" charset="0"/>
              </a:rPr>
              <a:t>\</a:t>
            </a:r>
          </a:p>
          <a:p>
            <a:pPr marL="0" indent="0" eaLnBrk="1" latinLnBrk="0" hangingPunct="1">
              <a:spcBef>
                <a:spcPts val="0"/>
              </a:spcBef>
              <a:buSzPct val="90000"/>
              <a:buFont typeface="Wingdings" panose="05000000000000000000" pitchFamily="2" charset="2"/>
              <a:buNone/>
            </a:pPr>
            <a:r>
              <a:rPr lang="en-US" altLang="zh-CN" sz="1400" dirty="0">
                <a:latin typeface="Consolas" panose="020B0609020204030204" pitchFamily="49" charset="0"/>
              </a:rPr>
              <a:t>                </a:t>
            </a:r>
            <a:r>
              <a:rPr lang="zh-CN" altLang="en-US" sz="1400" dirty="0">
                <a:latin typeface="Consolas" panose="020B0609020204030204" pitchFamily="49" charset="0"/>
              </a:rPr>
              <a:t>or (not filecmp.cmp(scrItem, dstItem, shallow=False))):</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shutil.copyfile(scrItem, dstItem)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print('file:'+scrItem+'==&gt;'+dstItem)</a:t>
            </a:r>
          </a:p>
        </p:txBody>
      </p:sp>
      <p:sp>
        <p:nvSpPr>
          <p:cNvPr id="2" name="灯片编号占位符 1">
            <a:extLst>
              <a:ext uri="{FF2B5EF4-FFF2-40B4-BE49-F238E27FC236}">
                <a16:creationId xmlns:a16="http://schemas.microsoft.com/office/drawing/2014/main" id="{E71F4A40-75D1-4270-839B-74CEA53658F1}"/>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72</a:t>
            </a:fld>
            <a:endParaRPr lang="zh-CN" altLang="en-US" strike="noStrike" noProof="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4450"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600" dirty="0">
                <a:latin typeface="Consolas" panose="020B0609020204030204" pitchFamily="49" charset="0"/>
              </a:rPr>
              <a:t>if __name__=='__main__':</a:t>
            </a:r>
          </a:p>
          <a:p>
            <a:pPr marL="0" indent="0">
              <a:buSzPct val="90000"/>
              <a:buFont typeface="Wingdings" panose="05000000000000000000" pitchFamily="2" charset="2"/>
              <a:buNone/>
            </a:pPr>
            <a:r>
              <a:rPr lang="zh-CN" altLang="en-US" sz="1600" dirty="0">
                <a:latin typeface="Consolas" panose="020B0609020204030204" pitchFamily="49" charset="0"/>
              </a:rPr>
              <a:t>    if len(sys.argv)!=3:</a:t>
            </a:r>
          </a:p>
          <a:p>
            <a:pPr marL="0" indent="0">
              <a:buSzPct val="90000"/>
              <a:buFont typeface="Wingdings" panose="05000000000000000000" pitchFamily="2" charset="2"/>
              <a:buNone/>
            </a:pPr>
            <a:r>
              <a:rPr lang="zh-CN" altLang="en-US" sz="1600" dirty="0">
                <a:latin typeface="Consolas" panose="020B0609020204030204" pitchFamily="49" charset="0"/>
              </a:rPr>
              <a:t>        usage()</a:t>
            </a:r>
          </a:p>
          <a:p>
            <a:pPr marL="0" indent="0">
              <a:buSzPct val="90000"/>
              <a:buFont typeface="Wingdings" panose="05000000000000000000" pitchFamily="2" charset="2"/>
              <a:buNone/>
            </a:pPr>
            <a:r>
              <a:rPr lang="zh-CN" altLang="en-US" sz="1600" dirty="0">
                <a:latin typeface="Consolas" panose="020B0609020204030204" pitchFamily="49" charset="0"/>
              </a:rPr>
              <a:t>    scrDir, dstDir= sys.argv[1], sys.argv[2]</a:t>
            </a:r>
          </a:p>
          <a:p>
            <a:pPr marL="0" indent="0">
              <a:buSzPct val="90000"/>
              <a:buFont typeface="Wingdings" panose="05000000000000000000" pitchFamily="2" charset="2"/>
              <a:buNone/>
            </a:pPr>
            <a:r>
              <a:rPr lang="zh-CN" altLang="en-US" sz="1600" dirty="0">
                <a:latin typeface="Consolas" panose="020B0609020204030204" pitchFamily="49" charset="0"/>
              </a:rPr>
              <a:t>    autoBackup(scrDir, dstDir)</a:t>
            </a:r>
          </a:p>
        </p:txBody>
      </p:sp>
      <p:sp>
        <p:nvSpPr>
          <p:cNvPr id="2" name="灯片编号占位符 1">
            <a:extLst>
              <a:ext uri="{FF2B5EF4-FFF2-40B4-BE49-F238E27FC236}">
                <a16:creationId xmlns:a16="http://schemas.microsoft.com/office/drawing/2014/main" id="{031C8F42-0FDD-4258-A264-BF730723D569}"/>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73</a:t>
            </a:fld>
            <a:endParaRPr lang="zh-CN" altLang="en-US" strike="noStrike" noProof="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例</a:t>
            </a:r>
            <a:r>
              <a:rPr lang="en-US" altLang="zh-CN" sz="1800" strike="noStrike" noProof="1"/>
              <a:t>7-22  </a:t>
            </a:r>
            <a:r>
              <a:rPr lang="zh-CN" altLang="en-US" sz="1800" strike="noStrike" noProof="1"/>
              <a:t>编写程序，统计指定文件夹大小以及文件和子文件夹数量。</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os</a:t>
            </a: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totalSize</a:t>
            </a:r>
            <a:r>
              <a:rPr lang="en-US" altLang="zh-CN" sz="1600" strike="noStrike" noProof="1">
                <a:latin typeface="Consolas" panose="020B0609020204030204" pitchFamily="49" charset="0"/>
                <a:cs typeface="Consolas" panose="020B0609020204030204" pitchFamily="49" charset="0"/>
              </a:rPr>
              <a:t>, </a:t>
            </a:r>
            <a:r>
              <a:rPr lang="zh-CN" altLang="en-US" sz="1600" strike="noStrike" noProof="1">
                <a:latin typeface="Consolas" panose="020B0609020204030204" pitchFamily="49" charset="0"/>
                <a:cs typeface="Consolas" panose="020B0609020204030204" pitchFamily="49" charset="0"/>
              </a:rPr>
              <a:t>fileNum</a:t>
            </a:r>
            <a:r>
              <a:rPr lang="en-US" altLang="zh-CN" sz="1600" strike="noStrike" noProof="1">
                <a:latin typeface="Consolas" panose="020B0609020204030204" pitchFamily="49" charset="0"/>
                <a:cs typeface="Consolas" panose="020B0609020204030204" pitchFamily="49" charset="0"/>
              </a:rPr>
              <a:t>, </a:t>
            </a:r>
            <a:r>
              <a:rPr lang="zh-CN" altLang="en-US" sz="1600" strike="noStrike" noProof="1">
                <a:latin typeface="Consolas" panose="020B0609020204030204" pitchFamily="49" charset="0"/>
                <a:cs typeface="Consolas" panose="020B0609020204030204" pitchFamily="49" charset="0"/>
              </a:rPr>
              <a:t>dirNum = 0</a:t>
            </a:r>
            <a:r>
              <a:rPr lang="en-US" altLang="zh-CN" sz="1600" strike="noStrike" noProof="1">
                <a:latin typeface="Consolas" panose="020B0609020204030204" pitchFamily="49" charset="0"/>
                <a:cs typeface="Consolas" panose="020B0609020204030204" pitchFamily="49" charset="0"/>
              </a:rPr>
              <a:t>, 0, 0</a:t>
            </a:r>
          </a:p>
        </p:txBody>
      </p:sp>
      <p:sp>
        <p:nvSpPr>
          <p:cNvPr id="2" name="灯片编号占位符 1">
            <a:extLst>
              <a:ext uri="{FF2B5EF4-FFF2-40B4-BE49-F238E27FC236}">
                <a16:creationId xmlns:a16="http://schemas.microsoft.com/office/drawing/2014/main" id="{8E913005-94E6-4BEF-BD2B-59CE28360B72}"/>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74</a:t>
            </a:fld>
            <a:endParaRPr lang="zh-CN" altLang="en-US" strike="noStrike" noProof="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6498"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visitDir(path):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global totalSize</a:t>
            </a:r>
            <a:r>
              <a:rPr lang="en-US" altLang="zh-CN" sz="1600" dirty="0">
                <a:latin typeface="Consolas" panose="020B0609020204030204" pitchFamily="49" charset="0"/>
              </a:rPr>
              <a:t>, </a:t>
            </a:r>
            <a:r>
              <a:rPr lang="zh-CN" altLang="en-US" sz="1600" dirty="0">
                <a:latin typeface="Consolas" panose="020B0609020204030204" pitchFamily="49" charset="0"/>
              </a:rPr>
              <a:t>fileNum</a:t>
            </a:r>
            <a:r>
              <a:rPr lang="en-US" altLang="zh-CN" sz="1600" dirty="0">
                <a:latin typeface="Consolas" panose="020B0609020204030204" pitchFamily="49" charset="0"/>
              </a:rPr>
              <a:t>, </a:t>
            </a:r>
            <a:r>
              <a:rPr lang="zh-CN" altLang="en-US" sz="1600" dirty="0">
                <a:latin typeface="Consolas" panose="020B0609020204030204" pitchFamily="49" charset="0"/>
              </a:rPr>
              <a:t>dirNum</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lists in os.listdir(path):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sub_path = os.path.join(path, lists)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os.path.isfile(sub_path):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fileNum = fileNum+1         #统计文件数量</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totalSize = totalSize+os.path.getsize(sub_path)</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#文件总大小</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os.path.isdir(sub_path):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dirNum = dirNum+1           #统计文件夹数量</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visitDir(sub_path)          #递归遍历子文件夹</a:t>
            </a:r>
          </a:p>
        </p:txBody>
      </p:sp>
      <p:sp>
        <p:nvSpPr>
          <p:cNvPr id="2" name="灯片编号占位符 1">
            <a:extLst>
              <a:ext uri="{FF2B5EF4-FFF2-40B4-BE49-F238E27FC236}">
                <a16:creationId xmlns:a16="http://schemas.microsoft.com/office/drawing/2014/main" id="{685DE366-B3B5-44AF-B6ED-23C39BA4C8C6}"/>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75</a:t>
            </a:fld>
            <a:endParaRPr lang="zh-CN" altLang="en-US" strike="noStrike" noProof="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7522"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sizeConvert(size):                      #单位换算</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K, M, G = 1024, 1024**2, 1024**3</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size &gt;= G:</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str(size/G)+'G Bytes'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size &gt;= M:</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str(size/M)+'M Bytes'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size &gt;= K:</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str(size/K)+'K Bytes'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else:</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str(size)+'Bytes'</a:t>
            </a:r>
          </a:p>
        </p:txBody>
      </p:sp>
      <p:sp>
        <p:nvSpPr>
          <p:cNvPr id="2" name="灯片编号占位符 1">
            <a:extLst>
              <a:ext uri="{FF2B5EF4-FFF2-40B4-BE49-F238E27FC236}">
                <a16:creationId xmlns:a16="http://schemas.microsoft.com/office/drawing/2014/main" id="{B1C09C17-D865-41C2-83B2-1B6B24BD4F0C}"/>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76</a:t>
            </a:fld>
            <a:endParaRPr lang="zh-CN" altLang="en-US" strike="noStrike" noProof="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8546" name="内容占位符 2"/>
          <p:cNvSpPr>
            <a:spLocks noGrp="1"/>
          </p:cNvSpPr>
          <p:nvPr>
            <p:ph idx="1"/>
          </p:nvPr>
        </p:nvSpPr>
        <p:spPr>
          <a:xfrm>
            <a:off x="324485" y="1200150"/>
            <a:ext cx="8382000" cy="3395345"/>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main(path):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not os.path.isdir(path):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print('Error:"', path,</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 '" is not a directory or does not exist.')</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visitDir(path)</a:t>
            </a:r>
          </a:p>
          <a:p>
            <a:pPr marL="0" indent="0" eaLnBrk="1" latinLnBrk="0" hangingPunct="1">
              <a:spcBef>
                <a:spcPts val="0"/>
              </a:spcBef>
              <a:buSzPct val="90000"/>
              <a:buFont typeface="Wingdings" panose="05000000000000000000" pitchFamily="2" charset="2"/>
              <a:buNone/>
            </a:pP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output(path):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size of '+path+' is:'</a:t>
            </a:r>
            <a:r>
              <a:rPr lang="en-US" altLang="zh-CN" sz="1600" dirty="0">
                <a:latin typeface="Consolas" panose="020B0609020204030204" pitchFamily="49" charset="0"/>
              </a:rPr>
              <a:t>\</a:t>
            </a: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+sizeConvert(totalSize)+ '('+ str(totalSize) +' Bytes)')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number of files in '+path+' is:',fileNum)</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number of directories in '+path+' is:',dirNum)</a:t>
            </a:r>
          </a:p>
        </p:txBody>
      </p:sp>
      <p:sp>
        <p:nvSpPr>
          <p:cNvPr id="2" name="灯片编号占位符 1">
            <a:extLst>
              <a:ext uri="{FF2B5EF4-FFF2-40B4-BE49-F238E27FC236}">
                <a16:creationId xmlns:a16="http://schemas.microsoft.com/office/drawing/2014/main" id="{DE1E8028-2E91-4209-8226-FCB7BE3FD515}"/>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77</a:t>
            </a:fld>
            <a:endParaRPr lang="zh-CN" altLang="en-US" strike="noStrike" noProof="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9570"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600" dirty="0">
                <a:latin typeface="Consolas" panose="020B0609020204030204" pitchFamily="49" charset="0"/>
              </a:rPr>
              <a:t>if __name__=='__main__':</a:t>
            </a:r>
          </a:p>
          <a:p>
            <a:pPr marL="0" indent="0">
              <a:buSzPct val="90000"/>
              <a:buFont typeface="Wingdings" panose="05000000000000000000" pitchFamily="2" charset="2"/>
              <a:buNone/>
            </a:pPr>
            <a:r>
              <a:rPr lang="zh-CN" altLang="en-US" sz="1600" dirty="0">
                <a:latin typeface="Consolas" panose="020B0609020204030204" pitchFamily="49" charset="0"/>
              </a:rPr>
              <a:t>    path = r'd:\idapro6.5plus'</a:t>
            </a:r>
          </a:p>
          <a:p>
            <a:pPr marL="0" indent="0">
              <a:buSzPct val="90000"/>
              <a:buFont typeface="Wingdings" panose="05000000000000000000" pitchFamily="2" charset="2"/>
              <a:buNone/>
            </a:pPr>
            <a:r>
              <a:rPr lang="zh-CN" altLang="en-US" sz="1600" dirty="0">
                <a:latin typeface="Consolas" panose="020B0609020204030204" pitchFamily="49" charset="0"/>
              </a:rPr>
              <a:t>    main(path)</a:t>
            </a:r>
          </a:p>
          <a:p>
            <a:pPr marL="0" indent="0">
              <a:buSzPct val="90000"/>
              <a:buFont typeface="Wingdings" panose="05000000000000000000" pitchFamily="2" charset="2"/>
              <a:buNone/>
            </a:pPr>
            <a:r>
              <a:rPr lang="zh-CN" altLang="en-US" sz="1600" dirty="0">
                <a:latin typeface="Consolas" panose="020B0609020204030204" pitchFamily="49" charset="0"/>
              </a:rPr>
              <a:t>    output(path)</a:t>
            </a:r>
          </a:p>
        </p:txBody>
      </p:sp>
      <p:sp>
        <p:nvSpPr>
          <p:cNvPr id="2" name="灯片编号占位符 1">
            <a:extLst>
              <a:ext uri="{FF2B5EF4-FFF2-40B4-BE49-F238E27FC236}">
                <a16:creationId xmlns:a16="http://schemas.microsoft.com/office/drawing/2014/main" id="{69DD43BB-FB0E-4FE6-901C-3F7D10F62897}"/>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78</a:t>
            </a:fld>
            <a:endParaRPr lang="zh-CN" altLang="en-US" strike="noStrike" noProof="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7-23</a:t>
            </a:r>
            <a:r>
              <a:rPr lang="en-US" altLang="zh-CN" sz="1800" strike="noStrike" noProof="1"/>
              <a:t>  </a:t>
            </a:r>
            <a:r>
              <a:rPr lang="zh-CN" altLang="en-US" sz="1800" strike="noStrike" noProof="1"/>
              <a:t>统计指定目录中所有</a:t>
            </a:r>
            <a:r>
              <a:rPr lang="en-US" altLang="zh-CN" sz="1800" strike="noStrike" noProof="1"/>
              <a:t>C++</a:t>
            </a:r>
            <a:r>
              <a:rPr lang="zh-CN" altLang="en-US" sz="1800" strike="noStrike" noProof="1"/>
              <a:t>源程序文件中不重复代码行数。</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os.path import isdir, join</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 import listdir</a:t>
            </a: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NotRepeatedLines = set()    #保存非重复的代码行</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file_num, code_num = 0, 0   #文件数量与代码总行数</a:t>
            </a:r>
          </a:p>
        </p:txBody>
      </p:sp>
      <p:sp>
        <p:nvSpPr>
          <p:cNvPr id="2" name="灯片编号占位符 1">
            <a:extLst>
              <a:ext uri="{FF2B5EF4-FFF2-40B4-BE49-F238E27FC236}">
                <a16:creationId xmlns:a16="http://schemas.microsoft.com/office/drawing/2014/main" id="{FA3F33C8-86DF-4097-864B-1909DE2429B4}"/>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79</a:t>
            </a:fld>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30142-87D5-4649-AC4C-F20B27C56D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E5E0824-A484-4A0C-B548-3110E60B879D}"/>
              </a:ext>
            </a:extLst>
          </p:cNvPr>
          <p:cNvSpPr>
            <a:spLocks noGrp="1"/>
          </p:cNvSpPr>
          <p:nvPr>
            <p:ph idx="1"/>
          </p:nvPr>
        </p:nvSpPr>
        <p:spPr/>
        <p:txBody>
          <a:bodyPr/>
          <a:lstStyle/>
          <a:p>
            <a:r>
              <a:rPr lang="zh-CN" altLang="en-US" sz="1500" dirty="0"/>
              <a:t>我们在用</a:t>
            </a:r>
            <a:r>
              <a:rPr lang="en-US" altLang="zh-CN" sz="1500" dirty="0"/>
              <a:t>open()</a:t>
            </a:r>
            <a:r>
              <a:rPr lang="zh-CN" altLang="en-US" sz="1500" dirty="0"/>
              <a:t>函数操作文件时，一定要调用</a:t>
            </a:r>
            <a:r>
              <a:rPr lang="en-US" altLang="zh-CN" sz="1500" dirty="0"/>
              <a:t>close()</a:t>
            </a:r>
            <a:r>
              <a:rPr lang="zh-CN" altLang="en-US" sz="1500" dirty="0"/>
              <a:t>方法来关闭文件，即一定要保证文件要关闭。这是因为文件操作是一个</a:t>
            </a:r>
            <a:r>
              <a:rPr lang="en-US" altLang="zh-CN" sz="1500" dirty="0"/>
              <a:t>I/O</a:t>
            </a:r>
            <a:r>
              <a:rPr lang="zh-CN" altLang="en-US" sz="1500" dirty="0"/>
              <a:t>操作，当我们写文件时，操作系统往往不会立即把数据写入到磁盘，而是先放到内存缓存起来，等空闲的时候再慢慢写入。只有调用</a:t>
            </a:r>
            <a:r>
              <a:rPr lang="en-US" altLang="zh-CN" sz="1500" dirty="0"/>
              <a:t>close()</a:t>
            </a:r>
            <a:r>
              <a:rPr lang="zh-CN" altLang="en-US" sz="1500" dirty="0"/>
              <a:t>方法时，操作系统才保证把没有写入的数据全部写入磁盘同时释放资源。如果不这样做的话，可能造成数据丢失和资源浪费。</a:t>
            </a:r>
            <a:endParaRPr lang="en-US" altLang="zh-CN" sz="1500" dirty="0"/>
          </a:p>
          <a:p>
            <a:r>
              <a:rPr lang="zh-CN" altLang="en-US" sz="1500" dirty="0"/>
              <a:t>可以使用异常处理</a:t>
            </a:r>
            <a:r>
              <a:rPr lang="en-US" altLang="zh-CN" sz="1500" dirty="0"/>
              <a:t>try…except…finally</a:t>
            </a:r>
            <a:r>
              <a:rPr lang="zh-CN" altLang="en-US" sz="1500" dirty="0"/>
              <a:t>来编写，将</a:t>
            </a:r>
            <a:r>
              <a:rPr lang="en-US" altLang="zh-CN" sz="1500" dirty="0"/>
              <a:t>close()</a:t>
            </a:r>
            <a:r>
              <a:rPr lang="zh-CN" altLang="en-US" sz="1500" dirty="0"/>
              <a:t>方法放在</a:t>
            </a:r>
            <a:r>
              <a:rPr lang="en-US" altLang="zh-CN" sz="1500" dirty="0"/>
              <a:t>finally</a:t>
            </a:r>
            <a:r>
              <a:rPr lang="zh-CN" altLang="en-US" sz="1500" dirty="0"/>
              <a:t>后面，这样即便前面的代码出错了，文件也照样能关闭如下</a:t>
            </a:r>
          </a:p>
        </p:txBody>
      </p:sp>
      <p:sp>
        <p:nvSpPr>
          <p:cNvPr id="4" name="灯片编号占位符 3">
            <a:extLst>
              <a:ext uri="{FF2B5EF4-FFF2-40B4-BE49-F238E27FC236}">
                <a16:creationId xmlns:a16="http://schemas.microsoft.com/office/drawing/2014/main" id="{96F3E836-4F55-48F9-AD47-0995086E5E39}"/>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a:t>
            </a:fld>
            <a:endParaRPr lang="zh-CN" altLang="en-US" strike="noStrike" noProof="1"/>
          </a:p>
        </p:txBody>
      </p:sp>
      <p:pic>
        <p:nvPicPr>
          <p:cNvPr id="6" name="图片 5">
            <a:extLst>
              <a:ext uri="{FF2B5EF4-FFF2-40B4-BE49-F238E27FC236}">
                <a16:creationId xmlns:a16="http://schemas.microsoft.com/office/drawing/2014/main" id="{F5DF241B-E178-429F-BE89-30A458DD2CCC}"/>
              </a:ext>
            </a:extLst>
          </p:cNvPr>
          <p:cNvPicPr>
            <a:picLocks noChangeAspect="1"/>
          </p:cNvPicPr>
          <p:nvPr/>
        </p:nvPicPr>
        <p:blipFill>
          <a:blip r:embed="rId2"/>
          <a:stretch>
            <a:fillRect/>
          </a:stretch>
        </p:blipFill>
        <p:spPr>
          <a:xfrm>
            <a:off x="1736592" y="2921652"/>
            <a:ext cx="5930312" cy="2120335"/>
          </a:xfrm>
          <a:prstGeom prst="rect">
            <a:avLst/>
          </a:prstGeom>
        </p:spPr>
      </p:pic>
    </p:spTree>
    <p:extLst>
      <p:ext uri="{BB962C8B-B14F-4D97-AF65-F5344CB8AC3E}">
        <p14:creationId xmlns:p14="http://schemas.microsoft.com/office/powerpoint/2010/main" val="16076942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111618" name="内容占位符 2"/>
          <p:cNvSpPr>
            <a:spLocks noGrp="1"/>
          </p:cNvSpPr>
          <p:nvPr>
            <p:ph idx="1"/>
          </p:nvPr>
        </p:nvSpPr>
        <p:spPr/>
        <p:txBody>
          <a:bodyPr wrap="square" lIns="68591" tIns="34295" rIns="68591" bIns="34295" anchor="t"/>
          <a:lstStyle/>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def linesCount(directory):</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global file_num, code_num</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for filename in listdir(directory):</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temp = join(directory, filename)</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if isdir(temp):                   #递归遍历子文件夹</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linesCount(temp)</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elif temp.endswith('.cpp'):       #只考虑.cpp文件</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file_num += 1</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with open(temp, 'r', encoding='utf8') as fp:</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for line in fp:</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NotRepeatedLines.add(line.strip())</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code_num += 1         #记录所有代码行</a:t>
            </a:r>
          </a:p>
        </p:txBody>
      </p:sp>
      <p:sp>
        <p:nvSpPr>
          <p:cNvPr id="2" name="灯片编号占位符 1">
            <a:extLst>
              <a:ext uri="{FF2B5EF4-FFF2-40B4-BE49-F238E27FC236}">
                <a16:creationId xmlns:a16="http://schemas.microsoft.com/office/drawing/2014/main" id="{4AF8A688-8C67-4FB3-9895-479D9B58DC2B}"/>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80</a:t>
            </a:fld>
            <a:endParaRPr lang="zh-CN" altLang="en-US" strike="noStrike" noProof="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112642"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600" dirty="0">
                <a:latin typeface="Consolas" panose="020B0609020204030204" pitchFamily="49" charset="0"/>
              </a:rPr>
              <a:t>linesCount('F:\教学课件\计算机图形学')</a:t>
            </a:r>
          </a:p>
          <a:p>
            <a:pPr marL="0" indent="0">
              <a:buSzPct val="90000"/>
              <a:buFont typeface="Wingdings" panose="05000000000000000000" pitchFamily="2" charset="2"/>
              <a:buNone/>
            </a:pPr>
            <a:r>
              <a:rPr lang="zh-CN" altLang="en-US" sz="1600" dirty="0">
                <a:latin typeface="Consolas" panose="020B0609020204030204" pitchFamily="49" charset="0"/>
              </a:rPr>
              <a:t>print('总行数：{0}，非重复行数：{1}'.format(code_num,</a:t>
            </a:r>
          </a:p>
          <a:p>
            <a:pPr marL="0" indent="0">
              <a:buSzPct val="90000"/>
              <a:buFont typeface="Wingdings" panose="05000000000000000000" pitchFamily="2" charset="2"/>
              <a:buNone/>
            </a:pPr>
            <a:r>
              <a:rPr lang="zh-CN" altLang="en-US" sz="1600" dirty="0">
                <a:latin typeface="Consolas" panose="020B0609020204030204" pitchFamily="49" charset="0"/>
              </a:rPr>
              <a:t>                                         len(NotRepeatedLines)))</a:t>
            </a:r>
          </a:p>
          <a:p>
            <a:pPr marL="0" indent="0">
              <a:buSzPct val="90000"/>
              <a:buFont typeface="Wingdings" panose="05000000000000000000" pitchFamily="2" charset="2"/>
              <a:buNone/>
            </a:pPr>
            <a:r>
              <a:rPr lang="zh-CN" altLang="en-US" sz="1600" dirty="0">
                <a:latin typeface="Consolas" panose="020B0609020204030204" pitchFamily="49" charset="0"/>
              </a:rPr>
              <a:t>print('文件数量：{0}'.format(file_num))</a:t>
            </a:r>
          </a:p>
        </p:txBody>
      </p:sp>
      <p:sp>
        <p:nvSpPr>
          <p:cNvPr id="2" name="灯片编号占位符 1">
            <a:extLst>
              <a:ext uri="{FF2B5EF4-FFF2-40B4-BE49-F238E27FC236}">
                <a16:creationId xmlns:a16="http://schemas.microsoft.com/office/drawing/2014/main" id="{86D604D2-6828-4F2B-9C14-1C8AA15CAC51}"/>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81</a:t>
            </a:fld>
            <a:endParaRPr lang="zh-CN" altLang="en-US" strike="noStrike" noProof="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7-24</a:t>
            </a:r>
            <a:r>
              <a:rPr lang="en-US" altLang="zh-CN" sz="1800" strike="noStrike" noProof="1"/>
              <a:t>  </a:t>
            </a:r>
            <a:r>
              <a:rPr lang="zh-CN" altLang="en-US" sz="1800" strike="noStrike" noProof="1"/>
              <a:t>编写程序，递归删除指定文件夹中指定类型的文件。</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os.path import isdir, join, splitext</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 import remove, listdir</a:t>
            </a: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sys</a:t>
            </a: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filetypes = ['.tmp', '.log', '.obj', '.txt'] #指定要删除的文件类型</a:t>
            </a:r>
          </a:p>
        </p:txBody>
      </p:sp>
      <p:sp>
        <p:nvSpPr>
          <p:cNvPr id="2" name="灯片编号占位符 1">
            <a:extLst>
              <a:ext uri="{FF2B5EF4-FFF2-40B4-BE49-F238E27FC236}">
                <a16:creationId xmlns:a16="http://schemas.microsoft.com/office/drawing/2014/main" id="{ECE31E04-65D8-4F90-BCE9-317D174789EC}"/>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82</a:t>
            </a:fld>
            <a:endParaRPr lang="zh-CN" altLang="en-US" strike="noStrike" noProof="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14690"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delCertainFiles(directory):</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not isdir(directory):</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filename in listdir(directory):</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temp = join(directory, filename)</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isdir(temp):</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delCertainFiles(temp)</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splitext(temp)[1] in filetypes:  #检查文件类型</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remove(temp)</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print(temp, ' deleted....')</a:t>
            </a:r>
          </a:p>
          <a:p>
            <a:pPr marL="0" indent="0"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sym typeface="宋体" panose="02010600030101010101" pitchFamily="2" charset="-122"/>
              </a:rPr>
              <a:t>directory = r'E:\new'</a:t>
            </a:r>
            <a:endParaRPr lang="zh-CN" altLang="en-US" sz="160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sym typeface="宋体" panose="02010600030101010101" pitchFamily="2" charset="-122"/>
              </a:rPr>
              <a:t>delCertainFiles(directory)</a:t>
            </a:r>
            <a:endParaRPr lang="zh-CN" altLang="en-US" sz="1600" dirty="0">
              <a:latin typeface="Consolas" panose="020B0609020204030204" pitchFamily="49" charset="0"/>
            </a:endParaRPr>
          </a:p>
        </p:txBody>
      </p:sp>
      <p:sp>
        <p:nvSpPr>
          <p:cNvPr id="2" name="灯片编号占位符 1">
            <a:extLst>
              <a:ext uri="{FF2B5EF4-FFF2-40B4-BE49-F238E27FC236}">
                <a16:creationId xmlns:a16="http://schemas.microsoft.com/office/drawing/2014/main" id="{E292C35B-A0E4-4211-A91E-58D725A65C9F}"/>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83</a:t>
            </a:fld>
            <a:endParaRPr lang="zh-CN" altLang="en-US" strike="noStrike" noProof="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v"/>
            </a:pPr>
            <a:r>
              <a:rPr lang="zh-CN" altLang="en-US" sz="1800" strike="noStrike" noProof="1"/>
              <a:t>如果文件夹中有带特殊属性的文件或子文件夹，上面的代码可能会无法删除带特殊属性的文件，利用Python扩展库pywin32可以解决这一问题。</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sym typeface="+mn-ea"/>
              </a:rPr>
              <a:t>import os</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win32con</a:t>
            </a: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win32api</a:t>
            </a:r>
          </a:p>
          <a:p>
            <a:pPr marL="0" indent="0" fontAlgn="base">
              <a:buFontTx/>
              <a:buNone/>
            </a:pPr>
            <a:r>
              <a:rPr lang="en-US" altLang="zh-CN" sz="1600" strike="noStrike" noProof="1">
                <a:latin typeface="Consolas" panose="020B0609020204030204" pitchFamily="49" charset="0"/>
                <a:cs typeface="Consolas" panose="020B0609020204030204" pitchFamily="49" charset="0"/>
              </a:rPr>
              <a:t>f</a:t>
            </a:r>
            <a:r>
              <a:rPr lang="zh-CN" altLang="en-US" sz="1600" strike="noStrike" noProof="1">
                <a:latin typeface="Consolas" panose="020B0609020204030204" pitchFamily="49" charset="0"/>
                <a:cs typeface="Consolas" panose="020B0609020204030204" pitchFamily="49" charset="0"/>
              </a:rPr>
              <a:t>rom win32con import FILE_ATTRIBUTE_NORMAL</a:t>
            </a:r>
          </a:p>
        </p:txBody>
      </p:sp>
      <p:sp>
        <p:nvSpPr>
          <p:cNvPr id="2" name="灯片编号占位符 1">
            <a:extLst>
              <a:ext uri="{FF2B5EF4-FFF2-40B4-BE49-F238E27FC236}">
                <a16:creationId xmlns:a16="http://schemas.microsoft.com/office/drawing/2014/main" id="{9780B11E-D9AC-4228-AFFC-C0E4C295EA0E}"/>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84</a:t>
            </a:fld>
            <a:endParaRPr lang="zh-CN" altLang="en-US" strike="noStrike" noProof="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17762" name="内容占位符 2"/>
          <p:cNvSpPr>
            <a:spLocks noGrp="1"/>
          </p:cNvSpPr>
          <p:nvPr>
            <p:ph idx="1"/>
          </p:nvPr>
        </p:nvSpPr>
        <p:spPr>
          <a:xfrm>
            <a:off x="254000" y="1200150"/>
            <a:ext cx="8684895" cy="3395345"/>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del_dir(path):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file in os.listdir(path):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file_or_dir = os.path.join(path,file)</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os.path.isdir(file_or_dir):</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del_dir(file_or_dir)         #递归删除子文件夹及其文件</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else:</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try:</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os.remove(file_or_dir)   #尝试删除该文件，</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except:                      #无法删除，很可能是文件拥有特殊属性</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win32api.SetFileAttributes(file_or_dir, </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FILE_ATTRIBUTE_NORMAL)</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os.remove(file_or_dir) #修改文件属性，设置为普通文件，再次删除</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os.rmdir(path) </a:t>
            </a:r>
          </a:p>
          <a:p>
            <a:pPr marL="0" indent="0" eaLnBrk="1" latinLnBrk="0" hangingPunct="1">
              <a:spcBef>
                <a:spcPts val="0"/>
              </a:spcBef>
              <a:buSzPct val="90000"/>
              <a:buFont typeface="Wingdings" panose="05000000000000000000" pitchFamily="2" charset="2"/>
              <a:buNone/>
            </a:pP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del_dir("E:\\old")</a:t>
            </a:r>
          </a:p>
        </p:txBody>
      </p:sp>
      <p:sp>
        <p:nvSpPr>
          <p:cNvPr id="2" name="灯片编号占位符 1">
            <a:extLst>
              <a:ext uri="{FF2B5EF4-FFF2-40B4-BE49-F238E27FC236}">
                <a16:creationId xmlns:a16="http://schemas.microsoft.com/office/drawing/2014/main" id="{851ECA90-A977-4935-B396-4EAC9D74A103}"/>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85</a:t>
            </a:fld>
            <a:endParaRPr lang="zh-CN" altLang="en-US" strike="noStrike" noProof="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7.6  案例精选</a:t>
            </a:r>
            <a:endParaRPr lang="zh-CN" altLang="en-US" strike="noStrike" noProof="1"/>
          </a:p>
        </p:txBody>
      </p:sp>
      <p:sp>
        <p:nvSpPr>
          <p:cNvPr id="3" name="内容占位符 2"/>
          <p:cNvSpPr>
            <a:spLocks noGrp="1"/>
          </p:cNvSpPr>
          <p:nvPr>
            <p:ph idx="1"/>
          </p:nvPr>
        </p:nvSpPr>
        <p:spPr/>
        <p:txBody>
          <a:bodyPr/>
          <a:lstStyle/>
          <a:p>
            <a:pPr fontAlgn="base"/>
            <a:r>
              <a:rPr lang="zh-CN" altLang="en-US" sz="1800" b="1" strike="noStrike" noProof="1"/>
              <a:t>补充：</a:t>
            </a:r>
            <a:r>
              <a:rPr lang="zh-CN" altLang="en-US" sz="1800" strike="noStrike" noProof="1"/>
              <a:t>也可以使用</a:t>
            </a:r>
            <a:r>
              <a:rPr lang="en-US" altLang="zh-CN" sz="1800" strike="noStrike" noProof="1"/>
              <a:t>os</a:t>
            </a:r>
            <a:r>
              <a:rPr lang="zh-CN" altLang="en-US" sz="1800" strike="noStrike" noProof="1"/>
              <a:t>标准库的</a:t>
            </a:r>
            <a:r>
              <a:rPr lang="en-US" altLang="zh-CN" sz="1800" strike="noStrike" noProof="1"/>
              <a:t>chmod()</a:t>
            </a:r>
            <a:r>
              <a:rPr lang="zh-CN" altLang="en-US" sz="1800" strike="noStrike" noProof="1"/>
              <a:t>函数来清除文件的只读属性。</a:t>
            </a:r>
          </a:p>
          <a:p>
            <a:pPr marL="0" indent="0" eaLnBrk="1" latinLnBrk="0" hangingPunct="1">
              <a:spcBef>
                <a:spcPts val="0"/>
              </a:spcBef>
              <a:buFontTx/>
              <a:buNone/>
            </a:pPr>
            <a:r>
              <a:rPr lang="zh-CN" altLang="en-US" sz="1600" strike="noStrike" noProof="1">
                <a:latin typeface="Consolas" panose="020B0609020204030204" pitchFamily="49" charset="0"/>
              </a:rPr>
              <a:t>import os</a:t>
            </a:r>
          </a:p>
          <a:p>
            <a:pPr marL="0" indent="0" eaLnBrk="1" latinLnBrk="0" hangingPunct="1">
              <a:spcBef>
                <a:spcPts val="0"/>
              </a:spcBef>
              <a:buFontTx/>
              <a:buNone/>
            </a:pP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def del_dir(path):</a:t>
            </a:r>
          </a:p>
          <a:p>
            <a:pPr marL="0" indent="0" eaLnBrk="1" latinLnBrk="0" hangingPunct="1">
              <a:spcBef>
                <a:spcPts val="0"/>
              </a:spcBef>
              <a:buFontTx/>
              <a:buNone/>
            </a:pPr>
            <a:r>
              <a:rPr lang="zh-CN" altLang="en-US" sz="1600" strike="noStrike" noProof="1">
                <a:latin typeface="Consolas" panose="020B0609020204030204" pitchFamily="49" charset="0"/>
              </a:rPr>
              <a:t>    for file in os.listdir(path):</a:t>
            </a:r>
          </a:p>
          <a:p>
            <a:pPr marL="0" indent="0" eaLnBrk="1" latinLnBrk="0" hangingPunct="1">
              <a:spcBef>
                <a:spcPts val="0"/>
              </a:spcBef>
              <a:buFontTx/>
              <a:buNone/>
            </a:pPr>
            <a:r>
              <a:rPr lang="zh-CN" altLang="en-US" sz="1600" strike="noStrike" noProof="1">
                <a:latin typeface="Consolas" panose="020B0609020204030204" pitchFamily="49" charset="0"/>
              </a:rPr>
              <a:t>        file_or_dir = os.path.join(path,file)</a:t>
            </a:r>
          </a:p>
          <a:p>
            <a:pPr marL="0" indent="0" eaLnBrk="1" latinLnBrk="0" hangingPunct="1">
              <a:spcBef>
                <a:spcPts val="0"/>
              </a:spcBef>
              <a:buFontTx/>
              <a:buNone/>
            </a:pPr>
            <a:r>
              <a:rPr lang="zh-CN" altLang="en-US" sz="1600" strike="noStrike" noProof="1">
                <a:latin typeface="Consolas" panose="020B0609020204030204" pitchFamily="49" charset="0"/>
              </a:rPr>
              <a:t>        if os.path.isdir(file_or_dir):</a:t>
            </a:r>
          </a:p>
          <a:p>
            <a:pPr marL="0" indent="0" eaLnBrk="1" latinLnBrk="0" hangingPunct="1">
              <a:spcBef>
                <a:spcPts val="0"/>
              </a:spcBef>
              <a:buFontTx/>
              <a:buNone/>
            </a:pPr>
            <a:r>
              <a:rPr lang="zh-CN" altLang="en-US" sz="1600" strike="noStrike" noProof="1">
                <a:latin typeface="Consolas" panose="020B0609020204030204" pitchFamily="49" charset="0"/>
              </a:rPr>
              <a:t>            del_dir(file_or_dir)         #递归删除子文件夹及其文件</a:t>
            </a:r>
          </a:p>
          <a:p>
            <a:pPr marL="0" indent="0" eaLnBrk="1" latinLnBrk="0" hangingPunct="1">
              <a:spcBef>
                <a:spcPts val="0"/>
              </a:spcBef>
              <a:buFontTx/>
              <a:buNone/>
            </a:pPr>
            <a:r>
              <a:rPr lang="zh-CN" altLang="en-US" sz="1600" strike="noStrike" noProof="1">
                <a:latin typeface="Consolas" panose="020B0609020204030204" pitchFamily="49" charset="0"/>
              </a:rPr>
              <a:t>        else:</a:t>
            </a:r>
          </a:p>
          <a:p>
            <a:pPr marL="0" indent="0" eaLnBrk="1" latinLnBrk="0" hangingPunct="1">
              <a:spcBef>
                <a:spcPts val="0"/>
              </a:spcBef>
              <a:buFontTx/>
              <a:buNone/>
            </a:pPr>
            <a:r>
              <a:rPr lang="zh-CN" altLang="en-US" sz="1600" strike="noStrike" noProof="1">
                <a:latin typeface="Consolas" panose="020B0609020204030204" pitchFamily="49" charset="0"/>
              </a:rPr>
              <a:t>            os.chmod(file_or_dir, 0o777) #直接清除文件的特殊属性</a:t>
            </a:r>
          </a:p>
          <a:p>
            <a:pPr marL="0" indent="0" eaLnBrk="1" latinLnBrk="0" hangingPunct="1">
              <a:spcBef>
                <a:spcPts val="0"/>
              </a:spcBef>
              <a:buFontTx/>
              <a:buNone/>
            </a:pPr>
            <a:r>
              <a:rPr lang="zh-CN" altLang="en-US" sz="1600" strike="noStrike" noProof="1">
                <a:latin typeface="Consolas" panose="020B0609020204030204" pitchFamily="49" charset="0"/>
              </a:rPr>
              <a:t>            os.remove(file_or_dir)       #删除文件</a:t>
            </a:r>
          </a:p>
          <a:p>
            <a:pPr marL="0" indent="0" eaLnBrk="1" latinLnBrk="0" hangingPunct="1">
              <a:spcBef>
                <a:spcPts val="0"/>
              </a:spcBef>
              <a:buFontTx/>
              <a:buNone/>
            </a:pPr>
            <a:r>
              <a:rPr lang="zh-CN" altLang="en-US" sz="1600" strike="noStrike" noProof="1">
                <a:latin typeface="Consolas" panose="020B0609020204030204" pitchFamily="49" charset="0"/>
              </a:rPr>
              <a:t>    os.rmdir(path) </a:t>
            </a:r>
          </a:p>
          <a:p>
            <a:pPr marL="0" indent="0" eaLnBrk="1" latinLnBrk="0" hangingPunct="1">
              <a:spcBef>
                <a:spcPts val="0"/>
              </a:spcBef>
              <a:buFontTx/>
              <a:buNone/>
            </a:pP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del_dir("E:\\old")</a:t>
            </a:r>
          </a:p>
        </p:txBody>
      </p:sp>
      <p:sp>
        <p:nvSpPr>
          <p:cNvPr id="4" name="灯片编号占位符 3">
            <a:extLst>
              <a:ext uri="{FF2B5EF4-FFF2-40B4-BE49-F238E27FC236}">
                <a16:creationId xmlns:a16="http://schemas.microsoft.com/office/drawing/2014/main" id="{C050E98C-7FB2-47E7-8CF2-15CB3D240196}"/>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86</a:t>
            </a:fld>
            <a:endParaRPr lang="zh-CN" altLang="en-US" strike="noStrike" noProof="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7-25</a:t>
            </a:r>
            <a:r>
              <a:rPr lang="en-US" altLang="zh-CN" sz="1800" strike="noStrike" noProof="1"/>
              <a:t>  </a:t>
            </a:r>
            <a:r>
              <a:rPr lang="zh-CN" altLang="en-US" sz="1800" strike="noStrike" noProof="1"/>
              <a:t>使用扩展库openpyxl读写Excel 2007及更高版本的Excel文件。</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openpyxl</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openpyxl import Workbook</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fn = r'f:\test.xlsx'                     #文件名</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wb = Workbook()                          #创建工作簿</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ws = wb.create_sheet(title='你好，世界')  #创建工作表</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ws['A1'] = '这是第一个单元格'              #单元格赋值</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ws['B1'] = 3.1415926</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wb.save(fn)                               #保存Excel文件</a:t>
            </a:r>
          </a:p>
        </p:txBody>
      </p:sp>
      <p:sp>
        <p:nvSpPr>
          <p:cNvPr id="2" name="灯片编号占位符 1">
            <a:extLst>
              <a:ext uri="{FF2B5EF4-FFF2-40B4-BE49-F238E27FC236}">
                <a16:creationId xmlns:a16="http://schemas.microsoft.com/office/drawing/2014/main" id="{5934F167-5035-49EE-BCB7-65325F95EA3A}"/>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87</a:t>
            </a:fld>
            <a:endParaRPr lang="zh-CN" altLang="en-US" strike="noStrike" noProof="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20834"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600">
                <a:latin typeface="Consolas" panose="020B0609020204030204" pitchFamily="49" charset="0"/>
              </a:rPr>
              <a:t>wb = openpyxl.load_workbook(fn)      </a:t>
            </a:r>
            <a:r>
              <a:rPr lang="en-US" altLang="zh-CN" sz="1600">
                <a:latin typeface="Consolas" panose="020B0609020204030204" pitchFamily="49" charset="0"/>
              </a:rPr>
              <a:t>#</a:t>
            </a:r>
            <a:r>
              <a:rPr lang="zh-CN" altLang="en-US" sz="1600">
                <a:latin typeface="Consolas" panose="020B0609020204030204" pitchFamily="49" charset="0"/>
              </a:rPr>
              <a:t>打开已有的Excel文件</a:t>
            </a:r>
          </a:p>
          <a:p>
            <a:pPr marL="0" indent="0">
              <a:buSzPct val="90000"/>
              <a:buFont typeface="Wingdings" panose="05000000000000000000" pitchFamily="2" charset="2"/>
              <a:buNone/>
            </a:pPr>
            <a:r>
              <a:rPr lang="zh-CN" altLang="en-US" sz="1600">
                <a:latin typeface="Consolas" panose="020B0609020204030204" pitchFamily="49" charset="0"/>
              </a:rPr>
              <a:t>ws = wb.worksheets[1]                #打开指定索引的工作表</a:t>
            </a:r>
          </a:p>
          <a:p>
            <a:pPr marL="0" indent="0">
              <a:buSzPct val="90000"/>
              <a:buFont typeface="Wingdings" panose="05000000000000000000" pitchFamily="2" charset="2"/>
              <a:buNone/>
            </a:pPr>
            <a:r>
              <a:rPr lang="zh-CN" altLang="en-US" sz="1600">
                <a:latin typeface="Consolas" panose="020B0609020204030204" pitchFamily="49" charset="0"/>
              </a:rPr>
              <a:t>print(ws['A1'].value)                #读取并输出指定单元格的值</a:t>
            </a:r>
          </a:p>
          <a:p>
            <a:pPr marL="0" indent="0">
              <a:buSzPct val="90000"/>
              <a:buFont typeface="Wingdings" panose="05000000000000000000" pitchFamily="2" charset="2"/>
              <a:buNone/>
            </a:pPr>
            <a:r>
              <a:rPr lang="zh-CN" altLang="en-US" sz="1600">
                <a:latin typeface="Consolas" panose="020B0609020204030204" pitchFamily="49" charset="0"/>
              </a:rPr>
              <a:t>ws.append([1,2,3,4,5])               #添加一行数据</a:t>
            </a:r>
          </a:p>
          <a:p>
            <a:pPr marL="0" indent="0">
              <a:buSzPct val="90000"/>
              <a:buFont typeface="Wingdings" panose="05000000000000000000" pitchFamily="2" charset="2"/>
              <a:buNone/>
            </a:pPr>
            <a:r>
              <a:rPr lang="zh-CN" altLang="en-US" sz="1600">
                <a:latin typeface="Consolas" panose="020B0609020204030204" pitchFamily="49" charset="0"/>
              </a:rPr>
              <a:t>ws.merge_cells('F2:F3')              #合并单元格</a:t>
            </a:r>
          </a:p>
          <a:p>
            <a:pPr marL="0" indent="0">
              <a:buSzPct val="90000"/>
              <a:buFont typeface="Wingdings" panose="05000000000000000000" pitchFamily="2" charset="2"/>
              <a:buNone/>
            </a:pPr>
            <a:r>
              <a:rPr lang="zh-CN" altLang="en-US" sz="1600">
                <a:latin typeface="Consolas" panose="020B0609020204030204" pitchFamily="49" charset="0"/>
              </a:rPr>
              <a:t>ws['F2'] = "=sum(A2:E2)"             #写入公式</a:t>
            </a:r>
          </a:p>
          <a:p>
            <a:pPr marL="0" indent="0">
              <a:buSzPct val="90000"/>
              <a:buFont typeface="Wingdings" panose="05000000000000000000" pitchFamily="2" charset="2"/>
              <a:buNone/>
            </a:pPr>
            <a:r>
              <a:rPr lang="zh-CN" altLang="en-US" sz="1600">
                <a:latin typeface="Consolas" panose="020B0609020204030204" pitchFamily="49" charset="0"/>
              </a:rPr>
              <a:t>for r in range(10,15):</a:t>
            </a:r>
          </a:p>
          <a:p>
            <a:pPr marL="0" indent="0">
              <a:buSzPct val="90000"/>
              <a:buFont typeface="Wingdings" panose="05000000000000000000" pitchFamily="2" charset="2"/>
              <a:buNone/>
            </a:pPr>
            <a:r>
              <a:rPr lang="zh-CN" altLang="en-US" sz="1600">
                <a:latin typeface="Consolas" panose="020B0609020204030204" pitchFamily="49" charset="0"/>
              </a:rPr>
              <a:t>    for c in range(3,8):</a:t>
            </a:r>
          </a:p>
          <a:p>
            <a:pPr marL="0" indent="0">
              <a:buSzPct val="90000"/>
              <a:buFont typeface="Wingdings" panose="05000000000000000000" pitchFamily="2" charset="2"/>
              <a:buNone/>
            </a:pPr>
            <a:r>
              <a:rPr lang="zh-CN" altLang="en-US" sz="1600">
                <a:latin typeface="Consolas" panose="020B0609020204030204" pitchFamily="49" charset="0"/>
              </a:rPr>
              <a:t>        ws.cell(row=r, column=c, value=r*c) #写入单元格数据</a:t>
            </a:r>
          </a:p>
          <a:p>
            <a:pPr marL="0" indent="0">
              <a:buSzPct val="90000"/>
              <a:buFont typeface="Wingdings" panose="05000000000000000000" pitchFamily="2" charset="2"/>
              <a:buNone/>
            </a:pPr>
            <a:r>
              <a:rPr lang="zh-CN" altLang="en-US" sz="1600">
                <a:latin typeface="Consolas" panose="020B0609020204030204" pitchFamily="49" charset="0"/>
              </a:rPr>
              <a:t>wb.save(fn)</a:t>
            </a:r>
          </a:p>
        </p:txBody>
      </p:sp>
      <p:sp>
        <p:nvSpPr>
          <p:cNvPr id="2" name="灯片编号占位符 1">
            <a:extLst>
              <a:ext uri="{FF2B5EF4-FFF2-40B4-BE49-F238E27FC236}">
                <a16:creationId xmlns:a16="http://schemas.microsoft.com/office/drawing/2014/main" id="{42A0FB8B-F8BE-4A09-BF7D-B35C32E765CA}"/>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88</a:t>
            </a:fld>
            <a:endParaRPr lang="zh-CN" altLang="en-US" strike="noStrike" noProof="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eaLnBrk="1" latinLnBrk="0" hangingPunct="1">
              <a:lnSpc>
                <a:spcPct val="150000"/>
              </a:lnSpc>
              <a:spcBef>
                <a:spcPts val="0"/>
              </a:spcBef>
              <a:buFont typeface="Wingdings" panose="05000000000000000000" charset="0"/>
              <a:buChar char="§"/>
            </a:pPr>
            <a:r>
              <a:rPr lang="zh-CN" altLang="en-US" sz="1800" strike="noStrike" noProof="1"/>
              <a:t>假设某学校所有课程每学期允许多次考试，学生可随时参加考试，系统自动将每次成绩添加到Excel文件（包含3列：姓名，课程，成绩）中，现期末要求统计所有学生每门课程的最高成绩。</a:t>
            </a:r>
          </a:p>
          <a:p>
            <a:pPr marL="0" indent="0" fontAlgn="base">
              <a:buFontTx/>
              <a:buNone/>
            </a:pPr>
            <a:endParaRPr lang="zh-CN" altLang="en-US" sz="1800" strike="noStrike" noProof="1"/>
          </a:p>
          <a:p>
            <a:pPr marL="0" indent="0" fontAlgn="base">
              <a:buFontTx/>
              <a:buNone/>
            </a:pPr>
            <a:r>
              <a:rPr lang="zh-CN" altLang="en-US" sz="1600" strike="noStrike" noProof="1">
                <a:hlinkClick r:id="rId2" action="ppaction://hlinkfile"/>
              </a:rPr>
              <a:t>code\Excel2007_MaxGrade.py</a:t>
            </a:r>
            <a:endParaRPr lang="zh-CN" altLang="en-US" sz="1600" strike="noStrike" noProof="1"/>
          </a:p>
        </p:txBody>
      </p:sp>
      <p:sp>
        <p:nvSpPr>
          <p:cNvPr id="2" name="灯片编号占位符 1">
            <a:extLst>
              <a:ext uri="{FF2B5EF4-FFF2-40B4-BE49-F238E27FC236}">
                <a16:creationId xmlns:a16="http://schemas.microsoft.com/office/drawing/2014/main" id="{41B4FEE7-C18D-412B-BA43-2A7D4F8D1966}"/>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89</a:t>
            </a:fld>
            <a:endParaRPr lang="zh-CN" altLang="en-US" strike="noStrike"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FFAB0-AA79-48E1-9F73-080A341086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C71086D-146D-4C4B-AE01-2A57196290D6}"/>
              </a:ext>
            </a:extLst>
          </p:cNvPr>
          <p:cNvSpPr>
            <a:spLocks noGrp="1"/>
          </p:cNvSpPr>
          <p:nvPr>
            <p:ph idx="1"/>
          </p:nvPr>
        </p:nvSpPr>
        <p:spPr/>
        <p:txBody>
          <a:bodyPr/>
          <a:lstStyle/>
          <a:p>
            <a:r>
              <a:rPr lang="zh-CN" altLang="en-US" sz="1500" dirty="0"/>
              <a:t>上面的处理方式虽然可以，但是不符合</a:t>
            </a:r>
            <a:r>
              <a:rPr lang="en-US" altLang="zh-CN" sz="1500" dirty="0"/>
              <a:t>python</a:t>
            </a:r>
            <a:r>
              <a:rPr lang="zh-CN" altLang="en-US" sz="1500" dirty="0"/>
              <a:t>的风格，不够简洁。于是</a:t>
            </a:r>
            <a:r>
              <a:rPr lang="en-US" altLang="zh-CN" sz="1500" dirty="0"/>
              <a:t>with…open…</a:t>
            </a:r>
            <a:r>
              <a:rPr lang="zh-CN" altLang="en-US" sz="1500" dirty="0"/>
              <a:t>来了，它的作用和</a:t>
            </a:r>
            <a:r>
              <a:rPr lang="en-US" altLang="zh-CN" sz="1500" dirty="0"/>
              <a:t>try…except…finally</a:t>
            </a:r>
            <a:r>
              <a:rPr lang="zh-CN" altLang="en-US" sz="1500" dirty="0"/>
              <a:t>一样，能够确保文件一定被关闭，不用手动再调用</a:t>
            </a:r>
            <a:r>
              <a:rPr lang="en-US" altLang="zh-CN" sz="1500" dirty="0"/>
              <a:t>close</a:t>
            </a:r>
            <a:r>
              <a:rPr lang="zh-CN" altLang="en-US" sz="1500" dirty="0"/>
              <a:t>方法，书写方式如下</a:t>
            </a:r>
          </a:p>
        </p:txBody>
      </p:sp>
      <p:sp>
        <p:nvSpPr>
          <p:cNvPr id="4" name="灯片编号占位符 3">
            <a:extLst>
              <a:ext uri="{FF2B5EF4-FFF2-40B4-BE49-F238E27FC236}">
                <a16:creationId xmlns:a16="http://schemas.microsoft.com/office/drawing/2014/main" id="{E8395FDC-4A1F-45C0-86C1-DA75792D5CCD}"/>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9</a:t>
            </a:fld>
            <a:endParaRPr lang="zh-CN" altLang="en-US" strike="noStrike" noProof="1"/>
          </a:p>
        </p:txBody>
      </p:sp>
      <p:pic>
        <p:nvPicPr>
          <p:cNvPr id="6" name="图片 5">
            <a:extLst>
              <a:ext uri="{FF2B5EF4-FFF2-40B4-BE49-F238E27FC236}">
                <a16:creationId xmlns:a16="http://schemas.microsoft.com/office/drawing/2014/main" id="{FE9F7572-A0BF-44E0-ADAB-2BFCB64B2879}"/>
              </a:ext>
            </a:extLst>
          </p:cNvPr>
          <p:cNvPicPr>
            <a:picLocks noChangeAspect="1"/>
          </p:cNvPicPr>
          <p:nvPr/>
        </p:nvPicPr>
        <p:blipFill>
          <a:blip r:embed="rId2"/>
          <a:stretch>
            <a:fillRect/>
          </a:stretch>
        </p:blipFill>
        <p:spPr>
          <a:xfrm>
            <a:off x="1561660" y="2439160"/>
            <a:ext cx="6143625" cy="2047875"/>
          </a:xfrm>
          <a:prstGeom prst="rect">
            <a:avLst/>
          </a:prstGeom>
        </p:spPr>
      </p:pic>
    </p:spTree>
    <p:extLst>
      <p:ext uri="{BB962C8B-B14F-4D97-AF65-F5344CB8AC3E}">
        <p14:creationId xmlns:p14="http://schemas.microsoft.com/office/powerpoint/2010/main" val="852356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7-26</a:t>
            </a:r>
            <a:r>
              <a:rPr lang="en-US" altLang="zh-CN" sz="1800" strike="noStrike" noProof="1"/>
              <a:t>  </a:t>
            </a:r>
            <a:r>
              <a:rPr lang="zh-CN" altLang="en-US" sz="1800" strike="noStrike" noProof="1"/>
              <a:t>查看</a:t>
            </a:r>
            <a:r>
              <a:rPr lang="en-US" altLang="zh-CN" sz="1800" strike="noStrike" noProof="1"/>
              <a:t>zip</a:t>
            </a:r>
            <a:r>
              <a:rPr lang="zh-CN" altLang="en-US" sz="1800" strike="noStrike" noProof="1"/>
              <a:t>和</a:t>
            </a:r>
            <a:r>
              <a:rPr lang="en-US" altLang="zh-CN" sz="1800" strike="noStrike" noProof="1"/>
              <a:t>rar</a:t>
            </a:r>
            <a:r>
              <a:rPr lang="zh-CN" altLang="en-US" sz="1800" strike="noStrike" noProof="1"/>
              <a:t>压缩文件中的文件列表。</a:t>
            </a:r>
          </a:p>
          <a:p>
            <a:pPr marL="0" indent="0" fontAlgn="base">
              <a:buFont typeface="Wingdings" panose="05000000000000000000" charset="0"/>
              <a:buNone/>
            </a:pPr>
            <a:endParaRPr lang="zh-CN" altLang="en-US" sz="1350" strike="noStrike" noProof="1"/>
          </a:p>
          <a:p>
            <a:pPr fontAlgn="base">
              <a:buFont typeface="Wingdings" panose="05000000000000000000" charset="0"/>
              <a:buChar char="ü"/>
            </a:pPr>
            <a:r>
              <a:rPr lang="zh-CN" altLang="en-US" sz="1600" strike="noStrike" noProof="1"/>
              <a:t>Python标准库zipfile提供了对zip和apk文件的访问。</a:t>
            </a:r>
            <a:endParaRPr lang="zh-CN" altLang="en-US" sz="1500" strike="noStrike" noProof="1"/>
          </a:p>
          <a:p>
            <a:pPr marL="0" indent="0" fontAlgn="base">
              <a:buFontTx/>
              <a:buNone/>
            </a:pPr>
            <a:r>
              <a:rPr lang="zh-CN" altLang="en-US" sz="1600" strike="noStrike" noProof="1">
                <a:latin typeface="Consolas" panose="020B0609020204030204" pitchFamily="49" charset="0"/>
              </a:rPr>
              <a:t>&gt;&gt;&gt; import zipfile</a:t>
            </a:r>
          </a:p>
          <a:p>
            <a:pPr marL="0" indent="0" fontAlgn="base">
              <a:buFontTx/>
              <a:buNone/>
            </a:pPr>
            <a:r>
              <a:rPr lang="zh-CN" altLang="en-US" sz="1600" strike="noStrike" noProof="1">
                <a:latin typeface="Consolas" panose="020B0609020204030204" pitchFamily="49" charset="0"/>
              </a:rPr>
              <a:t>&gt;&gt;&gt; </a:t>
            </a:r>
            <a:r>
              <a:rPr lang="en-US" altLang="zh-CN" sz="1600" strike="noStrike" noProof="1">
                <a:latin typeface="Consolas" panose="020B0609020204030204" pitchFamily="49" charset="0"/>
              </a:rPr>
              <a:t>with</a:t>
            </a:r>
            <a:r>
              <a:rPr lang="zh-CN" altLang="en-US" sz="1600" strike="noStrike" noProof="1">
                <a:latin typeface="Consolas" panose="020B0609020204030204" pitchFamily="49" charset="0"/>
              </a:rPr>
              <a:t> zipfile.ZipFile(r'D:\Jakstab-0.8.3.zip') </a:t>
            </a:r>
            <a:r>
              <a:rPr lang="en-US" altLang="zh-CN" sz="1600" strike="noStrike" noProof="1">
                <a:latin typeface="Consolas" panose="020B0609020204030204" pitchFamily="49" charset="0"/>
              </a:rPr>
              <a:t>as fp:</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    for f in fp.namelist():</a:t>
            </a:r>
          </a:p>
          <a:p>
            <a:pPr marL="0" indent="0" fontAlgn="base">
              <a:buFontTx/>
              <a:buNone/>
            </a:pPr>
            <a:r>
              <a:rPr lang="en-US" sz="1600" strike="noStrike" noProof="1">
                <a:latin typeface="Consolas" panose="020B0609020204030204" pitchFamily="49" charset="0"/>
                <a:sym typeface="+mn-ea"/>
              </a:rPr>
              <a:t>        </a:t>
            </a:r>
            <a:r>
              <a:rPr lang="zh-CN" altLang="en-US" sz="1600" strike="noStrike" noProof="1">
                <a:latin typeface="Consolas" panose="020B0609020204030204" pitchFamily="49" charset="0"/>
              </a:rPr>
              <a:t>print(f)</a:t>
            </a:r>
            <a:endParaRPr lang="zh-CN" altLang="en-US" sz="1350" strike="noStrike" noProof="1">
              <a:latin typeface="Consolas" panose="020B0609020204030204" pitchFamily="49" charset="0"/>
            </a:endParaRPr>
          </a:p>
          <a:p>
            <a:pPr fontAlgn="base">
              <a:buFont typeface="Wingdings" panose="05000000000000000000" charset="0"/>
              <a:buChar char="ü"/>
            </a:pPr>
            <a:r>
              <a:rPr lang="zh-CN" altLang="en-US" sz="1600" strike="noStrike" noProof="1"/>
              <a:t>Python扩展库rarfile提供了对rar文件的访问。</a:t>
            </a:r>
            <a:endParaRPr lang="zh-CN" altLang="en-US" sz="1500" strike="noStrike" noProof="1"/>
          </a:p>
          <a:p>
            <a:pPr marL="0" indent="0" fontAlgn="base">
              <a:buFontTx/>
              <a:buNone/>
            </a:pPr>
            <a:r>
              <a:rPr lang="zh-CN" altLang="en-US" sz="1600" strike="noStrike" noProof="1">
                <a:latin typeface="Consolas" panose="020B0609020204030204" pitchFamily="49" charset="0"/>
              </a:rPr>
              <a:t>&gt;&gt;&gt; import rarfile</a:t>
            </a:r>
          </a:p>
          <a:p>
            <a:pPr marL="0" indent="0" fontAlgn="base">
              <a:buFontTx/>
              <a:buNone/>
            </a:pPr>
            <a:r>
              <a:rPr lang="zh-CN" altLang="en-US" sz="1600" strike="noStrike" noProof="1">
                <a:latin typeface="Consolas" panose="020B0609020204030204" pitchFamily="49" charset="0"/>
              </a:rPr>
              <a:t>&gt;&gt;&gt; </a:t>
            </a:r>
            <a:r>
              <a:rPr lang="en-US" altLang="zh-CN" sz="1600" strike="noStrike" noProof="1">
                <a:latin typeface="Consolas" panose="020B0609020204030204" pitchFamily="49" charset="0"/>
              </a:rPr>
              <a:t>with</a:t>
            </a:r>
            <a:r>
              <a:rPr lang="zh-CN" altLang="en-US" sz="1600" strike="noStrike" noProof="1">
                <a:latin typeface="Consolas" panose="020B0609020204030204" pitchFamily="49" charset="0"/>
              </a:rPr>
              <a:t> rarfile.RarFile(r'D:\asp网站.rar') </a:t>
            </a:r>
            <a:r>
              <a:rPr lang="en-US" altLang="zh-CN" sz="1600" strike="noStrike" noProof="1">
                <a:latin typeface="Consolas" panose="020B0609020204030204" pitchFamily="49" charset="0"/>
              </a:rPr>
              <a:t>as r:</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    for f in r.namelist():</a:t>
            </a:r>
          </a:p>
          <a:p>
            <a:pPr marL="0" indent="0" fontAlgn="base">
              <a:buFontTx/>
              <a:buNone/>
            </a:pPr>
            <a:r>
              <a:rPr lang="en-US" sz="1600" strike="noStrike" noProof="1">
                <a:latin typeface="Consolas" panose="020B0609020204030204" pitchFamily="49" charset="0"/>
                <a:sym typeface="+mn-ea"/>
              </a:rPr>
              <a:t>        </a:t>
            </a:r>
            <a:r>
              <a:rPr lang="zh-CN" altLang="en-US" sz="1600" strike="noStrike" noProof="1">
                <a:latin typeface="Consolas" panose="020B0609020204030204" pitchFamily="49" charset="0"/>
              </a:rPr>
              <a:t>print(f)</a:t>
            </a:r>
          </a:p>
        </p:txBody>
      </p:sp>
      <p:sp>
        <p:nvSpPr>
          <p:cNvPr id="2" name="灯片编号占位符 1">
            <a:extLst>
              <a:ext uri="{FF2B5EF4-FFF2-40B4-BE49-F238E27FC236}">
                <a16:creationId xmlns:a16="http://schemas.microsoft.com/office/drawing/2014/main" id="{4B9546E7-4166-48D8-A226-7CBF2B2C1D73}"/>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90</a:t>
            </a:fld>
            <a:endParaRPr lang="zh-CN" altLang="en-US" strike="noStrike" noProof="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7-27</a:t>
            </a:r>
            <a:r>
              <a:rPr lang="en-US" altLang="zh-CN" sz="1800" strike="noStrike" noProof="1"/>
              <a:t>  </a:t>
            </a:r>
            <a:r>
              <a:rPr lang="zh-CN" altLang="en-US" sz="1800" strike="noStrike" noProof="1"/>
              <a:t>小学口算题库生成器。</a:t>
            </a:r>
          </a:p>
          <a:p>
            <a:pPr fontAlgn="base">
              <a:spcBef>
                <a:spcPts val="1200"/>
              </a:spcBef>
              <a:spcAft>
                <a:spcPts val="600"/>
              </a:spcAft>
              <a:buFont typeface="Wingdings" panose="05000000000000000000" charset="0"/>
              <a:buChar char="ü"/>
            </a:pPr>
            <a:r>
              <a:rPr lang="en-US" altLang="zh-CN" sz="1500" strike="noStrike" noProof="1"/>
              <a:t>Python</a:t>
            </a:r>
            <a:r>
              <a:rPr lang="zh-CN" altLang="en-US" sz="1500" strike="noStrike" noProof="1"/>
              <a:t>扩展库</a:t>
            </a:r>
            <a:r>
              <a:rPr lang="en-US" altLang="zh-CN" sz="1500" strike="noStrike" noProof="1"/>
              <a:t>python-docx</a:t>
            </a:r>
            <a:r>
              <a:rPr lang="zh-CN" altLang="en-US" sz="1500" strike="noStrike" noProof="1"/>
              <a:t>可以读写</a:t>
            </a:r>
            <a:r>
              <a:rPr lang="en-US" altLang="zh-CN" sz="1500" strike="noStrike" noProof="1"/>
              <a:t>docx</a:t>
            </a:r>
            <a:r>
              <a:rPr lang="zh-CN" altLang="en-US" sz="1500" strike="noStrike" noProof="1"/>
              <a:t>文档</a:t>
            </a:r>
          </a:p>
          <a:p>
            <a:pPr fontAlgn="base">
              <a:spcBef>
                <a:spcPts val="1200"/>
              </a:spcBef>
              <a:spcAft>
                <a:spcPts val="600"/>
              </a:spcAft>
              <a:buFont typeface="Wingdings" panose="05000000000000000000" charset="0"/>
              <a:buChar char="ü"/>
            </a:pPr>
            <a:r>
              <a:rPr lang="en-US" altLang="zh-CN" sz="1500" strike="noStrike" noProof="1"/>
              <a:t>Python</a:t>
            </a:r>
            <a:r>
              <a:rPr lang="zh-CN" altLang="en-US" sz="1500" strike="noStrike" noProof="1"/>
              <a:t>标准库</a:t>
            </a:r>
            <a:r>
              <a:rPr lang="en-US" altLang="zh-CN" sz="1500" strike="noStrike" noProof="1"/>
              <a:t>tkinter</a:t>
            </a:r>
            <a:r>
              <a:rPr lang="zh-CN" altLang="en-US" sz="1500" strike="noStrike" noProof="1"/>
              <a:t>用于</a:t>
            </a:r>
            <a:r>
              <a:rPr lang="en-US" altLang="zh-CN" sz="1500" strike="noStrike" noProof="1"/>
              <a:t>GUI</a:t>
            </a:r>
            <a:r>
              <a:rPr lang="zh-CN" altLang="en-US" sz="1500" strike="noStrike" noProof="1"/>
              <a:t>开发</a:t>
            </a:r>
          </a:p>
          <a:p>
            <a:pPr marL="0" indent="0" fontAlgn="base">
              <a:buFont typeface="Wingdings" panose="05000000000000000000" charset="0"/>
              <a:buNone/>
            </a:pPr>
            <a:endParaRPr lang="zh-CN" altLang="en-US" sz="1500" strike="noStrike" noProof="1"/>
          </a:p>
          <a:p>
            <a:pPr marL="0" indent="0" fontAlgn="base">
              <a:buFont typeface="Wingdings" panose="05000000000000000000" charset="0"/>
              <a:buNone/>
            </a:pPr>
            <a:r>
              <a:rPr lang="zh-CN" altLang="en-US" sz="1600" strike="noStrike" noProof="1">
                <a:hlinkClick r:id="rId2" action="ppaction://hlinkfile"/>
              </a:rPr>
              <a:t>code\kousuan.pyw</a:t>
            </a:r>
            <a:endParaRPr lang="zh-CN" altLang="en-US" sz="1600" strike="noStrike" noProof="1"/>
          </a:p>
        </p:txBody>
      </p:sp>
      <p:sp>
        <p:nvSpPr>
          <p:cNvPr id="2" name="灯片编号占位符 1">
            <a:extLst>
              <a:ext uri="{FF2B5EF4-FFF2-40B4-BE49-F238E27FC236}">
                <a16:creationId xmlns:a16="http://schemas.microsoft.com/office/drawing/2014/main" id="{36BD276A-ECB5-4D8B-8471-C78E24F3E38B}"/>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91</a:t>
            </a:fld>
            <a:endParaRPr lang="zh-CN" altLang="en-US" strike="noStrike" noProof="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marL="23495" indent="233680" eaLnBrk="1" latinLnBrk="0" hangingPunct="1">
              <a:lnSpc>
                <a:spcPct val="150000"/>
              </a:lnSpc>
              <a:spcBef>
                <a:spcPts val="0"/>
              </a:spcBef>
            </a:pPr>
            <a:r>
              <a:rPr lang="en-US" sz="1800" b="1"/>
              <a:t>例7-28</a:t>
            </a:r>
            <a:r>
              <a:rPr lang="en-US" sz="1800"/>
              <a:t>  编写程序，统计指定文件夹中所有PPTX格式的PowerPoint文件中幻灯片数量。</a:t>
            </a:r>
          </a:p>
          <a:p>
            <a:pPr marL="0" indent="0" eaLnBrk="1" latinLnBrk="0" hangingPunct="1">
              <a:lnSpc>
                <a:spcPct val="150000"/>
              </a:lnSpc>
              <a:spcBef>
                <a:spcPts val="0"/>
              </a:spcBef>
              <a:buNone/>
            </a:pPr>
            <a:endParaRPr lang="en-US" sz="1800"/>
          </a:p>
        </p:txBody>
      </p:sp>
      <p:sp>
        <p:nvSpPr>
          <p:cNvPr id="4" name="灯片编号占位符 3">
            <a:extLst>
              <a:ext uri="{FF2B5EF4-FFF2-40B4-BE49-F238E27FC236}">
                <a16:creationId xmlns:a16="http://schemas.microsoft.com/office/drawing/2014/main" id="{9175B80D-4378-485F-BFD7-32007DBA8AB1}"/>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92</a:t>
            </a:fld>
            <a:endParaRPr lang="zh-CN" altLang="en-US" strike="noStrike" noProof="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os</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os.path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pptx</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total = 0</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def pptCount(path):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global total</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for subPath in os.listdir(path):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subPath = os.path.join(path, 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if os.path.isdir(subPath):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pptCount(subPath)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elif subPath.endswith('.pptx'):</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print(subPath)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presentation = pptx.Presentation(subPath)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total += len(presentation.slides)</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pptCount('F:\\教学课件\\Python程序设计（第三版）')</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print(total)</a:t>
            </a:r>
            <a:endParaRPr lang="en-US" sz="1400">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8C9C334-C8A3-4193-BD7F-11760A904B5E}"/>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93</a:t>
            </a:fld>
            <a:endParaRPr lang="zh-CN" altLang="en-US" strike="noStrike" noProof="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eaLnBrk="1" latinLnBrk="0" hangingPunct="1">
              <a:lnSpc>
                <a:spcPct val="150000"/>
              </a:lnSpc>
              <a:spcBef>
                <a:spcPts val="0"/>
              </a:spcBef>
            </a:pPr>
            <a:r>
              <a:rPr lang="en-US" sz="1800" b="1"/>
              <a:t>例7-29</a:t>
            </a:r>
            <a:r>
              <a:rPr lang="en-US" sz="1800"/>
              <a:t>  编写程序，检测U盘插入并自动复制全部文件。代码中使用到了扩展库psutil，运行代码前需要先使用pip安装这个扩展库。</a:t>
            </a:r>
          </a:p>
        </p:txBody>
      </p:sp>
      <p:sp>
        <p:nvSpPr>
          <p:cNvPr id="4" name="灯片编号占位符 3">
            <a:extLst>
              <a:ext uri="{FF2B5EF4-FFF2-40B4-BE49-F238E27FC236}">
                <a16:creationId xmlns:a16="http://schemas.microsoft.com/office/drawing/2014/main" id="{1E35C807-6575-4076-AD45-672669A1C565}"/>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94</a:t>
            </a:fld>
            <a:endParaRPr lang="zh-CN" altLang="en-US" strike="noStrike" noProof="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shutil import copytree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time import sleep</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psutil import disk_partitions</a:t>
            </a:r>
          </a:p>
          <a:p>
            <a:pPr marL="0" indent="0" eaLnBrk="1" latinLnBrk="0" hangingPunct="1">
              <a:spcBef>
                <a:spcPts val="0"/>
              </a:spcBef>
              <a:buNone/>
            </a:pP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while True: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sleep(3)</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#检查所有驱动器</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for item in disk_partitions():</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#发现可移动驱动器</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if 'removable' in item.opts:</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driver = item.device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#输出可移动驱动器符号</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print('Found USB disk:', driver)</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break</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else: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continue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break</a:t>
            </a:r>
          </a:p>
          <a:p>
            <a:pPr marL="0" indent="0" eaLnBrk="1" latinLnBrk="0" hangingPunct="1">
              <a:spcBef>
                <a:spcPts val="0"/>
              </a:spcBef>
              <a:buNone/>
            </a:pP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#复制根目录</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copytree(driver, r'D:\usbdriver')</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print('all files copied.')</a:t>
            </a:r>
          </a:p>
        </p:txBody>
      </p:sp>
      <p:sp>
        <p:nvSpPr>
          <p:cNvPr id="4" name="灯片编号占位符 3">
            <a:extLst>
              <a:ext uri="{FF2B5EF4-FFF2-40B4-BE49-F238E27FC236}">
                <a16:creationId xmlns:a16="http://schemas.microsoft.com/office/drawing/2014/main" id="{11150AB5-B37F-4013-ADCD-30AC6873041F}"/>
              </a:ext>
            </a:extLst>
          </p:cNvPr>
          <p:cNvSpPr>
            <a:spLocks noGrp="1"/>
          </p:cNvSpPr>
          <p:nvPr>
            <p:ph type="sldNum" sz="quarter" idx="12"/>
          </p:nvPr>
        </p:nvSpPr>
        <p:spPr/>
        <p:txBody>
          <a:bodyPr/>
          <a:lstStyle/>
          <a:p>
            <a:pPr fontAlgn="base"/>
            <a:fld id="{E53E7B2E-9CD3-47DA-90BA-12A03F4038B3}" type="slidenum">
              <a:rPr lang="zh-CN" altLang="en-US" strike="noStrike" noProof="1" smtClean="0">
                <a:latin typeface="Arial" panose="020B0604020202020204" pitchFamily="34" charset="0"/>
                <a:ea typeface="宋体" panose="02010600030101010101" pitchFamily="2" charset="-122"/>
                <a:cs typeface="+mn-cs"/>
              </a:rPr>
              <a:t>95</a:t>
            </a:fld>
            <a:endParaRPr lang="zh-CN" altLang="en-US" strike="noStrike" noProof="1"/>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8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8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4907</TotalTime>
  <Words>9904</Words>
  <Application>Microsoft Office PowerPoint</Application>
  <PresentationFormat>全屏显示(16:9)</PresentationFormat>
  <Paragraphs>1171</Paragraphs>
  <Slides>95</Slides>
  <Notes>2</Notes>
  <HiddenSlides>0</HiddenSlides>
  <MMClips>0</MMClips>
  <ScaleCrop>false</ScaleCrop>
  <HeadingPairs>
    <vt:vector size="8" baseType="variant">
      <vt:variant>
        <vt:lpstr>已用的字体</vt:lpstr>
      </vt:variant>
      <vt:variant>
        <vt:i4>7</vt:i4>
      </vt:variant>
      <vt:variant>
        <vt:lpstr>主题</vt:lpstr>
      </vt:variant>
      <vt:variant>
        <vt:i4>12</vt:i4>
      </vt:variant>
      <vt:variant>
        <vt:lpstr>嵌入 OLE 服务器</vt:lpstr>
      </vt:variant>
      <vt:variant>
        <vt:i4>1</vt:i4>
      </vt:variant>
      <vt:variant>
        <vt:lpstr>幻灯片标题</vt:lpstr>
      </vt:variant>
      <vt:variant>
        <vt:i4>95</vt:i4>
      </vt:variant>
    </vt:vector>
  </HeadingPairs>
  <TitlesOfParts>
    <vt:vector size="115" baseType="lpstr">
      <vt:lpstr>宋体</vt:lpstr>
      <vt:lpstr>Arial</vt:lpstr>
      <vt:lpstr>Arial</vt:lpstr>
      <vt:lpstr>Calibri</vt:lpstr>
      <vt:lpstr>Consolas</vt:lpstr>
      <vt:lpstr>Times New Roman</vt:lpstr>
      <vt:lpstr>Wingdings</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Bitmap Image</vt:lpstr>
      <vt:lpstr>第7章 文件操作 </vt:lpstr>
      <vt:lpstr>文件操作</vt:lpstr>
      <vt:lpstr>文件操作</vt:lpstr>
      <vt:lpstr>7.1  文件基本操作</vt:lpstr>
      <vt:lpstr>7.1  文件基本操作</vt:lpstr>
      <vt:lpstr>7.1  文件基本操作</vt:lpstr>
      <vt:lpstr>7.1  文件基本操作</vt:lpstr>
      <vt:lpstr>PowerPoint 演示文稿</vt:lpstr>
      <vt:lpstr>PowerPoint 演示文稿</vt:lpstr>
      <vt:lpstr>7.1  文件基本操作</vt:lpstr>
      <vt:lpstr>7.1  文件基本操作</vt:lpstr>
      <vt:lpstr>7.1  文件基本操作</vt:lpstr>
      <vt:lpstr>7.2  文本文件操作案例精选</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7.3  二进制文件操作案例精选</vt:lpstr>
      <vt:lpstr>7.3.1  使用pickle模块</vt:lpstr>
      <vt:lpstr>7.3.1  使用pickle模块</vt:lpstr>
      <vt:lpstr>7.3.2  使用struct模块</vt:lpstr>
      <vt:lpstr>7.3.2  使用struct模块</vt:lpstr>
      <vt:lpstr>7.3.2  使用struct模块</vt:lpstr>
      <vt:lpstr>7.3.2  使用struct模块</vt:lpstr>
      <vt:lpstr>Pickle</vt:lpstr>
      <vt:lpstr>Struct</vt:lpstr>
      <vt:lpstr>7.3.3  补充：使用shelve序列化</vt:lpstr>
      <vt:lpstr>7.3.3  补充：使用shelve序列化</vt:lpstr>
      <vt:lpstr>7.3.4  补充：使用marshal序列化</vt:lpstr>
      <vt:lpstr>7.3.4  补充：使用marshal序列化</vt:lpstr>
      <vt:lpstr>pickle/marshal模块</vt:lpstr>
      <vt:lpstr>7.4.1  os与os.path模块</vt:lpstr>
      <vt:lpstr>7.4.1  os与os.path模块</vt:lpstr>
      <vt:lpstr>7.4.1  os与os.path模块</vt:lpstr>
      <vt:lpstr>7.4.1  os与os.path模块</vt:lpstr>
      <vt:lpstr>7.4.1  os与os.path模块</vt:lpstr>
      <vt:lpstr>7.4.1  os与os.path模块</vt:lpstr>
      <vt:lpstr>7.4.2  shutil模块</vt:lpstr>
      <vt:lpstr>7.4.2  shutil模块</vt:lpstr>
      <vt:lpstr>7.5   目录操作</vt:lpstr>
      <vt:lpstr>7.5  目录操作</vt:lpstr>
      <vt:lpstr>7.5  目录操作</vt:lpstr>
      <vt:lpstr>7.5  目录操作</vt:lpstr>
      <vt:lpstr>7.5  目录操作</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jian su</cp:lastModifiedBy>
  <cp:revision>237</cp:revision>
  <dcterms:created xsi:type="dcterms:W3CDTF">2013-01-25T01:44:00Z</dcterms:created>
  <dcterms:modified xsi:type="dcterms:W3CDTF">2022-04-20T01:21:20Z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