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72" r:id="rId8"/>
    <p:sldId id="259" r:id="rId9"/>
    <p:sldId id="269" r:id="rId10"/>
    <p:sldId id="260" r:id="rId11"/>
    <p:sldId id="261" r:id="rId12"/>
    <p:sldId id="262" r:id="rId13"/>
    <p:sldId id="266" r:id="rId14"/>
    <p:sldId id="270" r:id="rId15"/>
    <p:sldId id="267" r:id="rId16"/>
    <p:sldId id="263" r:id="rId17"/>
    <p:sldId id="271" r:id="rId18"/>
    <p:sldId id="264" r:id="rId19"/>
    <p:sldId id="273" r:id="rId20"/>
    <p:sldId id="268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CA00D-6E3A-877A-958E-6D24AF8B2950}" v="349" dt="2025-04-16T08:27:33.228"/>
    <p1510:client id="{24BDB166-22FD-934D-B107-8BF8FF4CE733}" v="63" dt="2025-04-17T00:02:28.093"/>
    <p1510:client id="{5958EBC1-776D-8CAC-4F22-987322F607F9}" v="47" dt="2025-04-16T12:34:34.074"/>
    <p1510:client id="{941A2CEA-FF18-FBC1-AA17-F6887F82BEC2}" v="170" dt="2025-04-17T03:08:42.166"/>
    <p1510:client id="{A9021975-3BBD-EA2E-A76D-5F5FEE1279CC}" v="65" dt="2025-04-17T00:10:54.968"/>
    <p1510:client id="{EC8D83FB-E232-4275-B530-A1BD7394314F}" v="2171" dt="2025-04-16T23:21:44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29"/>
  </p:normalViewPr>
  <p:slideViewPr>
    <p:cSldViewPr snapToGrid="0">
      <p:cViewPr varScale="1">
        <p:scale>
          <a:sx n="108" d="100"/>
          <a:sy n="108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500ADC-9801-4DE8-84FA-1753478DC06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C4833-ED47-4E22-A349-BD9355DBD1C1}">
      <dgm:prSet/>
      <dgm:spPr/>
      <dgm:t>
        <a:bodyPr/>
        <a:lstStyle/>
        <a:p>
          <a:r>
            <a:rPr lang="en-GB" dirty="0"/>
            <a:t>Functional </a:t>
          </a:r>
          <a:br>
            <a:rPr lang="en-GB" dirty="0"/>
          </a:br>
          <a:r>
            <a:rPr lang="en-GB" dirty="0"/>
            <a:t>data pipeline </a:t>
          </a:r>
          <a:br>
            <a:rPr lang="en-GB" dirty="0"/>
          </a:br>
          <a:r>
            <a:rPr lang="en-GB" dirty="0"/>
            <a:t>(data manually uploaded)</a:t>
          </a:r>
          <a:endParaRPr lang="en-US" dirty="0"/>
        </a:p>
      </dgm:t>
    </dgm:pt>
    <dgm:pt modelId="{9E9ED4E2-9B86-4C47-A894-078AC05A989E}" type="parTrans" cxnId="{2513CFC7-3BEA-4D0E-89B7-EDF58806FE4B}">
      <dgm:prSet/>
      <dgm:spPr/>
      <dgm:t>
        <a:bodyPr/>
        <a:lstStyle/>
        <a:p>
          <a:endParaRPr lang="en-US"/>
        </a:p>
      </dgm:t>
    </dgm:pt>
    <dgm:pt modelId="{CE9DDBA4-46D2-47D1-8018-69E6270A87E0}" type="sibTrans" cxnId="{2513CFC7-3BEA-4D0E-89B7-EDF58806FE4B}">
      <dgm:prSet/>
      <dgm:spPr/>
      <dgm:t>
        <a:bodyPr/>
        <a:lstStyle/>
        <a:p>
          <a:endParaRPr lang="en-US"/>
        </a:p>
      </dgm:t>
    </dgm:pt>
    <dgm:pt modelId="{DE82891A-D559-4EE3-B01D-5ECF00078E95}">
      <dgm:prSet/>
      <dgm:spPr/>
      <dgm:t>
        <a:bodyPr/>
        <a:lstStyle/>
        <a:p>
          <a:r>
            <a:rPr lang="en-GB" dirty="0"/>
            <a:t>Functional </a:t>
          </a:r>
          <a:br>
            <a:rPr lang="en-GB" dirty="0"/>
          </a:br>
          <a:r>
            <a:rPr lang="en-GB" dirty="0"/>
            <a:t>Power BI dashboard </a:t>
          </a:r>
          <a:br>
            <a:rPr lang="en-GB" dirty="0"/>
          </a:br>
          <a:r>
            <a:rPr lang="en-GB" dirty="0"/>
            <a:t>(not embedded)</a:t>
          </a:r>
          <a:endParaRPr lang="en-US" dirty="0"/>
        </a:p>
      </dgm:t>
    </dgm:pt>
    <dgm:pt modelId="{6A6DDBA9-AB76-4FAD-BF12-16CECEC04CA3}" type="parTrans" cxnId="{63F38287-3480-4703-9370-64A02FB76413}">
      <dgm:prSet/>
      <dgm:spPr/>
      <dgm:t>
        <a:bodyPr/>
        <a:lstStyle/>
        <a:p>
          <a:endParaRPr lang="en-US"/>
        </a:p>
      </dgm:t>
    </dgm:pt>
    <dgm:pt modelId="{34977E47-A5C0-4C65-A92F-1F4D6568B925}" type="sibTrans" cxnId="{63F38287-3480-4703-9370-64A02FB76413}">
      <dgm:prSet/>
      <dgm:spPr/>
      <dgm:t>
        <a:bodyPr/>
        <a:lstStyle/>
        <a:p>
          <a:endParaRPr lang="en-US"/>
        </a:p>
      </dgm:t>
    </dgm:pt>
    <dgm:pt modelId="{8FD54DE7-ABB0-49C8-8172-EBEA0D6C8729}">
      <dgm:prSet/>
      <dgm:spPr/>
      <dgm:t>
        <a:bodyPr/>
        <a:lstStyle/>
        <a:p>
          <a:r>
            <a:rPr lang="en-GB" dirty="0"/>
            <a:t>Functional </a:t>
          </a:r>
          <a:br>
            <a:rPr lang="en-GB" dirty="0"/>
          </a:br>
          <a:r>
            <a:rPr lang="en-GB" dirty="0"/>
            <a:t>natural language Q&amp;A</a:t>
          </a:r>
          <a:endParaRPr lang="en-US" dirty="0"/>
        </a:p>
      </dgm:t>
    </dgm:pt>
    <dgm:pt modelId="{FBA5FD45-C417-40D6-859F-CEC0E142FFB6}" type="parTrans" cxnId="{1547A1DD-9008-447F-B0FE-D36BD3453DBB}">
      <dgm:prSet/>
      <dgm:spPr/>
      <dgm:t>
        <a:bodyPr/>
        <a:lstStyle/>
        <a:p>
          <a:endParaRPr lang="en-US"/>
        </a:p>
      </dgm:t>
    </dgm:pt>
    <dgm:pt modelId="{803C36B6-FAD6-4FFA-8277-F7D3842AF7E5}" type="sibTrans" cxnId="{1547A1DD-9008-447F-B0FE-D36BD3453DBB}">
      <dgm:prSet/>
      <dgm:spPr/>
      <dgm:t>
        <a:bodyPr/>
        <a:lstStyle/>
        <a:p>
          <a:endParaRPr lang="en-US"/>
        </a:p>
      </dgm:t>
    </dgm:pt>
    <dgm:pt modelId="{2ABD61F3-B9E4-4618-A43F-5E1CAEAC40CD}" type="pres">
      <dgm:prSet presAssocID="{4B500ADC-9801-4DE8-84FA-1753478DC06C}" presName="root" presStyleCnt="0">
        <dgm:presLayoutVars>
          <dgm:dir/>
          <dgm:resizeHandles val="exact"/>
        </dgm:presLayoutVars>
      </dgm:prSet>
      <dgm:spPr/>
    </dgm:pt>
    <dgm:pt modelId="{273AE71D-5B78-4D55-BE17-706EF6BCC230}" type="pres">
      <dgm:prSet presAssocID="{B23C4833-ED47-4E22-A349-BD9355DBD1C1}" presName="compNode" presStyleCnt="0"/>
      <dgm:spPr/>
    </dgm:pt>
    <dgm:pt modelId="{5C8AC5E2-6390-4EC0-A7F1-6432EE17210D}" type="pres">
      <dgm:prSet presAssocID="{B23C4833-ED47-4E22-A349-BD9355DBD1C1}" presName="iconBgRect" presStyleLbl="bgShp" presStyleIdx="0" presStyleCnt="3"/>
      <dgm:spPr/>
    </dgm:pt>
    <dgm:pt modelId="{2DDE9ABE-2D74-4275-9A0B-0BD7BF2EA5C8}" type="pres">
      <dgm:prSet presAssocID="{B23C4833-ED47-4E22-A349-BD9355DBD1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DB24B09E-0E77-4DB2-B8AF-FE57D1DFC915}" type="pres">
      <dgm:prSet presAssocID="{B23C4833-ED47-4E22-A349-BD9355DBD1C1}" presName="spaceRect" presStyleCnt="0"/>
      <dgm:spPr/>
    </dgm:pt>
    <dgm:pt modelId="{13BC3EA8-6930-4BF5-9B26-AA2B7D9B8407}" type="pres">
      <dgm:prSet presAssocID="{B23C4833-ED47-4E22-A349-BD9355DBD1C1}" presName="textRect" presStyleLbl="revTx" presStyleIdx="0" presStyleCnt="3">
        <dgm:presLayoutVars>
          <dgm:chMax val="1"/>
          <dgm:chPref val="1"/>
        </dgm:presLayoutVars>
      </dgm:prSet>
      <dgm:spPr/>
    </dgm:pt>
    <dgm:pt modelId="{579A9926-0174-4296-B9C0-A4DC8293F836}" type="pres">
      <dgm:prSet presAssocID="{CE9DDBA4-46D2-47D1-8018-69E6270A87E0}" presName="sibTrans" presStyleCnt="0"/>
      <dgm:spPr/>
    </dgm:pt>
    <dgm:pt modelId="{81ECC871-9AC5-4747-8EFB-9B1E94497390}" type="pres">
      <dgm:prSet presAssocID="{DE82891A-D559-4EE3-B01D-5ECF00078E95}" presName="compNode" presStyleCnt="0"/>
      <dgm:spPr/>
    </dgm:pt>
    <dgm:pt modelId="{0B9E9201-FD28-497D-A3BD-FE9D2F767F12}" type="pres">
      <dgm:prSet presAssocID="{DE82891A-D559-4EE3-B01D-5ECF00078E95}" presName="iconBgRect" presStyleLbl="bgShp" presStyleIdx="1" presStyleCnt="3"/>
      <dgm:spPr/>
    </dgm:pt>
    <dgm:pt modelId="{450C3CD5-CD1B-41AB-BBFE-41545B05EB62}" type="pres">
      <dgm:prSet presAssocID="{DE82891A-D559-4EE3-B01D-5ECF00078E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7D1429AA-E619-47FC-BD76-7BC88D151889}" type="pres">
      <dgm:prSet presAssocID="{DE82891A-D559-4EE3-B01D-5ECF00078E95}" presName="spaceRect" presStyleCnt="0"/>
      <dgm:spPr/>
    </dgm:pt>
    <dgm:pt modelId="{53B046F6-7C15-4FF2-96A3-5D7B454BA061}" type="pres">
      <dgm:prSet presAssocID="{DE82891A-D559-4EE3-B01D-5ECF00078E95}" presName="textRect" presStyleLbl="revTx" presStyleIdx="1" presStyleCnt="3">
        <dgm:presLayoutVars>
          <dgm:chMax val="1"/>
          <dgm:chPref val="1"/>
        </dgm:presLayoutVars>
      </dgm:prSet>
      <dgm:spPr/>
    </dgm:pt>
    <dgm:pt modelId="{A79482AD-7F46-4714-BB22-436472A556BC}" type="pres">
      <dgm:prSet presAssocID="{34977E47-A5C0-4C65-A92F-1F4D6568B925}" presName="sibTrans" presStyleCnt="0"/>
      <dgm:spPr/>
    </dgm:pt>
    <dgm:pt modelId="{6DBCD8D9-ADBF-465E-8AF4-7AF9A2131461}" type="pres">
      <dgm:prSet presAssocID="{8FD54DE7-ABB0-49C8-8172-EBEA0D6C8729}" presName="compNode" presStyleCnt="0"/>
      <dgm:spPr/>
    </dgm:pt>
    <dgm:pt modelId="{E0CB4CAA-8AAF-4250-BABB-30F66B45247F}" type="pres">
      <dgm:prSet presAssocID="{8FD54DE7-ABB0-49C8-8172-EBEA0D6C8729}" presName="iconBgRect" presStyleLbl="bgShp" presStyleIdx="2" presStyleCnt="3"/>
      <dgm:spPr/>
    </dgm:pt>
    <dgm:pt modelId="{5E7246E4-586B-456F-9206-BD77F241126F}" type="pres">
      <dgm:prSet presAssocID="{8FD54DE7-ABB0-49C8-8172-EBEA0D6C87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4594906-EB85-41BA-9B62-383C9E293D52}" type="pres">
      <dgm:prSet presAssocID="{8FD54DE7-ABB0-49C8-8172-EBEA0D6C8729}" presName="spaceRect" presStyleCnt="0"/>
      <dgm:spPr/>
    </dgm:pt>
    <dgm:pt modelId="{6E1FC8DC-3080-465C-A074-BFC15483440E}" type="pres">
      <dgm:prSet presAssocID="{8FD54DE7-ABB0-49C8-8172-EBEA0D6C872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81E9101-CAAD-4B32-83A3-D9F4A2570383}" type="presOf" srcId="{8FD54DE7-ABB0-49C8-8172-EBEA0D6C8729}" destId="{6E1FC8DC-3080-465C-A074-BFC15483440E}" srcOrd="0" destOrd="0" presId="urn:microsoft.com/office/officeart/2018/5/layout/IconCircleLabelList"/>
    <dgm:cxn modelId="{0C1A9855-FA4B-450C-B9DB-580B6108BEBF}" type="presOf" srcId="{DE82891A-D559-4EE3-B01D-5ECF00078E95}" destId="{53B046F6-7C15-4FF2-96A3-5D7B454BA061}" srcOrd="0" destOrd="0" presId="urn:microsoft.com/office/officeart/2018/5/layout/IconCircleLabelList"/>
    <dgm:cxn modelId="{A6258858-F41D-4CCB-9875-FD524395882C}" type="presOf" srcId="{B23C4833-ED47-4E22-A349-BD9355DBD1C1}" destId="{13BC3EA8-6930-4BF5-9B26-AA2B7D9B8407}" srcOrd="0" destOrd="0" presId="urn:microsoft.com/office/officeart/2018/5/layout/IconCircleLabelList"/>
    <dgm:cxn modelId="{63F38287-3480-4703-9370-64A02FB76413}" srcId="{4B500ADC-9801-4DE8-84FA-1753478DC06C}" destId="{DE82891A-D559-4EE3-B01D-5ECF00078E95}" srcOrd="1" destOrd="0" parTransId="{6A6DDBA9-AB76-4FAD-BF12-16CECEC04CA3}" sibTransId="{34977E47-A5C0-4C65-A92F-1F4D6568B925}"/>
    <dgm:cxn modelId="{2513CFC7-3BEA-4D0E-89B7-EDF58806FE4B}" srcId="{4B500ADC-9801-4DE8-84FA-1753478DC06C}" destId="{B23C4833-ED47-4E22-A349-BD9355DBD1C1}" srcOrd="0" destOrd="0" parTransId="{9E9ED4E2-9B86-4C47-A894-078AC05A989E}" sibTransId="{CE9DDBA4-46D2-47D1-8018-69E6270A87E0}"/>
    <dgm:cxn modelId="{CDC5E3D3-869C-414F-BE60-ACB66B04A45E}" type="presOf" srcId="{4B500ADC-9801-4DE8-84FA-1753478DC06C}" destId="{2ABD61F3-B9E4-4618-A43F-5E1CAEAC40CD}" srcOrd="0" destOrd="0" presId="urn:microsoft.com/office/officeart/2018/5/layout/IconCircleLabelList"/>
    <dgm:cxn modelId="{1547A1DD-9008-447F-B0FE-D36BD3453DBB}" srcId="{4B500ADC-9801-4DE8-84FA-1753478DC06C}" destId="{8FD54DE7-ABB0-49C8-8172-EBEA0D6C8729}" srcOrd="2" destOrd="0" parTransId="{FBA5FD45-C417-40D6-859F-CEC0E142FFB6}" sibTransId="{803C36B6-FAD6-4FFA-8277-F7D3842AF7E5}"/>
    <dgm:cxn modelId="{F2911320-FD79-4D23-AE0D-0D0C00E4D1B5}" type="presParOf" srcId="{2ABD61F3-B9E4-4618-A43F-5E1CAEAC40CD}" destId="{273AE71D-5B78-4D55-BE17-706EF6BCC230}" srcOrd="0" destOrd="0" presId="urn:microsoft.com/office/officeart/2018/5/layout/IconCircleLabelList"/>
    <dgm:cxn modelId="{5C3E711C-99B8-49EF-894B-5ECCBBF064C5}" type="presParOf" srcId="{273AE71D-5B78-4D55-BE17-706EF6BCC230}" destId="{5C8AC5E2-6390-4EC0-A7F1-6432EE17210D}" srcOrd="0" destOrd="0" presId="urn:microsoft.com/office/officeart/2018/5/layout/IconCircleLabelList"/>
    <dgm:cxn modelId="{7118BDA4-E0BC-4DB7-A406-164ED674CDB1}" type="presParOf" srcId="{273AE71D-5B78-4D55-BE17-706EF6BCC230}" destId="{2DDE9ABE-2D74-4275-9A0B-0BD7BF2EA5C8}" srcOrd="1" destOrd="0" presId="urn:microsoft.com/office/officeart/2018/5/layout/IconCircleLabelList"/>
    <dgm:cxn modelId="{D476EB9D-FAB1-40FA-9653-068317767F43}" type="presParOf" srcId="{273AE71D-5B78-4D55-BE17-706EF6BCC230}" destId="{DB24B09E-0E77-4DB2-B8AF-FE57D1DFC915}" srcOrd="2" destOrd="0" presId="urn:microsoft.com/office/officeart/2018/5/layout/IconCircleLabelList"/>
    <dgm:cxn modelId="{BD2E220D-042B-4C94-9713-AD446DBFDD75}" type="presParOf" srcId="{273AE71D-5B78-4D55-BE17-706EF6BCC230}" destId="{13BC3EA8-6930-4BF5-9B26-AA2B7D9B8407}" srcOrd="3" destOrd="0" presId="urn:microsoft.com/office/officeart/2018/5/layout/IconCircleLabelList"/>
    <dgm:cxn modelId="{E62E225F-78FB-4D02-ADCD-8E2C854ECEA7}" type="presParOf" srcId="{2ABD61F3-B9E4-4618-A43F-5E1CAEAC40CD}" destId="{579A9926-0174-4296-B9C0-A4DC8293F836}" srcOrd="1" destOrd="0" presId="urn:microsoft.com/office/officeart/2018/5/layout/IconCircleLabelList"/>
    <dgm:cxn modelId="{BC792034-E320-4286-A4B1-3E29B9B99D1A}" type="presParOf" srcId="{2ABD61F3-B9E4-4618-A43F-5E1CAEAC40CD}" destId="{81ECC871-9AC5-4747-8EFB-9B1E94497390}" srcOrd="2" destOrd="0" presId="urn:microsoft.com/office/officeart/2018/5/layout/IconCircleLabelList"/>
    <dgm:cxn modelId="{F070DFA3-F502-4541-975D-B1B7EF13588E}" type="presParOf" srcId="{81ECC871-9AC5-4747-8EFB-9B1E94497390}" destId="{0B9E9201-FD28-497D-A3BD-FE9D2F767F12}" srcOrd="0" destOrd="0" presId="urn:microsoft.com/office/officeart/2018/5/layout/IconCircleLabelList"/>
    <dgm:cxn modelId="{709BD256-0BE3-4F7E-9670-901932F5CDC9}" type="presParOf" srcId="{81ECC871-9AC5-4747-8EFB-9B1E94497390}" destId="{450C3CD5-CD1B-41AB-BBFE-41545B05EB62}" srcOrd="1" destOrd="0" presId="urn:microsoft.com/office/officeart/2018/5/layout/IconCircleLabelList"/>
    <dgm:cxn modelId="{7EF1B83C-8664-4FBE-A596-C65BF3706115}" type="presParOf" srcId="{81ECC871-9AC5-4747-8EFB-9B1E94497390}" destId="{7D1429AA-E619-47FC-BD76-7BC88D151889}" srcOrd="2" destOrd="0" presId="urn:microsoft.com/office/officeart/2018/5/layout/IconCircleLabelList"/>
    <dgm:cxn modelId="{BE72F4FD-F585-493C-AD39-E2C9185745D0}" type="presParOf" srcId="{81ECC871-9AC5-4747-8EFB-9B1E94497390}" destId="{53B046F6-7C15-4FF2-96A3-5D7B454BA061}" srcOrd="3" destOrd="0" presId="urn:microsoft.com/office/officeart/2018/5/layout/IconCircleLabelList"/>
    <dgm:cxn modelId="{142793A7-6E8B-4D93-A02D-82D4B9FD8484}" type="presParOf" srcId="{2ABD61F3-B9E4-4618-A43F-5E1CAEAC40CD}" destId="{A79482AD-7F46-4714-BB22-436472A556BC}" srcOrd="3" destOrd="0" presId="urn:microsoft.com/office/officeart/2018/5/layout/IconCircleLabelList"/>
    <dgm:cxn modelId="{D4411BC1-2CE6-4FBC-B288-22EC9C67E077}" type="presParOf" srcId="{2ABD61F3-B9E4-4618-A43F-5E1CAEAC40CD}" destId="{6DBCD8D9-ADBF-465E-8AF4-7AF9A2131461}" srcOrd="4" destOrd="0" presId="urn:microsoft.com/office/officeart/2018/5/layout/IconCircleLabelList"/>
    <dgm:cxn modelId="{46DE5899-CD96-40D7-861D-75E4841844F8}" type="presParOf" srcId="{6DBCD8D9-ADBF-465E-8AF4-7AF9A2131461}" destId="{E0CB4CAA-8AAF-4250-BABB-30F66B45247F}" srcOrd="0" destOrd="0" presId="urn:microsoft.com/office/officeart/2018/5/layout/IconCircleLabelList"/>
    <dgm:cxn modelId="{FD51A03F-D7CA-4D36-B4FA-1C381A61FB1A}" type="presParOf" srcId="{6DBCD8D9-ADBF-465E-8AF4-7AF9A2131461}" destId="{5E7246E4-586B-456F-9206-BD77F241126F}" srcOrd="1" destOrd="0" presId="urn:microsoft.com/office/officeart/2018/5/layout/IconCircleLabelList"/>
    <dgm:cxn modelId="{EAE88FF3-EA90-428F-8054-BC9C7D2F939C}" type="presParOf" srcId="{6DBCD8D9-ADBF-465E-8AF4-7AF9A2131461}" destId="{34594906-EB85-41BA-9B62-383C9E293D52}" srcOrd="2" destOrd="0" presId="urn:microsoft.com/office/officeart/2018/5/layout/IconCircleLabelList"/>
    <dgm:cxn modelId="{40A545D0-AC29-4886-9D3E-01E9EF6C9E70}" type="presParOf" srcId="{6DBCD8D9-ADBF-465E-8AF4-7AF9A2131461}" destId="{6E1FC8DC-3080-465C-A074-BFC1548344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AC5E2-6390-4EC0-A7F1-6432EE17210D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9ABE-2D74-4275-9A0B-0BD7BF2EA5C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C3EA8-6930-4BF5-9B26-AA2B7D9B8407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Functional </a:t>
          </a:r>
          <a:br>
            <a:rPr lang="en-GB" sz="1700" kern="1200" dirty="0"/>
          </a:br>
          <a:r>
            <a:rPr lang="en-GB" sz="1700" kern="1200" dirty="0"/>
            <a:t>data pipeline </a:t>
          </a:r>
          <a:br>
            <a:rPr lang="en-GB" sz="1700" kern="1200" dirty="0"/>
          </a:br>
          <a:r>
            <a:rPr lang="en-GB" sz="1700" kern="1200" dirty="0"/>
            <a:t>(data manually uploaded)</a:t>
          </a:r>
          <a:endParaRPr lang="en-US" sz="1700" kern="1200" dirty="0"/>
        </a:p>
      </dsp:txBody>
      <dsp:txXfrm>
        <a:off x="75768" y="3053169"/>
        <a:ext cx="3093750" cy="720000"/>
      </dsp:txXfrm>
    </dsp:sp>
    <dsp:sp modelId="{0B9E9201-FD28-497D-A3BD-FE9D2F767F12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C3CD5-CD1B-41AB-BBFE-41545B05EB6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046F6-7C15-4FF2-96A3-5D7B454BA061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Functional </a:t>
          </a:r>
          <a:br>
            <a:rPr lang="en-GB" sz="1700" kern="1200" dirty="0"/>
          </a:br>
          <a:r>
            <a:rPr lang="en-GB" sz="1700" kern="1200" dirty="0"/>
            <a:t>Power BI dashboard </a:t>
          </a:r>
          <a:br>
            <a:rPr lang="en-GB" sz="1700" kern="1200" dirty="0"/>
          </a:br>
          <a:r>
            <a:rPr lang="en-GB" sz="1700" kern="1200" dirty="0"/>
            <a:t>(not embedded)</a:t>
          </a:r>
          <a:endParaRPr lang="en-US" sz="1700" kern="1200" dirty="0"/>
        </a:p>
      </dsp:txBody>
      <dsp:txXfrm>
        <a:off x="3710925" y="3053169"/>
        <a:ext cx="3093750" cy="720000"/>
      </dsp:txXfrm>
    </dsp:sp>
    <dsp:sp modelId="{E0CB4CAA-8AAF-4250-BABB-30F66B45247F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246E4-586B-456F-9206-BD77F241126F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FC8DC-3080-465C-A074-BFC15483440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Functional </a:t>
          </a:r>
          <a:br>
            <a:rPr lang="en-GB" sz="1700" kern="1200" dirty="0"/>
          </a:br>
          <a:r>
            <a:rPr lang="en-GB" sz="1700" kern="1200" dirty="0"/>
            <a:t>natural language Q&amp;A</a:t>
          </a:r>
          <a:endParaRPr lang="en-US" sz="1700" kern="1200" dirty="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gb/pricing/calculator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Worm's eye view of the feet of a person running on the road">
            <a:extLst>
              <a:ext uri="{FF2B5EF4-FFF2-40B4-BE49-F238E27FC236}">
                <a16:creationId xmlns:a16="http://schemas.microsoft.com/office/drawing/2014/main" id="{675B1A0D-BDD0-6F53-7A1A-6B793D90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8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1916" y="2852381"/>
            <a:ext cx="3161940" cy="2640247"/>
          </a:xfrm>
        </p:spPr>
        <p:txBody>
          <a:bodyPr>
            <a:normAutofit/>
          </a:bodyPr>
          <a:lstStyle/>
          <a:p>
            <a:pPr algn="l"/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Sprint 1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915" y="5676901"/>
            <a:ext cx="3306089" cy="665802"/>
          </a:xfrm>
        </p:spPr>
        <p:txBody>
          <a:bodyPr>
            <a:normAutofit/>
          </a:bodyPr>
          <a:lstStyle/>
          <a:p>
            <a:pPr algn="l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17 April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B5A3B84-8919-3345-0764-E88E1079F097}"/>
              </a:ext>
            </a:extLst>
          </p:cNvPr>
          <p:cNvSpPr txBox="1">
            <a:spLocks/>
          </p:cNvSpPr>
          <p:nvPr/>
        </p:nvSpPr>
        <p:spPr>
          <a:xfrm>
            <a:off x="661914" y="4673932"/>
            <a:ext cx="3306089" cy="337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Kineo Learning Analytics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F1F9-1A6E-31B1-9C14-75092413C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128C7-131C-5911-5DC3-05449D28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Sprint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67CE1-59EF-00AA-9D08-A91ADA6C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/>
              <a:t>Feedback from client</a:t>
            </a:r>
          </a:p>
          <a:p>
            <a:r>
              <a:rPr lang="en-GB" sz="3200" dirty="0"/>
              <a:t>Choice of technology and cost</a:t>
            </a:r>
          </a:p>
        </p:txBody>
      </p:sp>
      <p:pic>
        <p:nvPicPr>
          <p:cNvPr id="5" name="Picture 4" descr="Hand placing stars">
            <a:extLst>
              <a:ext uri="{FF2B5EF4-FFF2-40B4-BE49-F238E27FC236}">
                <a16:creationId xmlns:a16="http://schemas.microsoft.com/office/drawing/2014/main" id="{F6A0BFCD-A8DC-5A3B-8154-B1A5D8FF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88" r="771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2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BB3A5-029A-C0DD-DAF1-445514F3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00BD3-5BF9-00AF-4296-AF35AF48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5"/>
            <a:ext cx="6798541" cy="844238"/>
          </a:xfrm>
        </p:spPr>
        <p:txBody>
          <a:bodyPr anchor="b">
            <a:normAutofit/>
          </a:bodyPr>
          <a:lstStyle/>
          <a:p>
            <a:r>
              <a:rPr lang="en-GB" sz="4000" dirty="0"/>
              <a:t>Databricks cost</a:t>
            </a:r>
          </a:p>
        </p:txBody>
      </p:sp>
      <p:pic>
        <p:nvPicPr>
          <p:cNvPr id="16" name="Picture 15" descr="Illuminated server room panel">
            <a:extLst>
              <a:ext uri="{FF2B5EF4-FFF2-40B4-BE49-F238E27FC236}">
                <a16:creationId xmlns:a16="http://schemas.microsoft.com/office/drawing/2014/main" id="{975BC89D-2FE0-BE75-0554-F2661558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12" r="3294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E645-3414-9F46-E1CC-90F02189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1730326"/>
            <a:ext cx="7192789" cy="43847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 dirty="0"/>
              <a:t>3 cost components: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b="1" dirty="0"/>
              <a:t>All-purpose compute</a:t>
            </a:r>
            <a:r>
              <a:rPr lang="en-GB" sz="1800" dirty="0"/>
              <a:t>: </a:t>
            </a:r>
            <a:r>
              <a:rPr lang="en-GB" sz="1800" dirty="0">
                <a:ea typeface="+mn-lt"/>
                <a:cs typeface="+mn-lt"/>
              </a:rPr>
              <a:t>interactive data analysis (run notebooks)</a:t>
            </a:r>
            <a:endParaRPr lang="en-GB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b="1" dirty="0"/>
              <a:t>Job compute</a:t>
            </a:r>
            <a:r>
              <a:rPr lang="en-GB" sz="1800" dirty="0"/>
              <a:t>: ingestion, transformation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b="1" dirty="0"/>
              <a:t>SQL warehouse</a:t>
            </a:r>
            <a:r>
              <a:rPr lang="en-GB" sz="1800" dirty="0"/>
              <a:t>: run queries and return data to frontend</a:t>
            </a:r>
          </a:p>
          <a:p>
            <a:r>
              <a:rPr lang="en-GB" sz="1800" dirty="0"/>
              <a:t>Each component consumes DBU and VM units</a:t>
            </a:r>
          </a:p>
          <a:p>
            <a:r>
              <a:rPr lang="en-GB" sz="1800" b="1" dirty="0"/>
              <a:t>Total cost</a:t>
            </a:r>
            <a:r>
              <a:rPr lang="en-GB" sz="1800" dirty="0"/>
              <a:t> = Hour per component * (#DBU + #VM)</a:t>
            </a:r>
          </a:p>
          <a:p>
            <a:pPr lvl="1"/>
            <a:r>
              <a:rPr lang="en-GB" sz="1400" dirty="0"/>
              <a:t>Auto stop after X period of inactivity</a:t>
            </a:r>
          </a:p>
          <a:p>
            <a:r>
              <a:rPr lang="en-GB" sz="1800" dirty="0"/>
              <a:t>Estimated monthly cost (24 hours daily)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dirty="0"/>
              <a:t>423 + 368 + 1590 = USD2381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dirty="0">
                <a:ea typeface="+mn-lt"/>
                <a:cs typeface="+mn-lt"/>
              </a:rPr>
              <a:t>Lowest tier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1800" dirty="0">
                <a:ea typeface="+mn-lt"/>
                <a:cs typeface="+mn-lt"/>
                <a:hlinkClick r:id="rId3"/>
              </a:rPr>
              <a:t>https://azure.microsoft.com/en-gb/pricing/calculator/</a:t>
            </a:r>
            <a:endParaRPr lang="en-GB" sz="18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4021093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9DA18-035B-C465-1D6B-E99B8E12F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471D-1C52-EAC9-D114-8BCABECA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Databricks cost (charges so far)</a:t>
            </a:r>
          </a:p>
        </p:txBody>
      </p:sp>
      <p:pic>
        <p:nvPicPr>
          <p:cNvPr id="8" name="Picture 7" descr="A graph with green and white text&#10;&#10;AI-generated content may be incorrect.">
            <a:extLst>
              <a:ext uri="{FF2B5EF4-FFF2-40B4-BE49-F238E27FC236}">
                <a16:creationId xmlns:a16="http://schemas.microsoft.com/office/drawing/2014/main" id="{00F37925-B3AE-F034-1475-DC36DF36A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0" y="2241938"/>
            <a:ext cx="10942820" cy="287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A673-42BD-4D3D-5617-8D5E5E2D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D568-AB54-8382-A198-1DEF09B7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Burn up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439BD-9262-C0E1-F4F4-38040FB9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439858"/>
            <a:ext cx="7086601" cy="39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5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F919E-700A-3308-3425-EB6707583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2973-9185-9E5E-2061-3E79D3EC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436F-13BD-130F-8E7F-F57668BA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Teams capacity per sprint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CD1FF-41FF-74BC-326A-45AA800EA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8" y="2528268"/>
            <a:ext cx="7434944" cy="395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0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9C2998AA-47E5-9123-029A-2436493F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23446-81D1-83C7-B446-0978F1D6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785956"/>
            <a:ext cx="10058400" cy="1114371"/>
          </a:xfrm>
          <a:gradFill>
            <a:gsLst>
              <a:gs pos="0">
                <a:schemeClr val="tx1">
                  <a:alpha val="0"/>
                </a:schemeClr>
              </a:gs>
              <a:gs pos="52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Sprint 2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4F24-7A46-6729-8C90-2E25D8305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0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855-048B-7332-2468-C6346D13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AD4096-6550-7628-F4F5-2EC9082F11F2}"/>
              </a:ext>
            </a:extLst>
          </p:cNvPr>
          <p:cNvSpPr txBox="1"/>
          <p:nvPr/>
        </p:nvSpPr>
        <p:spPr>
          <a:xfrm>
            <a:off x="2796133" y="3310679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08E381-33D3-3821-A7A3-FF07EAE5D325}"/>
              </a:ext>
            </a:extLst>
          </p:cNvPr>
          <p:cNvSpPr txBox="1"/>
          <p:nvPr/>
        </p:nvSpPr>
        <p:spPr>
          <a:xfrm>
            <a:off x="5062509" y="2704225"/>
            <a:ext cx="226459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AD926B-6786-B3C8-C69C-BC2AAD6EEDBE}"/>
              </a:ext>
            </a:extLst>
          </p:cNvPr>
          <p:cNvSpPr txBox="1"/>
          <p:nvPr/>
        </p:nvSpPr>
        <p:spPr>
          <a:xfrm>
            <a:off x="7329973" y="2704225"/>
            <a:ext cx="226459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ED5D5B-7894-E13B-AF94-807AFAB31B5F}"/>
              </a:ext>
            </a:extLst>
          </p:cNvPr>
          <p:cNvSpPr txBox="1"/>
          <p:nvPr/>
        </p:nvSpPr>
        <p:spPr>
          <a:xfrm>
            <a:off x="9583387" y="2704229"/>
            <a:ext cx="1131209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2E5A6-AC00-9CD6-3B64-638F69C7FD4B}"/>
              </a:ext>
            </a:extLst>
          </p:cNvPr>
          <p:cNvSpPr txBox="1"/>
          <p:nvPr/>
        </p:nvSpPr>
        <p:spPr>
          <a:xfrm>
            <a:off x="3927342" y="3310684"/>
            <a:ext cx="113120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spAutoFit/>
          </a:bodyPr>
          <a:lstStyle/>
          <a:p>
            <a:pPr algn="ctr"/>
            <a:r>
              <a:rPr lang="en-US" dirty="0"/>
              <a:t>Term </a:t>
            </a:r>
            <a:br>
              <a:rPr lang="en-US" dirty="0"/>
            </a:br>
            <a:r>
              <a:rPr lang="en-US" dirty="0"/>
              <a:t>break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38F88-0693-D2CE-2D23-100A39C6C445}"/>
              </a:ext>
            </a:extLst>
          </p:cNvPr>
          <p:cNvSpPr txBox="1"/>
          <p:nvPr/>
        </p:nvSpPr>
        <p:spPr>
          <a:xfrm>
            <a:off x="5058551" y="3310684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DEECA-7ED7-1B19-5954-FAF1AAE7837A}"/>
              </a:ext>
            </a:extLst>
          </p:cNvPr>
          <p:cNvSpPr txBox="1"/>
          <p:nvPr/>
        </p:nvSpPr>
        <p:spPr>
          <a:xfrm>
            <a:off x="6189760" y="3310683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48FD5-0798-393B-672F-B5F3906BF538}"/>
              </a:ext>
            </a:extLst>
          </p:cNvPr>
          <p:cNvSpPr txBox="1"/>
          <p:nvPr/>
        </p:nvSpPr>
        <p:spPr>
          <a:xfrm>
            <a:off x="7320969" y="3310684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44727-DF4B-B36B-8011-BF43B6179B4D}"/>
              </a:ext>
            </a:extLst>
          </p:cNvPr>
          <p:cNvSpPr txBox="1"/>
          <p:nvPr/>
        </p:nvSpPr>
        <p:spPr>
          <a:xfrm>
            <a:off x="8452178" y="3310683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1E99A4-DF5F-B73C-8639-303CA3A23120}"/>
              </a:ext>
            </a:extLst>
          </p:cNvPr>
          <p:cNvSpPr txBox="1"/>
          <p:nvPr/>
        </p:nvSpPr>
        <p:spPr>
          <a:xfrm>
            <a:off x="9583387" y="3310684"/>
            <a:ext cx="1131209" cy="646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07048-FC43-818A-AEF8-AF10F86111AE}"/>
              </a:ext>
            </a:extLst>
          </p:cNvPr>
          <p:cNvSpPr txBox="1"/>
          <p:nvPr/>
        </p:nvSpPr>
        <p:spPr>
          <a:xfrm>
            <a:off x="10806546" y="3310681"/>
            <a:ext cx="134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 of semester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3A5893-BDBB-233C-763E-E0E43025A1CB}"/>
              </a:ext>
            </a:extLst>
          </p:cNvPr>
          <p:cNvSpPr txBox="1"/>
          <p:nvPr/>
        </p:nvSpPr>
        <p:spPr>
          <a:xfrm>
            <a:off x="533715" y="2704225"/>
            <a:ext cx="3393627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703847-F933-8443-ACD7-5C9F9E4BAF2F}"/>
              </a:ext>
            </a:extLst>
          </p:cNvPr>
          <p:cNvSpPr txBox="1"/>
          <p:nvPr/>
        </p:nvSpPr>
        <p:spPr>
          <a:xfrm>
            <a:off x="533715" y="3310682"/>
            <a:ext cx="113120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73F6EB-894A-2F2A-23EF-DCC00A326F28}"/>
              </a:ext>
            </a:extLst>
          </p:cNvPr>
          <p:cNvSpPr txBox="1"/>
          <p:nvPr/>
        </p:nvSpPr>
        <p:spPr>
          <a:xfrm>
            <a:off x="1664924" y="3310681"/>
            <a:ext cx="113120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0000" rtlCol="0" anchor="ctr" anchorCtr="0">
            <a:noAutofit/>
          </a:bodyPr>
          <a:lstStyle/>
          <a:p>
            <a:pPr algn="ctr"/>
            <a:r>
              <a:rPr lang="en-US" dirty="0"/>
              <a:t>Week 6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CF54F005-7A83-B603-ABBC-7A3B46CA1F77}"/>
              </a:ext>
            </a:extLst>
          </p:cNvPr>
          <p:cNvSpPr/>
          <p:nvPr/>
        </p:nvSpPr>
        <p:spPr>
          <a:xfrm rot="16200000">
            <a:off x="3115070" y="4220400"/>
            <a:ext cx="493332" cy="20188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C5067B-20CA-AA57-57FB-880C10F9EF14}"/>
              </a:ext>
            </a:extLst>
          </p:cNvPr>
          <p:cNvSpPr txBox="1"/>
          <p:nvPr/>
        </p:nvSpPr>
        <p:spPr>
          <a:xfrm>
            <a:off x="2981408" y="4568007"/>
            <a:ext cx="76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750009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592C3-412F-6D97-F854-71B913E918F5}"/>
              </a:ext>
            </a:extLst>
          </p:cNvPr>
          <p:cNvSpPr txBox="1"/>
          <p:nvPr/>
        </p:nvSpPr>
        <p:spPr>
          <a:xfrm>
            <a:off x="168416" y="974360"/>
            <a:ext cx="177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sourcing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A8AB5-47C7-93D6-FBD0-E7A8AEF673FF}"/>
              </a:ext>
            </a:extLst>
          </p:cNvPr>
          <p:cNvSpPr txBox="1"/>
          <p:nvPr/>
        </p:nvSpPr>
        <p:spPr>
          <a:xfrm>
            <a:off x="154809" y="1709145"/>
            <a:ext cx="20764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cleaning and standardization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D9405-CD31-9BD8-A016-9793CED7812A}"/>
              </a:ext>
            </a:extLst>
          </p:cNvPr>
          <p:cNvSpPr txBox="1"/>
          <p:nvPr/>
        </p:nvSpPr>
        <p:spPr>
          <a:xfrm>
            <a:off x="161612" y="2471146"/>
            <a:ext cx="2307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transformation and storage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9004F-4FF5-0EF0-0B47-03F56F1A423C}"/>
              </a:ext>
            </a:extLst>
          </p:cNvPr>
          <p:cNvSpPr txBox="1"/>
          <p:nvPr/>
        </p:nvSpPr>
        <p:spPr>
          <a:xfrm>
            <a:off x="154808" y="4049574"/>
            <a:ext cx="177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Visualization &amp; Insights</a:t>
            </a:r>
            <a:endParaRPr lang="en-US" b="1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4B5E4-D621-02E6-A3E1-623BBCFFB4B9}"/>
              </a:ext>
            </a:extLst>
          </p:cNvPr>
          <p:cNvSpPr txBox="1"/>
          <p:nvPr/>
        </p:nvSpPr>
        <p:spPr>
          <a:xfrm>
            <a:off x="2297933" y="205556"/>
            <a:ext cx="21104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/>
              <a:t>Course completion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37CCF-F2EC-9B30-F568-B39DBB42A4FE}"/>
              </a:ext>
            </a:extLst>
          </p:cNvPr>
          <p:cNvSpPr txBox="1"/>
          <p:nvPr/>
        </p:nvSpPr>
        <p:spPr>
          <a:xfrm>
            <a:off x="9155932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Content</a:t>
            </a:r>
            <a:br>
              <a:rPr lang="en-GB"/>
            </a:br>
            <a:r>
              <a:rPr lang="en-GB"/>
              <a:t>Course completion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DF775-6B17-2D69-F8A7-F77A2CED57F8}"/>
              </a:ext>
            </a:extLst>
          </p:cNvPr>
          <p:cNvSpPr txBox="1"/>
          <p:nvPr/>
        </p:nvSpPr>
        <p:spPr>
          <a:xfrm>
            <a:off x="4481879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/>
              <a:t>other datasets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DAF99-ED94-0D64-766A-A7BC321808CA}"/>
              </a:ext>
            </a:extLst>
          </p:cNvPr>
          <p:cNvSpPr txBox="1"/>
          <p:nvPr/>
        </p:nvSpPr>
        <p:spPr>
          <a:xfrm>
            <a:off x="141200" y="5532753"/>
            <a:ext cx="1919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Infrastructure and automation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99A54-00BC-E693-AC8D-AC1D1A107FA5}"/>
              </a:ext>
            </a:extLst>
          </p:cNvPr>
          <p:cNvSpPr txBox="1"/>
          <p:nvPr/>
        </p:nvSpPr>
        <p:spPr>
          <a:xfrm>
            <a:off x="141201" y="6328771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Administration</a:t>
            </a:r>
            <a:endParaRPr lang="en-US" b="1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033B7-E5EB-8B7C-0D83-82B73F6BA1C6}"/>
              </a:ext>
            </a:extLst>
          </p:cNvPr>
          <p:cNvSpPr txBox="1"/>
          <p:nvPr/>
        </p:nvSpPr>
        <p:spPr>
          <a:xfrm>
            <a:off x="6801895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 err="1"/>
              <a:t>Learnforce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36E93-7EE9-6C62-3EFC-A8F42A5CE91C}"/>
              </a:ext>
            </a:extLst>
          </p:cNvPr>
          <p:cNvSpPr txBox="1"/>
          <p:nvPr/>
        </p:nvSpPr>
        <p:spPr>
          <a:xfrm>
            <a:off x="4128093" y="1096823"/>
            <a:ext cx="2110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SFTP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E33C7-11B8-0B9B-08A0-46EE631833ED}"/>
              </a:ext>
            </a:extLst>
          </p:cNvPr>
          <p:cNvSpPr txBox="1"/>
          <p:nvPr/>
        </p:nvSpPr>
        <p:spPr>
          <a:xfrm>
            <a:off x="2753771" y="2525573"/>
            <a:ext cx="220571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Parity transformation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835F4C-15A6-D28C-0A19-D2B3FF46134C}"/>
              </a:ext>
            </a:extLst>
          </p:cNvPr>
          <p:cNvSpPr txBox="1"/>
          <p:nvPr/>
        </p:nvSpPr>
        <p:spPr>
          <a:xfrm>
            <a:off x="1940688" y="3952539"/>
            <a:ext cx="136720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Parity dashboard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4F3BB0-2818-27C6-4E7B-CBFB858207D0}"/>
              </a:ext>
            </a:extLst>
          </p:cNvPr>
          <p:cNvSpPr txBox="1"/>
          <p:nvPr/>
        </p:nvSpPr>
        <p:spPr>
          <a:xfrm>
            <a:off x="5004080" y="3967928"/>
            <a:ext cx="133486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Chat Q&amp;A (web)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64B09-373D-C7A5-1904-194A181620F5}"/>
              </a:ext>
            </a:extLst>
          </p:cNvPr>
          <p:cNvSpPr txBox="1"/>
          <p:nvPr/>
        </p:nvSpPr>
        <p:spPr>
          <a:xfrm>
            <a:off x="10877236" y="3967928"/>
            <a:ext cx="1151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pathway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06C36E-7D86-88F6-1B9A-3AA203EB89F7}"/>
              </a:ext>
            </a:extLst>
          </p:cNvPr>
          <p:cNvSpPr txBox="1"/>
          <p:nvPr/>
        </p:nvSpPr>
        <p:spPr>
          <a:xfrm>
            <a:off x="8112085" y="4695911"/>
            <a:ext cx="12940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AI insight generation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79D2F-3376-C0B7-C849-B21BDAA95999}"/>
              </a:ext>
            </a:extLst>
          </p:cNvPr>
          <p:cNvSpPr txBox="1"/>
          <p:nvPr/>
        </p:nvSpPr>
        <p:spPr>
          <a:xfrm>
            <a:off x="8244365" y="3939599"/>
            <a:ext cx="1161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Predictive AI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470229-3904-6BED-4713-6D2A9C132B5E}"/>
              </a:ext>
            </a:extLst>
          </p:cNvPr>
          <p:cNvSpPr txBox="1"/>
          <p:nvPr/>
        </p:nvSpPr>
        <p:spPr>
          <a:xfrm>
            <a:off x="8387128" y="2525571"/>
            <a:ext cx="2212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Cross-course content aggregation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E1CB01-2AFE-C3A9-4BB9-DEEDDA756764}"/>
              </a:ext>
            </a:extLst>
          </p:cNvPr>
          <p:cNvSpPr txBox="1"/>
          <p:nvPr/>
        </p:nvSpPr>
        <p:spPr>
          <a:xfrm>
            <a:off x="6672629" y="1096822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REST API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950E5F-C9FB-138A-89CA-9273561A480F}"/>
              </a:ext>
            </a:extLst>
          </p:cNvPr>
          <p:cNvSpPr txBox="1"/>
          <p:nvPr/>
        </p:nvSpPr>
        <p:spPr>
          <a:xfrm>
            <a:off x="1401869" y="4694016"/>
            <a:ext cx="1899781" cy="6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Export to common formats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AAE59D-B202-8357-22E0-7FBB79123D96}"/>
              </a:ext>
            </a:extLst>
          </p:cNvPr>
          <p:cNvSpPr txBox="1"/>
          <p:nvPr/>
        </p:nvSpPr>
        <p:spPr>
          <a:xfrm>
            <a:off x="6533658" y="3967930"/>
            <a:ext cx="1450523" cy="661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Power BI integration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6D0BB-5B81-8446-120C-31D91914E574}"/>
              </a:ext>
            </a:extLst>
          </p:cNvPr>
          <p:cNvSpPr txBox="1"/>
          <p:nvPr/>
        </p:nvSpPr>
        <p:spPr>
          <a:xfrm>
            <a:off x="6436733" y="4695910"/>
            <a:ext cx="1566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Customizable dashboard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4D414-ED9F-E984-FAFD-06908AF87FD9}"/>
              </a:ext>
            </a:extLst>
          </p:cNvPr>
          <p:cNvSpPr txBox="1"/>
          <p:nvPr/>
        </p:nvSpPr>
        <p:spPr>
          <a:xfrm>
            <a:off x="9502801" y="4674383"/>
            <a:ext cx="1280544" cy="64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Interactive storytelling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99BD99-B51B-B115-131E-B09584BAF2A5}"/>
              </a:ext>
            </a:extLst>
          </p:cNvPr>
          <p:cNvSpPr txBox="1"/>
          <p:nvPr/>
        </p:nvSpPr>
        <p:spPr>
          <a:xfrm>
            <a:off x="5004080" y="4702713"/>
            <a:ext cx="13348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Chat Q&amp;A (MS Teams)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6C7D86-089F-545C-00B8-C6094ECD36F6}"/>
              </a:ext>
            </a:extLst>
          </p:cNvPr>
          <p:cNvSpPr txBox="1"/>
          <p:nvPr/>
        </p:nvSpPr>
        <p:spPr>
          <a:xfrm>
            <a:off x="10877234" y="4682301"/>
            <a:ext cx="11579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Skills journey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6231F4-5816-E75C-5899-2E547CD85B4F}"/>
              </a:ext>
            </a:extLst>
          </p:cNvPr>
          <p:cNvSpPr txBox="1"/>
          <p:nvPr/>
        </p:nvSpPr>
        <p:spPr>
          <a:xfrm>
            <a:off x="9608758" y="3928780"/>
            <a:ext cx="1168566" cy="671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Advanced analytics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88B6-7F9A-D99A-C6EE-F541A502D167}"/>
              </a:ext>
            </a:extLst>
          </p:cNvPr>
          <p:cNvSpPr txBox="1"/>
          <p:nvPr/>
        </p:nvSpPr>
        <p:spPr>
          <a:xfrm>
            <a:off x="3349584" y="4703494"/>
            <a:ext cx="1588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Department-specific views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28289C-E239-9E29-27EC-FE37335B5461}"/>
              </a:ext>
            </a:extLst>
          </p:cNvPr>
          <p:cNvSpPr txBox="1"/>
          <p:nvPr/>
        </p:nvSpPr>
        <p:spPr>
          <a:xfrm>
            <a:off x="3066734" y="5675626"/>
            <a:ext cx="29541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Infra-as-code deployment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D41645-2783-2E0E-714A-98CB6E1023FC}"/>
              </a:ext>
            </a:extLst>
          </p:cNvPr>
          <p:cNvSpPr txBox="1"/>
          <p:nvPr/>
        </p:nvSpPr>
        <p:spPr>
          <a:xfrm>
            <a:off x="5715779" y="3389626"/>
            <a:ext cx="2110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Row-level security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65205A-BAA2-54DE-5FE5-943B5C4F717E}"/>
              </a:ext>
            </a:extLst>
          </p:cNvPr>
          <p:cNvSpPr txBox="1"/>
          <p:nvPr/>
        </p:nvSpPr>
        <p:spPr>
          <a:xfrm>
            <a:off x="2399986" y="6328768"/>
            <a:ext cx="4131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Who administers customers and how?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EDCA6-C891-C997-A4EE-0A73FF40DB0E}"/>
              </a:ext>
            </a:extLst>
          </p:cNvPr>
          <p:cNvSpPr txBox="1"/>
          <p:nvPr/>
        </p:nvSpPr>
        <p:spPr>
          <a:xfrm>
            <a:off x="2849022" y="1852018"/>
            <a:ext cx="2110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Validation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10B8E0-597B-ACEF-223E-F7D521474F53}"/>
              </a:ext>
            </a:extLst>
          </p:cNvPr>
          <p:cNvSpPr txBox="1"/>
          <p:nvPr/>
        </p:nvSpPr>
        <p:spPr>
          <a:xfrm>
            <a:off x="5672503" y="1852017"/>
            <a:ext cx="211046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Standardization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E6B2B7-D217-7442-08DD-53CCFEEEA6D8}"/>
              </a:ext>
            </a:extLst>
          </p:cNvPr>
          <p:cNvSpPr txBox="1"/>
          <p:nvPr/>
        </p:nvSpPr>
        <p:spPr>
          <a:xfrm>
            <a:off x="154808" y="3430449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Data access</a:t>
            </a:r>
            <a:endParaRPr 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E4C3D-5F16-CB21-57A5-67DD87EDB562}"/>
              </a:ext>
            </a:extLst>
          </p:cNvPr>
          <p:cNvSpPr txBox="1"/>
          <p:nvPr/>
        </p:nvSpPr>
        <p:spPr>
          <a:xfrm>
            <a:off x="154809" y="341627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Datasets</a:t>
            </a:r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00A1C1-FC48-D345-5144-46B842CBC2A4}"/>
              </a:ext>
            </a:extLst>
          </p:cNvPr>
          <p:cNvSpPr txBox="1"/>
          <p:nvPr/>
        </p:nvSpPr>
        <p:spPr>
          <a:xfrm>
            <a:off x="8387127" y="1852016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Alerts &amp; Monitoring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E661C6-DB62-5AF2-9D41-65EB4C5DEC13}"/>
              </a:ext>
            </a:extLst>
          </p:cNvPr>
          <p:cNvSpPr txBox="1"/>
          <p:nvPr/>
        </p:nvSpPr>
        <p:spPr>
          <a:xfrm>
            <a:off x="6672629" y="6328768"/>
            <a:ext cx="5178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How can Service desk debug and support clients?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EF3B1D-D3C5-0DA7-A674-F5D844260C11}"/>
              </a:ext>
            </a:extLst>
          </p:cNvPr>
          <p:cNvCxnSpPr/>
          <p:nvPr/>
        </p:nvCxnSpPr>
        <p:spPr>
          <a:xfrm flipV="1">
            <a:off x="289766" y="919931"/>
            <a:ext cx="11494352" cy="39707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DB4299-C117-2934-A379-E482D21954DF}"/>
              </a:ext>
            </a:extLst>
          </p:cNvPr>
          <p:cNvCxnSpPr>
            <a:cxnSpLocks/>
          </p:cNvCxnSpPr>
          <p:nvPr/>
        </p:nvCxnSpPr>
        <p:spPr>
          <a:xfrm flipV="1">
            <a:off x="289765" y="1627500"/>
            <a:ext cx="11501157" cy="39707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C39C3B-EF75-7FE0-DE34-2E56F1C0FC53}"/>
              </a:ext>
            </a:extLst>
          </p:cNvPr>
          <p:cNvCxnSpPr>
            <a:cxnSpLocks/>
          </p:cNvCxnSpPr>
          <p:nvPr/>
        </p:nvCxnSpPr>
        <p:spPr>
          <a:xfrm flipV="1">
            <a:off x="310175" y="2389500"/>
            <a:ext cx="11405907" cy="32903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CAA07E-983B-0896-B771-9BDA6EB65FDA}"/>
              </a:ext>
            </a:extLst>
          </p:cNvPr>
          <p:cNvCxnSpPr>
            <a:cxnSpLocks/>
          </p:cNvCxnSpPr>
          <p:nvPr/>
        </p:nvCxnSpPr>
        <p:spPr>
          <a:xfrm flipV="1">
            <a:off x="255747" y="3253554"/>
            <a:ext cx="11494352" cy="5689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6D1FCC-E3A5-2828-9F6B-E2510AD968C2}"/>
              </a:ext>
            </a:extLst>
          </p:cNvPr>
          <p:cNvCxnSpPr>
            <a:cxnSpLocks/>
          </p:cNvCxnSpPr>
          <p:nvPr/>
        </p:nvCxnSpPr>
        <p:spPr>
          <a:xfrm flipV="1">
            <a:off x="242140" y="3886286"/>
            <a:ext cx="11494352" cy="5689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4CF3C4-9E38-81D5-6E6C-808FB7830E06}"/>
              </a:ext>
            </a:extLst>
          </p:cNvPr>
          <p:cNvSpPr txBox="1"/>
          <p:nvPr/>
        </p:nvSpPr>
        <p:spPr>
          <a:xfrm>
            <a:off x="5577252" y="2525573"/>
            <a:ext cx="22057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Data segregation by company</a:t>
            </a:r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CB79023-5989-8A74-3ECA-8EA8108D3C57}"/>
              </a:ext>
            </a:extLst>
          </p:cNvPr>
          <p:cNvCxnSpPr>
            <a:cxnSpLocks/>
          </p:cNvCxnSpPr>
          <p:nvPr/>
        </p:nvCxnSpPr>
        <p:spPr>
          <a:xfrm>
            <a:off x="282961" y="5436385"/>
            <a:ext cx="11501156" cy="41935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5A8F32-6163-F500-D878-3349A12852E4}"/>
              </a:ext>
            </a:extLst>
          </p:cNvPr>
          <p:cNvCxnSpPr>
            <a:cxnSpLocks/>
          </p:cNvCxnSpPr>
          <p:nvPr/>
        </p:nvCxnSpPr>
        <p:spPr>
          <a:xfrm>
            <a:off x="242139" y="6211991"/>
            <a:ext cx="11467138" cy="14721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9AF8769-7C74-2248-EF69-C07F6A188CF8}"/>
              </a:ext>
            </a:extLst>
          </p:cNvPr>
          <p:cNvSpPr txBox="1"/>
          <p:nvPr/>
        </p:nvSpPr>
        <p:spPr>
          <a:xfrm>
            <a:off x="6264412" y="5675626"/>
            <a:ext cx="29541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CI/CD pipeline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09CE53-C012-C428-9F67-A49E9EB43360}"/>
              </a:ext>
            </a:extLst>
          </p:cNvPr>
          <p:cNvSpPr/>
          <p:nvPr/>
        </p:nvSpPr>
        <p:spPr>
          <a:xfrm>
            <a:off x="-1784" y="-11042"/>
            <a:ext cx="825953" cy="349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Sprint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205FEBB-40AC-00F0-5140-4DA166351901}"/>
              </a:ext>
            </a:extLst>
          </p:cNvPr>
          <p:cNvSpPr/>
          <p:nvPr/>
        </p:nvSpPr>
        <p:spPr>
          <a:xfrm>
            <a:off x="821447" y="-11042"/>
            <a:ext cx="825953" cy="3497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Sprint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26390C3-5483-2C28-B693-C33C784B69E5}"/>
              </a:ext>
            </a:extLst>
          </p:cNvPr>
          <p:cNvSpPr txBox="1"/>
          <p:nvPr/>
        </p:nvSpPr>
        <p:spPr>
          <a:xfrm>
            <a:off x="8178671" y="3382822"/>
            <a:ext cx="1151166" cy="376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SSO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6E90F-2B13-52BD-3394-6FC556E8A1E7}"/>
              </a:ext>
            </a:extLst>
          </p:cNvPr>
          <p:cNvSpPr txBox="1"/>
          <p:nvPr/>
        </p:nvSpPr>
        <p:spPr>
          <a:xfrm>
            <a:off x="3800293" y="3382822"/>
            <a:ext cx="1151166" cy="376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API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3B8DD6-DF4C-7CB5-7D98-2D6619BB8C8E}"/>
              </a:ext>
            </a:extLst>
          </p:cNvPr>
          <p:cNvSpPr txBox="1"/>
          <p:nvPr/>
        </p:nvSpPr>
        <p:spPr>
          <a:xfrm>
            <a:off x="3483425" y="3952538"/>
            <a:ext cx="1367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New dashboard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D5F834-550B-E4A4-A9F5-9EB5E8B741E9}"/>
              </a:ext>
            </a:extLst>
          </p:cNvPr>
          <p:cNvSpPr txBox="1"/>
          <p:nvPr/>
        </p:nvSpPr>
        <p:spPr>
          <a:xfrm>
            <a:off x="9391155" y="5512339"/>
            <a:ext cx="2634343" cy="65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Scaling and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E4F53-10F8-9914-8206-39EDC8CE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11532-133A-B493-618A-DC5163CA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Sprint 1 goals</a:t>
            </a:r>
          </a:p>
          <a:p>
            <a:r>
              <a:rPr lang="en-GB"/>
              <a:t>Sprint 1 status overview</a:t>
            </a:r>
          </a:p>
          <a:p>
            <a:r>
              <a:rPr lang="en-GB"/>
              <a:t>Demos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Databricks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Power BI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Natural Language Q&amp;A</a:t>
            </a:r>
          </a:p>
          <a:p>
            <a:r>
              <a:rPr lang="en-GB"/>
              <a:t>Sprint feedback</a:t>
            </a:r>
          </a:p>
          <a:p>
            <a:r>
              <a:rPr lang="en-GB"/>
              <a:t>Sprint statistics</a:t>
            </a:r>
          </a:p>
          <a:p>
            <a:r>
              <a:rPr lang="en-GB"/>
              <a:t>Sprint 2 discussion</a:t>
            </a:r>
          </a:p>
        </p:txBody>
      </p:sp>
    </p:spTree>
    <p:extLst>
      <p:ext uri="{BB962C8B-B14F-4D97-AF65-F5344CB8AC3E}">
        <p14:creationId xmlns:p14="http://schemas.microsoft.com/office/powerpoint/2010/main" val="114901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19BA9-3E57-0F95-A153-769B2D4D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FFFF"/>
                </a:solidFill>
              </a:rPr>
              <a:t>Sprint 1 goals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FAF304A-D1CB-7D3A-9F94-E5877B23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sz="2200" b="1"/>
              <a:t>Goals</a:t>
            </a:r>
            <a:r>
              <a:rPr lang="en-GB" sz="2200"/>
              <a:t>:</a:t>
            </a:r>
          </a:p>
          <a:p>
            <a:r>
              <a:rPr lang="en-GB" sz="2200"/>
              <a:t>POC for Learning Platform Course Completion dashboard</a:t>
            </a:r>
          </a:p>
          <a:p>
            <a:r>
              <a:rPr lang="en-GB" sz="2200"/>
              <a:t>POC for natural language Q&amp;A</a:t>
            </a:r>
          </a:p>
          <a:p>
            <a:pPr marL="0" indent="0">
              <a:buNone/>
            </a:pPr>
            <a:endParaRPr lang="en-GB" sz="2200"/>
          </a:p>
          <a:p>
            <a:pPr marL="0" indent="0">
              <a:buNone/>
            </a:pPr>
            <a:r>
              <a:rPr lang="en-GB" sz="2200" b="1"/>
              <a:t>Idea</a:t>
            </a:r>
            <a:r>
              <a:rPr lang="en-GB" sz="2200"/>
              <a:t>: </a:t>
            </a:r>
            <a:r>
              <a:rPr lang="en-GB" sz="2200" u="sng"/>
              <a:t>thinnest</a:t>
            </a:r>
            <a:r>
              <a:rPr lang="en-GB" sz="2200"/>
              <a:t> vertical end-to-end slice of analytics platform</a:t>
            </a:r>
            <a:endParaRPr lang="en-US" sz="2200"/>
          </a:p>
          <a:p>
            <a:r>
              <a:rPr lang="en-GB" sz="2200"/>
              <a:t>Functional data pipeline  </a:t>
            </a:r>
            <a:r>
              <a:rPr lang="en-GB" sz="2200">
                <a:ea typeface="+mn-lt"/>
                <a:cs typeface="+mn-lt"/>
              </a:rPr>
              <a:t>→ support for multiple frontends</a:t>
            </a:r>
            <a:endParaRPr lang="en-GB" sz="2200"/>
          </a:p>
          <a:p>
            <a:r>
              <a:rPr lang="en-GB" sz="2200"/>
              <a:t>Prove viability + research through implementation</a:t>
            </a:r>
          </a:p>
          <a:p>
            <a:pPr lvl="1">
              <a:buFont typeface="Courier New"/>
              <a:buChar char="o"/>
            </a:pP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20174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6832-240C-427C-D08D-F85EC65C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18422-8186-D332-6DEA-D22BBA0184F0}"/>
              </a:ext>
            </a:extLst>
          </p:cNvPr>
          <p:cNvSpPr txBox="1"/>
          <p:nvPr/>
        </p:nvSpPr>
        <p:spPr>
          <a:xfrm>
            <a:off x="168416" y="974360"/>
            <a:ext cx="177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sourcing and integration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07784-BC91-9986-31B8-967305D6C9DF}"/>
              </a:ext>
            </a:extLst>
          </p:cNvPr>
          <p:cNvSpPr txBox="1"/>
          <p:nvPr/>
        </p:nvSpPr>
        <p:spPr>
          <a:xfrm>
            <a:off x="154809" y="1709145"/>
            <a:ext cx="20764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cleaning and standardization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B7AF8-B411-81BB-A92A-580EAAA1D18F}"/>
              </a:ext>
            </a:extLst>
          </p:cNvPr>
          <p:cNvSpPr txBox="1"/>
          <p:nvPr/>
        </p:nvSpPr>
        <p:spPr>
          <a:xfrm>
            <a:off x="161612" y="2471146"/>
            <a:ext cx="23077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 transformation and storage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EC9A-4F5E-1F12-409C-8A2F71B09EF1}"/>
              </a:ext>
            </a:extLst>
          </p:cNvPr>
          <p:cNvSpPr txBox="1"/>
          <p:nvPr/>
        </p:nvSpPr>
        <p:spPr>
          <a:xfrm>
            <a:off x="154808" y="4049574"/>
            <a:ext cx="17702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Visualization &amp; Insights</a:t>
            </a:r>
            <a:endParaRPr lang="en-US" b="1"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F3806-5643-E1C8-6CA0-59E2ECD5A20B}"/>
              </a:ext>
            </a:extLst>
          </p:cNvPr>
          <p:cNvSpPr txBox="1"/>
          <p:nvPr/>
        </p:nvSpPr>
        <p:spPr>
          <a:xfrm>
            <a:off x="2297933" y="205556"/>
            <a:ext cx="211046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/>
              <a:t>Course completion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F3C609-40C1-B7CE-335D-650757FAE000}"/>
              </a:ext>
            </a:extLst>
          </p:cNvPr>
          <p:cNvSpPr txBox="1"/>
          <p:nvPr/>
        </p:nvSpPr>
        <p:spPr>
          <a:xfrm>
            <a:off x="9155932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Content</a:t>
            </a:r>
            <a:br>
              <a:rPr lang="en-GB"/>
            </a:br>
            <a:r>
              <a:rPr lang="en-GB"/>
              <a:t>Course completion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0D2CB-CD81-9F00-0104-E924365320F7}"/>
              </a:ext>
            </a:extLst>
          </p:cNvPr>
          <p:cNvSpPr txBox="1"/>
          <p:nvPr/>
        </p:nvSpPr>
        <p:spPr>
          <a:xfrm>
            <a:off x="4481879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/>
              <a:t>other datasets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06EA5-6128-F55D-B5C1-21254C775FC0}"/>
              </a:ext>
            </a:extLst>
          </p:cNvPr>
          <p:cNvSpPr txBox="1"/>
          <p:nvPr/>
        </p:nvSpPr>
        <p:spPr>
          <a:xfrm>
            <a:off x="141200" y="5532753"/>
            <a:ext cx="19199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Infrastructure and automation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BA804-B7CB-083F-A95F-F5827BC7E7E9}"/>
              </a:ext>
            </a:extLst>
          </p:cNvPr>
          <p:cNvSpPr txBox="1"/>
          <p:nvPr/>
        </p:nvSpPr>
        <p:spPr>
          <a:xfrm>
            <a:off x="141201" y="6328771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Administration</a:t>
            </a:r>
            <a:endParaRPr lang="en-US" b="1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77023-7402-4D1E-0CCF-847106C1BA11}"/>
              </a:ext>
            </a:extLst>
          </p:cNvPr>
          <p:cNvSpPr txBox="1"/>
          <p:nvPr/>
        </p:nvSpPr>
        <p:spPr>
          <a:xfrm>
            <a:off x="6801895" y="205556"/>
            <a:ext cx="21104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Platform</a:t>
            </a:r>
            <a:br>
              <a:rPr lang="en-GB"/>
            </a:br>
            <a:r>
              <a:rPr lang="en-GB" err="1"/>
              <a:t>Learnforce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A51EF-586B-6E5E-6834-320B900F649A}"/>
              </a:ext>
            </a:extLst>
          </p:cNvPr>
          <p:cNvSpPr txBox="1"/>
          <p:nvPr/>
        </p:nvSpPr>
        <p:spPr>
          <a:xfrm>
            <a:off x="4128093" y="1096823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SFTP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BB8922-07A1-2750-B685-87224FE0D8AE}"/>
              </a:ext>
            </a:extLst>
          </p:cNvPr>
          <p:cNvSpPr txBox="1"/>
          <p:nvPr/>
        </p:nvSpPr>
        <p:spPr>
          <a:xfrm>
            <a:off x="2753771" y="2525573"/>
            <a:ext cx="2205719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Parity transformation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EBD5D-5A3E-AC84-65CC-F1EDB3B45428}"/>
              </a:ext>
            </a:extLst>
          </p:cNvPr>
          <p:cNvSpPr txBox="1"/>
          <p:nvPr/>
        </p:nvSpPr>
        <p:spPr>
          <a:xfrm>
            <a:off x="1940688" y="3952539"/>
            <a:ext cx="1367207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Parity dashboard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8456F6-F236-07AE-3609-5E6CC97D70F2}"/>
              </a:ext>
            </a:extLst>
          </p:cNvPr>
          <p:cNvSpPr txBox="1"/>
          <p:nvPr/>
        </p:nvSpPr>
        <p:spPr>
          <a:xfrm>
            <a:off x="5004080" y="3967928"/>
            <a:ext cx="133486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Chat Q&amp;A (web)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5CDCF8-DD14-703F-2D2E-E4FC29B4716C}"/>
              </a:ext>
            </a:extLst>
          </p:cNvPr>
          <p:cNvSpPr txBox="1"/>
          <p:nvPr/>
        </p:nvSpPr>
        <p:spPr>
          <a:xfrm>
            <a:off x="10877236" y="3967928"/>
            <a:ext cx="11511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Learning pathway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A5FD24-0947-914A-5D2D-80C88DE1E066}"/>
              </a:ext>
            </a:extLst>
          </p:cNvPr>
          <p:cNvSpPr txBox="1"/>
          <p:nvPr/>
        </p:nvSpPr>
        <p:spPr>
          <a:xfrm>
            <a:off x="8112085" y="4695911"/>
            <a:ext cx="12940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AI insight generation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F959FE-4580-73E9-A09D-9241C7CD8395}"/>
              </a:ext>
            </a:extLst>
          </p:cNvPr>
          <p:cNvSpPr txBox="1"/>
          <p:nvPr/>
        </p:nvSpPr>
        <p:spPr>
          <a:xfrm>
            <a:off x="8244365" y="3939599"/>
            <a:ext cx="11610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Predictive AI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81E41-A223-ECBC-01C5-716FF2C8592F}"/>
              </a:ext>
            </a:extLst>
          </p:cNvPr>
          <p:cNvSpPr txBox="1"/>
          <p:nvPr/>
        </p:nvSpPr>
        <p:spPr>
          <a:xfrm>
            <a:off x="8387128" y="2525571"/>
            <a:ext cx="22125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Cross-course content aggregation</a:t>
            </a:r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FA1AD0-E50D-7109-D1E2-33B6F98D240A}"/>
              </a:ext>
            </a:extLst>
          </p:cNvPr>
          <p:cNvSpPr txBox="1"/>
          <p:nvPr/>
        </p:nvSpPr>
        <p:spPr>
          <a:xfrm>
            <a:off x="6672629" y="1096822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REST API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015D18-111F-4FE8-58FC-EB03553528FD}"/>
              </a:ext>
            </a:extLst>
          </p:cNvPr>
          <p:cNvSpPr txBox="1"/>
          <p:nvPr/>
        </p:nvSpPr>
        <p:spPr>
          <a:xfrm>
            <a:off x="1401869" y="4694016"/>
            <a:ext cx="1899781" cy="6525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Export to common formats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8E87F-507C-776F-2316-9DD3C89317FC}"/>
              </a:ext>
            </a:extLst>
          </p:cNvPr>
          <p:cNvSpPr txBox="1"/>
          <p:nvPr/>
        </p:nvSpPr>
        <p:spPr>
          <a:xfrm>
            <a:off x="6533658" y="3967930"/>
            <a:ext cx="1450523" cy="66188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Power BI integration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EBE9E-88A9-6FE7-BE3B-487A167ACB07}"/>
              </a:ext>
            </a:extLst>
          </p:cNvPr>
          <p:cNvSpPr txBox="1"/>
          <p:nvPr/>
        </p:nvSpPr>
        <p:spPr>
          <a:xfrm>
            <a:off x="6436733" y="4695910"/>
            <a:ext cx="156618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Customizable dashboard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0EEF7-9318-F92B-349E-F04095282075}"/>
              </a:ext>
            </a:extLst>
          </p:cNvPr>
          <p:cNvSpPr txBox="1"/>
          <p:nvPr/>
        </p:nvSpPr>
        <p:spPr>
          <a:xfrm>
            <a:off x="9502801" y="4674383"/>
            <a:ext cx="1280544" cy="64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Interactive storytelling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4893A6-96C8-E99D-2F8B-AAE2E33B7745}"/>
              </a:ext>
            </a:extLst>
          </p:cNvPr>
          <p:cNvSpPr txBox="1"/>
          <p:nvPr/>
        </p:nvSpPr>
        <p:spPr>
          <a:xfrm>
            <a:off x="5004080" y="4702713"/>
            <a:ext cx="13348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Chat Q&amp;A (MS Teams)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36E42-C79A-1726-65BB-8F18A3103E69}"/>
              </a:ext>
            </a:extLst>
          </p:cNvPr>
          <p:cNvSpPr txBox="1"/>
          <p:nvPr/>
        </p:nvSpPr>
        <p:spPr>
          <a:xfrm>
            <a:off x="10877234" y="4682301"/>
            <a:ext cx="11579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Skills journey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2BA02E-0D4E-263B-D9C0-07F9B373E694}"/>
              </a:ext>
            </a:extLst>
          </p:cNvPr>
          <p:cNvSpPr txBox="1"/>
          <p:nvPr/>
        </p:nvSpPr>
        <p:spPr>
          <a:xfrm>
            <a:off x="9608758" y="3928780"/>
            <a:ext cx="1168566" cy="671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Advanced analytics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F8625-D8D7-D2FA-56B5-4EB599F5CE58}"/>
              </a:ext>
            </a:extLst>
          </p:cNvPr>
          <p:cNvSpPr txBox="1"/>
          <p:nvPr/>
        </p:nvSpPr>
        <p:spPr>
          <a:xfrm>
            <a:off x="3349584" y="4703494"/>
            <a:ext cx="15884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Department-specific views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F136A0-33FF-FDF9-E136-DFA55F0D32B5}"/>
              </a:ext>
            </a:extLst>
          </p:cNvPr>
          <p:cNvSpPr txBox="1"/>
          <p:nvPr/>
        </p:nvSpPr>
        <p:spPr>
          <a:xfrm>
            <a:off x="3005502" y="5675626"/>
            <a:ext cx="2954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Infra-as-code deployment</a:t>
            </a: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BE0BE-DCF9-4B4F-48D9-72970A0D93E7}"/>
              </a:ext>
            </a:extLst>
          </p:cNvPr>
          <p:cNvSpPr txBox="1"/>
          <p:nvPr/>
        </p:nvSpPr>
        <p:spPr>
          <a:xfrm>
            <a:off x="5715779" y="3389626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Row-level security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DCB634-DBF7-64A3-B75E-B615D7BC6731}"/>
              </a:ext>
            </a:extLst>
          </p:cNvPr>
          <p:cNvSpPr txBox="1"/>
          <p:nvPr/>
        </p:nvSpPr>
        <p:spPr>
          <a:xfrm>
            <a:off x="2399986" y="6328768"/>
            <a:ext cx="41311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Who administers customers and how?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4B0DC-DA33-97EA-C147-C057055A6A0B}"/>
              </a:ext>
            </a:extLst>
          </p:cNvPr>
          <p:cNvSpPr txBox="1"/>
          <p:nvPr/>
        </p:nvSpPr>
        <p:spPr>
          <a:xfrm>
            <a:off x="2849022" y="1852018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Validation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5B9CE7-3424-E614-DBE6-524C6CA88A34}"/>
              </a:ext>
            </a:extLst>
          </p:cNvPr>
          <p:cNvSpPr txBox="1"/>
          <p:nvPr/>
        </p:nvSpPr>
        <p:spPr>
          <a:xfrm>
            <a:off x="5672503" y="1852017"/>
            <a:ext cx="211046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Standardization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51BE2F-DA5D-D000-DB69-5ED2C5625A22}"/>
              </a:ext>
            </a:extLst>
          </p:cNvPr>
          <p:cNvSpPr txBox="1"/>
          <p:nvPr/>
        </p:nvSpPr>
        <p:spPr>
          <a:xfrm>
            <a:off x="154808" y="3430449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+mn-lt"/>
                <a:cs typeface="+mn-lt"/>
              </a:rPr>
              <a:t>Data access</a:t>
            </a:r>
            <a:endParaRPr lang="en-US" b="1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61E6D8-8ACB-C186-174E-5183BF77E36E}"/>
              </a:ext>
            </a:extLst>
          </p:cNvPr>
          <p:cNvSpPr txBox="1"/>
          <p:nvPr/>
        </p:nvSpPr>
        <p:spPr>
          <a:xfrm>
            <a:off x="154809" y="341627"/>
            <a:ext cx="17702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Datasets</a:t>
            </a:r>
            <a:endParaRPr lang="en-US" b="1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2AD8D-D20C-3394-418D-4B00B58308E5}"/>
              </a:ext>
            </a:extLst>
          </p:cNvPr>
          <p:cNvSpPr txBox="1"/>
          <p:nvPr/>
        </p:nvSpPr>
        <p:spPr>
          <a:xfrm>
            <a:off x="8387127" y="1852016"/>
            <a:ext cx="21104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Alerts &amp; Monitoring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A83717-67DC-841E-9169-FE355E060C67}"/>
              </a:ext>
            </a:extLst>
          </p:cNvPr>
          <p:cNvSpPr txBox="1"/>
          <p:nvPr/>
        </p:nvSpPr>
        <p:spPr>
          <a:xfrm>
            <a:off x="6672629" y="6328768"/>
            <a:ext cx="51788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How can Service desk debug and support clients?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BAD04C7-C618-B93F-9C98-AE4B3620CAC4}"/>
              </a:ext>
            </a:extLst>
          </p:cNvPr>
          <p:cNvCxnSpPr/>
          <p:nvPr/>
        </p:nvCxnSpPr>
        <p:spPr>
          <a:xfrm flipV="1">
            <a:off x="289766" y="919931"/>
            <a:ext cx="11494352" cy="39707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A76DD1-9326-F517-20DA-2A7C0371EDD1}"/>
              </a:ext>
            </a:extLst>
          </p:cNvPr>
          <p:cNvCxnSpPr>
            <a:cxnSpLocks/>
          </p:cNvCxnSpPr>
          <p:nvPr/>
        </p:nvCxnSpPr>
        <p:spPr>
          <a:xfrm flipV="1">
            <a:off x="289765" y="1627500"/>
            <a:ext cx="11501157" cy="39707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37055D-21C8-AAB5-69E2-53E535AC8125}"/>
              </a:ext>
            </a:extLst>
          </p:cNvPr>
          <p:cNvCxnSpPr>
            <a:cxnSpLocks/>
          </p:cNvCxnSpPr>
          <p:nvPr/>
        </p:nvCxnSpPr>
        <p:spPr>
          <a:xfrm flipV="1">
            <a:off x="310175" y="2389500"/>
            <a:ext cx="11405907" cy="32903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4DF8E1-D428-67F6-2710-B36D77BF903D}"/>
              </a:ext>
            </a:extLst>
          </p:cNvPr>
          <p:cNvCxnSpPr>
            <a:cxnSpLocks/>
          </p:cNvCxnSpPr>
          <p:nvPr/>
        </p:nvCxnSpPr>
        <p:spPr>
          <a:xfrm flipV="1">
            <a:off x="255747" y="3253554"/>
            <a:ext cx="11494352" cy="5689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94A323A-4528-CC38-9D1A-F3A441972674}"/>
              </a:ext>
            </a:extLst>
          </p:cNvPr>
          <p:cNvCxnSpPr>
            <a:cxnSpLocks/>
          </p:cNvCxnSpPr>
          <p:nvPr/>
        </p:nvCxnSpPr>
        <p:spPr>
          <a:xfrm flipV="1">
            <a:off x="242140" y="3886286"/>
            <a:ext cx="11494352" cy="5689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48C69C-DCE5-9632-0761-CE577A62C024}"/>
              </a:ext>
            </a:extLst>
          </p:cNvPr>
          <p:cNvSpPr txBox="1"/>
          <p:nvPr/>
        </p:nvSpPr>
        <p:spPr>
          <a:xfrm>
            <a:off x="5577252" y="2525573"/>
            <a:ext cx="22057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ea typeface="+mn-lt"/>
                <a:cs typeface="+mn-lt"/>
              </a:rPr>
              <a:t>Data segregation by company</a:t>
            </a:r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979764-C473-28ED-8DA3-413BCE217699}"/>
              </a:ext>
            </a:extLst>
          </p:cNvPr>
          <p:cNvCxnSpPr>
            <a:cxnSpLocks/>
          </p:cNvCxnSpPr>
          <p:nvPr/>
        </p:nvCxnSpPr>
        <p:spPr>
          <a:xfrm>
            <a:off x="282961" y="5436385"/>
            <a:ext cx="11501156" cy="41935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0A21D6-20F2-6889-F3D6-65C6B268B137}"/>
              </a:ext>
            </a:extLst>
          </p:cNvPr>
          <p:cNvCxnSpPr>
            <a:cxnSpLocks/>
          </p:cNvCxnSpPr>
          <p:nvPr/>
        </p:nvCxnSpPr>
        <p:spPr>
          <a:xfrm>
            <a:off x="242139" y="6211991"/>
            <a:ext cx="11467138" cy="14721"/>
          </a:xfrm>
          <a:prstGeom prst="straightConnector1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9A4295-0871-941F-4C94-9274169F3404}"/>
              </a:ext>
            </a:extLst>
          </p:cNvPr>
          <p:cNvSpPr txBox="1"/>
          <p:nvPr/>
        </p:nvSpPr>
        <p:spPr>
          <a:xfrm>
            <a:off x="6203180" y="5675626"/>
            <a:ext cx="29541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CI/CD pipeline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0EF4F36-BBD5-63F9-AFC7-220459E0D6DC}"/>
              </a:ext>
            </a:extLst>
          </p:cNvPr>
          <p:cNvSpPr/>
          <p:nvPr/>
        </p:nvSpPr>
        <p:spPr>
          <a:xfrm>
            <a:off x="-1784" y="-11042"/>
            <a:ext cx="825953" cy="349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rgbClr val="000000"/>
                </a:solidFill>
              </a:rPr>
              <a:t>Sprint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D6959-6D70-BCBD-5027-47592079B5CF}"/>
              </a:ext>
            </a:extLst>
          </p:cNvPr>
          <p:cNvSpPr txBox="1"/>
          <p:nvPr/>
        </p:nvSpPr>
        <p:spPr>
          <a:xfrm>
            <a:off x="8178671" y="3382822"/>
            <a:ext cx="1151166" cy="376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SSO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6193F7-0249-A5CF-17EA-CCA93701A9E0}"/>
              </a:ext>
            </a:extLst>
          </p:cNvPr>
          <p:cNvSpPr txBox="1"/>
          <p:nvPr/>
        </p:nvSpPr>
        <p:spPr>
          <a:xfrm>
            <a:off x="3800293" y="3382822"/>
            <a:ext cx="1151166" cy="376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API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9300A1-8A5E-0BD7-E927-5D750B0CAF1A}"/>
              </a:ext>
            </a:extLst>
          </p:cNvPr>
          <p:cNvSpPr txBox="1"/>
          <p:nvPr/>
        </p:nvSpPr>
        <p:spPr>
          <a:xfrm>
            <a:off x="3483425" y="3952538"/>
            <a:ext cx="1367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New dashboard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C0E719-1735-BB05-2173-A14B6E9EF50D}"/>
              </a:ext>
            </a:extLst>
          </p:cNvPr>
          <p:cNvSpPr txBox="1"/>
          <p:nvPr/>
        </p:nvSpPr>
        <p:spPr>
          <a:xfrm>
            <a:off x="9391155" y="5512339"/>
            <a:ext cx="2634343" cy="65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/>
              <a:t>Scaling and performance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8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BC39-7D93-0C60-4EF7-8674C40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Sprint 1 status overview</a:t>
            </a:r>
            <a:endParaRPr lang="en-GB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B4471C2-5EBB-76F2-7C99-37B0E5078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1304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01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2A13-7697-E197-730C-B6FCA7C7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Architecture</a:t>
            </a:r>
            <a:endParaRPr lang="en-US"/>
          </a:p>
        </p:txBody>
      </p:sp>
      <p:pic>
        <p:nvPicPr>
          <p:cNvPr id="4" name="Picture 3" descr="A screenshot of a computer diagram&#10;&#10;AI-generated content may be incorrect.">
            <a:extLst>
              <a:ext uri="{FF2B5EF4-FFF2-40B4-BE49-F238E27FC236}">
                <a16:creationId xmlns:a16="http://schemas.microsoft.com/office/drawing/2014/main" id="{9DE0883A-9F1A-B191-BAAC-469A30D4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35" y="1363869"/>
            <a:ext cx="9205452" cy="536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E202-701F-B896-3AA8-D0F3B195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- Databricks</a:t>
            </a:r>
          </a:p>
        </p:txBody>
      </p:sp>
      <p:pic>
        <p:nvPicPr>
          <p:cNvPr id="3" name="Picture 2" descr="A screenshot of a chat&#10;&#10;AI-generated content may be incorrect.">
            <a:extLst>
              <a:ext uri="{FF2B5EF4-FFF2-40B4-BE49-F238E27FC236}">
                <a16:creationId xmlns:a16="http://schemas.microsoft.com/office/drawing/2014/main" id="{D878748B-D872-7225-6CC8-B45C93A54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75" y="1718301"/>
            <a:ext cx="7263798" cy="450134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AD91282-F386-3BE7-677D-C708F70B88C5}"/>
              </a:ext>
            </a:extLst>
          </p:cNvPr>
          <p:cNvSpPr/>
          <p:nvPr/>
        </p:nvSpPr>
        <p:spPr>
          <a:xfrm>
            <a:off x="8388000" y="1704000"/>
            <a:ext cx="1980000" cy="75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Raw Data</a:t>
            </a:r>
            <a:endParaRPr lang="en-US"/>
          </a:p>
          <a:p>
            <a:pPr algn="ctr"/>
            <a:r>
              <a:rPr lang="en-GB"/>
              <a:t>(.csv file)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2FD87A-3BA5-92A5-7344-1B72A400EC40}"/>
              </a:ext>
            </a:extLst>
          </p:cNvPr>
          <p:cNvSpPr/>
          <p:nvPr/>
        </p:nvSpPr>
        <p:spPr>
          <a:xfrm>
            <a:off x="8388000" y="3576000"/>
            <a:ext cx="1980000" cy="75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Cleaned Data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FDDDE2E-5852-AA54-70F6-98B2DFC9CEBF}"/>
              </a:ext>
            </a:extLst>
          </p:cNvPr>
          <p:cNvSpPr/>
          <p:nvPr/>
        </p:nvSpPr>
        <p:spPr>
          <a:xfrm>
            <a:off x="8388000" y="5448000"/>
            <a:ext cx="1980000" cy="75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Delta Table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C8563FD3-A0D3-8CBF-8FF7-80827AD61F7B}"/>
              </a:ext>
            </a:extLst>
          </p:cNvPr>
          <p:cNvSpPr/>
          <p:nvPr/>
        </p:nvSpPr>
        <p:spPr>
          <a:xfrm>
            <a:off x="9222000" y="2694000"/>
            <a:ext cx="312000" cy="720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327F32-7203-DD39-57BF-BB77F8EC6F7C}"/>
              </a:ext>
            </a:extLst>
          </p:cNvPr>
          <p:cNvSpPr txBox="1"/>
          <p:nvPr/>
        </p:nvSpPr>
        <p:spPr>
          <a:xfrm>
            <a:off x="9696000" y="2694000"/>
            <a:ext cx="2016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Null data handling</a:t>
            </a:r>
          </a:p>
          <a:p>
            <a:r>
              <a:rPr lang="en-GB" sz="1400"/>
              <a:t>Data format conversion</a:t>
            </a:r>
          </a:p>
          <a:p>
            <a:r>
              <a:rPr lang="en-GB" sz="1400"/>
              <a:t>(using </a:t>
            </a:r>
            <a:r>
              <a:rPr lang="en-GB" sz="1400" err="1"/>
              <a:t>PySpark</a:t>
            </a:r>
            <a:r>
              <a:rPr lang="en-GB" sz="1400"/>
              <a:t>)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1302FE-6949-E859-9024-ED79ECAC55D6}"/>
              </a:ext>
            </a:extLst>
          </p:cNvPr>
          <p:cNvSpPr/>
          <p:nvPr/>
        </p:nvSpPr>
        <p:spPr>
          <a:xfrm>
            <a:off x="9222000" y="4578000"/>
            <a:ext cx="312000" cy="720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E8365F-E996-94DC-9794-F8CF0EFEFDD1}"/>
              </a:ext>
            </a:extLst>
          </p:cNvPr>
          <p:cNvSpPr txBox="1"/>
          <p:nvPr/>
        </p:nvSpPr>
        <p:spPr>
          <a:xfrm>
            <a:off x="9695999" y="4572000"/>
            <a:ext cx="24840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/>
              <a:t>Written to Delta Lake</a:t>
            </a:r>
          </a:p>
          <a:p>
            <a:r>
              <a:rPr lang="en-GB" sz="1400"/>
              <a:t>Stored in a managed schema</a:t>
            </a:r>
          </a:p>
          <a:p>
            <a:r>
              <a:rPr lang="en-GB" sz="1400"/>
              <a:t>(using  Spark SQL)</a:t>
            </a:r>
          </a:p>
        </p:txBody>
      </p:sp>
    </p:spTree>
    <p:extLst>
      <p:ext uri="{BB962C8B-B14F-4D97-AF65-F5344CB8AC3E}">
        <p14:creationId xmlns:p14="http://schemas.microsoft.com/office/powerpoint/2010/main" val="57769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31B3-6DE3-5CF4-AC75-95E7018E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–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3F95-CD83-4C66-ECB8-D36F43CB3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Course Completion Dashboard in Power BI Desktop:</a:t>
            </a:r>
            <a:endParaRPr lang="en-US"/>
          </a:p>
          <a:p>
            <a:pPr>
              <a:buFont typeface="Wingdings" panose="020B0604020202020204" pitchFamily="34" charset="0"/>
              <a:buChar char="ü"/>
            </a:pPr>
            <a:r>
              <a:rPr lang="en-GB"/>
              <a:t>Course Completions </a:t>
            </a:r>
            <a:r>
              <a:rPr lang="en-GB" dirty="0"/>
              <a:t>over </a:t>
            </a:r>
            <a:r>
              <a:rPr lang="en-GB"/>
              <a:t>Time</a:t>
            </a:r>
            <a:r>
              <a:rPr lang="en-GB" dirty="0"/>
              <a:t> chart</a:t>
            </a:r>
            <a:endParaRPr lang="en-GB"/>
          </a:p>
          <a:p>
            <a:pPr>
              <a:buFont typeface="Wingdings" panose="020B0604020202020204" pitchFamily="34" charset="0"/>
              <a:buChar char="ü"/>
            </a:pPr>
            <a:r>
              <a:rPr lang="en-GB"/>
              <a:t>Course Completions by Category</a:t>
            </a:r>
            <a:r>
              <a:rPr lang="en-GB" dirty="0"/>
              <a:t> chart</a:t>
            </a:r>
            <a:endParaRPr lang="en-GB"/>
          </a:p>
          <a:p>
            <a:pPr>
              <a:buFont typeface="Wingdings" panose="020B0604020202020204" pitchFamily="34" charset="0"/>
              <a:buChar char="ü"/>
            </a:pPr>
            <a:r>
              <a:rPr lang="en-GB"/>
              <a:t>Secondary Metrics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Course Completion (Year)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Course Completion (All Time)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Average Time to Complete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/>
              <a:t>Overdue Courses</a:t>
            </a:r>
          </a:p>
          <a:p>
            <a:pPr>
              <a:buFont typeface="Wingdings" panose="020B0604020202020204" pitchFamily="34" charset="0"/>
              <a:buChar char="ü"/>
            </a:pPr>
            <a:r>
              <a:rPr lang="en-GB"/>
              <a:t>Learner Details table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ADFABF-8375-F039-255B-5F09FD56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59" y="1963510"/>
            <a:ext cx="4471309" cy="232138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A34E6F-810C-DE75-6FE9-CAAA1784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421" y="4278765"/>
            <a:ext cx="4479472" cy="258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0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E392-7E22-3DA0-3036-8A708EB0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Demo – Natural Language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BC2F-B2EF-AC2A-0C47-5D72BC78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Using Genie in Databrick to query data.</a:t>
            </a:r>
          </a:p>
          <a:p>
            <a:r>
              <a:rPr lang="en-GB"/>
              <a:t>In the future, we can integrate it while</a:t>
            </a:r>
          </a:p>
          <a:p>
            <a:pPr marL="0" indent="0">
              <a:buNone/>
            </a:pPr>
            <a:r>
              <a:rPr lang="en-GB"/>
              <a:t>Restful Api</a:t>
            </a:r>
          </a:p>
          <a:p>
            <a:pPr marL="457200" indent="-457200"/>
            <a:r>
              <a:rPr lang="en-GB"/>
              <a:t>Its fee is included in Dataware house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030EEC-B1A9-2E67-8CD2-9D227818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26" y="2386641"/>
            <a:ext cx="4872860" cy="36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0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08BE92D7101343A289B5A3766CE4F7" ma:contentTypeVersion="4" ma:contentTypeDescription="Create a new document." ma:contentTypeScope="" ma:versionID="760019aa9d351179ab8aaf62d781fb6d">
  <xsd:schema xmlns:xsd="http://www.w3.org/2001/XMLSchema" xmlns:xs="http://www.w3.org/2001/XMLSchema" xmlns:p="http://schemas.microsoft.com/office/2006/metadata/properties" xmlns:ns2="01344410-af2e-4e24-8e81-c157f60c429e" targetNamespace="http://schemas.microsoft.com/office/2006/metadata/properties" ma:root="true" ma:fieldsID="26591051c6e1cbeb2d60f779093eacea" ns2:_="">
    <xsd:import namespace="01344410-af2e-4e24-8e81-c157f60c42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344410-af2e-4e24-8e81-c157f60c42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D6E21B-70C5-4601-8647-77BF2DFF56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132C12-0DE2-491B-8A3B-6A76E5FFC97C}">
  <ds:schemaRefs>
    <ds:schemaRef ds:uri="01344410-af2e-4e24-8e81-c157f60c429e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4896559-DA7C-4DAC-A511-59F09E94D949}">
  <ds:schemaRefs>
    <ds:schemaRef ds:uri="01344410-af2e-4e24-8e81-c157f60c42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642</Words>
  <Application>Microsoft Macintosh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 New</vt:lpstr>
      <vt:lpstr>Wingdings</vt:lpstr>
      <vt:lpstr>office theme</vt:lpstr>
      <vt:lpstr>Sprint 1 Review</vt:lpstr>
      <vt:lpstr>Agenda</vt:lpstr>
      <vt:lpstr>Sprint 1 goals</vt:lpstr>
      <vt:lpstr>PowerPoint Presentation</vt:lpstr>
      <vt:lpstr>Sprint 1 status overview</vt:lpstr>
      <vt:lpstr>System Architecture</vt:lpstr>
      <vt:lpstr>Demo - Databricks</vt:lpstr>
      <vt:lpstr>Demo – Power BI</vt:lpstr>
      <vt:lpstr>Demo – Natural Language Q&amp;A</vt:lpstr>
      <vt:lpstr>Sprint feedback</vt:lpstr>
      <vt:lpstr>Databricks cost</vt:lpstr>
      <vt:lpstr>Databricks cost (charges so far)</vt:lpstr>
      <vt:lpstr>Sprint statistics</vt:lpstr>
      <vt:lpstr>Sprint statistics</vt:lpstr>
      <vt:lpstr>Sprint 2 discussions</vt:lpstr>
      <vt:lpstr>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 Ming Soh</cp:lastModifiedBy>
  <cp:revision>48</cp:revision>
  <dcterms:created xsi:type="dcterms:W3CDTF">2025-04-14T12:58:06Z</dcterms:created>
  <dcterms:modified xsi:type="dcterms:W3CDTF">2025-04-17T05:59:21Z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0x010100AA08BE92D7101343A289B5A3766CE4F7</vt:lpwstr>
  </property>
</Properties>
</file>