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sldIdLst>
    <p:sldId id="256" r:id="rId5"/>
    <p:sldId id="293" r:id="rId6"/>
    <p:sldId id="285" r:id="rId7"/>
    <p:sldId id="286" r:id="rId8"/>
    <p:sldId id="263" r:id="rId9"/>
    <p:sldId id="283" r:id="rId10"/>
    <p:sldId id="287" r:id="rId11"/>
    <p:sldId id="265" r:id="rId12"/>
    <p:sldId id="297" r:id="rId13"/>
    <p:sldId id="298" r:id="rId14"/>
    <p:sldId id="289" r:id="rId15"/>
    <p:sldId id="295" r:id="rId16"/>
    <p:sldId id="274" r:id="rId17"/>
    <p:sldId id="276" r:id="rId18"/>
    <p:sldId id="299" r:id="rId19"/>
    <p:sldId id="290" r:id="rId20"/>
    <p:sldId id="300" r:id="rId21"/>
    <p:sldId id="301" r:id="rId22"/>
    <p:sldId id="302" r:id="rId23"/>
    <p:sldId id="303" r:id="rId24"/>
    <p:sldId id="294" r:id="rId25"/>
    <p:sldId id="305" r:id="rId26"/>
    <p:sldId id="291" r:id="rId27"/>
    <p:sldId id="292" r:id="rId28"/>
    <p:sldId id="304" r:id="rId2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ACC6"/>
    <a:srgbClr val="F79646"/>
    <a:srgbClr val="8064A2"/>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67929" autoAdjust="0"/>
  </p:normalViewPr>
  <p:slideViewPr>
    <p:cSldViewPr>
      <p:cViewPr varScale="1">
        <p:scale>
          <a:sx n="75" d="100"/>
          <a:sy n="75" d="100"/>
        </p:scale>
        <p:origin x="-1944" y="-102"/>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FE63C12-9747-4331-AD85-87339BD4C845}" type="datetimeFigureOut">
              <a:rPr lang="en-CA" smtClean="0"/>
              <a:t>2017-11-15</a:t>
            </a:fld>
            <a:endParaRPr lang="en-CA"/>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CA"/>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CA"/>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5A75CAD-4A01-4A0D-B86C-6F4A2C678E6B}" type="slidenum">
              <a:rPr lang="en-CA" smtClean="0"/>
              <a:t>‹#›</a:t>
            </a:fld>
            <a:endParaRPr lang="en-CA"/>
          </a:p>
        </p:txBody>
      </p:sp>
    </p:spTree>
    <p:extLst>
      <p:ext uri="{BB962C8B-B14F-4D97-AF65-F5344CB8AC3E}">
        <p14:creationId xmlns:p14="http://schemas.microsoft.com/office/powerpoint/2010/main" val="2003901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smtClean="0"/>
              <a:t>Originaly</a:t>
            </a:r>
            <a:r>
              <a:rPr lang="en-CA" dirty="0" smtClean="0"/>
              <a:t> version</a:t>
            </a:r>
            <a:r>
              <a:rPr lang="en-CA" baseline="0" dirty="0" smtClean="0"/>
              <a:t> </a:t>
            </a:r>
            <a:r>
              <a:rPr lang="en-CA" dirty="0" smtClean="0"/>
              <a:t>presented by Heidi Leckenby to a CSI Labs Lunch and Lab.</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a:t>
            </a:fld>
            <a:endParaRPr lang="en-CA"/>
          </a:p>
        </p:txBody>
      </p:sp>
    </p:spTree>
    <p:extLst>
      <p:ext uri="{BB962C8B-B14F-4D97-AF65-F5344CB8AC3E}">
        <p14:creationId xmlns:p14="http://schemas.microsoft.com/office/powerpoint/2010/main" val="3420883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5A75CAD-4A01-4A0D-B86C-6F4A2C678E6B}" type="slidenum">
              <a:rPr lang="en-CA" smtClean="0"/>
              <a:t>10</a:t>
            </a:fld>
            <a:endParaRPr lang="en-CA"/>
          </a:p>
        </p:txBody>
      </p:sp>
    </p:spTree>
    <p:extLst>
      <p:ext uri="{BB962C8B-B14F-4D97-AF65-F5344CB8AC3E}">
        <p14:creationId xmlns:p14="http://schemas.microsoft.com/office/powerpoint/2010/main" val="3204498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Anyone remember</a:t>
            </a:r>
            <a:r>
              <a:rPr lang="en-CA" baseline="0" dirty="0" smtClean="0"/>
              <a:t> reading the standards of conduct when they started at the BCPS?</a:t>
            </a:r>
          </a:p>
          <a:p>
            <a:pPr marL="0" marR="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We, as public servants, have an duty to accommodate any person that interacts with government through the work we do</a:t>
            </a:r>
          </a:p>
        </p:txBody>
      </p:sp>
      <p:sp>
        <p:nvSpPr>
          <p:cNvPr id="4" name="Slide Number Placeholder 3"/>
          <p:cNvSpPr>
            <a:spLocks noGrp="1"/>
          </p:cNvSpPr>
          <p:nvPr>
            <p:ph type="sldNum" sz="quarter" idx="10"/>
          </p:nvPr>
        </p:nvSpPr>
        <p:spPr/>
        <p:txBody>
          <a:bodyPr/>
          <a:lstStyle/>
          <a:p>
            <a:fld id="{25A75CAD-4A01-4A0D-B86C-6F4A2C678E6B}" type="slidenum">
              <a:rPr lang="en-CA" smtClean="0"/>
              <a:t>11</a:t>
            </a:fld>
            <a:endParaRPr lang="en-CA"/>
          </a:p>
        </p:txBody>
      </p:sp>
    </p:spTree>
    <p:extLst>
      <p:ext uri="{BB962C8B-B14F-4D97-AF65-F5344CB8AC3E}">
        <p14:creationId xmlns:p14="http://schemas.microsoft.com/office/powerpoint/2010/main" val="343454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Public consultation to understand the needs of disabilities</a:t>
            </a:r>
            <a:r>
              <a:rPr lang="en-CA" baseline="0" dirty="0" smtClean="0"/>
              <a:t> in </a:t>
            </a:r>
            <a:r>
              <a:rPr lang="en-CA" baseline="0" dirty="0" err="1" smtClean="0"/>
              <a:t>bc</a:t>
            </a:r>
            <a:endParaRPr lang="en-CA" dirty="0" smtClean="0"/>
          </a:p>
          <a:p>
            <a:r>
              <a:rPr lang="en-CA" dirty="0" smtClean="0"/>
              <a:t>Accessibility secretariat</a:t>
            </a: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Supports the United Nations Convention on the Rights of Persons with Disabilities</a:t>
            </a:r>
          </a:p>
          <a:p>
            <a:endParaRPr lang="en-CA" dirty="0" smtClean="0"/>
          </a:p>
          <a:p>
            <a:r>
              <a:rPr lang="en-CA" dirty="0" smtClean="0"/>
              <a:t> that looks at all aspects of government’s interaction with individuals addressing needs of accessibility</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12</a:t>
            </a:fld>
            <a:endParaRPr lang="en-CA"/>
          </a:p>
        </p:txBody>
      </p:sp>
    </p:spTree>
    <p:extLst>
      <p:ext uri="{BB962C8B-B14F-4D97-AF65-F5344CB8AC3E}">
        <p14:creationId xmlns:p14="http://schemas.microsoft.com/office/powerpoint/2010/main" val="3786949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13</a:t>
            </a:fld>
            <a:endParaRPr lang="en-CA"/>
          </a:p>
        </p:txBody>
      </p:sp>
    </p:spTree>
    <p:extLst>
      <p:ext uri="{BB962C8B-B14F-4D97-AF65-F5344CB8AC3E}">
        <p14:creationId xmlns:p14="http://schemas.microsoft.com/office/powerpoint/2010/main" val="3494688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W3C</a:t>
            </a:r>
            <a:r>
              <a:rPr lang="en-CA" baseline="0" dirty="0" smtClean="0"/>
              <a:t> is a collaborative international group of member organizations, staff, and public </a:t>
            </a:r>
          </a:p>
          <a:p>
            <a:endParaRPr lang="en-CA" baseline="0" dirty="0" smtClean="0"/>
          </a:p>
          <a:p>
            <a:r>
              <a:rPr lang="en-CA" baseline="0" dirty="0" smtClean="0"/>
              <a:t>WCAG was developed by these people.</a:t>
            </a:r>
          </a:p>
          <a:p>
            <a:endParaRPr lang="en-CA" baseline="0" dirty="0" smtClean="0"/>
          </a:p>
          <a:p>
            <a:r>
              <a:rPr lang="en-CA" baseline="0" dirty="0" smtClean="0"/>
              <a:t>Accessibility for Ontarians with Disabilities Act (AODA) – WCAG 2.0 AA</a:t>
            </a:r>
          </a:p>
          <a:p>
            <a:endParaRPr lang="en-CA" baseline="0" dirty="0" smtClean="0"/>
          </a:p>
          <a:p>
            <a:endParaRPr lang="en-CA" dirty="0" smtClean="0"/>
          </a:p>
          <a:p>
            <a:r>
              <a:rPr lang="en-CA" dirty="0" smtClean="0"/>
              <a:t>Priority levels:</a:t>
            </a:r>
          </a:p>
          <a:p>
            <a:pPr lvl="1"/>
            <a:r>
              <a:rPr lang="en-CA" dirty="0" smtClean="0"/>
              <a:t>A – minimum level must be achieved</a:t>
            </a:r>
          </a:p>
          <a:p>
            <a:pPr lvl="1"/>
            <a:r>
              <a:rPr lang="en-CA" dirty="0" smtClean="0"/>
              <a:t>AA – is the level of WCAG 2.0 that is to be achieved</a:t>
            </a:r>
          </a:p>
          <a:p>
            <a:pPr lvl="1"/>
            <a:r>
              <a:rPr lang="en-CA" dirty="0" smtClean="0"/>
              <a:t>AAA – providing specialized enhancements</a:t>
            </a:r>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14</a:t>
            </a:fld>
            <a:endParaRPr lang="en-CA"/>
          </a:p>
        </p:txBody>
      </p:sp>
    </p:spTree>
    <p:extLst>
      <p:ext uri="{BB962C8B-B14F-4D97-AF65-F5344CB8AC3E}">
        <p14:creationId xmlns:p14="http://schemas.microsoft.com/office/powerpoint/2010/main" val="2624950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15</a:t>
            </a:fld>
            <a:endParaRPr lang="en-CA"/>
          </a:p>
        </p:txBody>
      </p:sp>
    </p:spTree>
    <p:extLst>
      <p:ext uri="{BB962C8B-B14F-4D97-AF65-F5344CB8AC3E}">
        <p14:creationId xmlns:p14="http://schemas.microsoft.com/office/powerpoint/2010/main" val="2536673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CA" dirty="0" smtClean="0"/>
              <a:t>#1 User research AND personas for all types</a:t>
            </a:r>
          </a:p>
          <a:p>
            <a:pPr marL="0" indent="0">
              <a:buNone/>
            </a:pPr>
            <a:r>
              <a:rPr lang="en-CA" dirty="0" smtClean="0"/>
              <a:t>#2 Create simple work flows and use plain language</a:t>
            </a:r>
          </a:p>
          <a:p>
            <a:pPr marL="0" indent="0">
              <a:buNone/>
            </a:pPr>
            <a:r>
              <a:rPr lang="en-CA" dirty="0" smtClean="0"/>
              <a:t>#3 Design UI with colour contrasting, responsive design, easy to navigate</a:t>
            </a:r>
          </a:p>
          <a:p>
            <a:pPr marL="0" indent="0">
              <a:buNone/>
            </a:pPr>
            <a:r>
              <a:rPr lang="en-CA" dirty="0" smtClean="0"/>
              <a:t>#4 Code for keyboard control, assistive technology, multiple devices</a:t>
            </a:r>
          </a:p>
          <a:p>
            <a:pPr marL="0" indent="0">
              <a:buNone/>
            </a:pPr>
            <a:r>
              <a:rPr lang="en-CA" dirty="0" smtClean="0"/>
              <a:t>#5 Test/audit using the right tools and methods</a:t>
            </a:r>
          </a:p>
          <a:p>
            <a:pPr marL="0" indent="0">
              <a:buNone/>
            </a:pPr>
            <a:r>
              <a:rPr lang="en-CA" dirty="0" smtClean="0"/>
              <a:t>#6 Test with real people from your personas</a:t>
            </a:r>
          </a:p>
          <a:p>
            <a:pPr marL="0" indent="0">
              <a:buNone/>
            </a:pPr>
            <a:endParaRPr lang="en-CA" dirty="0" smtClean="0"/>
          </a:p>
          <a:p>
            <a:endParaRPr lang="en-CA" dirty="0" smtClean="0"/>
          </a:p>
          <a:p>
            <a:endParaRPr lang="en-CA" dirty="0" smtClean="0"/>
          </a:p>
          <a:p>
            <a:r>
              <a:rPr lang="en-CA" dirty="0" smtClean="0"/>
              <a:t>Design process – note legally providing other avenue is not sufficient. Users are entitled to use the same method as anyone else … it is by personal preference alone that the other avenue is okay.</a:t>
            </a:r>
          </a:p>
          <a:p>
            <a:endParaRPr lang="en-CA" dirty="0" smtClean="0"/>
          </a:p>
          <a:p>
            <a:r>
              <a:rPr lang="en-CA" dirty="0" smtClean="0"/>
              <a:t>In the background, change business rules/policy to adapt to accommodate.</a:t>
            </a:r>
          </a:p>
          <a:p>
            <a:endParaRPr lang="en-CA" dirty="0" smtClean="0"/>
          </a:p>
          <a:p>
            <a:pPr marL="0" indent="0">
              <a:buNone/>
            </a:pPr>
            <a:r>
              <a:rPr lang="en-CA" dirty="0" smtClean="0"/>
              <a:t>Include accessibility in the development cycles of projects by:</a:t>
            </a:r>
          </a:p>
          <a:p>
            <a:pPr marL="0" indent="0">
              <a:buNone/>
            </a:pPr>
            <a:r>
              <a:rPr lang="en-CA" b="1" dirty="0" smtClean="0"/>
              <a:t>Personas - </a:t>
            </a:r>
            <a:r>
              <a:rPr lang="en-CA" dirty="0" smtClean="0"/>
              <a:t>Create personas to cover all potential users</a:t>
            </a:r>
          </a:p>
          <a:p>
            <a:pPr marL="0" indent="0">
              <a:buNone/>
            </a:pPr>
            <a:r>
              <a:rPr lang="en-CA" b="1" dirty="0" smtClean="0"/>
              <a:t>Process - </a:t>
            </a:r>
            <a:r>
              <a:rPr lang="en-CA" dirty="0" smtClean="0"/>
              <a:t>Make sure your process is available and easy to interact with for all personas</a:t>
            </a:r>
          </a:p>
          <a:p>
            <a:pPr marL="0" indent="0">
              <a:buNone/>
            </a:pPr>
            <a:r>
              <a:rPr lang="en-CA" b="1" dirty="0" smtClean="0"/>
              <a:t>Write - </a:t>
            </a:r>
            <a:r>
              <a:rPr lang="en-CA" dirty="0" smtClean="0"/>
              <a:t>Use plain language and as little wording as possible</a:t>
            </a:r>
          </a:p>
          <a:p>
            <a:pPr marL="0" indent="0">
              <a:buNone/>
            </a:pPr>
            <a:r>
              <a:rPr lang="en-CA" dirty="0" smtClean="0"/>
              <a:t>Display/Render</a:t>
            </a:r>
          </a:p>
          <a:p>
            <a:r>
              <a:rPr lang="en-CA" dirty="0" smtClean="0"/>
              <a:t>Use icons (with alt text or labelling), simple flowing layouts, colour contrasting, transcripts, responsive</a:t>
            </a:r>
          </a:p>
          <a:p>
            <a:pPr marL="0" indent="0">
              <a:buNone/>
            </a:pPr>
            <a:r>
              <a:rPr lang="en-CA" dirty="0" smtClean="0"/>
              <a:t>Code</a:t>
            </a:r>
          </a:p>
          <a:p>
            <a:r>
              <a:rPr lang="en-CA" dirty="0" smtClean="0"/>
              <a:t>Build into the foundations of how you code the basics to enable tab navigation and </a:t>
            </a:r>
            <a:r>
              <a:rPr lang="en-CA" dirty="0" smtClean="0"/>
              <a:t>screen reader </a:t>
            </a:r>
            <a:r>
              <a:rPr lang="en-CA" dirty="0" smtClean="0"/>
              <a:t>interaction</a:t>
            </a:r>
          </a:p>
          <a:p>
            <a:endParaRPr lang="en-CA" dirty="0" smtClean="0"/>
          </a:p>
        </p:txBody>
      </p:sp>
      <p:sp>
        <p:nvSpPr>
          <p:cNvPr id="4" name="Slide Number Placeholder 3"/>
          <p:cNvSpPr>
            <a:spLocks noGrp="1"/>
          </p:cNvSpPr>
          <p:nvPr>
            <p:ph type="sldNum" sz="quarter" idx="10"/>
          </p:nvPr>
        </p:nvSpPr>
        <p:spPr/>
        <p:txBody>
          <a:bodyPr/>
          <a:lstStyle/>
          <a:p>
            <a:fld id="{25A75CAD-4A01-4A0D-B86C-6F4A2C678E6B}" type="slidenum">
              <a:rPr lang="en-CA" smtClean="0"/>
              <a:t>16</a:t>
            </a:fld>
            <a:endParaRPr lang="en-CA"/>
          </a:p>
        </p:txBody>
      </p:sp>
    </p:spTree>
    <p:extLst>
      <p:ext uri="{BB962C8B-B14F-4D97-AF65-F5344CB8AC3E}">
        <p14:creationId xmlns:p14="http://schemas.microsoft.com/office/powerpoint/2010/main" val="2987394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5A75CAD-4A01-4A0D-B86C-6F4A2C678E6B}" type="slidenum">
              <a:rPr lang="en-CA" smtClean="0"/>
              <a:t>17</a:t>
            </a:fld>
            <a:endParaRPr lang="en-CA"/>
          </a:p>
        </p:txBody>
      </p:sp>
    </p:spTree>
    <p:extLst>
      <p:ext uri="{BB962C8B-B14F-4D97-AF65-F5344CB8AC3E}">
        <p14:creationId xmlns:p14="http://schemas.microsoft.com/office/powerpoint/2010/main" val="568233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5A75CAD-4A01-4A0D-B86C-6F4A2C678E6B}" type="slidenum">
              <a:rPr lang="en-CA" smtClean="0"/>
              <a:t>18</a:t>
            </a:fld>
            <a:endParaRPr lang="en-CA"/>
          </a:p>
        </p:txBody>
      </p:sp>
    </p:spTree>
    <p:extLst>
      <p:ext uri="{BB962C8B-B14F-4D97-AF65-F5344CB8AC3E}">
        <p14:creationId xmlns:p14="http://schemas.microsoft.com/office/powerpoint/2010/main" val="2926394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5A75CAD-4A01-4A0D-B86C-6F4A2C678E6B}" type="slidenum">
              <a:rPr lang="en-CA" smtClean="0"/>
              <a:t>19</a:t>
            </a:fld>
            <a:endParaRPr lang="en-CA"/>
          </a:p>
        </p:txBody>
      </p:sp>
    </p:spTree>
    <p:extLst>
      <p:ext uri="{BB962C8B-B14F-4D97-AF65-F5344CB8AC3E}">
        <p14:creationId xmlns:p14="http://schemas.microsoft.com/office/powerpoint/2010/main" val="1936494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2</a:t>
            </a:fld>
            <a:endParaRPr lang="en-CA"/>
          </a:p>
        </p:txBody>
      </p:sp>
    </p:spTree>
    <p:extLst>
      <p:ext uri="{BB962C8B-B14F-4D97-AF65-F5344CB8AC3E}">
        <p14:creationId xmlns:p14="http://schemas.microsoft.com/office/powerpoint/2010/main" val="22696402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 don’t know how we might address automated testing.  </a:t>
            </a:r>
          </a:p>
          <a:p>
            <a:endParaRPr lang="en-CA" dirty="0" smtClean="0"/>
          </a:p>
          <a:p>
            <a:r>
              <a:rPr lang="en-CA" dirty="0" smtClean="0"/>
              <a:t>Some work has been done on this in</a:t>
            </a:r>
            <a:r>
              <a:rPr lang="en-CA" baseline="0" dirty="0" smtClean="0"/>
              <a:t> the last couple of years</a:t>
            </a:r>
          </a:p>
          <a:p>
            <a:r>
              <a:rPr lang="en-CA" baseline="0" dirty="0"/>
              <a:t>	</a:t>
            </a:r>
            <a:r>
              <a:rPr lang="en-CA" baseline="0" dirty="0" smtClean="0"/>
              <a:t>mostly by jury rigging unit test code acquired from Google Chrome GitHub repo – but this wasn’t the intent of that </a:t>
            </a:r>
          </a:p>
          <a:p>
            <a:endParaRPr lang="en-CA" baseline="0" dirty="0" smtClean="0"/>
          </a:p>
          <a:p>
            <a:r>
              <a:rPr lang="en-CA" baseline="0" dirty="0" smtClean="0"/>
              <a:t>No manual or automated testing is a substitute for user test – NOT business acceptance testing (most commonly used for UAT)</a:t>
            </a:r>
          </a:p>
        </p:txBody>
      </p:sp>
      <p:sp>
        <p:nvSpPr>
          <p:cNvPr id="4" name="Slide Number Placeholder 3"/>
          <p:cNvSpPr>
            <a:spLocks noGrp="1"/>
          </p:cNvSpPr>
          <p:nvPr>
            <p:ph type="sldNum" sz="quarter" idx="10"/>
          </p:nvPr>
        </p:nvSpPr>
        <p:spPr/>
        <p:txBody>
          <a:bodyPr/>
          <a:lstStyle/>
          <a:p>
            <a:fld id="{25A75CAD-4A01-4A0D-B86C-6F4A2C678E6B}" type="slidenum">
              <a:rPr lang="en-CA" smtClean="0"/>
              <a:t>20</a:t>
            </a:fld>
            <a:endParaRPr lang="en-CA"/>
          </a:p>
        </p:txBody>
      </p:sp>
    </p:spTree>
    <p:extLst>
      <p:ext uri="{BB962C8B-B14F-4D97-AF65-F5344CB8AC3E}">
        <p14:creationId xmlns:p14="http://schemas.microsoft.com/office/powerpoint/2010/main" val="903412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21</a:t>
            </a:fld>
            <a:endParaRPr lang="en-CA"/>
          </a:p>
        </p:txBody>
      </p:sp>
    </p:spTree>
    <p:extLst>
      <p:ext uri="{BB962C8B-B14F-4D97-AF65-F5344CB8AC3E}">
        <p14:creationId xmlns:p14="http://schemas.microsoft.com/office/powerpoint/2010/main" val="258017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Rommel,</a:t>
            </a:r>
            <a:r>
              <a:rPr lang="en-CA" baseline="0" dirty="0" smtClean="0"/>
              <a:t> here’s where some great information can be provided on the SD project and segue over to Greg and MSP.</a:t>
            </a:r>
          </a:p>
          <a:p>
            <a:endParaRPr lang="en-CA" dirty="0" smtClean="0"/>
          </a:p>
          <a:p>
            <a:endParaRPr lang="en-CA" baseline="0" dirty="0" smtClean="0"/>
          </a:p>
          <a:p>
            <a:r>
              <a:rPr lang="en-CA" baseline="0" dirty="0" smtClean="0"/>
              <a:t>NOT NEEDED lets show 1 good example …. And one bad one (DriveBC !!)</a:t>
            </a:r>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22</a:t>
            </a:fld>
            <a:endParaRPr lang="en-CA"/>
          </a:p>
        </p:txBody>
      </p:sp>
    </p:spTree>
    <p:extLst>
      <p:ext uri="{BB962C8B-B14F-4D97-AF65-F5344CB8AC3E}">
        <p14:creationId xmlns:p14="http://schemas.microsoft.com/office/powerpoint/2010/main" val="2054689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23</a:t>
            </a:fld>
            <a:endParaRPr lang="en-CA"/>
          </a:p>
        </p:txBody>
      </p:sp>
    </p:spTree>
    <p:extLst>
      <p:ext uri="{BB962C8B-B14F-4D97-AF65-F5344CB8AC3E}">
        <p14:creationId xmlns:p14="http://schemas.microsoft.com/office/powerpoint/2010/main" val="6636085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24</a:t>
            </a:fld>
            <a:endParaRPr lang="en-CA"/>
          </a:p>
        </p:txBody>
      </p:sp>
    </p:spTree>
    <p:extLst>
      <p:ext uri="{BB962C8B-B14F-4D97-AF65-F5344CB8AC3E}">
        <p14:creationId xmlns:p14="http://schemas.microsoft.com/office/powerpoint/2010/main" val="2284099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25</a:t>
            </a:fld>
            <a:endParaRPr lang="en-CA"/>
          </a:p>
        </p:txBody>
      </p:sp>
    </p:spTree>
    <p:extLst>
      <p:ext uri="{BB962C8B-B14F-4D97-AF65-F5344CB8AC3E}">
        <p14:creationId xmlns:p14="http://schemas.microsoft.com/office/powerpoint/2010/main" val="322627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Many persons with disabilities are educated, work and are members of society.</a:t>
            </a:r>
          </a:p>
          <a:p>
            <a:endParaRPr lang="en-CA" dirty="0" smtClean="0"/>
          </a:p>
          <a:p>
            <a:r>
              <a:rPr lang="en-CA" sz="1200" b="0" i="0" u="none" strike="noStrike" kern="1200" baseline="0" dirty="0" smtClean="0">
                <a:solidFill>
                  <a:schemeClr val="tx1"/>
                </a:solidFill>
                <a:latin typeface="+mn-lt"/>
                <a:ea typeface="+mn-ea"/>
                <a:cs typeface="+mn-cs"/>
              </a:rPr>
              <a:t>To qualify for PWD, applicants must: </a:t>
            </a:r>
          </a:p>
          <a:p>
            <a:r>
              <a:rPr lang="en-CA" sz="1200" b="0" i="0" u="none" strike="noStrike" kern="1200" baseline="0" dirty="0" smtClean="0">
                <a:solidFill>
                  <a:schemeClr val="tx1"/>
                </a:solidFill>
                <a:latin typeface="+mn-lt"/>
                <a:ea typeface="+mn-ea"/>
                <a:cs typeface="+mn-cs"/>
              </a:rPr>
              <a:t>• be at least 18 years of age </a:t>
            </a:r>
          </a:p>
          <a:p>
            <a:r>
              <a:rPr lang="en-CA" sz="1200" b="0" i="0" u="none" strike="noStrike" kern="1200" baseline="0" dirty="0" smtClean="0">
                <a:solidFill>
                  <a:schemeClr val="tx1"/>
                </a:solidFill>
                <a:latin typeface="+mn-lt"/>
                <a:ea typeface="+mn-ea"/>
                <a:cs typeface="+mn-cs"/>
              </a:rPr>
              <a:t>• have a severe mental or physical impairment that, in a medical doctor’s opinion, will likely continue for at least two or more years. </a:t>
            </a:r>
          </a:p>
          <a:p>
            <a:endParaRPr lang="en-CA"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US identifies approximately 25% of its population.</a:t>
            </a:r>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3</a:t>
            </a:fld>
            <a:endParaRPr lang="en-CA"/>
          </a:p>
        </p:txBody>
      </p:sp>
    </p:spTree>
    <p:extLst>
      <p:ext uri="{BB962C8B-B14F-4D97-AF65-F5344CB8AC3E}">
        <p14:creationId xmlns:p14="http://schemas.microsoft.com/office/powerpoint/2010/main" val="799240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 all know that being registered doesn’t actually provide us with true numbers</a:t>
            </a:r>
          </a:p>
          <a:p>
            <a:endParaRPr lang="en-CA" dirty="0" smtClean="0"/>
          </a:p>
          <a:p>
            <a:r>
              <a:rPr lang="en-CA" dirty="0" smtClean="0"/>
              <a:t>We have “hidden” members</a:t>
            </a:r>
            <a:r>
              <a:rPr lang="en-CA" baseline="0" dirty="0" smtClean="0"/>
              <a:t> of society that aren’t registered.</a:t>
            </a:r>
          </a:p>
          <a:p>
            <a:r>
              <a:rPr lang="en-CA" baseline="0" dirty="0" smtClean="0"/>
              <a:t>Could be</a:t>
            </a:r>
          </a:p>
          <a:p>
            <a:r>
              <a:rPr lang="en-CA" baseline="0" dirty="0" smtClean="0"/>
              <a:t>Slow incremental physical or mental condition</a:t>
            </a:r>
          </a:p>
          <a:p>
            <a:r>
              <a:rPr lang="en-CA" baseline="0" dirty="0" smtClean="0"/>
              <a:t>Sudden physical or mental condition</a:t>
            </a:r>
          </a:p>
          <a:p>
            <a:r>
              <a:rPr lang="en-CA" baseline="0" dirty="0" smtClean="0"/>
              <a:t>Borderline and don’t qualify for PWD</a:t>
            </a:r>
            <a:endParaRPr lang="en-CA" dirty="0" smtClean="0"/>
          </a:p>
          <a:p>
            <a:endParaRPr lang="en-CA" dirty="0" smtClean="0"/>
          </a:p>
          <a:p>
            <a:r>
              <a:rPr lang="en-CA" dirty="0" smtClean="0"/>
              <a:t>So let us understand what we mean by providing</a:t>
            </a:r>
            <a:r>
              <a:rPr lang="en-CA" baseline="0" dirty="0" smtClean="0"/>
              <a:t> accessible services …</a:t>
            </a:r>
          </a:p>
          <a:p>
            <a:endParaRPr lang="en-CA" baseline="0" dirty="0" smtClean="0"/>
          </a:p>
        </p:txBody>
      </p:sp>
      <p:sp>
        <p:nvSpPr>
          <p:cNvPr id="4" name="Slide Number Placeholder 3"/>
          <p:cNvSpPr>
            <a:spLocks noGrp="1"/>
          </p:cNvSpPr>
          <p:nvPr>
            <p:ph type="sldNum" sz="quarter" idx="10"/>
          </p:nvPr>
        </p:nvSpPr>
        <p:spPr/>
        <p:txBody>
          <a:bodyPr/>
          <a:lstStyle/>
          <a:p>
            <a:fld id="{25A75CAD-4A01-4A0D-B86C-6F4A2C678E6B}" type="slidenum">
              <a:rPr lang="en-CA" smtClean="0"/>
              <a:t>4</a:t>
            </a:fld>
            <a:endParaRPr lang="en-CA"/>
          </a:p>
        </p:txBody>
      </p:sp>
    </p:spTree>
    <p:extLst>
      <p:ext uri="{BB962C8B-B14F-4D97-AF65-F5344CB8AC3E}">
        <p14:creationId xmlns:p14="http://schemas.microsoft.com/office/powerpoint/2010/main" val="3629601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These are PWD recognized conditions, which generally</a:t>
            </a:r>
            <a:r>
              <a:rPr lang="en-CA" baseline="0" dirty="0" smtClean="0"/>
              <a:t> cause an impact to daily activity for more than a 2 year period.</a:t>
            </a:r>
            <a:endParaRPr lang="en-CA" dirty="0" smtClean="0"/>
          </a:p>
          <a:p>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Crowd question … shout out what you think are the most prevalent disabilities?</a:t>
            </a:r>
            <a:endParaRPr lang="en-CA" dirty="0" smtClean="0"/>
          </a:p>
          <a:p>
            <a:endParaRPr lang="en-CA" baseline="0" dirty="0" smtClean="0"/>
          </a:p>
          <a:p>
            <a:r>
              <a:rPr lang="en-CA" dirty="0" smtClean="0"/>
              <a:t>Note:</a:t>
            </a:r>
          </a:p>
          <a:p>
            <a:r>
              <a:rPr lang="en-CA" dirty="0" smtClean="0"/>
              <a:t>There</a:t>
            </a:r>
            <a:r>
              <a:rPr lang="en-CA" baseline="0" dirty="0" smtClean="0"/>
              <a:t> is a higher </a:t>
            </a:r>
            <a:r>
              <a:rPr lang="en-CA" baseline="0" dirty="0" smtClean="0"/>
              <a:t>prevalence </a:t>
            </a:r>
            <a:r>
              <a:rPr lang="en-CA" baseline="0" dirty="0" smtClean="0"/>
              <a:t>of users with learning/reading/cognitive barriers than there are blind. In fact colour blindness and </a:t>
            </a:r>
            <a:r>
              <a:rPr lang="en-CA" baseline="0" dirty="0" smtClean="0"/>
              <a:t>dyslexia </a:t>
            </a:r>
            <a:r>
              <a:rPr lang="en-CA" baseline="0" dirty="0" smtClean="0"/>
              <a:t>are more common than blindness as well BUT we know how to code for </a:t>
            </a:r>
            <a:r>
              <a:rPr lang="en-CA" baseline="0" dirty="0" smtClean="0"/>
              <a:t>screen readers.</a:t>
            </a:r>
            <a:endParaRPr lang="en-CA" baseline="0" dirty="0" smtClean="0"/>
          </a:p>
          <a:p>
            <a:endParaRPr lang="en-CA" baseline="0" dirty="0" smtClean="0"/>
          </a:p>
          <a:p>
            <a:r>
              <a:rPr lang="en-CA" baseline="0" dirty="0" smtClean="0"/>
              <a:t>Why do we think of blind or deaf as the most common? </a:t>
            </a:r>
            <a:endParaRPr lang="en-CA" baseline="0" dirty="0" smtClean="0"/>
          </a:p>
          <a:p>
            <a:r>
              <a:rPr lang="en-CA" baseline="0" dirty="0" smtClean="0"/>
              <a:t>Advocates </a:t>
            </a:r>
            <a:r>
              <a:rPr lang="en-CA" baseline="0" dirty="0" smtClean="0"/>
              <a:t>… businesses, technology, it’s more “in your face</a:t>
            </a:r>
            <a:r>
              <a:rPr lang="en-CA" baseline="0" dirty="0" smtClean="0"/>
              <a:t>”  (HEIDI: Can we refine this – I’m not sure what this is meant to convey?)</a:t>
            </a:r>
            <a:endParaRPr lang="en-CA" dirty="0" smtClean="0"/>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5</a:t>
            </a:fld>
            <a:endParaRPr lang="en-CA"/>
          </a:p>
        </p:txBody>
      </p:sp>
    </p:spTree>
    <p:extLst>
      <p:ext uri="{BB962C8B-B14F-4D97-AF65-F5344CB8AC3E}">
        <p14:creationId xmlns:p14="http://schemas.microsoft.com/office/powerpoint/2010/main" val="3445471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So here we see the sift of not focussing on disability but including everyone through accessibility.</a:t>
            </a:r>
          </a:p>
          <a:p>
            <a:endParaRPr lang="en-CA" dirty="0" smtClean="0"/>
          </a:p>
          <a:p>
            <a:r>
              <a:rPr lang="en-CA" dirty="0" smtClean="0"/>
              <a:t>Disabilities - </a:t>
            </a:r>
            <a:r>
              <a:rPr lang="en-CA" sz="1200" kern="1200" dirty="0" smtClean="0">
                <a:solidFill>
                  <a:schemeClr val="tx1"/>
                </a:solidFill>
                <a:effectLst/>
                <a:latin typeface="+mn-lt"/>
                <a:ea typeface="+mn-ea"/>
                <a:cs typeface="+mn-cs"/>
              </a:rPr>
              <a:t>Persons with disabilities include those who have long-term physical, mental, intellectual or sensory impairments which in interaction with various barriers may hinder their full and effective participation in society on an equal basis with others</a:t>
            </a:r>
          </a:p>
          <a:p>
            <a:endParaRPr lang="en-CA" sz="1200" kern="1200" dirty="0" smtClean="0">
              <a:solidFill>
                <a:schemeClr val="tx1"/>
              </a:solidFill>
              <a:effectLst/>
              <a:latin typeface="+mn-lt"/>
              <a:ea typeface="+mn-ea"/>
              <a:cs typeface="+mn-cs"/>
            </a:endParaRPr>
          </a:p>
          <a:p>
            <a:r>
              <a:rPr lang="en-CA" sz="1200" kern="1200" dirty="0" smtClean="0">
                <a:solidFill>
                  <a:schemeClr val="tx1"/>
                </a:solidFill>
                <a:effectLst/>
                <a:latin typeface="+mn-lt"/>
                <a:ea typeface="+mn-ea"/>
                <a:cs typeface="+mn-cs"/>
              </a:rPr>
              <a:t>Accessibility - The provision of flexibility to accommodate each user’s needs and preferences.  When used in reference to persons with disabilities, any place, space, item or service, whether physical or virtual, that is easily approached, reached, entered, exited, interacted with, understood or otherwise used by persons of varying disabilities, is determined to be accessible.</a:t>
            </a:r>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6</a:t>
            </a:fld>
            <a:endParaRPr lang="en-CA"/>
          </a:p>
        </p:txBody>
      </p:sp>
    </p:spTree>
    <p:extLst>
      <p:ext uri="{BB962C8B-B14F-4D97-AF65-F5344CB8AC3E}">
        <p14:creationId xmlns:p14="http://schemas.microsoft.com/office/powerpoint/2010/main" val="1251751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By looking through the accessibility lens we are not only catering for those in grey</a:t>
            </a:r>
            <a:r>
              <a:rPr lang="en-CA" baseline="0" dirty="0" smtClean="0"/>
              <a:t> in the previous slide through disabilities, we are catering for all users which could come from differing cultures, socioeconomic differences, location </a:t>
            </a:r>
            <a:r>
              <a:rPr lang="en-CA" baseline="0" dirty="0" smtClean="0"/>
              <a:t>…</a:t>
            </a:r>
          </a:p>
          <a:p>
            <a:r>
              <a:rPr lang="en-CA" baseline="0" dirty="0" smtClean="0"/>
              <a:t>(HEIDI – previous slide? )</a:t>
            </a:r>
            <a:endParaRPr lang="en-CA" baseline="0" dirty="0" smtClean="0"/>
          </a:p>
          <a:p>
            <a:endParaRPr lang="en-CA" baseline="0" dirty="0" smtClean="0"/>
          </a:p>
          <a:p>
            <a:r>
              <a:rPr lang="en-CA" dirty="0" smtClean="0"/>
              <a:t>Other considerations of accessibility relate to:</a:t>
            </a:r>
          </a:p>
          <a:p>
            <a:r>
              <a:rPr lang="en-CA" dirty="0" smtClean="0"/>
              <a:t>Socio-economic status</a:t>
            </a:r>
          </a:p>
          <a:p>
            <a:r>
              <a:rPr lang="en-CA" dirty="0" smtClean="0"/>
              <a:t>Persons in remote areas</a:t>
            </a:r>
          </a:p>
          <a:p>
            <a:r>
              <a:rPr lang="en-CA" dirty="0" smtClean="0"/>
              <a:t>Persons in </a:t>
            </a:r>
            <a:r>
              <a:rPr lang="en-CA" dirty="0" smtClean="0"/>
              <a:t>differently </a:t>
            </a:r>
            <a:r>
              <a:rPr lang="en-CA" dirty="0" smtClean="0"/>
              <a:t>governed environments (First Nations)</a:t>
            </a:r>
          </a:p>
          <a:p>
            <a:r>
              <a:rPr lang="en-CA" dirty="0" smtClean="0"/>
              <a:t>Persons that do not have access to technology or at least the very latest technology</a:t>
            </a:r>
          </a:p>
          <a:p>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Mostly</a:t>
            </a:r>
            <a:r>
              <a:rPr lang="en-CA" baseline="0" dirty="0" smtClean="0"/>
              <a:t> we look here at the marginalized persons that struggle to gain access to fair services due to some kind of barrier that inhibits them from interacting as the majority do.</a:t>
            </a:r>
          </a:p>
          <a:p>
            <a:endParaRPr lang="en-CA" dirty="0" smtClean="0"/>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7</a:t>
            </a:fld>
            <a:endParaRPr lang="en-CA"/>
          </a:p>
        </p:txBody>
      </p:sp>
    </p:spTree>
    <p:extLst>
      <p:ext uri="{BB962C8B-B14F-4D97-AF65-F5344CB8AC3E}">
        <p14:creationId xmlns:p14="http://schemas.microsoft.com/office/powerpoint/2010/main" val="4279731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5A75CAD-4A01-4A0D-B86C-6F4A2C678E6B}" type="slidenum">
              <a:rPr lang="en-CA" smtClean="0"/>
              <a:t>8</a:t>
            </a:fld>
            <a:endParaRPr lang="en-CA"/>
          </a:p>
        </p:txBody>
      </p:sp>
    </p:spTree>
    <p:extLst>
      <p:ext uri="{BB962C8B-B14F-4D97-AF65-F5344CB8AC3E}">
        <p14:creationId xmlns:p14="http://schemas.microsoft.com/office/powerpoint/2010/main" val="4209079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simple</a:t>
            </a:r>
            <a:r>
              <a:rPr lang="en-CA" baseline="0" dirty="0" smtClean="0"/>
              <a:t> beginnings of not being able to interact, whether through government services or labour market or social, provides barriers to an individual’s capacity to not only succeed but to survive as well.</a:t>
            </a:r>
          </a:p>
          <a:p>
            <a:endParaRPr lang="en-CA" baseline="0" dirty="0" smtClean="0"/>
          </a:p>
          <a:p>
            <a:r>
              <a:rPr lang="en-CA" baseline="0" dirty="0" smtClean="0"/>
              <a:t>Here we begin with “insufficient opportunity to interact” … as simple as a person wishing to swim that is in a wheel chair with moderate brain injury (cognitive delay) which causes some vision loss …</a:t>
            </a:r>
          </a:p>
          <a:p>
            <a:pPr marL="228600" indent="-228600">
              <a:buAutoNum type="arabicParenR"/>
            </a:pPr>
            <a:r>
              <a:rPr lang="en-CA" baseline="0" dirty="0" smtClean="0"/>
              <a:t>They search the internet to find a location to swim</a:t>
            </a:r>
          </a:p>
          <a:p>
            <a:pPr marL="228600" indent="-228600">
              <a:buAutoNum type="arabicParenR"/>
            </a:pPr>
            <a:r>
              <a:rPr lang="en-CA" baseline="0" dirty="0" smtClean="0"/>
              <a:t>The swimming pool websites are difficult to navigate, too much information, colour contrasting makes it difficult to figure out buttons from text, the user enlarges their screen with </a:t>
            </a:r>
            <a:r>
              <a:rPr lang="en-CA" baseline="0" dirty="0" err="1" smtClean="0"/>
              <a:t>Zoomtext</a:t>
            </a:r>
            <a:r>
              <a:rPr lang="en-CA" baseline="0" dirty="0" smtClean="0"/>
              <a:t> so they have difficulty navigating around the site because the important information </a:t>
            </a:r>
            <a:r>
              <a:rPr lang="en-CA" baseline="0" dirty="0" err="1" smtClean="0"/>
              <a:t>isnt</a:t>
            </a:r>
            <a:r>
              <a:rPr lang="en-CA" baseline="0" dirty="0" smtClean="0"/>
              <a:t> located together, the site page loops or skips content when they try to use the keyboard to tab through the page to the search box</a:t>
            </a:r>
          </a:p>
          <a:p>
            <a:pPr marL="228600" indent="-228600">
              <a:buAutoNum type="arabicParenR"/>
            </a:pPr>
            <a:r>
              <a:rPr lang="en-CA" baseline="0" dirty="0" smtClean="0"/>
              <a:t>So they give up and call after finding a phone number on the site</a:t>
            </a:r>
          </a:p>
          <a:p>
            <a:pPr marL="228600" indent="-228600">
              <a:buAutoNum type="arabicParenR"/>
            </a:pPr>
            <a:r>
              <a:rPr lang="en-CA" baseline="0" dirty="0" smtClean="0"/>
              <a:t>Determined, they end up finding a time to go swimming, they’ve only found one location which is 30kms away from their home that provides wheelchair access to the building, an accessible washroom and a loading crane for the pool and an assisted swimming program with assistive devices.</a:t>
            </a:r>
          </a:p>
          <a:p>
            <a:pPr marL="228600" indent="-228600">
              <a:buAutoNum type="arabicParenR"/>
            </a:pPr>
            <a:r>
              <a:rPr lang="en-CA" baseline="0" dirty="0" smtClean="0"/>
              <a:t>This person will have to change busses 3 times to reach the location.</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9</a:t>
            </a:fld>
            <a:endParaRPr lang="en-CA"/>
          </a:p>
        </p:txBody>
      </p:sp>
    </p:spTree>
    <p:extLst>
      <p:ext uri="{BB962C8B-B14F-4D97-AF65-F5344CB8AC3E}">
        <p14:creationId xmlns:p14="http://schemas.microsoft.com/office/powerpoint/2010/main" val="151513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52737"/>
            <a:ext cx="7772400" cy="2547714"/>
          </a:xfrm>
        </p:spPr>
        <p:txBody>
          <a:bodyPr/>
          <a:lstStyle>
            <a:lvl1pPr>
              <a:defRPr sz="6000"/>
            </a:lvl1pPr>
          </a:lstStyle>
          <a:p>
            <a:r>
              <a:rPr lang="en-US" dirty="0" smtClean="0"/>
              <a:t>Click to edit Master title style</a:t>
            </a:r>
            <a:endParaRPr lang="en-CA"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360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CA" dirty="0"/>
          </a:p>
        </p:txBody>
      </p:sp>
      <p:sp>
        <p:nvSpPr>
          <p:cNvPr id="4" name="Date Placeholder 3"/>
          <p:cNvSpPr>
            <a:spLocks noGrp="1"/>
          </p:cNvSpPr>
          <p:nvPr>
            <p:ph type="dt" sz="half" idx="10"/>
          </p:nvPr>
        </p:nvSpPr>
        <p:spPr>
          <a:xfrm>
            <a:off x="3318520" y="4797152"/>
            <a:ext cx="2133600" cy="365125"/>
          </a:xfrm>
          <a:prstGeom prst="rect">
            <a:avLst/>
          </a:prstGeom>
        </p:spPr>
        <p:txBody>
          <a:bodyPr/>
          <a:lstStyle>
            <a:lvl1pPr algn="ctr">
              <a:defRPr sz="2000" b="1">
                <a:solidFill>
                  <a:schemeClr val="tx1">
                    <a:lumMod val="65000"/>
                    <a:lumOff val="35000"/>
                  </a:schemeClr>
                </a:solidFill>
              </a:defRPr>
            </a:lvl1pPr>
          </a:lstStyle>
          <a:p>
            <a:r>
              <a:rPr lang="en-CA" dirty="0" smtClean="0"/>
              <a:t>May 25, 2017</a:t>
            </a:r>
            <a:endParaRPr lang="en-CA" dirty="0"/>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cxnSp>
        <p:nvCxnSpPr>
          <p:cNvPr id="7" name="Straight Connector 6"/>
          <p:cNvCxnSpPr/>
          <p:nvPr userDrawn="1"/>
        </p:nvCxnSpPr>
        <p:spPr>
          <a:xfrm>
            <a:off x="3851920" y="3356992"/>
            <a:ext cx="1066800" cy="0"/>
          </a:xfrm>
          <a:prstGeom prst="line">
            <a:avLst/>
          </a:prstGeom>
          <a:ln w="12700">
            <a:solidFill>
              <a:srgbClr val="F3B229"/>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324544" y="1268760"/>
            <a:ext cx="9468544"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791697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2017-11-15</a:t>
            </a:fld>
            <a:endParaRPr lang="en-CA"/>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296298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2017-11-15</a:t>
            </a:fld>
            <a:endParaRPr lang="en-CA"/>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392539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smtClean="0"/>
              <a:t>Click to edit Master title style</a:t>
            </a:r>
            <a:endParaRPr lang="en-CA"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2017-11-15</a:t>
            </a:fld>
            <a:endParaRPr lang="en-CA"/>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pic>
        <p:nvPicPr>
          <p:cNvPr id="16386" name="Picture 2" descr="Image result for disability inclusion icon vecto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15224"/>
          <a:stretch/>
        </p:blipFill>
        <p:spPr bwMode="auto">
          <a:xfrm>
            <a:off x="179512" y="5919518"/>
            <a:ext cx="1668413" cy="795608"/>
          </a:xfrm>
          <a:prstGeom prst="rect">
            <a:avLst/>
          </a:prstGeom>
          <a:ln>
            <a:noFill/>
          </a:ln>
          <a:effectLst>
            <a:outerShdw blurRad="50800" dist="38100" dir="18900000" algn="b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079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2017-11-15</a:t>
            </a:fld>
            <a:endParaRPr lang="en-CA"/>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4256043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2017-11-15</a:t>
            </a:fld>
            <a:endParaRPr lang="en-CA"/>
          </a:p>
        </p:txBody>
      </p:sp>
      <p:sp>
        <p:nvSpPr>
          <p:cNvPr id="6" name="Footer Placeholder 5"/>
          <p:cNvSpPr>
            <a:spLocks noGrp="1"/>
          </p:cNvSpPr>
          <p:nvPr>
            <p:ph type="ftr" sz="quarter" idx="11"/>
          </p:nvPr>
        </p:nvSpPr>
        <p:spPr>
          <a:xfrm>
            <a:off x="3124199" y="6356350"/>
            <a:ext cx="5818443"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3252194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2017-11-15</a:t>
            </a:fld>
            <a:endParaRPr lang="en-CA"/>
          </a:p>
        </p:txBody>
      </p:sp>
      <p:sp>
        <p:nvSpPr>
          <p:cNvPr id="8" name="Footer Placeholder 7"/>
          <p:cNvSpPr>
            <a:spLocks noGrp="1"/>
          </p:cNvSpPr>
          <p:nvPr>
            <p:ph type="ftr" sz="quarter" idx="11"/>
          </p:nvPr>
        </p:nvSpPr>
        <p:spPr>
          <a:xfrm>
            <a:off x="3124199" y="6356350"/>
            <a:ext cx="5818443" cy="365125"/>
          </a:xfrm>
          <a:prstGeom prst="rect">
            <a:avLst/>
          </a:prstGeom>
        </p:spPr>
        <p:txBody>
          <a:bodyPr/>
          <a:lstStyle/>
          <a:p>
            <a:endParaRPr lang="en-CA"/>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286410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2017-11-15</a:t>
            </a:fld>
            <a:endParaRPr lang="en-CA"/>
          </a:p>
        </p:txBody>
      </p:sp>
      <p:sp>
        <p:nvSpPr>
          <p:cNvPr id="4" name="Footer Placeholder 3"/>
          <p:cNvSpPr>
            <a:spLocks noGrp="1"/>
          </p:cNvSpPr>
          <p:nvPr>
            <p:ph type="ftr" sz="quarter" idx="11"/>
          </p:nvPr>
        </p:nvSpPr>
        <p:spPr>
          <a:xfrm>
            <a:off x="3124199" y="6356350"/>
            <a:ext cx="5818443" cy="365125"/>
          </a:xfrm>
          <a:prstGeom prst="rect">
            <a:avLst/>
          </a:prstGeom>
        </p:spPr>
        <p:txBody>
          <a:bodyPr/>
          <a:lstStyle/>
          <a:p>
            <a:endParaRPr lang="en-CA"/>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4158399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2017-11-15</a:t>
            </a:fld>
            <a:endParaRPr lang="en-CA"/>
          </a:p>
        </p:txBody>
      </p:sp>
      <p:sp>
        <p:nvSpPr>
          <p:cNvPr id="3" name="Footer Placeholder 2"/>
          <p:cNvSpPr>
            <a:spLocks noGrp="1"/>
          </p:cNvSpPr>
          <p:nvPr>
            <p:ph type="ftr" sz="quarter" idx="11"/>
          </p:nvPr>
        </p:nvSpPr>
        <p:spPr>
          <a:xfrm>
            <a:off x="3124199" y="6356350"/>
            <a:ext cx="5818443" cy="365125"/>
          </a:xfrm>
          <a:prstGeom prst="rect">
            <a:avLst/>
          </a:prstGeom>
        </p:spPr>
        <p:txBody>
          <a:bodyPr/>
          <a:lstStyle/>
          <a:p>
            <a:endParaRPr lang="en-CA"/>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990643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2017-11-15</a:t>
            </a:fld>
            <a:endParaRPr lang="en-CA"/>
          </a:p>
        </p:txBody>
      </p:sp>
      <p:sp>
        <p:nvSpPr>
          <p:cNvPr id="6" name="Footer Placeholder 5"/>
          <p:cNvSpPr>
            <a:spLocks noGrp="1"/>
          </p:cNvSpPr>
          <p:nvPr>
            <p:ph type="ftr" sz="quarter" idx="11"/>
          </p:nvPr>
        </p:nvSpPr>
        <p:spPr>
          <a:xfrm>
            <a:off x="3124199" y="6356350"/>
            <a:ext cx="5818443"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2058316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2017-11-15</a:t>
            </a:fld>
            <a:endParaRPr lang="en-CA"/>
          </a:p>
        </p:txBody>
      </p:sp>
      <p:sp>
        <p:nvSpPr>
          <p:cNvPr id="6" name="Footer Placeholder 5"/>
          <p:cNvSpPr>
            <a:spLocks noGrp="1"/>
          </p:cNvSpPr>
          <p:nvPr>
            <p:ph type="ftr" sz="quarter" idx="11"/>
          </p:nvPr>
        </p:nvSpPr>
        <p:spPr>
          <a:xfrm>
            <a:off x="3124199" y="6356350"/>
            <a:ext cx="5818443"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2181138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n-US" dirty="0" smtClean="0"/>
              <a:t>Click to edit Master title style</a:t>
            </a:r>
            <a:endParaRPr lang="en-CA"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596336" y="126958"/>
            <a:ext cx="1346307" cy="520741"/>
          </a:xfrm>
          <a:prstGeom prst="rect">
            <a:avLst/>
          </a:prstGeom>
          <a:noFill/>
          <a:ln>
            <a:noFill/>
          </a:ln>
        </p:spPr>
      </p:pic>
      <p:cxnSp>
        <p:nvCxnSpPr>
          <p:cNvPr id="8" name="Straight Connector 7"/>
          <p:cNvCxnSpPr/>
          <p:nvPr userDrawn="1"/>
        </p:nvCxnSpPr>
        <p:spPr>
          <a:xfrm>
            <a:off x="-2355280" y="1412776"/>
            <a:ext cx="11607800" cy="0"/>
          </a:xfrm>
          <a:prstGeom prst="line">
            <a:avLst/>
          </a:prstGeom>
          <a:ln>
            <a:solidFill>
              <a:srgbClr val="F3B229"/>
            </a:solidFill>
          </a:ln>
        </p:spPr>
        <p:style>
          <a:lnRef idx="1">
            <a:schemeClr val="accent1"/>
          </a:lnRef>
          <a:fillRef idx="0">
            <a:schemeClr val="accent1"/>
          </a:fillRef>
          <a:effectRef idx="0">
            <a:schemeClr val="accent1"/>
          </a:effectRef>
          <a:fontRef idx="minor">
            <a:schemeClr val="tx1"/>
          </a:fontRef>
        </p:style>
      </p:cxnSp>
      <p:sp>
        <p:nvSpPr>
          <p:cNvPr id="9" name="Footer Placeholder 3"/>
          <p:cNvSpPr txBox="1">
            <a:spLocks/>
          </p:cNvSpPr>
          <p:nvPr userDrawn="1"/>
        </p:nvSpPr>
        <p:spPr>
          <a:xfrm>
            <a:off x="-2988840" y="6420009"/>
            <a:ext cx="12192000" cy="465375"/>
          </a:xfrm>
          <a:prstGeom prst="rect">
            <a:avLst/>
          </a:prstGeom>
          <a:solidFill>
            <a:srgbClr val="234075"/>
          </a:solidFill>
          <a:ln>
            <a:noFill/>
          </a:ln>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cap="small" spc="600" dirty="0" smtClean="0">
                <a:solidFill>
                  <a:schemeClr val="bg1"/>
                </a:solidFill>
                <a:ea typeface="Gill Sans" charset="0"/>
                <a:cs typeface="Gill Sans" charset="0"/>
              </a:rPr>
              <a:t>government digital experience</a:t>
            </a:r>
            <a:endParaRPr lang="en-US" cap="small" spc="600" dirty="0">
              <a:solidFill>
                <a:schemeClr val="bg1"/>
              </a:solidFill>
              <a:ea typeface="Gill Sans" charset="0"/>
              <a:cs typeface="Gill Sans" charset="0"/>
            </a:endParaRPr>
          </a:p>
        </p:txBody>
      </p:sp>
    </p:spTree>
    <p:extLst>
      <p:ext uri="{BB962C8B-B14F-4D97-AF65-F5344CB8AC3E}">
        <p14:creationId xmlns:p14="http://schemas.microsoft.com/office/powerpoint/2010/main" val="4040288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6600" b="1" kern="1200" baseline="0">
          <a:solidFill>
            <a:srgbClr val="002060"/>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lumMod val="65000"/>
              <a:lumOff val="3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65000"/>
              <a:lumOff val="3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65000"/>
              <a:lumOff val="3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87824" y="3140968"/>
            <a:ext cx="3168352"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n>
                <a:solidFill>
                  <a:schemeClr val="bg1"/>
                </a:solidFill>
              </a:ln>
              <a:solidFill>
                <a:schemeClr val="bg1"/>
              </a:solidFill>
            </a:endParaRPr>
          </a:p>
        </p:txBody>
      </p:sp>
      <p:sp>
        <p:nvSpPr>
          <p:cNvPr id="4" name="Rectangle 3"/>
          <p:cNvSpPr/>
          <p:nvPr/>
        </p:nvSpPr>
        <p:spPr>
          <a:xfrm>
            <a:off x="-108520" y="3861048"/>
            <a:ext cx="9252520" cy="18722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ctrTitle"/>
          </p:nvPr>
        </p:nvSpPr>
        <p:spPr/>
        <p:txBody>
          <a:bodyPr/>
          <a:lstStyle/>
          <a:p>
            <a:r>
              <a:rPr lang="en-CA" dirty="0" smtClean="0"/>
              <a:t>Digital Product Innovation in the Public Service</a:t>
            </a:r>
            <a:endParaRPr lang="en-CA" dirty="0"/>
          </a:p>
        </p:txBody>
      </p:sp>
      <p:sp>
        <p:nvSpPr>
          <p:cNvPr id="3" name="Subtitle 2"/>
          <p:cNvSpPr>
            <a:spLocks noGrp="1"/>
          </p:cNvSpPr>
          <p:nvPr>
            <p:ph type="subTitle" idx="1"/>
          </p:nvPr>
        </p:nvSpPr>
        <p:spPr/>
        <p:txBody>
          <a:bodyPr/>
          <a:lstStyle/>
          <a:p>
            <a:r>
              <a:rPr lang="en-CA" dirty="0" smtClean="0"/>
              <a:t>Accessibility</a:t>
            </a:r>
            <a:endParaRPr lang="en-CA" dirty="0"/>
          </a:p>
        </p:txBody>
      </p:sp>
    </p:spTree>
    <p:extLst>
      <p:ext uri="{BB962C8B-B14F-4D97-AF65-F5344CB8AC3E}">
        <p14:creationId xmlns:p14="http://schemas.microsoft.com/office/powerpoint/2010/main" val="952842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cap="none" dirty="0" smtClean="0"/>
              <a:t>And here’s some more reasons why</a:t>
            </a:r>
            <a:endParaRPr lang="en-CA" cap="none" dirty="0"/>
          </a:p>
        </p:txBody>
      </p:sp>
      <p:sp>
        <p:nvSpPr>
          <p:cNvPr id="4" name="Text Placeholder 3"/>
          <p:cNvSpPr>
            <a:spLocks noGrp="1"/>
          </p:cNvSpPr>
          <p:nvPr>
            <p:ph type="body" idx="1"/>
          </p:nvPr>
        </p:nvSpPr>
        <p:spPr/>
        <p:txBody>
          <a:bodyPr>
            <a:noAutofit/>
          </a:bodyPr>
          <a:lstStyle/>
          <a:p>
            <a:pPr algn="ctr"/>
            <a:r>
              <a:rPr lang="en-CA" sz="13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 … 2 … 3</a:t>
            </a:r>
            <a:endParaRPr lang="en-CA" sz="13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5045680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9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 …</a:t>
            </a:r>
            <a:endParaRPr lang="en-CA" dirty="0"/>
          </a:p>
        </p:txBody>
      </p:sp>
      <p:sp>
        <p:nvSpPr>
          <p:cNvPr id="3" name="Content Placeholder 2"/>
          <p:cNvSpPr>
            <a:spLocks noGrp="1"/>
          </p:cNvSpPr>
          <p:nvPr>
            <p:ph idx="1"/>
          </p:nvPr>
        </p:nvSpPr>
        <p:spPr/>
        <p:txBody>
          <a:bodyPr>
            <a:normAutofit lnSpcReduction="10000"/>
          </a:bodyPr>
          <a:lstStyle/>
          <a:p>
            <a:pPr marL="0" indent="0">
              <a:buNone/>
            </a:pPr>
            <a:r>
              <a:rPr lang="en-CA" b="1" dirty="0" smtClean="0"/>
              <a:t>Standards of Conduct for Public Service Employees – Human Resources Policy 09</a:t>
            </a:r>
          </a:p>
          <a:p>
            <a:pPr marL="0" indent="0">
              <a:buNone/>
            </a:pPr>
            <a:r>
              <a:rPr lang="en-CA" dirty="0"/>
              <a:t>Service to the Public </a:t>
            </a:r>
          </a:p>
          <a:p>
            <a:pPr marL="400050" lvl="1" indent="0">
              <a:buNone/>
            </a:pPr>
            <a:r>
              <a:rPr lang="en-CA" dirty="0"/>
              <a:t>BC Public Service employees must provide service to the public in a manner that is courteous, professional, </a:t>
            </a:r>
            <a:r>
              <a:rPr lang="en-CA" b="1" dirty="0"/>
              <a:t>equitable</a:t>
            </a:r>
            <a:r>
              <a:rPr lang="en-CA" dirty="0"/>
              <a:t>, efficient, and effective. </a:t>
            </a:r>
            <a:r>
              <a:rPr lang="en-CA" b="1" dirty="0"/>
              <a:t>Employees must be sensitive and responsive to the changing needs, expectations, and rights of a diverse public in the proper performance of their duties. </a:t>
            </a:r>
          </a:p>
          <a:p>
            <a:endParaRPr lang="en-CA" dirty="0"/>
          </a:p>
        </p:txBody>
      </p:sp>
    </p:spTree>
    <p:extLst>
      <p:ext uri="{BB962C8B-B14F-4D97-AF65-F5344CB8AC3E}">
        <p14:creationId xmlns:p14="http://schemas.microsoft.com/office/powerpoint/2010/main" val="14860530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9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2 </a:t>
            </a:r>
            <a:r>
              <a:rPr lang="en-CA" sz="9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CA" dirty="0"/>
          </a:p>
        </p:txBody>
      </p:sp>
      <p:sp>
        <p:nvSpPr>
          <p:cNvPr id="3" name="Content Placeholder 2"/>
          <p:cNvSpPr>
            <a:spLocks noGrp="1"/>
          </p:cNvSpPr>
          <p:nvPr>
            <p:ph idx="1"/>
          </p:nvPr>
        </p:nvSpPr>
        <p:spPr>
          <a:xfrm>
            <a:off x="457200" y="1600200"/>
            <a:ext cx="4474840" cy="4525963"/>
          </a:xfrm>
        </p:spPr>
        <p:txBody>
          <a:bodyPr>
            <a:normAutofit/>
          </a:bodyPr>
          <a:lstStyle/>
          <a:p>
            <a:pPr marL="0" indent="0">
              <a:buNone/>
            </a:pPr>
            <a:r>
              <a:rPr lang="en-CA" b="1" dirty="0" smtClean="0"/>
              <a:t>Accessibility 2024 ten </a:t>
            </a:r>
            <a:r>
              <a:rPr lang="en-CA" b="1" dirty="0"/>
              <a:t>year action </a:t>
            </a:r>
            <a:r>
              <a:rPr lang="en-CA" b="1" dirty="0" smtClean="0"/>
              <a:t>plan</a:t>
            </a:r>
          </a:p>
          <a:p>
            <a:endParaRPr lang="en-CA" dirty="0"/>
          </a:p>
          <a:p>
            <a:pPr marL="0" indent="0">
              <a:buNone/>
            </a:pPr>
            <a:r>
              <a:rPr lang="en-CA" dirty="0" smtClean="0"/>
              <a:t>12 building blocks to address government’s commitment to accessibility</a:t>
            </a:r>
            <a:endParaRPr lang="en-CA" dirty="0"/>
          </a:p>
          <a:p>
            <a:endParaRPr lang="en-CA"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416036"/>
            <a:ext cx="3835276" cy="4893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1498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CA"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and 3</a:t>
            </a:r>
            <a:endParaRPr lang="en-CA" dirty="0"/>
          </a:p>
        </p:txBody>
      </p:sp>
      <p:sp>
        <p:nvSpPr>
          <p:cNvPr id="3" name="Content Placeholder 2"/>
          <p:cNvSpPr>
            <a:spLocks noGrp="1"/>
          </p:cNvSpPr>
          <p:nvPr>
            <p:ph idx="1"/>
          </p:nvPr>
        </p:nvSpPr>
        <p:spPr/>
        <p:txBody>
          <a:bodyPr>
            <a:normAutofit fontScale="70000" lnSpcReduction="20000"/>
          </a:bodyPr>
          <a:lstStyle/>
          <a:p>
            <a:pPr marL="0" indent="0">
              <a:buNone/>
            </a:pPr>
            <a:r>
              <a:rPr lang="en-CA" b="1" dirty="0"/>
              <a:t>BC Human Rights </a:t>
            </a:r>
            <a:r>
              <a:rPr lang="en-CA" b="1" dirty="0" smtClean="0"/>
              <a:t>Code 1996</a:t>
            </a:r>
          </a:p>
          <a:p>
            <a:pPr marL="0" indent="0">
              <a:buNone/>
            </a:pPr>
            <a:endParaRPr lang="en-CA" b="1" dirty="0"/>
          </a:p>
          <a:p>
            <a:pPr marL="0" indent="0">
              <a:buNone/>
            </a:pPr>
            <a:r>
              <a:rPr lang="en-CA" b="1" dirty="0" smtClean="0"/>
              <a:t>Discrimination </a:t>
            </a:r>
            <a:r>
              <a:rPr lang="en-CA" b="1" dirty="0"/>
              <a:t>in accommodation, service and facility</a:t>
            </a:r>
          </a:p>
          <a:p>
            <a:pPr marL="0" indent="0">
              <a:buNone/>
            </a:pPr>
            <a:r>
              <a:rPr lang="en-CA" b="1" dirty="0"/>
              <a:t>8</a:t>
            </a:r>
            <a:r>
              <a:rPr lang="en-CA" dirty="0"/>
              <a:t>  (1) A person must not, without a bona fide and reasonable justification,</a:t>
            </a:r>
          </a:p>
          <a:p>
            <a:pPr marL="400050" lvl="1" indent="0">
              <a:buNone/>
            </a:pPr>
            <a:r>
              <a:rPr lang="en-CA" dirty="0"/>
              <a:t>(a) deny to a person or class of persons any accommodation, service or facility customarily available to the public, or</a:t>
            </a:r>
          </a:p>
          <a:p>
            <a:pPr marL="400050" lvl="1" indent="0">
              <a:buNone/>
            </a:pPr>
            <a:r>
              <a:rPr lang="en-CA" dirty="0"/>
              <a:t>(b) discriminate against a person or class of persons regarding any accommodation, service or facility customarily available to the public</a:t>
            </a:r>
          </a:p>
          <a:p>
            <a:pPr marL="0" indent="0">
              <a:buNone/>
            </a:pPr>
            <a:r>
              <a:rPr lang="en-CA" dirty="0"/>
              <a:t>because of the race, colour, ancestry, place of origin, religion, marital status, family status, </a:t>
            </a:r>
            <a:r>
              <a:rPr lang="en-CA" b="1" dirty="0"/>
              <a:t>physical or mental disability</a:t>
            </a:r>
            <a:r>
              <a:rPr lang="en-CA" dirty="0"/>
              <a:t>, sex, sexual orientation, gender identity or expression, or age of that person or class of persons.</a:t>
            </a:r>
          </a:p>
        </p:txBody>
      </p:sp>
    </p:spTree>
    <p:extLst>
      <p:ext uri="{BB962C8B-B14F-4D97-AF65-F5344CB8AC3E}">
        <p14:creationId xmlns:p14="http://schemas.microsoft.com/office/powerpoint/2010/main" val="33904425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Accessibility Standards</a:t>
            </a:r>
            <a:endParaRPr lang="en-CA" dirty="0"/>
          </a:p>
        </p:txBody>
      </p:sp>
      <p:sp>
        <p:nvSpPr>
          <p:cNvPr id="3" name="Content Placeholder 2"/>
          <p:cNvSpPr>
            <a:spLocks noGrp="1"/>
          </p:cNvSpPr>
          <p:nvPr>
            <p:ph sz="half" idx="1"/>
          </p:nvPr>
        </p:nvSpPr>
        <p:spPr/>
        <p:txBody>
          <a:bodyPr>
            <a:normAutofit/>
          </a:bodyPr>
          <a:lstStyle/>
          <a:p>
            <a:pPr marL="0" indent="0">
              <a:buNone/>
            </a:pPr>
            <a:r>
              <a:rPr lang="en-CA" b="1" dirty="0" smtClean="0"/>
              <a:t>World Wide Web Consortium (W3C)</a:t>
            </a:r>
            <a:r>
              <a:rPr lang="en-CA" dirty="0" smtClean="0"/>
              <a:t> </a:t>
            </a:r>
          </a:p>
          <a:p>
            <a:pPr marL="0" indent="0">
              <a:buNone/>
            </a:pPr>
            <a:endParaRPr lang="en-CA" dirty="0" smtClean="0"/>
          </a:p>
          <a:p>
            <a:pPr marL="0" indent="0">
              <a:buNone/>
            </a:pPr>
            <a:r>
              <a:rPr lang="en-CA" b="1" dirty="0" smtClean="0"/>
              <a:t>Web Content Accessibility Guidelines (WCAG)</a:t>
            </a:r>
          </a:p>
          <a:p>
            <a:pPr marL="0" indent="0">
              <a:buNone/>
            </a:pPr>
            <a:endParaRPr lang="en-CA" b="1" dirty="0"/>
          </a:p>
          <a:p>
            <a:pPr marL="0" indent="0">
              <a:buNone/>
            </a:pPr>
            <a:r>
              <a:rPr lang="en-CA" b="1" dirty="0" smtClean="0"/>
              <a:t>4 Principles</a:t>
            </a:r>
            <a:endParaRPr lang="en-CA" dirty="0" smtClean="0"/>
          </a:p>
        </p:txBody>
      </p:sp>
      <p:pic>
        <p:nvPicPr>
          <p:cNvPr id="12290" name="Picture 2" descr="Image result for diagram of wcag princip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1844824"/>
            <a:ext cx="3810000" cy="411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714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572000" y="3066053"/>
            <a:ext cx="3960440" cy="273921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lIns="288000" tIns="288000" rIns="288000" bIns="288000" rtlCol="0" anchor="b"/>
          <a:lstStyle/>
          <a:p>
            <a:pPr algn="r"/>
            <a:r>
              <a:rPr lang="en-CA" sz="3200" b="1" dirty="0"/>
              <a:t>Robust</a:t>
            </a:r>
          </a:p>
          <a:p>
            <a:pPr algn="r"/>
            <a:endParaRPr lang="en-CA" sz="2400" dirty="0"/>
          </a:p>
          <a:p>
            <a:pPr algn="r"/>
            <a:r>
              <a:rPr lang="en-CA" sz="2400" dirty="0"/>
              <a:t>Can be used on any device, anywhere, anyhow</a:t>
            </a:r>
          </a:p>
        </p:txBody>
      </p:sp>
      <p:sp>
        <p:nvSpPr>
          <p:cNvPr id="16" name="Rectangle 15"/>
          <p:cNvSpPr/>
          <p:nvPr/>
        </p:nvSpPr>
        <p:spPr>
          <a:xfrm>
            <a:off x="611560" y="3066053"/>
            <a:ext cx="3960440" cy="273921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288000" tIns="288000" rIns="288000" bIns="288000" rtlCol="0" anchor="b"/>
          <a:lstStyle/>
          <a:p>
            <a:r>
              <a:rPr lang="en-CA" sz="3200" b="1" dirty="0"/>
              <a:t>Understandable</a:t>
            </a:r>
          </a:p>
          <a:p>
            <a:endParaRPr lang="en-CA" sz="2400" dirty="0"/>
          </a:p>
          <a:p>
            <a:r>
              <a:rPr lang="en-CA" sz="2400" dirty="0"/>
              <a:t>Anyone can understand how to </a:t>
            </a:r>
            <a:r>
              <a:rPr lang="en-CA" sz="2400" dirty="0" smtClean="0"/>
              <a:t>interact</a:t>
            </a:r>
            <a:endParaRPr lang="en-CA" sz="2400" dirty="0"/>
          </a:p>
        </p:txBody>
      </p:sp>
      <p:sp>
        <p:nvSpPr>
          <p:cNvPr id="2" name="Title 1"/>
          <p:cNvSpPr>
            <a:spLocks noGrp="1"/>
          </p:cNvSpPr>
          <p:nvPr>
            <p:ph type="title"/>
          </p:nvPr>
        </p:nvSpPr>
        <p:spPr/>
        <p:txBody>
          <a:bodyPr/>
          <a:lstStyle/>
          <a:p>
            <a:r>
              <a:rPr lang="en-CA" dirty="0" smtClean="0"/>
              <a:t>WCAG Principles</a:t>
            </a:r>
            <a:endParaRPr lang="en-CA" dirty="0"/>
          </a:p>
        </p:txBody>
      </p:sp>
      <p:sp>
        <p:nvSpPr>
          <p:cNvPr id="15" name="Rectangle 14"/>
          <p:cNvSpPr/>
          <p:nvPr/>
        </p:nvSpPr>
        <p:spPr>
          <a:xfrm>
            <a:off x="4572000" y="329749"/>
            <a:ext cx="3960440" cy="273921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288000" tIns="288000" rIns="288000" bIns="288000" rtlCol="0" anchor="t"/>
          <a:lstStyle/>
          <a:p>
            <a:pPr algn="r"/>
            <a:r>
              <a:rPr lang="en-CA" sz="3200" b="1" dirty="0"/>
              <a:t>Operable</a:t>
            </a:r>
            <a:endParaRPr lang="en-CA" sz="2800" b="1" dirty="0"/>
          </a:p>
          <a:p>
            <a:pPr algn="r"/>
            <a:endParaRPr lang="en-CA" sz="2400" dirty="0"/>
          </a:p>
          <a:p>
            <a:pPr algn="r"/>
            <a:r>
              <a:rPr lang="en-CA" sz="2400" dirty="0"/>
              <a:t>All users can navigate and participate</a:t>
            </a:r>
          </a:p>
          <a:p>
            <a:pPr algn="r"/>
            <a:endParaRPr lang="en-CA" sz="2800" dirty="0"/>
          </a:p>
        </p:txBody>
      </p:sp>
      <p:sp>
        <p:nvSpPr>
          <p:cNvPr id="8" name="Rectangle 7"/>
          <p:cNvSpPr/>
          <p:nvPr/>
        </p:nvSpPr>
        <p:spPr>
          <a:xfrm>
            <a:off x="611560" y="329749"/>
            <a:ext cx="3960440" cy="273921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288000" tIns="288000" rIns="288000" bIns="288000" rtlCol="0" anchor="t"/>
          <a:lstStyle/>
          <a:p>
            <a:r>
              <a:rPr lang="en-CA" sz="3200" b="1" dirty="0"/>
              <a:t>Perceivable</a:t>
            </a:r>
            <a:endParaRPr lang="en-CA" sz="2400" b="1" dirty="0"/>
          </a:p>
          <a:p>
            <a:endParaRPr lang="en-CA" sz="2400" dirty="0"/>
          </a:p>
          <a:p>
            <a:r>
              <a:rPr lang="en-CA" sz="2400" dirty="0"/>
              <a:t>All elements can be perceived and used</a:t>
            </a:r>
          </a:p>
          <a:p>
            <a:endParaRPr lang="en-CA" sz="2400" dirty="0"/>
          </a:p>
        </p:txBody>
      </p:sp>
      <p:pic>
        <p:nvPicPr>
          <p:cNvPr id="2060" name="Picture 1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5896" y="2060847"/>
            <a:ext cx="1944216" cy="19442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44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5"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ogs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2420888"/>
            <a:ext cx="5170587" cy="370721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smtClean="0"/>
              <a:t>How? Design fundamentals</a:t>
            </a:r>
            <a:endParaRPr lang="en-CA" dirty="0"/>
          </a:p>
        </p:txBody>
      </p:sp>
      <p:sp>
        <p:nvSpPr>
          <p:cNvPr id="3" name="Content Placeholder 2"/>
          <p:cNvSpPr>
            <a:spLocks noGrp="1"/>
          </p:cNvSpPr>
          <p:nvPr>
            <p:ph idx="1"/>
          </p:nvPr>
        </p:nvSpPr>
        <p:spPr/>
        <p:txBody>
          <a:bodyPr>
            <a:normAutofit/>
          </a:bodyPr>
          <a:lstStyle/>
          <a:p>
            <a:pPr marL="0" indent="0">
              <a:buNone/>
            </a:pPr>
            <a:r>
              <a:rPr lang="en-CA" dirty="0" smtClean="0"/>
              <a:t>Overview of how to approach design …</a:t>
            </a:r>
            <a:endParaRPr lang="en-CA" dirty="0"/>
          </a:p>
        </p:txBody>
      </p:sp>
    </p:spTree>
    <p:extLst>
      <p:ext uri="{BB962C8B-B14F-4D97-AF65-F5344CB8AC3E}">
        <p14:creationId xmlns:p14="http://schemas.microsoft.com/office/powerpoint/2010/main" val="9934825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Personas</a:t>
            </a:r>
            <a:endParaRPr lang="en-CA" dirty="0"/>
          </a:p>
        </p:txBody>
      </p:sp>
      <p:sp>
        <p:nvSpPr>
          <p:cNvPr id="3" name="Content Placeholder 2"/>
          <p:cNvSpPr>
            <a:spLocks noGrp="1"/>
          </p:cNvSpPr>
          <p:nvPr>
            <p:ph idx="1"/>
          </p:nvPr>
        </p:nvSpPr>
        <p:spPr/>
        <p:txBody>
          <a:bodyPr/>
          <a:lstStyle/>
          <a:p>
            <a:r>
              <a:rPr lang="en-CA" dirty="0" smtClean="0"/>
              <a:t>Create personas to accommodate persons with barriers in:</a:t>
            </a:r>
          </a:p>
          <a:p>
            <a:pPr lvl="1"/>
            <a:r>
              <a:rPr lang="en-CA" dirty="0" smtClean="0"/>
              <a:t>Sight – screen readers/screen enlargement</a:t>
            </a:r>
          </a:p>
          <a:p>
            <a:pPr lvl="1"/>
            <a:r>
              <a:rPr lang="en-CA" dirty="0" smtClean="0"/>
              <a:t>Hearing – plain language/icons/transcripts</a:t>
            </a:r>
          </a:p>
          <a:p>
            <a:pPr lvl="1"/>
            <a:r>
              <a:rPr lang="en-CA" dirty="0" smtClean="0"/>
              <a:t>Motor – keyboard/tab navigation</a:t>
            </a:r>
          </a:p>
          <a:p>
            <a:pPr lvl="1"/>
            <a:r>
              <a:rPr lang="en-CA" dirty="0" smtClean="0"/>
              <a:t>Cognitive – simple design, plain language</a:t>
            </a:r>
            <a:endParaRPr lang="en-CA" dirty="0"/>
          </a:p>
        </p:txBody>
      </p:sp>
    </p:spTree>
    <p:extLst>
      <p:ext uri="{BB962C8B-B14F-4D97-AF65-F5344CB8AC3E}">
        <p14:creationId xmlns:p14="http://schemas.microsoft.com/office/powerpoint/2010/main" val="31865943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UI Design</a:t>
            </a:r>
            <a:endParaRPr lang="en-CA" dirty="0"/>
          </a:p>
        </p:txBody>
      </p:sp>
      <p:sp>
        <p:nvSpPr>
          <p:cNvPr id="3" name="Content Placeholder 2"/>
          <p:cNvSpPr>
            <a:spLocks noGrp="1"/>
          </p:cNvSpPr>
          <p:nvPr>
            <p:ph idx="1"/>
          </p:nvPr>
        </p:nvSpPr>
        <p:spPr/>
        <p:txBody>
          <a:bodyPr/>
          <a:lstStyle/>
          <a:p>
            <a:r>
              <a:rPr lang="en-CA" dirty="0"/>
              <a:t>Easy to understand and navigate processes</a:t>
            </a:r>
          </a:p>
          <a:p>
            <a:r>
              <a:rPr lang="en-CA" dirty="0" smtClean="0"/>
              <a:t>Colour contrast</a:t>
            </a:r>
          </a:p>
          <a:p>
            <a:r>
              <a:rPr lang="en-CA" dirty="0" smtClean="0"/>
              <a:t>Use plain language and icons</a:t>
            </a:r>
          </a:p>
          <a:p>
            <a:r>
              <a:rPr lang="en-CA" dirty="0" smtClean="0"/>
              <a:t>Content structure – headings, lists, links, data</a:t>
            </a:r>
          </a:p>
          <a:p>
            <a:endParaRPr lang="en-CA" dirty="0"/>
          </a:p>
        </p:txBody>
      </p:sp>
    </p:spTree>
    <p:extLst>
      <p:ext uri="{BB962C8B-B14F-4D97-AF65-F5344CB8AC3E}">
        <p14:creationId xmlns:p14="http://schemas.microsoft.com/office/powerpoint/2010/main" val="42666512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Coding</a:t>
            </a:r>
            <a:endParaRPr lang="en-CA" dirty="0"/>
          </a:p>
        </p:txBody>
      </p:sp>
      <p:sp>
        <p:nvSpPr>
          <p:cNvPr id="3" name="Content Placeholder 2"/>
          <p:cNvSpPr>
            <a:spLocks noGrp="1"/>
          </p:cNvSpPr>
          <p:nvPr>
            <p:ph idx="1"/>
          </p:nvPr>
        </p:nvSpPr>
        <p:spPr/>
        <p:txBody>
          <a:bodyPr/>
          <a:lstStyle/>
          <a:p>
            <a:r>
              <a:rPr lang="en-CA" dirty="0" smtClean="0"/>
              <a:t>Provide skip to links</a:t>
            </a:r>
          </a:p>
          <a:p>
            <a:r>
              <a:rPr lang="en-CA" dirty="0" smtClean="0"/>
              <a:t>Inform users – alt text, alerts, popups</a:t>
            </a:r>
          </a:p>
          <a:p>
            <a:r>
              <a:rPr lang="en-CA" dirty="0" smtClean="0"/>
              <a:t>ARIA page zones</a:t>
            </a:r>
          </a:p>
          <a:p>
            <a:r>
              <a:rPr lang="en-CA" dirty="0" smtClean="0"/>
              <a:t>Responsive design</a:t>
            </a:r>
          </a:p>
          <a:p>
            <a:r>
              <a:rPr lang="en-CA" dirty="0" smtClean="0"/>
              <a:t>Tab order</a:t>
            </a:r>
          </a:p>
          <a:p>
            <a:r>
              <a:rPr lang="en-CA" dirty="0" smtClean="0"/>
              <a:t>Labels</a:t>
            </a:r>
            <a:endParaRPr lang="en-CA" dirty="0"/>
          </a:p>
        </p:txBody>
      </p:sp>
    </p:spTree>
    <p:extLst>
      <p:ext uri="{BB962C8B-B14F-4D97-AF65-F5344CB8AC3E}">
        <p14:creationId xmlns:p14="http://schemas.microsoft.com/office/powerpoint/2010/main" val="3989829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Overview</a:t>
            </a:r>
            <a:endParaRPr lang="en-CA" dirty="0"/>
          </a:p>
        </p:txBody>
      </p:sp>
      <p:sp>
        <p:nvSpPr>
          <p:cNvPr id="3" name="Content Placeholder 2"/>
          <p:cNvSpPr>
            <a:spLocks noGrp="1"/>
          </p:cNvSpPr>
          <p:nvPr>
            <p:ph idx="1"/>
          </p:nvPr>
        </p:nvSpPr>
        <p:spPr/>
        <p:txBody>
          <a:bodyPr/>
          <a:lstStyle/>
          <a:p>
            <a:r>
              <a:rPr lang="en-CA" dirty="0" smtClean="0"/>
              <a:t>Look at statistics/who’s who at the zoo</a:t>
            </a:r>
          </a:p>
          <a:p>
            <a:r>
              <a:rPr lang="en-CA" dirty="0" smtClean="0"/>
              <a:t>Understand barriers</a:t>
            </a:r>
          </a:p>
          <a:p>
            <a:r>
              <a:rPr lang="en-CA" dirty="0" smtClean="0"/>
              <a:t>Standards, law, why</a:t>
            </a:r>
          </a:p>
          <a:p>
            <a:r>
              <a:rPr lang="en-CA" dirty="0" smtClean="0"/>
              <a:t>How</a:t>
            </a:r>
          </a:p>
          <a:p>
            <a:r>
              <a:rPr lang="en-CA" dirty="0" smtClean="0"/>
              <a:t>Demonstrations</a:t>
            </a:r>
          </a:p>
          <a:p>
            <a:r>
              <a:rPr lang="en-CA" dirty="0" smtClean="0"/>
              <a:t>A whole bunch of questions and chatter</a:t>
            </a:r>
          </a:p>
          <a:p>
            <a:endParaRPr lang="en-CA" dirty="0"/>
          </a:p>
        </p:txBody>
      </p:sp>
    </p:spTree>
    <p:extLst>
      <p:ext uri="{BB962C8B-B14F-4D97-AF65-F5344CB8AC3E}">
        <p14:creationId xmlns:p14="http://schemas.microsoft.com/office/powerpoint/2010/main" val="14923830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Testing</a:t>
            </a:r>
            <a:endParaRPr lang="en-CA" dirty="0"/>
          </a:p>
        </p:txBody>
      </p:sp>
      <p:sp>
        <p:nvSpPr>
          <p:cNvPr id="3" name="Content Placeholder 2"/>
          <p:cNvSpPr>
            <a:spLocks noGrp="1"/>
          </p:cNvSpPr>
          <p:nvPr>
            <p:ph idx="1"/>
          </p:nvPr>
        </p:nvSpPr>
        <p:spPr/>
        <p:txBody>
          <a:bodyPr/>
          <a:lstStyle/>
          <a:p>
            <a:r>
              <a:rPr lang="en-CA" dirty="0" smtClean="0"/>
              <a:t>Manual tab/keyboard tests</a:t>
            </a:r>
          </a:p>
          <a:p>
            <a:r>
              <a:rPr lang="en-CA" dirty="0" smtClean="0"/>
              <a:t>Online tests</a:t>
            </a:r>
          </a:p>
          <a:p>
            <a:r>
              <a:rPr lang="en-CA" dirty="0" smtClean="0"/>
              <a:t>Multiple device, platform, browser tests</a:t>
            </a:r>
          </a:p>
          <a:p>
            <a:r>
              <a:rPr lang="en-CA" dirty="0" smtClean="0"/>
              <a:t>Screen reader tests</a:t>
            </a:r>
          </a:p>
          <a:p>
            <a:r>
              <a:rPr lang="en-CA" dirty="0" smtClean="0"/>
              <a:t>Check the code</a:t>
            </a:r>
          </a:p>
          <a:p>
            <a:r>
              <a:rPr lang="en-CA" dirty="0" smtClean="0"/>
              <a:t>User testing</a:t>
            </a:r>
            <a:endParaRPr lang="en-CA" dirty="0"/>
          </a:p>
        </p:txBody>
      </p:sp>
    </p:spTree>
    <p:extLst>
      <p:ext uri="{BB962C8B-B14F-4D97-AF65-F5344CB8AC3E}">
        <p14:creationId xmlns:p14="http://schemas.microsoft.com/office/powerpoint/2010/main" val="10259543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Activity in </a:t>
            </a:r>
            <a:r>
              <a:rPr lang="en-CA" dirty="0" err="1" smtClean="0"/>
              <a:t>Gov</a:t>
            </a:r>
            <a:endParaRPr lang="en-CA" dirty="0"/>
          </a:p>
        </p:txBody>
      </p:sp>
      <p:sp>
        <p:nvSpPr>
          <p:cNvPr id="3" name="Content Placeholder 2"/>
          <p:cNvSpPr>
            <a:spLocks noGrp="1"/>
          </p:cNvSpPr>
          <p:nvPr>
            <p:ph idx="1"/>
          </p:nvPr>
        </p:nvSpPr>
        <p:spPr/>
        <p:txBody>
          <a:bodyPr/>
          <a:lstStyle/>
          <a:p>
            <a:r>
              <a:rPr lang="en-CA" dirty="0"/>
              <a:t>Auditing and advisory services</a:t>
            </a:r>
          </a:p>
          <a:p>
            <a:r>
              <a:rPr lang="en-CA" dirty="0"/>
              <a:t>Outreach to developer networks</a:t>
            </a:r>
          </a:p>
          <a:p>
            <a:r>
              <a:rPr lang="en-CA" dirty="0"/>
              <a:t>Continual development of guides on gov.bc.ca</a:t>
            </a:r>
          </a:p>
          <a:p>
            <a:r>
              <a:rPr lang="en-CA" dirty="0" smtClean="0"/>
              <a:t>Service Design project focussed on accessibility</a:t>
            </a:r>
          </a:p>
        </p:txBody>
      </p:sp>
    </p:spTree>
    <p:extLst>
      <p:ext uri="{BB962C8B-B14F-4D97-AF65-F5344CB8AC3E}">
        <p14:creationId xmlns:p14="http://schemas.microsoft.com/office/powerpoint/2010/main" val="3640100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Service Design</a:t>
            </a:r>
            <a:endParaRPr lang="en-CA" dirty="0"/>
          </a:p>
        </p:txBody>
      </p:sp>
      <p:sp>
        <p:nvSpPr>
          <p:cNvPr id="3" name="Content Placeholder 2"/>
          <p:cNvSpPr>
            <a:spLocks noGrp="1"/>
          </p:cNvSpPr>
          <p:nvPr>
            <p:ph idx="1"/>
          </p:nvPr>
        </p:nvSpPr>
        <p:spPr/>
        <p:txBody>
          <a:bodyPr/>
          <a:lstStyle/>
          <a:p>
            <a:r>
              <a:rPr lang="en-CA" dirty="0" smtClean="0"/>
              <a:t>Rommel’s compelling story …</a:t>
            </a:r>
            <a:endParaRPr lang="en-CA" dirty="0"/>
          </a:p>
        </p:txBody>
      </p:sp>
    </p:spTree>
    <p:extLst>
      <p:ext uri="{BB962C8B-B14F-4D97-AF65-F5344CB8AC3E}">
        <p14:creationId xmlns:p14="http://schemas.microsoft.com/office/powerpoint/2010/main" val="22413718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Demo Time</a:t>
            </a:r>
            <a:endParaRPr lang="en-CA" dirty="0"/>
          </a:p>
        </p:txBody>
      </p:sp>
      <p:sp>
        <p:nvSpPr>
          <p:cNvPr id="3" name="Content Placeholder 2"/>
          <p:cNvSpPr>
            <a:spLocks noGrp="1"/>
          </p:cNvSpPr>
          <p:nvPr>
            <p:ph idx="1"/>
          </p:nvPr>
        </p:nvSpPr>
        <p:spPr/>
        <p:txBody>
          <a:bodyPr/>
          <a:lstStyle/>
          <a:p>
            <a:endParaRPr lang="en-CA"/>
          </a:p>
        </p:txBody>
      </p:sp>
      <p:pic>
        <p:nvPicPr>
          <p:cNvPr id="15362" name="Picture 2" descr="Image result for and now for a demon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1700808"/>
            <a:ext cx="3286125" cy="4400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5616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MSP</a:t>
            </a:r>
            <a:endParaRPr lang="en-CA" dirty="0"/>
          </a:p>
        </p:txBody>
      </p:sp>
      <p:sp>
        <p:nvSpPr>
          <p:cNvPr id="3" name="Content Placeholder 2"/>
          <p:cNvSpPr>
            <a:spLocks noGrp="1"/>
          </p:cNvSpPr>
          <p:nvPr>
            <p:ph idx="1"/>
          </p:nvPr>
        </p:nvSpPr>
        <p:spPr/>
        <p:txBody>
          <a:bodyPr/>
          <a:lstStyle/>
          <a:p>
            <a:r>
              <a:rPr lang="en-CA" dirty="0" smtClean="0"/>
              <a:t>And here’s Greg …</a:t>
            </a:r>
          </a:p>
        </p:txBody>
      </p:sp>
    </p:spTree>
    <p:extLst>
      <p:ext uri="{BB962C8B-B14F-4D97-AF65-F5344CB8AC3E}">
        <p14:creationId xmlns:p14="http://schemas.microsoft.com/office/powerpoint/2010/main" val="40236871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Then …</a:t>
            </a:r>
            <a:endParaRPr lang="en-CA" dirty="0"/>
          </a:p>
        </p:txBody>
      </p:sp>
      <p:sp>
        <p:nvSpPr>
          <p:cNvPr id="3" name="Content Placeholder 2"/>
          <p:cNvSpPr>
            <a:spLocks noGrp="1"/>
          </p:cNvSpPr>
          <p:nvPr>
            <p:ph idx="1"/>
          </p:nvPr>
        </p:nvSpPr>
        <p:spPr/>
        <p:txBody>
          <a:bodyPr>
            <a:normAutofit fontScale="92500" lnSpcReduction="10000"/>
          </a:bodyPr>
          <a:lstStyle/>
          <a:p>
            <a:pPr marL="0" indent="0">
              <a:buNone/>
            </a:pPr>
            <a:r>
              <a:rPr lang="en-CA" dirty="0" smtClean="0"/>
              <a:t>Questions and chatter</a:t>
            </a:r>
          </a:p>
          <a:p>
            <a:endParaRPr lang="en-CA" dirty="0"/>
          </a:p>
          <a:p>
            <a:pPr marL="0" indent="0" algn="r">
              <a:buNone/>
            </a:pPr>
            <a:endParaRPr lang="en-CA" dirty="0" smtClean="0"/>
          </a:p>
          <a:p>
            <a:pPr marL="0" indent="0" algn="r">
              <a:buNone/>
            </a:pPr>
            <a:endParaRPr lang="en-CA" dirty="0"/>
          </a:p>
          <a:p>
            <a:pPr marL="0" indent="0" algn="r">
              <a:buNone/>
            </a:pPr>
            <a:endParaRPr lang="en-CA" dirty="0" smtClean="0"/>
          </a:p>
          <a:p>
            <a:pPr marL="0" indent="0" algn="r">
              <a:buNone/>
            </a:pPr>
            <a:endParaRPr lang="en-CA" dirty="0"/>
          </a:p>
          <a:p>
            <a:pPr marL="0" indent="0" algn="r">
              <a:buNone/>
            </a:pPr>
            <a:endParaRPr lang="en-CA" dirty="0" smtClean="0"/>
          </a:p>
          <a:p>
            <a:pPr marL="0" indent="0" algn="r">
              <a:buNone/>
            </a:pPr>
            <a:r>
              <a:rPr lang="en-CA" dirty="0" smtClean="0"/>
              <a:t>Contact Heidi Leckenby for advice, </a:t>
            </a:r>
            <a:br>
              <a:rPr lang="en-CA" dirty="0" smtClean="0"/>
            </a:br>
            <a:r>
              <a:rPr lang="en-CA" dirty="0" smtClean="0"/>
              <a:t>information or audits</a:t>
            </a:r>
            <a:endParaRPr lang="en-CA" dirty="0"/>
          </a:p>
        </p:txBody>
      </p:sp>
    </p:spTree>
    <p:extLst>
      <p:ext uri="{BB962C8B-B14F-4D97-AF65-F5344CB8AC3E}">
        <p14:creationId xmlns:p14="http://schemas.microsoft.com/office/powerpoint/2010/main" val="1276279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Image result for 1 in 10 people are disab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6296" y="3736112"/>
            <a:ext cx="5867400" cy="24479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smtClean="0"/>
              <a:t>Statistically Speaking</a:t>
            </a:r>
            <a:endParaRPr lang="en-CA" dirty="0"/>
          </a:p>
        </p:txBody>
      </p:sp>
      <p:sp>
        <p:nvSpPr>
          <p:cNvPr id="3" name="Content Placeholder 2"/>
          <p:cNvSpPr>
            <a:spLocks noGrp="1"/>
          </p:cNvSpPr>
          <p:nvPr>
            <p:ph idx="1"/>
          </p:nvPr>
        </p:nvSpPr>
        <p:spPr/>
        <p:txBody>
          <a:bodyPr/>
          <a:lstStyle/>
          <a:p>
            <a:r>
              <a:rPr lang="en-CA" dirty="0" smtClean="0"/>
              <a:t>2011 – 3.7 million British Columbians self identified as a person with a disability (15%)</a:t>
            </a:r>
          </a:p>
          <a:p>
            <a:r>
              <a:rPr lang="en-CA" dirty="0" smtClean="0"/>
              <a:t>Seniors represent 17.5% of the population of which 33% are registered PWDs</a:t>
            </a:r>
            <a:endParaRPr lang="en-CA" dirty="0"/>
          </a:p>
        </p:txBody>
      </p:sp>
      <p:sp>
        <p:nvSpPr>
          <p:cNvPr id="4" name="AutoShape 2" descr="Image result for 1 in 10 people are disable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3427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but</a:t>
            </a:r>
            <a:endParaRPr lang="en-CA" dirty="0"/>
          </a:p>
        </p:txBody>
      </p:sp>
      <p:sp>
        <p:nvSpPr>
          <p:cNvPr id="3" name="Content Placeholder 2"/>
          <p:cNvSpPr>
            <a:spLocks noGrp="1"/>
          </p:cNvSpPr>
          <p:nvPr>
            <p:ph idx="1"/>
          </p:nvPr>
        </p:nvSpPr>
        <p:spPr/>
        <p:txBody>
          <a:bodyPr/>
          <a:lstStyle/>
          <a:p>
            <a:endParaRPr lang="en-CA" dirty="0"/>
          </a:p>
        </p:txBody>
      </p:sp>
      <p:pic>
        <p:nvPicPr>
          <p:cNvPr id="7" name="Picture 4" descr="Image result for 1 in 10 people are disabled"/>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328292" y="3356992"/>
            <a:ext cx="5867400" cy="24479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1 in 10 people are disabled"/>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886492" y="2112288"/>
            <a:ext cx="5867400" cy="24479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1 in 10 people are disabled"/>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14064" y="2410405"/>
            <a:ext cx="5867400" cy="24479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1 in 10 people are disabled"/>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948264" y="2996952"/>
            <a:ext cx="5867400" cy="244792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Image result for 1 in 10 people are disab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645024"/>
            <a:ext cx="5867400" cy="2447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7392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Image result for disability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1628801"/>
            <a:ext cx="2442220" cy="339851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smtClean="0"/>
              <a:t>Disability Barriers</a:t>
            </a:r>
            <a:endParaRPr lang="en-CA" dirty="0"/>
          </a:p>
        </p:txBody>
      </p:sp>
      <p:sp>
        <p:nvSpPr>
          <p:cNvPr id="3" name="Content Placeholder 2"/>
          <p:cNvSpPr>
            <a:spLocks noGrp="1"/>
          </p:cNvSpPr>
          <p:nvPr>
            <p:ph idx="1"/>
          </p:nvPr>
        </p:nvSpPr>
        <p:spPr/>
        <p:txBody>
          <a:bodyPr>
            <a:normAutofit fontScale="92500" lnSpcReduction="10000"/>
          </a:bodyPr>
          <a:lstStyle/>
          <a:p>
            <a:r>
              <a:rPr lang="en-CA" b="1" dirty="0" smtClean="0"/>
              <a:t>Cognitive</a:t>
            </a:r>
            <a:r>
              <a:rPr lang="en-CA" dirty="0" smtClean="0"/>
              <a:t> – </a:t>
            </a:r>
            <a:r>
              <a:rPr lang="en-CA" sz="2800" dirty="0" smtClean="0"/>
              <a:t>traumatic brain injury, </a:t>
            </a:r>
            <a:br>
              <a:rPr lang="en-CA" sz="2800" dirty="0" smtClean="0"/>
            </a:br>
            <a:r>
              <a:rPr lang="en-CA" sz="2800" dirty="0" smtClean="0"/>
              <a:t>autism, learning disorder, down syndrome, </a:t>
            </a:r>
            <a:br>
              <a:rPr lang="en-CA" sz="2800" dirty="0" smtClean="0"/>
            </a:br>
            <a:r>
              <a:rPr lang="en-CA" sz="2800" dirty="0" smtClean="0"/>
              <a:t>dementia</a:t>
            </a:r>
            <a:endParaRPr lang="en-CA" dirty="0" smtClean="0"/>
          </a:p>
          <a:p>
            <a:r>
              <a:rPr lang="en-CA" b="1" dirty="0" smtClean="0"/>
              <a:t>Motor</a:t>
            </a:r>
            <a:r>
              <a:rPr lang="en-CA" dirty="0" smtClean="0"/>
              <a:t> – </a:t>
            </a:r>
            <a:r>
              <a:rPr lang="en-CA" sz="2800" dirty="0" smtClean="0"/>
              <a:t>traumatic injury, </a:t>
            </a:r>
            <a:br>
              <a:rPr lang="en-CA" sz="2800" dirty="0" smtClean="0"/>
            </a:br>
            <a:r>
              <a:rPr lang="en-CA" sz="2800" dirty="0" smtClean="0"/>
              <a:t>congenital disease</a:t>
            </a:r>
          </a:p>
          <a:p>
            <a:r>
              <a:rPr lang="en-CA" b="1" dirty="0" smtClean="0"/>
              <a:t>Visual</a:t>
            </a:r>
            <a:r>
              <a:rPr lang="en-CA" dirty="0" smtClean="0"/>
              <a:t> – </a:t>
            </a:r>
            <a:r>
              <a:rPr lang="en-CA" sz="2800" dirty="0" smtClean="0"/>
              <a:t>legally blind, </a:t>
            </a:r>
            <a:br>
              <a:rPr lang="en-CA" sz="2800" dirty="0" smtClean="0"/>
            </a:br>
            <a:r>
              <a:rPr lang="en-CA" sz="2800" dirty="0" smtClean="0"/>
              <a:t>colour-blindness</a:t>
            </a:r>
          </a:p>
          <a:p>
            <a:r>
              <a:rPr lang="en-CA" b="1" dirty="0" smtClean="0"/>
              <a:t>Auditory</a:t>
            </a:r>
            <a:r>
              <a:rPr lang="en-CA" dirty="0" smtClean="0"/>
              <a:t> – </a:t>
            </a:r>
            <a:r>
              <a:rPr lang="en-CA" sz="2800" dirty="0" smtClean="0"/>
              <a:t>conductive hearing loss, </a:t>
            </a:r>
            <a:br>
              <a:rPr lang="en-CA" sz="2800" dirty="0" smtClean="0"/>
            </a:br>
            <a:r>
              <a:rPr lang="en-CA" sz="2800" dirty="0" smtClean="0"/>
              <a:t>neural hearing loss, high/low tone deafnes</a:t>
            </a:r>
            <a:r>
              <a:rPr lang="en-CA" dirty="0" smtClean="0"/>
              <a:t>s</a:t>
            </a:r>
          </a:p>
          <a:p>
            <a:r>
              <a:rPr lang="en-CA" b="1" dirty="0" smtClean="0"/>
              <a:t>Seizures</a:t>
            </a:r>
            <a:r>
              <a:rPr lang="en-CA" dirty="0" smtClean="0"/>
              <a:t> – </a:t>
            </a:r>
            <a:r>
              <a:rPr lang="en-CA" sz="2800" dirty="0" smtClean="0"/>
              <a:t>vestibular disorders</a:t>
            </a:r>
          </a:p>
          <a:p>
            <a:pPr marL="0" indent="0">
              <a:buNone/>
            </a:pPr>
            <a:endParaRPr lang="en-CA" dirty="0"/>
          </a:p>
        </p:txBody>
      </p:sp>
      <p:sp>
        <p:nvSpPr>
          <p:cNvPr id="4" name="TextBox 3"/>
          <p:cNvSpPr txBox="1"/>
          <p:nvPr/>
        </p:nvSpPr>
        <p:spPr>
          <a:xfrm>
            <a:off x="2555776" y="1916832"/>
            <a:ext cx="4341894" cy="2553891"/>
          </a:xfrm>
          <a:prstGeom prst="round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CA" sz="4800" b="1" dirty="0" smtClean="0">
                <a:ln w="19050">
                  <a:solidFill>
                    <a:schemeClr val="tx2">
                      <a:tint val="1000"/>
                    </a:schemeClr>
                  </a:solidFill>
                  <a:prstDash val="solid"/>
                </a:ln>
                <a:solidFill>
                  <a:schemeClr val="accent6">
                    <a:lumMod val="75000"/>
                  </a:schemeClr>
                </a:solidFill>
                <a:effectLst>
                  <a:outerShdw blurRad="50000" dist="50800" dir="7500000" algn="tl">
                    <a:srgbClr val="000000">
                      <a:shade val="5000"/>
                      <a:alpha val="35000"/>
                    </a:srgbClr>
                  </a:outerShdw>
                </a:effectLst>
              </a:rPr>
              <a:t>Question:</a:t>
            </a:r>
          </a:p>
          <a:p>
            <a:r>
              <a:rPr lang="en-CA" sz="3200" dirty="0" smtClean="0">
                <a:solidFill>
                  <a:schemeClr val="accent6">
                    <a:lumMod val="75000"/>
                  </a:schemeClr>
                </a:solidFill>
              </a:rPr>
              <a:t>What do you think are the most prevalent disabilities?</a:t>
            </a:r>
            <a:endParaRPr lang="en-CA" sz="3200" dirty="0">
              <a:solidFill>
                <a:schemeClr val="accent6">
                  <a:lumMod val="75000"/>
                </a:schemeClr>
              </a:solidFill>
            </a:endParaRPr>
          </a:p>
        </p:txBody>
      </p:sp>
    </p:spTree>
    <p:extLst>
      <p:ext uri="{BB962C8B-B14F-4D97-AF65-F5344CB8AC3E}">
        <p14:creationId xmlns:p14="http://schemas.microsoft.com/office/powerpoint/2010/main" val="3251100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07904" y="1628800"/>
            <a:ext cx="1440160" cy="1323439"/>
          </a:xfrm>
          <a:prstGeom prst="rect">
            <a:avLst/>
          </a:prstGeom>
          <a:noFill/>
        </p:spPr>
        <p:txBody>
          <a:bodyPr wrap="square" rtlCol="0">
            <a:spAutoFit/>
          </a:bodyPr>
          <a:lstStyle/>
          <a:p>
            <a:pPr algn="ctr"/>
            <a:r>
              <a:rPr lang="en-CA" sz="8000" b="1" dirty="0" smtClean="0">
                <a:solidFill>
                  <a:srgbClr val="FFC000"/>
                </a:solidFill>
              </a:rPr>
              <a:t>vs</a:t>
            </a:r>
            <a:endParaRPr lang="en-CA" sz="8000" b="1" dirty="0">
              <a:solidFill>
                <a:srgbClr val="FFC000"/>
              </a:solidFill>
            </a:endParaRPr>
          </a:p>
        </p:txBody>
      </p:sp>
      <p:sp>
        <p:nvSpPr>
          <p:cNvPr id="2" name="Title 1"/>
          <p:cNvSpPr>
            <a:spLocks noGrp="1"/>
          </p:cNvSpPr>
          <p:nvPr>
            <p:ph type="title"/>
          </p:nvPr>
        </p:nvSpPr>
        <p:spPr/>
        <p:txBody>
          <a:bodyPr/>
          <a:lstStyle/>
          <a:p>
            <a:r>
              <a:rPr lang="en-CA" dirty="0" smtClean="0"/>
              <a:t>Understanding</a:t>
            </a:r>
            <a:endParaRPr lang="en-CA" dirty="0"/>
          </a:p>
        </p:txBody>
      </p:sp>
      <p:sp>
        <p:nvSpPr>
          <p:cNvPr id="4" name="Content Placeholder 3"/>
          <p:cNvSpPr>
            <a:spLocks noGrp="1"/>
          </p:cNvSpPr>
          <p:nvPr>
            <p:ph sz="half" idx="1"/>
          </p:nvPr>
        </p:nvSpPr>
        <p:spPr/>
        <p:txBody>
          <a:bodyPr>
            <a:normAutofit/>
          </a:bodyPr>
          <a:lstStyle/>
          <a:p>
            <a:pPr marL="0" indent="0">
              <a:buNone/>
            </a:pPr>
            <a:r>
              <a:rPr lang="en-CA" b="1" dirty="0"/>
              <a:t>Disability</a:t>
            </a:r>
          </a:p>
          <a:p>
            <a:pPr marL="0" indent="0">
              <a:buNone/>
            </a:pPr>
            <a:endParaRPr lang="en-CA" b="1" dirty="0" smtClean="0"/>
          </a:p>
          <a:p>
            <a:pPr marL="0" indent="0">
              <a:buNone/>
            </a:pPr>
            <a:r>
              <a:rPr lang="en-CA" dirty="0"/>
              <a:t>… </a:t>
            </a:r>
            <a:r>
              <a:rPr lang="en-CA" dirty="0" smtClean="0"/>
              <a:t>physical, sensory </a:t>
            </a:r>
            <a:r>
              <a:rPr lang="en-CA" dirty="0"/>
              <a:t>or mental </a:t>
            </a:r>
            <a:r>
              <a:rPr lang="en-CA" dirty="0" smtClean="0"/>
              <a:t>long term impairment </a:t>
            </a:r>
            <a:r>
              <a:rPr lang="en-CA" dirty="0"/>
              <a:t>that substantially </a:t>
            </a:r>
            <a:r>
              <a:rPr lang="en-CA" dirty="0" smtClean="0"/>
              <a:t>impacts interaction with daily life</a:t>
            </a:r>
            <a:endParaRPr lang="en-CA" dirty="0"/>
          </a:p>
        </p:txBody>
      </p:sp>
      <p:sp>
        <p:nvSpPr>
          <p:cNvPr id="5" name="Content Placeholder 4"/>
          <p:cNvSpPr>
            <a:spLocks noGrp="1"/>
          </p:cNvSpPr>
          <p:nvPr>
            <p:ph sz="half" idx="2"/>
          </p:nvPr>
        </p:nvSpPr>
        <p:spPr/>
        <p:txBody>
          <a:bodyPr>
            <a:normAutofit/>
          </a:bodyPr>
          <a:lstStyle/>
          <a:p>
            <a:pPr marL="0" indent="0">
              <a:buNone/>
            </a:pPr>
            <a:r>
              <a:rPr lang="en-CA" b="1" dirty="0" smtClean="0"/>
              <a:t>Accessibility</a:t>
            </a:r>
          </a:p>
          <a:p>
            <a:pPr marL="0" indent="0">
              <a:buNone/>
            </a:pPr>
            <a:endParaRPr lang="en-CA" dirty="0" smtClean="0"/>
          </a:p>
          <a:p>
            <a:pPr marL="0" indent="0">
              <a:buNone/>
            </a:pPr>
            <a:r>
              <a:rPr lang="en-CA" dirty="0" smtClean="0"/>
              <a:t>… the flexibility to accommodate </a:t>
            </a:r>
            <a:r>
              <a:rPr lang="en-CA" dirty="0" smtClean="0"/>
              <a:t>every user’s </a:t>
            </a:r>
            <a:r>
              <a:rPr lang="en-CA" dirty="0" smtClean="0"/>
              <a:t>needs and preferences when interacting with products, services and </a:t>
            </a:r>
            <a:r>
              <a:rPr lang="en-CA" dirty="0" smtClean="0"/>
              <a:t>environments</a:t>
            </a:r>
            <a:endParaRPr lang="en-CA" dirty="0"/>
          </a:p>
        </p:txBody>
      </p:sp>
    </p:spTree>
    <p:extLst>
      <p:ext uri="{BB962C8B-B14F-4D97-AF65-F5344CB8AC3E}">
        <p14:creationId xmlns:p14="http://schemas.microsoft.com/office/powerpoint/2010/main" val="582714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Accessibility Barriers</a:t>
            </a:r>
            <a:endParaRPr lang="en-CA" dirty="0"/>
          </a:p>
        </p:txBody>
      </p:sp>
      <p:sp>
        <p:nvSpPr>
          <p:cNvPr id="3" name="Content Placeholder 2"/>
          <p:cNvSpPr>
            <a:spLocks noGrp="1"/>
          </p:cNvSpPr>
          <p:nvPr>
            <p:ph idx="1"/>
          </p:nvPr>
        </p:nvSpPr>
        <p:spPr/>
        <p:txBody>
          <a:bodyPr>
            <a:normAutofit fontScale="92500" lnSpcReduction="10000"/>
          </a:bodyPr>
          <a:lstStyle/>
          <a:p>
            <a:r>
              <a:rPr lang="en-CA" b="1" dirty="0" smtClean="0"/>
              <a:t>Attitudinal</a:t>
            </a:r>
            <a:r>
              <a:rPr lang="en-CA" dirty="0" smtClean="0"/>
              <a:t> – discriminatory behaviour</a:t>
            </a:r>
          </a:p>
          <a:p>
            <a:r>
              <a:rPr lang="en-CA" b="1" dirty="0" smtClean="0"/>
              <a:t>Systemic</a:t>
            </a:r>
            <a:r>
              <a:rPr lang="en-CA" dirty="0" smtClean="0"/>
              <a:t> – processes, policies or legislation preventing individual participation</a:t>
            </a:r>
          </a:p>
          <a:p>
            <a:r>
              <a:rPr lang="en-CA" b="1" dirty="0" smtClean="0"/>
              <a:t>Physical</a:t>
            </a:r>
            <a:r>
              <a:rPr lang="en-CA" dirty="0" smtClean="0"/>
              <a:t> – inability to gain access or participate</a:t>
            </a:r>
          </a:p>
          <a:p>
            <a:r>
              <a:rPr lang="en-CA" b="1" dirty="0" smtClean="0"/>
              <a:t>Informational</a:t>
            </a:r>
            <a:r>
              <a:rPr lang="en-CA" dirty="0" smtClean="0"/>
              <a:t> – sensory (sight, hearing, motor) or cognitive exclusion to information and services</a:t>
            </a:r>
          </a:p>
          <a:p>
            <a:r>
              <a:rPr lang="en-CA" b="1" dirty="0" smtClean="0"/>
              <a:t>Technological</a:t>
            </a:r>
            <a:r>
              <a:rPr lang="en-CA" dirty="0" smtClean="0"/>
              <a:t> – lack of device or platform diversity or inability to interact with assistive devices</a:t>
            </a:r>
            <a:endParaRPr lang="en-CA" dirty="0"/>
          </a:p>
        </p:txBody>
      </p:sp>
    </p:spTree>
    <p:extLst>
      <p:ext uri="{BB962C8B-B14F-4D97-AF65-F5344CB8AC3E}">
        <p14:creationId xmlns:p14="http://schemas.microsoft.com/office/powerpoint/2010/main" val="3778988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38138"/>
          </a:xfrm>
        </p:spPr>
        <p:txBody>
          <a:bodyPr/>
          <a:lstStyle/>
          <a:p>
            <a:r>
              <a:rPr lang="en-CA" dirty="0" smtClean="0"/>
              <a:t/>
            </a:r>
            <a:br>
              <a:rPr lang="en-CA" dirty="0" smtClean="0"/>
            </a:br>
            <a:r>
              <a:rPr lang="en-CA" dirty="0" smtClean="0"/>
              <a:t>Aim </a:t>
            </a:r>
            <a:r>
              <a:rPr lang="en-CA" dirty="0" smtClean="0"/>
              <a:t>of </a:t>
            </a:r>
            <a:r>
              <a:rPr lang="en-CA" dirty="0" smtClean="0"/>
              <a:t>Accessibility</a:t>
            </a:r>
            <a:br>
              <a:rPr lang="en-CA" dirty="0" smtClean="0"/>
            </a:br>
            <a:r>
              <a:rPr lang="en-CA" sz="3600" i="1" dirty="0"/>
              <a:t>(#a11y)</a:t>
            </a:r>
            <a:r>
              <a:rPr lang="en-CA" i="1" dirty="0"/>
              <a:t/>
            </a:r>
            <a:br>
              <a:rPr lang="en-CA" i="1" dirty="0"/>
            </a:br>
            <a:endParaRPr lang="en-CA" dirty="0"/>
          </a:p>
        </p:txBody>
      </p:sp>
      <p:sp>
        <p:nvSpPr>
          <p:cNvPr id="3" name="Content Placeholder 2"/>
          <p:cNvSpPr>
            <a:spLocks noGrp="1"/>
          </p:cNvSpPr>
          <p:nvPr>
            <p:ph idx="1"/>
          </p:nvPr>
        </p:nvSpPr>
        <p:spPr>
          <a:xfrm>
            <a:off x="457200" y="1628800"/>
            <a:ext cx="8229600" cy="4497363"/>
          </a:xfrm>
        </p:spPr>
        <p:txBody>
          <a:bodyPr/>
          <a:lstStyle/>
          <a:p>
            <a:r>
              <a:rPr lang="en-CA" dirty="0" smtClean="0"/>
              <a:t>Provide services and information that give a person a sense of dignity, independence, integration and equal </a:t>
            </a:r>
            <a:r>
              <a:rPr lang="en-CA" dirty="0" smtClean="0"/>
              <a:t>opportunity</a:t>
            </a:r>
          </a:p>
          <a:p>
            <a:pPr marL="0" indent="0">
              <a:buNone/>
            </a:pPr>
            <a:endParaRPr lang="en-CA" dirty="0" smtClean="0"/>
          </a:p>
          <a:p>
            <a:r>
              <a:rPr lang="en-CA" dirty="0" smtClean="0"/>
              <a:t>The </a:t>
            </a:r>
            <a:r>
              <a:rPr lang="en-CA" dirty="0" smtClean="0"/>
              <a:t>best thing about accessibility … simplicity, sound design, success through improved uptake, reduced errors, reduced enquiries, inclusion</a:t>
            </a:r>
            <a:endParaRPr lang="en-CA" dirty="0"/>
          </a:p>
        </p:txBody>
      </p:sp>
    </p:spTree>
    <p:extLst>
      <p:ext uri="{BB962C8B-B14F-4D97-AF65-F5344CB8AC3E}">
        <p14:creationId xmlns:p14="http://schemas.microsoft.com/office/powerpoint/2010/main" val="19154283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happens</a:t>
            </a:r>
            <a:endParaRPr lang="en-CA" dirty="0"/>
          </a:p>
        </p:txBody>
      </p:sp>
      <p:sp>
        <p:nvSpPr>
          <p:cNvPr id="16" name="Rectangle 15"/>
          <p:cNvSpPr/>
          <p:nvPr/>
        </p:nvSpPr>
        <p:spPr>
          <a:xfrm>
            <a:off x="-108520" y="0"/>
            <a:ext cx="9929266" cy="1700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Content Placeholder 2"/>
          <p:cNvSpPr>
            <a:spLocks noGrp="1"/>
          </p:cNvSpPr>
          <p:nvPr>
            <p:ph idx="1"/>
          </p:nvPr>
        </p:nvSpPr>
        <p:spPr>
          <a:xfrm>
            <a:off x="457200" y="1446221"/>
            <a:ext cx="7708641" cy="4679942"/>
          </a:xfrm>
        </p:spPr>
        <p:txBody>
          <a:bodyPr/>
          <a:lstStyle/>
          <a:p>
            <a:endParaRPr lang="en-CA"/>
          </a:p>
        </p:txBody>
      </p:sp>
      <p:sp>
        <p:nvSpPr>
          <p:cNvPr id="4" name="Oval 3"/>
          <p:cNvSpPr/>
          <p:nvPr/>
        </p:nvSpPr>
        <p:spPr>
          <a:xfrm>
            <a:off x="1547664" y="216024"/>
            <a:ext cx="5976664" cy="3717032"/>
          </a:xfrm>
          <a:prstGeom prst="ellipse">
            <a:avLst/>
          </a:prstGeom>
          <a:solidFill>
            <a:srgbClr val="FFC000">
              <a:alpha val="30196"/>
            </a:srgbClr>
          </a:solidFill>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endParaRPr lang="en-CA" sz="2800" dirty="0">
              <a:solidFill>
                <a:srgbClr val="002060"/>
              </a:solidFill>
            </a:endParaRPr>
          </a:p>
          <a:p>
            <a:pPr algn="ctr"/>
            <a:r>
              <a:rPr lang="en-CA" sz="2800" dirty="0" smtClean="0">
                <a:solidFill>
                  <a:srgbClr val="002060"/>
                </a:solidFill>
              </a:rPr>
              <a:t>Limited ability to gain knowledge, information or access</a:t>
            </a:r>
            <a:endParaRPr lang="en-CA" sz="2800" dirty="0">
              <a:solidFill>
                <a:srgbClr val="002060"/>
              </a:solidFill>
            </a:endParaRPr>
          </a:p>
        </p:txBody>
      </p:sp>
      <p:sp>
        <p:nvSpPr>
          <p:cNvPr id="5" name="Oval 4"/>
          <p:cNvSpPr/>
          <p:nvPr/>
        </p:nvSpPr>
        <p:spPr>
          <a:xfrm>
            <a:off x="35496" y="2708921"/>
            <a:ext cx="5416326" cy="3620350"/>
          </a:xfrm>
          <a:prstGeom prst="ellipse">
            <a:avLst/>
          </a:prstGeom>
          <a:solidFill>
            <a:srgbClr val="8064A2">
              <a:alpha val="30196"/>
            </a:srgbClr>
          </a:solidFill>
        </p:spPr>
        <p:style>
          <a:lnRef idx="2">
            <a:schemeClr val="accent4">
              <a:shade val="50000"/>
            </a:schemeClr>
          </a:lnRef>
          <a:fillRef idx="1">
            <a:schemeClr val="accent4"/>
          </a:fillRef>
          <a:effectRef idx="0">
            <a:schemeClr val="accent4"/>
          </a:effectRef>
          <a:fontRef idx="minor">
            <a:schemeClr val="lt1"/>
          </a:fontRef>
        </p:style>
        <p:txBody>
          <a:bodyPr rtlCol="0" anchor="b" anchorCtr="0"/>
          <a:lstStyle/>
          <a:p>
            <a:r>
              <a:rPr lang="en-CA" sz="2800" dirty="0" smtClean="0">
                <a:solidFill>
                  <a:srgbClr val="002060"/>
                </a:solidFill>
              </a:rPr>
              <a:t>Social isolation</a:t>
            </a:r>
            <a:endParaRPr lang="en-CA" sz="2800" dirty="0">
              <a:solidFill>
                <a:srgbClr val="002060"/>
              </a:solidFill>
            </a:endParaRPr>
          </a:p>
        </p:txBody>
      </p:sp>
      <p:sp>
        <p:nvSpPr>
          <p:cNvPr id="6" name="Oval 5"/>
          <p:cNvSpPr/>
          <p:nvPr/>
        </p:nvSpPr>
        <p:spPr>
          <a:xfrm>
            <a:off x="3779912" y="2708921"/>
            <a:ext cx="5364088" cy="3663334"/>
          </a:xfrm>
          <a:prstGeom prst="ellipse">
            <a:avLst/>
          </a:prstGeom>
          <a:solidFill>
            <a:srgbClr val="4BACC6">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b"/>
          <a:lstStyle/>
          <a:p>
            <a:pPr algn="r"/>
            <a:r>
              <a:rPr lang="en-CA" sz="2800" dirty="0" smtClean="0">
                <a:solidFill>
                  <a:srgbClr val="002060"/>
                </a:solidFill>
              </a:rPr>
              <a:t>Strain on </a:t>
            </a:r>
            <a:br>
              <a:rPr lang="en-CA" sz="2800" dirty="0" smtClean="0">
                <a:solidFill>
                  <a:srgbClr val="002060"/>
                </a:solidFill>
              </a:rPr>
            </a:br>
            <a:r>
              <a:rPr lang="en-CA" sz="2800" dirty="0" smtClean="0">
                <a:solidFill>
                  <a:srgbClr val="002060"/>
                </a:solidFill>
              </a:rPr>
              <a:t>individual and </a:t>
            </a:r>
            <a:br>
              <a:rPr lang="en-CA" sz="2800" dirty="0" smtClean="0">
                <a:solidFill>
                  <a:srgbClr val="002060"/>
                </a:solidFill>
              </a:rPr>
            </a:br>
            <a:r>
              <a:rPr lang="en-CA" sz="2800" dirty="0" smtClean="0">
                <a:solidFill>
                  <a:srgbClr val="002060"/>
                </a:solidFill>
              </a:rPr>
              <a:t>supports</a:t>
            </a:r>
            <a:endParaRPr lang="en-CA" sz="2800" dirty="0">
              <a:solidFill>
                <a:srgbClr val="002060"/>
              </a:solidFill>
            </a:endParaRPr>
          </a:p>
        </p:txBody>
      </p:sp>
      <p:sp>
        <p:nvSpPr>
          <p:cNvPr id="9" name="TextBox 8"/>
          <p:cNvSpPr txBox="1"/>
          <p:nvPr/>
        </p:nvSpPr>
        <p:spPr>
          <a:xfrm>
            <a:off x="0" y="0"/>
            <a:ext cx="2627784" cy="1384995"/>
          </a:xfrm>
          <a:prstGeom prst="homePlate">
            <a:avLst/>
          </a:prstGeom>
          <a:solidFill>
            <a:schemeClr val="accent2"/>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CA" sz="2800" dirty="0">
                <a:solidFill>
                  <a:schemeClr val="bg1"/>
                </a:solidFill>
              </a:rPr>
              <a:t>Insufficient opportunity to </a:t>
            </a:r>
            <a:r>
              <a:rPr lang="en-CA" sz="2800" dirty="0" smtClean="0">
                <a:solidFill>
                  <a:schemeClr val="bg1"/>
                </a:solidFill>
              </a:rPr>
              <a:t>interact</a:t>
            </a:r>
            <a:endParaRPr lang="en-CA" sz="2800" dirty="0">
              <a:solidFill>
                <a:schemeClr val="bg1"/>
              </a:solidFill>
            </a:endParaRPr>
          </a:p>
        </p:txBody>
      </p:sp>
      <p:sp>
        <p:nvSpPr>
          <p:cNvPr id="11" name="TextBox 10"/>
          <p:cNvSpPr txBox="1"/>
          <p:nvPr/>
        </p:nvSpPr>
        <p:spPr>
          <a:xfrm>
            <a:off x="1313892" y="2441039"/>
            <a:ext cx="2664296" cy="1298377"/>
          </a:xfrm>
          <a:prstGeom prst="ellipse">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CA" dirty="0" smtClean="0"/>
              <a:t>Infringement of fundamental rights</a:t>
            </a:r>
            <a:endParaRPr lang="en-CA" dirty="0"/>
          </a:p>
        </p:txBody>
      </p:sp>
      <p:sp>
        <p:nvSpPr>
          <p:cNvPr id="12" name="TextBox 11"/>
          <p:cNvSpPr txBox="1"/>
          <p:nvPr/>
        </p:nvSpPr>
        <p:spPr>
          <a:xfrm>
            <a:off x="5220072" y="2478856"/>
            <a:ext cx="2736304" cy="1298377"/>
          </a:xfrm>
          <a:prstGeom prst="ellipse">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CA" dirty="0"/>
              <a:t/>
            </a:r>
            <a:br>
              <a:rPr lang="en-CA" dirty="0"/>
            </a:br>
            <a:r>
              <a:rPr lang="en-CA" dirty="0" smtClean="0"/>
              <a:t>Exclusion</a:t>
            </a:r>
            <a:br>
              <a:rPr lang="en-CA" dirty="0" smtClean="0"/>
            </a:br>
            <a:endParaRPr lang="en-CA" dirty="0" smtClean="0"/>
          </a:p>
        </p:txBody>
      </p:sp>
      <p:sp>
        <p:nvSpPr>
          <p:cNvPr id="13" name="TextBox 12"/>
          <p:cNvSpPr txBox="1"/>
          <p:nvPr/>
        </p:nvSpPr>
        <p:spPr>
          <a:xfrm>
            <a:off x="3491880" y="4365104"/>
            <a:ext cx="2232248" cy="1298377"/>
          </a:xfrm>
          <a:prstGeom prst="ellipse">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CA" dirty="0"/>
              <a:t/>
            </a:r>
            <a:br>
              <a:rPr lang="en-CA" dirty="0"/>
            </a:br>
            <a:r>
              <a:rPr lang="en-CA" dirty="0" smtClean="0"/>
              <a:t>Frustration</a:t>
            </a:r>
            <a:br>
              <a:rPr lang="en-CA" dirty="0" smtClean="0"/>
            </a:br>
            <a:endParaRPr lang="en-CA" dirty="0"/>
          </a:p>
        </p:txBody>
      </p:sp>
      <p:sp>
        <p:nvSpPr>
          <p:cNvPr id="14" name="TextBox 13"/>
          <p:cNvSpPr txBox="1"/>
          <p:nvPr/>
        </p:nvSpPr>
        <p:spPr>
          <a:xfrm>
            <a:off x="3275856" y="3124557"/>
            <a:ext cx="2736304" cy="116853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CA" sz="2400" b="1" dirty="0" smtClean="0"/>
              <a:t>Life quality deterioration</a:t>
            </a:r>
            <a:endParaRPr lang="en-CA" sz="2400" b="1" dirty="0"/>
          </a:p>
        </p:txBody>
      </p:sp>
      <p:pic>
        <p:nvPicPr>
          <p:cNvPr id="1026" name="Picture 2" descr="Image result for curve arr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203282">
            <a:off x="7488214" y="704637"/>
            <a:ext cx="1792581" cy="310177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mage result for curve arrow"/>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2096"/>
          <a:stretch/>
        </p:blipFill>
        <p:spPr bwMode="auto">
          <a:xfrm rot="3191370">
            <a:off x="3534393" y="4857269"/>
            <a:ext cx="1792581" cy="210624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Image result for curve arr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245470" flipH="1" flipV="1">
            <a:off x="166938" y="1374058"/>
            <a:ext cx="1792581" cy="3101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93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 grpId="0" animBg="1"/>
      <p:bldP spid="5" grpId="0" animBg="1"/>
      <p:bldP spid="6" grpId="0" animBg="1"/>
      <p:bldP spid="9" grpId="0" animBg="1"/>
      <p:bldP spid="11" grpId="0" animBg="1"/>
      <p:bldP spid="12" grpId="0" animBg="1"/>
      <p:bldP spid="13" grpId="0" animBg="1"/>
      <p:bldP spid="1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0B8B88E69DC084DB4454BD303FC84A8" ma:contentTypeVersion="0" ma:contentTypeDescription="Create a new document." ma:contentTypeScope="" ma:versionID="1ecfcc0e9dc7a70c6e4f3ef885d95856">
  <xsd:schema xmlns:xsd="http://www.w3.org/2001/XMLSchema" xmlns:xs="http://www.w3.org/2001/XMLSchema" xmlns:p="http://schemas.microsoft.com/office/2006/metadata/properties" targetNamespace="http://schemas.microsoft.com/office/2006/metadata/properties" ma:root="true" ma:fieldsID="1648c5e0ecb366114e52100a5efdb16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AF29FC-63F9-4EC0-A194-DB5A0CAAC47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03EEADE-DF3C-42B2-A819-F45EBF927177}">
  <ds:schemaRefs>
    <ds:schemaRef ds:uri="http://schemas.microsoft.com/sharepoint/v3/contenttype/forms"/>
  </ds:schemaRefs>
</ds:datastoreItem>
</file>

<file path=customXml/itemProps3.xml><?xml version="1.0" encoding="utf-8"?>
<ds:datastoreItem xmlns:ds="http://schemas.openxmlformats.org/officeDocument/2006/customXml" ds:itemID="{C8F7BCDC-42FC-41AB-A454-1101C63034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4936</TotalTime>
  <Words>1669</Words>
  <Application>Microsoft Office PowerPoint</Application>
  <PresentationFormat>On-screen Show (4:3)</PresentationFormat>
  <Paragraphs>256</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Digital Product Innovation in the Public Service</vt:lpstr>
      <vt:lpstr>Overview</vt:lpstr>
      <vt:lpstr>Statistically Speaking</vt:lpstr>
      <vt:lpstr>but</vt:lpstr>
      <vt:lpstr>Disability Barriers</vt:lpstr>
      <vt:lpstr>Understanding</vt:lpstr>
      <vt:lpstr>Accessibility Barriers</vt:lpstr>
      <vt:lpstr> Aim of Accessibility (#a11y) </vt:lpstr>
      <vt:lpstr>What happens</vt:lpstr>
      <vt:lpstr>And here’s some more reasons why</vt:lpstr>
      <vt:lpstr>1 …</vt:lpstr>
      <vt:lpstr>… 2 …</vt:lpstr>
      <vt:lpstr>… and 3</vt:lpstr>
      <vt:lpstr>Accessibility Standards</vt:lpstr>
      <vt:lpstr>WCAG Principles</vt:lpstr>
      <vt:lpstr>How? Design fundamentals</vt:lpstr>
      <vt:lpstr>Personas</vt:lpstr>
      <vt:lpstr>UI Design</vt:lpstr>
      <vt:lpstr>Coding</vt:lpstr>
      <vt:lpstr>Testing</vt:lpstr>
      <vt:lpstr>Activity in Gov</vt:lpstr>
      <vt:lpstr>Service Design</vt:lpstr>
      <vt:lpstr>Demo Time</vt:lpstr>
      <vt:lpstr>MSP</vt:lpstr>
      <vt:lpstr>Then …</vt:lpstr>
    </vt:vector>
  </TitlesOfParts>
  <Company>Province of British Columbia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Accessibility</dc:title>
  <dc:creator>Leckenby, Heidi GCPE:EX</dc:creator>
  <cp:lastModifiedBy>McLeod, Gavin TRAN:EX</cp:lastModifiedBy>
  <cp:revision>114</cp:revision>
  <cp:lastPrinted>2017-05-17T17:15:46Z</cp:lastPrinted>
  <dcterms:created xsi:type="dcterms:W3CDTF">2017-05-16T17:14:11Z</dcterms:created>
  <dcterms:modified xsi:type="dcterms:W3CDTF">2017-11-16T01:23:01Z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0x01010010B8B88E69DC084DB4454BD303FC84A8</vt:lpwstr>
  </property>
  <property fmtid="{D5CDD505-2E9C-101B-9397-08002B2CF9AE}" pid="3" name="IsMyDocuments">
    <vt:bool>true</vt:bool>
  </property>
</Properties>
</file>