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310" r:id="rId6"/>
    <p:sldId id="293" r:id="rId7"/>
    <p:sldId id="285" r:id="rId8"/>
    <p:sldId id="286" r:id="rId9"/>
    <p:sldId id="263" r:id="rId10"/>
    <p:sldId id="287" r:id="rId11"/>
    <p:sldId id="265" r:id="rId12"/>
    <p:sldId id="297" r:id="rId13"/>
    <p:sldId id="298" r:id="rId14"/>
    <p:sldId id="289" r:id="rId15"/>
    <p:sldId id="295" r:id="rId16"/>
    <p:sldId id="274" r:id="rId17"/>
    <p:sldId id="311" r:id="rId18"/>
    <p:sldId id="276" r:id="rId19"/>
    <p:sldId id="299" r:id="rId20"/>
    <p:sldId id="290" r:id="rId21"/>
    <p:sldId id="300" r:id="rId22"/>
    <p:sldId id="301" r:id="rId23"/>
    <p:sldId id="302" r:id="rId24"/>
    <p:sldId id="303" r:id="rId25"/>
    <p:sldId id="294" r:id="rId26"/>
    <p:sldId id="306" r:id="rId27"/>
    <p:sldId id="292" r:id="rId28"/>
    <p:sldId id="307" r:id="rId29"/>
    <p:sldId id="308" r:id="rId30"/>
    <p:sldId id="309" r:id="rId31"/>
    <p:sldId id="322" r:id="rId32"/>
    <p:sldId id="291" r:id="rId33"/>
    <p:sldId id="304"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72426" autoAdjust="0"/>
  </p:normalViewPr>
  <p:slideViewPr>
    <p:cSldViewPr>
      <p:cViewPr>
        <p:scale>
          <a:sx n="58" d="100"/>
          <a:sy n="58" d="100"/>
        </p:scale>
        <p:origin x="-1334" y="-29"/>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2017-12-07</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in the last couple months the government released its Diversity and Inclusion Action plan which lays out the foundation</a:t>
            </a:r>
            <a:r>
              <a:rPr lang="en-CA" baseline="0" dirty="0" smtClean="0"/>
              <a:t> for how we work. Although largely catering for the internal staff membership, this helps support the need to ensure we design fairly.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304427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Heidi</a:t>
            </a:r>
          </a:p>
          <a:p>
            <a:endParaRPr lang="en-CA" dirty="0" smtClean="0"/>
          </a:p>
          <a:p>
            <a:r>
              <a:rPr lang="en-CA" dirty="0" smtClean="0"/>
              <a:t>There’s been a shift from addressing the needs of persons in barrier groups or minority groups away from saying we are making things accessible. For one it is because accessible can mean that we have made the service available on a mobile phone … yes this has been said before.</a:t>
            </a:r>
          </a:p>
          <a:p>
            <a:endParaRPr lang="en-CA" dirty="0" smtClean="0"/>
          </a:p>
          <a:p>
            <a:r>
              <a:rPr lang="en-CA" dirty="0" smtClean="0"/>
              <a:t>Inclusive design focussed on design and lifts the bar to acknowledge</a:t>
            </a:r>
            <a:r>
              <a:rPr lang="en-CA" baseline="0" dirty="0" smtClean="0"/>
              <a:t> the work we do to address the needs of persons with disabilities by enhancing the experience for all users and thereby making services more accessible to a larger audience.</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425134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want to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sub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dirty="0" smtClean="0"/>
              <a:t> Desktop Access (voice rendering)</a:t>
            </a:r>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27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AADT</a:t>
            </a:r>
          </a:p>
          <a:p>
            <a:r>
              <a:rPr lang="en-CA" sz="1200" kern="1200" dirty="0" smtClean="0">
                <a:solidFill>
                  <a:schemeClr val="tx1"/>
                </a:solidFill>
                <a:effectLst/>
                <a:latin typeface="+mn-lt"/>
                <a:ea typeface="+mn-ea"/>
                <a:cs typeface="+mn-cs"/>
              </a:rPr>
              <a:t>Integrates into existing test suites and frameworks:</a:t>
            </a:r>
            <a:endParaRPr lang="en-CA" sz="14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Nemo</a:t>
            </a:r>
            <a:endParaRPr lang="en-CA" sz="1400" kern="1200" dirty="0" smtClean="0">
              <a:solidFill>
                <a:schemeClr val="tx1"/>
              </a:solidFill>
              <a:effectLst/>
              <a:latin typeface="+mn-lt"/>
              <a:ea typeface="+mn-ea"/>
              <a:cs typeface="+mn-cs"/>
            </a:endParaRPr>
          </a:p>
          <a:p>
            <a:pPr lvl="1"/>
            <a:r>
              <a:rPr lang="en-CA" sz="1200" kern="1200" dirty="0" err="1" smtClean="0">
                <a:solidFill>
                  <a:schemeClr val="tx1"/>
                </a:solidFill>
                <a:effectLst/>
                <a:latin typeface="+mn-lt"/>
                <a:ea typeface="+mn-ea"/>
                <a:cs typeface="+mn-cs"/>
              </a:rPr>
              <a:t>NightwatchJS</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r>
              <a:rPr lang="en-CA" sz="1200" kern="1200" dirty="0" err="1" smtClean="0">
                <a:solidFill>
                  <a:schemeClr val="tx1"/>
                </a:solidFill>
                <a:effectLst/>
                <a:latin typeface="+mn-lt"/>
                <a:ea typeface="+mn-ea"/>
                <a:cs typeface="+mn-cs"/>
              </a:rPr>
              <a:t>Tanaguru</a:t>
            </a:r>
            <a:endParaRPr lang="en-CA" sz="1200" kern="1200" dirty="0" smtClean="0">
              <a:solidFill>
                <a:schemeClr val="tx1"/>
              </a:solidFill>
              <a:effectLst/>
              <a:latin typeface="+mn-lt"/>
              <a:ea typeface="+mn-ea"/>
              <a:cs typeface="+mn-cs"/>
            </a:endParaRPr>
          </a:p>
          <a:p>
            <a:pPr lvl="1"/>
            <a:r>
              <a:rPr lang="en-CA" dirty="0" err="1" smtClean="0"/>
              <a:t>Tanaguru</a:t>
            </a:r>
            <a:r>
              <a:rPr lang="en-CA" dirty="0" smtClean="0"/>
              <a:t> automates 167 accessibility tests (WCAG, Section 508, </a:t>
            </a:r>
            <a:r>
              <a:rPr lang="en-CA" dirty="0" err="1" smtClean="0"/>
              <a:t>AccessiWeb</a:t>
            </a:r>
            <a:r>
              <a:rPr lang="en-CA" dirty="0" smtClean="0"/>
              <a:t>).</a:t>
            </a:r>
            <a:br>
              <a:rPr lang="en-CA" dirty="0" smtClean="0"/>
            </a:br>
            <a:r>
              <a:rPr lang="en-CA" dirty="0" smtClean="0"/>
              <a:t>Evaluating a page, an entire site or a web application is reliable, intuitive and self accessible.</a:t>
            </a:r>
          </a:p>
          <a:p>
            <a:pPr lvl="1"/>
            <a:r>
              <a:rPr lang="en-CA" dirty="0" smtClean="0"/>
              <a:t>Scenario audit even lets you control different states of the same page.</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And its fork “</a:t>
            </a:r>
            <a:r>
              <a:rPr lang="en-CA" sz="1200" kern="1200" dirty="0" err="1" smtClean="0">
                <a:solidFill>
                  <a:schemeClr val="tx1"/>
                </a:solidFill>
                <a:effectLst/>
                <a:latin typeface="+mn-lt"/>
                <a:ea typeface="+mn-ea"/>
                <a:cs typeface="+mn-cs"/>
              </a:rPr>
              <a:t>Asqatasun</a:t>
            </a:r>
            <a:r>
              <a:rPr lang="en-CA" sz="1200" kern="1200" dirty="0" smtClean="0">
                <a:solidFill>
                  <a:schemeClr val="tx1"/>
                </a:solidFill>
                <a:effectLst/>
                <a:latin typeface="+mn-lt"/>
                <a:ea typeface="+mn-ea"/>
                <a:cs typeface="+mn-cs"/>
              </a:rPr>
              <a:t>” which integrates through Jenkins Plugin and Docker image.</a:t>
            </a:r>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30</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By focusing on a particular higher profile disability we risk ignoring or even introducing other barriers.</a:t>
            </a:r>
          </a:p>
          <a:p>
            <a:endParaRPr lang="en-CA" baseline="0" dirty="0" smtClean="0"/>
          </a:p>
          <a:p>
            <a:endParaRPr lang="en-CA" baseline="0" dirty="0" smtClean="0"/>
          </a:p>
          <a:p>
            <a:r>
              <a:rPr lang="en-CA" baseline="0" dirty="0" smtClean="0"/>
              <a:t>(HEIDI: Can we refine this – I’m not sure what this is meant to convey?) [Heidi] Gav, it is just some conversation point … most designers build toward one kind of barrier group, still blocking use for others.</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earlier slide through disabilities, we are catering for all users which could come from differing cultures, socioeconomic differences, location …</a:t>
            </a:r>
          </a:p>
          <a:p>
            <a:r>
              <a:rPr lang="en-CA" baseline="0" dirty="0" smtClean="0"/>
              <a:t>(HEIDI – which previous slide? [Heidi] Gav, it’s the one talking about numbers/</a:t>
            </a:r>
            <a:r>
              <a:rPr lang="en-CA" baseline="0" dirty="0" err="1" smtClean="0"/>
              <a:t>prevalance</a:t>
            </a:r>
            <a:r>
              <a:rPr lang="en-CA" baseline="0" dirty="0" smtClean="0"/>
              <a:t>)</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 deeply sad irony in the idea that people who are all about inclusion use a cryptic Twitter hashtag that excludes all but the elite who have been clued into what it’s supposed to mean.” [Heidi] Gav, it this a little add on you’d</a:t>
            </a:r>
            <a:r>
              <a:rPr lang="en-CA" baseline="0" dirty="0" smtClean="0"/>
              <a:t> like to bring in?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09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isn’t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5151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Inclusive Design</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 … 4</a:t>
            </a:r>
            <a:endParaRPr lang="en-CA"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endPar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pic>
        <p:nvPicPr>
          <p:cNvPr id="4" name="Picture 3" descr="Diversity_Horizontal_Oct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37338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lstStyle/>
          <a:p>
            <a:endParaRPr lang="en-CA" dirty="0" smtClean="0"/>
          </a:p>
          <a:p>
            <a:endParaRPr lang="en-CA" dirty="0"/>
          </a:p>
          <a:p>
            <a:r>
              <a:rPr lang="en-CA" dirty="0" smtClean="0"/>
              <a:t>Three year action plan to strengthen diversity and inclusion in the public service</a:t>
            </a:r>
            <a:endParaRPr lang="en-CA" dirty="0"/>
          </a:p>
        </p:txBody>
      </p:sp>
    </p:spTree>
    <p:extLst>
      <p:ext uri="{BB962C8B-B14F-4D97-AF65-F5344CB8AC3E}">
        <p14:creationId xmlns:p14="http://schemas.microsoft.com/office/powerpoint/2010/main" val="596761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a:t>
            </a:r>
            <a:r>
              <a:rPr lang="en-CA" dirty="0" smtClean="0"/>
              <a:t>navigation, simple design</a:t>
            </a:r>
            <a:endParaRPr lang="en-CA" dirty="0" smtClean="0"/>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r>
              <a:rPr lang="en-CA" dirty="0" smtClean="0"/>
              <a:t>Page elements – semantic order, alt text, alerts, form fields, buttons</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 Quickly …</a:t>
            </a:r>
            <a:endParaRPr lang="en-CA" dirty="0"/>
          </a:p>
        </p:txBody>
      </p:sp>
      <p:sp>
        <p:nvSpPr>
          <p:cNvPr id="3" name="Content Placeholder 2"/>
          <p:cNvSpPr>
            <a:spLocks noGrp="1"/>
          </p:cNvSpPr>
          <p:nvPr>
            <p:ph idx="1"/>
          </p:nvPr>
        </p:nvSpPr>
        <p:spPr/>
        <p:txBody>
          <a:bodyPr/>
          <a:lstStyle/>
          <a:p>
            <a:r>
              <a:rPr lang="en-CA" dirty="0" smtClean="0"/>
              <a:t>Inclusive Design vs Accessibility</a:t>
            </a:r>
            <a:endParaRPr lang="en-CA" dirty="0"/>
          </a:p>
        </p:txBody>
      </p:sp>
    </p:spTree>
    <p:extLst>
      <p:ext uri="{BB962C8B-B14F-4D97-AF65-F5344CB8AC3E}">
        <p14:creationId xmlns:p14="http://schemas.microsoft.com/office/powerpoint/2010/main" val="36691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Accessible Rich Internet Applications (ARIA) coding of </a:t>
            </a:r>
            <a:r>
              <a:rPr lang="en-CA" dirty="0" smtClean="0"/>
              <a:t>page </a:t>
            </a:r>
            <a:r>
              <a:rPr lang="en-CA" dirty="0" smtClean="0"/>
              <a:t>zones and elements</a:t>
            </a:r>
            <a:endParaRPr lang="en-CA" dirty="0" smtClean="0"/>
          </a:p>
          <a:p>
            <a:r>
              <a:rPr lang="en-CA" dirty="0" smtClean="0"/>
              <a:t>Responsive design</a:t>
            </a:r>
          </a:p>
          <a:p>
            <a:r>
              <a:rPr lang="en-CA" dirty="0" smtClean="0"/>
              <a:t>Tab order</a:t>
            </a:r>
          </a:p>
          <a:p>
            <a:r>
              <a:rPr lang="en-CA" dirty="0" smtClean="0"/>
              <a:t>Form 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Cognitive Barrier check – process, workflow</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a:xfrm>
            <a:off x="467544" y="1484784"/>
            <a:ext cx="8229600" cy="4525963"/>
          </a:xfrm>
        </p:spPr>
        <p:txBody>
          <a:bodyPr>
            <a:normAutofit fontScale="92500" lnSpcReduction="10000"/>
          </a:bodyPr>
          <a:lstStyle/>
          <a:p>
            <a:pPr marL="0" indent="0">
              <a:buNone/>
            </a:pPr>
            <a:r>
              <a:rPr lang="en-CA" dirty="0" smtClean="0"/>
              <a:t>GCPE/GDX</a:t>
            </a:r>
          </a:p>
          <a:p>
            <a:r>
              <a:rPr lang="en-CA" dirty="0" smtClean="0"/>
              <a:t>Auditing </a:t>
            </a:r>
            <a:r>
              <a:rPr lang="en-CA" dirty="0"/>
              <a:t>and advisory services</a:t>
            </a:r>
          </a:p>
          <a:p>
            <a:r>
              <a:rPr lang="en-CA" dirty="0"/>
              <a:t>Outreach to developer networks</a:t>
            </a:r>
          </a:p>
          <a:p>
            <a:r>
              <a:rPr lang="en-CA" dirty="0"/>
              <a:t>Continual development of guides on gov.bc.ca</a:t>
            </a:r>
          </a:p>
          <a:p>
            <a:r>
              <a:rPr lang="en-CA" dirty="0" smtClean="0"/>
              <a:t>Service Design project focussed on inclusive design</a:t>
            </a:r>
          </a:p>
          <a:p>
            <a:pPr marL="0" indent="0">
              <a:buNone/>
            </a:pPr>
            <a:endParaRPr lang="en-CA" dirty="0" smtClean="0"/>
          </a:p>
          <a:p>
            <a:pPr marL="0" indent="0">
              <a:buNone/>
            </a:pPr>
            <a:r>
              <a:rPr lang="en-CA" dirty="0" smtClean="0"/>
              <a:t>Accessibility Secretariat (MTIC) </a:t>
            </a:r>
          </a:p>
          <a:p>
            <a:r>
              <a:rPr lang="en-CA" dirty="0" smtClean="0"/>
              <a:t>Out reach and Accessibility 2024 </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Build into project processes – start to finish</a:t>
            </a:r>
          </a:p>
          <a:p>
            <a:r>
              <a:rPr lang="en-CA" dirty="0" smtClean="0"/>
              <a:t>Procurement</a:t>
            </a:r>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normAutofit fontScale="92500"/>
          </a:bodyPr>
          <a:lstStyle/>
          <a:p>
            <a:pPr marL="0" indent="0">
              <a:buNone/>
            </a:pPr>
            <a:r>
              <a:rPr lang="en-CA" dirty="0" smtClean="0"/>
              <a:t>Several categories of testing tools</a:t>
            </a:r>
          </a:p>
          <a:p>
            <a:r>
              <a:rPr lang="en-CA" dirty="0" smtClean="0"/>
              <a:t>Online Code (WAVE, </a:t>
            </a:r>
            <a:r>
              <a:rPr lang="en-CA" dirty="0" err="1" smtClean="0"/>
              <a:t>AChecker</a:t>
            </a:r>
            <a:r>
              <a:rPr lang="en-CA" dirty="0" smtClean="0"/>
              <a:t>)</a:t>
            </a:r>
          </a:p>
          <a:p>
            <a:r>
              <a:rPr lang="en-CA" dirty="0" smtClean="0"/>
              <a:t>Online Simulators (Dyslexia and Colour Blindness)</a:t>
            </a:r>
          </a:p>
          <a:p>
            <a:r>
              <a:rPr lang="en-CA" dirty="0" smtClean="0"/>
              <a:t>Browser add-ons (WAVE, </a:t>
            </a:r>
            <a:r>
              <a:rPr lang="en-CA" dirty="0" err="1" smtClean="0"/>
              <a:t>aXe</a:t>
            </a:r>
            <a:r>
              <a:rPr lang="en-CA" dirty="0" smtClean="0"/>
              <a:t>, </a:t>
            </a:r>
            <a:r>
              <a:rPr lang="en-CA" dirty="0" err="1" smtClean="0"/>
              <a:t>ChromeVox</a:t>
            </a:r>
            <a:r>
              <a:rPr lang="en-CA" dirty="0" smtClean="0"/>
              <a:t> + Dev)</a:t>
            </a:r>
          </a:p>
          <a:p>
            <a:r>
              <a:rPr lang="en-CA" dirty="0" smtClean="0"/>
              <a:t>Actual assistive devices (JAWS, NVDA, Dragon Naturally Speaking, Braille readers)</a:t>
            </a:r>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Online (WAVE,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logins</a:t>
            </a:r>
          </a:p>
          <a:p>
            <a:pPr lvl="1"/>
            <a:r>
              <a:rPr lang="en-CA" dirty="0" smtClean="0"/>
              <a:t>Can’t check for cognitive recognition (wording, logical process)</a:t>
            </a:r>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manual one offs</a:t>
            </a:r>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Automated Testing</a:t>
            </a:r>
            <a:endParaRPr lang="en-CA" dirty="0"/>
          </a:p>
        </p:txBody>
      </p:sp>
      <p:sp>
        <p:nvSpPr>
          <p:cNvPr id="4" name="Content Placeholder 3"/>
          <p:cNvSpPr>
            <a:spLocks noGrp="1"/>
          </p:cNvSpPr>
          <p:nvPr>
            <p:ph idx="1"/>
          </p:nvPr>
        </p:nvSpPr>
        <p:spPr/>
        <p:txBody>
          <a:bodyPr>
            <a:normAutofit/>
          </a:bodyPr>
          <a:lstStyle/>
          <a:p>
            <a:r>
              <a:rPr lang="en-CA" dirty="0" smtClean="0"/>
              <a:t>Can incorporate into existing test runners</a:t>
            </a:r>
          </a:p>
          <a:p>
            <a:r>
              <a:rPr lang="en-CA" dirty="0" smtClean="0"/>
              <a:t>Must be set up specific for the problem and the project</a:t>
            </a:r>
          </a:p>
          <a:p>
            <a:r>
              <a:rPr lang="en-CA" dirty="0" err="1" smtClean="0"/>
              <a:t>Tanaguru</a:t>
            </a:r>
            <a:r>
              <a:rPr lang="en-CA" dirty="0" smtClean="0"/>
              <a:t>, AADT</a:t>
            </a:r>
          </a:p>
          <a:p>
            <a:endParaRPr lang="en-CA" dirty="0" smtClean="0"/>
          </a:p>
          <a:p>
            <a:pPr marL="914400" lvl="2" indent="0">
              <a:buNone/>
            </a:pPr>
            <a:endParaRPr lang="en-CA" dirty="0" smtClean="0"/>
          </a:p>
        </p:txBody>
      </p:sp>
    </p:spTree>
    <p:extLst>
      <p:ext uri="{BB962C8B-B14F-4D97-AF65-F5344CB8AC3E}">
        <p14:creationId xmlns:p14="http://schemas.microsoft.com/office/powerpoint/2010/main" val="3858027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IMB</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pic>
        <p:nvPicPr>
          <p:cNvPr id="2050" name="Picture 2" descr="Image result for heidi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56792"/>
            <a:ext cx="2260104" cy="34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Societal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Inclusive Design</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inclusive design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5AAF29FC-63F9-4EC0-A194-DB5A0CAAC47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5814</TotalTime>
  <Words>2288</Words>
  <Application>Microsoft Office PowerPoint</Application>
  <PresentationFormat>On-screen Show (4:3)</PresentationFormat>
  <Paragraphs>335</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Digital Product Innovation in the Public Service</vt:lpstr>
      <vt:lpstr>Just Quickly …</vt:lpstr>
      <vt:lpstr>Overview</vt:lpstr>
      <vt:lpstr>Statistically Speaking</vt:lpstr>
      <vt:lpstr>but</vt:lpstr>
      <vt:lpstr>Disability Barriers</vt:lpstr>
      <vt:lpstr>Societal Barriers</vt:lpstr>
      <vt:lpstr> Aim of Inclusive Design (#a11y) </vt:lpstr>
      <vt:lpstr>What happens</vt:lpstr>
      <vt:lpstr>And here’s some more reasons why</vt:lpstr>
      <vt:lpstr>1 …</vt:lpstr>
      <vt:lpstr>… 2 …</vt:lpstr>
      <vt:lpstr>… 3 …</vt:lpstr>
      <vt:lpstr>… and 4</vt:lpstr>
      <vt:lpstr>Accessibility Standards</vt:lpstr>
      <vt:lpstr>WCAG Principles</vt:lpstr>
      <vt:lpstr>How? Design fundamentals</vt:lpstr>
      <vt:lpstr>Personas</vt:lpstr>
      <vt:lpstr>UI Design</vt:lpstr>
      <vt:lpstr>Coding</vt:lpstr>
      <vt:lpstr>Testing</vt:lpstr>
      <vt:lpstr>Activity in Gov</vt:lpstr>
      <vt:lpstr>Scope of Considerations</vt:lpstr>
      <vt:lpstr>Tools</vt:lpstr>
      <vt:lpstr>Tools - Online</vt:lpstr>
      <vt:lpstr>Tools – Add-ons</vt:lpstr>
      <vt:lpstr>Tools – Real Assistive Devices</vt:lpstr>
      <vt:lpstr>Tools – Automated Testing</vt:lpstr>
      <vt:lpstr>Demo Time</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Leckenby, Heidi GCPE:EX</cp:lastModifiedBy>
  <cp:revision>152</cp:revision>
  <cp:lastPrinted>2017-05-17T17:15:46Z</cp:lastPrinted>
  <dcterms:created xsi:type="dcterms:W3CDTF">2017-05-16T17:14:11Z</dcterms:created>
  <dcterms:modified xsi:type="dcterms:W3CDTF">2017-12-07T17:59:41Z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