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310" r:id="rId6"/>
    <p:sldId id="293" r:id="rId7"/>
    <p:sldId id="285" r:id="rId8"/>
    <p:sldId id="286" r:id="rId9"/>
    <p:sldId id="263" r:id="rId10"/>
    <p:sldId id="283" r:id="rId11"/>
    <p:sldId id="287" r:id="rId12"/>
    <p:sldId id="265" r:id="rId13"/>
    <p:sldId id="297" r:id="rId14"/>
    <p:sldId id="298" r:id="rId15"/>
    <p:sldId id="289" r:id="rId16"/>
    <p:sldId id="295" r:id="rId17"/>
    <p:sldId id="274" r:id="rId18"/>
    <p:sldId id="311" r:id="rId19"/>
    <p:sldId id="276" r:id="rId20"/>
    <p:sldId id="299" r:id="rId21"/>
    <p:sldId id="290" r:id="rId22"/>
    <p:sldId id="300" r:id="rId23"/>
    <p:sldId id="301" r:id="rId24"/>
    <p:sldId id="302" r:id="rId25"/>
    <p:sldId id="303" r:id="rId26"/>
    <p:sldId id="294" r:id="rId27"/>
    <p:sldId id="306" r:id="rId28"/>
    <p:sldId id="292" r:id="rId29"/>
    <p:sldId id="307" r:id="rId30"/>
    <p:sldId id="308" r:id="rId31"/>
    <p:sldId id="309" r:id="rId32"/>
    <p:sldId id="322" r:id="rId33"/>
    <p:sldId id="291" r:id="rId34"/>
    <p:sldId id="304"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2426" autoAdjust="0"/>
  </p:normalViewPr>
  <p:slideViewPr>
    <p:cSldViewPr>
      <p:cViewPr>
        <p:scale>
          <a:sx n="58" d="100"/>
          <a:sy n="58" d="100"/>
        </p:scale>
        <p:origin x="-2424" y="-57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2017-12-06</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isn’t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15151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in the last couple months the government released its Diversity and Inclusion Action plan which lays out the foundation</a:t>
            </a:r>
            <a:r>
              <a:rPr lang="en-CA" baseline="0" dirty="0" smtClean="0"/>
              <a:t> for how we work. Although largely catering for the internal staff membership, this helps support the need to ensure we design fairly.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304427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Heidi</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425134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want to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sub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dirty="0" smtClean="0"/>
              <a:t> Desktop Access (voice rendering</a:t>
            </a:r>
            <a:r>
              <a:rPr lang="en-CA" dirty="0" smtClean="0"/>
              <a:t>)</a:t>
            </a:r>
            <a:endParaRPr lang="en-CA" dirty="0" smtClean="0"/>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AADT</a:t>
            </a:r>
          </a:p>
          <a:p>
            <a:r>
              <a:rPr lang="en-CA" sz="1200" kern="1200" dirty="0" smtClean="0">
                <a:solidFill>
                  <a:schemeClr val="tx1"/>
                </a:solidFill>
                <a:effectLst/>
                <a:latin typeface="+mn-lt"/>
                <a:ea typeface="+mn-ea"/>
                <a:cs typeface="+mn-cs"/>
              </a:rPr>
              <a:t>Integrates into existing test suites and frameworks:</a:t>
            </a:r>
            <a:endParaRPr lang="en-CA" sz="14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Nemo</a:t>
            </a:r>
            <a:endParaRPr lang="en-CA" sz="1400" kern="1200" dirty="0" smtClean="0">
              <a:solidFill>
                <a:schemeClr val="tx1"/>
              </a:solidFill>
              <a:effectLst/>
              <a:latin typeface="+mn-lt"/>
              <a:ea typeface="+mn-ea"/>
              <a:cs typeface="+mn-cs"/>
            </a:endParaRPr>
          </a:p>
          <a:p>
            <a:pPr lvl="1"/>
            <a:r>
              <a:rPr lang="en-CA" sz="1200" kern="1200" dirty="0" err="1" smtClean="0">
                <a:solidFill>
                  <a:schemeClr val="tx1"/>
                </a:solidFill>
                <a:effectLst/>
                <a:latin typeface="+mn-lt"/>
                <a:ea typeface="+mn-ea"/>
                <a:cs typeface="+mn-cs"/>
              </a:rPr>
              <a:t>NightwatchJS</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r>
              <a:rPr lang="en-CA" sz="1200" kern="1200" dirty="0" err="1" smtClean="0">
                <a:solidFill>
                  <a:schemeClr val="tx1"/>
                </a:solidFill>
                <a:effectLst/>
                <a:latin typeface="+mn-lt"/>
                <a:ea typeface="+mn-ea"/>
                <a:cs typeface="+mn-cs"/>
              </a:rPr>
              <a:t>Tanaguru</a:t>
            </a:r>
            <a:endParaRPr lang="en-CA" sz="1200" kern="1200" dirty="0" smtClean="0">
              <a:solidFill>
                <a:schemeClr val="tx1"/>
              </a:solidFill>
              <a:effectLst/>
              <a:latin typeface="+mn-lt"/>
              <a:ea typeface="+mn-ea"/>
              <a:cs typeface="+mn-cs"/>
            </a:endParaRPr>
          </a:p>
          <a:p>
            <a:pPr lvl="1"/>
            <a:r>
              <a:rPr lang="en-CA" dirty="0" err="1" smtClean="0"/>
              <a:t>Tanaguru</a:t>
            </a:r>
            <a:r>
              <a:rPr lang="en-CA" dirty="0" smtClean="0"/>
              <a:t> automates 167 accessibility tests (WCAG, Section 508, </a:t>
            </a:r>
            <a:r>
              <a:rPr lang="en-CA" dirty="0" err="1" smtClean="0"/>
              <a:t>AccessiWeb</a:t>
            </a:r>
            <a:r>
              <a:rPr lang="en-CA" dirty="0" smtClean="0"/>
              <a:t>).</a:t>
            </a:r>
            <a:br>
              <a:rPr lang="en-CA" dirty="0" smtClean="0"/>
            </a:br>
            <a:r>
              <a:rPr lang="en-CA" dirty="0" smtClean="0"/>
              <a:t>Evaluating a page, an entire site or a web application is reliable, intuitive and self accessible.</a:t>
            </a:r>
          </a:p>
          <a:p>
            <a:pPr lvl="1"/>
            <a:r>
              <a:rPr lang="en-CA" dirty="0" smtClean="0"/>
              <a:t>Scenario audit even lets you control different states of the same page.</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And its fork “</a:t>
            </a:r>
            <a:r>
              <a:rPr lang="en-CA" sz="1200" kern="1200" dirty="0" err="1" smtClean="0">
                <a:solidFill>
                  <a:schemeClr val="tx1"/>
                </a:solidFill>
                <a:effectLst/>
                <a:latin typeface="+mn-lt"/>
                <a:ea typeface="+mn-ea"/>
                <a:cs typeface="+mn-cs"/>
              </a:rPr>
              <a:t>Asqatasun</a:t>
            </a:r>
            <a:r>
              <a:rPr lang="en-CA" sz="1200" kern="1200" dirty="0" smtClean="0">
                <a:solidFill>
                  <a:schemeClr val="tx1"/>
                </a:solidFill>
                <a:effectLst/>
                <a:latin typeface="+mn-lt"/>
                <a:ea typeface="+mn-ea"/>
                <a:cs typeface="+mn-cs"/>
              </a:rPr>
              <a:t>” which integrates through Jenkins Plugin and Docker image.</a:t>
            </a:r>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30</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31</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By focusing on a particular higher profile disability we risk ignoring or even introducing other barriers.</a:t>
            </a:r>
          </a:p>
          <a:p>
            <a:endParaRPr lang="en-CA" baseline="0" dirty="0" smtClean="0"/>
          </a:p>
          <a:p>
            <a:endParaRPr lang="en-CA" baseline="0" dirty="0" smtClean="0"/>
          </a:p>
          <a:p>
            <a:r>
              <a:rPr lang="en-CA" baseline="0" dirty="0" smtClean="0"/>
              <a:t>(HEIDI: Can we refine this – I’m not sure what this is meant to convey?) [Heidi] Gav, it is just some conversation point … most designers build toward one kind of barrier group, still blocking use for others.</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earlier slide through disabilities, we are catering for all users which could come from differing cultures, socioeconomic differences, location …</a:t>
            </a:r>
          </a:p>
          <a:p>
            <a:r>
              <a:rPr lang="en-CA" baseline="0" dirty="0" smtClean="0"/>
              <a:t>(HEIDI – which previous slide? [Heidi] Gav, it’s the one talking about numbers/</a:t>
            </a:r>
            <a:r>
              <a:rPr lang="en-CA" baseline="0" dirty="0" err="1" smtClean="0"/>
              <a:t>prevalance</a:t>
            </a:r>
            <a:r>
              <a:rPr lang="en-CA" baseline="0" dirty="0" smtClean="0"/>
              <a:t>)</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 deeply sad irony in the idea that people who are all about inclusion use a cryptic Twitter hashtag that excludes all but the elite who have been clued into what it’s supposed to mean.” [Heidi] Gav, it this a little add on you’d</a:t>
            </a:r>
            <a:r>
              <a:rPr lang="en-CA" baseline="0" dirty="0" smtClean="0"/>
              <a:t> like to bring in?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420907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Inclusive Design</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 … 4</a:t>
            </a:r>
            <a:endParaRPr lang="en-CA"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endPar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sp>
        <p:nvSpPr>
          <p:cNvPr id="3" name="Content Placeholder 2"/>
          <p:cNvSpPr>
            <a:spLocks noGrp="1"/>
          </p:cNvSpPr>
          <p:nvPr>
            <p:ph idx="1"/>
          </p:nvPr>
        </p:nvSpPr>
        <p:spPr/>
        <p:txBody>
          <a:bodyPr/>
          <a:lstStyle/>
          <a:p>
            <a:r>
              <a:rPr lang="en-CA" dirty="0" smtClean="0"/>
              <a:t>BC Government’s Diversity &amp; Inclusion Action Plan</a:t>
            </a:r>
            <a:endParaRPr lang="en-CA" dirty="0"/>
          </a:p>
        </p:txBody>
      </p:sp>
      <p:pic>
        <p:nvPicPr>
          <p:cNvPr id="1026" name="Picture 2" descr="Diversity and inclusion plan info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64904"/>
            <a:ext cx="18478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6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 Quickly …</a:t>
            </a:r>
            <a:endParaRPr lang="en-CA" dirty="0"/>
          </a:p>
        </p:txBody>
      </p:sp>
      <p:sp>
        <p:nvSpPr>
          <p:cNvPr id="3" name="Content Placeholder 2"/>
          <p:cNvSpPr>
            <a:spLocks noGrp="1"/>
          </p:cNvSpPr>
          <p:nvPr>
            <p:ph idx="1"/>
          </p:nvPr>
        </p:nvSpPr>
        <p:spPr/>
        <p:txBody>
          <a:bodyPr/>
          <a:lstStyle/>
          <a:p>
            <a:r>
              <a:rPr lang="en-CA" dirty="0" smtClean="0"/>
              <a:t>Inclusive Design vs Accessibility</a:t>
            </a:r>
            <a:endParaRPr lang="en-CA" dirty="0"/>
          </a:p>
        </p:txBody>
      </p:sp>
    </p:spTree>
    <p:extLst>
      <p:ext uri="{BB962C8B-B14F-4D97-AF65-F5344CB8AC3E}">
        <p14:creationId xmlns:p14="http://schemas.microsoft.com/office/powerpoint/2010/main" val="36691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r>
              <a:rPr lang="en-CA" dirty="0" smtClean="0"/>
              <a:t>Page elements – semantic order, alt text, alerts, form fields, buttons</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Cognitive Barrier check – process, workflow</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a:xfrm>
            <a:off x="467544" y="1484784"/>
            <a:ext cx="8229600" cy="4525963"/>
          </a:xfrm>
        </p:spPr>
        <p:txBody>
          <a:bodyPr>
            <a:normAutofit fontScale="92500" lnSpcReduction="10000"/>
          </a:bodyPr>
          <a:lstStyle/>
          <a:p>
            <a:pPr marL="0" indent="0">
              <a:buNone/>
            </a:pPr>
            <a:r>
              <a:rPr lang="en-CA" dirty="0" smtClean="0"/>
              <a:t>GCPE/GDX</a:t>
            </a:r>
          </a:p>
          <a:p>
            <a:r>
              <a:rPr lang="en-CA" dirty="0" smtClean="0"/>
              <a:t>Auditing </a:t>
            </a:r>
            <a:r>
              <a:rPr lang="en-CA" dirty="0"/>
              <a:t>and advisory services</a:t>
            </a:r>
          </a:p>
          <a:p>
            <a:r>
              <a:rPr lang="en-CA" dirty="0"/>
              <a:t>Outreach to developer networks</a:t>
            </a:r>
          </a:p>
          <a:p>
            <a:r>
              <a:rPr lang="en-CA" dirty="0"/>
              <a:t>Continual development of guides on gov.bc.ca</a:t>
            </a:r>
          </a:p>
          <a:p>
            <a:r>
              <a:rPr lang="en-CA" dirty="0" smtClean="0"/>
              <a:t>Service Design project focussed on inclusive design</a:t>
            </a:r>
          </a:p>
          <a:p>
            <a:pPr marL="0" indent="0">
              <a:buNone/>
            </a:pPr>
            <a:endParaRPr lang="en-CA" dirty="0" smtClean="0"/>
          </a:p>
          <a:p>
            <a:pPr marL="0" indent="0">
              <a:buNone/>
            </a:pPr>
            <a:r>
              <a:rPr lang="en-CA" dirty="0" smtClean="0"/>
              <a:t>Accessibility Secretariat (MTIC) </a:t>
            </a:r>
          </a:p>
          <a:p>
            <a:r>
              <a:rPr lang="en-CA" dirty="0" smtClean="0"/>
              <a:t>Out reach and Accessibility 2024 </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Build into project processes – start to finish</a:t>
            </a:r>
          </a:p>
          <a:p>
            <a:r>
              <a:rPr lang="en-CA" dirty="0" smtClean="0"/>
              <a:t>Procurement</a:t>
            </a:r>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normAutofit fontScale="92500"/>
          </a:bodyPr>
          <a:lstStyle/>
          <a:p>
            <a:pPr marL="0" indent="0">
              <a:buNone/>
            </a:pPr>
            <a:r>
              <a:rPr lang="en-CA" dirty="0" smtClean="0"/>
              <a:t>Several categories of testing tools</a:t>
            </a:r>
          </a:p>
          <a:p>
            <a:r>
              <a:rPr lang="en-CA" dirty="0" smtClean="0"/>
              <a:t>Online Code (WAVE, </a:t>
            </a:r>
            <a:r>
              <a:rPr lang="en-CA" dirty="0" err="1" smtClean="0"/>
              <a:t>AChecker</a:t>
            </a:r>
            <a:r>
              <a:rPr lang="en-CA" dirty="0" smtClean="0"/>
              <a:t>)</a:t>
            </a:r>
          </a:p>
          <a:p>
            <a:r>
              <a:rPr lang="en-CA" dirty="0" smtClean="0"/>
              <a:t>Online Simulators (Dyslexia and Colour Blindness)</a:t>
            </a:r>
          </a:p>
          <a:p>
            <a:r>
              <a:rPr lang="en-CA" dirty="0" smtClean="0"/>
              <a:t>Browser add-ons (WAVE, </a:t>
            </a:r>
            <a:r>
              <a:rPr lang="en-CA" dirty="0" err="1" smtClean="0"/>
              <a:t>aXe</a:t>
            </a:r>
            <a:r>
              <a:rPr lang="en-CA" dirty="0" smtClean="0"/>
              <a:t>, </a:t>
            </a:r>
            <a:r>
              <a:rPr lang="en-CA" dirty="0" err="1" smtClean="0"/>
              <a:t>ChromeVox</a:t>
            </a:r>
            <a:r>
              <a:rPr lang="en-CA" dirty="0" smtClean="0"/>
              <a:t> + Dev)</a:t>
            </a:r>
          </a:p>
          <a:p>
            <a:r>
              <a:rPr lang="en-CA" dirty="0" smtClean="0"/>
              <a:t>Actual assistive devices (JAWS, NVDA, Dragon Naturally Speaking, Braille readers)</a:t>
            </a:r>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Online (WAVE,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logins</a:t>
            </a:r>
          </a:p>
          <a:p>
            <a:pPr lvl="1"/>
            <a:r>
              <a:rPr lang="en-CA" dirty="0" smtClean="0"/>
              <a:t>Can’t check for cognitive recognition (wording, logical process)</a:t>
            </a:r>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manual one offs</a:t>
            </a:r>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Automated Testing</a:t>
            </a:r>
            <a:endParaRPr lang="en-CA" dirty="0"/>
          </a:p>
        </p:txBody>
      </p:sp>
      <p:sp>
        <p:nvSpPr>
          <p:cNvPr id="4" name="Content Placeholder 3"/>
          <p:cNvSpPr>
            <a:spLocks noGrp="1"/>
          </p:cNvSpPr>
          <p:nvPr>
            <p:ph idx="1"/>
          </p:nvPr>
        </p:nvSpPr>
        <p:spPr/>
        <p:txBody>
          <a:bodyPr>
            <a:normAutofit/>
          </a:bodyPr>
          <a:lstStyle/>
          <a:p>
            <a:r>
              <a:rPr lang="en-CA" dirty="0" smtClean="0"/>
              <a:t>Can incorporate into existing test runners</a:t>
            </a:r>
          </a:p>
          <a:p>
            <a:r>
              <a:rPr lang="en-CA" dirty="0" smtClean="0"/>
              <a:t>Must be set up specific for the problem and the project</a:t>
            </a:r>
          </a:p>
          <a:p>
            <a:r>
              <a:rPr lang="en-CA" dirty="0" err="1" smtClean="0"/>
              <a:t>Tanaguru</a:t>
            </a:r>
            <a:r>
              <a:rPr lang="en-CA" dirty="0" smtClean="0"/>
              <a:t>, AADT</a:t>
            </a:r>
          </a:p>
          <a:p>
            <a:endParaRPr lang="en-CA" dirty="0" smtClean="0"/>
          </a:p>
          <a:p>
            <a:pPr marL="914400" lvl="2" indent="0">
              <a:buNone/>
            </a:pPr>
            <a:endParaRPr lang="en-CA" dirty="0" smtClean="0"/>
          </a:p>
        </p:txBody>
      </p:sp>
    </p:spTree>
    <p:extLst>
      <p:ext uri="{BB962C8B-B14F-4D97-AF65-F5344CB8AC3E}">
        <p14:creationId xmlns:p14="http://schemas.microsoft.com/office/powerpoint/2010/main" val="385802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IMB</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pic>
        <p:nvPicPr>
          <p:cNvPr id="2050" name="Picture 2" descr="Image result for heidi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56792"/>
            <a:ext cx="2260104" cy="34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Inclusive Design   	/Accessibility</a:t>
            </a:r>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Societal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Inclusive Design</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inclusive design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5797</TotalTime>
  <Words>2267</Words>
  <Application>Microsoft Office PowerPoint</Application>
  <PresentationFormat>On-screen Show (4:3)</PresentationFormat>
  <Paragraphs>343</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Digital Product Innovation in the Public Service</vt:lpstr>
      <vt:lpstr>Just Quickly …</vt:lpstr>
      <vt:lpstr>Overview</vt:lpstr>
      <vt:lpstr>Statistically Speaking</vt:lpstr>
      <vt:lpstr>but</vt:lpstr>
      <vt:lpstr>Disability Barriers</vt:lpstr>
      <vt:lpstr>Understanding</vt:lpstr>
      <vt:lpstr>Societal Barriers</vt:lpstr>
      <vt:lpstr> Aim of Inclusive Design (#a11y) </vt:lpstr>
      <vt:lpstr>What happens</vt:lpstr>
      <vt:lpstr>And here’s some more reasons why</vt:lpstr>
      <vt:lpstr>1 …</vt:lpstr>
      <vt:lpstr>… 2 …</vt:lpstr>
      <vt:lpstr>… 3 …</vt:lpstr>
      <vt:lpstr>… and 4</vt:lpstr>
      <vt:lpstr>Accessibility Standards</vt:lpstr>
      <vt:lpstr>WCAG Principles</vt:lpstr>
      <vt:lpstr>How? Design fundamentals</vt:lpstr>
      <vt:lpstr>Personas</vt:lpstr>
      <vt:lpstr>UI Design</vt:lpstr>
      <vt:lpstr>Coding</vt:lpstr>
      <vt:lpstr>Testing</vt:lpstr>
      <vt:lpstr>Activity in Gov</vt:lpstr>
      <vt:lpstr>Scope of Considerations</vt:lpstr>
      <vt:lpstr>Tools</vt:lpstr>
      <vt:lpstr>Tools - Online</vt:lpstr>
      <vt:lpstr>Tools – Add-ons</vt:lpstr>
      <vt:lpstr>Tools – Real Assistive Devices</vt:lpstr>
      <vt:lpstr>Tools – Automated Testing</vt:lpstr>
      <vt:lpstr>Demo Time</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150</cp:revision>
  <cp:lastPrinted>2017-05-17T17:15:46Z</cp:lastPrinted>
  <dcterms:created xsi:type="dcterms:W3CDTF">2017-05-16T17:14:11Z</dcterms:created>
  <dcterms:modified xsi:type="dcterms:W3CDTF">2017-12-07T01:09:08Z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