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310" r:id="rId6"/>
    <p:sldId id="293" r:id="rId7"/>
    <p:sldId id="285" r:id="rId8"/>
    <p:sldId id="286" r:id="rId9"/>
    <p:sldId id="263" r:id="rId10"/>
    <p:sldId id="283" r:id="rId11"/>
    <p:sldId id="287" r:id="rId12"/>
    <p:sldId id="265" r:id="rId13"/>
    <p:sldId id="297" r:id="rId14"/>
    <p:sldId id="298" r:id="rId15"/>
    <p:sldId id="289" r:id="rId16"/>
    <p:sldId id="295" r:id="rId17"/>
    <p:sldId id="274" r:id="rId18"/>
    <p:sldId id="311" r:id="rId19"/>
    <p:sldId id="276" r:id="rId20"/>
    <p:sldId id="299" r:id="rId21"/>
    <p:sldId id="290" r:id="rId22"/>
    <p:sldId id="300" r:id="rId23"/>
    <p:sldId id="312" r:id="rId24"/>
    <p:sldId id="313" r:id="rId25"/>
    <p:sldId id="314" r:id="rId26"/>
    <p:sldId id="315" r:id="rId27"/>
    <p:sldId id="316" r:id="rId28"/>
    <p:sldId id="317" r:id="rId29"/>
    <p:sldId id="318" r:id="rId30"/>
    <p:sldId id="319" r:id="rId31"/>
    <p:sldId id="320" r:id="rId32"/>
    <p:sldId id="301" r:id="rId33"/>
    <p:sldId id="302" r:id="rId34"/>
    <p:sldId id="303" r:id="rId35"/>
    <p:sldId id="294" r:id="rId36"/>
    <p:sldId id="306" r:id="rId37"/>
    <p:sldId id="291" r:id="rId38"/>
    <p:sldId id="321" r:id="rId39"/>
    <p:sldId id="292" r:id="rId40"/>
    <p:sldId id="307" r:id="rId41"/>
    <p:sldId id="308" r:id="rId42"/>
    <p:sldId id="309" r:id="rId43"/>
    <p:sldId id="322" r:id="rId44"/>
    <p:sldId id="304"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72426" autoAdjust="0"/>
  </p:normalViewPr>
  <p:slideViewPr>
    <p:cSldViewPr>
      <p:cViewPr>
        <p:scale>
          <a:sx n="58" d="100"/>
          <a:sy n="58" d="100"/>
        </p:scale>
        <p:origin x="-2424" y="-57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2017-12-06</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v.bc.c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isn’t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15151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Challenge to federal websites filed by Donna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of Toronto. She is legally blind and is a sophisticated computer user. Despite being computer savvy,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was unable to access the federal government's informational and transactional services online. She sued and cited five examples of inaccessible online services, and in November 2010 the Federal Court agreed with her.</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in the last couple months the government released its Diversity and Inclusion Action plan which lays out the foundation</a:t>
            </a:r>
            <a:r>
              <a:rPr lang="en-CA" baseline="0" dirty="0" smtClean="0"/>
              <a:t> for how we work. Although largely catering for the internal staff membership, this helps support the need to ensure we design fairly.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3044273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Heidi</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4251347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So I’ve found myself receiving an eviction notice. Apparently the rent was put up and they said they sent a paper form explaining so. As much as I can use a scanner to decipher the text on paper, there was so much information on the form and it laid out so poorly the scanner couldn’t return a decipherable message to me. I am seeking an appeal through the Residential Tenancy Branch to have the decision turned around. I went onto the</a:t>
            </a:r>
            <a:r>
              <a:rPr lang="en-US" dirty="0" smtClean="0"/>
              <a:t> </a:t>
            </a:r>
            <a:r>
              <a:rPr lang="en-US" dirty="0">
                <a:hlinkClick r:id="rId3"/>
              </a:rPr>
              <a:t>gov.bc.ca</a:t>
            </a:r>
            <a:r>
              <a:rPr lang="en-US" dirty="0" smtClean="0"/>
              <a:t> </a:t>
            </a:r>
            <a:r>
              <a:rPr lang="en-US" dirty="0"/>
              <a:t>website using my screen reader, managed to find the information but found that the only option was a printable form to lodge a dispute, there was no phone number on the page so I had to go into the office to file my dispute. I only travel by public transit so the trip into the office took me an hour to get there as there wasn’t an office in my area, that’s 3 bus changes and a lot of asking questions of strangers to navigate my way. Yes, I can travel about on my own fairly well, however, these are generally places I frequent so the path and route are familiar to me.</a:t>
            </a:r>
          </a:p>
          <a:p>
            <a:endParaRPr lang="en-US" dirty="0"/>
          </a:p>
          <a:p>
            <a:r>
              <a:rPr lang="en-US" dirty="0"/>
              <a:t>Marty is legally blind and needs to access Residential Tenancy Branch Dispute resolution</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21</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I have low self-esteem and have been in and out of drug addiction since my teens. I always feel left out and treated weirdly because I sound funny and miss the audible cues, it’s so difficult to explain myself time and time again that I am “just like you” – I feel, I think, I can do, but time wears you down when you have to navigate society and systems explaining your disability each and every time.</a:t>
            </a:r>
            <a:endParaRPr lang="en-US" dirty="0" smtClean="0">
              <a:effectLst/>
            </a:endParaRPr>
          </a:p>
          <a:p>
            <a:r>
              <a:rPr lang="en-US" dirty="0"/>
              <a:t>I have been wearing a hearing aid since I was 9, it helps me decipher some sounds, but I cannot hear them clearly so when I am talking with someone I read their lips. Because I have been tone deaf most of my life I find it difficult to communicate verbally as the pronunciation of words doesn’t always work out and I am quite slow. I do not make phone calls but send texts, instant messages, go online or in person to do the things I need to do.</a:t>
            </a:r>
          </a:p>
          <a:p>
            <a:r>
              <a:rPr lang="en-US" dirty="0"/>
              <a:t>I get high nowadays, I mean most people think I’m drunk anyway because of how I talk. I’m sick of hurting myself and want some help to get off the drugs. I decided to go to my hearing advocacy </a:t>
            </a:r>
            <a:r>
              <a:rPr lang="en-US" dirty="0" err="1"/>
              <a:t>centre</a:t>
            </a:r>
            <a:r>
              <a:rPr lang="en-US" dirty="0"/>
              <a:t> to find out what resources could help me. When I found out about the restrictions and all the different forms and systems to navigate my way to getting better, I just went back to using … maybe one day I’ll have the strength to get off drugs, just not today.</a:t>
            </a:r>
          </a:p>
          <a:p>
            <a:endParaRPr lang="en-US" dirty="0"/>
          </a:p>
          <a:p>
            <a:r>
              <a:rPr lang="en-US" dirty="0"/>
              <a:t>Randy is legally deaf and dumb and needs to access addiction services</a:t>
            </a:r>
            <a:endParaRPr lang="en-US" dirty="0" smtClean="0"/>
          </a:p>
          <a:p>
            <a:pPr marL="174708" indent="-174708">
              <a:buFontTx/>
              <a:buChar char="-"/>
            </a:pP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22</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a:buFontTx/>
              <a:buChar char="-"/>
            </a:pPr>
            <a:r>
              <a:rPr lang="en-US" dirty="0"/>
              <a:t>Do you know how cool it is to zoom around town in my mobility scooter? It’s something I am getting used to as my muscular dystrophy hit another milestone where my back, arm and leg muscles can no longer get me around. I have been living with my condition since I found out 10 years ago, I am constantly relearning what my abilities are or how to adapt to live life. I am still working but have adapted my work style with assistive technology (speech recognition software). I’m great at researching and doing things online, I use my Google Home to make phone calls. If I have to go out, it takes me a long time to get ready, let alone travel there, so when I am doing something online and it needs me to go into the office it’s a big deal! Recently, I applied to defer my property taxes, I can do this online, however, when it came to completing the form I found that the speech recognition software didn’t work smoothly with the online form so it took me a very long time to because I had to use pointer coordinates to complete the fields … hey I have a life to live … I don’t want to be tied up with forms!</a:t>
            </a:r>
          </a:p>
          <a:p>
            <a:pPr marL="174708" indent="-174708">
              <a:buFontTx/>
              <a:buChar char="-"/>
            </a:pPr>
            <a:endParaRPr lang="en-US" dirty="0"/>
          </a:p>
          <a:p>
            <a:pPr marL="174708" indent="-174708">
              <a:buFontTx/>
              <a:buChar char="-"/>
            </a:pPr>
            <a:r>
              <a:rPr lang="en-US" dirty="0"/>
              <a:t>Reggie has muscular Dystrophy and mobility barriers and needs to access Property Tax services</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23</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I immigrated to Canada to provide better opportunities for my children. I chose B.C. because it’s a beautiful place with great weather, and a place where I want to raise a family. When I moved to Canada, we decided to start our own business based on our family restaurant back home. I was shocked to learn how different things are here in Canada. When I look for information online, I have a hard time understanding some of the information. English is not my primary language and I don’t really understand all of the requirements. I often go in-person to government offices to have things explained to me, or ask my friends at the cultural </a:t>
            </a:r>
            <a:r>
              <a:rPr lang="en-US" dirty="0" err="1" smtClean="0"/>
              <a:t>centre</a:t>
            </a:r>
            <a:r>
              <a:rPr lang="en-US" dirty="0" smtClean="0"/>
              <a:t> for help and advice. The process is very complicated, involving different kinds of government offices and I spend a lot of my time trying to understand all of the different steps. Some of my friends had also gone through this process in the past, but I learned that some things are done differently now. Hopefully I can get through these steps and start running my restaurant. I’ve already spent a lot of time and money, I really need to open my restaurant soon.</a:t>
            </a:r>
          </a:p>
          <a:p>
            <a:endParaRPr lang="en-US" baseline="0" dirty="0" smtClean="0"/>
          </a:p>
          <a:p>
            <a:pPr marL="174708" indent="-174708">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24</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a:buFontTx/>
              <a:buChar char="-"/>
            </a:pPr>
            <a:r>
              <a:rPr lang="en-US" dirty="0"/>
              <a:t>I have had a fun life, and with that comes the wear and tear of age and all that goes with it. I’m as sharp as a tack but can’t open some doors due to the arthritis in my hands, my hearing is dulling and I have cataracts which makes reading very difficult. I am a volunteer and an active member of our community </a:t>
            </a:r>
            <a:r>
              <a:rPr lang="en-US" dirty="0" err="1"/>
              <a:t>centre</a:t>
            </a:r>
            <a:r>
              <a:rPr lang="en-US" dirty="0"/>
              <a:t> where we run bingo nights for fundraisers. Recently the application for the gaming grants went online, finding the form was difficult, which one is the right one? I enlarged my browser text as much as I could but found it difficult to make sense of the site or form, having to navigate and scroll through many pages of information I found it slow and painful with my hands and tired from my low vision. I eventually gave up and went into the </a:t>
            </a:r>
            <a:r>
              <a:rPr lang="en-US" dirty="0" err="1"/>
              <a:t>centre</a:t>
            </a:r>
            <a:r>
              <a:rPr lang="en-US" dirty="0"/>
              <a:t> to have someone help me fill out the correct form.</a:t>
            </a:r>
          </a:p>
          <a:p>
            <a:pPr marL="174708" indent="-174708">
              <a:buFontTx/>
              <a:buChar char="-"/>
            </a:pPr>
            <a:endParaRPr lang="en-US" dirty="0"/>
          </a:p>
          <a:p>
            <a:r>
              <a:rPr lang="en-US" baseline="0" dirty="0" smtClean="0"/>
              <a:t>Dot is a senior who has cataracts, arthritis, and low hearing. She needs to access a gaming grant for her bingo fundraiser.</a:t>
            </a:r>
          </a:p>
        </p:txBody>
      </p:sp>
      <p:sp>
        <p:nvSpPr>
          <p:cNvPr id="4" name="Slide Number Placeholder 3"/>
          <p:cNvSpPr>
            <a:spLocks noGrp="1"/>
          </p:cNvSpPr>
          <p:nvPr>
            <p:ph type="sldNum" sz="quarter" idx="10"/>
          </p:nvPr>
        </p:nvSpPr>
        <p:spPr/>
        <p:txBody>
          <a:bodyPr/>
          <a:lstStyle/>
          <a:p>
            <a:fld id="{7D3A076F-D601-9843-BF57-66670C694E03}" type="slidenum">
              <a:rPr lang="en-US" smtClean="0"/>
              <a:t>25</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defTabSz="931774">
              <a:defRPr/>
            </a:pPr>
            <a:r>
              <a:rPr lang="en-US" dirty="0"/>
              <a:t>I’ve been farming for as long as I can remember. My parents and grandparents were farmers. Not surprisingly, my children have been involved with the farm as well. Going forward, I’m not sure if it’s something we’ll keep going in our family. We’ve had some really challenging years and it’s getting more and more difficult to make enough money to continue. Some of my children have pursued other types of work and I don’t blame them. I’ve recently needed to apply for a groundwater </a:t>
            </a:r>
            <a:r>
              <a:rPr lang="en-US" dirty="0" err="1"/>
              <a:t>licence</a:t>
            </a:r>
            <a:r>
              <a:rPr lang="en-US" dirty="0"/>
              <a:t>, something new the government has introduced in the last couple years. I only heard about it through an association I’m a member of. I understand government’s intentions around water sustainability, but it seems just like another way for government to get money from me. All of these small things add up and make it really hard for us to be successful. The application process was just brutal – I couldn’t understand the language being used, the information they required was too technical, there were so many steps, and you had to complete this all online! We don’t have the best internet around here. The nearest government office is about a six hour drive away. I’m good with farming, but I’m not into paperwork or computers. I struggle with that kind of stuff, luckily my kids were able to help me through that.</a:t>
            </a:r>
          </a:p>
          <a:p>
            <a:endParaRPr lang="en-US" baseline="0" dirty="0" smtClean="0"/>
          </a:p>
          <a:p>
            <a:pPr marL="174708" indent="-174708">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26</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defTabSz="931774">
              <a:buFontTx/>
              <a:buChar char="-"/>
              <a:defRPr/>
            </a:pPr>
            <a:r>
              <a:rPr lang="en-US" i="0" dirty="0" smtClean="0"/>
              <a:t>I found out from my mom that my cousins are paying less for MSP than me, even though my wage is the same as theirs. So I think I can get less too. When I looked it up, there was so much to read. I’m dyslexic, so I always read everything twice. I read one page and then took a break. I often do that if I’m looking up something like this at home. I don’t want to miss anything important, so it takes a long time. I just want to get through it, get stuff figured out, but I don’t want to make a mistake. It’s a lot of information. I’ll try it first on my phone, but if the print is too small, I’ll switch to my iMac. I check everything to make sure I didn’t spell anything wrong.  </a:t>
            </a:r>
          </a:p>
          <a:p>
            <a:pPr marL="174708" indent="-174708" defTabSz="931774">
              <a:buFontTx/>
              <a:buChar char="-"/>
              <a:defRPr/>
            </a:pPr>
            <a:endParaRPr lang="en-US" i="0" baseline="0" dirty="0" smtClean="0"/>
          </a:p>
          <a:p>
            <a:pPr marL="174708" indent="-174708" defTabSz="931774">
              <a:buFontTx/>
              <a:buChar char="-"/>
              <a:defRPr/>
            </a:pPr>
            <a:r>
              <a:rPr lang="en-US" i="0" baseline="0" dirty="0" smtClean="0"/>
              <a:t>Aubrey has dyslexia and needs to access Premium Assistance</a:t>
            </a:r>
          </a:p>
          <a:p>
            <a:pPr marL="174708" indent="-174708">
              <a:buFontTx/>
              <a:buChar char="-"/>
            </a:pPr>
            <a:endParaRPr lang="en-US" baseline="0" dirty="0" smtClean="0"/>
          </a:p>
          <a:p>
            <a:pPr marL="174708" indent="-174708">
              <a:buFontTx/>
              <a:buChar char="-"/>
            </a:pPr>
            <a:r>
              <a:rPr lang="en-US" baseline="0" dirty="0" smtClean="0"/>
              <a:t>We can see that the improvements suggested by this story would make the experience better for everyone</a:t>
            </a:r>
          </a:p>
        </p:txBody>
      </p:sp>
      <p:sp>
        <p:nvSpPr>
          <p:cNvPr id="4" name="Slide Number Placeholder 3"/>
          <p:cNvSpPr>
            <a:spLocks noGrp="1"/>
          </p:cNvSpPr>
          <p:nvPr>
            <p:ph type="sldNum" sz="quarter" idx="10"/>
          </p:nvPr>
        </p:nvSpPr>
        <p:spPr/>
        <p:txBody>
          <a:bodyPr/>
          <a:lstStyle/>
          <a:p>
            <a:fld id="{7D3A076F-D601-9843-BF57-66670C694E03}" type="slidenum">
              <a:rPr lang="en-US" smtClean="0"/>
              <a:t>27</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Channel</a:t>
            </a:r>
            <a:r>
              <a:rPr lang="en-CA" baseline="0" dirty="0" smtClean="0"/>
              <a:t> options</a:t>
            </a:r>
          </a:p>
          <a:p>
            <a:r>
              <a:rPr lang="en-CA" baseline="0" dirty="0" smtClean="0"/>
              <a:t>Simple steps</a:t>
            </a:r>
          </a:p>
          <a:p>
            <a:r>
              <a:rPr lang="en-CA" baseline="0" dirty="0" smtClean="0"/>
              <a:t>Minimal travel</a:t>
            </a:r>
          </a:p>
          <a:p>
            <a:r>
              <a:rPr lang="en-CA" baseline="0" dirty="0" smtClean="0"/>
              <a:t>Plain language</a:t>
            </a:r>
          </a:p>
          <a:p>
            <a:r>
              <a:rPr lang="en-CA" baseline="0" dirty="0" smtClean="0"/>
              <a:t>Consistency</a:t>
            </a:r>
          </a:p>
          <a:p>
            <a:r>
              <a:rPr lang="en-CA" baseline="0" dirty="0" smtClean="0"/>
              <a:t>Ease of access</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28</a:t>
            </a:fld>
            <a:endParaRPr lang="en-CA"/>
          </a:p>
        </p:txBody>
      </p:sp>
    </p:spTree>
    <p:extLst>
      <p:ext uri="{BB962C8B-B14F-4D97-AF65-F5344CB8AC3E}">
        <p14:creationId xmlns:p14="http://schemas.microsoft.com/office/powerpoint/2010/main" val="1228092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29</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30</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Political correctness traps.</a:t>
            </a:r>
            <a:r>
              <a:rPr lang="en-CA" baseline="0" dirty="0" smtClean="0"/>
              <a:t>  No offense intended.</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31</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32</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a:t>
            </a:r>
            <a:r>
              <a:rPr lang="en-CA" dirty="0" smtClean="0"/>
              <a:t>want to allow </a:t>
            </a:r>
            <a:r>
              <a:rPr lang="en-CA" dirty="0" smtClean="0"/>
              <a:t>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Agile and it’s scrum/sprint model of delivery lends itself well here.  Waterfall approaches will need to ensure that accessibility is NOT an afterthought but built in throughout  each </a:t>
            </a:r>
            <a:r>
              <a:rPr lang="en-CA" dirty="0" smtClean="0"/>
              <a:t>sub process.</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33</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34</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LIVE demo</a:t>
            </a:r>
          </a:p>
          <a:p>
            <a:r>
              <a:rPr lang="en-CA" dirty="0" smtClean="0"/>
              <a:t>WAVE: </a:t>
            </a:r>
          </a:p>
          <a:p>
            <a:r>
              <a:rPr lang="en-CA" dirty="0" smtClean="0"/>
              <a:t>	DriveBC front page (disastrous)</a:t>
            </a:r>
          </a:p>
          <a:p>
            <a:r>
              <a:rPr lang="en-CA" dirty="0" smtClean="0"/>
              <a:t>	DriveBC Mobile Major Events (not so bad)</a:t>
            </a:r>
          </a:p>
          <a:p>
            <a:endParaRPr lang="en-CA" dirty="0" smtClean="0"/>
          </a:p>
          <a:p>
            <a:r>
              <a:rPr lang="en-CA" dirty="0" smtClean="0"/>
              <a:t>NVDA:</a:t>
            </a:r>
          </a:p>
          <a:p>
            <a:r>
              <a:rPr lang="en-CA" dirty="0" smtClean="0"/>
              <a:t>	just demo what it sounds</a:t>
            </a:r>
            <a:r>
              <a:rPr lang="en-CA" baseline="0" dirty="0" smtClean="0"/>
              <a:t> like – any content page on the </a:t>
            </a:r>
            <a:r>
              <a:rPr lang="en-CA" baseline="0" dirty="0" err="1" smtClean="0"/>
              <a:t>gov</a:t>
            </a:r>
            <a:r>
              <a:rPr lang="en-CA" baseline="0" dirty="0" smtClean="0"/>
              <a:t> site.</a:t>
            </a:r>
          </a:p>
          <a:p>
            <a:r>
              <a:rPr lang="en-CA" baseline="0" dirty="0" smtClean="0"/>
              <a:t>	need to show the speed at which </a:t>
            </a:r>
            <a:r>
              <a:rPr lang="en-CA" baseline="0" dirty="0" err="1" smtClean="0"/>
              <a:t>screenreaders</a:t>
            </a:r>
            <a:r>
              <a:rPr lang="en-CA" baseline="0" dirty="0" smtClean="0"/>
              <a:t> are actual used (90 somethings)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35</a:t>
            </a:fld>
            <a:endParaRPr lang="en-CA"/>
          </a:p>
        </p:txBody>
      </p:sp>
    </p:spTree>
    <p:extLst>
      <p:ext uri="{BB962C8B-B14F-4D97-AF65-F5344CB8AC3E}">
        <p14:creationId xmlns:p14="http://schemas.microsoft.com/office/powerpoint/2010/main" val="1919038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36</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37</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Switch to browser WAVE demo</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38</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smtClean="0"/>
              <a:t>JAWS (voice rendering)</a:t>
            </a:r>
          </a:p>
          <a:p>
            <a:pPr lvl="2"/>
            <a:r>
              <a:rPr lang="en-CA" dirty="0" smtClean="0"/>
              <a:t>Costs, but a free version has recently come available</a:t>
            </a:r>
          </a:p>
          <a:p>
            <a:pPr lvl="2"/>
            <a:r>
              <a:rPr lang="en-CA" dirty="0" smtClean="0"/>
              <a:t>Feature rich</a:t>
            </a:r>
          </a:p>
          <a:p>
            <a:pPr lvl="2"/>
            <a:r>
              <a:rPr lang="en-CA" dirty="0" smtClean="0"/>
              <a:t>Easier to use</a:t>
            </a:r>
          </a:p>
          <a:p>
            <a:pPr lvl="2"/>
            <a:r>
              <a:rPr lang="en-CA" dirty="0" smtClean="0"/>
              <a:t>Multiple “synths” (voices) available for a price.</a:t>
            </a:r>
          </a:p>
          <a:p>
            <a:pPr lvl="2"/>
            <a:endParaRPr lang="en-CA" dirty="0" smtClean="0"/>
          </a:p>
          <a:p>
            <a:pPr lvl="1"/>
            <a:r>
              <a:rPr lang="en-CA" dirty="0" smtClean="0"/>
              <a:t>NVDA </a:t>
            </a:r>
            <a:r>
              <a:rPr lang="en-CA" dirty="0" err="1" smtClean="0"/>
              <a:t>NonVisual</a:t>
            </a:r>
            <a:r>
              <a:rPr lang="en-CA" dirty="0" smtClean="0"/>
              <a:t> Desktop Access (voice rendering)m</a:t>
            </a:r>
          </a:p>
          <a:p>
            <a:pPr lvl="2"/>
            <a:r>
              <a:rPr lang="en-CA" dirty="0" smtClean="0"/>
              <a:t>Since 2007 has been increasing dramatically in popularity</a:t>
            </a:r>
          </a:p>
          <a:p>
            <a:pPr lvl="2"/>
            <a:r>
              <a:rPr lang="en-CA" dirty="0" smtClean="0"/>
              <a:t>Lags in technical features</a:t>
            </a:r>
          </a:p>
          <a:p>
            <a:pPr lvl="2"/>
            <a:r>
              <a:rPr lang="en-CA" dirty="0" smtClean="0"/>
              <a:t>Runs off many devices including thumb drives.</a:t>
            </a:r>
          </a:p>
          <a:p>
            <a:pPr lvl="2"/>
            <a:r>
              <a:rPr lang="en-CA" dirty="0" smtClean="0"/>
              <a:t>Primarily uses Microsoft’s built-in “synths”  but hacks (most illegal) may be possible</a:t>
            </a:r>
          </a:p>
          <a:p>
            <a:pPr lvl="2"/>
            <a:endParaRPr lang="en-CA" dirty="0" smtClean="0"/>
          </a:p>
          <a:p>
            <a:pPr lvl="1"/>
            <a:r>
              <a:rPr lang="en-CA" dirty="0" smtClean="0"/>
              <a:t>Smart </a:t>
            </a:r>
            <a:r>
              <a:rPr lang="en-CA" baseline="0" dirty="0" smtClean="0"/>
              <a:t>Phones!</a:t>
            </a:r>
          </a:p>
          <a:p>
            <a:pPr lvl="2"/>
            <a:r>
              <a:rPr lang="en-CA" baseline="0" dirty="0" smtClean="0"/>
              <a:t>Tricky but good in a pinch.  These are in fact used for real, but the expense of the phone makes them a less used tool for those on limited budgets.</a:t>
            </a:r>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39</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r>
              <a:rPr lang="en-CA" dirty="0" smtClean="0"/>
              <a:t>AADT</a:t>
            </a:r>
          </a:p>
          <a:p>
            <a:r>
              <a:rPr lang="en-CA" sz="1200" kern="1200" dirty="0" smtClean="0">
                <a:solidFill>
                  <a:schemeClr val="tx1"/>
                </a:solidFill>
                <a:effectLst/>
                <a:latin typeface="+mn-lt"/>
                <a:ea typeface="+mn-ea"/>
                <a:cs typeface="+mn-cs"/>
              </a:rPr>
              <a:t>Integrates into existing test suites and frameworks:</a:t>
            </a:r>
            <a:endParaRPr lang="en-CA" sz="14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Nemo</a:t>
            </a:r>
            <a:endParaRPr lang="en-CA" sz="1400" kern="1200" dirty="0" smtClean="0">
              <a:solidFill>
                <a:schemeClr val="tx1"/>
              </a:solidFill>
              <a:effectLst/>
              <a:latin typeface="+mn-lt"/>
              <a:ea typeface="+mn-ea"/>
              <a:cs typeface="+mn-cs"/>
            </a:endParaRPr>
          </a:p>
          <a:p>
            <a:pPr lvl="1"/>
            <a:r>
              <a:rPr lang="en-CA" sz="1200" kern="1200" dirty="0" err="1" smtClean="0">
                <a:solidFill>
                  <a:schemeClr val="tx1"/>
                </a:solidFill>
                <a:effectLst/>
                <a:latin typeface="+mn-lt"/>
                <a:ea typeface="+mn-ea"/>
                <a:cs typeface="+mn-cs"/>
              </a:rPr>
              <a:t>NightwatchJS</a:t>
            </a:r>
            <a:endParaRPr lang="en-CA" sz="1200" kern="1200" dirty="0" smtClean="0">
              <a:solidFill>
                <a:schemeClr val="tx1"/>
              </a:solidFill>
              <a:effectLst/>
              <a:latin typeface="+mn-lt"/>
              <a:ea typeface="+mn-ea"/>
              <a:cs typeface="+mn-cs"/>
            </a:endParaRPr>
          </a:p>
          <a:p>
            <a:pPr lvl="1"/>
            <a:endParaRPr lang="en-CA" sz="1200" kern="1200" dirty="0" smtClean="0">
              <a:solidFill>
                <a:schemeClr val="tx1"/>
              </a:solidFill>
              <a:effectLst/>
              <a:latin typeface="+mn-lt"/>
              <a:ea typeface="+mn-ea"/>
              <a:cs typeface="+mn-cs"/>
            </a:endParaRPr>
          </a:p>
          <a:p>
            <a:r>
              <a:rPr lang="en-CA" sz="1200" kern="1200" dirty="0" err="1" smtClean="0">
                <a:solidFill>
                  <a:schemeClr val="tx1"/>
                </a:solidFill>
                <a:effectLst/>
                <a:latin typeface="+mn-lt"/>
                <a:ea typeface="+mn-ea"/>
                <a:cs typeface="+mn-cs"/>
              </a:rPr>
              <a:t>Tanaguru</a:t>
            </a:r>
            <a:endParaRPr lang="en-CA" sz="1200" kern="1200" dirty="0" smtClean="0">
              <a:solidFill>
                <a:schemeClr val="tx1"/>
              </a:solidFill>
              <a:effectLst/>
              <a:latin typeface="+mn-lt"/>
              <a:ea typeface="+mn-ea"/>
              <a:cs typeface="+mn-cs"/>
            </a:endParaRPr>
          </a:p>
          <a:p>
            <a:pPr lvl="1"/>
            <a:r>
              <a:rPr lang="en-CA" dirty="0" err="1" smtClean="0"/>
              <a:t>Tanaguru</a:t>
            </a:r>
            <a:r>
              <a:rPr lang="en-CA" dirty="0" smtClean="0"/>
              <a:t> automates 167 accessibility tests (WCAG, Section 508, </a:t>
            </a:r>
            <a:r>
              <a:rPr lang="en-CA" dirty="0" err="1" smtClean="0"/>
              <a:t>AccessiWeb</a:t>
            </a:r>
            <a:r>
              <a:rPr lang="en-CA" dirty="0" smtClean="0"/>
              <a:t>).</a:t>
            </a:r>
            <a:br>
              <a:rPr lang="en-CA" dirty="0" smtClean="0"/>
            </a:br>
            <a:r>
              <a:rPr lang="en-CA" dirty="0" smtClean="0"/>
              <a:t>Evaluating a page, an entire site or a web application is reliable, intuitive and self accessible.</a:t>
            </a:r>
          </a:p>
          <a:p>
            <a:pPr lvl="1"/>
            <a:r>
              <a:rPr lang="en-CA" dirty="0" smtClean="0"/>
              <a:t>Scenario audit even lets you control different states of the same page.</a:t>
            </a:r>
            <a:endParaRPr lang="en-CA" sz="1200" kern="1200" dirty="0" smtClean="0">
              <a:solidFill>
                <a:schemeClr val="tx1"/>
              </a:solidFill>
              <a:effectLst/>
              <a:latin typeface="+mn-lt"/>
              <a:ea typeface="+mn-ea"/>
              <a:cs typeface="+mn-cs"/>
            </a:endParaRPr>
          </a:p>
          <a:p>
            <a:pPr lvl="1"/>
            <a:endParaRPr lang="en-CA" sz="12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And its fork “</a:t>
            </a:r>
            <a:r>
              <a:rPr lang="en-CA" sz="1200" kern="1200" dirty="0" err="1" smtClean="0">
                <a:solidFill>
                  <a:schemeClr val="tx1"/>
                </a:solidFill>
                <a:effectLst/>
                <a:latin typeface="+mn-lt"/>
                <a:ea typeface="+mn-ea"/>
                <a:cs typeface="+mn-cs"/>
              </a:rPr>
              <a:t>Asqatasun</a:t>
            </a:r>
            <a:r>
              <a:rPr lang="en-CA" sz="1200" kern="1200" dirty="0" smtClean="0">
                <a:solidFill>
                  <a:schemeClr val="tx1"/>
                </a:solidFill>
                <a:effectLst/>
                <a:latin typeface="+mn-lt"/>
                <a:ea typeface="+mn-ea"/>
                <a:cs typeface="+mn-cs"/>
              </a:rPr>
              <a:t>” which integrates through Jenkins Plugin and Docker image.</a:t>
            </a:r>
          </a:p>
        </p:txBody>
      </p:sp>
      <p:sp>
        <p:nvSpPr>
          <p:cNvPr id="4" name="Slide Number Placeholder 3"/>
          <p:cNvSpPr>
            <a:spLocks noGrp="1"/>
          </p:cNvSpPr>
          <p:nvPr>
            <p:ph type="sldNum" sz="quarter" idx="10"/>
          </p:nvPr>
        </p:nvSpPr>
        <p:spPr/>
        <p:txBody>
          <a:bodyPr/>
          <a:lstStyle/>
          <a:p>
            <a:fld id="{25A75CAD-4A01-4A0D-B86C-6F4A2C678E6B}" type="slidenum">
              <a:rPr lang="en-CA" smtClean="0"/>
              <a:t>40</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41</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a:t>
            </a:r>
            <a:r>
              <a:rPr lang="en-CA" baseline="0" dirty="0" smtClean="0"/>
              <a:t>”.  By focusing on a particular higher profile disability we risk ignoring or even introducing other barriers.</a:t>
            </a:r>
          </a:p>
          <a:p>
            <a:endParaRPr lang="en-CA" baseline="0" dirty="0" smtClean="0"/>
          </a:p>
          <a:p>
            <a:endParaRPr lang="en-CA" baseline="0" dirty="0" smtClean="0"/>
          </a:p>
          <a:p>
            <a:r>
              <a:rPr lang="en-CA" baseline="0" dirty="0" smtClean="0"/>
              <a:t>(</a:t>
            </a:r>
            <a:r>
              <a:rPr lang="en-CA" baseline="0" dirty="0" smtClean="0"/>
              <a:t>HEIDI: Can we refine this – I’m not sure what this is meant to convey?) [Heidi] Gav, it is just some conversation point … most designers build toward one kind of barrier group, still blocking use for others.</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earlier slide through disabilities, we are catering for all users which could come from differing cultures, socioeconomic differences, location …</a:t>
            </a:r>
          </a:p>
          <a:p>
            <a:r>
              <a:rPr lang="en-CA" baseline="0" dirty="0" smtClean="0"/>
              <a:t>(HEIDI – which previous slide? [Heidi] Gav, it’s the one talking about numbers/</a:t>
            </a:r>
            <a:r>
              <a:rPr lang="en-CA" baseline="0" dirty="0" err="1" smtClean="0"/>
              <a:t>prevalance</a:t>
            </a:r>
            <a:r>
              <a:rPr lang="en-CA" baseline="0" dirty="0" smtClean="0"/>
              <a:t>)</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 deeply sad irony in the idea that people who are all about inclusion use a cryptic Twitter hashtag that excludes all but the elite who have been clued into what it’s supposed to mean.” [Heidi] Gav, it this a little add on you’d</a:t>
            </a:r>
            <a:r>
              <a:rPr lang="en-CA" baseline="0" dirty="0" smtClean="0"/>
              <a:t> like to bring in?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420907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2017-12-06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Inclusive Design</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 … 4</a:t>
            </a:r>
            <a:endParaRPr lang="en-CA"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endPar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p>
        </p:txBody>
      </p:sp>
      <p:sp>
        <p:nvSpPr>
          <p:cNvPr id="3" name="Content Placeholder 2"/>
          <p:cNvSpPr>
            <a:spLocks noGrp="1"/>
          </p:cNvSpPr>
          <p:nvPr>
            <p:ph idx="1"/>
          </p:nvPr>
        </p:nvSpPr>
        <p:spPr/>
        <p:txBody>
          <a:bodyPr/>
          <a:lstStyle/>
          <a:p>
            <a:r>
              <a:rPr lang="en-CA" dirty="0" smtClean="0"/>
              <a:t>BC Government’s Diversity &amp; Inclusion Action Plan</a:t>
            </a:r>
            <a:endParaRPr lang="en-CA" dirty="0"/>
          </a:p>
        </p:txBody>
      </p:sp>
      <p:pic>
        <p:nvPicPr>
          <p:cNvPr id="1026" name="Picture 2" descr="Diversity and inclusion plan info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564904"/>
            <a:ext cx="18478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6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2996953"/>
            <a:ext cx="4176464" cy="2880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2996953"/>
            <a:ext cx="417646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a:xfrm>
            <a:off x="457199" y="245803"/>
            <a:ext cx="8678487" cy="1201881"/>
          </a:xfrm>
        </p:spPr>
        <p:txBody>
          <a:bodyPr/>
          <a:lstStyle/>
          <a:p>
            <a:r>
              <a:rPr lang="en-CA" dirty="0" smtClean="0"/>
              <a:t>WCAG Principles</a:t>
            </a:r>
            <a:endParaRPr lang="en-CA" dirty="0"/>
          </a:p>
        </p:txBody>
      </p:sp>
      <p:sp>
        <p:nvSpPr>
          <p:cNvPr id="15" name="Rectangle 14"/>
          <p:cNvSpPr/>
          <p:nvPr/>
        </p:nvSpPr>
        <p:spPr>
          <a:xfrm>
            <a:off x="4572000" y="260649"/>
            <a:ext cx="4176464" cy="2880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260649"/>
            <a:ext cx="4176464" cy="2880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10451"/>
            <a:ext cx="2100660" cy="2100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 Quickly …</a:t>
            </a:r>
            <a:endParaRPr lang="en-CA" dirty="0"/>
          </a:p>
        </p:txBody>
      </p:sp>
      <p:sp>
        <p:nvSpPr>
          <p:cNvPr id="3" name="Content Placeholder 2"/>
          <p:cNvSpPr>
            <a:spLocks noGrp="1"/>
          </p:cNvSpPr>
          <p:nvPr>
            <p:ph idx="1"/>
          </p:nvPr>
        </p:nvSpPr>
        <p:spPr/>
        <p:txBody>
          <a:bodyPr/>
          <a:lstStyle/>
          <a:p>
            <a:r>
              <a:rPr lang="en-CA" dirty="0" smtClean="0"/>
              <a:t>Inclusive Design vs Accessibility</a:t>
            </a:r>
            <a:endParaRPr lang="en-CA" dirty="0"/>
          </a:p>
        </p:txBody>
      </p:sp>
    </p:spTree>
    <p:extLst>
      <p:ext uri="{BB962C8B-B14F-4D97-AF65-F5344CB8AC3E}">
        <p14:creationId xmlns:p14="http://schemas.microsoft.com/office/powerpoint/2010/main" val="366914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Personas</a:t>
            </a:r>
            <a:endParaRPr lang="en-CA" dirty="0"/>
          </a:p>
        </p:txBody>
      </p:sp>
      <p:sp>
        <p:nvSpPr>
          <p:cNvPr id="3" name="Content Placeholder 2"/>
          <p:cNvSpPr>
            <a:spLocks noGrp="1"/>
          </p:cNvSpPr>
          <p:nvPr>
            <p:ph idx="1"/>
          </p:nvPr>
        </p:nvSpPr>
        <p:spPr/>
        <p:txBody>
          <a:bodyPr/>
          <a:lstStyle/>
          <a:p>
            <a:r>
              <a:rPr lang="en-CA" dirty="0" smtClean="0"/>
              <a:t>The following personas have several things in common … let’s look at what</a:t>
            </a:r>
            <a:endParaRPr lang="en-CA" dirty="0"/>
          </a:p>
        </p:txBody>
      </p:sp>
    </p:spTree>
    <p:extLst>
      <p:ext uri="{BB962C8B-B14F-4D97-AF65-F5344CB8AC3E}">
        <p14:creationId xmlns:p14="http://schemas.microsoft.com/office/powerpoint/2010/main" val="246237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344" y="859056"/>
            <a:ext cx="1009730" cy="520741"/>
          </a:xfrm>
          <a:prstGeom prst="rect">
            <a:avLst/>
          </a:prstGeom>
          <a:noFill/>
          <a:ln>
            <a:noFill/>
          </a:ln>
        </p:spPr>
      </p:pic>
      <p:sp>
        <p:nvSpPr>
          <p:cNvPr id="7" name="Title 6"/>
          <p:cNvSpPr>
            <a:spLocks noGrp="1"/>
          </p:cNvSpPr>
          <p:nvPr>
            <p:ph type="title"/>
          </p:nvPr>
        </p:nvSpPr>
        <p:spPr/>
        <p:txBody>
          <a:bodyPr/>
          <a:lstStyle/>
          <a:p>
            <a:r>
              <a:rPr lang="en-CA" dirty="0" smtClean="0"/>
              <a:t>Marty</a:t>
            </a:r>
            <a:endParaRPr lang="en-CA" dirty="0"/>
          </a:p>
        </p:txBody>
      </p:sp>
      <p:sp>
        <p:nvSpPr>
          <p:cNvPr id="8" name="Content Placeholder 7"/>
          <p:cNvSpPr>
            <a:spLocks noGrp="1"/>
          </p:cNvSpPr>
          <p:nvPr>
            <p:ph idx="1"/>
          </p:nvPr>
        </p:nvSpPr>
        <p:spPr>
          <a:xfrm>
            <a:off x="539552" y="1484784"/>
            <a:ext cx="8229600" cy="4525963"/>
          </a:xfrm>
        </p:spPr>
        <p:txBody>
          <a:bodyPr>
            <a:normAutofit fontScale="85000" lnSpcReduction="20000"/>
          </a:bodyPr>
          <a:lstStyle/>
          <a:p>
            <a:r>
              <a:rPr lang="en-US" i="1" dirty="0"/>
              <a:t>Marty’s story</a:t>
            </a:r>
            <a:r>
              <a:rPr lang="mr-IN" i="1" dirty="0"/>
              <a:t>…</a:t>
            </a:r>
            <a:endParaRPr lang="en-CA" i="1" dirty="0"/>
          </a:p>
          <a:p>
            <a:pPr>
              <a:spcBef>
                <a:spcPts val="1200"/>
              </a:spcBef>
            </a:pPr>
            <a:r>
              <a:rPr lang="en-CA" dirty="0">
                <a:solidFill>
                  <a:srgbClr val="233F75"/>
                </a:solidFill>
              </a:rPr>
              <a:t>How could we design better for Marty?</a:t>
            </a:r>
          </a:p>
          <a:p>
            <a:pPr lvl="1">
              <a:spcBef>
                <a:spcPts val="600"/>
              </a:spcBef>
              <a:buFont typeface="Arial"/>
              <a:buChar char="•"/>
            </a:pPr>
            <a:r>
              <a:rPr lang="en-CA" dirty="0"/>
              <a:t>Minimal to no manual requirements (non-braille printed) </a:t>
            </a:r>
          </a:p>
          <a:p>
            <a:pPr lvl="1">
              <a:spcBef>
                <a:spcPts val="600"/>
              </a:spcBef>
              <a:buFont typeface="Arial"/>
              <a:buChar char="•"/>
            </a:pPr>
            <a:r>
              <a:rPr lang="en-CA" dirty="0"/>
              <a:t>Transcribed video</a:t>
            </a:r>
          </a:p>
          <a:p>
            <a:pPr lvl="1">
              <a:spcBef>
                <a:spcPts val="600"/>
              </a:spcBef>
              <a:buFont typeface="Arial"/>
              <a:buChar char="•"/>
            </a:pPr>
            <a:r>
              <a:rPr lang="en-CA" dirty="0"/>
              <a:t>Few steps</a:t>
            </a:r>
          </a:p>
          <a:p>
            <a:pPr lvl="1">
              <a:spcBef>
                <a:spcPts val="600"/>
              </a:spcBef>
              <a:buFont typeface="Arial"/>
              <a:buChar char="•"/>
            </a:pPr>
            <a:r>
              <a:rPr lang="en-CA" dirty="0"/>
              <a:t>Minimal reading</a:t>
            </a:r>
          </a:p>
          <a:p>
            <a:pPr lvl="1">
              <a:spcBef>
                <a:spcPts val="600"/>
              </a:spcBef>
              <a:buFont typeface="Arial"/>
              <a:buChar char="•"/>
            </a:pPr>
            <a:r>
              <a:rPr lang="en-CA" dirty="0"/>
              <a:t>Minimal to no travel requirement</a:t>
            </a:r>
          </a:p>
          <a:p>
            <a:pPr lvl="1">
              <a:spcBef>
                <a:spcPts val="600"/>
              </a:spcBef>
              <a:buFont typeface="Arial"/>
              <a:buChar char="•"/>
            </a:pPr>
            <a:r>
              <a:rPr lang="en-CA" dirty="0"/>
              <a:t>Channels: IM, online chat, text, phone, conversion to Braille</a:t>
            </a:r>
          </a:p>
          <a:p>
            <a:pPr lvl="1">
              <a:spcBef>
                <a:spcPts val="600"/>
              </a:spcBef>
              <a:buFont typeface="Arial"/>
              <a:buChar char="•"/>
            </a:pPr>
            <a:r>
              <a:rPr lang="en-CA" dirty="0"/>
              <a:t>Supports: white cane, guide dog, keyboard/no mouse operation, braille printer, speech recognition software, </a:t>
            </a:r>
            <a:r>
              <a:rPr lang="en-CA" dirty="0" err="1"/>
              <a:t>screenreader</a:t>
            </a:r>
            <a:r>
              <a:rPr lang="en-CA" dirty="0"/>
              <a:t>, </a:t>
            </a:r>
            <a:r>
              <a:rPr lang="en-CA" dirty="0" smtClean="0"/>
              <a:t>the use of advocates</a:t>
            </a:r>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552649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Randy</a:t>
            </a:r>
            <a:endParaRPr lang="en-CA" dirty="0"/>
          </a:p>
        </p:txBody>
      </p:sp>
      <p:sp>
        <p:nvSpPr>
          <p:cNvPr id="8" name="Content Placeholder 7"/>
          <p:cNvSpPr>
            <a:spLocks noGrp="1"/>
          </p:cNvSpPr>
          <p:nvPr>
            <p:ph idx="1"/>
          </p:nvPr>
        </p:nvSpPr>
        <p:spPr>
          <a:xfrm>
            <a:off x="539552" y="1600200"/>
            <a:ext cx="8147248" cy="4525963"/>
          </a:xfrm>
        </p:spPr>
        <p:txBody>
          <a:bodyPr>
            <a:normAutofit lnSpcReduction="10000"/>
          </a:bodyPr>
          <a:lstStyle/>
          <a:p>
            <a:r>
              <a:rPr lang="en-US" i="1" dirty="0"/>
              <a:t>Randy’s story</a:t>
            </a:r>
            <a:r>
              <a:rPr lang="mr-IN" i="1" dirty="0" smtClean="0"/>
              <a:t>…</a:t>
            </a:r>
            <a:endParaRPr lang="en-US" dirty="0">
              <a:solidFill>
                <a:srgbClr val="233F75"/>
              </a:solidFill>
            </a:endParaRPr>
          </a:p>
          <a:p>
            <a:r>
              <a:rPr lang="en-US" dirty="0">
                <a:solidFill>
                  <a:srgbClr val="233F75"/>
                </a:solidFill>
              </a:rPr>
              <a:t>How can we design better for randy? </a:t>
            </a:r>
          </a:p>
          <a:p>
            <a:pPr lvl="1">
              <a:buFont typeface="Arial"/>
              <a:buChar char="•"/>
            </a:pPr>
            <a:r>
              <a:rPr lang="en-US" dirty="0"/>
              <a:t>Audio Transcription</a:t>
            </a:r>
          </a:p>
          <a:p>
            <a:pPr lvl="1">
              <a:buFont typeface="Arial"/>
              <a:buChar char="•"/>
            </a:pPr>
            <a:r>
              <a:rPr lang="en-US" dirty="0"/>
              <a:t>Plain Language</a:t>
            </a:r>
          </a:p>
          <a:p>
            <a:pPr lvl="1">
              <a:buFont typeface="Arial"/>
              <a:buChar char="•"/>
            </a:pPr>
            <a:r>
              <a:rPr lang="en-US" dirty="0"/>
              <a:t>ASL interpretation</a:t>
            </a:r>
          </a:p>
          <a:p>
            <a:pPr lvl="1">
              <a:buFont typeface="Arial"/>
              <a:buChar char="•"/>
            </a:pPr>
            <a:r>
              <a:rPr lang="en-US" dirty="0"/>
              <a:t>Transcribed video/audio</a:t>
            </a:r>
            <a:endParaRPr lang="en-US" dirty="0">
              <a:solidFill>
                <a:srgbClr val="000000"/>
              </a:solidFill>
            </a:endParaRPr>
          </a:p>
          <a:p>
            <a:pPr lvl="1">
              <a:buFont typeface="Arial"/>
              <a:buChar char="•"/>
            </a:pPr>
            <a:r>
              <a:rPr lang="en-US" dirty="0"/>
              <a:t>Channels: IM, online chat, text, phone, TTY, ASL interpreter, Web, Brochure/Print</a:t>
            </a:r>
          </a:p>
          <a:p>
            <a:pPr lvl="1">
              <a:buFont typeface="Arial"/>
              <a:buChar char="•"/>
            </a:pPr>
            <a:r>
              <a:rPr lang="en-US" dirty="0"/>
              <a:t>Supports: ASL Interpreter, Cochlear implants</a:t>
            </a:r>
            <a:endParaRPr lang="en-US" dirty="0">
              <a:solidFill>
                <a:srgbClr val="000000"/>
              </a:solidFill>
            </a:endParaRPr>
          </a:p>
          <a:p>
            <a:pPr>
              <a:buFont typeface="Arial"/>
              <a:buChar char="•"/>
            </a:pPr>
            <a:endParaRPr lang="en-US" dirty="0">
              <a:solidFill>
                <a:srgbClr val="233F75"/>
              </a:solidFill>
            </a:endParaRPr>
          </a:p>
          <a:p>
            <a:endParaRPr lang="en-CA" dirty="0"/>
          </a:p>
        </p:txBody>
      </p:sp>
    </p:spTree>
    <p:extLst>
      <p:ext uri="{BB962C8B-B14F-4D97-AF65-F5344CB8AC3E}">
        <p14:creationId xmlns:p14="http://schemas.microsoft.com/office/powerpoint/2010/main" val="1138320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Reggie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Reggie’s story</a:t>
            </a:r>
            <a:r>
              <a:rPr lang="mr-IN" i="1" dirty="0"/>
              <a:t>…</a:t>
            </a:r>
            <a:endParaRPr lang="en-CA" i="1" dirty="0"/>
          </a:p>
          <a:p>
            <a:pPr>
              <a:spcBef>
                <a:spcPts val="600"/>
              </a:spcBef>
            </a:pPr>
            <a:r>
              <a:rPr lang="en-CA" dirty="0" smtClean="0">
                <a:solidFill>
                  <a:srgbClr val="233F75"/>
                </a:solidFill>
              </a:rPr>
              <a:t>How </a:t>
            </a:r>
            <a:r>
              <a:rPr lang="en-CA" dirty="0">
                <a:solidFill>
                  <a:srgbClr val="233F75"/>
                </a:solidFill>
              </a:rPr>
              <a:t>can we design better for Reggie?</a:t>
            </a:r>
          </a:p>
          <a:p>
            <a:pPr lvl="1">
              <a:buFont typeface="Arial"/>
              <a:buChar char="•"/>
            </a:pPr>
            <a:r>
              <a:rPr lang="en-CA" dirty="0"/>
              <a:t>Minimal to no travel requirements</a:t>
            </a:r>
          </a:p>
          <a:p>
            <a:pPr lvl="1">
              <a:buFont typeface="Arial"/>
              <a:buChar char="•"/>
            </a:pPr>
            <a:r>
              <a:rPr lang="en-CA" dirty="0"/>
              <a:t>Minimal to no manual requirements</a:t>
            </a:r>
          </a:p>
          <a:p>
            <a:pPr lvl="1">
              <a:buFont typeface="Arial"/>
              <a:buChar char="•"/>
            </a:pPr>
            <a:r>
              <a:rPr lang="en-CA" dirty="0"/>
              <a:t>Speech input fields</a:t>
            </a:r>
          </a:p>
          <a:p>
            <a:pPr lvl="1">
              <a:buFont typeface="Arial"/>
              <a:buChar char="•"/>
            </a:pPr>
            <a:r>
              <a:rPr lang="en-CA" dirty="0"/>
              <a:t>Few steps</a:t>
            </a:r>
          </a:p>
          <a:p>
            <a:pPr lvl="1">
              <a:buFont typeface="Arial"/>
              <a:buChar char="•"/>
            </a:pPr>
            <a:r>
              <a:rPr lang="en-CA" dirty="0"/>
              <a:t>Well laid out information </a:t>
            </a:r>
          </a:p>
          <a:p>
            <a:pPr lvl="1">
              <a:buFont typeface="Arial"/>
              <a:buChar char="•"/>
            </a:pPr>
            <a:r>
              <a:rPr lang="en-CA" dirty="0"/>
              <a:t>Channels: Web, phone, IM, online chat, text</a:t>
            </a:r>
          </a:p>
          <a:p>
            <a:pPr lvl="1">
              <a:buFont typeface="Arial"/>
              <a:buChar char="•"/>
            </a:pPr>
            <a:r>
              <a:rPr lang="en-CA" dirty="0"/>
              <a:t>Supports: mouth controller pointer, speech recognition software, electric/motorized wheelchair, </a:t>
            </a:r>
            <a:r>
              <a:rPr lang="en-CA" dirty="0" smtClean="0"/>
              <a:t>use of advocates</a:t>
            </a:r>
            <a:endParaRPr lang="en-CA" i="1" dirty="0"/>
          </a:p>
          <a:p>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182516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2" name="Title 1"/>
          <p:cNvSpPr>
            <a:spLocks noGrp="1"/>
          </p:cNvSpPr>
          <p:nvPr>
            <p:ph type="title"/>
          </p:nvPr>
        </p:nvSpPr>
        <p:spPr/>
        <p:txBody>
          <a:bodyPr/>
          <a:lstStyle/>
          <a:p>
            <a:r>
              <a:rPr lang="en-CA" dirty="0" err="1" smtClean="0"/>
              <a:t>Seung</a:t>
            </a:r>
            <a:endParaRPr lang="en-CA" dirty="0"/>
          </a:p>
        </p:txBody>
      </p:sp>
      <p:sp>
        <p:nvSpPr>
          <p:cNvPr id="7" name="Content Placeholder 6"/>
          <p:cNvSpPr>
            <a:spLocks noGrp="1"/>
          </p:cNvSpPr>
          <p:nvPr>
            <p:ph idx="1"/>
          </p:nvPr>
        </p:nvSpPr>
        <p:spPr>
          <a:xfrm>
            <a:off x="395536" y="1600200"/>
            <a:ext cx="8291264" cy="4525963"/>
          </a:xfrm>
        </p:spPr>
        <p:txBody>
          <a:bodyPr>
            <a:normAutofit/>
          </a:bodyPr>
          <a:lstStyle/>
          <a:p>
            <a:r>
              <a:rPr lang="en-US" i="1" dirty="0" err="1"/>
              <a:t>Seung’s</a:t>
            </a:r>
            <a:r>
              <a:rPr lang="en-US" i="1" dirty="0"/>
              <a:t> story</a:t>
            </a:r>
            <a:r>
              <a:rPr lang="mr-IN" i="1" dirty="0" smtClean="0"/>
              <a:t>…</a:t>
            </a:r>
            <a:endParaRPr lang="en-CA" dirty="0">
              <a:solidFill>
                <a:srgbClr val="233F75"/>
              </a:solidFill>
            </a:endParaRPr>
          </a:p>
          <a:p>
            <a:r>
              <a:rPr lang="en-CA" dirty="0">
                <a:solidFill>
                  <a:srgbClr val="233F75"/>
                </a:solidFill>
              </a:rPr>
              <a:t>How could we design better for </a:t>
            </a:r>
            <a:r>
              <a:rPr lang="en-CA" dirty="0" err="1">
                <a:solidFill>
                  <a:srgbClr val="233F75"/>
                </a:solidFill>
              </a:rPr>
              <a:t>Seung</a:t>
            </a:r>
            <a:r>
              <a:rPr lang="en-CA" dirty="0">
                <a:solidFill>
                  <a:srgbClr val="233F75"/>
                </a:solidFill>
              </a:rPr>
              <a:t>?</a:t>
            </a:r>
            <a:endParaRPr lang="en-US" dirty="0">
              <a:solidFill>
                <a:srgbClr val="233F75"/>
              </a:solidFill>
            </a:endParaRPr>
          </a:p>
          <a:p>
            <a:pPr lvl="1">
              <a:buFont typeface="Arial"/>
              <a:buChar char="•"/>
            </a:pPr>
            <a:r>
              <a:rPr lang="en-US" dirty="0">
                <a:solidFill>
                  <a:srgbClr val="000000"/>
                </a:solidFill>
              </a:rPr>
              <a:t>Plain language</a:t>
            </a:r>
          </a:p>
          <a:p>
            <a:pPr lvl="1">
              <a:buFont typeface="Arial"/>
              <a:buChar char="•"/>
            </a:pPr>
            <a:r>
              <a:rPr lang="en-US" dirty="0">
                <a:solidFill>
                  <a:srgbClr val="000000"/>
                </a:solidFill>
              </a:rPr>
              <a:t>Clear, easily accessible information</a:t>
            </a:r>
          </a:p>
          <a:p>
            <a:pPr lvl="1">
              <a:buFont typeface="Arial"/>
              <a:buChar char="•"/>
            </a:pPr>
            <a:r>
              <a:rPr lang="en-US" dirty="0">
                <a:solidFill>
                  <a:srgbClr val="000000"/>
                </a:solidFill>
              </a:rPr>
              <a:t>Simple steps in the process</a:t>
            </a:r>
          </a:p>
          <a:p>
            <a:pPr lvl="1">
              <a:buFont typeface="Arial"/>
              <a:buChar char="•"/>
            </a:pPr>
            <a:r>
              <a:rPr lang="en-US" dirty="0">
                <a:solidFill>
                  <a:srgbClr val="000000"/>
                </a:solidFill>
              </a:rPr>
              <a:t>Channels: </a:t>
            </a:r>
            <a:r>
              <a:rPr lang="en-CA" dirty="0"/>
              <a:t>Web, IM, online chat, text, in-person</a:t>
            </a:r>
            <a:endParaRPr lang="en-US" dirty="0">
              <a:solidFill>
                <a:srgbClr val="000000"/>
              </a:solidFill>
            </a:endParaRPr>
          </a:p>
          <a:p>
            <a:pPr lvl="1">
              <a:buFont typeface="Arial"/>
              <a:buChar char="•"/>
            </a:pPr>
            <a:r>
              <a:rPr lang="en-US" dirty="0">
                <a:solidFill>
                  <a:srgbClr val="000000"/>
                </a:solidFill>
              </a:rPr>
              <a:t>Supports: Cultural </a:t>
            </a:r>
            <a:r>
              <a:rPr lang="en-US" dirty="0" err="1">
                <a:solidFill>
                  <a:srgbClr val="000000"/>
                </a:solidFill>
              </a:rPr>
              <a:t>centre</a:t>
            </a:r>
            <a:r>
              <a:rPr lang="en-US" dirty="0">
                <a:solidFill>
                  <a:srgbClr val="000000"/>
                </a:solidFill>
              </a:rPr>
              <a:t>, family, friends</a:t>
            </a:r>
          </a:p>
          <a:p>
            <a:endParaRPr lang="en-CA" dirty="0"/>
          </a:p>
        </p:txBody>
      </p:sp>
    </p:spTree>
    <p:extLst>
      <p:ext uri="{BB962C8B-B14F-4D97-AF65-F5344CB8AC3E}">
        <p14:creationId xmlns:p14="http://schemas.microsoft.com/office/powerpoint/2010/main" val="782794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Dot</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Dot’s story</a:t>
            </a:r>
            <a:r>
              <a:rPr lang="mr-IN" i="1" dirty="0" smtClean="0"/>
              <a:t>…</a:t>
            </a:r>
            <a:endParaRPr lang="en-US" dirty="0">
              <a:solidFill>
                <a:srgbClr val="233F75"/>
              </a:solidFill>
            </a:endParaRPr>
          </a:p>
          <a:p>
            <a:pPr>
              <a:spcBef>
                <a:spcPts val="600"/>
              </a:spcBef>
            </a:pPr>
            <a:r>
              <a:rPr lang="en-US" dirty="0">
                <a:solidFill>
                  <a:srgbClr val="233F75"/>
                </a:solidFill>
              </a:rPr>
              <a:t>How could we design better for Dot?</a:t>
            </a:r>
            <a:endParaRPr lang="en-US" dirty="0"/>
          </a:p>
          <a:p>
            <a:pPr lvl="1">
              <a:buFont typeface="Arial"/>
              <a:buChar char="•"/>
            </a:pPr>
            <a:r>
              <a:rPr lang="en-US" dirty="0"/>
              <a:t>Minimal clicking and typing</a:t>
            </a:r>
          </a:p>
          <a:p>
            <a:pPr lvl="1">
              <a:buFont typeface="Arial"/>
              <a:buChar char="•"/>
            </a:pPr>
            <a:r>
              <a:rPr lang="en-US" dirty="0"/>
              <a:t>Ease of access to channel</a:t>
            </a:r>
          </a:p>
          <a:p>
            <a:pPr lvl="1">
              <a:buFont typeface="Arial"/>
              <a:buChar char="•"/>
            </a:pPr>
            <a:r>
              <a:rPr lang="en-US" dirty="0"/>
              <a:t>High </a:t>
            </a:r>
            <a:r>
              <a:rPr lang="en-US" dirty="0" err="1"/>
              <a:t>colour</a:t>
            </a:r>
            <a:r>
              <a:rPr lang="en-US" dirty="0"/>
              <a:t> contrast</a:t>
            </a:r>
          </a:p>
          <a:p>
            <a:pPr lvl="1">
              <a:buFont typeface="Arial"/>
              <a:buChar char="•"/>
            </a:pPr>
            <a:r>
              <a:rPr lang="en-US" dirty="0"/>
              <a:t>Few steps</a:t>
            </a:r>
          </a:p>
          <a:p>
            <a:pPr lvl="1">
              <a:buFont typeface="Arial"/>
              <a:buChar char="•"/>
            </a:pPr>
            <a:r>
              <a:rPr lang="en-US" dirty="0"/>
              <a:t>Plain language</a:t>
            </a:r>
          </a:p>
          <a:p>
            <a:pPr lvl="1">
              <a:buFont typeface="Arial"/>
              <a:buChar char="•"/>
            </a:pPr>
            <a:r>
              <a:rPr lang="en-US" dirty="0"/>
              <a:t>Channels: phone, in person</a:t>
            </a:r>
          </a:p>
          <a:p>
            <a:pPr lvl="1">
              <a:buFont typeface="Arial"/>
              <a:buChar char="•"/>
            </a:pPr>
            <a:r>
              <a:rPr lang="en-US" dirty="0"/>
              <a:t>Supports: screen magnifier, advocates (i.e. community </a:t>
            </a:r>
            <a:r>
              <a:rPr lang="en-US" dirty="0" err="1"/>
              <a:t>centre</a:t>
            </a:r>
            <a:r>
              <a:rPr lang="en-US" dirty="0"/>
              <a:t>, family), video with good audio and captions </a:t>
            </a:r>
            <a:br>
              <a:rPr lang="en-US" dirty="0"/>
            </a:br>
            <a:endParaRPr lang="en-US" dirty="0"/>
          </a:p>
          <a:p>
            <a:pPr>
              <a:buFont typeface="Arial"/>
              <a:buChar char="•"/>
            </a:pPr>
            <a:endParaRPr lang="en-US" dirty="0">
              <a:solidFill>
                <a:srgbClr val="000000"/>
              </a:solidFill>
            </a:endParaRPr>
          </a:p>
          <a:p>
            <a:endParaRPr lang="en-US" i="1" dirty="0">
              <a:solidFill>
                <a:schemeClr val="accent1"/>
              </a:solidFill>
            </a:endParaRPr>
          </a:p>
          <a:p>
            <a:endParaRPr lang="en-CA" dirty="0"/>
          </a:p>
        </p:txBody>
      </p:sp>
    </p:spTree>
    <p:extLst>
      <p:ext uri="{BB962C8B-B14F-4D97-AF65-F5344CB8AC3E}">
        <p14:creationId xmlns:p14="http://schemas.microsoft.com/office/powerpoint/2010/main" val="1409685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Dale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10000"/>
          </a:bodyPr>
          <a:lstStyle/>
          <a:p>
            <a:r>
              <a:rPr lang="en-US" i="1" dirty="0"/>
              <a:t>Dale’s story</a:t>
            </a:r>
            <a:r>
              <a:rPr lang="mr-IN" i="1" dirty="0" smtClean="0"/>
              <a:t>…</a:t>
            </a:r>
            <a:endParaRPr lang="en-US" dirty="0">
              <a:solidFill>
                <a:srgbClr val="233F75"/>
              </a:solidFill>
            </a:endParaRPr>
          </a:p>
          <a:p>
            <a:r>
              <a:rPr lang="en-US" dirty="0">
                <a:solidFill>
                  <a:srgbClr val="233F75"/>
                </a:solidFill>
              </a:rPr>
              <a:t>How can we design better for Dale?</a:t>
            </a:r>
          </a:p>
          <a:p>
            <a:pPr lvl="1">
              <a:buFont typeface="Arial"/>
              <a:buChar char="•"/>
            </a:pPr>
            <a:r>
              <a:rPr lang="en-US" dirty="0">
                <a:solidFill>
                  <a:srgbClr val="000000"/>
                </a:solidFill>
              </a:rPr>
              <a:t>Plain language</a:t>
            </a:r>
          </a:p>
          <a:p>
            <a:pPr lvl="1">
              <a:buFont typeface="Arial"/>
              <a:buChar char="•"/>
            </a:pPr>
            <a:r>
              <a:rPr lang="en-US" dirty="0">
                <a:solidFill>
                  <a:srgbClr val="000000"/>
                </a:solidFill>
              </a:rPr>
              <a:t>Simple processes</a:t>
            </a:r>
          </a:p>
          <a:p>
            <a:pPr lvl="1">
              <a:buFont typeface="Arial"/>
              <a:buChar char="•"/>
            </a:pPr>
            <a:r>
              <a:rPr lang="en-US" dirty="0"/>
              <a:t>Minimal to no travel requirements</a:t>
            </a:r>
            <a:r>
              <a:rPr lang="en-US" dirty="0">
                <a:solidFill>
                  <a:srgbClr val="000000"/>
                </a:solidFill>
              </a:rPr>
              <a:t> </a:t>
            </a:r>
          </a:p>
          <a:p>
            <a:pPr lvl="1">
              <a:buFont typeface="Arial"/>
              <a:buChar char="•"/>
            </a:pPr>
            <a:r>
              <a:rPr lang="en-US" dirty="0">
                <a:solidFill>
                  <a:srgbClr val="000000"/>
                </a:solidFill>
              </a:rPr>
              <a:t>Small download file size</a:t>
            </a:r>
          </a:p>
          <a:p>
            <a:pPr lvl="1">
              <a:buFont typeface="Arial"/>
              <a:buChar char="•"/>
            </a:pPr>
            <a:r>
              <a:rPr lang="en-US" dirty="0">
                <a:solidFill>
                  <a:srgbClr val="000000"/>
                </a:solidFill>
              </a:rPr>
              <a:t>Application guidance </a:t>
            </a:r>
            <a:r>
              <a:rPr lang="mr-IN" dirty="0">
                <a:solidFill>
                  <a:srgbClr val="000000"/>
                </a:solidFill>
              </a:rPr>
              <a:t>–</a:t>
            </a:r>
            <a:r>
              <a:rPr lang="en-US" dirty="0">
                <a:solidFill>
                  <a:srgbClr val="000000"/>
                </a:solidFill>
              </a:rPr>
              <a:t> live chat?</a:t>
            </a:r>
          </a:p>
          <a:p>
            <a:pPr lvl="1">
              <a:buFont typeface="Arial"/>
              <a:buChar char="•"/>
            </a:pPr>
            <a:r>
              <a:rPr lang="en-US" dirty="0">
                <a:solidFill>
                  <a:srgbClr val="000000"/>
                </a:solidFill>
              </a:rPr>
              <a:t>Channels and touchpoints: in-person, phone, mail, brochure/print, web (last resort)</a:t>
            </a:r>
          </a:p>
          <a:p>
            <a:pPr lvl="1">
              <a:buFont typeface="Arial"/>
              <a:buChar char="•"/>
            </a:pPr>
            <a:r>
              <a:rPr lang="en-US" dirty="0">
                <a:solidFill>
                  <a:srgbClr val="000000"/>
                </a:solidFill>
              </a:rPr>
              <a:t>Supports: Industry associations, family, friends</a:t>
            </a:r>
          </a:p>
          <a:p>
            <a:endParaRPr lang="en-CA" dirty="0"/>
          </a:p>
        </p:txBody>
      </p:sp>
    </p:spTree>
    <p:extLst>
      <p:ext uri="{BB962C8B-B14F-4D97-AF65-F5344CB8AC3E}">
        <p14:creationId xmlns:p14="http://schemas.microsoft.com/office/powerpoint/2010/main" val="2718416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Aubrey</a:t>
            </a:r>
            <a:endParaRPr lang="en-CA" dirty="0"/>
          </a:p>
        </p:txBody>
      </p:sp>
      <p:sp>
        <p:nvSpPr>
          <p:cNvPr id="8" name="Content Placeholder 7"/>
          <p:cNvSpPr>
            <a:spLocks noGrp="1"/>
          </p:cNvSpPr>
          <p:nvPr>
            <p:ph idx="1"/>
          </p:nvPr>
        </p:nvSpPr>
        <p:spPr>
          <a:xfrm>
            <a:off x="467544" y="1600200"/>
            <a:ext cx="8219256" cy="4525963"/>
          </a:xfrm>
        </p:spPr>
        <p:txBody>
          <a:bodyPr>
            <a:normAutofit/>
          </a:bodyPr>
          <a:lstStyle/>
          <a:p>
            <a:r>
              <a:rPr lang="en-US" i="1" dirty="0"/>
              <a:t>Aubrey’s story</a:t>
            </a:r>
            <a:r>
              <a:rPr lang="mr-IN" i="1" dirty="0" smtClean="0"/>
              <a:t>…</a:t>
            </a:r>
            <a:endParaRPr lang="en-US" i="1" dirty="0">
              <a:solidFill>
                <a:schemeClr val="accent1"/>
              </a:solidFill>
            </a:endParaRPr>
          </a:p>
          <a:p>
            <a:r>
              <a:rPr lang="en-US" dirty="0">
                <a:solidFill>
                  <a:srgbClr val="233F75"/>
                </a:solidFill>
              </a:rPr>
              <a:t>How could we design better for Aubrey?</a:t>
            </a:r>
          </a:p>
          <a:p>
            <a:pPr lvl="1">
              <a:buFont typeface="Arial"/>
              <a:buChar char="•"/>
            </a:pPr>
            <a:r>
              <a:rPr lang="en-US" dirty="0"/>
              <a:t>Reduce amount of text on web pages</a:t>
            </a:r>
          </a:p>
          <a:p>
            <a:pPr lvl="1">
              <a:buFont typeface="Arial"/>
              <a:buChar char="•"/>
            </a:pPr>
            <a:r>
              <a:rPr lang="en-US" dirty="0"/>
              <a:t>Clear, concise instructions</a:t>
            </a:r>
          </a:p>
          <a:p>
            <a:pPr lvl="1">
              <a:buFont typeface="Arial"/>
              <a:buChar char="•"/>
            </a:pPr>
            <a:r>
              <a:rPr lang="en-US" dirty="0"/>
              <a:t>Consistent information</a:t>
            </a:r>
          </a:p>
          <a:p>
            <a:pPr lvl="1">
              <a:buFont typeface="Arial"/>
              <a:buChar char="•"/>
            </a:pPr>
            <a:r>
              <a:rPr lang="en-US" dirty="0"/>
              <a:t>Avoid duplicate information</a:t>
            </a:r>
          </a:p>
          <a:p>
            <a:endParaRPr lang="en-CA" dirty="0"/>
          </a:p>
        </p:txBody>
      </p:sp>
    </p:spTree>
    <p:extLst>
      <p:ext uri="{BB962C8B-B14F-4D97-AF65-F5344CB8AC3E}">
        <p14:creationId xmlns:p14="http://schemas.microsoft.com/office/powerpoint/2010/main" val="1487504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525963"/>
          </a:xfrm>
        </p:spPr>
        <p:txBody>
          <a:bodyPr/>
          <a:lstStyle/>
          <a:p>
            <a:r>
              <a:rPr lang="en-CA" dirty="0" smtClean="0"/>
              <a:t>What did you pick up?</a:t>
            </a:r>
            <a:endParaRPr lang="en-CA" dirty="0"/>
          </a:p>
        </p:txBody>
      </p:sp>
      <p:sp>
        <p:nvSpPr>
          <p:cNvPr id="6" name="Title 5"/>
          <p:cNvSpPr>
            <a:spLocks noGrp="1"/>
          </p:cNvSpPr>
          <p:nvPr>
            <p:ph type="title"/>
          </p:nvPr>
        </p:nvSpPr>
        <p:spPr/>
        <p:txBody>
          <a:bodyPr/>
          <a:lstStyle/>
          <a:p>
            <a:r>
              <a:rPr lang="en-CA" dirty="0" smtClean="0"/>
              <a:t>Common Elements</a:t>
            </a:r>
            <a:endParaRPr lang="en-CA" dirty="0"/>
          </a:p>
        </p:txBody>
      </p:sp>
    </p:spTree>
    <p:extLst>
      <p:ext uri="{BB962C8B-B14F-4D97-AF65-F5344CB8AC3E}">
        <p14:creationId xmlns:p14="http://schemas.microsoft.com/office/powerpoint/2010/main" val="1319898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r>
              <a:rPr lang="en-CA" dirty="0" smtClean="0"/>
              <a:t>Page elements – semantic order, alt text, alerts, form fields, buttons</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IMB</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Cognitive Barrier check – process, workflow</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a:xfrm>
            <a:off x="467544" y="1484784"/>
            <a:ext cx="8229600" cy="4525963"/>
          </a:xfrm>
        </p:spPr>
        <p:txBody>
          <a:bodyPr>
            <a:normAutofit fontScale="92500" lnSpcReduction="10000"/>
          </a:bodyPr>
          <a:lstStyle/>
          <a:p>
            <a:pPr marL="0" indent="0">
              <a:buNone/>
            </a:pPr>
            <a:r>
              <a:rPr lang="en-CA" dirty="0" smtClean="0"/>
              <a:t>GCPE/GDX</a:t>
            </a:r>
          </a:p>
          <a:p>
            <a:r>
              <a:rPr lang="en-CA" dirty="0" smtClean="0"/>
              <a:t>Auditing </a:t>
            </a:r>
            <a:r>
              <a:rPr lang="en-CA" dirty="0"/>
              <a:t>and advisory services</a:t>
            </a:r>
          </a:p>
          <a:p>
            <a:r>
              <a:rPr lang="en-CA" dirty="0"/>
              <a:t>Outreach to developer networks</a:t>
            </a:r>
          </a:p>
          <a:p>
            <a:r>
              <a:rPr lang="en-CA" dirty="0"/>
              <a:t>Continual development of guides on gov.bc.ca</a:t>
            </a:r>
          </a:p>
          <a:p>
            <a:r>
              <a:rPr lang="en-CA" dirty="0" smtClean="0"/>
              <a:t>Service Design project focussed on inclusive design</a:t>
            </a:r>
          </a:p>
          <a:p>
            <a:pPr marL="0" indent="0">
              <a:buNone/>
            </a:pPr>
            <a:endParaRPr lang="en-CA" dirty="0" smtClean="0"/>
          </a:p>
          <a:p>
            <a:pPr marL="0" indent="0">
              <a:buNone/>
            </a:pPr>
            <a:r>
              <a:rPr lang="en-CA" dirty="0" smtClean="0"/>
              <a:t>Accessibility Secretariat (MTIC) </a:t>
            </a:r>
          </a:p>
          <a:p>
            <a:r>
              <a:rPr lang="en-CA" dirty="0" smtClean="0"/>
              <a:t>Out reach and Accessibility 2024 </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Build into project processes – start to finish</a:t>
            </a:r>
          </a:p>
          <a:p>
            <a:r>
              <a:rPr lang="en-CA" dirty="0" smtClean="0"/>
              <a:t>Procurement</a:t>
            </a:r>
          </a:p>
          <a:p>
            <a:pPr lvl="1"/>
            <a:r>
              <a:rPr lang="en-CA" dirty="0" smtClean="0"/>
              <a:t>EOI, RFP, Statements of Work, etc.</a:t>
            </a:r>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 </a:t>
            </a:r>
            <a:r>
              <a:rPr lang="en-CA" dirty="0" err="1" smtClean="0"/>
              <a:t>Screenreader</a:t>
            </a:r>
            <a:r>
              <a:rPr lang="en-CA" dirty="0" smtClean="0"/>
              <a:t> Run</a:t>
            </a:r>
            <a:endParaRPr lang="en-CA" dirty="0"/>
          </a:p>
        </p:txBody>
      </p:sp>
      <p:sp>
        <p:nvSpPr>
          <p:cNvPr id="3" name="Content Placeholder 2"/>
          <p:cNvSpPr>
            <a:spLocks noGrp="1"/>
          </p:cNvSpPr>
          <p:nvPr>
            <p:ph idx="1"/>
          </p:nvPr>
        </p:nvSpPr>
        <p:spPr/>
        <p:txBody>
          <a:bodyPr/>
          <a:lstStyle/>
          <a:p>
            <a:r>
              <a:rPr lang="en-CA" dirty="0" smtClean="0"/>
              <a:t>Trying to get software to capture a recording</a:t>
            </a:r>
            <a:endParaRPr lang="en-CA" dirty="0"/>
          </a:p>
        </p:txBody>
      </p:sp>
    </p:spTree>
    <p:extLst>
      <p:ext uri="{BB962C8B-B14F-4D97-AF65-F5344CB8AC3E}">
        <p14:creationId xmlns:p14="http://schemas.microsoft.com/office/powerpoint/2010/main" val="3075840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a:t>
            </a:r>
            <a:endParaRPr lang="en-CA" dirty="0"/>
          </a:p>
        </p:txBody>
      </p:sp>
      <p:sp>
        <p:nvSpPr>
          <p:cNvPr id="4" name="Content Placeholder 3"/>
          <p:cNvSpPr>
            <a:spLocks noGrp="1"/>
          </p:cNvSpPr>
          <p:nvPr>
            <p:ph idx="1"/>
          </p:nvPr>
        </p:nvSpPr>
        <p:spPr/>
        <p:txBody>
          <a:bodyPr>
            <a:normAutofit fontScale="92500"/>
          </a:bodyPr>
          <a:lstStyle/>
          <a:p>
            <a:pPr marL="0" indent="0">
              <a:buNone/>
            </a:pPr>
            <a:r>
              <a:rPr lang="en-CA" dirty="0" smtClean="0"/>
              <a:t>Several categories of testing tools</a:t>
            </a:r>
          </a:p>
          <a:p>
            <a:r>
              <a:rPr lang="en-CA" dirty="0" smtClean="0"/>
              <a:t>Online Code (WAVE, </a:t>
            </a:r>
            <a:r>
              <a:rPr lang="en-CA" dirty="0" err="1" smtClean="0"/>
              <a:t>AChecker</a:t>
            </a:r>
            <a:r>
              <a:rPr lang="en-CA" dirty="0" smtClean="0"/>
              <a:t>)</a:t>
            </a:r>
          </a:p>
          <a:p>
            <a:r>
              <a:rPr lang="en-CA" dirty="0" smtClean="0"/>
              <a:t>Online Simulators (Dyslexia and Colour Blindness)</a:t>
            </a:r>
          </a:p>
          <a:p>
            <a:r>
              <a:rPr lang="en-CA" dirty="0" smtClean="0"/>
              <a:t>Browser add-ons (WAVE, </a:t>
            </a:r>
            <a:r>
              <a:rPr lang="en-CA" dirty="0" err="1" smtClean="0"/>
              <a:t>aXe</a:t>
            </a:r>
            <a:r>
              <a:rPr lang="en-CA" dirty="0" smtClean="0"/>
              <a:t>, </a:t>
            </a:r>
            <a:r>
              <a:rPr lang="en-CA" dirty="0" err="1" smtClean="0"/>
              <a:t>ChromeVox</a:t>
            </a:r>
            <a:r>
              <a:rPr lang="en-CA" dirty="0" smtClean="0"/>
              <a:t> + Dev)</a:t>
            </a:r>
          </a:p>
          <a:p>
            <a:r>
              <a:rPr lang="en-CA" dirty="0" smtClean="0"/>
              <a:t>Actual assistive devices (JAWS, NVDA, Dragon Naturally </a:t>
            </a:r>
            <a:r>
              <a:rPr lang="en-CA" dirty="0" smtClean="0"/>
              <a:t>Speaking, Braille readers)</a:t>
            </a:r>
            <a:endParaRPr lang="en-CA" dirty="0" smtClean="0"/>
          </a:p>
          <a:p>
            <a:r>
              <a:rPr lang="en-CA" dirty="0" smtClean="0"/>
              <a:t>Automation integration (AADT, </a:t>
            </a:r>
            <a:r>
              <a:rPr lang="en-CA" dirty="0" err="1" smtClean="0"/>
              <a:t>Tanaguru</a:t>
            </a:r>
            <a:r>
              <a:rPr lang="en-CA" dirty="0" smtClean="0"/>
              <a:t>)</a:t>
            </a:r>
          </a:p>
          <a:p>
            <a:r>
              <a:rPr lang="en-CA" dirty="0" smtClean="0"/>
              <a:t>People – the real deal</a:t>
            </a:r>
          </a:p>
          <a:p>
            <a:pPr lvl="1"/>
            <a:endParaRPr lang="en-CA" dirty="0" smtClean="0"/>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Online</a:t>
            </a:r>
            <a:endParaRPr lang="en-CA" dirty="0"/>
          </a:p>
        </p:txBody>
      </p:sp>
      <p:sp>
        <p:nvSpPr>
          <p:cNvPr id="4" name="Content Placeholder 3"/>
          <p:cNvSpPr>
            <a:spLocks noGrp="1"/>
          </p:cNvSpPr>
          <p:nvPr>
            <p:ph idx="1"/>
          </p:nvPr>
        </p:nvSpPr>
        <p:spPr/>
        <p:txBody>
          <a:bodyPr/>
          <a:lstStyle/>
          <a:p>
            <a:pPr marL="0" indent="0">
              <a:buNone/>
            </a:pPr>
            <a:r>
              <a:rPr lang="en-CA" dirty="0" smtClean="0"/>
              <a:t>Online </a:t>
            </a:r>
            <a:r>
              <a:rPr lang="en-CA" dirty="0" smtClean="0"/>
              <a:t>(WAVE, </a:t>
            </a:r>
            <a:r>
              <a:rPr lang="en-CA" dirty="0" err="1" smtClean="0"/>
              <a:t>AChecker</a:t>
            </a:r>
            <a:r>
              <a:rPr lang="en-CA" dirty="0" smtClean="0"/>
              <a:t>)</a:t>
            </a:r>
          </a:p>
          <a:p>
            <a:pPr lvl="1"/>
            <a:r>
              <a:rPr lang="en-CA" dirty="0" smtClean="0"/>
              <a:t>Good for one-off checks</a:t>
            </a:r>
          </a:p>
          <a:p>
            <a:pPr lvl="1"/>
            <a:r>
              <a:rPr lang="en-CA" dirty="0" smtClean="0"/>
              <a:t>Won’t work for material that is secured behind firewalls and logins</a:t>
            </a:r>
          </a:p>
          <a:p>
            <a:pPr lvl="1"/>
            <a:r>
              <a:rPr lang="en-CA" dirty="0" smtClean="0"/>
              <a:t>Can’t check for cognitive recognition (wording, logical process)</a:t>
            </a:r>
          </a:p>
        </p:txBody>
      </p:sp>
    </p:spTree>
    <p:extLst>
      <p:ext uri="{BB962C8B-B14F-4D97-AF65-F5344CB8AC3E}">
        <p14:creationId xmlns:p14="http://schemas.microsoft.com/office/powerpoint/2010/main" val="819622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Add-ons</a:t>
            </a:r>
            <a:endParaRPr lang="en-CA" dirty="0"/>
          </a:p>
        </p:txBody>
      </p:sp>
      <p:sp>
        <p:nvSpPr>
          <p:cNvPr id="4" name="Content Placeholder 3"/>
          <p:cNvSpPr>
            <a:spLocks noGrp="1"/>
          </p:cNvSpPr>
          <p:nvPr>
            <p:ph idx="1"/>
          </p:nvPr>
        </p:nvSpPr>
        <p:spPr/>
        <p:txBody>
          <a:bodyPr/>
          <a:lstStyle/>
          <a:p>
            <a:r>
              <a:rPr lang="en-CA" dirty="0" smtClean="0"/>
              <a:t>Browser add-ons (WAVE, </a:t>
            </a:r>
            <a:r>
              <a:rPr lang="en-CA" dirty="0" err="1" smtClean="0"/>
              <a:t>aXe</a:t>
            </a:r>
            <a:r>
              <a:rPr lang="en-CA" dirty="0" smtClean="0"/>
              <a:t>, Chrome Tools)</a:t>
            </a:r>
          </a:p>
          <a:p>
            <a:pPr lvl="1"/>
            <a:r>
              <a:rPr lang="en-CA" dirty="0" smtClean="0"/>
              <a:t>Better for </a:t>
            </a:r>
            <a:r>
              <a:rPr lang="en-CA" dirty="0" smtClean="0"/>
              <a:t>manual one offs</a:t>
            </a:r>
            <a:endParaRPr lang="en-CA" dirty="0" smtClean="0"/>
          </a:p>
          <a:p>
            <a:pPr lvl="1"/>
            <a:r>
              <a:rPr lang="en-CA" dirty="0" smtClean="0"/>
              <a:t>More of these available</a:t>
            </a:r>
          </a:p>
          <a:p>
            <a:pPr lvl="1"/>
            <a:r>
              <a:rPr lang="en-CA" dirty="0" smtClean="0"/>
              <a:t>Most are free</a:t>
            </a:r>
          </a:p>
          <a:p>
            <a:pPr lvl="1"/>
            <a:r>
              <a:rPr lang="en-CA" dirty="0" smtClean="0"/>
              <a:t>Most are currently best used with Chrome</a:t>
            </a:r>
          </a:p>
          <a:p>
            <a:pPr marL="457200" lvl="1" indent="0">
              <a:buNone/>
            </a:pPr>
            <a:endParaRPr lang="en-CA" dirty="0" smtClean="0"/>
          </a:p>
        </p:txBody>
      </p:sp>
    </p:spTree>
    <p:extLst>
      <p:ext uri="{BB962C8B-B14F-4D97-AF65-F5344CB8AC3E}">
        <p14:creationId xmlns:p14="http://schemas.microsoft.com/office/powerpoint/2010/main" val="856081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Real Assistive Devices</a:t>
            </a:r>
            <a:endParaRPr lang="en-CA" dirty="0"/>
          </a:p>
        </p:txBody>
      </p:sp>
      <p:sp>
        <p:nvSpPr>
          <p:cNvPr id="4" name="Content Placeholder 3"/>
          <p:cNvSpPr>
            <a:spLocks noGrp="1"/>
          </p:cNvSpPr>
          <p:nvPr>
            <p:ph idx="1"/>
          </p:nvPr>
        </p:nvSpPr>
        <p:spPr/>
        <p:txBody>
          <a:bodyPr>
            <a:normAutofit/>
          </a:bodyPr>
          <a:lstStyle/>
          <a:p>
            <a:r>
              <a:rPr lang="en-CA" dirty="0" smtClean="0"/>
              <a:t>Actual assistive devices </a:t>
            </a:r>
          </a:p>
          <a:p>
            <a:r>
              <a:rPr lang="en-CA" dirty="0" smtClean="0"/>
              <a:t>Most require Windows because they hook into it’s built in assistive tech libraries</a:t>
            </a:r>
          </a:p>
          <a:p>
            <a:r>
              <a:rPr lang="en-CA" dirty="0" smtClean="0"/>
              <a:t>Require expertise to use but can be learned enough for rudimentary testing</a:t>
            </a:r>
          </a:p>
          <a:p>
            <a:pPr marL="914400" lvl="2" indent="0">
              <a:buNone/>
            </a:pPr>
            <a:endParaRPr lang="en-CA" dirty="0" smtClean="0"/>
          </a:p>
        </p:txBody>
      </p:sp>
    </p:spTree>
    <p:extLst>
      <p:ext uri="{BB962C8B-B14F-4D97-AF65-F5344CB8AC3E}">
        <p14:creationId xmlns:p14="http://schemas.microsoft.com/office/powerpoint/2010/main" val="206471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Automated Testing</a:t>
            </a:r>
            <a:endParaRPr lang="en-CA" dirty="0"/>
          </a:p>
        </p:txBody>
      </p:sp>
      <p:sp>
        <p:nvSpPr>
          <p:cNvPr id="4" name="Content Placeholder 3"/>
          <p:cNvSpPr>
            <a:spLocks noGrp="1"/>
          </p:cNvSpPr>
          <p:nvPr>
            <p:ph idx="1"/>
          </p:nvPr>
        </p:nvSpPr>
        <p:spPr/>
        <p:txBody>
          <a:bodyPr>
            <a:normAutofit/>
          </a:bodyPr>
          <a:lstStyle/>
          <a:p>
            <a:r>
              <a:rPr lang="en-CA" dirty="0" smtClean="0"/>
              <a:t>Can incorporate into existing test runners</a:t>
            </a:r>
          </a:p>
          <a:p>
            <a:r>
              <a:rPr lang="en-CA" dirty="0" smtClean="0"/>
              <a:t>Must be set up specific for the problem and the project</a:t>
            </a:r>
          </a:p>
          <a:p>
            <a:r>
              <a:rPr lang="en-CA" dirty="0" err="1" smtClean="0"/>
              <a:t>Tanaguru</a:t>
            </a:r>
            <a:r>
              <a:rPr lang="en-CA" dirty="0" smtClean="0"/>
              <a:t>, AADT</a:t>
            </a:r>
          </a:p>
          <a:p>
            <a:endParaRPr lang="en-CA" dirty="0" smtClean="0"/>
          </a:p>
          <a:p>
            <a:pPr marL="914400" lvl="2" indent="0">
              <a:buNone/>
            </a:pPr>
            <a:endParaRPr lang="en-CA" dirty="0" smtClean="0"/>
          </a:p>
        </p:txBody>
      </p:sp>
    </p:spTree>
    <p:extLst>
      <p:ext uri="{BB962C8B-B14F-4D97-AF65-F5344CB8AC3E}">
        <p14:creationId xmlns:p14="http://schemas.microsoft.com/office/powerpoint/2010/main" val="3858027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pic>
        <p:nvPicPr>
          <p:cNvPr id="2050" name="Picture 2" descr="Image result for heidi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556792"/>
            <a:ext cx="2260104" cy="34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683568" y="2368078"/>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Inclusive Design   	/Accessibility</a:t>
            </a:r>
          </a:p>
          <a:p>
            <a:pPr marL="0" indent="0">
              <a:buNone/>
            </a:pPr>
            <a:endParaRPr lang="en-CA" dirty="0" smtClean="0"/>
          </a:p>
          <a:p>
            <a:pPr marL="0" indent="0">
              <a:buNone/>
            </a:pPr>
            <a:r>
              <a:rPr lang="en-CA" dirty="0" smtClean="0"/>
              <a:t>… the flexibility to accommodate every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Societal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Inclusive Design</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inclusive design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5787</TotalTime>
  <Words>4321</Words>
  <Application>Microsoft Office PowerPoint</Application>
  <PresentationFormat>On-screen Show (4:3)</PresentationFormat>
  <Paragraphs>470</Paragraphs>
  <Slides>41</Slides>
  <Notes>40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Digital Product Innovation in the Public Service</vt:lpstr>
      <vt:lpstr>Just Quickly …</vt:lpstr>
      <vt:lpstr>Overview</vt:lpstr>
      <vt:lpstr>Statistically Speaking</vt:lpstr>
      <vt:lpstr>but</vt:lpstr>
      <vt:lpstr>Disability Barriers</vt:lpstr>
      <vt:lpstr>Understanding</vt:lpstr>
      <vt:lpstr>Societal Barriers</vt:lpstr>
      <vt:lpstr> Aim of Inclusive Design (#a11y) </vt:lpstr>
      <vt:lpstr>What happens</vt:lpstr>
      <vt:lpstr>And here’s some more reasons why</vt:lpstr>
      <vt:lpstr>1 …</vt:lpstr>
      <vt:lpstr>… 2 …</vt:lpstr>
      <vt:lpstr>… 3 …</vt:lpstr>
      <vt:lpstr>… and 4</vt:lpstr>
      <vt:lpstr>Accessibility Standards</vt:lpstr>
      <vt:lpstr>WCAG Principles</vt:lpstr>
      <vt:lpstr>How? Design fundamentals</vt:lpstr>
      <vt:lpstr>Personas</vt:lpstr>
      <vt:lpstr>Example Personas</vt:lpstr>
      <vt:lpstr>Marty</vt:lpstr>
      <vt:lpstr>Randy</vt:lpstr>
      <vt:lpstr>Reggie</vt:lpstr>
      <vt:lpstr>Seung</vt:lpstr>
      <vt:lpstr>Dot</vt:lpstr>
      <vt:lpstr>Dale</vt:lpstr>
      <vt:lpstr>Aubrey</vt:lpstr>
      <vt:lpstr>Common Elements</vt:lpstr>
      <vt:lpstr>UI Design</vt:lpstr>
      <vt:lpstr>Coding</vt:lpstr>
      <vt:lpstr>Testing</vt:lpstr>
      <vt:lpstr>Activity in Gov</vt:lpstr>
      <vt:lpstr>Scope of Considerations</vt:lpstr>
      <vt:lpstr>Demo Time</vt:lpstr>
      <vt:lpstr>Run Screenreader Run</vt:lpstr>
      <vt:lpstr>Tools</vt:lpstr>
      <vt:lpstr>Tools - Online</vt:lpstr>
      <vt:lpstr>Tools – Add-ons</vt:lpstr>
      <vt:lpstr>Tools – Real Assistive Devices</vt:lpstr>
      <vt:lpstr>Tools – Automated Testing</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McLeod, Gavin TRAN:EX</cp:lastModifiedBy>
  <cp:revision>148</cp:revision>
  <cp:lastPrinted>2017-05-17T17:15:46Z</cp:lastPrinted>
  <dcterms:created xsi:type="dcterms:W3CDTF">2017-05-16T17:14:11Z</dcterms:created>
  <dcterms:modified xsi:type="dcterms:W3CDTF">2017-12-07T00:54:17Z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