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256" r:id="rId5"/>
    <p:sldId id="310" r:id="rId6"/>
    <p:sldId id="293" r:id="rId7"/>
    <p:sldId id="285" r:id="rId8"/>
    <p:sldId id="286" r:id="rId9"/>
    <p:sldId id="263" r:id="rId10"/>
    <p:sldId id="283" r:id="rId11"/>
    <p:sldId id="287" r:id="rId12"/>
    <p:sldId id="265" r:id="rId13"/>
    <p:sldId id="297" r:id="rId14"/>
    <p:sldId id="298" r:id="rId15"/>
    <p:sldId id="289" r:id="rId16"/>
    <p:sldId id="295" r:id="rId17"/>
    <p:sldId id="274" r:id="rId18"/>
    <p:sldId id="311" r:id="rId19"/>
    <p:sldId id="276" r:id="rId20"/>
    <p:sldId id="299" r:id="rId21"/>
    <p:sldId id="290" r:id="rId22"/>
    <p:sldId id="300" r:id="rId23"/>
    <p:sldId id="312" r:id="rId24"/>
    <p:sldId id="313" r:id="rId25"/>
    <p:sldId id="314" r:id="rId26"/>
    <p:sldId id="315" r:id="rId27"/>
    <p:sldId id="316" r:id="rId28"/>
    <p:sldId id="317" r:id="rId29"/>
    <p:sldId id="318" r:id="rId30"/>
    <p:sldId id="319" r:id="rId31"/>
    <p:sldId id="320" r:id="rId32"/>
    <p:sldId id="301" r:id="rId33"/>
    <p:sldId id="302" r:id="rId34"/>
    <p:sldId id="303" r:id="rId35"/>
    <p:sldId id="294" r:id="rId36"/>
    <p:sldId id="306" r:id="rId37"/>
    <p:sldId id="291" r:id="rId38"/>
    <p:sldId id="321" r:id="rId39"/>
    <p:sldId id="292" r:id="rId40"/>
    <p:sldId id="307" r:id="rId41"/>
    <p:sldId id="308" r:id="rId42"/>
    <p:sldId id="309" r:id="rId43"/>
    <p:sldId id="322" r:id="rId44"/>
    <p:sldId id="304" r:id="rId4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F79646"/>
    <a:srgbClr val="8064A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67929" autoAdjust="0"/>
  </p:normalViewPr>
  <p:slideViewPr>
    <p:cSldViewPr>
      <p:cViewPr>
        <p:scale>
          <a:sx n="58" d="100"/>
          <a:sy n="58" d="100"/>
        </p:scale>
        <p:origin x="-2424" y="-46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E63C12-9747-4331-AD85-87339BD4C845}" type="datetimeFigureOut">
              <a:rPr lang="en-CA" smtClean="0"/>
              <a:t>2017-12-05</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A75CAD-4A01-4A0D-B86C-6F4A2C678E6B}" type="slidenum">
              <a:rPr lang="en-CA" smtClean="0"/>
              <a:t>‹#›</a:t>
            </a:fld>
            <a:endParaRPr lang="en-CA"/>
          </a:p>
        </p:txBody>
      </p:sp>
    </p:spTree>
    <p:extLst>
      <p:ext uri="{BB962C8B-B14F-4D97-AF65-F5344CB8AC3E}">
        <p14:creationId xmlns:p14="http://schemas.microsoft.com/office/powerpoint/2010/main" val="2003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gov.bc.c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Original version</a:t>
            </a:r>
            <a:r>
              <a:rPr lang="en-CA" baseline="0" dirty="0" smtClean="0"/>
              <a:t> </a:t>
            </a:r>
            <a:r>
              <a:rPr lang="en-CA" dirty="0" smtClean="0"/>
              <a:t>presented by Heidi Leckenby to a CSI Labs Lunch and Lab.</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a:t>
            </a:fld>
            <a:endParaRPr lang="en-CA"/>
          </a:p>
        </p:txBody>
      </p:sp>
    </p:spTree>
    <p:extLst>
      <p:ext uri="{BB962C8B-B14F-4D97-AF65-F5344CB8AC3E}">
        <p14:creationId xmlns:p14="http://schemas.microsoft.com/office/powerpoint/2010/main" val="342088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simple</a:t>
            </a:r>
            <a:r>
              <a:rPr lang="en-CA" baseline="0" dirty="0" smtClean="0"/>
              <a:t> beginnings of not being able to interact, whether through government services or labour market or social, provides barriers to an individual’s capacity to not only succeed but to survive as well.</a:t>
            </a:r>
          </a:p>
          <a:p>
            <a:endParaRPr lang="en-CA" baseline="0" dirty="0" smtClean="0"/>
          </a:p>
          <a:p>
            <a:r>
              <a:rPr lang="en-CA" baseline="0" dirty="0" smtClean="0"/>
              <a:t>Here we begin with “insufficient opportunity to interact” … as simple as a person wishing to swim that is in a wheel chair with moderate brain injury (cognitive delay) which causes some vision loss …</a:t>
            </a:r>
          </a:p>
          <a:p>
            <a:pPr marL="228600" indent="-228600">
              <a:buAutoNum type="arabicParenR"/>
            </a:pPr>
            <a:r>
              <a:rPr lang="en-CA" baseline="0" dirty="0" smtClean="0"/>
              <a:t>They search the internet to find a location to swim</a:t>
            </a:r>
          </a:p>
          <a:p>
            <a:pPr marL="228600" indent="-228600">
              <a:buAutoNum type="arabicParenR"/>
            </a:pPr>
            <a:r>
              <a:rPr lang="en-CA" baseline="0" dirty="0" smtClean="0"/>
              <a:t>The swimming pool websites are difficult to navigate, too much information, colour contrasting makes it difficult to figure out buttons from text, the user enlarges their screen with </a:t>
            </a:r>
            <a:r>
              <a:rPr lang="en-CA" baseline="0" dirty="0" err="1" smtClean="0"/>
              <a:t>Zoomtext</a:t>
            </a:r>
            <a:r>
              <a:rPr lang="en-CA" baseline="0" dirty="0" smtClean="0"/>
              <a:t> so they have difficulty navigating around the site because the important information isn’t located together, the site page loops or skips content when they try to use the keyboard to tab through the page to the search box</a:t>
            </a:r>
          </a:p>
          <a:p>
            <a:pPr marL="228600" indent="-228600">
              <a:buAutoNum type="arabicParenR"/>
            </a:pPr>
            <a:r>
              <a:rPr lang="en-CA" baseline="0" dirty="0" smtClean="0"/>
              <a:t>So they give up and call after finding a phone number on the site</a:t>
            </a:r>
          </a:p>
          <a:p>
            <a:pPr marL="228600" indent="-228600">
              <a:buAutoNum type="arabicParenR"/>
            </a:pPr>
            <a:r>
              <a:rPr lang="en-CA" baseline="0" dirty="0" smtClean="0"/>
              <a:t>Determined, they end up finding a time to go swimming, they’ve only found one location which is 30kms away from their home that provides wheelchair access to the building, an accessible washroom and a loading crane for the pool and an assisted swimming program with assistive devices.</a:t>
            </a:r>
          </a:p>
          <a:p>
            <a:pPr marL="228600" indent="-228600">
              <a:buAutoNum type="arabicParenR"/>
            </a:pPr>
            <a:r>
              <a:rPr lang="en-CA" baseline="0" dirty="0" smtClean="0"/>
              <a:t>This person will have to change busses 3 times to reach the location.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151513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11</a:t>
            </a:fld>
            <a:endParaRPr lang="en-CA"/>
          </a:p>
        </p:txBody>
      </p:sp>
    </p:spTree>
    <p:extLst>
      <p:ext uri="{BB962C8B-B14F-4D97-AF65-F5344CB8AC3E}">
        <p14:creationId xmlns:p14="http://schemas.microsoft.com/office/powerpoint/2010/main" val="320449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Anyone remember</a:t>
            </a:r>
            <a:r>
              <a:rPr lang="en-CA" baseline="0" dirty="0" smtClean="0"/>
              <a:t> reading the standards of conduct when they started at the BCPS?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as public servants, have an duty to accommodate any person that interacts with government through the work we do</a:t>
            </a:r>
          </a:p>
        </p:txBody>
      </p:sp>
      <p:sp>
        <p:nvSpPr>
          <p:cNvPr id="4" name="Slide Number Placeholder 3"/>
          <p:cNvSpPr>
            <a:spLocks noGrp="1"/>
          </p:cNvSpPr>
          <p:nvPr>
            <p:ph type="sldNum" sz="quarter" idx="10"/>
          </p:nvPr>
        </p:nvSpPr>
        <p:spPr/>
        <p:txBody>
          <a:bodyPr/>
          <a:lstStyle/>
          <a:p>
            <a:fld id="{25A75CAD-4A01-4A0D-B86C-6F4A2C678E6B}" type="slidenum">
              <a:rPr lang="en-CA" smtClean="0"/>
              <a:t>12</a:t>
            </a:fld>
            <a:endParaRPr lang="en-CA"/>
          </a:p>
        </p:txBody>
      </p:sp>
    </p:spTree>
    <p:extLst>
      <p:ext uri="{BB962C8B-B14F-4D97-AF65-F5344CB8AC3E}">
        <p14:creationId xmlns:p14="http://schemas.microsoft.com/office/powerpoint/2010/main" val="34345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consultation to understand the needs of disabilities</a:t>
            </a:r>
            <a:r>
              <a:rPr lang="en-CA" baseline="0" dirty="0" smtClean="0"/>
              <a:t> in </a:t>
            </a:r>
            <a:r>
              <a:rPr lang="en-CA" baseline="0" dirty="0" err="1" smtClean="0"/>
              <a:t>bc</a:t>
            </a:r>
            <a:endParaRPr lang="en-CA" dirty="0" smtClean="0"/>
          </a:p>
          <a:p>
            <a:r>
              <a:rPr lang="en-CA" dirty="0" smtClean="0"/>
              <a:t>Accessibility secretariat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Supports the United Nations Convention on the Rights of Persons with Disabilities</a:t>
            </a:r>
          </a:p>
          <a:p>
            <a:endParaRPr lang="en-CA" dirty="0" smtClean="0"/>
          </a:p>
          <a:p>
            <a:r>
              <a:rPr lang="en-CA" dirty="0" smtClean="0"/>
              <a:t> that looks at all aspects of government’s interaction with individuals addressing needs of accessibility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13</a:t>
            </a:fld>
            <a:endParaRPr lang="en-CA"/>
          </a:p>
        </p:txBody>
      </p:sp>
    </p:spTree>
    <p:extLst>
      <p:ext uri="{BB962C8B-B14F-4D97-AF65-F5344CB8AC3E}">
        <p14:creationId xmlns:p14="http://schemas.microsoft.com/office/powerpoint/2010/main" val="378694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Challenge to federal websites filed by Donna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of Toronto. She is legally blind and is a sophisticated computer user. Despite being computer savvy,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was unable to access the federal government's informational and transactional services online. She sued and cited five examples of inaccessible online services, and in November 2010 the Federal Court agreed with her.</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14</a:t>
            </a:fld>
            <a:endParaRPr lang="en-CA"/>
          </a:p>
        </p:txBody>
      </p:sp>
    </p:spTree>
    <p:extLst>
      <p:ext uri="{BB962C8B-B14F-4D97-AF65-F5344CB8AC3E}">
        <p14:creationId xmlns:p14="http://schemas.microsoft.com/office/powerpoint/2010/main" val="349468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Just in the last couple months the government released its Diversity and Inclusion Action plan which lays out the foundation</a:t>
            </a:r>
            <a:r>
              <a:rPr lang="en-CA" baseline="0" dirty="0" smtClean="0"/>
              <a:t> for how we work. Although largely catering for the internal staff membership, this helps support the need to ensure we design fairly.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15</a:t>
            </a:fld>
            <a:endParaRPr lang="en-CA"/>
          </a:p>
        </p:txBody>
      </p:sp>
    </p:spTree>
    <p:extLst>
      <p:ext uri="{BB962C8B-B14F-4D97-AF65-F5344CB8AC3E}">
        <p14:creationId xmlns:p14="http://schemas.microsoft.com/office/powerpoint/2010/main" val="3044273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W3C</a:t>
            </a:r>
            <a:r>
              <a:rPr lang="en-CA" baseline="0" dirty="0" smtClean="0"/>
              <a:t> is a collaborative international group of member organizations, staff, and public </a:t>
            </a:r>
          </a:p>
          <a:p>
            <a:endParaRPr lang="en-CA" baseline="0" dirty="0" smtClean="0"/>
          </a:p>
          <a:p>
            <a:r>
              <a:rPr lang="en-CA" baseline="0" dirty="0" smtClean="0"/>
              <a:t>WCAG was developed by these people.</a:t>
            </a:r>
          </a:p>
          <a:p>
            <a:endParaRPr lang="en-CA" baseline="0" dirty="0" smtClean="0"/>
          </a:p>
          <a:p>
            <a:r>
              <a:rPr lang="en-CA" baseline="0" dirty="0" smtClean="0"/>
              <a:t>Accessibility for Ontarians with Disabilities Act (AODA) – WCAG 2.0 AA</a:t>
            </a:r>
          </a:p>
          <a:p>
            <a:endParaRPr lang="en-CA" baseline="0" dirty="0" smtClean="0"/>
          </a:p>
          <a:p>
            <a:endParaRPr lang="en-CA" dirty="0" smtClean="0"/>
          </a:p>
          <a:p>
            <a:r>
              <a:rPr lang="en-CA" dirty="0" smtClean="0"/>
              <a:t>Priority levels:</a:t>
            </a:r>
          </a:p>
          <a:p>
            <a:pPr lvl="1"/>
            <a:r>
              <a:rPr lang="en-CA" dirty="0" smtClean="0"/>
              <a:t>A – minimum level must be achieved</a:t>
            </a:r>
          </a:p>
          <a:p>
            <a:pPr lvl="1"/>
            <a:r>
              <a:rPr lang="en-CA" dirty="0" smtClean="0"/>
              <a:t>AA – is the level of WCAG 2.0 that is to be achieved</a:t>
            </a:r>
          </a:p>
          <a:p>
            <a:pPr lvl="1"/>
            <a:r>
              <a:rPr lang="en-CA" dirty="0" smtClean="0"/>
              <a:t>AAA – providing specialized enhancements</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16</a:t>
            </a:fld>
            <a:endParaRPr lang="en-CA"/>
          </a:p>
        </p:txBody>
      </p:sp>
    </p:spTree>
    <p:extLst>
      <p:ext uri="{BB962C8B-B14F-4D97-AF65-F5344CB8AC3E}">
        <p14:creationId xmlns:p14="http://schemas.microsoft.com/office/powerpoint/2010/main" val="2624950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17</a:t>
            </a:fld>
            <a:endParaRPr lang="en-CA"/>
          </a:p>
        </p:txBody>
      </p:sp>
    </p:spTree>
    <p:extLst>
      <p:ext uri="{BB962C8B-B14F-4D97-AF65-F5344CB8AC3E}">
        <p14:creationId xmlns:p14="http://schemas.microsoft.com/office/powerpoint/2010/main" val="253667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smtClean="0"/>
              <a:t>#1 User research AND personas for all types</a:t>
            </a:r>
          </a:p>
          <a:p>
            <a:pPr marL="0" indent="0">
              <a:buNone/>
            </a:pPr>
            <a:r>
              <a:rPr lang="en-CA" dirty="0" smtClean="0"/>
              <a:t>#2 Create simple work flows and use plain language</a:t>
            </a:r>
          </a:p>
          <a:p>
            <a:pPr marL="0" indent="0">
              <a:buNone/>
            </a:pPr>
            <a:r>
              <a:rPr lang="en-CA" dirty="0" smtClean="0"/>
              <a:t>#3 Design UI with colour contrasting, responsive design, easy to navigate</a:t>
            </a:r>
          </a:p>
          <a:p>
            <a:pPr marL="0" indent="0">
              <a:buNone/>
            </a:pPr>
            <a:r>
              <a:rPr lang="en-CA" dirty="0" smtClean="0"/>
              <a:t>#4 Code for keyboard control, assistive technology, multiple devices</a:t>
            </a:r>
          </a:p>
          <a:p>
            <a:pPr marL="0" indent="0">
              <a:buNone/>
            </a:pPr>
            <a:r>
              <a:rPr lang="en-CA" dirty="0" smtClean="0"/>
              <a:t>#5 Test/audit using the right tools and methods</a:t>
            </a:r>
          </a:p>
          <a:p>
            <a:pPr marL="0" indent="0">
              <a:buNone/>
            </a:pPr>
            <a:r>
              <a:rPr lang="en-CA" dirty="0" smtClean="0"/>
              <a:t>#6 Test with real people from your personas</a:t>
            </a:r>
          </a:p>
          <a:p>
            <a:pPr marL="0" indent="0">
              <a:buNone/>
            </a:pPr>
            <a:endParaRPr lang="en-CA" dirty="0" smtClean="0"/>
          </a:p>
          <a:p>
            <a:endParaRPr lang="en-CA" dirty="0" smtClean="0"/>
          </a:p>
          <a:p>
            <a:endParaRPr lang="en-CA" dirty="0" smtClean="0"/>
          </a:p>
          <a:p>
            <a:r>
              <a:rPr lang="en-CA" dirty="0" smtClean="0"/>
              <a:t>Design process – note legally providing other avenue is not sufficient. Users are entitled to use the same method as anyone else … it is by personal preference alone that the other avenue is okay.</a:t>
            </a:r>
          </a:p>
          <a:p>
            <a:endParaRPr lang="en-CA" dirty="0" smtClean="0"/>
          </a:p>
          <a:p>
            <a:r>
              <a:rPr lang="en-CA" dirty="0" smtClean="0"/>
              <a:t>In the background, change business rules/policy to adapt to accommodate.</a:t>
            </a:r>
          </a:p>
          <a:p>
            <a:endParaRPr lang="en-CA" dirty="0" smtClean="0"/>
          </a:p>
          <a:p>
            <a:pPr marL="0" indent="0">
              <a:buNone/>
            </a:pPr>
            <a:r>
              <a:rPr lang="en-CA" dirty="0" smtClean="0"/>
              <a:t>Include accessibility in the development cycles of projects by:</a:t>
            </a:r>
          </a:p>
          <a:p>
            <a:pPr marL="0" indent="0">
              <a:buNone/>
            </a:pPr>
            <a:r>
              <a:rPr lang="en-CA" b="1" dirty="0" smtClean="0"/>
              <a:t>Personas - </a:t>
            </a:r>
            <a:r>
              <a:rPr lang="en-CA" dirty="0" smtClean="0"/>
              <a:t>Create personas to cover all potential users</a:t>
            </a:r>
          </a:p>
          <a:p>
            <a:pPr marL="0" indent="0">
              <a:buNone/>
            </a:pPr>
            <a:r>
              <a:rPr lang="en-CA" b="1" dirty="0" smtClean="0"/>
              <a:t>Process - </a:t>
            </a:r>
            <a:r>
              <a:rPr lang="en-CA" dirty="0" smtClean="0"/>
              <a:t>Make sure your process is available and easy to interact with for all personas</a:t>
            </a:r>
          </a:p>
          <a:p>
            <a:pPr marL="0" indent="0">
              <a:buNone/>
            </a:pPr>
            <a:r>
              <a:rPr lang="en-CA" b="1" dirty="0" smtClean="0"/>
              <a:t>Write - </a:t>
            </a:r>
            <a:r>
              <a:rPr lang="en-CA" dirty="0" smtClean="0"/>
              <a:t>Use plain language and as little wording as possible</a:t>
            </a:r>
          </a:p>
          <a:p>
            <a:pPr marL="0" indent="0">
              <a:buNone/>
            </a:pPr>
            <a:r>
              <a:rPr lang="en-CA" dirty="0" smtClean="0"/>
              <a:t>Display/Render</a:t>
            </a:r>
          </a:p>
          <a:p>
            <a:r>
              <a:rPr lang="en-CA" dirty="0" smtClean="0"/>
              <a:t>Use icons (with alt text or labelling), simple flowing layouts, colour contrasting, transcripts, responsive</a:t>
            </a:r>
          </a:p>
          <a:p>
            <a:pPr marL="0" indent="0">
              <a:buNone/>
            </a:pPr>
            <a:r>
              <a:rPr lang="en-CA" dirty="0" smtClean="0"/>
              <a:t>Code</a:t>
            </a:r>
          </a:p>
          <a:p>
            <a:r>
              <a:rPr lang="en-CA" dirty="0" smtClean="0"/>
              <a:t>Build into the foundations of how you code the basics to enable tab navigation and screen reader interaction</a:t>
            </a:r>
          </a:p>
          <a:p>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18</a:t>
            </a:fld>
            <a:endParaRPr lang="en-CA"/>
          </a:p>
        </p:txBody>
      </p:sp>
    </p:spTree>
    <p:extLst>
      <p:ext uri="{BB962C8B-B14F-4D97-AF65-F5344CB8AC3E}">
        <p14:creationId xmlns:p14="http://schemas.microsoft.com/office/powerpoint/2010/main" val="2987394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19</a:t>
            </a:fld>
            <a:endParaRPr lang="en-CA"/>
          </a:p>
        </p:txBody>
      </p:sp>
    </p:spTree>
    <p:extLst>
      <p:ext uri="{BB962C8B-B14F-4D97-AF65-F5344CB8AC3E}">
        <p14:creationId xmlns:p14="http://schemas.microsoft.com/office/powerpoint/2010/main" val="56823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Heidi</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a:t>
            </a:fld>
            <a:endParaRPr lang="en-CA"/>
          </a:p>
        </p:txBody>
      </p:sp>
    </p:spTree>
    <p:extLst>
      <p:ext uri="{BB962C8B-B14F-4D97-AF65-F5344CB8AC3E}">
        <p14:creationId xmlns:p14="http://schemas.microsoft.com/office/powerpoint/2010/main" val="4251347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So I’ve found myself receiving an eviction notice. Apparently the rent was put up and they said they sent a paper form explaining so. As much as I can use a scanner to decipher the text on paper, there was so much information on the form and it laid out so poorly the scanner couldn’t return a decipherable message to me. I am seeking an appeal through the Residential Tenancy Branch to have the decision turned around. I went onto the</a:t>
            </a:r>
            <a:r>
              <a:rPr lang="en-US" dirty="0" smtClean="0"/>
              <a:t> </a:t>
            </a:r>
            <a:r>
              <a:rPr lang="en-US" dirty="0">
                <a:hlinkClick r:id="rId3"/>
              </a:rPr>
              <a:t>gov.bc.ca</a:t>
            </a:r>
            <a:r>
              <a:rPr lang="en-US" dirty="0" smtClean="0"/>
              <a:t> </a:t>
            </a:r>
            <a:r>
              <a:rPr lang="en-US" dirty="0"/>
              <a:t>website using my screen reader, managed to find the information but found that the only option was a printable form to lodge a dispute, there was no phone number on the page so I had to go into the office to file my dispute. I only travel by public transit so the trip into the office took me an hour to get there as there wasn’t an office in my area, that’s 3 bus changes and a lot of asking questions of strangers to navigate my way. Yes, I can travel about on my own fairly well, however, these are generally places I frequent so the path and route are familiar to me.</a:t>
            </a:r>
          </a:p>
          <a:p>
            <a:endParaRPr lang="en-US" dirty="0"/>
          </a:p>
          <a:p>
            <a:r>
              <a:rPr lang="en-US" dirty="0"/>
              <a:t>Marty is legally blind and needs to access Residential Tenancy Branch Dispute resolution</a:t>
            </a: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21</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I have low self-esteem and have been in and out of drug addiction since my teens. I always feel left out and treated weirdly because I sound funny and miss the audible cues, it’s so difficult to explain myself time and time again that I am “just like you” – I feel, I think, I can do, but time wears you down when you have to navigate society and systems explaining your disability each and every time.</a:t>
            </a:r>
            <a:endParaRPr lang="en-US" dirty="0" smtClean="0">
              <a:effectLst/>
            </a:endParaRPr>
          </a:p>
          <a:p>
            <a:r>
              <a:rPr lang="en-US" dirty="0"/>
              <a:t>I have been wearing a hearing aid since I was 9, it helps me decipher some sounds, but I cannot hear them clearly so when I am talking with someone I read their lips. Because I have been tone deaf most of my life I find it difficult to communicate verbally as the pronunciation of words doesn’t always work out and I am quite slow. I do not make phone calls but send texts, instant messages, go online or in person to do the things I need to do.</a:t>
            </a:r>
          </a:p>
          <a:p>
            <a:r>
              <a:rPr lang="en-US" dirty="0"/>
              <a:t>I get high nowadays, I mean most people think I’m drunk anyway because of how I talk. I’m sick of hurting myself and want some help to get off the drugs. I decided to go to my hearing advocacy </a:t>
            </a:r>
            <a:r>
              <a:rPr lang="en-US" dirty="0" err="1"/>
              <a:t>centre</a:t>
            </a:r>
            <a:r>
              <a:rPr lang="en-US" dirty="0"/>
              <a:t> to find out what resources could help me. When I found out about the restrictions and all the different forms and systems to navigate my way to getting better, I just went back to using … maybe one day I’ll have the strength to get off drugs, just not today.</a:t>
            </a:r>
          </a:p>
          <a:p>
            <a:endParaRPr lang="en-US" dirty="0"/>
          </a:p>
          <a:p>
            <a:r>
              <a:rPr lang="en-US" dirty="0"/>
              <a:t>Randy is legally deaf and dumb and needs to access addiction services</a:t>
            </a:r>
            <a:endParaRPr lang="en-US" dirty="0" smtClean="0"/>
          </a:p>
          <a:p>
            <a:pPr marL="174708" indent="-174708">
              <a:buFontTx/>
              <a:buChar char="-"/>
            </a:pP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22</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4708" indent="-174708">
              <a:buFontTx/>
              <a:buChar char="-"/>
            </a:pPr>
            <a:r>
              <a:rPr lang="en-US" dirty="0"/>
              <a:t>Do you know how cool it is to zoom around town in my mobility scooter? It’s something I am getting used to as my muscular dystrophy hit another milestone where my back, arm and leg muscles can no longer get me around. I have been living with my condition since I found out 10 years ago, I am constantly relearning what my abilities are or how to adapt to live life. I am still working but have adapted my work style with assistive technology (speech recognition software). I’m great at researching and doing things online, I use my Google Home to make phone calls. If I have to go out, it takes me a long time to get ready, let alone travel there, so when I am doing something online and it needs me to go into the office it’s a big deal! Recently, I applied to defer my property taxes, I can do this online, however, when it came to completing the form I found that the speech recognition software didn’t work smoothly with the online form so it took me a very long time to because I had to use pointer coordinates to complete the fields … hey I have a life to live … I don’t want to be tied up with forms!</a:t>
            </a:r>
          </a:p>
          <a:p>
            <a:pPr marL="174708" indent="-174708">
              <a:buFontTx/>
              <a:buChar char="-"/>
            </a:pPr>
            <a:endParaRPr lang="en-US" dirty="0"/>
          </a:p>
          <a:p>
            <a:pPr marL="174708" indent="-174708">
              <a:buFontTx/>
              <a:buChar char="-"/>
            </a:pPr>
            <a:r>
              <a:rPr lang="en-US" dirty="0"/>
              <a:t>Reggie has muscular Dystrophy and mobility barriers and needs to access Property Tax services</a:t>
            </a: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23</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I immigrated to Canada to provide better opportunities for my children. I chose B.C. because it’s a beautiful place with great weather, and a place where I want to raise a family. When I moved to Canada, we decided to start our own business based on our family restaurant back home. I was shocked to learn how different things are here in Canada. When I look for information online, I have a hard time understanding some of the information. English is not my primary language and I don’t really understand all of the requirements. I often go in-person to government offices to have things explained to me, or ask my friends at the cultural </a:t>
            </a:r>
            <a:r>
              <a:rPr lang="en-US" dirty="0" err="1" smtClean="0"/>
              <a:t>centre</a:t>
            </a:r>
            <a:r>
              <a:rPr lang="en-US" dirty="0" smtClean="0"/>
              <a:t> for help and advice. The process is very complicated, involving different kinds of government offices and I spend a lot of my time trying to understand all of the different steps. Some of my friends had also gone through this process in the past, but I learned that some things are done differently now. Hopefully I can get through these steps and start running my restaurant. I’ve already spent a lot of time and money, I really need to open my restaurant soon.</a:t>
            </a:r>
          </a:p>
          <a:p>
            <a:endParaRPr lang="en-US" baseline="0" dirty="0" smtClean="0"/>
          </a:p>
          <a:p>
            <a:pPr marL="174708" indent="-174708">
              <a:buFontTx/>
              <a:buChar char="-"/>
            </a:pPr>
            <a:r>
              <a:rPr lang="en-US" baseline="0" dirty="0" smtClean="0"/>
              <a:t>Is there anything else that comes up for you as a key take away from this story? Any personal experience with family, friends, or colleagues to share? </a:t>
            </a:r>
          </a:p>
        </p:txBody>
      </p:sp>
      <p:sp>
        <p:nvSpPr>
          <p:cNvPr id="4" name="Slide Number Placeholder 3"/>
          <p:cNvSpPr>
            <a:spLocks noGrp="1"/>
          </p:cNvSpPr>
          <p:nvPr>
            <p:ph type="sldNum" sz="quarter" idx="10"/>
          </p:nvPr>
        </p:nvSpPr>
        <p:spPr/>
        <p:txBody>
          <a:bodyPr/>
          <a:lstStyle/>
          <a:p>
            <a:fld id="{7D3A076F-D601-9843-BF57-66670C694E03}" type="slidenum">
              <a:rPr lang="en-US" smtClean="0"/>
              <a:t>24</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4708" indent="-174708">
              <a:buFontTx/>
              <a:buChar char="-"/>
            </a:pPr>
            <a:r>
              <a:rPr lang="en-US" dirty="0"/>
              <a:t>I have had a fun life, and with that comes the wear and tear of age and all that goes with it. I’m as sharp as a tack but can’t open some doors due to the arthritis in my hands, my hearing is dulling and I have cataracts which makes reading very difficult. I am a volunteer and an active member of our community </a:t>
            </a:r>
            <a:r>
              <a:rPr lang="en-US" dirty="0" err="1"/>
              <a:t>centre</a:t>
            </a:r>
            <a:r>
              <a:rPr lang="en-US" dirty="0"/>
              <a:t> where we run bingo nights for fundraisers. Recently the application for the gaming grants went online, finding the form was difficult, which one is the right one? I enlarged my browser text as much as I could but found it difficult to make sense of the site or form, having to navigate and scroll through many pages of information I found it slow and painful with my hands and tired from my low vision. I eventually gave up and went into the </a:t>
            </a:r>
            <a:r>
              <a:rPr lang="en-US" dirty="0" err="1"/>
              <a:t>centre</a:t>
            </a:r>
            <a:r>
              <a:rPr lang="en-US" dirty="0"/>
              <a:t> to have someone help me fill out the correct form.</a:t>
            </a:r>
          </a:p>
          <a:p>
            <a:pPr marL="174708" indent="-174708">
              <a:buFontTx/>
              <a:buChar char="-"/>
            </a:pPr>
            <a:endParaRPr lang="en-US" dirty="0"/>
          </a:p>
          <a:p>
            <a:r>
              <a:rPr lang="en-US" baseline="0" dirty="0" smtClean="0"/>
              <a:t>Dot is a senior who has cataracts, arthritis, and low hearing. She needs to access a gaming grant for her bingo fundraiser.</a:t>
            </a:r>
          </a:p>
        </p:txBody>
      </p:sp>
      <p:sp>
        <p:nvSpPr>
          <p:cNvPr id="4" name="Slide Number Placeholder 3"/>
          <p:cNvSpPr>
            <a:spLocks noGrp="1"/>
          </p:cNvSpPr>
          <p:nvPr>
            <p:ph type="sldNum" sz="quarter" idx="10"/>
          </p:nvPr>
        </p:nvSpPr>
        <p:spPr/>
        <p:txBody>
          <a:bodyPr/>
          <a:lstStyle/>
          <a:p>
            <a:fld id="{7D3A076F-D601-9843-BF57-66670C694E03}" type="slidenum">
              <a:rPr lang="en-US" smtClean="0"/>
              <a:t>25</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defTabSz="931774">
              <a:defRPr/>
            </a:pPr>
            <a:r>
              <a:rPr lang="en-US" dirty="0"/>
              <a:t>I’ve been farming for as long as I can remember. My parents and grandparents were farmers. Not surprisingly, my children have been involved with the farm as well. Going forward, I’m not sure if it’s something we’ll keep going in our family. We’ve had some really challenging years and it’s getting more and more difficult to make enough money to continue. Some of my children have pursued other types of work and I don’t blame them. I’ve recently needed to apply for a groundwater </a:t>
            </a:r>
            <a:r>
              <a:rPr lang="en-US" dirty="0" err="1"/>
              <a:t>licence</a:t>
            </a:r>
            <a:r>
              <a:rPr lang="en-US" dirty="0"/>
              <a:t>, something new the government has introduced in the last couple years. I only heard about it through an association I’m a member of. I understand government’s intentions around water sustainability, but it seems just like another way for government to get money from me. All of these small things add up and make it really hard for us to be successful. The application process was just brutal – I couldn’t understand the language being used, the information they required was too technical, there were so many steps, and you had to complete this all online! We don’t have the best internet around here. The nearest government office is about a six hour drive away. I’m good with farming, but I’m not into paperwork or computers. I struggle with that kind of stuff, luckily my kids were able to help me through that.</a:t>
            </a:r>
          </a:p>
          <a:p>
            <a:endParaRPr lang="en-US" baseline="0" dirty="0" smtClean="0"/>
          </a:p>
          <a:p>
            <a:pPr marL="174708" indent="-174708">
              <a:buFontTx/>
              <a:buChar char="-"/>
            </a:pPr>
            <a:r>
              <a:rPr lang="en-US" baseline="0" dirty="0" smtClean="0"/>
              <a:t>Is there anything else that comes up for you as a key take away from this story? Any personal experience with family, friends, or colleagues to share? </a:t>
            </a:r>
          </a:p>
        </p:txBody>
      </p:sp>
      <p:sp>
        <p:nvSpPr>
          <p:cNvPr id="4" name="Slide Number Placeholder 3"/>
          <p:cNvSpPr>
            <a:spLocks noGrp="1"/>
          </p:cNvSpPr>
          <p:nvPr>
            <p:ph type="sldNum" sz="quarter" idx="10"/>
          </p:nvPr>
        </p:nvSpPr>
        <p:spPr/>
        <p:txBody>
          <a:bodyPr/>
          <a:lstStyle/>
          <a:p>
            <a:fld id="{7D3A076F-D601-9843-BF57-66670C694E03}" type="slidenum">
              <a:rPr lang="en-US" smtClean="0"/>
              <a:t>26</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4708" indent="-174708" defTabSz="931774">
              <a:buFontTx/>
              <a:buChar char="-"/>
              <a:defRPr/>
            </a:pPr>
            <a:r>
              <a:rPr lang="en-US" i="0" dirty="0" smtClean="0"/>
              <a:t>I found out from my mom that my cousins are paying less for MSP than me, even though my wage is the same as theirs. So I think I can get less too. When I looked it up, there was so much to read. I’m dyslexic, so I always read everything twice. I read one page and then took a break. I often do that if I’m looking up something like this at home. I don’t want to miss anything important, so it takes a long time. I just want to get through it, get stuff figured out, but I don’t want to make a mistake. It’s a lot of information. I’ll try it first on my phone, but if the print is too small, I’ll switch to my iMac. I check everything to make sure I didn’t spell anything wrong.  </a:t>
            </a:r>
          </a:p>
          <a:p>
            <a:pPr marL="174708" indent="-174708" defTabSz="931774">
              <a:buFontTx/>
              <a:buChar char="-"/>
              <a:defRPr/>
            </a:pPr>
            <a:endParaRPr lang="en-US" i="0" baseline="0" dirty="0" smtClean="0"/>
          </a:p>
          <a:p>
            <a:pPr marL="174708" indent="-174708" defTabSz="931774">
              <a:buFontTx/>
              <a:buChar char="-"/>
              <a:defRPr/>
            </a:pPr>
            <a:r>
              <a:rPr lang="en-US" i="0" baseline="0" dirty="0" smtClean="0"/>
              <a:t>Aubrey has dyslexia and needs to access Premium Assistance</a:t>
            </a:r>
          </a:p>
          <a:p>
            <a:pPr marL="174708" indent="-174708">
              <a:buFontTx/>
              <a:buChar char="-"/>
            </a:pPr>
            <a:endParaRPr lang="en-US" baseline="0" dirty="0" smtClean="0"/>
          </a:p>
          <a:p>
            <a:pPr marL="174708" indent="-174708">
              <a:buFontTx/>
              <a:buChar char="-"/>
            </a:pPr>
            <a:r>
              <a:rPr lang="en-US" baseline="0" dirty="0" smtClean="0"/>
              <a:t>We can see that the improvements suggested by this story would make the experience better for everyone</a:t>
            </a:r>
          </a:p>
        </p:txBody>
      </p:sp>
      <p:sp>
        <p:nvSpPr>
          <p:cNvPr id="4" name="Slide Number Placeholder 3"/>
          <p:cNvSpPr>
            <a:spLocks noGrp="1"/>
          </p:cNvSpPr>
          <p:nvPr>
            <p:ph type="sldNum" sz="quarter" idx="10"/>
          </p:nvPr>
        </p:nvSpPr>
        <p:spPr/>
        <p:txBody>
          <a:bodyPr/>
          <a:lstStyle/>
          <a:p>
            <a:fld id="{7D3A076F-D601-9843-BF57-66670C694E03}" type="slidenum">
              <a:rPr lang="en-US" smtClean="0"/>
              <a:t>27</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Channel</a:t>
            </a:r>
            <a:r>
              <a:rPr lang="en-CA" baseline="0" dirty="0" smtClean="0"/>
              <a:t> options</a:t>
            </a:r>
          </a:p>
          <a:p>
            <a:r>
              <a:rPr lang="en-CA" baseline="0" dirty="0" smtClean="0"/>
              <a:t>Simple steps</a:t>
            </a:r>
          </a:p>
          <a:p>
            <a:r>
              <a:rPr lang="en-CA" baseline="0" dirty="0" smtClean="0"/>
              <a:t>Minimal travel</a:t>
            </a:r>
          </a:p>
          <a:p>
            <a:r>
              <a:rPr lang="en-CA" baseline="0" dirty="0" smtClean="0"/>
              <a:t>Plain language</a:t>
            </a:r>
          </a:p>
          <a:p>
            <a:r>
              <a:rPr lang="en-CA" baseline="0" dirty="0" smtClean="0"/>
              <a:t>Consistency</a:t>
            </a:r>
          </a:p>
          <a:p>
            <a:r>
              <a:rPr lang="en-CA" baseline="0" dirty="0" smtClean="0"/>
              <a:t>Ease of access</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28</a:t>
            </a:fld>
            <a:endParaRPr lang="en-CA"/>
          </a:p>
        </p:txBody>
      </p:sp>
    </p:spTree>
    <p:extLst>
      <p:ext uri="{BB962C8B-B14F-4D97-AF65-F5344CB8AC3E}">
        <p14:creationId xmlns:p14="http://schemas.microsoft.com/office/powerpoint/2010/main" val="1228092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29</a:t>
            </a:fld>
            <a:endParaRPr lang="en-CA"/>
          </a:p>
        </p:txBody>
      </p:sp>
    </p:spTree>
    <p:extLst>
      <p:ext uri="{BB962C8B-B14F-4D97-AF65-F5344CB8AC3E}">
        <p14:creationId xmlns:p14="http://schemas.microsoft.com/office/powerpoint/2010/main" val="2926394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30</a:t>
            </a:fld>
            <a:endParaRPr lang="en-CA"/>
          </a:p>
        </p:txBody>
      </p:sp>
    </p:spTree>
    <p:extLst>
      <p:ext uri="{BB962C8B-B14F-4D97-AF65-F5344CB8AC3E}">
        <p14:creationId xmlns:p14="http://schemas.microsoft.com/office/powerpoint/2010/main" val="193649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Political correctness traps.</a:t>
            </a:r>
            <a:r>
              <a:rPr lang="en-CA" baseline="0" dirty="0" smtClean="0"/>
              <a:t>  No offense intended.</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a:t>
            </a:fld>
            <a:endParaRPr lang="en-CA"/>
          </a:p>
        </p:txBody>
      </p:sp>
    </p:spTree>
    <p:extLst>
      <p:ext uri="{BB962C8B-B14F-4D97-AF65-F5344CB8AC3E}">
        <p14:creationId xmlns:p14="http://schemas.microsoft.com/office/powerpoint/2010/main" val="2269640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don’t know how we might address automated testing.  </a:t>
            </a:r>
          </a:p>
          <a:p>
            <a:endParaRPr lang="en-CA" dirty="0" smtClean="0"/>
          </a:p>
          <a:p>
            <a:r>
              <a:rPr lang="en-CA" dirty="0" smtClean="0"/>
              <a:t>Some work has been done on this in</a:t>
            </a:r>
            <a:r>
              <a:rPr lang="en-CA" baseline="0" dirty="0" smtClean="0"/>
              <a:t> the last couple of years</a:t>
            </a:r>
          </a:p>
          <a:p>
            <a:r>
              <a:rPr lang="en-CA" baseline="0" dirty="0"/>
              <a:t>	</a:t>
            </a:r>
            <a:r>
              <a:rPr lang="en-CA" baseline="0" dirty="0" smtClean="0"/>
              <a:t>mostly by jury rigging unit test code acquired from Google Chrome GitHub repo – but this wasn’t the intent of that </a:t>
            </a:r>
          </a:p>
          <a:p>
            <a:endParaRPr lang="en-CA" baseline="0" dirty="0" smtClean="0"/>
          </a:p>
          <a:p>
            <a:r>
              <a:rPr lang="en-CA" baseline="0" dirty="0" smtClean="0"/>
              <a:t>No manual or automated testing is a substitute for user test – NOT business acceptance testing (most commonly used for UAT)</a:t>
            </a:r>
          </a:p>
        </p:txBody>
      </p:sp>
      <p:sp>
        <p:nvSpPr>
          <p:cNvPr id="4" name="Slide Number Placeholder 3"/>
          <p:cNvSpPr>
            <a:spLocks noGrp="1"/>
          </p:cNvSpPr>
          <p:nvPr>
            <p:ph type="sldNum" sz="quarter" idx="10"/>
          </p:nvPr>
        </p:nvSpPr>
        <p:spPr/>
        <p:txBody>
          <a:bodyPr/>
          <a:lstStyle/>
          <a:p>
            <a:fld id="{25A75CAD-4A01-4A0D-B86C-6F4A2C678E6B}" type="slidenum">
              <a:rPr lang="en-CA" smtClean="0"/>
              <a:t>31</a:t>
            </a:fld>
            <a:endParaRPr lang="en-CA"/>
          </a:p>
        </p:txBody>
      </p:sp>
    </p:spTree>
    <p:extLst>
      <p:ext uri="{BB962C8B-B14F-4D97-AF65-F5344CB8AC3E}">
        <p14:creationId xmlns:p14="http://schemas.microsoft.com/office/powerpoint/2010/main" val="903412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32</a:t>
            </a:fld>
            <a:endParaRPr lang="en-CA"/>
          </a:p>
        </p:txBody>
      </p:sp>
    </p:spTree>
    <p:extLst>
      <p:ext uri="{BB962C8B-B14F-4D97-AF65-F5344CB8AC3E}">
        <p14:creationId xmlns:p14="http://schemas.microsoft.com/office/powerpoint/2010/main" val="258017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Whether procuring</a:t>
            </a:r>
            <a:r>
              <a:rPr lang="en-CA" baseline="0" dirty="0" smtClean="0"/>
              <a:t> development or COTS, requirements around accessibility should be stated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Might be as short as simply requiring adherence to the published WCAG standards.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We might allow for the contracted resource to provide a good and strong reason if some accessibility</a:t>
            </a:r>
            <a:r>
              <a:rPr lang="en-CA" baseline="0" dirty="0" smtClean="0"/>
              <a:t> feature can’t be met….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Thinking of a map based application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Our difficulty will be to test for contract</a:t>
            </a:r>
            <a:r>
              <a:rPr lang="en-CA" baseline="0" dirty="0" smtClean="0"/>
              <a:t> fulfillment.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but if accessibility is made a part of the design process and testing occurs throughout the lifetime of the development,  then we can at least have some reasonable assurance.</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Agile and it’s scrum/sprint model of delivery lends itself well here.  Waterfall approaches will need to ensure that accessibility is NOT an afterthought but built in throughout  each </a:t>
            </a:r>
            <a:r>
              <a:rPr lang="en-CA" dirty="0" err="1" smtClean="0"/>
              <a:t>subprocess</a:t>
            </a:r>
            <a:r>
              <a:rPr lang="en-CA"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CA"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t>Provide current sample contract/RFP language?</a:t>
            </a:r>
            <a:endParaRPr lang="en-CA" i="1" dirty="0"/>
          </a:p>
        </p:txBody>
      </p:sp>
      <p:sp>
        <p:nvSpPr>
          <p:cNvPr id="4" name="Slide Number Placeholder 3"/>
          <p:cNvSpPr>
            <a:spLocks noGrp="1"/>
          </p:cNvSpPr>
          <p:nvPr>
            <p:ph type="sldNum" sz="quarter" idx="10"/>
          </p:nvPr>
        </p:nvSpPr>
        <p:spPr/>
        <p:txBody>
          <a:bodyPr/>
          <a:lstStyle/>
          <a:p>
            <a:fld id="{25A75CAD-4A01-4A0D-B86C-6F4A2C678E6B}" type="slidenum">
              <a:rPr lang="en-CA" smtClean="0"/>
              <a:t>33</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34</a:t>
            </a:fld>
            <a:endParaRPr lang="en-CA"/>
          </a:p>
        </p:txBody>
      </p:sp>
    </p:spTree>
    <p:extLst>
      <p:ext uri="{BB962C8B-B14F-4D97-AF65-F5344CB8AC3E}">
        <p14:creationId xmlns:p14="http://schemas.microsoft.com/office/powerpoint/2010/main" val="663608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LIVE demo</a:t>
            </a:r>
          </a:p>
          <a:p>
            <a:r>
              <a:rPr lang="en-CA" dirty="0" smtClean="0"/>
              <a:t>WAVE: </a:t>
            </a:r>
          </a:p>
          <a:p>
            <a:r>
              <a:rPr lang="en-CA" dirty="0" smtClean="0"/>
              <a:t>	DriveBC front page (disastrous)</a:t>
            </a:r>
          </a:p>
          <a:p>
            <a:r>
              <a:rPr lang="en-CA" dirty="0" smtClean="0"/>
              <a:t>	DriveBC Mobile Major Events (not so bad)</a:t>
            </a:r>
          </a:p>
          <a:p>
            <a:endParaRPr lang="en-CA" dirty="0" smtClean="0"/>
          </a:p>
          <a:p>
            <a:r>
              <a:rPr lang="en-CA" dirty="0" smtClean="0"/>
              <a:t>NVDA:</a:t>
            </a:r>
          </a:p>
          <a:p>
            <a:r>
              <a:rPr lang="en-CA" dirty="0" smtClean="0"/>
              <a:t>	just demo what it sounds</a:t>
            </a:r>
            <a:r>
              <a:rPr lang="en-CA" baseline="0" dirty="0" smtClean="0"/>
              <a:t> like – any content page on the </a:t>
            </a:r>
            <a:r>
              <a:rPr lang="en-CA" baseline="0" dirty="0" err="1" smtClean="0"/>
              <a:t>gov</a:t>
            </a:r>
            <a:r>
              <a:rPr lang="en-CA" baseline="0" dirty="0" smtClean="0"/>
              <a:t> site.</a:t>
            </a:r>
          </a:p>
          <a:p>
            <a:r>
              <a:rPr lang="en-CA" baseline="0" dirty="0" smtClean="0"/>
              <a:t>	need to show the speed at which </a:t>
            </a:r>
            <a:r>
              <a:rPr lang="en-CA" baseline="0" dirty="0" err="1" smtClean="0"/>
              <a:t>screenreaders</a:t>
            </a:r>
            <a:r>
              <a:rPr lang="en-CA" baseline="0" dirty="0" smtClean="0"/>
              <a:t> are actual used (90 somethings)</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35</a:t>
            </a:fld>
            <a:endParaRPr lang="en-CA"/>
          </a:p>
        </p:txBody>
      </p:sp>
    </p:spTree>
    <p:extLst>
      <p:ext uri="{BB962C8B-B14F-4D97-AF65-F5344CB8AC3E}">
        <p14:creationId xmlns:p14="http://schemas.microsoft.com/office/powerpoint/2010/main" val="1919038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36</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37</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Switch to browser WAVE demo</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38</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dirty="0" smtClean="0"/>
              <a:t>JAWS (voice rendering)</a:t>
            </a:r>
          </a:p>
          <a:p>
            <a:pPr lvl="2"/>
            <a:r>
              <a:rPr lang="en-CA" dirty="0" smtClean="0"/>
              <a:t>Costs, but a free version has recently come available</a:t>
            </a:r>
          </a:p>
          <a:p>
            <a:pPr lvl="2"/>
            <a:r>
              <a:rPr lang="en-CA" dirty="0" smtClean="0"/>
              <a:t>Feature rich</a:t>
            </a:r>
          </a:p>
          <a:p>
            <a:pPr lvl="2"/>
            <a:r>
              <a:rPr lang="en-CA" dirty="0" smtClean="0"/>
              <a:t>Easier to use</a:t>
            </a:r>
          </a:p>
          <a:p>
            <a:pPr lvl="2"/>
            <a:r>
              <a:rPr lang="en-CA" dirty="0" smtClean="0"/>
              <a:t>Multiple “synths” (voices) available for a price.</a:t>
            </a:r>
          </a:p>
          <a:p>
            <a:pPr lvl="2"/>
            <a:endParaRPr lang="en-CA" dirty="0" smtClean="0"/>
          </a:p>
          <a:p>
            <a:pPr lvl="1"/>
            <a:r>
              <a:rPr lang="en-CA" dirty="0" smtClean="0"/>
              <a:t>NVDA </a:t>
            </a:r>
            <a:r>
              <a:rPr lang="en-CA" dirty="0" err="1" smtClean="0"/>
              <a:t>NonVisual</a:t>
            </a:r>
            <a:r>
              <a:rPr lang="en-CA" dirty="0" smtClean="0"/>
              <a:t> Desktop Access (voice </a:t>
            </a:r>
            <a:r>
              <a:rPr lang="en-CA" dirty="0" smtClean="0"/>
              <a:t>rendering)m</a:t>
            </a:r>
            <a:endParaRPr lang="en-CA" dirty="0" smtClean="0"/>
          </a:p>
          <a:p>
            <a:pPr lvl="2"/>
            <a:r>
              <a:rPr lang="en-CA" dirty="0" smtClean="0"/>
              <a:t>Since 2007 has been increasing dramatically in popularity</a:t>
            </a:r>
          </a:p>
          <a:p>
            <a:pPr lvl="2"/>
            <a:r>
              <a:rPr lang="en-CA" dirty="0" smtClean="0"/>
              <a:t>Lags in technical features</a:t>
            </a:r>
          </a:p>
          <a:p>
            <a:pPr lvl="2"/>
            <a:r>
              <a:rPr lang="en-CA" dirty="0" smtClean="0"/>
              <a:t>Runs off many devices including thumb drives.</a:t>
            </a:r>
          </a:p>
          <a:p>
            <a:pPr lvl="2"/>
            <a:r>
              <a:rPr lang="en-CA" dirty="0" smtClean="0"/>
              <a:t>Primarily uses Microsoft’s built-in “synths”  but hacks (most illegal) may be possible</a:t>
            </a:r>
          </a:p>
          <a:p>
            <a:pPr lvl="2"/>
            <a:endParaRPr lang="en-CA" dirty="0" smtClean="0"/>
          </a:p>
          <a:p>
            <a:pPr lvl="1"/>
            <a:r>
              <a:rPr lang="en-CA" dirty="0" smtClean="0"/>
              <a:t>Smart </a:t>
            </a:r>
            <a:r>
              <a:rPr lang="en-CA" baseline="0" dirty="0" smtClean="0"/>
              <a:t>Phones!</a:t>
            </a:r>
          </a:p>
          <a:p>
            <a:pPr lvl="2"/>
            <a:r>
              <a:rPr lang="en-CA" baseline="0" dirty="0" smtClean="0"/>
              <a:t>Tricky but good in a pinch.  These are in fact used for real, but the expense of the phone makes them a less used tool for those on limited budgets.</a:t>
            </a:r>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39</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40</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persons with disabilities are educated, work and are members of society.</a:t>
            </a:r>
          </a:p>
          <a:p>
            <a:endParaRPr lang="en-CA" dirty="0" smtClean="0"/>
          </a:p>
          <a:p>
            <a:r>
              <a:rPr lang="en-CA" sz="1200" b="0" i="0" u="none" strike="noStrike" kern="1200" baseline="0" dirty="0" smtClean="0">
                <a:solidFill>
                  <a:schemeClr val="tx1"/>
                </a:solidFill>
                <a:latin typeface="+mn-lt"/>
                <a:ea typeface="+mn-ea"/>
                <a:cs typeface="+mn-cs"/>
              </a:rPr>
              <a:t>To qualify for PWD, applicants must: </a:t>
            </a:r>
          </a:p>
          <a:p>
            <a:r>
              <a:rPr lang="en-CA" sz="1200" b="0" i="0" u="none" strike="noStrike" kern="1200" baseline="0" dirty="0" smtClean="0">
                <a:solidFill>
                  <a:schemeClr val="tx1"/>
                </a:solidFill>
                <a:latin typeface="+mn-lt"/>
                <a:ea typeface="+mn-ea"/>
                <a:cs typeface="+mn-cs"/>
              </a:rPr>
              <a:t>• be at least 18 years of age </a:t>
            </a:r>
          </a:p>
          <a:p>
            <a:r>
              <a:rPr lang="en-CA" sz="1200" b="0" i="0" u="none" strike="noStrike" kern="1200" baseline="0" dirty="0" smtClean="0">
                <a:solidFill>
                  <a:schemeClr val="tx1"/>
                </a:solidFill>
                <a:latin typeface="+mn-lt"/>
                <a:ea typeface="+mn-ea"/>
                <a:cs typeface="+mn-cs"/>
              </a:rPr>
              <a:t>• have a severe mental or physical impairment that, in a medical doctor’s opinion, will likely continue for at least two or more years. </a:t>
            </a:r>
          </a:p>
          <a:p>
            <a:endParaRPr lang="en-CA"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 identifies approximately 25% of its population.</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4</a:t>
            </a:fld>
            <a:endParaRPr lang="en-CA"/>
          </a:p>
        </p:txBody>
      </p:sp>
    </p:spTree>
    <p:extLst>
      <p:ext uri="{BB962C8B-B14F-4D97-AF65-F5344CB8AC3E}">
        <p14:creationId xmlns:p14="http://schemas.microsoft.com/office/powerpoint/2010/main" val="799240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41</a:t>
            </a:fld>
            <a:endParaRPr lang="en-CA"/>
          </a:p>
        </p:txBody>
      </p:sp>
    </p:spTree>
    <p:extLst>
      <p:ext uri="{BB962C8B-B14F-4D97-AF65-F5344CB8AC3E}">
        <p14:creationId xmlns:p14="http://schemas.microsoft.com/office/powerpoint/2010/main" val="32262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all know that being registered doesn’t actually provide us with true numbers</a:t>
            </a:r>
          </a:p>
          <a:p>
            <a:endParaRPr lang="en-CA" dirty="0" smtClean="0"/>
          </a:p>
          <a:p>
            <a:r>
              <a:rPr lang="en-CA" dirty="0" smtClean="0"/>
              <a:t>We have “hidden” members</a:t>
            </a:r>
            <a:r>
              <a:rPr lang="en-CA" baseline="0" dirty="0" smtClean="0"/>
              <a:t> of society that aren’t registered.</a:t>
            </a:r>
          </a:p>
          <a:p>
            <a:r>
              <a:rPr lang="en-CA" baseline="0" dirty="0" smtClean="0"/>
              <a:t>Could be</a:t>
            </a:r>
          </a:p>
          <a:p>
            <a:r>
              <a:rPr lang="en-CA" baseline="0" dirty="0" smtClean="0"/>
              <a:t>Slow incremental physical or mental condition</a:t>
            </a:r>
          </a:p>
          <a:p>
            <a:r>
              <a:rPr lang="en-CA" baseline="0" dirty="0" smtClean="0"/>
              <a:t>Sudden physical or mental condition</a:t>
            </a:r>
          </a:p>
          <a:p>
            <a:r>
              <a:rPr lang="en-CA" baseline="0" dirty="0" smtClean="0"/>
              <a:t>Borderline and don’t qualify for PWD</a:t>
            </a:r>
            <a:endParaRPr lang="en-CA" dirty="0" smtClean="0"/>
          </a:p>
          <a:p>
            <a:endParaRPr lang="en-CA" dirty="0" smtClean="0"/>
          </a:p>
          <a:p>
            <a:r>
              <a:rPr lang="en-CA" dirty="0" smtClean="0"/>
              <a:t>So let us understand what we mean by providing</a:t>
            </a:r>
            <a:r>
              <a:rPr lang="en-CA" baseline="0" dirty="0" smtClean="0"/>
              <a:t> accessible services …</a:t>
            </a:r>
          </a:p>
          <a:p>
            <a:endParaRPr lang="en-CA" baseline="0"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5</a:t>
            </a:fld>
            <a:endParaRPr lang="en-CA"/>
          </a:p>
        </p:txBody>
      </p:sp>
    </p:spTree>
    <p:extLst>
      <p:ext uri="{BB962C8B-B14F-4D97-AF65-F5344CB8AC3E}">
        <p14:creationId xmlns:p14="http://schemas.microsoft.com/office/powerpoint/2010/main" val="362960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are PWD recognized conditions, which generally</a:t>
            </a:r>
            <a:r>
              <a:rPr lang="en-CA" baseline="0" dirty="0" smtClean="0"/>
              <a:t> cause an impact to daily activity for more than a 2 year period.</a:t>
            </a:r>
            <a:endParaRPr lang="en-CA" dirty="0" smtClean="0"/>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Crowd question … shout out what you think are the most prevalent disabilities?</a:t>
            </a:r>
            <a:endParaRPr lang="en-CA" dirty="0" smtClean="0"/>
          </a:p>
          <a:p>
            <a:endParaRPr lang="en-CA" baseline="0" dirty="0" smtClean="0"/>
          </a:p>
          <a:p>
            <a:r>
              <a:rPr lang="en-CA" dirty="0" smtClean="0"/>
              <a:t>Note:</a:t>
            </a:r>
          </a:p>
          <a:p>
            <a:r>
              <a:rPr lang="en-CA" dirty="0" smtClean="0"/>
              <a:t>There</a:t>
            </a:r>
            <a:r>
              <a:rPr lang="en-CA" baseline="0" dirty="0" smtClean="0"/>
              <a:t> is a higher prevalence of users with learning/reading/cognitive barriers than there are blind. In fact colour blindness and dyslexia are more common than blindness as well BUT we know how to code for screen readers.</a:t>
            </a:r>
          </a:p>
          <a:p>
            <a:endParaRPr lang="en-CA" baseline="0" dirty="0" smtClean="0"/>
          </a:p>
          <a:p>
            <a:r>
              <a:rPr lang="en-CA" baseline="0" dirty="0" smtClean="0"/>
              <a:t>Why do we think of blind or deaf as the most common? </a:t>
            </a:r>
          </a:p>
          <a:p>
            <a:r>
              <a:rPr lang="en-CA" baseline="0" dirty="0" smtClean="0"/>
              <a:t>Advocates … businesses, technology, it’s more “in your face”  (HEIDI: Can we refine this – I’m not sure what this is meant to convey?) [Heidi] Gav, it is just some conversation point … most designers build toward one kind of barrier group, still blocking use for others.</a:t>
            </a:r>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6</a:t>
            </a:fld>
            <a:endParaRPr lang="en-CA"/>
          </a:p>
        </p:txBody>
      </p:sp>
    </p:spTree>
    <p:extLst>
      <p:ext uri="{BB962C8B-B14F-4D97-AF65-F5344CB8AC3E}">
        <p14:creationId xmlns:p14="http://schemas.microsoft.com/office/powerpoint/2010/main" val="344547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here we see the sift of not focussing on disability but including everyone through accessibility.</a:t>
            </a:r>
          </a:p>
          <a:p>
            <a:endParaRPr lang="en-CA" dirty="0" smtClean="0"/>
          </a:p>
          <a:p>
            <a:r>
              <a:rPr lang="en-CA" dirty="0" smtClean="0"/>
              <a:t>Disabilities - </a:t>
            </a:r>
            <a:r>
              <a:rPr lang="en-CA" sz="1200" kern="1200" dirty="0" smtClean="0">
                <a:solidFill>
                  <a:schemeClr val="tx1"/>
                </a:solidFill>
                <a:effectLst/>
                <a:latin typeface="+mn-lt"/>
                <a:ea typeface="+mn-ea"/>
                <a:cs typeface="+mn-cs"/>
              </a:rPr>
              <a:t>Persons with disabilities include those who have long-term physical, mental, intellectual or sensory impairments which in interaction with various barriers may hinder their full and effective participation in society on an equal basis with others</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Accessibility - The provision of flexibility to accommodate each user’s needs and preferences.  When used in reference to persons with disabilities, any place, space, item or service, whether physical or virtual, that is easily approached, reached, entered, exited, interacted with, understood or otherwise used by persons of varying disabilities, is determined to be accessible.</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7</a:t>
            </a:fld>
            <a:endParaRPr lang="en-CA"/>
          </a:p>
        </p:txBody>
      </p:sp>
    </p:spTree>
    <p:extLst>
      <p:ext uri="{BB962C8B-B14F-4D97-AF65-F5344CB8AC3E}">
        <p14:creationId xmlns:p14="http://schemas.microsoft.com/office/powerpoint/2010/main" val="1251751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looking through the accessibility lens we are not only catering for those in grey</a:t>
            </a:r>
            <a:r>
              <a:rPr lang="en-CA" baseline="0" dirty="0" smtClean="0"/>
              <a:t> in the earlier slide through disabilities, we are catering for all users which could come from differing cultures, socioeconomic differences, location …</a:t>
            </a:r>
          </a:p>
          <a:p>
            <a:r>
              <a:rPr lang="en-CA" baseline="0" dirty="0" smtClean="0"/>
              <a:t>(HEIDI – which previous slide? [Heidi] Gav, it’s the one talking about numbers/</a:t>
            </a:r>
            <a:r>
              <a:rPr lang="en-CA" baseline="0" dirty="0" err="1" smtClean="0"/>
              <a:t>prevalance</a:t>
            </a:r>
            <a:r>
              <a:rPr lang="en-CA" baseline="0" dirty="0" smtClean="0"/>
              <a:t>)</a:t>
            </a:r>
          </a:p>
          <a:p>
            <a:endParaRPr lang="en-CA" baseline="0" dirty="0" smtClean="0"/>
          </a:p>
          <a:p>
            <a:r>
              <a:rPr lang="en-CA" dirty="0" smtClean="0"/>
              <a:t>Other considerations of accessibility relate to:</a:t>
            </a:r>
          </a:p>
          <a:p>
            <a:r>
              <a:rPr lang="en-CA" dirty="0" smtClean="0"/>
              <a:t>Socio-economic status</a:t>
            </a:r>
          </a:p>
          <a:p>
            <a:r>
              <a:rPr lang="en-CA" dirty="0" smtClean="0"/>
              <a:t>Persons in remote areas</a:t>
            </a:r>
          </a:p>
          <a:p>
            <a:r>
              <a:rPr lang="en-CA" dirty="0" smtClean="0"/>
              <a:t>Persons in differently governed environments (First Nations)</a:t>
            </a:r>
          </a:p>
          <a:p>
            <a:r>
              <a:rPr lang="en-CA" dirty="0" smtClean="0"/>
              <a:t>Persons that do not have access to technology or at least the very latest technology</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Mostly</a:t>
            </a:r>
            <a:r>
              <a:rPr lang="en-CA" baseline="0" dirty="0" smtClean="0"/>
              <a:t> we look here at the marginalized persons that struggle to gain access to fair services due to some kind of barrier that inhibits them from interacting as the majority do.</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8</a:t>
            </a:fld>
            <a:endParaRPr lang="en-CA"/>
          </a:p>
        </p:txBody>
      </p:sp>
    </p:spTree>
    <p:extLst>
      <p:ext uri="{BB962C8B-B14F-4D97-AF65-F5344CB8AC3E}">
        <p14:creationId xmlns:p14="http://schemas.microsoft.com/office/powerpoint/2010/main" val="427973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is a deeply sad irony in the idea that people who are all about inclusion use a cryptic Twitter hashtag that excludes all but the elite who have been clued into what it’s supposed to mean.” [Heidi] Gav, it this a little add on you’d</a:t>
            </a:r>
            <a:r>
              <a:rPr lang="en-CA" baseline="0" dirty="0" smtClean="0"/>
              <a:t> like to bring in?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420907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lvl1pPr>
              <a:defRPr sz="6000"/>
            </a:lvl1pPr>
          </a:lstStyle>
          <a:p>
            <a:r>
              <a:rPr lang="en-US" dirty="0" smtClean="0"/>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4" name="Date Placeholder 3"/>
          <p:cNvSpPr>
            <a:spLocks noGrp="1"/>
          </p:cNvSpPr>
          <p:nvPr>
            <p:ph type="dt" sz="half" idx="10"/>
          </p:nvPr>
        </p:nvSpPr>
        <p:spPr>
          <a:xfrm>
            <a:off x="3318520" y="4797152"/>
            <a:ext cx="2133600" cy="365125"/>
          </a:xfrm>
          <a:prstGeom prst="rect">
            <a:avLst/>
          </a:prstGeom>
        </p:spPr>
        <p:txBody>
          <a:bodyPr/>
          <a:lstStyle>
            <a:lvl1pPr algn="ctr">
              <a:defRPr sz="2000" b="1">
                <a:solidFill>
                  <a:schemeClr val="tx1">
                    <a:lumMod val="65000"/>
                    <a:lumOff val="35000"/>
                  </a:schemeClr>
                </a:solidFill>
              </a:defRPr>
            </a:lvl1pPr>
          </a:lstStyle>
          <a:p>
            <a:r>
              <a:rPr lang="en-CA" dirty="0" smtClean="0"/>
              <a:t>May 25, 2017</a:t>
            </a:r>
            <a:endParaRPr lang="en-CA" dirty="0"/>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cxnSp>
        <p:nvCxnSpPr>
          <p:cNvPr id="7" name="Straight Connector 6"/>
          <p:cNvCxnSpPr/>
          <p:nvPr userDrawn="1"/>
        </p:nvCxnSpPr>
        <p:spPr>
          <a:xfrm>
            <a:off x="3851920" y="3356992"/>
            <a:ext cx="1066800" cy="0"/>
          </a:xfrm>
          <a:prstGeom prst="line">
            <a:avLst/>
          </a:prstGeom>
          <a:ln w="12700">
            <a:solidFill>
              <a:srgbClr val="F3B229"/>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24544" y="1268760"/>
            <a:ext cx="946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69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962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92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pic>
        <p:nvPicPr>
          <p:cNvPr id="16386" name="Picture 2" descr="Image result for disability inclusion icon vecto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224"/>
          <a:stretch/>
        </p:blipFill>
        <p:spPr bwMode="auto">
          <a:xfrm>
            <a:off x="179512" y="5919518"/>
            <a:ext cx="1668413" cy="795608"/>
          </a:xfrm>
          <a:prstGeom prst="rect">
            <a:avLst/>
          </a:prstGeom>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25604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2521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8" name="Footer Placeholder 7"/>
          <p:cNvSpPr>
            <a:spLocks noGrp="1"/>
          </p:cNvSpPr>
          <p:nvPr>
            <p:ph type="ftr" sz="quarter" idx="11"/>
          </p:nvPr>
        </p:nvSpPr>
        <p:spPr>
          <a:xfrm>
            <a:off x="3124199" y="6356350"/>
            <a:ext cx="5818443"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864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4" name="Footer Placeholder 3"/>
          <p:cNvSpPr>
            <a:spLocks noGrp="1"/>
          </p:cNvSpPr>
          <p:nvPr>
            <p:ph type="ftr" sz="quarter" idx="11"/>
          </p:nvPr>
        </p:nvSpPr>
        <p:spPr>
          <a:xfrm>
            <a:off x="3124199" y="6356350"/>
            <a:ext cx="5818443"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158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3" name="Footer Placeholder 2"/>
          <p:cNvSpPr>
            <a:spLocks noGrp="1"/>
          </p:cNvSpPr>
          <p:nvPr>
            <p:ph type="ftr" sz="quarter" idx="11"/>
          </p:nvPr>
        </p:nvSpPr>
        <p:spPr>
          <a:xfrm>
            <a:off x="3124199" y="6356350"/>
            <a:ext cx="5818443"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99064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05831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2017-12-05</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18113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596336" y="126958"/>
            <a:ext cx="1346307" cy="520741"/>
          </a:xfrm>
          <a:prstGeom prst="rect">
            <a:avLst/>
          </a:prstGeom>
          <a:noFill/>
          <a:ln>
            <a:noFill/>
          </a:ln>
        </p:spPr>
      </p:pic>
      <p:cxnSp>
        <p:nvCxnSpPr>
          <p:cNvPr id="8" name="Straight Connector 7"/>
          <p:cNvCxnSpPr/>
          <p:nvPr userDrawn="1"/>
        </p:nvCxnSpPr>
        <p:spPr>
          <a:xfrm>
            <a:off x="-2355280" y="1412776"/>
            <a:ext cx="11607800" cy="0"/>
          </a:xfrm>
          <a:prstGeom prst="line">
            <a:avLst/>
          </a:prstGeom>
          <a:ln>
            <a:solidFill>
              <a:srgbClr val="F3B229"/>
            </a:solidFill>
          </a:ln>
        </p:spPr>
        <p:style>
          <a:lnRef idx="1">
            <a:schemeClr val="accent1"/>
          </a:lnRef>
          <a:fillRef idx="0">
            <a:schemeClr val="accent1"/>
          </a:fillRef>
          <a:effectRef idx="0">
            <a:schemeClr val="accent1"/>
          </a:effectRef>
          <a:fontRef idx="minor">
            <a:schemeClr val="tx1"/>
          </a:fontRef>
        </p:style>
      </p:cxnSp>
      <p:sp>
        <p:nvSpPr>
          <p:cNvPr id="9" name="Footer Placeholder 3"/>
          <p:cNvSpPr txBox="1">
            <a:spLocks/>
          </p:cNvSpPr>
          <p:nvPr userDrawn="1"/>
        </p:nvSpPr>
        <p:spPr>
          <a:xfrm>
            <a:off x="-2988840" y="6420009"/>
            <a:ext cx="12192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spTree>
    <p:extLst>
      <p:ext uri="{BB962C8B-B14F-4D97-AF65-F5344CB8AC3E}">
        <p14:creationId xmlns:p14="http://schemas.microsoft.com/office/powerpoint/2010/main" val="40402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6600" b="1" kern="1200" baseline="0">
          <a:solidFill>
            <a:srgbClr val="002060"/>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7824" y="3140968"/>
            <a:ext cx="316835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solidFill>
                <a:schemeClr val="bg1"/>
              </a:solidFill>
            </a:endParaRPr>
          </a:p>
        </p:txBody>
      </p:sp>
      <p:sp>
        <p:nvSpPr>
          <p:cNvPr id="4" name="Rectangle 3"/>
          <p:cNvSpPr/>
          <p:nvPr/>
        </p:nvSpPr>
        <p:spPr>
          <a:xfrm>
            <a:off x="-108520" y="3861048"/>
            <a:ext cx="9252520" cy="18722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lstStyle/>
          <a:p>
            <a:r>
              <a:rPr lang="en-CA" dirty="0" smtClean="0"/>
              <a:t>Digital Product Innovation in the Public Service</a:t>
            </a:r>
            <a:endParaRPr lang="en-CA" dirty="0"/>
          </a:p>
        </p:txBody>
      </p:sp>
      <p:sp>
        <p:nvSpPr>
          <p:cNvPr id="3" name="Subtitle 2"/>
          <p:cNvSpPr>
            <a:spLocks noGrp="1"/>
          </p:cNvSpPr>
          <p:nvPr>
            <p:ph type="subTitle" idx="1"/>
          </p:nvPr>
        </p:nvSpPr>
        <p:spPr/>
        <p:txBody>
          <a:bodyPr/>
          <a:lstStyle/>
          <a:p>
            <a:r>
              <a:rPr lang="en-CA" dirty="0" smtClean="0"/>
              <a:t>Inclusive Design</a:t>
            </a:r>
            <a:endParaRPr lang="en-CA" dirty="0"/>
          </a:p>
        </p:txBody>
      </p:sp>
    </p:spTree>
    <p:extLst>
      <p:ext uri="{BB962C8B-B14F-4D97-AF65-F5344CB8AC3E}">
        <p14:creationId xmlns:p14="http://schemas.microsoft.com/office/powerpoint/2010/main" val="95284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happens</a:t>
            </a:r>
            <a:endParaRPr lang="en-CA" dirty="0"/>
          </a:p>
        </p:txBody>
      </p:sp>
      <p:sp>
        <p:nvSpPr>
          <p:cNvPr id="16" name="Rectangle 15"/>
          <p:cNvSpPr/>
          <p:nvPr/>
        </p:nvSpPr>
        <p:spPr>
          <a:xfrm>
            <a:off x="-108520" y="0"/>
            <a:ext cx="9929266" cy="17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p:cNvSpPr>
            <a:spLocks noGrp="1"/>
          </p:cNvSpPr>
          <p:nvPr>
            <p:ph idx="1"/>
          </p:nvPr>
        </p:nvSpPr>
        <p:spPr>
          <a:xfrm>
            <a:off x="457200" y="1446221"/>
            <a:ext cx="7708641" cy="4679942"/>
          </a:xfrm>
        </p:spPr>
        <p:txBody>
          <a:bodyPr/>
          <a:lstStyle/>
          <a:p>
            <a:endParaRPr lang="en-CA"/>
          </a:p>
        </p:txBody>
      </p:sp>
      <p:sp>
        <p:nvSpPr>
          <p:cNvPr id="4" name="Oval 3"/>
          <p:cNvSpPr/>
          <p:nvPr/>
        </p:nvSpPr>
        <p:spPr>
          <a:xfrm>
            <a:off x="1547664" y="216024"/>
            <a:ext cx="5976664" cy="3717032"/>
          </a:xfrm>
          <a:prstGeom prst="ellipse">
            <a:avLst/>
          </a:prstGeom>
          <a:solidFill>
            <a:srgbClr val="FFC000">
              <a:alpha val="3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CA" sz="2800" dirty="0">
              <a:solidFill>
                <a:srgbClr val="002060"/>
              </a:solidFill>
            </a:endParaRPr>
          </a:p>
          <a:p>
            <a:pPr algn="ctr"/>
            <a:r>
              <a:rPr lang="en-CA" sz="2800" dirty="0" smtClean="0">
                <a:solidFill>
                  <a:srgbClr val="002060"/>
                </a:solidFill>
              </a:rPr>
              <a:t>Limited ability to gain knowledge, information or access</a:t>
            </a:r>
            <a:endParaRPr lang="en-CA" sz="2800" dirty="0">
              <a:solidFill>
                <a:srgbClr val="002060"/>
              </a:solidFill>
            </a:endParaRPr>
          </a:p>
        </p:txBody>
      </p:sp>
      <p:sp>
        <p:nvSpPr>
          <p:cNvPr id="5" name="Oval 4"/>
          <p:cNvSpPr/>
          <p:nvPr/>
        </p:nvSpPr>
        <p:spPr>
          <a:xfrm>
            <a:off x="35496" y="2708921"/>
            <a:ext cx="5416326" cy="3620350"/>
          </a:xfrm>
          <a:prstGeom prst="ellipse">
            <a:avLst/>
          </a:prstGeom>
          <a:solidFill>
            <a:srgbClr val="8064A2">
              <a:alpha val="3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b" anchorCtr="0"/>
          <a:lstStyle/>
          <a:p>
            <a:r>
              <a:rPr lang="en-CA" sz="2800" dirty="0" smtClean="0">
                <a:solidFill>
                  <a:srgbClr val="002060"/>
                </a:solidFill>
              </a:rPr>
              <a:t>Social isolation</a:t>
            </a:r>
            <a:endParaRPr lang="en-CA" sz="2800" dirty="0">
              <a:solidFill>
                <a:srgbClr val="002060"/>
              </a:solidFill>
            </a:endParaRPr>
          </a:p>
        </p:txBody>
      </p:sp>
      <p:sp>
        <p:nvSpPr>
          <p:cNvPr id="6" name="Oval 5"/>
          <p:cNvSpPr/>
          <p:nvPr/>
        </p:nvSpPr>
        <p:spPr>
          <a:xfrm>
            <a:off x="3779912" y="2708921"/>
            <a:ext cx="5364088" cy="3663334"/>
          </a:xfrm>
          <a:prstGeom prst="ellipse">
            <a:avLst/>
          </a:prstGeom>
          <a:solidFill>
            <a:srgbClr val="4BACC6">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CA" sz="2800" dirty="0" smtClean="0">
                <a:solidFill>
                  <a:srgbClr val="002060"/>
                </a:solidFill>
              </a:rPr>
              <a:t>Strain on </a:t>
            </a:r>
            <a:br>
              <a:rPr lang="en-CA" sz="2800" dirty="0" smtClean="0">
                <a:solidFill>
                  <a:srgbClr val="002060"/>
                </a:solidFill>
              </a:rPr>
            </a:br>
            <a:r>
              <a:rPr lang="en-CA" sz="2800" dirty="0" smtClean="0">
                <a:solidFill>
                  <a:srgbClr val="002060"/>
                </a:solidFill>
              </a:rPr>
              <a:t>individual and </a:t>
            </a:r>
            <a:br>
              <a:rPr lang="en-CA" sz="2800" dirty="0" smtClean="0">
                <a:solidFill>
                  <a:srgbClr val="002060"/>
                </a:solidFill>
              </a:rPr>
            </a:br>
            <a:r>
              <a:rPr lang="en-CA" sz="2800" dirty="0" smtClean="0">
                <a:solidFill>
                  <a:srgbClr val="002060"/>
                </a:solidFill>
              </a:rPr>
              <a:t>supports</a:t>
            </a:r>
            <a:endParaRPr lang="en-CA" sz="2800" dirty="0">
              <a:solidFill>
                <a:srgbClr val="002060"/>
              </a:solidFill>
            </a:endParaRPr>
          </a:p>
        </p:txBody>
      </p:sp>
      <p:sp>
        <p:nvSpPr>
          <p:cNvPr id="9" name="TextBox 8"/>
          <p:cNvSpPr txBox="1"/>
          <p:nvPr/>
        </p:nvSpPr>
        <p:spPr>
          <a:xfrm>
            <a:off x="0" y="0"/>
            <a:ext cx="2627784" cy="1384995"/>
          </a:xfrm>
          <a:prstGeom prst="homePlate">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2800" dirty="0">
                <a:solidFill>
                  <a:schemeClr val="bg1"/>
                </a:solidFill>
              </a:rPr>
              <a:t>Insufficient opportunity to </a:t>
            </a:r>
            <a:r>
              <a:rPr lang="en-CA" sz="2800" dirty="0" smtClean="0">
                <a:solidFill>
                  <a:schemeClr val="bg1"/>
                </a:solidFill>
              </a:rPr>
              <a:t>interact</a:t>
            </a:r>
            <a:endParaRPr lang="en-CA" sz="2800" dirty="0">
              <a:solidFill>
                <a:schemeClr val="bg1"/>
              </a:solidFill>
            </a:endParaRPr>
          </a:p>
        </p:txBody>
      </p:sp>
      <p:sp>
        <p:nvSpPr>
          <p:cNvPr id="11" name="TextBox 10"/>
          <p:cNvSpPr txBox="1"/>
          <p:nvPr/>
        </p:nvSpPr>
        <p:spPr>
          <a:xfrm>
            <a:off x="1313892" y="2441039"/>
            <a:ext cx="2664296"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Infringement of fundamental rights</a:t>
            </a:r>
            <a:endParaRPr lang="en-CA" dirty="0"/>
          </a:p>
        </p:txBody>
      </p:sp>
      <p:sp>
        <p:nvSpPr>
          <p:cNvPr id="12" name="TextBox 11"/>
          <p:cNvSpPr txBox="1"/>
          <p:nvPr/>
        </p:nvSpPr>
        <p:spPr>
          <a:xfrm>
            <a:off x="5220072" y="2478856"/>
            <a:ext cx="2736304"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Exclusion</a:t>
            </a:r>
            <a:br>
              <a:rPr lang="en-CA" dirty="0" smtClean="0"/>
            </a:br>
            <a:endParaRPr lang="en-CA" dirty="0" smtClean="0"/>
          </a:p>
        </p:txBody>
      </p:sp>
      <p:sp>
        <p:nvSpPr>
          <p:cNvPr id="13" name="TextBox 12"/>
          <p:cNvSpPr txBox="1"/>
          <p:nvPr/>
        </p:nvSpPr>
        <p:spPr>
          <a:xfrm>
            <a:off x="3491880" y="4365104"/>
            <a:ext cx="2232248"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Frustration</a:t>
            </a:r>
            <a:br>
              <a:rPr lang="en-CA" dirty="0" smtClean="0"/>
            </a:br>
            <a:endParaRPr lang="en-CA" dirty="0"/>
          </a:p>
        </p:txBody>
      </p:sp>
      <p:sp>
        <p:nvSpPr>
          <p:cNvPr id="14" name="TextBox 13"/>
          <p:cNvSpPr txBox="1"/>
          <p:nvPr/>
        </p:nvSpPr>
        <p:spPr>
          <a:xfrm>
            <a:off x="3275856" y="3124557"/>
            <a:ext cx="2736304" cy="11685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CA" sz="2400" b="1" dirty="0" smtClean="0"/>
              <a:t>Life quality deterioration</a:t>
            </a:r>
            <a:endParaRPr lang="en-CA" sz="2400" b="1" dirty="0"/>
          </a:p>
        </p:txBody>
      </p:sp>
      <p:pic>
        <p:nvPicPr>
          <p:cNvPr id="1026"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282">
            <a:off x="7488214" y="704637"/>
            <a:ext cx="1792581" cy="31017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rve arr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096"/>
          <a:stretch/>
        </p:blipFill>
        <p:spPr bwMode="auto">
          <a:xfrm rot="3191370">
            <a:off x="3534393" y="4857269"/>
            <a:ext cx="1792581" cy="21062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45470" flipH="1" flipV="1">
            <a:off x="166938" y="1374058"/>
            <a:ext cx="1792581" cy="31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9"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And here’s some more reasons why</a:t>
            </a:r>
            <a:endParaRPr lang="en-CA" cap="none" dirty="0"/>
          </a:p>
        </p:txBody>
      </p:sp>
      <p:sp>
        <p:nvSpPr>
          <p:cNvPr id="4" name="Text Placeholder 3"/>
          <p:cNvSpPr>
            <a:spLocks noGrp="1"/>
          </p:cNvSpPr>
          <p:nvPr>
            <p:ph type="body" idx="1"/>
          </p:nvPr>
        </p:nvSpPr>
        <p:spPr/>
        <p:txBody>
          <a:bodyPr>
            <a:noAutofit/>
          </a:bodyPr>
          <a:lstStyle/>
          <a:p>
            <a:pPr algn="ctr"/>
            <a:r>
              <a:rPr lang="en-CA"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 2 … 3 … 4</a:t>
            </a:r>
            <a:endParaRPr lang="en-CA" sz="9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4568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b="1" dirty="0" smtClean="0"/>
              <a:t>Standards of Conduct for Public Service Employees – Human Resources Policy 09</a:t>
            </a:r>
          </a:p>
          <a:p>
            <a:pPr marL="0" indent="0">
              <a:buNone/>
            </a:pPr>
            <a:r>
              <a:rPr lang="en-CA" dirty="0"/>
              <a:t>Service to the Public </a:t>
            </a:r>
          </a:p>
          <a:p>
            <a:pPr marL="400050" lvl="1" indent="0">
              <a:buNone/>
            </a:pPr>
            <a:r>
              <a:rPr lang="en-CA" dirty="0"/>
              <a:t>BC Public Service employees must provide service to the public in a manner that is courteous, professional, </a:t>
            </a:r>
            <a:r>
              <a:rPr lang="en-CA" b="1" dirty="0"/>
              <a:t>equitable</a:t>
            </a:r>
            <a:r>
              <a:rPr lang="en-CA" dirty="0"/>
              <a:t>, efficient, and effective. </a:t>
            </a:r>
            <a:r>
              <a:rPr lang="en-CA" b="1" dirty="0"/>
              <a:t>Employees must be sensitive and responsive to the changing needs, expectations, and rights of a diverse public in the proper performance of their duties. </a:t>
            </a:r>
          </a:p>
          <a:p>
            <a:endParaRPr lang="en-CA" dirty="0"/>
          </a:p>
        </p:txBody>
      </p:sp>
    </p:spTree>
    <p:extLst>
      <p:ext uri="{BB962C8B-B14F-4D97-AF65-F5344CB8AC3E}">
        <p14:creationId xmlns:p14="http://schemas.microsoft.com/office/powerpoint/2010/main" val="1486053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CA" dirty="0"/>
          </a:p>
        </p:txBody>
      </p:sp>
      <p:sp>
        <p:nvSpPr>
          <p:cNvPr id="3" name="Content Placeholder 2"/>
          <p:cNvSpPr>
            <a:spLocks noGrp="1"/>
          </p:cNvSpPr>
          <p:nvPr>
            <p:ph idx="1"/>
          </p:nvPr>
        </p:nvSpPr>
        <p:spPr>
          <a:xfrm>
            <a:off x="457200" y="1600200"/>
            <a:ext cx="4474840" cy="4525963"/>
          </a:xfrm>
        </p:spPr>
        <p:txBody>
          <a:bodyPr>
            <a:normAutofit/>
          </a:bodyPr>
          <a:lstStyle/>
          <a:p>
            <a:pPr marL="0" indent="0">
              <a:buNone/>
            </a:pPr>
            <a:r>
              <a:rPr lang="en-CA" b="1" dirty="0" smtClean="0"/>
              <a:t>Accessibility 2024 ten </a:t>
            </a:r>
            <a:r>
              <a:rPr lang="en-CA" b="1" dirty="0"/>
              <a:t>year action </a:t>
            </a:r>
            <a:r>
              <a:rPr lang="en-CA" b="1" dirty="0" smtClean="0"/>
              <a:t>plan</a:t>
            </a:r>
          </a:p>
          <a:p>
            <a:endParaRPr lang="en-CA" dirty="0"/>
          </a:p>
          <a:p>
            <a:pPr marL="0" indent="0">
              <a:buNone/>
            </a:pPr>
            <a:r>
              <a:rPr lang="en-CA" dirty="0" smtClean="0"/>
              <a:t>12 building blocks to address government’s commitment to accessibility</a:t>
            </a:r>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6036"/>
            <a:ext cx="3835276" cy="4893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49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a:t>
            </a:r>
            <a:endPar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70000" lnSpcReduction="20000"/>
          </a:bodyPr>
          <a:lstStyle/>
          <a:p>
            <a:pPr marL="0" indent="0">
              <a:buNone/>
            </a:pPr>
            <a:r>
              <a:rPr lang="en-CA" b="1" dirty="0"/>
              <a:t>BC Human Rights </a:t>
            </a:r>
            <a:r>
              <a:rPr lang="en-CA" b="1" dirty="0" smtClean="0"/>
              <a:t>Code 1996</a:t>
            </a:r>
          </a:p>
          <a:p>
            <a:pPr marL="0" indent="0">
              <a:buNone/>
            </a:pPr>
            <a:endParaRPr lang="en-CA" b="1" dirty="0"/>
          </a:p>
          <a:p>
            <a:pPr marL="0" indent="0">
              <a:buNone/>
            </a:pPr>
            <a:r>
              <a:rPr lang="en-CA" b="1" dirty="0" smtClean="0"/>
              <a:t>Discrimination </a:t>
            </a:r>
            <a:r>
              <a:rPr lang="en-CA" b="1" dirty="0"/>
              <a:t>in accommodation, service and facility</a:t>
            </a:r>
          </a:p>
          <a:p>
            <a:pPr marL="0" indent="0">
              <a:buNone/>
            </a:pPr>
            <a:r>
              <a:rPr lang="en-CA" b="1" dirty="0"/>
              <a:t>8</a:t>
            </a:r>
            <a:r>
              <a:rPr lang="en-CA" dirty="0"/>
              <a:t>  (1) A person must not, without a bona fide and reasonable justification,</a:t>
            </a:r>
          </a:p>
          <a:p>
            <a:pPr marL="400050" lvl="1" indent="0">
              <a:buNone/>
            </a:pPr>
            <a:r>
              <a:rPr lang="en-CA" dirty="0"/>
              <a:t>(a) deny to a person or class of persons any accommodation, service or facility customarily available to the public, or</a:t>
            </a:r>
          </a:p>
          <a:p>
            <a:pPr marL="400050" lvl="1" indent="0">
              <a:buNone/>
            </a:pPr>
            <a:r>
              <a:rPr lang="en-CA" dirty="0"/>
              <a:t>(b) discriminate against a person or class of persons regarding any accommodation, service or facility customarily available to the public</a:t>
            </a:r>
          </a:p>
          <a:p>
            <a:pPr marL="0" indent="0">
              <a:buNone/>
            </a:pPr>
            <a:r>
              <a:rPr lang="en-CA" dirty="0"/>
              <a:t>because of the race, colour, ancestry, place of origin, religion, marital status, family status, </a:t>
            </a:r>
            <a:r>
              <a:rPr lang="en-CA" b="1" dirty="0"/>
              <a:t>physical or mental disability</a:t>
            </a:r>
            <a:r>
              <a:rPr lang="en-CA" dirty="0"/>
              <a:t>, sex, sexual orientation, gender identity or expression, or age of that person or class of persons.</a:t>
            </a:r>
          </a:p>
        </p:txBody>
      </p:sp>
    </p:spTree>
    <p:extLst>
      <p:ext uri="{BB962C8B-B14F-4D97-AF65-F5344CB8AC3E}">
        <p14:creationId xmlns:p14="http://schemas.microsoft.com/office/powerpoint/2010/main" val="3390442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and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a:t>
            </a:r>
          </a:p>
        </p:txBody>
      </p:sp>
      <p:sp>
        <p:nvSpPr>
          <p:cNvPr id="3" name="Content Placeholder 2"/>
          <p:cNvSpPr>
            <a:spLocks noGrp="1"/>
          </p:cNvSpPr>
          <p:nvPr>
            <p:ph idx="1"/>
          </p:nvPr>
        </p:nvSpPr>
        <p:spPr/>
        <p:txBody>
          <a:bodyPr/>
          <a:lstStyle/>
          <a:p>
            <a:r>
              <a:rPr lang="en-CA" dirty="0" smtClean="0"/>
              <a:t>BC Government’s Diversity &amp; Inclusion Action Plan</a:t>
            </a:r>
            <a:endParaRPr lang="en-CA" dirty="0"/>
          </a:p>
        </p:txBody>
      </p:sp>
      <p:pic>
        <p:nvPicPr>
          <p:cNvPr id="1026" name="Picture 2" descr="Diversity and inclusion plan info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564904"/>
            <a:ext cx="184785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6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Standards</a:t>
            </a:r>
            <a:endParaRPr lang="en-CA" dirty="0"/>
          </a:p>
        </p:txBody>
      </p:sp>
      <p:sp>
        <p:nvSpPr>
          <p:cNvPr id="3" name="Content Placeholder 2"/>
          <p:cNvSpPr>
            <a:spLocks noGrp="1"/>
          </p:cNvSpPr>
          <p:nvPr>
            <p:ph sz="half" idx="1"/>
          </p:nvPr>
        </p:nvSpPr>
        <p:spPr/>
        <p:txBody>
          <a:bodyPr>
            <a:normAutofit/>
          </a:bodyPr>
          <a:lstStyle/>
          <a:p>
            <a:pPr marL="0" indent="0">
              <a:buNone/>
            </a:pPr>
            <a:r>
              <a:rPr lang="en-CA" b="1" dirty="0" smtClean="0"/>
              <a:t>World Wide Web Consortium (W3C)</a:t>
            </a:r>
            <a:r>
              <a:rPr lang="en-CA" dirty="0" smtClean="0"/>
              <a:t> </a:t>
            </a:r>
          </a:p>
          <a:p>
            <a:pPr marL="0" indent="0">
              <a:buNone/>
            </a:pPr>
            <a:endParaRPr lang="en-CA" dirty="0" smtClean="0"/>
          </a:p>
          <a:p>
            <a:pPr marL="0" indent="0">
              <a:buNone/>
            </a:pPr>
            <a:r>
              <a:rPr lang="en-CA" b="1" dirty="0" smtClean="0"/>
              <a:t>Web Content Accessibility Guidelines (WCAG)</a:t>
            </a:r>
          </a:p>
          <a:p>
            <a:pPr marL="0" indent="0">
              <a:buNone/>
            </a:pPr>
            <a:endParaRPr lang="en-CA" b="1" dirty="0"/>
          </a:p>
          <a:p>
            <a:pPr marL="0" indent="0">
              <a:buNone/>
            </a:pPr>
            <a:r>
              <a:rPr lang="en-CA" b="1" dirty="0" smtClean="0"/>
              <a:t>4 Principles</a:t>
            </a:r>
            <a:endParaRPr lang="en-CA" dirty="0" smtClean="0"/>
          </a:p>
        </p:txBody>
      </p:sp>
      <p:pic>
        <p:nvPicPr>
          <p:cNvPr id="12290" name="Picture 2" descr="Image result for diagram of wcag princi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810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4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0" y="2996953"/>
            <a:ext cx="4176464" cy="2880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288000" tIns="288000" rIns="288000" bIns="288000" rtlCol="0" anchor="b"/>
          <a:lstStyle/>
          <a:p>
            <a:pPr algn="r"/>
            <a:r>
              <a:rPr lang="en-CA" sz="3200" b="1" dirty="0"/>
              <a:t>Robust</a:t>
            </a:r>
          </a:p>
          <a:p>
            <a:pPr algn="r"/>
            <a:endParaRPr lang="en-CA" sz="2400" dirty="0"/>
          </a:p>
          <a:p>
            <a:pPr algn="r"/>
            <a:r>
              <a:rPr lang="en-CA" sz="2400" dirty="0"/>
              <a:t>Can be used on any device, anywhere, anyhow</a:t>
            </a:r>
          </a:p>
        </p:txBody>
      </p:sp>
      <p:sp>
        <p:nvSpPr>
          <p:cNvPr id="16" name="Rectangle 15"/>
          <p:cNvSpPr/>
          <p:nvPr/>
        </p:nvSpPr>
        <p:spPr>
          <a:xfrm>
            <a:off x="611560" y="2996953"/>
            <a:ext cx="417646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288000" tIns="288000" rIns="288000" bIns="288000" rtlCol="0" anchor="b"/>
          <a:lstStyle/>
          <a:p>
            <a:r>
              <a:rPr lang="en-CA" sz="3200" b="1" dirty="0"/>
              <a:t>Understandable</a:t>
            </a:r>
          </a:p>
          <a:p>
            <a:endParaRPr lang="en-CA" sz="2400" dirty="0"/>
          </a:p>
          <a:p>
            <a:r>
              <a:rPr lang="en-CA" sz="2400" dirty="0"/>
              <a:t>Anyone can understand how to </a:t>
            </a:r>
            <a:r>
              <a:rPr lang="en-CA" sz="2400" dirty="0" smtClean="0"/>
              <a:t>interact</a:t>
            </a:r>
            <a:endParaRPr lang="en-CA" sz="2400" dirty="0"/>
          </a:p>
        </p:txBody>
      </p:sp>
      <p:sp>
        <p:nvSpPr>
          <p:cNvPr id="2" name="Title 1"/>
          <p:cNvSpPr>
            <a:spLocks noGrp="1"/>
          </p:cNvSpPr>
          <p:nvPr>
            <p:ph type="title"/>
          </p:nvPr>
        </p:nvSpPr>
        <p:spPr>
          <a:xfrm>
            <a:off x="457199" y="245803"/>
            <a:ext cx="8678487" cy="1201881"/>
          </a:xfrm>
        </p:spPr>
        <p:txBody>
          <a:bodyPr/>
          <a:lstStyle/>
          <a:p>
            <a:r>
              <a:rPr lang="en-CA" dirty="0" smtClean="0"/>
              <a:t>WCAG Principles</a:t>
            </a:r>
            <a:endParaRPr lang="en-CA" dirty="0"/>
          </a:p>
        </p:txBody>
      </p:sp>
      <p:sp>
        <p:nvSpPr>
          <p:cNvPr id="15" name="Rectangle 14"/>
          <p:cNvSpPr/>
          <p:nvPr/>
        </p:nvSpPr>
        <p:spPr>
          <a:xfrm>
            <a:off x="4572000" y="260649"/>
            <a:ext cx="4176464" cy="2880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288000" tIns="288000" rIns="288000" bIns="288000" rtlCol="0" anchor="t"/>
          <a:lstStyle/>
          <a:p>
            <a:pPr algn="r"/>
            <a:r>
              <a:rPr lang="en-CA" sz="3200" b="1" dirty="0"/>
              <a:t>Operable</a:t>
            </a:r>
            <a:endParaRPr lang="en-CA" sz="2800" b="1" dirty="0"/>
          </a:p>
          <a:p>
            <a:pPr algn="r"/>
            <a:endParaRPr lang="en-CA" sz="2400" dirty="0"/>
          </a:p>
          <a:p>
            <a:pPr algn="r"/>
            <a:r>
              <a:rPr lang="en-CA" sz="2400" dirty="0"/>
              <a:t>All users can navigate and participate</a:t>
            </a:r>
          </a:p>
          <a:p>
            <a:pPr algn="r"/>
            <a:endParaRPr lang="en-CA" sz="2800" dirty="0"/>
          </a:p>
        </p:txBody>
      </p:sp>
      <p:sp>
        <p:nvSpPr>
          <p:cNvPr id="8" name="Rectangle 7"/>
          <p:cNvSpPr/>
          <p:nvPr/>
        </p:nvSpPr>
        <p:spPr>
          <a:xfrm>
            <a:off x="611560" y="260649"/>
            <a:ext cx="4176464" cy="2880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288000" tIns="288000" rIns="288000" bIns="288000" rtlCol="0" anchor="t"/>
          <a:lstStyle/>
          <a:p>
            <a:r>
              <a:rPr lang="en-CA" sz="3200" b="1" dirty="0"/>
              <a:t>Perceivable</a:t>
            </a:r>
            <a:endParaRPr lang="en-CA" sz="2400" b="1" dirty="0"/>
          </a:p>
          <a:p>
            <a:endParaRPr lang="en-CA" sz="2400" dirty="0"/>
          </a:p>
          <a:p>
            <a:r>
              <a:rPr lang="en-CA" sz="2400" dirty="0"/>
              <a:t>All elements can be perceived and used</a:t>
            </a:r>
          </a:p>
          <a:p>
            <a:endParaRPr lang="en-CA" sz="2400" dirty="0"/>
          </a:p>
        </p:txBody>
      </p:sp>
      <p:pic>
        <p:nvPicPr>
          <p:cNvPr id="2060" name="Picture 1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10451"/>
            <a:ext cx="2100660" cy="2100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g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20888"/>
            <a:ext cx="5170587" cy="3707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How? Design fundamentals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Overview of how to approach design …</a:t>
            </a:r>
            <a:endParaRPr lang="en-CA" dirty="0"/>
          </a:p>
        </p:txBody>
      </p:sp>
    </p:spTree>
    <p:extLst>
      <p:ext uri="{BB962C8B-B14F-4D97-AF65-F5344CB8AC3E}">
        <p14:creationId xmlns:p14="http://schemas.microsoft.com/office/powerpoint/2010/main" val="993482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Personas</a:t>
            </a:r>
            <a:endParaRPr lang="en-CA" dirty="0"/>
          </a:p>
        </p:txBody>
      </p:sp>
      <p:sp>
        <p:nvSpPr>
          <p:cNvPr id="3" name="Content Placeholder 2"/>
          <p:cNvSpPr>
            <a:spLocks noGrp="1"/>
          </p:cNvSpPr>
          <p:nvPr>
            <p:ph idx="1"/>
          </p:nvPr>
        </p:nvSpPr>
        <p:spPr/>
        <p:txBody>
          <a:bodyPr/>
          <a:lstStyle/>
          <a:p>
            <a:r>
              <a:rPr lang="en-CA" dirty="0" smtClean="0"/>
              <a:t>Create personas to accommodate persons with barriers in:</a:t>
            </a:r>
          </a:p>
          <a:p>
            <a:pPr lvl="1"/>
            <a:r>
              <a:rPr lang="en-CA" dirty="0" smtClean="0"/>
              <a:t>Sight – screen readers/screen enlargement</a:t>
            </a:r>
          </a:p>
          <a:p>
            <a:pPr lvl="1"/>
            <a:r>
              <a:rPr lang="en-CA" dirty="0" smtClean="0"/>
              <a:t>Hearing – plain language/icons/transcripts</a:t>
            </a:r>
          </a:p>
          <a:p>
            <a:pPr lvl="1"/>
            <a:r>
              <a:rPr lang="en-CA" dirty="0" smtClean="0"/>
              <a:t>Motor – keyboard/tab navigation</a:t>
            </a:r>
          </a:p>
          <a:p>
            <a:pPr lvl="1"/>
            <a:r>
              <a:rPr lang="en-CA" dirty="0" smtClean="0"/>
              <a:t>Cognitive – simple design, plain language</a:t>
            </a:r>
            <a:endParaRPr lang="en-CA" dirty="0"/>
          </a:p>
        </p:txBody>
      </p:sp>
    </p:spTree>
    <p:extLst>
      <p:ext uri="{BB962C8B-B14F-4D97-AF65-F5344CB8AC3E}">
        <p14:creationId xmlns:p14="http://schemas.microsoft.com/office/powerpoint/2010/main" val="3186594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Just Quickly …</a:t>
            </a:r>
            <a:endParaRPr lang="en-CA" dirty="0"/>
          </a:p>
        </p:txBody>
      </p:sp>
      <p:sp>
        <p:nvSpPr>
          <p:cNvPr id="3" name="Content Placeholder 2"/>
          <p:cNvSpPr>
            <a:spLocks noGrp="1"/>
          </p:cNvSpPr>
          <p:nvPr>
            <p:ph idx="1"/>
          </p:nvPr>
        </p:nvSpPr>
        <p:spPr/>
        <p:txBody>
          <a:bodyPr/>
          <a:lstStyle/>
          <a:p>
            <a:r>
              <a:rPr lang="en-CA" dirty="0" smtClean="0"/>
              <a:t>Inclusive Design vs Accessibility</a:t>
            </a:r>
            <a:endParaRPr lang="en-CA" dirty="0"/>
          </a:p>
        </p:txBody>
      </p:sp>
    </p:spTree>
    <p:extLst>
      <p:ext uri="{BB962C8B-B14F-4D97-AF65-F5344CB8AC3E}">
        <p14:creationId xmlns:p14="http://schemas.microsoft.com/office/powerpoint/2010/main" val="3669146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Personas</a:t>
            </a:r>
            <a:endParaRPr lang="en-CA" dirty="0"/>
          </a:p>
        </p:txBody>
      </p:sp>
      <p:sp>
        <p:nvSpPr>
          <p:cNvPr id="3" name="Content Placeholder 2"/>
          <p:cNvSpPr>
            <a:spLocks noGrp="1"/>
          </p:cNvSpPr>
          <p:nvPr>
            <p:ph idx="1"/>
          </p:nvPr>
        </p:nvSpPr>
        <p:spPr/>
        <p:txBody>
          <a:bodyPr/>
          <a:lstStyle/>
          <a:p>
            <a:r>
              <a:rPr lang="en-CA" dirty="0" smtClean="0"/>
              <a:t>The following personas have several things in common … let’s look at what</a:t>
            </a:r>
            <a:endParaRPr lang="en-CA" dirty="0"/>
          </a:p>
        </p:txBody>
      </p:sp>
    </p:spTree>
    <p:extLst>
      <p:ext uri="{BB962C8B-B14F-4D97-AF65-F5344CB8AC3E}">
        <p14:creationId xmlns:p14="http://schemas.microsoft.com/office/powerpoint/2010/main" val="246237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859056"/>
            <a:ext cx="1009730" cy="520741"/>
          </a:xfrm>
          <a:prstGeom prst="rect">
            <a:avLst/>
          </a:prstGeom>
          <a:noFill/>
          <a:ln>
            <a:noFill/>
          </a:ln>
        </p:spPr>
      </p:pic>
      <p:sp>
        <p:nvSpPr>
          <p:cNvPr id="7" name="Title 6"/>
          <p:cNvSpPr>
            <a:spLocks noGrp="1"/>
          </p:cNvSpPr>
          <p:nvPr>
            <p:ph type="title"/>
          </p:nvPr>
        </p:nvSpPr>
        <p:spPr/>
        <p:txBody>
          <a:bodyPr/>
          <a:lstStyle/>
          <a:p>
            <a:r>
              <a:rPr lang="en-CA" dirty="0" smtClean="0"/>
              <a:t>Marty</a:t>
            </a:r>
            <a:endParaRPr lang="en-CA" dirty="0"/>
          </a:p>
        </p:txBody>
      </p:sp>
      <p:sp>
        <p:nvSpPr>
          <p:cNvPr id="8" name="Content Placeholder 7"/>
          <p:cNvSpPr>
            <a:spLocks noGrp="1"/>
          </p:cNvSpPr>
          <p:nvPr>
            <p:ph idx="1"/>
          </p:nvPr>
        </p:nvSpPr>
        <p:spPr>
          <a:xfrm>
            <a:off x="539552" y="1484784"/>
            <a:ext cx="8229600" cy="4525963"/>
          </a:xfrm>
        </p:spPr>
        <p:txBody>
          <a:bodyPr>
            <a:normAutofit fontScale="85000" lnSpcReduction="20000"/>
          </a:bodyPr>
          <a:lstStyle/>
          <a:p>
            <a:r>
              <a:rPr lang="en-US" i="1" dirty="0"/>
              <a:t>Marty’s story</a:t>
            </a:r>
            <a:r>
              <a:rPr lang="mr-IN" i="1" dirty="0"/>
              <a:t>…</a:t>
            </a:r>
            <a:endParaRPr lang="en-CA" i="1" dirty="0"/>
          </a:p>
          <a:p>
            <a:pPr>
              <a:spcBef>
                <a:spcPts val="1200"/>
              </a:spcBef>
            </a:pPr>
            <a:r>
              <a:rPr lang="en-CA" dirty="0">
                <a:solidFill>
                  <a:srgbClr val="233F75"/>
                </a:solidFill>
              </a:rPr>
              <a:t>How could we design better for Marty?</a:t>
            </a:r>
          </a:p>
          <a:p>
            <a:pPr lvl="1">
              <a:spcBef>
                <a:spcPts val="600"/>
              </a:spcBef>
              <a:buFont typeface="Arial"/>
              <a:buChar char="•"/>
            </a:pPr>
            <a:r>
              <a:rPr lang="en-CA" dirty="0"/>
              <a:t>Minimal to no manual requirements (non-braille printed) </a:t>
            </a:r>
          </a:p>
          <a:p>
            <a:pPr lvl="1">
              <a:spcBef>
                <a:spcPts val="600"/>
              </a:spcBef>
              <a:buFont typeface="Arial"/>
              <a:buChar char="•"/>
            </a:pPr>
            <a:r>
              <a:rPr lang="en-CA" dirty="0"/>
              <a:t>Transcribed video</a:t>
            </a:r>
          </a:p>
          <a:p>
            <a:pPr lvl="1">
              <a:spcBef>
                <a:spcPts val="600"/>
              </a:spcBef>
              <a:buFont typeface="Arial"/>
              <a:buChar char="•"/>
            </a:pPr>
            <a:r>
              <a:rPr lang="en-CA" dirty="0"/>
              <a:t>Few steps</a:t>
            </a:r>
          </a:p>
          <a:p>
            <a:pPr lvl="1">
              <a:spcBef>
                <a:spcPts val="600"/>
              </a:spcBef>
              <a:buFont typeface="Arial"/>
              <a:buChar char="•"/>
            </a:pPr>
            <a:r>
              <a:rPr lang="en-CA" dirty="0"/>
              <a:t>Minimal reading</a:t>
            </a:r>
          </a:p>
          <a:p>
            <a:pPr lvl="1">
              <a:spcBef>
                <a:spcPts val="600"/>
              </a:spcBef>
              <a:buFont typeface="Arial"/>
              <a:buChar char="•"/>
            </a:pPr>
            <a:r>
              <a:rPr lang="en-CA" dirty="0"/>
              <a:t>Minimal to no travel requirement</a:t>
            </a:r>
          </a:p>
          <a:p>
            <a:pPr lvl="1">
              <a:spcBef>
                <a:spcPts val="600"/>
              </a:spcBef>
              <a:buFont typeface="Arial"/>
              <a:buChar char="•"/>
            </a:pPr>
            <a:r>
              <a:rPr lang="en-CA" dirty="0"/>
              <a:t>Channels: IM, online chat, text, phone, conversion to Braille</a:t>
            </a:r>
          </a:p>
          <a:p>
            <a:pPr lvl="1">
              <a:spcBef>
                <a:spcPts val="600"/>
              </a:spcBef>
              <a:buFont typeface="Arial"/>
              <a:buChar char="•"/>
            </a:pPr>
            <a:r>
              <a:rPr lang="en-CA" dirty="0"/>
              <a:t>Supports: white cane, guide dog, keyboard/no mouse operation, braille printer, speech recognition software, </a:t>
            </a:r>
            <a:r>
              <a:rPr lang="en-CA" dirty="0" err="1"/>
              <a:t>screenreader</a:t>
            </a:r>
            <a:r>
              <a:rPr lang="en-CA" dirty="0"/>
              <a:t>, </a:t>
            </a:r>
            <a:r>
              <a:rPr lang="en-CA" dirty="0" smtClean="0"/>
              <a:t>the use of advocates</a:t>
            </a:r>
            <a:endParaRPr lang="en-US" i="1" dirty="0"/>
          </a:p>
          <a:p>
            <a:endParaRPr lang="en-US" i="1" dirty="0">
              <a:solidFill>
                <a:schemeClr val="accent1"/>
              </a:solidFill>
            </a:endParaRPr>
          </a:p>
          <a:p>
            <a:endParaRPr lang="en-CA" dirty="0"/>
          </a:p>
        </p:txBody>
      </p:sp>
    </p:spTree>
    <p:extLst>
      <p:ext uri="{BB962C8B-B14F-4D97-AF65-F5344CB8AC3E}">
        <p14:creationId xmlns:p14="http://schemas.microsoft.com/office/powerpoint/2010/main" val="1552649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Randy</a:t>
            </a:r>
            <a:endParaRPr lang="en-CA" dirty="0"/>
          </a:p>
        </p:txBody>
      </p:sp>
      <p:sp>
        <p:nvSpPr>
          <p:cNvPr id="8" name="Content Placeholder 7"/>
          <p:cNvSpPr>
            <a:spLocks noGrp="1"/>
          </p:cNvSpPr>
          <p:nvPr>
            <p:ph idx="1"/>
          </p:nvPr>
        </p:nvSpPr>
        <p:spPr>
          <a:xfrm>
            <a:off x="539552" y="1600200"/>
            <a:ext cx="8147248" cy="4525963"/>
          </a:xfrm>
        </p:spPr>
        <p:txBody>
          <a:bodyPr>
            <a:normAutofit lnSpcReduction="10000"/>
          </a:bodyPr>
          <a:lstStyle/>
          <a:p>
            <a:r>
              <a:rPr lang="en-US" i="1" dirty="0"/>
              <a:t>Randy’s story</a:t>
            </a:r>
            <a:r>
              <a:rPr lang="mr-IN" i="1" dirty="0" smtClean="0"/>
              <a:t>…</a:t>
            </a:r>
            <a:endParaRPr lang="en-US" dirty="0">
              <a:solidFill>
                <a:srgbClr val="233F75"/>
              </a:solidFill>
            </a:endParaRPr>
          </a:p>
          <a:p>
            <a:r>
              <a:rPr lang="en-US" dirty="0">
                <a:solidFill>
                  <a:srgbClr val="233F75"/>
                </a:solidFill>
              </a:rPr>
              <a:t>How can we design better for randy? </a:t>
            </a:r>
          </a:p>
          <a:p>
            <a:pPr lvl="1">
              <a:buFont typeface="Arial"/>
              <a:buChar char="•"/>
            </a:pPr>
            <a:r>
              <a:rPr lang="en-US" dirty="0"/>
              <a:t>Audio Transcription</a:t>
            </a:r>
          </a:p>
          <a:p>
            <a:pPr lvl="1">
              <a:buFont typeface="Arial"/>
              <a:buChar char="•"/>
            </a:pPr>
            <a:r>
              <a:rPr lang="en-US" dirty="0"/>
              <a:t>Plain Language</a:t>
            </a:r>
          </a:p>
          <a:p>
            <a:pPr lvl="1">
              <a:buFont typeface="Arial"/>
              <a:buChar char="•"/>
            </a:pPr>
            <a:r>
              <a:rPr lang="en-US" dirty="0"/>
              <a:t>ASL interpretation</a:t>
            </a:r>
          </a:p>
          <a:p>
            <a:pPr lvl="1">
              <a:buFont typeface="Arial"/>
              <a:buChar char="•"/>
            </a:pPr>
            <a:r>
              <a:rPr lang="en-US" dirty="0"/>
              <a:t>Transcribed video/audio</a:t>
            </a:r>
            <a:endParaRPr lang="en-US" dirty="0">
              <a:solidFill>
                <a:srgbClr val="000000"/>
              </a:solidFill>
            </a:endParaRPr>
          </a:p>
          <a:p>
            <a:pPr lvl="1">
              <a:buFont typeface="Arial"/>
              <a:buChar char="•"/>
            </a:pPr>
            <a:r>
              <a:rPr lang="en-US" dirty="0"/>
              <a:t>Channels: IM, online chat, text, phone, TTY, ASL interpreter, Web, Brochure/Print</a:t>
            </a:r>
          </a:p>
          <a:p>
            <a:pPr lvl="1">
              <a:buFont typeface="Arial"/>
              <a:buChar char="•"/>
            </a:pPr>
            <a:r>
              <a:rPr lang="en-US" dirty="0"/>
              <a:t>Supports: ASL Interpreter, Cochlear implants</a:t>
            </a:r>
            <a:endParaRPr lang="en-US" dirty="0">
              <a:solidFill>
                <a:srgbClr val="000000"/>
              </a:solidFill>
            </a:endParaRPr>
          </a:p>
          <a:p>
            <a:pPr>
              <a:buFont typeface="Arial"/>
              <a:buChar char="•"/>
            </a:pPr>
            <a:endParaRPr lang="en-US" dirty="0">
              <a:solidFill>
                <a:srgbClr val="233F75"/>
              </a:solidFill>
            </a:endParaRPr>
          </a:p>
          <a:p>
            <a:endParaRPr lang="en-CA" dirty="0"/>
          </a:p>
        </p:txBody>
      </p:sp>
    </p:spTree>
    <p:extLst>
      <p:ext uri="{BB962C8B-B14F-4D97-AF65-F5344CB8AC3E}">
        <p14:creationId xmlns:p14="http://schemas.microsoft.com/office/powerpoint/2010/main" val="1138320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Reggie</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20000"/>
          </a:bodyPr>
          <a:lstStyle/>
          <a:p>
            <a:r>
              <a:rPr lang="en-US" i="1" dirty="0"/>
              <a:t>Reggie’s story</a:t>
            </a:r>
            <a:r>
              <a:rPr lang="mr-IN" i="1" dirty="0"/>
              <a:t>…</a:t>
            </a:r>
            <a:endParaRPr lang="en-CA" i="1" dirty="0"/>
          </a:p>
          <a:p>
            <a:pPr>
              <a:spcBef>
                <a:spcPts val="600"/>
              </a:spcBef>
            </a:pPr>
            <a:r>
              <a:rPr lang="en-CA" dirty="0" smtClean="0">
                <a:solidFill>
                  <a:srgbClr val="233F75"/>
                </a:solidFill>
              </a:rPr>
              <a:t>How </a:t>
            </a:r>
            <a:r>
              <a:rPr lang="en-CA" dirty="0">
                <a:solidFill>
                  <a:srgbClr val="233F75"/>
                </a:solidFill>
              </a:rPr>
              <a:t>can we design better for Reggie?</a:t>
            </a:r>
          </a:p>
          <a:p>
            <a:pPr lvl="1">
              <a:buFont typeface="Arial"/>
              <a:buChar char="•"/>
            </a:pPr>
            <a:r>
              <a:rPr lang="en-CA" dirty="0"/>
              <a:t>Minimal to no travel requirements</a:t>
            </a:r>
          </a:p>
          <a:p>
            <a:pPr lvl="1">
              <a:buFont typeface="Arial"/>
              <a:buChar char="•"/>
            </a:pPr>
            <a:r>
              <a:rPr lang="en-CA" dirty="0"/>
              <a:t>Minimal to no manual requirements</a:t>
            </a:r>
          </a:p>
          <a:p>
            <a:pPr lvl="1">
              <a:buFont typeface="Arial"/>
              <a:buChar char="•"/>
            </a:pPr>
            <a:r>
              <a:rPr lang="en-CA" dirty="0"/>
              <a:t>Speech input fields</a:t>
            </a:r>
          </a:p>
          <a:p>
            <a:pPr lvl="1">
              <a:buFont typeface="Arial"/>
              <a:buChar char="•"/>
            </a:pPr>
            <a:r>
              <a:rPr lang="en-CA" dirty="0"/>
              <a:t>Few steps</a:t>
            </a:r>
          </a:p>
          <a:p>
            <a:pPr lvl="1">
              <a:buFont typeface="Arial"/>
              <a:buChar char="•"/>
            </a:pPr>
            <a:r>
              <a:rPr lang="en-CA" dirty="0"/>
              <a:t>Well laid out information </a:t>
            </a:r>
          </a:p>
          <a:p>
            <a:pPr lvl="1">
              <a:buFont typeface="Arial"/>
              <a:buChar char="•"/>
            </a:pPr>
            <a:r>
              <a:rPr lang="en-CA" dirty="0"/>
              <a:t>Channels: Web, phone, IM, online chat, text</a:t>
            </a:r>
          </a:p>
          <a:p>
            <a:pPr lvl="1">
              <a:buFont typeface="Arial"/>
              <a:buChar char="•"/>
            </a:pPr>
            <a:r>
              <a:rPr lang="en-CA" dirty="0"/>
              <a:t>Supports: mouth controller pointer, speech recognition software, electric/motorized wheelchair, </a:t>
            </a:r>
            <a:r>
              <a:rPr lang="en-CA" dirty="0" smtClean="0"/>
              <a:t>use of advocates</a:t>
            </a:r>
            <a:endParaRPr lang="en-CA" i="1" dirty="0"/>
          </a:p>
          <a:p>
            <a:endParaRPr lang="en-US" i="1" dirty="0"/>
          </a:p>
          <a:p>
            <a:endParaRPr lang="en-US" i="1" dirty="0">
              <a:solidFill>
                <a:schemeClr val="accent1"/>
              </a:solidFill>
            </a:endParaRPr>
          </a:p>
          <a:p>
            <a:endParaRPr lang="en-CA" dirty="0"/>
          </a:p>
        </p:txBody>
      </p:sp>
    </p:spTree>
    <p:extLst>
      <p:ext uri="{BB962C8B-B14F-4D97-AF65-F5344CB8AC3E}">
        <p14:creationId xmlns:p14="http://schemas.microsoft.com/office/powerpoint/2010/main" val="1182516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2" name="Title 1"/>
          <p:cNvSpPr>
            <a:spLocks noGrp="1"/>
          </p:cNvSpPr>
          <p:nvPr>
            <p:ph type="title"/>
          </p:nvPr>
        </p:nvSpPr>
        <p:spPr/>
        <p:txBody>
          <a:bodyPr/>
          <a:lstStyle/>
          <a:p>
            <a:r>
              <a:rPr lang="en-CA" dirty="0" err="1" smtClean="0"/>
              <a:t>Seung</a:t>
            </a:r>
            <a:endParaRPr lang="en-CA" dirty="0"/>
          </a:p>
        </p:txBody>
      </p:sp>
      <p:sp>
        <p:nvSpPr>
          <p:cNvPr id="7" name="Content Placeholder 6"/>
          <p:cNvSpPr>
            <a:spLocks noGrp="1"/>
          </p:cNvSpPr>
          <p:nvPr>
            <p:ph idx="1"/>
          </p:nvPr>
        </p:nvSpPr>
        <p:spPr>
          <a:xfrm>
            <a:off x="395536" y="1600200"/>
            <a:ext cx="8291264" cy="4525963"/>
          </a:xfrm>
        </p:spPr>
        <p:txBody>
          <a:bodyPr>
            <a:normAutofit/>
          </a:bodyPr>
          <a:lstStyle/>
          <a:p>
            <a:r>
              <a:rPr lang="en-US" i="1" dirty="0" err="1"/>
              <a:t>Seung’s</a:t>
            </a:r>
            <a:r>
              <a:rPr lang="en-US" i="1" dirty="0"/>
              <a:t> story</a:t>
            </a:r>
            <a:r>
              <a:rPr lang="mr-IN" i="1" dirty="0" smtClean="0"/>
              <a:t>…</a:t>
            </a:r>
            <a:endParaRPr lang="en-CA" dirty="0">
              <a:solidFill>
                <a:srgbClr val="233F75"/>
              </a:solidFill>
            </a:endParaRPr>
          </a:p>
          <a:p>
            <a:r>
              <a:rPr lang="en-CA" dirty="0">
                <a:solidFill>
                  <a:srgbClr val="233F75"/>
                </a:solidFill>
              </a:rPr>
              <a:t>How could we design better for </a:t>
            </a:r>
            <a:r>
              <a:rPr lang="en-CA" dirty="0" err="1">
                <a:solidFill>
                  <a:srgbClr val="233F75"/>
                </a:solidFill>
              </a:rPr>
              <a:t>Seung</a:t>
            </a:r>
            <a:r>
              <a:rPr lang="en-CA" dirty="0">
                <a:solidFill>
                  <a:srgbClr val="233F75"/>
                </a:solidFill>
              </a:rPr>
              <a:t>?</a:t>
            </a:r>
            <a:endParaRPr lang="en-US" dirty="0">
              <a:solidFill>
                <a:srgbClr val="233F75"/>
              </a:solidFill>
            </a:endParaRPr>
          </a:p>
          <a:p>
            <a:pPr lvl="1">
              <a:buFont typeface="Arial"/>
              <a:buChar char="•"/>
            </a:pPr>
            <a:r>
              <a:rPr lang="en-US" dirty="0">
                <a:solidFill>
                  <a:srgbClr val="000000"/>
                </a:solidFill>
              </a:rPr>
              <a:t>Plain language</a:t>
            </a:r>
          </a:p>
          <a:p>
            <a:pPr lvl="1">
              <a:buFont typeface="Arial"/>
              <a:buChar char="•"/>
            </a:pPr>
            <a:r>
              <a:rPr lang="en-US" dirty="0">
                <a:solidFill>
                  <a:srgbClr val="000000"/>
                </a:solidFill>
              </a:rPr>
              <a:t>Clear, easily accessible information</a:t>
            </a:r>
          </a:p>
          <a:p>
            <a:pPr lvl="1">
              <a:buFont typeface="Arial"/>
              <a:buChar char="•"/>
            </a:pPr>
            <a:r>
              <a:rPr lang="en-US" dirty="0">
                <a:solidFill>
                  <a:srgbClr val="000000"/>
                </a:solidFill>
              </a:rPr>
              <a:t>Simple steps in the process</a:t>
            </a:r>
          </a:p>
          <a:p>
            <a:pPr lvl="1">
              <a:buFont typeface="Arial"/>
              <a:buChar char="•"/>
            </a:pPr>
            <a:r>
              <a:rPr lang="en-US" dirty="0">
                <a:solidFill>
                  <a:srgbClr val="000000"/>
                </a:solidFill>
              </a:rPr>
              <a:t>Channels: </a:t>
            </a:r>
            <a:r>
              <a:rPr lang="en-CA" dirty="0"/>
              <a:t>Web, IM, online chat, text, in-person</a:t>
            </a:r>
            <a:endParaRPr lang="en-US" dirty="0">
              <a:solidFill>
                <a:srgbClr val="000000"/>
              </a:solidFill>
            </a:endParaRPr>
          </a:p>
          <a:p>
            <a:pPr lvl="1">
              <a:buFont typeface="Arial"/>
              <a:buChar char="•"/>
            </a:pPr>
            <a:r>
              <a:rPr lang="en-US" dirty="0">
                <a:solidFill>
                  <a:srgbClr val="000000"/>
                </a:solidFill>
              </a:rPr>
              <a:t>Supports: Cultural </a:t>
            </a:r>
            <a:r>
              <a:rPr lang="en-US" dirty="0" err="1">
                <a:solidFill>
                  <a:srgbClr val="000000"/>
                </a:solidFill>
              </a:rPr>
              <a:t>centre</a:t>
            </a:r>
            <a:r>
              <a:rPr lang="en-US" dirty="0">
                <a:solidFill>
                  <a:srgbClr val="000000"/>
                </a:solidFill>
              </a:rPr>
              <a:t>, family, friends</a:t>
            </a:r>
          </a:p>
          <a:p>
            <a:endParaRPr lang="en-CA" dirty="0"/>
          </a:p>
        </p:txBody>
      </p:sp>
    </p:spTree>
    <p:extLst>
      <p:ext uri="{BB962C8B-B14F-4D97-AF65-F5344CB8AC3E}">
        <p14:creationId xmlns:p14="http://schemas.microsoft.com/office/powerpoint/2010/main" val="782794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Dot</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20000"/>
          </a:bodyPr>
          <a:lstStyle/>
          <a:p>
            <a:r>
              <a:rPr lang="en-US" i="1" dirty="0"/>
              <a:t>Dot’s story</a:t>
            </a:r>
            <a:r>
              <a:rPr lang="mr-IN" i="1" dirty="0" smtClean="0"/>
              <a:t>…</a:t>
            </a:r>
            <a:endParaRPr lang="en-US" dirty="0">
              <a:solidFill>
                <a:srgbClr val="233F75"/>
              </a:solidFill>
            </a:endParaRPr>
          </a:p>
          <a:p>
            <a:pPr>
              <a:spcBef>
                <a:spcPts val="600"/>
              </a:spcBef>
            </a:pPr>
            <a:r>
              <a:rPr lang="en-US" dirty="0">
                <a:solidFill>
                  <a:srgbClr val="233F75"/>
                </a:solidFill>
              </a:rPr>
              <a:t>How could we design better for Dot?</a:t>
            </a:r>
            <a:endParaRPr lang="en-US" dirty="0"/>
          </a:p>
          <a:p>
            <a:pPr lvl="1">
              <a:buFont typeface="Arial"/>
              <a:buChar char="•"/>
            </a:pPr>
            <a:r>
              <a:rPr lang="en-US" dirty="0"/>
              <a:t>Minimal clicking and typing</a:t>
            </a:r>
          </a:p>
          <a:p>
            <a:pPr lvl="1">
              <a:buFont typeface="Arial"/>
              <a:buChar char="•"/>
            </a:pPr>
            <a:r>
              <a:rPr lang="en-US" dirty="0"/>
              <a:t>Ease of access to channel</a:t>
            </a:r>
          </a:p>
          <a:p>
            <a:pPr lvl="1">
              <a:buFont typeface="Arial"/>
              <a:buChar char="•"/>
            </a:pPr>
            <a:r>
              <a:rPr lang="en-US" dirty="0"/>
              <a:t>High </a:t>
            </a:r>
            <a:r>
              <a:rPr lang="en-US" dirty="0" err="1"/>
              <a:t>colour</a:t>
            </a:r>
            <a:r>
              <a:rPr lang="en-US" dirty="0"/>
              <a:t> contrast</a:t>
            </a:r>
          </a:p>
          <a:p>
            <a:pPr lvl="1">
              <a:buFont typeface="Arial"/>
              <a:buChar char="•"/>
            </a:pPr>
            <a:r>
              <a:rPr lang="en-US" dirty="0"/>
              <a:t>Few steps</a:t>
            </a:r>
          </a:p>
          <a:p>
            <a:pPr lvl="1">
              <a:buFont typeface="Arial"/>
              <a:buChar char="•"/>
            </a:pPr>
            <a:r>
              <a:rPr lang="en-US" dirty="0"/>
              <a:t>Plain language</a:t>
            </a:r>
          </a:p>
          <a:p>
            <a:pPr lvl="1">
              <a:buFont typeface="Arial"/>
              <a:buChar char="•"/>
            </a:pPr>
            <a:r>
              <a:rPr lang="en-US" dirty="0"/>
              <a:t>Channels: phone, in person</a:t>
            </a:r>
          </a:p>
          <a:p>
            <a:pPr lvl="1">
              <a:buFont typeface="Arial"/>
              <a:buChar char="•"/>
            </a:pPr>
            <a:r>
              <a:rPr lang="en-US" dirty="0"/>
              <a:t>Supports: screen magnifier, advocates (i.e. community </a:t>
            </a:r>
            <a:r>
              <a:rPr lang="en-US" dirty="0" err="1"/>
              <a:t>centre</a:t>
            </a:r>
            <a:r>
              <a:rPr lang="en-US" dirty="0"/>
              <a:t>, family), video with good audio and captions </a:t>
            </a:r>
            <a:br>
              <a:rPr lang="en-US" dirty="0"/>
            </a:br>
            <a:endParaRPr lang="en-US" dirty="0"/>
          </a:p>
          <a:p>
            <a:pPr>
              <a:buFont typeface="Arial"/>
              <a:buChar char="•"/>
            </a:pPr>
            <a:endParaRPr lang="en-US" dirty="0">
              <a:solidFill>
                <a:srgbClr val="000000"/>
              </a:solidFill>
            </a:endParaRPr>
          </a:p>
          <a:p>
            <a:endParaRPr lang="en-US" i="1" dirty="0">
              <a:solidFill>
                <a:schemeClr val="accent1"/>
              </a:solidFill>
            </a:endParaRPr>
          </a:p>
          <a:p>
            <a:endParaRPr lang="en-CA" dirty="0"/>
          </a:p>
        </p:txBody>
      </p:sp>
    </p:spTree>
    <p:extLst>
      <p:ext uri="{BB962C8B-B14F-4D97-AF65-F5344CB8AC3E}">
        <p14:creationId xmlns:p14="http://schemas.microsoft.com/office/powerpoint/2010/main" val="1409685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Dale</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10000"/>
          </a:bodyPr>
          <a:lstStyle/>
          <a:p>
            <a:r>
              <a:rPr lang="en-US" i="1" dirty="0"/>
              <a:t>Dale’s story</a:t>
            </a:r>
            <a:r>
              <a:rPr lang="mr-IN" i="1" dirty="0" smtClean="0"/>
              <a:t>…</a:t>
            </a:r>
            <a:endParaRPr lang="en-US" dirty="0">
              <a:solidFill>
                <a:srgbClr val="233F75"/>
              </a:solidFill>
            </a:endParaRPr>
          </a:p>
          <a:p>
            <a:r>
              <a:rPr lang="en-US" dirty="0">
                <a:solidFill>
                  <a:srgbClr val="233F75"/>
                </a:solidFill>
              </a:rPr>
              <a:t>How can we design better for Dale?</a:t>
            </a:r>
          </a:p>
          <a:p>
            <a:pPr lvl="1">
              <a:buFont typeface="Arial"/>
              <a:buChar char="•"/>
            </a:pPr>
            <a:r>
              <a:rPr lang="en-US" dirty="0">
                <a:solidFill>
                  <a:srgbClr val="000000"/>
                </a:solidFill>
              </a:rPr>
              <a:t>Plain language</a:t>
            </a:r>
          </a:p>
          <a:p>
            <a:pPr lvl="1">
              <a:buFont typeface="Arial"/>
              <a:buChar char="•"/>
            </a:pPr>
            <a:r>
              <a:rPr lang="en-US" dirty="0">
                <a:solidFill>
                  <a:srgbClr val="000000"/>
                </a:solidFill>
              </a:rPr>
              <a:t>Simple processes</a:t>
            </a:r>
          </a:p>
          <a:p>
            <a:pPr lvl="1">
              <a:buFont typeface="Arial"/>
              <a:buChar char="•"/>
            </a:pPr>
            <a:r>
              <a:rPr lang="en-US" dirty="0"/>
              <a:t>Minimal to no travel requirements</a:t>
            </a:r>
            <a:r>
              <a:rPr lang="en-US" dirty="0">
                <a:solidFill>
                  <a:srgbClr val="000000"/>
                </a:solidFill>
              </a:rPr>
              <a:t> </a:t>
            </a:r>
          </a:p>
          <a:p>
            <a:pPr lvl="1">
              <a:buFont typeface="Arial"/>
              <a:buChar char="•"/>
            </a:pPr>
            <a:r>
              <a:rPr lang="en-US" dirty="0">
                <a:solidFill>
                  <a:srgbClr val="000000"/>
                </a:solidFill>
              </a:rPr>
              <a:t>Small download file size</a:t>
            </a:r>
          </a:p>
          <a:p>
            <a:pPr lvl="1">
              <a:buFont typeface="Arial"/>
              <a:buChar char="•"/>
            </a:pPr>
            <a:r>
              <a:rPr lang="en-US" dirty="0">
                <a:solidFill>
                  <a:srgbClr val="000000"/>
                </a:solidFill>
              </a:rPr>
              <a:t>Application guidance </a:t>
            </a:r>
            <a:r>
              <a:rPr lang="mr-IN" dirty="0">
                <a:solidFill>
                  <a:srgbClr val="000000"/>
                </a:solidFill>
              </a:rPr>
              <a:t>–</a:t>
            </a:r>
            <a:r>
              <a:rPr lang="en-US" dirty="0">
                <a:solidFill>
                  <a:srgbClr val="000000"/>
                </a:solidFill>
              </a:rPr>
              <a:t> live chat?</a:t>
            </a:r>
          </a:p>
          <a:p>
            <a:pPr lvl="1">
              <a:buFont typeface="Arial"/>
              <a:buChar char="•"/>
            </a:pPr>
            <a:r>
              <a:rPr lang="en-US" dirty="0">
                <a:solidFill>
                  <a:srgbClr val="000000"/>
                </a:solidFill>
              </a:rPr>
              <a:t>Channels and touchpoints: in-person, phone, mail, brochure/print, web (last resort)</a:t>
            </a:r>
          </a:p>
          <a:p>
            <a:pPr lvl="1">
              <a:buFont typeface="Arial"/>
              <a:buChar char="•"/>
            </a:pPr>
            <a:r>
              <a:rPr lang="en-US" dirty="0">
                <a:solidFill>
                  <a:srgbClr val="000000"/>
                </a:solidFill>
              </a:rPr>
              <a:t>Supports: Industry associations, family, friends</a:t>
            </a:r>
          </a:p>
          <a:p>
            <a:endParaRPr lang="en-CA" dirty="0"/>
          </a:p>
        </p:txBody>
      </p:sp>
    </p:spTree>
    <p:extLst>
      <p:ext uri="{BB962C8B-B14F-4D97-AF65-F5344CB8AC3E}">
        <p14:creationId xmlns:p14="http://schemas.microsoft.com/office/powerpoint/2010/main" val="2718416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Aubrey</a:t>
            </a:r>
            <a:endParaRPr lang="en-CA" dirty="0"/>
          </a:p>
        </p:txBody>
      </p:sp>
      <p:sp>
        <p:nvSpPr>
          <p:cNvPr id="8" name="Content Placeholder 7"/>
          <p:cNvSpPr>
            <a:spLocks noGrp="1"/>
          </p:cNvSpPr>
          <p:nvPr>
            <p:ph idx="1"/>
          </p:nvPr>
        </p:nvSpPr>
        <p:spPr>
          <a:xfrm>
            <a:off x="467544" y="1600200"/>
            <a:ext cx="8219256" cy="4525963"/>
          </a:xfrm>
        </p:spPr>
        <p:txBody>
          <a:bodyPr>
            <a:normAutofit/>
          </a:bodyPr>
          <a:lstStyle/>
          <a:p>
            <a:r>
              <a:rPr lang="en-US" i="1" dirty="0"/>
              <a:t>Aubrey’s story</a:t>
            </a:r>
            <a:r>
              <a:rPr lang="mr-IN" i="1" dirty="0" smtClean="0"/>
              <a:t>…</a:t>
            </a:r>
            <a:endParaRPr lang="en-US" i="1" dirty="0">
              <a:solidFill>
                <a:schemeClr val="accent1"/>
              </a:solidFill>
            </a:endParaRPr>
          </a:p>
          <a:p>
            <a:r>
              <a:rPr lang="en-US" dirty="0">
                <a:solidFill>
                  <a:srgbClr val="233F75"/>
                </a:solidFill>
              </a:rPr>
              <a:t>How could we design better for Aubrey?</a:t>
            </a:r>
          </a:p>
          <a:p>
            <a:pPr lvl="1">
              <a:buFont typeface="Arial"/>
              <a:buChar char="•"/>
            </a:pPr>
            <a:r>
              <a:rPr lang="en-US" dirty="0"/>
              <a:t>Reduce amount of text on web pages</a:t>
            </a:r>
          </a:p>
          <a:p>
            <a:pPr lvl="1">
              <a:buFont typeface="Arial"/>
              <a:buChar char="•"/>
            </a:pPr>
            <a:r>
              <a:rPr lang="en-US" dirty="0"/>
              <a:t>Clear, concise instructions</a:t>
            </a:r>
          </a:p>
          <a:p>
            <a:pPr lvl="1">
              <a:buFont typeface="Arial"/>
              <a:buChar char="•"/>
            </a:pPr>
            <a:r>
              <a:rPr lang="en-US" dirty="0"/>
              <a:t>Consistent information</a:t>
            </a:r>
          </a:p>
          <a:p>
            <a:pPr lvl="1">
              <a:buFont typeface="Arial"/>
              <a:buChar char="•"/>
            </a:pPr>
            <a:r>
              <a:rPr lang="en-US" dirty="0"/>
              <a:t>Avoid duplicate information</a:t>
            </a:r>
          </a:p>
          <a:p>
            <a:endParaRPr lang="en-CA" dirty="0"/>
          </a:p>
        </p:txBody>
      </p:sp>
    </p:spTree>
    <p:extLst>
      <p:ext uri="{BB962C8B-B14F-4D97-AF65-F5344CB8AC3E}">
        <p14:creationId xmlns:p14="http://schemas.microsoft.com/office/powerpoint/2010/main" val="1487504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525963"/>
          </a:xfrm>
        </p:spPr>
        <p:txBody>
          <a:bodyPr/>
          <a:lstStyle/>
          <a:p>
            <a:r>
              <a:rPr lang="en-CA" dirty="0" smtClean="0"/>
              <a:t>What did you pick up?</a:t>
            </a:r>
            <a:endParaRPr lang="en-CA" dirty="0"/>
          </a:p>
        </p:txBody>
      </p:sp>
      <p:sp>
        <p:nvSpPr>
          <p:cNvPr id="6" name="Title 5"/>
          <p:cNvSpPr>
            <a:spLocks noGrp="1"/>
          </p:cNvSpPr>
          <p:nvPr>
            <p:ph type="title"/>
          </p:nvPr>
        </p:nvSpPr>
        <p:spPr/>
        <p:txBody>
          <a:bodyPr/>
          <a:lstStyle/>
          <a:p>
            <a:r>
              <a:rPr lang="en-CA" dirty="0" smtClean="0"/>
              <a:t>Common Elements</a:t>
            </a:r>
            <a:endParaRPr lang="en-CA" dirty="0"/>
          </a:p>
        </p:txBody>
      </p:sp>
    </p:spTree>
    <p:extLst>
      <p:ext uri="{BB962C8B-B14F-4D97-AF65-F5344CB8AC3E}">
        <p14:creationId xmlns:p14="http://schemas.microsoft.com/office/powerpoint/2010/main" val="1319898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UI Design</a:t>
            </a:r>
            <a:endParaRPr lang="en-CA" dirty="0"/>
          </a:p>
        </p:txBody>
      </p:sp>
      <p:sp>
        <p:nvSpPr>
          <p:cNvPr id="3" name="Content Placeholder 2"/>
          <p:cNvSpPr>
            <a:spLocks noGrp="1"/>
          </p:cNvSpPr>
          <p:nvPr>
            <p:ph idx="1"/>
          </p:nvPr>
        </p:nvSpPr>
        <p:spPr/>
        <p:txBody>
          <a:bodyPr/>
          <a:lstStyle/>
          <a:p>
            <a:r>
              <a:rPr lang="en-CA" dirty="0"/>
              <a:t>Easy to understand and navigate processes</a:t>
            </a:r>
          </a:p>
          <a:p>
            <a:r>
              <a:rPr lang="en-CA" dirty="0" smtClean="0"/>
              <a:t>Colour contrast</a:t>
            </a:r>
          </a:p>
          <a:p>
            <a:r>
              <a:rPr lang="en-CA" dirty="0" smtClean="0"/>
              <a:t>Use plain language and icons</a:t>
            </a:r>
          </a:p>
          <a:p>
            <a:r>
              <a:rPr lang="en-CA" dirty="0" smtClean="0"/>
              <a:t>Content structure – headings, lists, links, data</a:t>
            </a:r>
          </a:p>
          <a:p>
            <a:r>
              <a:rPr lang="en-CA" dirty="0" smtClean="0"/>
              <a:t>Page elements – semantic order, alt text, alerts, form fields, buttons</a:t>
            </a:r>
          </a:p>
          <a:p>
            <a:endParaRPr lang="en-CA" dirty="0"/>
          </a:p>
        </p:txBody>
      </p:sp>
    </p:spTree>
    <p:extLst>
      <p:ext uri="{BB962C8B-B14F-4D97-AF65-F5344CB8AC3E}">
        <p14:creationId xmlns:p14="http://schemas.microsoft.com/office/powerpoint/2010/main" val="4266651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normAutofit/>
          </a:bodyPr>
          <a:lstStyle/>
          <a:p>
            <a:r>
              <a:rPr lang="en-CA" dirty="0" smtClean="0"/>
              <a:t>Look at statistics/who’s who at the zoo</a:t>
            </a:r>
          </a:p>
          <a:p>
            <a:r>
              <a:rPr lang="en-CA" dirty="0" smtClean="0"/>
              <a:t>Understand barriers</a:t>
            </a:r>
          </a:p>
          <a:p>
            <a:r>
              <a:rPr lang="en-CA" dirty="0" smtClean="0"/>
              <a:t>Standards, law, why</a:t>
            </a:r>
          </a:p>
          <a:p>
            <a:r>
              <a:rPr lang="en-CA" dirty="0" smtClean="0"/>
              <a:t>How</a:t>
            </a:r>
          </a:p>
          <a:p>
            <a:r>
              <a:rPr lang="en-CA" dirty="0" smtClean="0"/>
              <a:t>Scope and scale of the issue for this IMB</a:t>
            </a:r>
          </a:p>
          <a:p>
            <a:r>
              <a:rPr lang="en-CA" dirty="0" smtClean="0"/>
              <a:t>Demonstrations</a:t>
            </a:r>
          </a:p>
          <a:p>
            <a:r>
              <a:rPr lang="en-CA" dirty="0" smtClean="0"/>
              <a:t>A whole bunch of questions and chatter</a:t>
            </a:r>
          </a:p>
          <a:p>
            <a:endParaRPr lang="en-CA" dirty="0"/>
          </a:p>
        </p:txBody>
      </p:sp>
    </p:spTree>
    <p:extLst>
      <p:ext uri="{BB962C8B-B14F-4D97-AF65-F5344CB8AC3E}">
        <p14:creationId xmlns:p14="http://schemas.microsoft.com/office/powerpoint/2010/main" val="1492383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Coding</a:t>
            </a:r>
            <a:endParaRPr lang="en-CA" dirty="0"/>
          </a:p>
        </p:txBody>
      </p:sp>
      <p:sp>
        <p:nvSpPr>
          <p:cNvPr id="3" name="Content Placeholder 2"/>
          <p:cNvSpPr>
            <a:spLocks noGrp="1"/>
          </p:cNvSpPr>
          <p:nvPr>
            <p:ph idx="1"/>
          </p:nvPr>
        </p:nvSpPr>
        <p:spPr/>
        <p:txBody>
          <a:bodyPr/>
          <a:lstStyle/>
          <a:p>
            <a:r>
              <a:rPr lang="en-CA" dirty="0" smtClean="0"/>
              <a:t>Provide skip to links</a:t>
            </a:r>
          </a:p>
          <a:p>
            <a:r>
              <a:rPr lang="en-CA" dirty="0" smtClean="0"/>
              <a:t>Inform users – alt text, alerts, popups</a:t>
            </a:r>
          </a:p>
          <a:p>
            <a:r>
              <a:rPr lang="en-CA" dirty="0" smtClean="0"/>
              <a:t>ARIA page zones</a:t>
            </a:r>
          </a:p>
          <a:p>
            <a:r>
              <a:rPr lang="en-CA" dirty="0" smtClean="0"/>
              <a:t>Responsive design</a:t>
            </a:r>
          </a:p>
          <a:p>
            <a:r>
              <a:rPr lang="en-CA" dirty="0" smtClean="0"/>
              <a:t>Tab order</a:t>
            </a:r>
          </a:p>
          <a:p>
            <a:r>
              <a:rPr lang="en-CA" dirty="0" smtClean="0"/>
              <a:t>Labels</a:t>
            </a:r>
            <a:endParaRPr lang="en-CA" dirty="0"/>
          </a:p>
        </p:txBody>
      </p:sp>
    </p:spTree>
    <p:extLst>
      <p:ext uri="{BB962C8B-B14F-4D97-AF65-F5344CB8AC3E}">
        <p14:creationId xmlns:p14="http://schemas.microsoft.com/office/powerpoint/2010/main" val="3989829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CA" dirty="0"/>
          </a:p>
        </p:txBody>
      </p:sp>
      <p:sp>
        <p:nvSpPr>
          <p:cNvPr id="3" name="Content Placeholder 2"/>
          <p:cNvSpPr>
            <a:spLocks noGrp="1"/>
          </p:cNvSpPr>
          <p:nvPr>
            <p:ph idx="1"/>
          </p:nvPr>
        </p:nvSpPr>
        <p:spPr/>
        <p:txBody>
          <a:bodyPr/>
          <a:lstStyle/>
          <a:p>
            <a:r>
              <a:rPr lang="en-CA" dirty="0" smtClean="0"/>
              <a:t>Manual tab/keyboard tests</a:t>
            </a:r>
          </a:p>
          <a:p>
            <a:r>
              <a:rPr lang="en-CA" dirty="0" smtClean="0"/>
              <a:t>Online tests</a:t>
            </a:r>
          </a:p>
          <a:p>
            <a:r>
              <a:rPr lang="en-CA" dirty="0" smtClean="0"/>
              <a:t>Multiple device, platform, browser tests</a:t>
            </a:r>
          </a:p>
          <a:p>
            <a:r>
              <a:rPr lang="en-CA" dirty="0" smtClean="0"/>
              <a:t>Screen reader tests</a:t>
            </a:r>
          </a:p>
          <a:p>
            <a:r>
              <a:rPr lang="en-CA" dirty="0" smtClean="0"/>
              <a:t>Check the code</a:t>
            </a:r>
          </a:p>
          <a:p>
            <a:r>
              <a:rPr lang="en-CA" dirty="0" smtClean="0"/>
              <a:t>Cognitive Barrier check – process, workflow</a:t>
            </a:r>
          </a:p>
          <a:p>
            <a:r>
              <a:rPr lang="en-CA" dirty="0" smtClean="0"/>
              <a:t>User testing</a:t>
            </a:r>
            <a:endParaRPr lang="en-CA" dirty="0"/>
          </a:p>
        </p:txBody>
      </p:sp>
    </p:spTree>
    <p:extLst>
      <p:ext uri="{BB962C8B-B14F-4D97-AF65-F5344CB8AC3E}">
        <p14:creationId xmlns:p14="http://schemas.microsoft.com/office/powerpoint/2010/main" val="1025954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in </a:t>
            </a:r>
            <a:r>
              <a:rPr lang="en-CA" dirty="0" err="1" smtClean="0"/>
              <a:t>Gov</a:t>
            </a:r>
            <a:endParaRPr lang="en-CA" dirty="0"/>
          </a:p>
        </p:txBody>
      </p:sp>
      <p:sp>
        <p:nvSpPr>
          <p:cNvPr id="3" name="Content Placeholder 2"/>
          <p:cNvSpPr>
            <a:spLocks noGrp="1"/>
          </p:cNvSpPr>
          <p:nvPr>
            <p:ph idx="1"/>
          </p:nvPr>
        </p:nvSpPr>
        <p:spPr>
          <a:xfrm>
            <a:off x="467544" y="1484784"/>
            <a:ext cx="8229600" cy="4525963"/>
          </a:xfrm>
        </p:spPr>
        <p:txBody>
          <a:bodyPr>
            <a:normAutofit fontScale="92500" lnSpcReduction="10000"/>
          </a:bodyPr>
          <a:lstStyle/>
          <a:p>
            <a:pPr marL="0" indent="0">
              <a:buNone/>
            </a:pPr>
            <a:r>
              <a:rPr lang="en-CA" dirty="0" smtClean="0"/>
              <a:t>GCPE/GDX</a:t>
            </a:r>
          </a:p>
          <a:p>
            <a:r>
              <a:rPr lang="en-CA" dirty="0" smtClean="0"/>
              <a:t>Auditing </a:t>
            </a:r>
            <a:r>
              <a:rPr lang="en-CA" dirty="0"/>
              <a:t>and advisory services</a:t>
            </a:r>
          </a:p>
          <a:p>
            <a:r>
              <a:rPr lang="en-CA" dirty="0"/>
              <a:t>Outreach to developer networks</a:t>
            </a:r>
          </a:p>
          <a:p>
            <a:r>
              <a:rPr lang="en-CA" dirty="0"/>
              <a:t>Continual development of guides on gov.bc.ca</a:t>
            </a:r>
          </a:p>
          <a:p>
            <a:r>
              <a:rPr lang="en-CA" dirty="0" smtClean="0"/>
              <a:t>Service Design project focussed on inclusive </a:t>
            </a:r>
            <a:r>
              <a:rPr lang="en-CA" dirty="0" smtClean="0"/>
              <a:t>design</a:t>
            </a:r>
          </a:p>
          <a:p>
            <a:pPr marL="0" indent="0">
              <a:buNone/>
            </a:pPr>
            <a:endParaRPr lang="en-CA" dirty="0" smtClean="0"/>
          </a:p>
          <a:p>
            <a:pPr marL="0" indent="0">
              <a:buNone/>
            </a:pPr>
            <a:r>
              <a:rPr lang="en-CA" dirty="0" smtClean="0"/>
              <a:t>Accessibility Secretariat (MTIC) </a:t>
            </a:r>
          </a:p>
          <a:p>
            <a:r>
              <a:rPr lang="en-CA" dirty="0" smtClean="0"/>
              <a:t>Out reach and Accessibility 2024 </a:t>
            </a:r>
            <a:endParaRPr lang="en-CA" dirty="0" smtClean="0"/>
          </a:p>
        </p:txBody>
      </p:sp>
    </p:spTree>
    <p:extLst>
      <p:ext uri="{BB962C8B-B14F-4D97-AF65-F5344CB8AC3E}">
        <p14:creationId xmlns:p14="http://schemas.microsoft.com/office/powerpoint/2010/main" val="364010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Scope of Considerations</a:t>
            </a:r>
            <a:endParaRPr lang="en-CA" dirty="0"/>
          </a:p>
        </p:txBody>
      </p:sp>
      <p:sp>
        <p:nvSpPr>
          <p:cNvPr id="3" name="Content Placeholder 2"/>
          <p:cNvSpPr>
            <a:spLocks noGrp="1"/>
          </p:cNvSpPr>
          <p:nvPr>
            <p:ph idx="1"/>
          </p:nvPr>
        </p:nvSpPr>
        <p:spPr/>
        <p:txBody>
          <a:bodyPr/>
          <a:lstStyle/>
          <a:p>
            <a:r>
              <a:rPr lang="en-CA" dirty="0" smtClean="0"/>
              <a:t>Build into project processes – start to finish</a:t>
            </a:r>
          </a:p>
          <a:p>
            <a:r>
              <a:rPr lang="en-CA" dirty="0" smtClean="0"/>
              <a:t>Procurement</a:t>
            </a:r>
          </a:p>
          <a:p>
            <a:pPr lvl="1"/>
            <a:r>
              <a:rPr lang="en-CA" dirty="0" smtClean="0"/>
              <a:t>EOI, RFP, Statements of Work, etc.</a:t>
            </a:r>
          </a:p>
          <a:p>
            <a:r>
              <a:rPr lang="en-CA" dirty="0" smtClean="0"/>
              <a:t>Design and development</a:t>
            </a:r>
          </a:p>
          <a:p>
            <a:r>
              <a:rPr lang="en-CA" dirty="0" smtClean="0"/>
              <a:t>Testing</a:t>
            </a:r>
          </a:p>
          <a:p>
            <a:endParaRPr lang="en-CA" dirty="0" smtClean="0"/>
          </a:p>
          <a:p>
            <a:endParaRPr lang="en-CA" dirty="0"/>
          </a:p>
        </p:txBody>
      </p:sp>
    </p:spTree>
    <p:extLst>
      <p:ext uri="{BB962C8B-B14F-4D97-AF65-F5344CB8AC3E}">
        <p14:creationId xmlns:p14="http://schemas.microsoft.com/office/powerpoint/2010/main" val="29128542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Time</a:t>
            </a:r>
            <a:endParaRPr lang="en-CA" dirty="0"/>
          </a:p>
        </p:txBody>
      </p:sp>
      <p:sp>
        <p:nvSpPr>
          <p:cNvPr id="3" name="Content Placeholder 2"/>
          <p:cNvSpPr>
            <a:spLocks noGrp="1"/>
          </p:cNvSpPr>
          <p:nvPr>
            <p:ph idx="1"/>
          </p:nvPr>
        </p:nvSpPr>
        <p:spPr/>
        <p:txBody>
          <a:bodyPr/>
          <a:lstStyle/>
          <a:p>
            <a:endParaRPr lang="en-CA"/>
          </a:p>
        </p:txBody>
      </p:sp>
      <p:pic>
        <p:nvPicPr>
          <p:cNvPr id="15362" name="Picture 2" descr="Image result for and now for a demon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00808"/>
            <a:ext cx="328612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61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Run </a:t>
            </a:r>
            <a:r>
              <a:rPr lang="en-CA" dirty="0" err="1" smtClean="0"/>
              <a:t>Screenreader</a:t>
            </a:r>
            <a:r>
              <a:rPr lang="en-CA" dirty="0" smtClean="0"/>
              <a:t> Run</a:t>
            </a:r>
            <a:endParaRPr lang="en-CA" dirty="0"/>
          </a:p>
        </p:txBody>
      </p:sp>
      <p:sp>
        <p:nvSpPr>
          <p:cNvPr id="3" name="Content Placeholder 2"/>
          <p:cNvSpPr>
            <a:spLocks noGrp="1"/>
          </p:cNvSpPr>
          <p:nvPr>
            <p:ph idx="1"/>
          </p:nvPr>
        </p:nvSpPr>
        <p:spPr/>
        <p:txBody>
          <a:bodyPr/>
          <a:lstStyle/>
          <a:p>
            <a:r>
              <a:rPr lang="en-CA" dirty="0" smtClean="0"/>
              <a:t>Trying to get software to capture a recording</a:t>
            </a:r>
            <a:endParaRPr lang="en-CA" dirty="0"/>
          </a:p>
        </p:txBody>
      </p:sp>
    </p:spTree>
    <p:extLst>
      <p:ext uri="{BB962C8B-B14F-4D97-AF65-F5344CB8AC3E}">
        <p14:creationId xmlns:p14="http://schemas.microsoft.com/office/powerpoint/2010/main" val="3075840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a:t>
            </a:r>
            <a:endParaRPr lang="en-CA" dirty="0"/>
          </a:p>
        </p:txBody>
      </p:sp>
      <p:sp>
        <p:nvSpPr>
          <p:cNvPr id="4" name="Content Placeholder 3"/>
          <p:cNvSpPr>
            <a:spLocks noGrp="1"/>
          </p:cNvSpPr>
          <p:nvPr>
            <p:ph idx="1"/>
          </p:nvPr>
        </p:nvSpPr>
        <p:spPr/>
        <p:txBody>
          <a:bodyPr>
            <a:normAutofit fontScale="92500"/>
          </a:bodyPr>
          <a:lstStyle/>
          <a:p>
            <a:pPr marL="0" indent="0">
              <a:buNone/>
            </a:pPr>
            <a:r>
              <a:rPr lang="en-CA" dirty="0" smtClean="0"/>
              <a:t>Several categories of testing tools</a:t>
            </a:r>
          </a:p>
          <a:p>
            <a:r>
              <a:rPr lang="en-CA" dirty="0" smtClean="0"/>
              <a:t>Online Code (WAVE, </a:t>
            </a:r>
            <a:r>
              <a:rPr lang="en-CA" dirty="0" err="1" smtClean="0"/>
              <a:t>AChecker</a:t>
            </a:r>
            <a:r>
              <a:rPr lang="en-CA" dirty="0" smtClean="0"/>
              <a:t>)</a:t>
            </a:r>
          </a:p>
          <a:p>
            <a:r>
              <a:rPr lang="en-CA" dirty="0" smtClean="0"/>
              <a:t>Online Simulators (Dyslexia and Colour Blindness)</a:t>
            </a:r>
          </a:p>
          <a:p>
            <a:r>
              <a:rPr lang="en-CA" dirty="0" smtClean="0"/>
              <a:t>Browser add-ons (WAVE, </a:t>
            </a:r>
            <a:r>
              <a:rPr lang="en-CA" dirty="0" err="1" smtClean="0"/>
              <a:t>aXe</a:t>
            </a:r>
            <a:r>
              <a:rPr lang="en-CA" dirty="0" smtClean="0"/>
              <a:t>, </a:t>
            </a:r>
            <a:r>
              <a:rPr lang="en-CA" dirty="0" err="1" smtClean="0"/>
              <a:t>ChromeVox</a:t>
            </a:r>
            <a:r>
              <a:rPr lang="en-CA" dirty="0" smtClean="0"/>
              <a:t> + Dev)</a:t>
            </a:r>
          </a:p>
          <a:p>
            <a:r>
              <a:rPr lang="en-CA" dirty="0" smtClean="0"/>
              <a:t>Actual assistive devices (JAWS, NVDA, Dragon Naturally Speaking)</a:t>
            </a:r>
          </a:p>
          <a:p>
            <a:r>
              <a:rPr lang="en-CA" dirty="0" smtClean="0"/>
              <a:t>Automation integration (AADT, </a:t>
            </a:r>
            <a:r>
              <a:rPr lang="en-CA" dirty="0" err="1" smtClean="0"/>
              <a:t>Tanaguru</a:t>
            </a:r>
            <a:r>
              <a:rPr lang="en-CA" dirty="0" smtClean="0"/>
              <a:t>)</a:t>
            </a:r>
          </a:p>
          <a:p>
            <a:r>
              <a:rPr lang="en-CA" dirty="0" smtClean="0"/>
              <a:t>People – the real deal</a:t>
            </a:r>
          </a:p>
          <a:p>
            <a:pPr lvl="1"/>
            <a:endParaRPr lang="en-CA" dirty="0" smtClean="0"/>
          </a:p>
        </p:txBody>
      </p:sp>
    </p:spTree>
    <p:extLst>
      <p:ext uri="{BB962C8B-B14F-4D97-AF65-F5344CB8AC3E}">
        <p14:creationId xmlns:p14="http://schemas.microsoft.com/office/powerpoint/2010/main" val="4023687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Online</a:t>
            </a:r>
            <a:endParaRPr lang="en-CA" dirty="0"/>
          </a:p>
        </p:txBody>
      </p:sp>
      <p:sp>
        <p:nvSpPr>
          <p:cNvPr id="4" name="Content Placeholder 3"/>
          <p:cNvSpPr>
            <a:spLocks noGrp="1"/>
          </p:cNvSpPr>
          <p:nvPr>
            <p:ph idx="1"/>
          </p:nvPr>
        </p:nvSpPr>
        <p:spPr/>
        <p:txBody>
          <a:bodyPr/>
          <a:lstStyle/>
          <a:p>
            <a:pPr marL="0" indent="0">
              <a:buNone/>
            </a:pPr>
            <a:r>
              <a:rPr lang="en-CA" dirty="0" smtClean="0"/>
              <a:t>Several categories of testing tools</a:t>
            </a:r>
          </a:p>
          <a:p>
            <a:r>
              <a:rPr lang="en-CA" dirty="0" smtClean="0"/>
              <a:t>Online (WAVE, </a:t>
            </a:r>
            <a:r>
              <a:rPr lang="en-CA" dirty="0" err="1" smtClean="0"/>
              <a:t>AChecker</a:t>
            </a:r>
            <a:r>
              <a:rPr lang="en-CA" dirty="0" smtClean="0"/>
              <a:t>)</a:t>
            </a:r>
          </a:p>
          <a:p>
            <a:pPr lvl="1"/>
            <a:r>
              <a:rPr lang="en-CA" dirty="0" smtClean="0"/>
              <a:t>Good for one-off checks</a:t>
            </a:r>
          </a:p>
          <a:p>
            <a:pPr lvl="1"/>
            <a:r>
              <a:rPr lang="en-CA" dirty="0" smtClean="0"/>
              <a:t>Won’t work for material that is secured behind firewalls and logins</a:t>
            </a:r>
          </a:p>
          <a:p>
            <a:pPr lvl="1"/>
            <a:r>
              <a:rPr lang="en-CA" dirty="0" smtClean="0"/>
              <a:t>Can’t check for cognitive recognition (wording, logical process)</a:t>
            </a:r>
          </a:p>
        </p:txBody>
      </p:sp>
    </p:spTree>
    <p:extLst>
      <p:ext uri="{BB962C8B-B14F-4D97-AF65-F5344CB8AC3E}">
        <p14:creationId xmlns:p14="http://schemas.microsoft.com/office/powerpoint/2010/main" val="819622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Add-ons</a:t>
            </a:r>
            <a:endParaRPr lang="en-CA" dirty="0"/>
          </a:p>
        </p:txBody>
      </p:sp>
      <p:sp>
        <p:nvSpPr>
          <p:cNvPr id="4" name="Content Placeholder 3"/>
          <p:cNvSpPr>
            <a:spLocks noGrp="1"/>
          </p:cNvSpPr>
          <p:nvPr>
            <p:ph idx="1"/>
          </p:nvPr>
        </p:nvSpPr>
        <p:spPr/>
        <p:txBody>
          <a:bodyPr/>
          <a:lstStyle/>
          <a:p>
            <a:r>
              <a:rPr lang="en-CA" dirty="0" smtClean="0"/>
              <a:t>Browser add-ons (WAVE, </a:t>
            </a:r>
            <a:r>
              <a:rPr lang="en-CA" dirty="0" err="1" smtClean="0"/>
              <a:t>aXe</a:t>
            </a:r>
            <a:r>
              <a:rPr lang="en-CA" dirty="0" smtClean="0"/>
              <a:t>, Chrome Tools)</a:t>
            </a:r>
          </a:p>
          <a:p>
            <a:pPr lvl="1"/>
            <a:r>
              <a:rPr lang="en-CA" dirty="0" smtClean="0"/>
              <a:t>Better for one off</a:t>
            </a:r>
          </a:p>
          <a:p>
            <a:pPr lvl="1"/>
            <a:r>
              <a:rPr lang="en-CA" dirty="0" smtClean="0"/>
              <a:t>More of these available</a:t>
            </a:r>
          </a:p>
          <a:p>
            <a:pPr lvl="1"/>
            <a:r>
              <a:rPr lang="en-CA" dirty="0" smtClean="0"/>
              <a:t>Most are free</a:t>
            </a:r>
          </a:p>
          <a:p>
            <a:pPr lvl="1"/>
            <a:r>
              <a:rPr lang="en-CA" dirty="0" smtClean="0"/>
              <a:t>Most are currently best used with Chrome</a:t>
            </a:r>
          </a:p>
          <a:p>
            <a:pPr marL="457200" lvl="1" indent="0">
              <a:buNone/>
            </a:pPr>
            <a:endParaRPr lang="en-CA" dirty="0" smtClean="0"/>
          </a:p>
        </p:txBody>
      </p:sp>
    </p:spTree>
    <p:extLst>
      <p:ext uri="{BB962C8B-B14F-4D97-AF65-F5344CB8AC3E}">
        <p14:creationId xmlns:p14="http://schemas.microsoft.com/office/powerpoint/2010/main" val="856081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Real Assistive Devices</a:t>
            </a:r>
            <a:endParaRPr lang="en-CA" dirty="0"/>
          </a:p>
        </p:txBody>
      </p:sp>
      <p:sp>
        <p:nvSpPr>
          <p:cNvPr id="4" name="Content Placeholder 3"/>
          <p:cNvSpPr>
            <a:spLocks noGrp="1"/>
          </p:cNvSpPr>
          <p:nvPr>
            <p:ph idx="1"/>
          </p:nvPr>
        </p:nvSpPr>
        <p:spPr/>
        <p:txBody>
          <a:bodyPr>
            <a:normAutofit/>
          </a:bodyPr>
          <a:lstStyle/>
          <a:p>
            <a:r>
              <a:rPr lang="en-CA" dirty="0" smtClean="0"/>
              <a:t>Actual assistive devices </a:t>
            </a:r>
          </a:p>
          <a:p>
            <a:r>
              <a:rPr lang="en-CA" dirty="0" smtClean="0"/>
              <a:t>Most require Windows because they hook into it’s built in assistive tech libraries</a:t>
            </a:r>
          </a:p>
          <a:p>
            <a:r>
              <a:rPr lang="en-CA" dirty="0" smtClean="0"/>
              <a:t>Require expertise to use but can be learned enough for rudimentary testing</a:t>
            </a:r>
          </a:p>
          <a:p>
            <a:pPr marL="914400" lvl="2" indent="0">
              <a:buNone/>
            </a:pPr>
            <a:endParaRPr lang="en-CA" dirty="0" smtClean="0"/>
          </a:p>
        </p:txBody>
      </p:sp>
    </p:spTree>
    <p:extLst>
      <p:ext uri="{BB962C8B-B14F-4D97-AF65-F5344CB8AC3E}">
        <p14:creationId xmlns:p14="http://schemas.microsoft.com/office/powerpoint/2010/main" val="2064718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736112"/>
            <a:ext cx="5867400"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Statistically Speaking</a:t>
            </a:r>
            <a:endParaRPr lang="en-CA" dirty="0"/>
          </a:p>
        </p:txBody>
      </p:sp>
      <p:sp>
        <p:nvSpPr>
          <p:cNvPr id="3" name="Content Placeholder 2"/>
          <p:cNvSpPr>
            <a:spLocks noGrp="1"/>
          </p:cNvSpPr>
          <p:nvPr>
            <p:ph idx="1"/>
          </p:nvPr>
        </p:nvSpPr>
        <p:spPr/>
        <p:txBody>
          <a:bodyPr/>
          <a:lstStyle/>
          <a:p>
            <a:r>
              <a:rPr lang="en-CA" dirty="0" smtClean="0"/>
              <a:t>2011 – 3.7 million British Columbians self identified as a person with a disability (15%)</a:t>
            </a:r>
          </a:p>
          <a:p>
            <a:r>
              <a:rPr lang="en-CA" dirty="0" smtClean="0"/>
              <a:t>Seniors represent 17.5% of the population of which 33% are registered PWDs</a:t>
            </a:r>
            <a:endParaRPr lang="en-CA" dirty="0"/>
          </a:p>
        </p:txBody>
      </p:sp>
      <p:sp>
        <p:nvSpPr>
          <p:cNvPr id="4" name="AutoShape 2" descr="Image result for 1 in 10 people are disabl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27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t>
            </a:r>
            <a:r>
              <a:rPr lang="en-CA" dirty="0" smtClean="0"/>
              <a:t>Automated Testing</a:t>
            </a:r>
            <a:endParaRPr lang="en-CA" dirty="0"/>
          </a:p>
        </p:txBody>
      </p:sp>
      <p:sp>
        <p:nvSpPr>
          <p:cNvPr id="4" name="Content Placeholder 3"/>
          <p:cNvSpPr>
            <a:spLocks noGrp="1"/>
          </p:cNvSpPr>
          <p:nvPr>
            <p:ph idx="1"/>
          </p:nvPr>
        </p:nvSpPr>
        <p:spPr/>
        <p:txBody>
          <a:bodyPr>
            <a:normAutofit/>
          </a:bodyPr>
          <a:lstStyle/>
          <a:p>
            <a:r>
              <a:rPr lang="en-CA" dirty="0" smtClean="0"/>
              <a:t>Can incorporate into existing test runners</a:t>
            </a:r>
          </a:p>
          <a:p>
            <a:r>
              <a:rPr lang="en-CA" dirty="0" smtClean="0"/>
              <a:t>Must be set up specific for the problem and the project</a:t>
            </a:r>
          </a:p>
          <a:p>
            <a:r>
              <a:rPr lang="en-CA" dirty="0" err="1" smtClean="0"/>
              <a:t>Tanaguru</a:t>
            </a:r>
            <a:r>
              <a:rPr lang="en-CA" dirty="0" smtClean="0"/>
              <a:t>, AADT</a:t>
            </a:r>
          </a:p>
          <a:p>
            <a:endParaRPr lang="en-CA" dirty="0" smtClean="0"/>
          </a:p>
          <a:p>
            <a:pPr marL="914400" lvl="2" indent="0">
              <a:buNone/>
            </a:pPr>
            <a:endParaRPr lang="en-CA" dirty="0" smtClean="0"/>
          </a:p>
        </p:txBody>
      </p:sp>
    </p:spTree>
    <p:extLst>
      <p:ext uri="{BB962C8B-B14F-4D97-AF65-F5344CB8AC3E}">
        <p14:creationId xmlns:p14="http://schemas.microsoft.com/office/powerpoint/2010/main" val="3858027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Then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Questions and chatter</a:t>
            </a:r>
          </a:p>
          <a:p>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r>
              <a:rPr lang="en-CA" dirty="0" smtClean="0"/>
              <a:t>Contact Heidi Leckenby for advice, </a:t>
            </a:r>
            <a:br>
              <a:rPr lang="en-CA" dirty="0" smtClean="0"/>
            </a:br>
            <a:r>
              <a:rPr lang="en-CA" dirty="0" smtClean="0"/>
              <a:t>information or audits</a:t>
            </a:r>
            <a:endParaRPr lang="en-CA" dirty="0"/>
          </a:p>
        </p:txBody>
      </p:sp>
      <p:pic>
        <p:nvPicPr>
          <p:cNvPr id="2050" name="Picture 2" descr="Image result for heidi 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556792"/>
            <a:ext cx="2260104" cy="344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79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a:t>
            </a:r>
            <a:endParaRPr lang="en-CA" dirty="0"/>
          </a:p>
        </p:txBody>
      </p:sp>
      <p:sp>
        <p:nvSpPr>
          <p:cNvPr id="3" name="Content Placeholder 2"/>
          <p:cNvSpPr>
            <a:spLocks noGrp="1"/>
          </p:cNvSpPr>
          <p:nvPr>
            <p:ph idx="1"/>
          </p:nvPr>
        </p:nvSpPr>
        <p:spPr/>
        <p:txBody>
          <a:bodyPr/>
          <a:lstStyle/>
          <a:p>
            <a:endParaRPr lang="en-CA" dirty="0"/>
          </a:p>
        </p:txBody>
      </p:sp>
      <p:pic>
        <p:nvPicPr>
          <p:cNvPr id="7"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28292" y="335699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86492" y="2112288"/>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 y="2410405"/>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48264" y="299695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58674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disabilit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628801"/>
            <a:ext cx="2442220" cy="33985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Disability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Cognitive</a:t>
            </a:r>
            <a:r>
              <a:rPr lang="en-CA" dirty="0" smtClean="0"/>
              <a:t> – </a:t>
            </a:r>
            <a:r>
              <a:rPr lang="en-CA" sz="2800" dirty="0" smtClean="0"/>
              <a:t>traumatic brain injury, </a:t>
            </a:r>
            <a:br>
              <a:rPr lang="en-CA" sz="2800" dirty="0" smtClean="0"/>
            </a:br>
            <a:r>
              <a:rPr lang="en-CA" sz="2800" dirty="0" smtClean="0"/>
              <a:t>autism, learning disorder, down syndrome, </a:t>
            </a:r>
            <a:br>
              <a:rPr lang="en-CA" sz="2800" dirty="0" smtClean="0"/>
            </a:br>
            <a:r>
              <a:rPr lang="en-CA" sz="2800" dirty="0" smtClean="0"/>
              <a:t>dementia</a:t>
            </a:r>
            <a:endParaRPr lang="en-CA" dirty="0" smtClean="0"/>
          </a:p>
          <a:p>
            <a:r>
              <a:rPr lang="en-CA" b="1" dirty="0" smtClean="0"/>
              <a:t>Motor</a:t>
            </a:r>
            <a:r>
              <a:rPr lang="en-CA" dirty="0" smtClean="0"/>
              <a:t> – </a:t>
            </a:r>
            <a:r>
              <a:rPr lang="en-CA" sz="2800" dirty="0" smtClean="0"/>
              <a:t>traumatic injury, </a:t>
            </a:r>
            <a:br>
              <a:rPr lang="en-CA" sz="2800" dirty="0" smtClean="0"/>
            </a:br>
            <a:r>
              <a:rPr lang="en-CA" sz="2800" dirty="0" smtClean="0"/>
              <a:t>congenital disease</a:t>
            </a:r>
          </a:p>
          <a:p>
            <a:r>
              <a:rPr lang="en-CA" b="1" dirty="0" smtClean="0"/>
              <a:t>Visual</a:t>
            </a:r>
            <a:r>
              <a:rPr lang="en-CA" dirty="0" smtClean="0"/>
              <a:t> – </a:t>
            </a:r>
            <a:r>
              <a:rPr lang="en-CA" sz="2800" dirty="0" smtClean="0"/>
              <a:t>legally blind, </a:t>
            </a:r>
            <a:br>
              <a:rPr lang="en-CA" sz="2800" dirty="0" smtClean="0"/>
            </a:br>
            <a:r>
              <a:rPr lang="en-CA" sz="2800" dirty="0" smtClean="0"/>
              <a:t>colour-blindness</a:t>
            </a:r>
          </a:p>
          <a:p>
            <a:r>
              <a:rPr lang="en-CA" b="1" dirty="0" smtClean="0"/>
              <a:t>Auditory</a:t>
            </a:r>
            <a:r>
              <a:rPr lang="en-CA" dirty="0" smtClean="0"/>
              <a:t> – </a:t>
            </a:r>
            <a:r>
              <a:rPr lang="en-CA" sz="2800" dirty="0" smtClean="0"/>
              <a:t>conductive hearing loss, </a:t>
            </a:r>
            <a:br>
              <a:rPr lang="en-CA" sz="2800" dirty="0" smtClean="0"/>
            </a:br>
            <a:r>
              <a:rPr lang="en-CA" sz="2800" dirty="0" smtClean="0"/>
              <a:t>neural hearing loss, high/low tone deafnes</a:t>
            </a:r>
            <a:r>
              <a:rPr lang="en-CA" dirty="0" smtClean="0"/>
              <a:t>s</a:t>
            </a:r>
          </a:p>
          <a:p>
            <a:r>
              <a:rPr lang="en-CA" b="1" dirty="0" smtClean="0"/>
              <a:t>Seizures</a:t>
            </a:r>
            <a:r>
              <a:rPr lang="en-CA" dirty="0" smtClean="0"/>
              <a:t> – </a:t>
            </a:r>
            <a:r>
              <a:rPr lang="en-CA" sz="2800" dirty="0" smtClean="0"/>
              <a:t>vestibular disorders</a:t>
            </a:r>
          </a:p>
          <a:p>
            <a:pPr marL="0" indent="0">
              <a:buNone/>
            </a:pPr>
            <a:endParaRPr lang="en-CA" dirty="0"/>
          </a:p>
        </p:txBody>
      </p:sp>
      <p:sp>
        <p:nvSpPr>
          <p:cNvPr id="4" name="TextBox 3"/>
          <p:cNvSpPr txBox="1"/>
          <p:nvPr/>
        </p:nvSpPr>
        <p:spPr>
          <a:xfrm>
            <a:off x="683568" y="2368078"/>
            <a:ext cx="4341894" cy="2553891"/>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48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Question:</a:t>
            </a:r>
          </a:p>
          <a:p>
            <a:r>
              <a:rPr lang="en-CA" sz="3200" dirty="0" smtClean="0">
                <a:solidFill>
                  <a:schemeClr val="accent6">
                    <a:lumMod val="75000"/>
                  </a:schemeClr>
                </a:solidFill>
              </a:rPr>
              <a:t>What do you think are the most prevalent disabilities?</a:t>
            </a:r>
            <a:endParaRPr lang="en-CA" sz="3200" dirty="0">
              <a:solidFill>
                <a:schemeClr val="accent6">
                  <a:lumMod val="75000"/>
                </a:schemeClr>
              </a:solidFill>
            </a:endParaRPr>
          </a:p>
        </p:txBody>
      </p:sp>
    </p:spTree>
    <p:extLst>
      <p:ext uri="{BB962C8B-B14F-4D97-AF65-F5344CB8AC3E}">
        <p14:creationId xmlns:p14="http://schemas.microsoft.com/office/powerpoint/2010/main" val="3251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7904" y="1628800"/>
            <a:ext cx="1440160" cy="1323439"/>
          </a:xfrm>
          <a:prstGeom prst="rect">
            <a:avLst/>
          </a:prstGeom>
          <a:noFill/>
        </p:spPr>
        <p:txBody>
          <a:bodyPr wrap="square" rtlCol="0">
            <a:spAutoFit/>
          </a:bodyPr>
          <a:lstStyle/>
          <a:p>
            <a:pPr algn="ctr"/>
            <a:r>
              <a:rPr lang="en-CA" sz="8000" b="1" dirty="0" smtClean="0">
                <a:solidFill>
                  <a:srgbClr val="FFC000"/>
                </a:solidFill>
              </a:rPr>
              <a:t>vs</a:t>
            </a:r>
            <a:endParaRPr lang="en-CA" sz="8000" b="1" dirty="0">
              <a:solidFill>
                <a:srgbClr val="FFC000"/>
              </a:solidFill>
            </a:endParaRPr>
          </a:p>
        </p:txBody>
      </p:sp>
      <p:sp>
        <p:nvSpPr>
          <p:cNvPr id="2" name="Title 1"/>
          <p:cNvSpPr>
            <a:spLocks noGrp="1"/>
          </p:cNvSpPr>
          <p:nvPr>
            <p:ph type="title"/>
          </p:nvPr>
        </p:nvSpPr>
        <p:spPr/>
        <p:txBody>
          <a:bodyPr/>
          <a:lstStyle/>
          <a:p>
            <a:r>
              <a:rPr lang="en-CA" dirty="0" smtClean="0"/>
              <a:t>Understanding</a:t>
            </a:r>
            <a:endParaRPr lang="en-CA" dirty="0"/>
          </a:p>
        </p:txBody>
      </p:sp>
      <p:sp>
        <p:nvSpPr>
          <p:cNvPr id="4" name="Content Placeholder 3"/>
          <p:cNvSpPr>
            <a:spLocks noGrp="1"/>
          </p:cNvSpPr>
          <p:nvPr>
            <p:ph sz="half" idx="1"/>
          </p:nvPr>
        </p:nvSpPr>
        <p:spPr/>
        <p:txBody>
          <a:bodyPr>
            <a:normAutofit/>
          </a:bodyPr>
          <a:lstStyle/>
          <a:p>
            <a:pPr marL="0" indent="0">
              <a:buNone/>
            </a:pPr>
            <a:r>
              <a:rPr lang="en-CA" b="1" dirty="0"/>
              <a:t>Disability</a:t>
            </a:r>
          </a:p>
          <a:p>
            <a:pPr marL="0" indent="0">
              <a:buNone/>
            </a:pPr>
            <a:endParaRPr lang="en-CA" b="1" dirty="0" smtClean="0"/>
          </a:p>
          <a:p>
            <a:pPr marL="0" indent="0">
              <a:buNone/>
            </a:pPr>
            <a:r>
              <a:rPr lang="en-CA" dirty="0"/>
              <a:t>… </a:t>
            </a:r>
            <a:r>
              <a:rPr lang="en-CA" dirty="0" smtClean="0"/>
              <a:t>physical, sensory </a:t>
            </a:r>
            <a:r>
              <a:rPr lang="en-CA" dirty="0"/>
              <a:t>or mental </a:t>
            </a:r>
            <a:r>
              <a:rPr lang="en-CA" dirty="0" smtClean="0"/>
              <a:t>long term impairment </a:t>
            </a:r>
            <a:r>
              <a:rPr lang="en-CA" dirty="0"/>
              <a:t>that substantially </a:t>
            </a:r>
            <a:r>
              <a:rPr lang="en-CA" dirty="0" smtClean="0"/>
              <a:t>impacts interaction with daily life</a:t>
            </a:r>
            <a:endParaRPr lang="en-CA" dirty="0"/>
          </a:p>
        </p:txBody>
      </p:sp>
      <p:sp>
        <p:nvSpPr>
          <p:cNvPr id="5" name="Content Placeholder 4"/>
          <p:cNvSpPr>
            <a:spLocks noGrp="1"/>
          </p:cNvSpPr>
          <p:nvPr>
            <p:ph sz="half" idx="2"/>
          </p:nvPr>
        </p:nvSpPr>
        <p:spPr/>
        <p:txBody>
          <a:bodyPr>
            <a:normAutofit/>
          </a:bodyPr>
          <a:lstStyle/>
          <a:p>
            <a:pPr marL="0" indent="0">
              <a:buNone/>
            </a:pPr>
            <a:r>
              <a:rPr lang="en-CA" b="1" dirty="0" smtClean="0"/>
              <a:t>Inclusive Design   	/Accessibility</a:t>
            </a:r>
          </a:p>
          <a:p>
            <a:pPr marL="0" indent="0">
              <a:buNone/>
            </a:pPr>
            <a:endParaRPr lang="en-CA" dirty="0" smtClean="0"/>
          </a:p>
          <a:p>
            <a:pPr marL="0" indent="0">
              <a:buNone/>
            </a:pPr>
            <a:r>
              <a:rPr lang="en-CA" dirty="0" smtClean="0"/>
              <a:t>… the flexibility to accommodate every user’s needs and preferences when interacting with products, services and environments</a:t>
            </a:r>
            <a:endParaRPr lang="en-CA" dirty="0"/>
          </a:p>
        </p:txBody>
      </p:sp>
    </p:spTree>
    <p:extLst>
      <p:ext uri="{BB962C8B-B14F-4D97-AF65-F5344CB8AC3E}">
        <p14:creationId xmlns:p14="http://schemas.microsoft.com/office/powerpoint/2010/main" val="58271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Societal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Attitudinal</a:t>
            </a:r>
            <a:r>
              <a:rPr lang="en-CA" dirty="0" smtClean="0"/>
              <a:t> – discriminatory behaviour</a:t>
            </a:r>
          </a:p>
          <a:p>
            <a:r>
              <a:rPr lang="en-CA" b="1" dirty="0" smtClean="0"/>
              <a:t>Systemic</a:t>
            </a:r>
            <a:r>
              <a:rPr lang="en-CA" dirty="0" smtClean="0"/>
              <a:t> – processes, policies or legislation preventing individual participation</a:t>
            </a:r>
          </a:p>
          <a:p>
            <a:r>
              <a:rPr lang="en-CA" b="1" dirty="0" smtClean="0"/>
              <a:t>Physical</a:t>
            </a:r>
            <a:r>
              <a:rPr lang="en-CA" dirty="0" smtClean="0"/>
              <a:t> – inability to gain access or participate</a:t>
            </a:r>
          </a:p>
          <a:p>
            <a:r>
              <a:rPr lang="en-CA" b="1" dirty="0" smtClean="0"/>
              <a:t>Informational</a:t>
            </a:r>
            <a:r>
              <a:rPr lang="en-CA" dirty="0" smtClean="0"/>
              <a:t> – sensory (sight, hearing, motor) or cognitive exclusion to information and services</a:t>
            </a:r>
          </a:p>
          <a:p>
            <a:r>
              <a:rPr lang="en-CA" b="1" dirty="0" smtClean="0"/>
              <a:t>Technological</a:t>
            </a:r>
            <a:r>
              <a:rPr lang="en-CA" dirty="0" smtClean="0"/>
              <a:t> – lack of device or platform diversity or inability to interact with assistive devices</a:t>
            </a:r>
            <a:endParaRPr lang="en-CA" dirty="0"/>
          </a:p>
        </p:txBody>
      </p:sp>
    </p:spTree>
    <p:extLst>
      <p:ext uri="{BB962C8B-B14F-4D97-AF65-F5344CB8AC3E}">
        <p14:creationId xmlns:p14="http://schemas.microsoft.com/office/powerpoint/2010/main" val="3778988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lstStyle/>
          <a:p>
            <a:r>
              <a:rPr lang="en-CA" dirty="0" smtClean="0"/>
              <a:t/>
            </a:r>
            <a:br>
              <a:rPr lang="en-CA" dirty="0" smtClean="0"/>
            </a:br>
            <a:r>
              <a:rPr lang="en-CA" dirty="0" smtClean="0"/>
              <a:t>Aim of Inclusive Design</a:t>
            </a:r>
            <a:br>
              <a:rPr lang="en-CA" dirty="0" smtClean="0"/>
            </a:br>
            <a:r>
              <a:rPr lang="en-CA" sz="3600" i="1" dirty="0"/>
              <a:t>(#a11y)</a:t>
            </a:r>
            <a:r>
              <a:rPr lang="en-CA" i="1" dirty="0"/>
              <a:t/>
            </a:r>
            <a:br>
              <a:rPr lang="en-CA" i="1" dirty="0"/>
            </a:br>
            <a:endParaRPr lang="en-CA" dirty="0"/>
          </a:p>
        </p:txBody>
      </p:sp>
      <p:sp>
        <p:nvSpPr>
          <p:cNvPr id="3" name="Content Placeholder 2"/>
          <p:cNvSpPr>
            <a:spLocks noGrp="1"/>
          </p:cNvSpPr>
          <p:nvPr>
            <p:ph idx="1"/>
          </p:nvPr>
        </p:nvSpPr>
        <p:spPr>
          <a:xfrm>
            <a:off x="457200" y="1628800"/>
            <a:ext cx="8229600" cy="4497363"/>
          </a:xfrm>
        </p:spPr>
        <p:txBody>
          <a:bodyPr/>
          <a:lstStyle/>
          <a:p>
            <a:r>
              <a:rPr lang="en-CA" dirty="0" smtClean="0"/>
              <a:t>Provide services and information that give a person a sense of dignity, independence, integration and equal opportunity</a:t>
            </a:r>
          </a:p>
          <a:p>
            <a:pPr marL="0" indent="0">
              <a:buNone/>
            </a:pPr>
            <a:endParaRPr lang="en-CA" dirty="0" smtClean="0"/>
          </a:p>
          <a:p>
            <a:r>
              <a:rPr lang="en-CA" dirty="0" smtClean="0"/>
              <a:t>The best thing about inclusive design … simplicity, sound design, success through improved uptake, reduced errors, reduced enquiries, inclusion</a:t>
            </a:r>
            <a:endParaRPr lang="en-CA" dirty="0"/>
          </a:p>
        </p:txBody>
      </p:sp>
    </p:spTree>
    <p:extLst>
      <p:ext uri="{BB962C8B-B14F-4D97-AF65-F5344CB8AC3E}">
        <p14:creationId xmlns:p14="http://schemas.microsoft.com/office/powerpoint/2010/main" val="1915428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B8B88E69DC084DB4454BD303FC84A8" ma:contentTypeVersion="0" ma:contentTypeDescription="Create a new document." ma:contentTypeScope="" ma:versionID="1ecfcc0e9dc7a70c6e4f3ef885d95856">
  <xsd:schema xmlns:xsd="http://www.w3.org/2001/XMLSchema" xmlns:xs="http://www.w3.org/2001/XMLSchema" xmlns:p="http://schemas.microsoft.com/office/2006/metadata/properties" targetNamespace="http://schemas.microsoft.com/office/2006/metadata/properties" ma:root="true" ma:fieldsID="1648c5e0ecb366114e52100a5efdb1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AF29FC-63F9-4EC0-A194-DB5A0CAAC4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03EEADE-DF3C-42B2-A819-F45EBF927177}">
  <ds:schemaRefs>
    <ds:schemaRef ds:uri="http://schemas.microsoft.com/sharepoint/v3/contenttype/forms"/>
  </ds:schemaRefs>
</ds:datastoreItem>
</file>

<file path=customXml/itemProps3.xml><?xml version="1.0" encoding="utf-8"?>
<ds:datastoreItem xmlns:ds="http://schemas.openxmlformats.org/officeDocument/2006/customXml" ds:itemID="{C8F7BCDC-42FC-41AB-A454-1101C630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5682</TotalTime>
  <Words>4280</Words>
  <Application>Microsoft Office PowerPoint</Application>
  <PresentationFormat>On-screen Show (4:3)</PresentationFormat>
  <Paragraphs>457</Paragraphs>
  <Slides>41</Slides>
  <Notes>40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Digital Product Innovation in the Public Service</vt:lpstr>
      <vt:lpstr>Just Quickly …</vt:lpstr>
      <vt:lpstr>Overview</vt:lpstr>
      <vt:lpstr>Statistically Speaking</vt:lpstr>
      <vt:lpstr>but</vt:lpstr>
      <vt:lpstr>Disability Barriers</vt:lpstr>
      <vt:lpstr>Understanding</vt:lpstr>
      <vt:lpstr>Societal Barriers</vt:lpstr>
      <vt:lpstr> Aim of Inclusive Design (#a11y) </vt:lpstr>
      <vt:lpstr>What happens</vt:lpstr>
      <vt:lpstr>And here’s some more reasons why</vt:lpstr>
      <vt:lpstr>1 …</vt:lpstr>
      <vt:lpstr>… 2 …</vt:lpstr>
      <vt:lpstr>… 3 …</vt:lpstr>
      <vt:lpstr>… and 4</vt:lpstr>
      <vt:lpstr>Accessibility Standards</vt:lpstr>
      <vt:lpstr>WCAG Principles</vt:lpstr>
      <vt:lpstr>How? Design fundamentals</vt:lpstr>
      <vt:lpstr>Personas</vt:lpstr>
      <vt:lpstr>Example Personas</vt:lpstr>
      <vt:lpstr>Marty</vt:lpstr>
      <vt:lpstr>Randy</vt:lpstr>
      <vt:lpstr>Reggie</vt:lpstr>
      <vt:lpstr>Seung</vt:lpstr>
      <vt:lpstr>Dot</vt:lpstr>
      <vt:lpstr>Dale</vt:lpstr>
      <vt:lpstr>Aubrey</vt:lpstr>
      <vt:lpstr>Common Elements</vt:lpstr>
      <vt:lpstr>UI Design</vt:lpstr>
      <vt:lpstr>Coding</vt:lpstr>
      <vt:lpstr>Testing</vt:lpstr>
      <vt:lpstr>Activity in Gov</vt:lpstr>
      <vt:lpstr>Scope of Considerations</vt:lpstr>
      <vt:lpstr>Demo Time</vt:lpstr>
      <vt:lpstr>Run Screenreader Run</vt:lpstr>
      <vt:lpstr>Tools</vt:lpstr>
      <vt:lpstr>Tools - Online</vt:lpstr>
      <vt:lpstr>Tools – Add-ons</vt:lpstr>
      <vt:lpstr>Tools – Real Assistive Devices</vt:lpstr>
      <vt:lpstr>Tools – Automated Testing</vt:lpstr>
      <vt:lpstr>Then …</vt:lpstr>
    </vt:vector>
  </TitlesOfParts>
  <Company>Province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Leckenby, Heidi GCPE:EX</dc:creator>
  <cp:lastModifiedBy>McLeod, Gavin TRAN:EX</cp:lastModifiedBy>
  <cp:revision>142</cp:revision>
  <cp:lastPrinted>2017-05-17T17:15:46Z</cp:lastPrinted>
  <dcterms:created xsi:type="dcterms:W3CDTF">2017-05-16T17:14:11Z</dcterms:created>
  <dcterms:modified xsi:type="dcterms:W3CDTF">2017-12-06T00:52:34Z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0x01010010B8B88E69DC084DB4454BD303FC84A8</vt:lpwstr>
  </property>
  <property fmtid="{D5CDD505-2E9C-101B-9397-08002B2CF9AE}" pid="3" name="IsMyDocuments">
    <vt:bool>true</vt:bool>
  </property>
</Properties>
</file>