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5"/>
  </p:notesMasterIdLst>
  <p:sldIdLst>
    <p:sldId id="260" r:id="rId2"/>
    <p:sldId id="331" r:id="rId3"/>
    <p:sldId id="316" r:id="rId4"/>
    <p:sldId id="270" r:id="rId5"/>
    <p:sldId id="267" r:id="rId6"/>
    <p:sldId id="317" r:id="rId7"/>
    <p:sldId id="318" r:id="rId8"/>
    <p:sldId id="319" r:id="rId9"/>
    <p:sldId id="296" r:id="rId10"/>
    <p:sldId id="322" r:id="rId11"/>
    <p:sldId id="321" r:id="rId12"/>
    <p:sldId id="320" r:id="rId13"/>
    <p:sldId id="297" r:id="rId14"/>
    <p:sldId id="323" r:id="rId15"/>
    <p:sldId id="324" r:id="rId16"/>
    <p:sldId id="325" r:id="rId17"/>
    <p:sldId id="326" r:id="rId18"/>
    <p:sldId id="298" r:id="rId19"/>
    <p:sldId id="327" r:id="rId20"/>
    <p:sldId id="328" r:id="rId21"/>
    <p:sldId id="329" r:id="rId22"/>
    <p:sldId id="330" r:id="rId23"/>
    <p:sldId id="284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7BE"/>
    <a:srgbClr val="2A7B7E"/>
    <a:srgbClr val="000000"/>
    <a:srgbClr val="A6A6A6"/>
    <a:srgbClr val="5FC2D3"/>
    <a:srgbClr val="3366FF"/>
    <a:srgbClr val="3333FF"/>
    <a:srgbClr val="FFFFFF"/>
    <a:srgbClr val="5F5F5F"/>
    <a:srgbClr val="3DC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8" autoAdjust="0"/>
    <p:restoredTop sz="94660"/>
  </p:normalViewPr>
  <p:slideViewPr>
    <p:cSldViewPr>
      <p:cViewPr varScale="1">
        <p:scale>
          <a:sx n="102" d="100"/>
          <a:sy n="102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8" d="100"/>
        <a:sy n="178" d="100"/>
      </p:scale>
      <p:origin x="0" y="-87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24A29-24A8-4A46-B455-98C5AFC569DE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3CE92-5289-46A3-80C0-7FCBA8AD48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457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98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5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30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206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7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79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7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44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22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67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61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9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35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1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2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70117" y="1995686"/>
            <a:ext cx="440377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15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4400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鞋 子 售 卖 平 台</a:t>
            </a:r>
            <a:endParaRPr lang="en-US" altLang="zh-CN" sz="4400" dirty="0">
              <a:solidFill>
                <a:srgbClr val="2A7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724128" y="4587974"/>
            <a:ext cx="3230372" cy="307777"/>
          </a:xfrm>
          <a:prstGeom prst="rect">
            <a:avLst/>
          </a:prstGeom>
          <a:solidFill>
            <a:srgbClr val="2A7B7E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小组成员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: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苗琪鹏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边增旭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陈金龙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王衍鹏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308">
        <p14:prism isInverted="1"/>
      </p:transition>
    </mc:Choice>
    <mc:Fallback xmlns="">
      <p:transition spd="slow" advTm="130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084071" y="32017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管理员注册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en-US" altLang="zh-CN" sz="1800" dirty="0">
                <a:solidFill>
                  <a:schemeClr val="bg1"/>
                </a:solidFill>
              </a:rPr>
              <a:t>.1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管理员注册页面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管理员仅需填写账号、密码即可完成注册。账号与之前不可重复，如果重复，会提示账号已存在。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989140"/>
            <a:ext cx="3907652" cy="22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084067" y="320172"/>
            <a:ext cx="1467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管理员登陆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2.2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955302"/>
            <a:ext cx="3907652" cy="235094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9D524CC-510A-429B-A22D-A07894F1350F}"/>
              </a:ext>
            </a:extLst>
          </p:cNvPr>
          <p:cNvSpPr/>
          <p:nvPr/>
        </p:nvSpPr>
        <p:spPr>
          <a:xfrm>
            <a:off x="4781254" y="2068945"/>
            <a:ext cx="425523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管理员需填写登录时的账号密码便完成登录。如果账号输入错误且没有此账号不存在会提示账号不存在，密码错误会提示密码错误。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66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08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管理用户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2.3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2627784" y="2863752"/>
            <a:ext cx="425523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管理用户页面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管理员可以查看所有用户的信息，以及管理用户的权限，可以禁用或者解禁用户，禁用后用户将无法登录。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2308" y="1036622"/>
            <a:ext cx="6977891" cy="12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1963548" y="949373"/>
            <a:ext cx="3057863" cy="3057863"/>
          </a:xfrm>
          <a:prstGeom prst="ellipse">
            <a:avLst/>
          </a:prstGeom>
          <a:solidFill>
            <a:srgbClr val="FFFFFF">
              <a:alpha val="20000"/>
            </a:srgbClr>
          </a:solidFill>
          <a:ln w="177800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4" name="椭圆 43"/>
          <p:cNvSpPr/>
          <p:nvPr/>
        </p:nvSpPr>
        <p:spPr>
          <a:xfrm>
            <a:off x="2186887" y="1158031"/>
            <a:ext cx="2625874" cy="2625874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6" name="椭圆 45"/>
          <p:cNvSpPr/>
          <p:nvPr/>
        </p:nvSpPr>
        <p:spPr>
          <a:xfrm>
            <a:off x="2339752" y="1307525"/>
            <a:ext cx="2341561" cy="2341561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800" b="1" dirty="0">
              <a:solidFill>
                <a:srgbClr val="2A7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5"/>
          <p:cNvSpPr txBox="1"/>
          <p:nvPr/>
        </p:nvSpPr>
        <p:spPr>
          <a:xfrm>
            <a:off x="5370047" y="2057162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15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商品部分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FA5617-AAD4-49A3-B583-A34CAF9B9AF0}"/>
              </a:ext>
            </a:extLst>
          </p:cNvPr>
          <p:cNvSpPr txBox="1"/>
          <p:nvPr/>
        </p:nvSpPr>
        <p:spPr>
          <a:xfrm>
            <a:off x="7694205" y="4587974"/>
            <a:ext cx="1082348" cy="307777"/>
          </a:xfrm>
          <a:prstGeom prst="rect">
            <a:avLst/>
          </a:prstGeom>
          <a:solidFill>
            <a:srgbClr val="2A7B7E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边曾旭部分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 advTm="651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15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添加商品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3.1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添加商品页面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管理员需填写鞋名、款式、</a:t>
            </a:r>
            <a:r>
              <a:rPr lang="en-US" altLang="zh-CN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40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号的数量、</a:t>
            </a:r>
            <a:r>
              <a:rPr lang="en-US" altLang="zh-CN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41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号的数量、</a:t>
            </a:r>
            <a:r>
              <a:rPr lang="en-US" altLang="zh-CN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42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号的数量、</a:t>
            </a:r>
            <a:r>
              <a:rPr lang="en-US" altLang="zh-CN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 43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号的数量、</a:t>
            </a:r>
            <a:r>
              <a:rPr lang="en-US" altLang="zh-CN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 44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号的数量、</a:t>
            </a:r>
            <a:r>
              <a:rPr lang="en-US" altLang="zh-CN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 45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号的数量、</a:t>
            </a:r>
            <a:r>
              <a:rPr lang="en-US" altLang="zh-CN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 46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号的数量、以及价格还需上传商品图片，如果图片没有上传会提示上传图片。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801" y="805686"/>
            <a:ext cx="3038064" cy="43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9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16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管理商品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3.2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683568" y="3414009"/>
            <a:ext cx="73610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管理商品页面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管理员查看显示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全部商品的全部商品信息，可以根据商品名搜索得出相应的商品，并可以进行更改以及删除操作。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7784" y="917458"/>
            <a:ext cx="6521596" cy="301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955838" y="32017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更改商品信息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3.3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更改商品信息页面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管理员可以更改鞋子各个鞋子尺码的数量以及调整鞋子的价格。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188" y="805686"/>
            <a:ext cx="2977290" cy="43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6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955836" y="32017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查看商品款式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3.4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查看商品款式页面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管理员可以查看所有上传过商品的所有款式。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588" y="1607387"/>
            <a:ext cx="4056081" cy="211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椭圆 51"/>
          <p:cNvSpPr/>
          <p:nvPr/>
        </p:nvSpPr>
        <p:spPr>
          <a:xfrm>
            <a:off x="1963548" y="949373"/>
            <a:ext cx="3057863" cy="3057863"/>
          </a:xfrm>
          <a:prstGeom prst="ellipse">
            <a:avLst/>
          </a:prstGeom>
          <a:solidFill>
            <a:srgbClr val="FFFFFF">
              <a:alpha val="20000"/>
            </a:srgbClr>
          </a:solidFill>
          <a:ln w="177800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3" name="椭圆 52"/>
          <p:cNvSpPr/>
          <p:nvPr/>
        </p:nvSpPr>
        <p:spPr>
          <a:xfrm>
            <a:off x="2186887" y="1158031"/>
            <a:ext cx="2625874" cy="2625874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4" name="椭圆 53"/>
          <p:cNvSpPr/>
          <p:nvPr/>
        </p:nvSpPr>
        <p:spPr>
          <a:xfrm>
            <a:off x="2339752" y="1307525"/>
            <a:ext cx="2341561" cy="2341561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800" b="1" dirty="0">
              <a:solidFill>
                <a:srgbClr val="2A7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"/>
          <p:cNvSpPr txBox="1"/>
          <p:nvPr/>
        </p:nvSpPr>
        <p:spPr>
          <a:xfrm>
            <a:off x="5370047" y="2057162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15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订单部分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1ABD48-6763-4956-B53F-DFE6D32D4BEB}"/>
              </a:ext>
            </a:extLst>
          </p:cNvPr>
          <p:cNvSpPr txBox="1"/>
          <p:nvPr/>
        </p:nvSpPr>
        <p:spPr>
          <a:xfrm>
            <a:off x="7694206" y="4587974"/>
            <a:ext cx="1082349" cy="307777"/>
          </a:xfrm>
          <a:prstGeom prst="rect">
            <a:avLst/>
          </a:prstGeom>
          <a:solidFill>
            <a:srgbClr val="2A7B7E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苗琪鹏部分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 advTm="1192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16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用户首页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en-US" altLang="zh-CN" sz="1800" dirty="0">
                <a:solidFill>
                  <a:schemeClr val="bg1"/>
                </a:solidFill>
              </a:rPr>
              <a:t>.1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6948264" y="1707654"/>
            <a:ext cx="1800200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用户首页页面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显示所有管理员上传的鞋子的名以及价格，可以根据鞋名进行搜索。点击商品图片可以进入购买页面。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13030"/>
            <a:ext cx="6509645" cy="41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1">
            <a:extLst>
              <a:ext uri="{FF2B5EF4-FFF2-40B4-BE49-F238E27FC236}">
                <a16:creationId xmlns:a16="http://schemas.microsoft.com/office/drawing/2014/main" id="{B2EBF65E-0563-4FCB-BC99-5D019BF26998}"/>
              </a:ext>
            </a:extLst>
          </p:cNvPr>
          <p:cNvGrpSpPr/>
          <p:nvPr/>
        </p:nvGrpSpPr>
        <p:grpSpPr bwMode="auto">
          <a:xfrm>
            <a:off x="-27754" y="233262"/>
            <a:ext cx="9158420" cy="1114352"/>
            <a:chOff x="0" y="0"/>
            <a:chExt cx="12192000" cy="2952750"/>
          </a:xfrm>
        </p:grpSpPr>
        <p:sp>
          <p:nvSpPr>
            <p:cNvPr id="102" name="矩形 7">
              <a:extLst>
                <a:ext uri="{FF2B5EF4-FFF2-40B4-BE49-F238E27FC236}">
                  <a16:creationId xmlns:a16="http://schemas.microsoft.com/office/drawing/2014/main" id="{8D11DE72-5C1B-467B-9D52-A6F3314AF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9550"/>
              <a:ext cx="12192000" cy="251460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" name="矩形 8">
              <a:extLst>
                <a:ext uri="{FF2B5EF4-FFF2-40B4-BE49-F238E27FC236}">
                  <a16:creationId xmlns:a16="http://schemas.microsoft.com/office/drawing/2014/main" id="{49D647B7-6A93-4DD3-86B3-08D2A847F7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0"/>
              <a:ext cx="12192000" cy="13335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" name="矩形 10">
              <a:extLst>
                <a:ext uri="{FF2B5EF4-FFF2-40B4-BE49-F238E27FC236}">
                  <a16:creationId xmlns:a16="http://schemas.microsoft.com/office/drawing/2014/main" id="{EFDE42F8-F467-47DB-A2AD-68E52CD1DB4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2819400"/>
              <a:ext cx="12192000" cy="13335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4F59D0BA-D8D2-4596-8021-181AA91C8CCE}"/>
              </a:ext>
            </a:extLst>
          </p:cNvPr>
          <p:cNvSpPr/>
          <p:nvPr/>
        </p:nvSpPr>
        <p:spPr>
          <a:xfrm>
            <a:off x="3183304" y="494455"/>
            <a:ext cx="2736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F498660-3AB0-43A3-A340-ADA774AF2081}"/>
              </a:ext>
            </a:extLst>
          </p:cNvPr>
          <p:cNvSpPr/>
          <p:nvPr/>
        </p:nvSpPr>
        <p:spPr>
          <a:xfrm>
            <a:off x="1619672" y="2355726"/>
            <a:ext cx="5328592" cy="1656185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AAEF35A-8E6A-4BFE-AA04-CCFB22B91DC6}"/>
              </a:ext>
            </a:extLst>
          </p:cNvPr>
          <p:cNvSpPr/>
          <p:nvPr/>
        </p:nvSpPr>
        <p:spPr>
          <a:xfrm>
            <a:off x="1958550" y="2643758"/>
            <a:ext cx="4650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本项目管理员为鞋子售卖，管理员相当于卖家，而用户相当于买家。用户和管理员进行鞋子的买卖的平台。</a:t>
            </a:r>
          </a:p>
        </p:txBody>
      </p:sp>
    </p:spTree>
    <p:extLst>
      <p:ext uri="{BB962C8B-B14F-4D97-AF65-F5344CB8AC3E}">
        <p14:creationId xmlns:p14="http://schemas.microsoft.com/office/powerpoint/2010/main" val="85889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16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购买商品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4.2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购买商品页面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用户可以选择数量以及尺码号进行购买，如果该尺码数量不足会提示该尺码数量不足。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1640174"/>
            <a:ext cx="4255235" cy="24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17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显示订单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en-US" altLang="zh-CN" sz="1800" dirty="0">
                <a:solidFill>
                  <a:schemeClr val="bg1"/>
                </a:solidFill>
              </a:rPr>
              <a:t>.3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6660232" y="1707654"/>
            <a:ext cx="208823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显示订单页面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显示商品的订单号、商品图片、商品名、尺寸、数量以及价格。可以根据订单号以及商品名进行搜索商品。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170155"/>
            <a:ext cx="6156176" cy="34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827600" y="32017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管理员查看订单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en-US" altLang="zh-CN" sz="1800" dirty="0">
                <a:solidFill>
                  <a:schemeClr val="bg1"/>
                </a:solidFill>
              </a:rPr>
              <a:t>.3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6444208" y="1707654"/>
            <a:ext cx="2304256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管理员查看订单页面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管理员查看显示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商品的订单号、商品图片、商品名、尺寸、数量、价格、用户名、电话号码、收货地址。可以根据订单号以及商品名进行搜索商品。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5171"/>
            <a:ext cx="6228184" cy="40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11"/>
          <p:cNvGrpSpPr/>
          <p:nvPr/>
        </p:nvGrpSpPr>
        <p:grpSpPr bwMode="auto">
          <a:xfrm>
            <a:off x="0" y="487062"/>
            <a:ext cx="9158420" cy="3380832"/>
            <a:chOff x="0" y="0"/>
            <a:chExt cx="12192000" cy="2952750"/>
          </a:xfrm>
        </p:grpSpPr>
        <p:sp>
          <p:nvSpPr>
            <p:cNvPr id="42" name="矩形 7"/>
            <p:cNvSpPr>
              <a:spLocks noChangeArrowheads="1"/>
            </p:cNvSpPr>
            <p:nvPr/>
          </p:nvSpPr>
          <p:spPr bwMode="auto">
            <a:xfrm>
              <a:off x="0" y="209550"/>
              <a:ext cx="12192000" cy="251460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矩形 8"/>
            <p:cNvSpPr>
              <a:spLocks noChangeArrowheads="1"/>
            </p:cNvSpPr>
            <p:nvPr/>
          </p:nvSpPr>
          <p:spPr bwMode="auto">
            <a:xfrm flipV="1">
              <a:off x="0" y="0"/>
              <a:ext cx="12192000" cy="13335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矩形 10"/>
            <p:cNvSpPr>
              <a:spLocks noChangeArrowheads="1"/>
            </p:cNvSpPr>
            <p:nvPr/>
          </p:nvSpPr>
          <p:spPr bwMode="auto">
            <a:xfrm flipV="1">
              <a:off x="0" y="2819400"/>
              <a:ext cx="12192000" cy="13335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6" name="TextBox 44"/>
          <p:cNvSpPr txBox="1"/>
          <p:nvPr/>
        </p:nvSpPr>
        <p:spPr>
          <a:xfrm>
            <a:off x="1714480" y="785800"/>
            <a:ext cx="5297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9600" b="1" dirty="0">
              <a:solidFill>
                <a:srgbClr val="2A7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952">
        <p14:vortex dir="r"/>
      </p:transition>
    </mc:Choice>
    <mc:Fallback xmlns="">
      <p:transition spd="slow" advTm="195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1">
            <a:extLst>
              <a:ext uri="{FF2B5EF4-FFF2-40B4-BE49-F238E27FC236}">
                <a16:creationId xmlns:a16="http://schemas.microsoft.com/office/drawing/2014/main" id="{B2EBF65E-0563-4FCB-BC99-5D019BF26998}"/>
              </a:ext>
            </a:extLst>
          </p:cNvPr>
          <p:cNvGrpSpPr/>
          <p:nvPr/>
        </p:nvGrpSpPr>
        <p:grpSpPr bwMode="auto">
          <a:xfrm>
            <a:off x="-27754" y="233262"/>
            <a:ext cx="9158420" cy="1114352"/>
            <a:chOff x="0" y="0"/>
            <a:chExt cx="12192000" cy="2952750"/>
          </a:xfrm>
        </p:grpSpPr>
        <p:sp>
          <p:nvSpPr>
            <p:cNvPr id="102" name="矩形 7">
              <a:extLst>
                <a:ext uri="{FF2B5EF4-FFF2-40B4-BE49-F238E27FC236}">
                  <a16:creationId xmlns:a16="http://schemas.microsoft.com/office/drawing/2014/main" id="{8D11DE72-5C1B-467B-9D52-A6F3314AF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9550"/>
              <a:ext cx="12192000" cy="251460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" name="矩形 8">
              <a:extLst>
                <a:ext uri="{FF2B5EF4-FFF2-40B4-BE49-F238E27FC236}">
                  <a16:creationId xmlns:a16="http://schemas.microsoft.com/office/drawing/2014/main" id="{49D647B7-6A93-4DD3-86B3-08D2A847F7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0"/>
              <a:ext cx="12192000" cy="13335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" name="矩形 10">
              <a:extLst>
                <a:ext uri="{FF2B5EF4-FFF2-40B4-BE49-F238E27FC236}">
                  <a16:creationId xmlns:a16="http://schemas.microsoft.com/office/drawing/2014/main" id="{EFDE42F8-F467-47DB-A2AD-68E52CD1DB4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2819400"/>
              <a:ext cx="12192000" cy="13335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4F59D0BA-D8D2-4596-8021-181AA91C8CCE}"/>
              </a:ext>
            </a:extLst>
          </p:cNvPr>
          <p:cNvSpPr/>
          <p:nvPr/>
        </p:nvSpPr>
        <p:spPr>
          <a:xfrm>
            <a:off x="3183304" y="494455"/>
            <a:ext cx="2736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</a:p>
        </p:txBody>
      </p:sp>
      <p:sp>
        <p:nvSpPr>
          <p:cNvPr id="112" name="圆角矩形 61">
            <a:extLst>
              <a:ext uri="{FF2B5EF4-FFF2-40B4-BE49-F238E27FC236}">
                <a16:creationId xmlns:a16="http://schemas.microsoft.com/office/drawing/2014/main" id="{E627D1B6-5DA0-4BAF-82E1-2E57D1F0B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95686"/>
            <a:ext cx="1584176" cy="4835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6F9F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5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" name="矩形 62">
            <a:extLst>
              <a:ext uri="{FF2B5EF4-FFF2-40B4-BE49-F238E27FC236}">
                <a16:creationId xmlns:a16="http://schemas.microsoft.com/office/drawing/2014/main" id="{5E178D82-599D-45CC-885C-E4D558A5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46" y="2068175"/>
            <a:ext cx="11775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>
            <a:spAutoFit/>
          </a:bodyPr>
          <a:lstStyle/>
          <a:p>
            <a:r>
              <a:rPr lang="zh-CN" altLang="en-US" sz="16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en-US" altLang="zh-CN" sz="16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苗琪鹏</a:t>
            </a:r>
          </a:p>
        </p:txBody>
      </p:sp>
      <p:sp>
        <p:nvSpPr>
          <p:cNvPr id="150" name="圆角矩形 61">
            <a:extLst>
              <a:ext uri="{FF2B5EF4-FFF2-40B4-BE49-F238E27FC236}">
                <a16:creationId xmlns:a16="http://schemas.microsoft.com/office/drawing/2014/main" id="{D3601361-1F32-4DE8-9A2F-F88DCB24F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641" y="1995686"/>
            <a:ext cx="1584176" cy="4835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6F9F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5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1" name="矩形 62">
            <a:extLst>
              <a:ext uri="{FF2B5EF4-FFF2-40B4-BE49-F238E27FC236}">
                <a16:creationId xmlns:a16="http://schemas.microsoft.com/office/drawing/2014/main" id="{86314F09-C41C-4DE5-852F-A8A1FA8A4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946" y="2068175"/>
            <a:ext cx="7078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>
            <a:spAutoFit/>
          </a:bodyPr>
          <a:lstStyle/>
          <a:p>
            <a:r>
              <a:rPr lang="zh-CN" altLang="en-US" sz="16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边增旭</a:t>
            </a:r>
          </a:p>
        </p:txBody>
      </p:sp>
      <p:sp>
        <p:nvSpPr>
          <p:cNvPr id="156" name="圆角矩形 61">
            <a:extLst>
              <a:ext uri="{FF2B5EF4-FFF2-40B4-BE49-F238E27FC236}">
                <a16:creationId xmlns:a16="http://schemas.microsoft.com/office/drawing/2014/main" id="{2BB45BD5-3092-49E9-9662-C105C2AA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520" y="1995686"/>
            <a:ext cx="1584176" cy="4835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6F9F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5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7" name="矩形 62">
            <a:extLst>
              <a:ext uri="{FF2B5EF4-FFF2-40B4-BE49-F238E27FC236}">
                <a16:creationId xmlns:a16="http://schemas.microsoft.com/office/drawing/2014/main" id="{4C2DA828-8640-4AF3-B2AF-29B04F7C8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665" y="2079301"/>
            <a:ext cx="7078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>
            <a:spAutoFit/>
          </a:bodyPr>
          <a:lstStyle/>
          <a:p>
            <a:r>
              <a:rPr lang="zh-CN" altLang="en-US" sz="16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陈金龙</a:t>
            </a:r>
          </a:p>
        </p:txBody>
      </p:sp>
      <p:sp>
        <p:nvSpPr>
          <p:cNvPr id="158" name="圆角矩形 61">
            <a:extLst>
              <a:ext uri="{FF2B5EF4-FFF2-40B4-BE49-F238E27FC236}">
                <a16:creationId xmlns:a16="http://schemas.microsoft.com/office/drawing/2014/main" id="{4320AC9E-5958-4333-A5DC-D03BB2C84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224" y="2022737"/>
            <a:ext cx="1584176" cy="4835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6F9F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5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" name="矩形 62">
            <a:extLst>
              <a:ext uri="{FF2B5EF4-FFF2-40B4-BE49-F238E27FC236}">
                <a16:creationId xmlns:a16="http://schemas.microsoft.com/office/drawing/2014/main" id="{83E3C77E-1DA1-4C00-9F8D-5F5611491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2095226"/>
            <a:ext cx="7078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>
            <a:spAutoFit/>
          </a:bodyPr>
          <a:lstStyle/>
          <a:p>
            <a:r>
              <a:rPr lang="zh-CN" altLang="en-US" sz="16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王衍鹏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F498660-3AB0-43A3-A340-ADA774AF2081}"/>
              </a:ext>
            </a:extLst>
          </p:cNvPr>
          <p:cNvSpPr/>
          <p:nvPr/>
        </p:nvSpPr>
        <p:spPr>
          <a:xfrm>
            <a:off x="195480" y="2690668"/>
            <a:ext cx="1840272" cy="1969313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AAEF35A-8E6A-4BFE-AA04-CCFB22B91DC6}"/>
              </a:ext>
            </a:extLst>
          </p:cNvPr>
          <p:cNvSpPr/>
          <p:nvPr/>
        </p:nvSpPr>
        <p:spPr>
          <a:xfrm>
            <a:off x="301501" y="2805658"/>
            <a:ext cx="160620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负责订单部分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负责用户页显示查找商品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用户购买商品生成订单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用户及管理员显示订单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E88C7B4-9652-4C67-848E-A24C69E76731}"/>
              </a:ext>
            </a:extLst>
          </p:cNvPr>
          <p:cNvSpPr/>
          <p:nvPr/>
        </p:nvSpPr>
        <p:spPr>
          <a:xfrm>
            <a:off x="2627784" y="2671264"/>
            <a:ext cx="1840272" cy="1969313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E81E810D-3732-4CF7-86B9-927325616DB8}"/>
              </a:ext>
            </a:extLst>
          </p:cNvPr>
          <p:cNvSpPr/>
          <p:nvPr/>
        </p:nvSpPr>
        <p:spPr>
          <a:xfrm>
            <a:off x="2733805" y="2786254"/>
            <a:ext cx="160620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负责商品部分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负责管理员上传商品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管理员搜索、更改和删除商品，以及商品的类别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10153C5-E18E-4BA3-B175-E499B677AE8B}"/>
              </a:ext>
            </a:extLst>
          </p:cNvPr>
          <p:cNvSpPr/>
          <p:nvPr/>
        </p:nvSpPr>
        <p:spPr>
          <a:xfrm>
            <a:off x="4999472" y="2694196"/>
            <a:ext cx="1840272" cy="1969313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257EA4ED-F1FA-4B24-A11A-FE273341DB00}"/>
              </a:ext>
            </a:extLst>
          </p:cNvPr>
          <p:cNvSpPr/>
          <p:nvPr/>
        </p:nvSpPr>
        <p:spPr>
          <a:xfrm>
            <a:off x="5105493" y="2809186"/>
            <a:ext cx="160620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负责用户部分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负责用户登陆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以及用户修改个人信息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用户修改个人密码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FC59C4AC-FFDE-4721-AABE-DD3D73283474}"/>
              </a:ext>
            </a:extLst>
          </p:cNvPr>
          <p:cNvSpPr/>
          <p:nvPr/>
        </p:nvSpPr>
        <p:spPr>
          <a:xfrm>
            <a:off x="7236296" y="2690668"/>
            <a:ext cx="1840272" cy="1969313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A8F4325-631A-4F0F-B045-24F2FECB712A}"/>
              </a:ext>
            </a:extLst>
          </p:cNvPr>
          <p:cNvSpPr/>
          <p:nvPr/>
        </p:nvSpPr>
        <p:spPr>
          <a:xfrm>
            <a:off x="7342317" y="2805658"/>
            <a:ext cx="160620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负责管理员部分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负责管理员登陆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管理员注册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以及对用户登陆进行封禁以及解封</a:t>
            </a:r>
          </a:p>
        </p:txBody>
      </p:sp>
    </p:spTree>
    <p:extLst>
      <p:ext uri="{BB962C8B-B14F-4D97-AF65-F5344CB8AC3E}">
        <p14:creationId xmlns:p14="http://schemas.microsoft.com/office/powerpoint/2010/main" val="315719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1963548" y="949373"/>
            <a:ext cx="3057863" cy="3057863"/>
          </a:xfrm>
          <a:prstGeom prst="ellipse">
            <a:avLst/>
          </a:prstGeom>
          <a:solidFill>
            <a:srgbClr val="FFFFFF">
              <a:alpha val="20000"/>
            </a:srgbClr>
          </a:solidFill>
          <a:ln w="177800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5" name="椭圆 24"/>
          <p:cNvSpPr/>
          <p:nvPr/>
        </p:nvSpPr>
        <p:spPr>
          <a:xfrm>
            <a:off x="2186887" y="1158031"/>
            <a:ext cx="2625874" cy="2625874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6" name="椭圆 25"/>
          <p:cNvSpPr/>
          <p:nvPr/>
        </p:nvSpPr>
        <p:spPr>
          <a:xfrm>
            <a:off x="2339752" y="1307525"/>
            <a:ext cx="2341561" cy="2341561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800" b="1" dirty="0">
              <a:solidFill>
                <a:srgbClr val="2A7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5"/>
          <p:cNvSpPr txBox="1"/>
          <p:nvPr/>
        </p:nvSpPr>
        <p:spPr>
          <a:xfrm>
            <a:off x="5370047" y="2057162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15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用户部分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D42742-4C46-4EEE-8AD5-B46016B0F71B}"/>
              </a:ext>
            </a:extLst>
          </p:cNvPr>
          <p:cNvSpPr txBox="1"/>
          <p:nvPr/>
        </p:nvSpPr>
        <p:spPr>
          <a:xfrm>
            <a:off x="7694204" y="4587974"/>
            <a:ext cx="1082348" cy="307777"/>
          </a:xfrm>
          <a:prstGeom prst="rect">
            <a:avLst/>
          </a:prstGeom>
          <a:solidFill>
            <a:srgbClr val="2A7B7E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陈金龙部分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 advTm="1783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08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1.1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用户需填写账号、邮箱、密码、用户名、性别、手机号码、尺码号、收货地址方可完成注册。账号与之前不可重复，如果重复，会提示账号已存在。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529"/>
            <a:ext cx="3907652" cy="3934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09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1.2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用户需填写登录时的账号密码便完成登录。如果账号输入错误且没有此账号不存在会提示账号不存在，密码错误会提示密码错误。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2105159"/>
            <a:ext cx="3907652" cy="20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1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10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1.3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用户该页面会显示当前个人信息，用户可以更改自己的用户名，性别，尺码号，以及收货地址。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415781"/>
            <a:ext cx="3907652" cy="34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08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更改密码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56028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1.4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更改密码页面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用户需填写自己的原密码，以及要更改之后的新密码，以及重复输入新密码。如果原密码不正确会显示密码不正确，如果两次密码输入不一致会显示密码不一致。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804324"/>
            <a:ext cx="3907652" cy="26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1963548" y="949373"/>
            <a:ext cx="3057863" cy="3057863"/>
          </a:xfrm>
          <a:prstGeom prst="ellipse">
            <a:avLst/>
          </a:prstGeom>
          <a:solidFill>
            <a:srgbClr val="FFFFFF">
              <a:alpha val="20000"/>
            </a:srgbClr>
          </a:solidFill>
          <a:ln w="177800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4" name="椭圆 43"/>
          <p:cNvSpPr/>
          <p:nvPr/>
        </p:nvSpPr>
        <p:spPr>
          <a:xfrm>
            <a:off x="2186887" y="1158031"/>
            <a:ext cx="2625874" cy="2625874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6" name="椭圆 45"/>
          <p:cNvSpPr/>
          <p:nvPr/>
        </p:nvSpPr>
        <p:spPr>
          <a:xfrm>
            <a:off x="2339752" y="1307525"/>
            <a:ext cx="2341561" cy="2341561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800" b="1" dirty="0">
              <a:solidFill>
                <a:srgbClr val="2A7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5"/>
          <p:cNvSpPr txBox="1"/>
          <p:nvPr/>
        </p:nvSpPr>
        <p:spPr>
          <a:xfrm>
            <a:off x="5370047" y="2057162"/>
            <a:ext cx="295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5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管理员部分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A1677E-B6B2-492F-8E6E-B0029FC41B16}"/>
              </a:ext>
            </a:extLst>
          </p:cNvPr>
          <p:cNvSpPr txBox="1"/>
          <p:nvPr/>
        </p:nvSpPr>
        <p:spPr>
          <a:xfrm>
            <a:off x="7694204" y="4587974"/>
            <a:ext cx="1082348" cy="307777"/>
          </a:xfrm>
          <a:prstGeom prst="rect">
            <a:avLst/>
          </a:prstGeom>
          <a:solidFill>
            <a:srgbClr val="2A7B7E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王衍鹏部分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 advTm="943">
    <p:pull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Office PowerPoint</Application>
  <PresentationFormat>全屏显示(16:9)</PresentationFormat>
  <Paragraphs>147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Open Sans Light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2018-06-11T09:36:24Z</dcterms:created>
  <dcterms:modified xsi:type="dcterms:W3CDTF">2020-11-25T05:03:13Z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