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46"/>
  </p:notesMasterIdLst>
  <p:handoutMasterIdLst>
    <p:handoutMasterId r:id="rId47"/>
  </p:handoutMasterIdLst>
  <p:sldIdLst>
    <p:sldId id="256" r:id="rId2"/>
    <p:sldId id="357" r:id="rId3"/>
    <p:sldId id="417" r:id="rId4"/>
    <p:sldId id="394" r:id="rId5"/>
    <p:sldId id="397" r:id="rId6"/>
    <p:sldId id="441" r:id="rId7"/>
    <p:sldId id="423" r:id="rId8"/>
    <p:sldId id="398" r:id="rId9"/>
    <p:sldId id="399" r:id="rId10"/>
    <p:sldId id="415" r:id="rId11"/>
    <p:sldId id="416" r:id="rId12"/>
    <p:sldId id="424" r:id="rId13"/>
    <p:sldId id="426" r:id="rId14"/>
    <p:sldId id="407" r:id="rId15"/>
    <p:sldId id="400" r:id="rId16"/>
    <p:sldId id="401" r:id="rId17"/>
    <p:sldId id="402" r:id="rId18"/>
    <p:sldId id="403" r:id="rId19"/>
    <p:sldId id="427" r:id="rId20"/>
    <p:sldId id="428" r:id="rId21"/>
    <p:sldId id="419" r:id="rId22"/>
    <p:sldId id="420" r:id="rId23"/>
    <p:sldId id="408" r:id="rId24"/>
    <p:sldId id="430" r:id="rId25"/>
    <p:sldId id="435" r:id="rId26"/>
    <p:sldId id="425" r:id="rId27"/>
    <p:sldId id="433" r:id="rId28"/>
    <p:sldId id="436" r:id="rId29"/>
    <p:sldId id="434" r:id="rId30"/>
    <p:sldId id="411" r:id="rId31"/>
    <p:sldId id="431" r:id="rId32"/>
    <p:sldId id="432" r:id="rId33"/>
    <p:sldId id="429" r:id="rId34"/>
    <p:sldId id="422" r:id="rId35"/>
    <p:sldId id="421" r:id="rId36"/>
    <p:sldId id="412" r:id="rId37"/>
    <p:sldId id="437" r:id="rId38"/>
    <p:sldId id="440" r:id="rId39"/>
    <p:sldId id="442" r:id="rId40"/>
    <p:sldId id="413" r:id="rId41"/>
    <p:sldId id="414" r:id="rId42"/>
    <p:sldId id="393" r:id="rId43"/>
    <p:sldId id="438" r:id="rId44"/>
    <p:sldId id="439" r:id="rId4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77" autoAdjust="0"/>
    <p:restoredTop sz="90154" autoAdjust="0"/>
  </p:normalViewPr>
  <p:slideViewPr>
    <p:cSldViewPr>
      <p:cViewPr varScale="1">
        <p:scale>
          <a:sx n="103" d="100"/>
          <a:sy n="103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76"/>
    </p:cViewPr>
  </p:sorter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CE4D54B6-422A-4186-8C75-25B271B81C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817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D3571C7A-8279-4569-B1CE-643CACC988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66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3072B-DA5A-4B60-BC9F-3FCD4F737F7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776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030D5-F7D6-4EC7-9609-6033352B6BD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73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CC389-5D78-4936-8131-0196086857D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240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91F76-FDF9-48D8-BB7C-ECF2EAA371A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768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144F1-5934-423C-8DA7-E31B7CBB0B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130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FB92CD-2FC4-4697-9A6A-9AD348BD28C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818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824E9-E5EA-475F-B5ED-A1E47E48AF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19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DDD68-F88E-4BDD-AD2B-FECD6205A5C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913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F857E-5118-46AC-B78C-B152F7259C4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07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AF4F2-92D3-4361-BDA3-FC865E35019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721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11ED6-F0EF-4B68-BF83-486453EAF89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61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480739-7C58-47A7-8961-C085CFA11C1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2555875" y="6565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D015CBA-B47A-44BD-85E5-31F5D626AD72}" type="slidenum">
              <a:rPr lang="en-US" altLang="zh-CN" sz="1400">
                <a:latin typeface="华文细黑" pitchFamily="2" charset="-122"/>
                <a:ea typeface="华文细黑" pitchFamily="2" charset="-122"/>
              </a:rPr>
              <a:pPr algn="r">
                <a:defRPr/>
              </a:pPr>
              <a:t>‹#›</a:t>
            </a:fld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90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大数据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6400800" cy="1176536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</a:rPr>
              <a:t>大数据知识介绍</a:t>
            </a:r>
          </a:p>
        </p:txBody>
      </p:sp>
      <p:pic>
        <p:nvPicPr>
          <p:cNvPr id="8198" name="Picture 6" descr="http://www.ihotd.com/uploads/allimg/140617/24-14061GH5322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WordCount</a:t>
            </a:r>
            <a:r>
              <a:rPr lang="zh-CN" altLang="en-US" sz="4000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/>
              <a:t>map(String key, String value):</a:t>
            </a:r>
          </a:p>
          <a:p>
            <a:pPr>
              <a:buNone/>
            </a:pPr>
            <a:r>
              <a:rPr lang="en-US" altLang="zh-CN" sz="2000" dirty="0"/>
              <a:t>    // key: document name</a:t>
            </a:r>
          </a:p>
          <a:p>
            <a:pPr>
              <a:buNone/>
            </a:pPr>
            <a:r>
              <a:rPr lang="en-US" altLang="zh-CN" sz="2000" dirty="0"/>
              <a:t>    // value: document contents</a:t>
            </a:r>
          </a:p>
          <a:p>
            <a:pPr>
              <a:buNone/>
            </a:pPr>
            <a:r>
              <a:rPr lang="en-US" altLang="zh-CN" sz="2000" dirty="0"/>
              <a:t>    for each word w in value:</a:t>
            </a:r>
          </a:p>
          <a:p>
            <a:pPr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EmitIntermediate</a:t>
            </a:r>
            <a:r>
              <a:rPr lang="en-US" altLang="zh-CN" sz="2000" dirty="0"/>
              <a:t>(w, “1″);</a:t>
            </a:r>
          </a:p>
          <a:p>
            <a:pPr>
              <a:buNone/>
            </a:pPr>
            <a:r>
              <a:rPr lang="en-US" altLang="zh-CN" sz="2000" dirty="0"/>
              <a:t>reduce(String key, </a:t>
            </a:r>
            <a:r>
              <a:rPr lang="en-US" altLang="zh-CN" sz="2000" dirty="0" err="1"/>
              <a:t>Iterator</a:t>
            </a:r>
            <a:r>
              <a:rPr lang="en-US" altLang="zh-CN" sz="2000" dirty="0"/>
              <a:t> values):</a:t>
            </a:r>
          </a:p>
          <a:p>
            <a:pPr>
              <a:buNone/>
            </a:pPr>
            <a:r>
              <a:rPr lang="en-US" altLang="zh-CN" sz="2000" dirty="0"/>
              <a:t>    // key: a word</a:t>
            </a:r>
          </a:p>
          <a:p>
            <a:pPr>
              <a:buNone/>
            </a:pPr>
            <a:r>
              <a:rPr lang="en-US" altLang="zh-CN" sz="2000" dirty="0"/>
              <a:t>    // values: a list of counts</a:t>
            </a:r>
          </a:p>
          <a:p>
            <a:pPr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result = 0;</a:t>
            </a:r>
          </a:p>
          <a:p>
            <a:pPr>
              <a:buNone/>
            </a:pPr>
            <a:r>
              <a:rPr lang="en-US" altLang="zh-CN" sz="2000" dirty="0"/>
              <a:t>    for each v in values:</a:t>
            </a:r>
          </a:p>
          <a:p>
            <a:pPr>
              <a:buNone/>
            </a:pPr>
            <a:r>
              <a:rPr lang="en-US" altLang="zh-CN" sz="2000" dirty="0"/>
              <a:t>        result += </a:t>
            </a:r>
            <a:r>
              <a:rPr lang="en-US" altLang="zh-CN" sz="2000" dirty="0" err="1"/>
              <a:t>ParseInt</a:t>
            </a:r>
            <a:r>
              <a:rPr lang="en-US" altLang="zh-CN" sz="2000" dirty="0"/>
              <a:t>(v);</a:t>
            </a:r>
          </a:p>
          <a:p>
            <a:pPr>
              <a:buNone/>
            </a:pPr>
            <a:r>
              <a:rPr lang="en-US" altLang="zh-CN" sz="2000" dirty="0"/>
              <a:t>    Emit(</a:t>
            </a:r>
            <a:r>
              <a:rPr lang="en-US" altLang="zh-CN" sz="2000" dirty="0" err="1"/>
              <a:t>AsString</a:t>
            </a:r>
            <a:r>
              <a:rPr lang="en-US" altLang="zh-CN" sz="2000" dirty="0"/>
              <a:t>(result));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Map-Reduce</a:t>
            </a:r>
            <a:r>
              <a:rPr lang="zh-CN" altLang="en-US" sz="4000" dirty="0"/>
              <a:t>任务执行过程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://www.bkjia.com/uploads/allimg/140423/1225523422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1" y="2204864"/>
            <a:ext cx="8870233" cy="41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计算架构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://www.itnose.net/img/20140430/100240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99820"/>
            <a:ext cx="7152729" cy="43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0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物理结构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222" y="2204864"/>
            <a:ext cx="7991218" cy="43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634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555875" y="428625"/>
            <a:ext cx="6130925" cy="989013"/>
          </a:xfrm>
        </p:spPr>
        <p:txBody>
          <a:bodyPr/>
          <a:lstStyle/>
          <a:p>
            <a:r>
              <a:rPr lang="zh-CN" altLang="en-US" dirty="0">
                <a:solidFill>
                  <a:srgbClr val="277B55"/>
                </a:solidFill>
                <a:latin typeface="幼圆" pitchFamily="49" charset="-122"/>
                <a:ea typeface="幼圆" pitchFamily="49" charset="-122"/>
              </a:rPr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1714500"/>
            <a:ext cx="3600450" cy="3659188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Hadoop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体系结构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2400" b="1" dirty="0">
                <a:solidFill>
                  <a:srgbClr val="277B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Hadoop</a:t>
            </a:r>
            <a:r>
              <a:rPr lang="zh-CN" altLang="en-US" sz="2400" b="1" dirty="0">
                <a:solidFill>
                  <a:srgbClr val="277B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及子项目</a:t>
            </a:r>
            <a:endParaRPr lang="en-US" altLang="zh-CN" sz="2400" b="1" dirty="0">
              <a:solidFill>
                <a:srgbClr val="277B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其他大数据工具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大数据核心能力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推荐资料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5" name="Picture 2" descr="MANSIGN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67544" y="980728"/>
            <a:ext cx="3290114" cy="244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188" y="1196975"/>
            <a:ext cx="21605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CN" altLang="en-US" sz="32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目    录</a:t>
            </a:r>
            <a:endParaRPr lang="zh-CN" altLang="en-US" sz="32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及其子项目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pic>
        <p:nvPicPr>
          <p:cNvPr id="19458" name="Picture 2" descr="http://images.51cto.com/files/uploadimg/20111020/1929024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508286"/>
            <a:ext cx="7674259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思想来源于</a:t>
            </a:r>
            <a:r>
              <a:rPr lang="en-US" altLang="zh-CN" sz="2000" dirty="0"/>
              <a:t>Google</a:t>
            </a:r>
            <a:r>
              <a:rPr lang="zh-CN" altLang="en-US" sz="2000" dirty="0"/>
              <a:t>论文</a:t>
            </a:r>
            <a:r>
              <a:rPr lang="en-US" altLang="zh-CN" sz="2000" dirty="0" err="1"/>
              <a:t>BigTable</a:t>
            </a:r>
            <a:endParaRPr lang="en-US" altLang="zh-CN" sz="2000" dirty="0"/>
          </a:p>
          <a:p>
            <a:r>
              <a:rPr lang="zh-CN" altLang="en-US" sz="2000" dirty="0"/>
              <a:t>列式数据库</a:t>
            </a:r>
            <a:r>
              <a:rPr lang="en-US" altLang="zh-CN" sz="2000" dirty="0"/>
              <a:t>(</a:t>
            </a:r>
            <a:r>
              <a:rPr lang="zh-CN" altLang="en-US" sz="2000" dirty="0"/>
              <a:t>同一个列族存储在一起，</a:t>
            </a:r>
            <a:r>
              <a:rPr lang="en-US" altLang="zh-CN" sz="2000" dirty="0"/>
              <a:t>LSM</a:t>
            </a:r>
            <a:r>
              <a:rPr lang="zh-CN" altLang="en-US" sz="2000" dirty="0"/>
              <a:t>树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检索数据通过：表</a:t>
            </a:r>
            <a:r>
              <a:rPr lang="en-US" altLang="zh-CN" sz="2000" dirty="0"/>
              <a:t>+</a:t>
            </a:r>
            <a:r>
              <a:rPr lang="zh-CN" altLang="en-US" sz="2000" dirty="0"/>
              <a:t>行标识</a:t>
            </a:r>
            <a:r>
              <a:rPr lang="en-US" altLang="zh-CN" sz="2000" dirty="0"/>
              <a:t>+</a:t>
            </a:r>
            <a:r>
              <a:rPr lang="zh-CN" altLang="en-US" sz="2000" dirty="0"/>
              <a:t>列族</a:t>
            </a:r>
            <a:r>
              <a:rPr lang="en-US" altLang="zh-CN" sz="2000" dirty="0"/>
              <a:t>:</a:t>
            </a:r>
            <a:r>
              <a:rPr lang="zh-CN" altLang="en-US" sz="2000" dirty="0"/>
              <a:t>列族值</a:t>
            </a:r>
            <a:r>
              <a:rPr lang="en-US" altLang="zh-CN" sz="2000" dirty="0"/>
              <a:t>+</a:t>
            </a:r>
            <a:r>
              <a:rPr lang="zh-CN" altLang="en-US" sz="2000" dirty="0"/>
              <a:t>时间戳（默认为最后一次）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356992"/>
            <a:ext cx="8409546" cy="201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000" dirty="0"/>
              <a:t>数据仓库工具。可以把</a:t>
            </a:r>
            <a:r>
              <a:rPr lang="en-US" altLang="zh-CN" sz="2000" dirty="0" err="1"/>
              <a:t>Hadoop</a:t>
            </a:r>
            <a:r>
              <a:rPr lang="zh-CN" altLang="en-US" sz="2000" dirty="0"/>
              <a:t>下的原始结构化数据变成</a:t>
            </a:r>
            <a:r>
              <a:rPr lang="en-US" altLang="zh-CN" sz="2000" dirty="0"/>
              <a:t>Hive</a:t>
            </a:r>
            <a:r>
              <a:rPr lang="zh-CN" altLang="en-US" sz="2000" dirty="0"/>
              <a:t>中的表 </a:t>
            </a:r>
          </a:p>
          <a:p>
            <a:r>
              <a:rPr lang="zh-CN" altLang="en-US" sz="2000" dirty="0"/>
              <a:t>支持一种与</a:t>
            </a:r>
            <a:r>
              <a:rPr lang="en-US" altLang="zh-CN" sz="2000" dirty="0"/>
              <a:t>SQL</a:t>
            </a:r>
            <a:r>
              <a:rPr lang="zh-CN" altLang="en-US" sz="2000" dirty="0"/>
              <a:t>几乎完全相同的语言</a:t>
            </a:r>
            <a:r>
              <a:rPr lang="en-US" altLang="zh-CN" sz="2000" dirty="0" err="1"/>
              <a:t>HiveQL</a:t>
            </a:r>
            <a:r>
              <a:rPr lang="zh-CN" altLang="en-US" sz="2000" dirty="0"/>
              <a:t>。除了不支持更新、索引和事务，几乎</a:t>
            </a:r>
            <a:r>
              <a:rPr lang="en-US" altLang="zh-CN" sz="2000" dirty="0"/>
              <a:t>SQL</a:t>
            </a:r>
            <a:r>
              <a:rPr lang="zh-CN" altLang="en-US" sz="2000" dirty="0"/>
              <a:t>的其它特征都能支持 </a:t>
            </a:r>
          </a:p>
          <a:p>
            <a:r>
              <a:rPr lang="zh-CN" altLang="en-US" sz="2000" dirty="0"/>
              <a:t>可以看成是从</a:t>
            </a:r>
            <a:r>
              <a:rPr lang="en-US" altLang="zh-CN" sz="2000" dirty="0"/>
              <a:t>SQL</a:t>
            </a:r>
            <a:r>
              <a:rPr lang="zh-CN" altLang="en-US" sz="2000" dirty="0"/>
              <a:t>到</a:t>
            </a:r>
            <a:r>
              <a:rPr lang="en-US" altLang="zh-CN" sz="2000" dirty="0"/>
              <a:t>Map-Reduce</a:t>
            </a:r>
            <a:r>
              <a:rPr lang="zh-CN" altLang="en-US" sz="2000" dirty="0"/>
              <a:t>的映射器 </a:t>
            </a:r>
          </a:p>
          <a:p>
            <a:r>
              <a:rPr lang="zh-CN" altLang="en-US" sz="2000" dirty="0"/>
              <a:t>提供</a:t>
            </a:r>
            <a:r>
              <a:rPr lang="en-US" altLang="zh-CN" sz="2000" dirty="0"/>
              <a:t>shell</a:t>
            </a:r>
            <a:r>
              <a:rPr lang="zh-CN" altLang="en-US" sz="2000" dirty="0"/>
              <a:t>、</a:t>
            </a:r>
            <a:r>
              <a:rPr lang="en-US" altLang="zh-CN" sz="2000" dirty="0"/>
              <a:t>JDBC/ODBC</a:t>
            </a:r>
            <a:r>
              <a:rPr lang="zh-CN" altLang="en-US" sz="2000" dirty="0"/>
              <a:t>、</a:t>
            </a:r>
            <a:r>
              <a:rPr lang="en-US" altLang="zh-CN" sz="2000" dirty="0"/>
              <a:t>Thrift</a:t>
            </a:r>
            <a:r>
              <a:rPr lang="zh-CN" altLang="en-US" sz="2000" dirty="0"/>
              <a:t>、</a:t>
            </a:r>
            <a:r>
              <a:rPr lang="en-US" altLang="zh-CN" sz="2000" dirty="0"/>
              <a:t>Web</a:t>
            </a:r>
            <a:r>
              <a:rPr lang="zh-CN" altLang="en-US" sz="2000" dirty="0"/>
              <a:t>等接口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1864584"/>
            <a:ext cx="3786214" cy="473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Hadoop</a:t>
            </a:r>
            <a:r>
              <a:rPr lang="zh-CN" altLang="en-US" sz="2000" dirty="0"/>
              <a:t>客户端 </a:t>
            </a:r>
          </a:p>
          <a:p>
            <a:r>
              <a:rPr lang="zh-CN" altLang="en-US" sz="2000" dirty="0"/>
              <a:t>使用类似于</a:t>
            </a:r>
            <a:r>
              <a:rPr lang="en-US" altLang="zh-CN" sz="2000" dirty="0"/>
              <a:t>SQL</a:t>
            </a:r>
            <a:r>
              <a:rPr lang="zh-CN" altLang="en-US" sz="2000" dirty="0"/>
              <a:t>的面向数据流的语言</a:t>
            </a:r>
            <a:r>
              <a:rPr lang="en-US" altLang="zh-CN" sz="2000" dirty="0"/>
              <a:t>Pig Latin </a:t>
            </a:r>
          </a:p>
          <a:p>
            <a:r>
              <a:rPr lang="en-US" altLang="zh-CN" sz="2000" dirty="0"/>
              <a:t>Pig Latin</a:t>
            </a:r>
            <a:r>
              <a:rPr lang="zh-CN" altLang="en-US" sz="2000" dirty="0"/>
              <a:t>可以完成排序，过滤，求和，聚组，关联等操作，可以支持自定义函数 </a:t>
            </a:r>
          </a:p>
          <a:p>
            <a:r>
              <a:rPr lang="en-US" altLang="zh-CN" sz="2000" dirty="0"/>
              <a:t>Pig</a:t>
            </a:r>
            <a:r>
              <a:rPr lang="zh-CN" altLang="en-US" sz="2000" dirty="0"/>
              <a:t>自动把</a:t>
            </a:r>
            <a:r>
              <a:rPr lang="en-US" altLang="zh-CN" sz="2000" dirty="0"/>
              <a:t>Pig Latin</a:t>
            </a:r>
            <a:r>
              <a:rPr lang="zh-CN" altLang="en-US" sz="2000" dirty="0"/>
              <a:t>映射为</a:t>
            </a:r>
            <a:r>
              <a:rPr lang="en-US" altLang="zh-CN" sz="2000" dirty="0"/>
              <a:t>Map-Reduce</a:t>
            </a:r>
          </a:p>
          <a:p>
            <a:r>
              <a:rPr lang="zh-CN" altLang="en-US" sz="2000" dirty="0"/>
              <a:t>作业上传到集群运行，减少用户编写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程序的苦恼 </a:t>
            </a:r>
          </a:p>
          <a:p>
            <a:r>
              <a:rPr lang="zh-CN" altLang="en-US" sz="2000" dirty="0"/>
              <a:t>三种运行方式：</a:t>
            </a:r>
            <a:r>
              <a:rPr lang="en-US" altLang="zh-CN" sz="2000" dirty="0"/>
              <a:t>Grunt shell</a:t>
            </a:r>
            <a:r>
              <a:rPr lang="zh-CN" altLang="en-US" sz="2000" dirty="0"/>
              <a:t>，脚本方式，嵌入式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614491"/>
            <a:ext cx="4286280" cy="388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常见的数据挖掘、机器学习算法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回归</a:t>
            </a:r>
            <a:endParaRPr lang="en-US" altLang="zh-CN" dirty="0"/>
          </a:p>
          <a:p>
            <a:pPr lvl="1"/>
            <a:r>
              <a:rPr lang="zh-CN" altLang="en-US" dirty="0"/>
              <a:t>一元线性回归、多元线性回归</a:t>
            </a:r>
            <a:endParaRPr lang="en-US" altLang="zh-CN" dirty="0"/>
          </a:p>
          <a:p>
            <a:pPr lvl="1"/>
            <a:r>
              <a:rPr lang="zh-CN" altLang="en-US" dirty="0"/>
              <a:t>非线性回归</a:t>
            </a:r>
            <a:endParaRPr lang="en-US" altLang="zh-CN" dirty="0"/>
          </a:p>
          <a:p>
            <a:pPr lvl="1"/>
            <a:r>
              <a:rPr lang="en-US" altLang="zh-CN" dirty="0"/>
              <a:t>Logiest</a:t>
            </a:r>
            <a:r>
              <a:rPr lang="zh-CN" altLang="en-US" dirty="0"/>
              <a:t>回归</a:t>
            </a:r>
            <a:endParaRPr lang="en-US" altLang="zh-CN" dirty="0"/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1"/>
            <a:r>
              <a:rPr lang="zh-CN" altLang="en-US" dirty="0"/>
              <a:t>条件概率：贝叶斯</a:t>
            </a:r>
            <a:endParaRPr lang="en-US" altLang="zh-CN" dirty="0"/>
          </a:p>
          <a:p>
            <a:pPr lvl="1"/>
            <a:r>
              <a:rPr lang="zh-CN" altLang="en-US" dirty="0"/>
              <a:t>信息熵：决策树、随机森林</a:t>
            </a:r>
            <a:endParaRPr lang="en-US" altLang="zh-CN" dirty="0"/>
          </a:p>
          <a:p>
            <a:pPr lvl="1"/>
            <a:r>
              <a:rPr lang="zh-CN" altLang="en-US" dirty="0"/>
              <a:t>几何：</a:t>
            </a:r>
            <a:r>
              <a:rPr lang="en-US" altLang="zh-CN" dirty="0"/>
              <a:t>k-</a:t>
            </a:r>
            <a:r>
              <a:rPr lang="zh-CN" altLang="en-US" dirty="0"/>
              <a:t>近邻</a:t>
            </a:r>
            <a:r>
              <a:rPr lang="en-US" altLang="zh-CN" dirty="0"/>
              <a:t>(</a:t>
            </a:r>
            <a:r>
              <a:rPr lang="en-US" altLang="zh-CN" dirty="0" err="1"/>
              <a:t>Knn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几何，矩阵变换：支持向量机</a:t>
            </a:r>
            <a:endParaRPr lang="en-US" altLang="zh-CN" dirty="0"/>
          </a:p>
          <a:p>
            <a:r>
              <a:rPr lang="zh-CN" altLang="en-US" dirty="0"/>
              <a:t>聚类</a:t>
            </a:r>
            <a:endParaRPr lang="en-US" altLang="zh-CN" dirty="0"/>
          </a:p>
          <a:p>
            <a:pPr lvl="1"/>
            <a:r>
              <a:rPr lang="zh-CN" altLang="en-US" b="1" dirty="0"/>
              <a:t>层次聚类</a:t>
            </a:r>
            <a:endParaRPr lang="en-US" altLang="zh-CN" dirty="0"/>
          </a:p>
          <a:p>
            <a:pPr lvl="1"/>
            <a:r>
              <a:rPr lang="en-US" altLang="zh-CN" dirty="0"/>
              <a:t>K-Means</a:t>
            </a:r>
          </a:p>
          <a:p>
            <a:pPr lvl="1"/>
            <a:r>
              <a:rPr lang="en-US" altLang="zh-CN" dirty="0" err="1"/>
              <a:t>Kcenter</a:t>
            </a:r>
            <a:endParaRPr lang="en-US" altLang="zh-CN" dirty="0"/>
          </a:p>
          <a:p>
            <a:pPr lvl="1"/>
            <a:r>
              <a:rPr lang="en-US" altLang="zh-CN" dirty="0"/>
              <a:t>DBSCAN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9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555875" y="428625"/>
            <a:ext cx="6130925" cy="989013"/>
          </a:xfrm>
        </p:spPr>
        <p:txBody>
          <a:bodyPr/>
          <a:lstStyle/>
          <a:p>
            <a:r>
              <a:rPr lang="zh-CN" altLang="en-US" dirty="0">
                <a:solidFill>
                  <a:srgbClr val="277B55"/>
                </a:solidFill>
                <a:latin typeface="幼圆" pitchFamily="49" charset="-122"/>
                <a:ea typeface="幼圆" pitchFamily="49" charset="-122"/>
              </a:rPr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1714500"/>
            <a:ext cx="3600450" cy="3659188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2400" b="1" dirty="0">
                <a:solidFill>
                  <a:srgbClr val="277B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Hadoop</a:t>
            </a:r>
            <a:r>
              <a:rPr lang="zh-CN" altLang="en-US" sz="2400" b="1" dirty="0">
                <a:solidFill>
                  <a:srgbClr val="277B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体系结构</a:t>
            </a:r>
            <a:endParaRPr lang="en-US" altLang="zh-CN" sz="2400" b="1" dirty="0">
              <a:solidFill>
                <a:srgbClr val="277B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Hadoop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及子项目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其他大数据工具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大数据核心能力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推荐资料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5" name="Picture 2" descr="MANSIGN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67544" y="980728"/>
            <a:ext cx="3290114" cy="244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188" y="1196975"/>
            <a:ext cx="21605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CN" altLang="en-US" sz="32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目    录</a:t>
            </a:r>
            <a:endParaRPr lang="zh-CN" altLang="en-US" sz="32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常见的数据挖掘、机器学习算法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离群体检测</a:t>
            </a:r>
            <a:endParaRPr lang="en-US" altLang="zh-CN" dirty="0"/>
          </a:p>
          <a:p>
            <a:r>
              <a:rPr lang="zh-CN" altLang="en-US" dirty="0"/>
              <a:t>推荐系统</a:t>
            </a:r>
            <a:endParaRPr lang="en-US" altLang="zh-CN" dirty="0"/>
          </a:p>
          <a:p>
            <a:pPr lvl="1"/>
            <a:r>
              <a:rPr lang="zh-CN" altLang="en-US" dirty="0"/>
              <a:t>协同过滤：</a:t>
            </a:r>
            <a:r>
              <a:rPr lang="en-US" altLang="zh-CN" dirty="0"/>
              <a:t>Item CF</a:t>
            </a:r>
            <a:r>
              <a:rPr lang="zh-CN" altLang="en-US" dirty="0"/>
              <a:t>，</a:t>
            </a:r>
            <a:r>
              <a:rPr lang="en-US" altLang="zh-CN" dirty="0"/>
              <a:t>User CF</a:t>
            </a:r>
          </a:p>
          <a:p>
            <a:pPr lvl="1"/>
            <a:r>
              <a:rPr lang="zh-CN" altLang="en-US" dirty="0"/>
              <a:t>频繁模式挖掘：</a:t>
            </a:r>
            <a:r>
              <a:rPr lang="en-US" altLang="zh-CN" dirty="0"/>
              <a:t> </a:t>
            </a:r>
            <a:r>
              <a:rPr lang="en-US" altLang="zh-CN" dirty="0" err="1"/>
              <a:t>Apriori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FP-Growth</a:t>
            </a:r>
            <a:r>
              <a:rPr lang="zh-CN" altLang="en-US" dirty="0"/>
              <a:t>、</a:t>
            </a:r>
            <a:r>
              <a:rPr lang="en-US" altLang="zh-CN" dirty="0"/>
              <a:t>PFP</a:t>
            </a:r>
          </a:p>
          <a:p>
            <a:pPr lvl="1"/>
            <a:r>
              <a:rPr lang="zh-CN" altLang="en-US" dirty="0"/>
              <a:t>文本挖掘</a:t>
            </a:r>
            <a:endParaRPr lang="en-US" altLang="zh-CN" dirty="0"/>
          </a:p>
          <a:p>
            <a:r>
              <a:rPr lang="zh-CN" altLang="en-US" dirty="0"/>
              <a:t>降维技术</a:t>
            </a:r>
            <a:endParaRPr lang="en-US" altLang="zh-CN" dirty="0"/>
          </a:p>
          <a:p>
            <a:pPr lvl="1"/>
            <a:r>
              <a:rPr lang="zh-CN" altLang="en-US" dirty="0"/>
              <a:t>主成分分析、因子分析</a:t>
            </a:r>
            <a:endParaRPr lang="en-US" altLang="zh-CN" dirty="0"/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7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Mahout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Hadoop</a:t>
            </a:r>
            <a:r>
              <a:rPr lang="zh-CN" altLang="en-US" dirty="0"/>
              <a:t>平台的机器学习工具库</a:t>
            </a:r>
            <a:endParaRPr lang="en-US" altLang="zh-CN" dirty="0"/>
          </a:p>
          <a:p>
            <a:r>
              <a:rPr lang="zh-CN" altLang="en-US" dirty="0"/>
              <a:t>支持命令行与编程接口</a:t>
            </a:r>
            <a:endParaRPr lang="en-US" altLang="zh-CN" dirty="0"/>
          </a:p>
          <a:p>
            <a:r>
              <a:rPr lang="zh-CN" altLang="en-US" dirty="0"/>
              <a:t>将算法转化为</a:t>
            </a:r>
            <a:r>
              <a:rPr lang="en-US" altLang="zh-CN" dirty="0" err="1"/>
              <a:t>MapReduce</a:t>
            </a:r>
            <a:r>
              <a:rPr lang="zh-CN" altLang="en-US" dirty="0"/>
              <a:t>任务</a:t>
            </a:r>
            <a:endParaRPr lang="en-US" altLang="zh-CN" dirty="0"/>
          </a:p>
          <a:p>
            <a:r>
              <a:rPr lang="zh-CN" altLang="en-US" dirty="0"/>
              <a:t>支持算法</a:t>
            </a:r>
            <a:endParaRPr lang="en-US" altLang="zh-CN" dirty="0"/>
          </a:p>
          <a:p>
            <a:pPr lvl="1"/>
            <a:r>
              <a:rPr lang="zh-CN" altLang="en-US" b="1" dirty="0"/>
              <a:t>分类</a:t>
            </a:r>
            <a:r>
              <a:rPr lang="en-US" altLang="zh-CN" b="1" dirty="0"/>
              <a:t>Classification</a:t>
            </a:r>
          </a:p>
          <a:p>
            <a:pPr lvl="1"/>
            <a:r>
              <a:rPr lang="zh-CN" altLang="en-US" b="1" dirty="0"/>
              <a:t>聚类</a:t>
            </a:r>
            <a:r>
              <a:rPr lang="en-US" altLang="zh-CN" b="1" dirty="0"/>
              <a:t>Clustering</a:t>
            </a:r>
          </a:p>
          <a:p>
            <a:pPr lvl="1"/>
            <a:r>
              <a:rPr lang="zh-CN" altLang="en-US" b="1" dirty="0"/>
              <a:t>模式挖掘</a:t>
            </a:r>
            <a:r>
              <a:rPr lang="en-US" altLang="zh-CN" b="1" dirty="0"/>
              <a:t>Pattern Mining</a:t>
            </a:r>
          </a:p>
          <a:p>
            <a:pPr lvl="1"/>
            <a:r>
              <a:rPr lang="zh-CN" altLang="en-US" b="1" dirty="0"/>
              <a:t>降维</a:t>
            </a:r>
            <a:r>
              <a:rPr lang="en-US" altLang="zh-CN" b="1" dirty="0"/>
              <a:t>Dimension reduction</a:t>
            </a:r>
          </a:p>
          <a:p>
            <a:pPr lvl="1"/>
            <a:r>
              <a:rPr lang="zh-CN" altLang="en-US" b="1" dirty="0"/>
              <a:t>推荐系统</a:t>
            </a:r>
            <a:r>
              <a:rPr lang="en-US" altLang="zh-CN" b="1" dirty="0"/>
              <a:t>Recommenders / Collaborative Filtering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9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数据发布与订阅</a:t>
            </a:r>
            <a:endParaRPr lang="en-US" altLang="zh-CN" b="1" dirty="0"/>
          </a:p>
          <a:p>
            <a:r>
              <a:rPr lang="en-US" altLang="zh-CN" b="1" dirty="0"/>
              <a:t>Name Service</a:t>
            </a:r>
          </a:p>
          <a:p>
            <a:r>
              <a:rPr lang="zh-CN" altLang="en-US" b="1" dirty="0"/>
              <a:t>分布通知</a:t>
            </a:r>
            <a:r>
              <a:rPr lang="en-US" altLang="zh-CN" b="1" dirty="0"/>
              <a:t>/</a:t>
            </a:r>
            <a:r>
              <a:rPr lang="zh-CN" altLang="en-US" b="1" dirty="0"/>
              <a:t>协调</a:t>
            </a:r>
            <a:endParaRPr lang="en-US" altLang="zh-CN" b="1" dirty="0"/>
          </a:p>
          <a:p>
            <a:r>
              <a:rPr lang="zh-CN" altLang="en-US" b="1" dirty="0"/>
              <a:t>分布式锁</a:t>
            </a:r>
            <a:endParaRPr lang="en-US" altLang="zh-CN" b="1" dirty="0"/>
          </a:p>
          <a:p>
            <a:r>
              <a:rPr lang="zh-CN" altLang="en-US" b="1" dirty="0"/>
              <a:t>集群管理</a:t>
            </a:r>
            <a:endParaRPr lang="en-US" altLang="zh-CN" b="1" dirty="0"/>
          </a:p>
          <a:p>
            <a:r>
              <a:rPr lang="zh-CN" altLang="en-US" b="1" dirty="0"/>
              <a:t>分布式队列</a:t>
            </a:r>
            <a:endParaRPr lang="en-US" altLang="zh-CN" b="1" dirty="0"/>
          </a:p>
          <a:p>
            <a:r>
              <a:rPr lang="zh-CN" altLang="en-US" b="1" dirty="0"/>
              <a:t>编写分布式程序的标准方法（神器）</a:t>
            </a:r>
            <a:endParaRPr lang="en-US" altLang="zh-CN" b="1" dirty="0"/>
          </a:p>
          <a:p>
            <a:r>
              <a:rPr lang="en-US" altLang="zh-CN" sz="1800" dirty="0"/>
              <a:t>http://www.kuqin.com/system-analysis/20111120/315148.html#source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473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555875" y="428625"/>
            <a:ext cx="6130925" cy="989013"/>
          </a:xfrm>
        </p:spPr>
        <p:txBody>
          <a:bodyPr/>
          <a:lstStyle/>
          <a:p>
            <a:r>
              <a:rPr lang="zh-CN" altLang="en-US" dirty="0">
                <a:solidFill>
                  <a:srgbClr val="277B55"/>
                </a:solidFill>
                <a:latin typeface="幼圆" pitchFamily="49" charset="-122"/>
                <a:ea typeface="幼圆" pitchFamily="49" charset="-122"/>
              </a:rPr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1714500"/>
            <a:ext cx="3600450" cy="3659188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Hadoop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体系结构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Hadoop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及子项目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b="1" dirty="0">
                <a:solidFill>
                  <a:srgbClr val="277B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其他大数据工具</a:t>
            </a:r>
            <a:endParaRPr lang="en-US" altLang="zh-CN" sz="2400" b="1" dirty="0">
              <a:solidFill>
                <a:srgbClr val="277B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大数据核心能力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推荐资料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5" name="Picture 2" descr="MANSIGN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67544" y="980728"/>
            <a:ext cx="3290114" cy="244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188" y="1196975"/>
            <a:ext cx="21605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CN" altLang="en-US" sz="32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目    录</a:t>
            </a:r>
            <a:endParaRPr lang="zh-CN" altLang="en-US" sz="32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数据金字塔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832127" cy="424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60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大数据核心工具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存储工具</a:t>
            </a:r>
            <a:endParaRPr lang="en-US" altLang="zh-CN" dirty="0"/>
          </a:p>
          <a:p>
            <a:pPr lvl="1"/>
            <a:r>
              <a:rPr lang="zh-CN" altLang="en-US" dirty="0"/>
              <a:t>关系型数据库：</a:t>
            </a:r>
            <a:r>
              <a:rPr lang="en-US" altLang="zh-CN" dirty="0"/>
              <a:t>Oracle, MySQL</a:t>
            </a:r>
          </a:p>
          <a:p>
            <a:pPr lvl="1"/>
            <a:r>
              <a:rPr lang="zh-CN" altLang="en-US" dirty="0"/>
              <a:t>非关系型数据库：</a:t>
            </a:r>
            <a:r>
              <a:rPr lang="en-US" altLang="zh-CN" dirty="0" err="1"/>
              <a:t>HBase</a:t>
            </a:r>
            <a:r>
              <a:rPr lang="en-US" altLang="zh-CN" dirty="0"/>
              <a:t>,  </a:t>
            </a:r>
            <a:r>
              <a:rPr lang="en-US" altLang="zh-CN" dirty="0" err="1"/>
              <a:t>MongoDB</a:t>
            </a:r>
            <a:r>
              <a:rPr lang="en-US" altLang="zh-CN" dirty="0"/>
              <a:t>, </a:t>
            </a:r>
            <a:r>
              <a:rPr lang="en-US" altLang="zh-CN" dirty="0" err="1"/>
              <a:t>Redis</a:t>
            </a:r>
            <a:r>
              <a:rPr lang="en-US" altLang="zh-CN" dirty="0"/>
              <a:t>, Cassandra, Neo4j</a:t>
            </a:r>
          </a:p>
          <a:p>
            <a:pPr lvl="1"/>
            <a:r>
              <a:rPr lang="zh-CN" altLang="en-US" dirty="0"/>
              <a:t>数据仓库：</a:t>
            </a:r>
            <a:r>
              <a:rPr lang="en-US" altLang="zh-CN" dirty="0"/>
              <a:t> Oracle ,Hive, </a:t>
            </a:r>
            <a:r>
              <a:rPr lang="en-US" altLang="zh-CN" dirty="0" err="1"/>
              <a:t>Greenplum</a:t>
            </a:r>
            <a:endParaRPr lang="en-US" altLang="zh-CN" dirty="0"/>
          </a:p>
          <a:p>
            <a:pPr lvl="1"/>
            <a:r>
              <a:rPr lang="zh-CN" altLang="en-US" dirty="0"/>
              <a:t>分布式文件系统</a:t>
            </a:r>
            <a:endParaRPr lang="en-US" altLang="zh-CN" dirty="0"/>
          </a:p>
          <a:p>
            <a:r>
              <a:rPr lang="zh-CN" altLang="en-US" dirty="0"/>
              <a:t>计算工具</a:t>
            </a:r>
            <a:endParaRPr lang="en-US" altLang="zh-CN" dirty="0"/>
          </a:p>
          <a:p>
            <a:pPr lvl="1"/>
            <a:r>
              <a:rPr lang="en-US" altLang="zh-CN" dirty="0" err="1"/>
              <a:t>hadoop</a:t>
            </a:r>
            <a:r>
              <a:rPr lang="en-US" altLang="zh-CN" dirty="0"/>
              <a:t>: </a:t>
            </a:r>
            <a:r>
              <a:rPr lang="en-US" altLang="zh-CN" dirty="0" err="1"/>
              <a:t>MapReduce</a:t>
            </a:r>
            <a:r>
              <a:rPr lang="en-US" altLang="zh-CN" dirty="0"/>
              <a:t>, Pig, </a:t>
            </a:r>
            <a:r>
              <a:rPr lang="en-US" altLang="zh-CN" b="1" dirty="0">
                <a:solidFill>
                  <a:srgbClr val="FF0000"/>
                </a:solidFill>
              </a:rPr>
              <a:t>Hive</a:t>
            </a:r>
            <a:r>
              <a:rPr lang="en-US" altLang="zh-CN" dirty="0"/>
              <a:t>, Mahout</a:t>
            </a:r>
          </a:p>
          <a:p>
            <a:pPr lvl="1"/>
            <a:r>
              <a:rPr lang="en-US" altLang="zh-CN" dirty="0"/>
              <a:t>Spark</a:t>
            </a:r>
          </a:p>
          <a:p>
            <a:pPr lvl="1"/>
            <a:r>
              <a:rPr lang="en-US" altLang="zh-CN" dirty="0"/>
              <a:t>Storm</a:t>
            </a:r>
          </a:p>
          <a:p>
            <a:r>
              <a:rPr lang="zh-CN" altLang="en-US" dirty="0"/>
              <a:t>分析建模工具</a:t>
            </a:r>
            <a:endParaRPr lang="en-US" altLang="zh-CN" dirty="0"/>
          </a:p>
          <a:p>
            <a:pPr lvl="1"/>
            <a:r>
              <a:rPr lang="en-US" altLang="zh-CN" dirty="0"/>
              <a:t>SAS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SPSS</a:t>
            </a:r>
            <a:r>
              <a:rPr lang="zh-CN" altLang="en-US" dirty="0"/>
              <a:t>、</a:t>
            </a:r>
            <a:r>
              <a:rPr lang="en-US" altLang="zh-CN" dirty="0" err="1"/>
              <a:t>Matlib</a:t>
            </a:r>
            <a:endParaRPr lang="en-US" altLang="zh-CN" dirty="0"/>
          </a:p>
          <a:p>
            <a:pPr lvl="1"/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4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分布式计算模型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Hadoop---Map Reduce</a:t>
            </a:r>
            <a:r>
              <a:rPr lang="zh-CN" altLang="en-US" sz="2800" dirty="0">
                <a:solidFill>
                  <a:schemeClr val="tx1"/>
                </a:solidFill>
              </a:rPr>
              <a:t>离线计算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Spark---</a:t>
            </a:r>
            <a:r>
              <a:rPr lang="zh-CN" altLang="en-US" sz="2800" dirty="0">
                <a:solidFill>
                  <a:schemeClr val="tx1"/>
                </a:solidFill>
              </a:rPr>
              <a:t>迭代计算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742950" lvl="2" indent="-342900"/>
            <a:r>
              <a:rPr lang="en-US" altLang="zh-CN" dirty="0"/>
              <a:t>RDD</a:t>
            </a:r>
          </a:p>
          <a:p>
            <a:pPr marL="742950" lvl="2" indent="-342900"/>
            <a:r>
              <a:rPr lang="zh-CN" altLang="en-US" dirty="0"/>
              <a:t>机器学习算法</a:t>
            </a:r>
            <a:endParaRPr lang="en-US" altLang="zh-CN" dirty="0"/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Storm---</a:t>
            </a:r>
            <a:r>
              <a:rPr lang="zh-CN" altLang="en-US" sz="2800" dirty="0">
                <a:solidFill>
                  <a:schemeClr val="tx1"/>
                </a:solidFill>
              </a:rPr>
              <a:t>实时流式计算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742950" lvl="2" indent="-342900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2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Spark: Berkeley</a:t>
            </a:r>
            <a:r>
              <a:rPr lang="zh-CN" altLang="en-US" dirty="0"/>
              <a:t>软件栈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d.hiphotos.baidu.com/baike/c0%3Dbaike92%2C5%2C5%2C92%2C30/sign=99c1c856362ac65c73086e219a9bd974/bba1cd11728b47101a54e9fac0cec3fdfc0323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5616624" cy="36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17032"/>
            <a:ext cx="3048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54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一站式解决所有问题</a:t>
            </a:r>
            <a:endParaRPr lang="en-US" altLang="zh-CN" dirty="0"/>
          </a:p>
          <a:p>
            <a:r>
              <a:rPr lang="en-US" altLang="zh-CN" dirty="0"/>
              <a:t>Scala =&gt; Pig</a:t>
            </a:r>
          </a:p>
          <a:p>
            <a:r>
              <a:rPr lang="en-US" altLang="zh-CN" dirty="0"/>
              <a:t>Shark =&gt; Hive</a:t>
            </a:r>
          </a:p>
          <a:p>
            <a:r>
              <a:rPr lang="en-US" altLang="zh-CN" dirty="0" err="1"/>
              <a:t>MLlib</a:t>
            </a:r>
            <a:r>
              <a:rPr lang="en-US" altLang="zh-CN" dirty="0"/>
              <a:t> =&gt; Mahout</a:t>
            </a:r>
          </a:p>
          <a:p>
            <a:r>
              <a:rPr lang="en-US" altLang="zh-CN" dirty="0" err="1"/>
              <a:t>Strming</a:t>
            </a:r>
            <a:r>
              <a:rPr lang="en-US" altLang="zh-CN" dirty="0"/>
              <a:t> =&gt; Storm</a:t>
            </a:r>
          </a:p>
          <a:p>
            <a:r>
              <a:rPr lang="zh-CN" altLang="en-US" dirty="0"/>
              <a:t>存储直接对接</a:t>
            </a:r>
            <a:r>
              <a:rPr lang="en-US" altLang="zh-CN" dirty="0"/>
              <a:t>HDFS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69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流式计算：先计算，再存储</a:t>
            </a:r>
            <a:endParaRPr lang="en-US" altLang="zh-CN" dirty="0"/>
          </a:p>
          <a:p>
            <a:r>
              <a:rPr lang="en-US" altLang="zh-CN" dirty="0" err="1"/>
              <a:t>Strom+Redis</a:t>
            </a:r>
            <a:endParaRPr lang="zh-CN" altLang="en-US" dirty="0"/>
          </a:p>
        </p:txBody>
      </p:sp>
      <p:pic>
        <p:nvPicPr>
          <p:cNvPr id="2050" name="Picture 2" descr="一个普通的 Storm 拓扑结构的概念性架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3238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大数据处理分析的六大最好工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51" y="3212976"/>
            <a:ext cx="377378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3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海量网页数据存储</a:t>
            </a:r>
            <a:endParaRPr lang="en-US" altLang="zh-CN" dirty="0"/>
          </a:p>
          <a:p>
            <a:r>
              <a:rPr lang="zh-CN" altLang="en-US" dirty="0"/>
              <a:t>构建倒排索引</a:t>
            </a:r>
            <a:endParaRPr lang="en-US" altLang="zh-CN" dirty="0"/>
          </a:p>
          <a:p>
            <a:r>
              <a:rPr lang="zh-CN" altLang="en-US" dirty="0"/>
              <a:t>计算网页</a:t>
            </a:r>
            <a:r>
              <a:rPr lang="en-US" altLang="zh-CN" dirty="0"/>
              <a:t>PR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关系型数据库</a:t>
            </a:r>
            <a:endParaRPr lang="en-US" altLang="zh-CN" dirty="0"/>
          </a:p>
          <a:p>
            <a:pPr lvl="1"/>
            <a:r>
              <a:rPr lang="en-US" altLang="zh-CN" dirty="0"/>
              <a:t>Oracle</a:t>
            </a:r>
          </a:p>
          <a:p>
            <a:pPr lvl="1"/>
            <a:r>
              <a:rPr lang="en-US" altLang="zh-CN" dirty="0" err="1"/>
              <a:t>Mysql</a:t>
            </a:r>
            <a:endParaRPr lang="en-US" altLang="zh-CN" dirty="0"/>
          </a:p>
          <a:p>
            <a:pPr lvl="1"/>
            <a:r>
              <a:rPr lang="en-US" altLang="zh-CN" dirty="0" err="1"/>
              <a:t>Greenplum</a:t>
            </a:r>
            <a:endParaRPr lang="en-US" altLang="zh-CN" dirty="0"/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关系型数据库发展的三个趋势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云（</a:t>
            </a:r>
            <a:r>
              <a:rPr lang="en-US" altLang="zh-CN" dirty="0"/>
              <a:t>Oracle 12c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内存数据库</a:t>
            </a:r>
            <a:r>
              <a:rPr lang="en-US" altLang="zh-CN" dirty="0"/>
              <a:t>(Oracle </a:t>
            </a:r>
            <a:r>
              <a:rPr lang="en-US" altLang="zh-CN" dirty="0" err="1"/>
              <a:t>TimesTen</a:t>
            </a:r>
            <a:r>
              <a:rPr lang="zh-CN" altLang="en-US" dirty="0"/>
              <a:t>、</a:t>
            </a:r>
            <a:r>
              <a:rPr lang="en-US" altLang="zh-CN" dirty="0"/>
              <a:t>IBM </a:t>
            </a:r>
            <a:r>
              <a:rPr lang="en-US" altLang="zh-CN" dirty="0" err="1"/>
              <a:t>SolidDB</a:t>
            </a:r>
            <a:r>
              <a:rPr lang="zh-CN" altLang="en-US" dirty="0"/>
              <a:t>、</a:t>
            </a:r>
            <a:r>
              <a:rPr lang="en-US" altLang="zh-CN" dirty="0"/>
              <a:t>SAP HANA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r>
              <a:rPr lang="en-US" altLang="zh-CN" dirty="0"/>
              <a:t>) http://www.it168.com/redian/imdb2012/</a:t>
            </a:r>
          </a:p>
          <a:p>
            <a:pPr lvl="1"/>
            <a:r>
              <a:rPr lang="zh-CN" altLang="en-US" dirty="0"/>
              <a:t>芯片化、硬件化</a:t>
            </a:r>
            <a:r>
              <a:rPr lang="en-US" altLang="zh-CN" dirty="0"/>
              <a:t>(Oracle </a:t>
            </a:r>
            <a:r>
              <a:rPr lang="en-US" altLang="zh-CN" dirty="0" err="1"/>
              <a:t>Dataguard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关系数据库技术：优势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强一致性</a:t>
            </a:r>
            <a:endParaRPr lang="en-US" altLang="zh-CN" dirty="0"/>
          </a:p>
          <a:p>
            <a:r>
              <a:rPr lang="zh-CN" altLang="en-US" dirty="0"/>
              <a:t>事务支持</a:t>
            </a:r>
            <a:endParaRPr lang="en-US" altLang="zh-CN" dirty="0"/>
          </a:p>
          <a:p>
            <a:r>
              <a:rPr lang="zh-CN" altLang="en-US" dirty="0"/>
              <a:t>并发支持良好</a:t>
            </a:r>
            <a:endParaRPr lang="en-US" altLang="zh-CN" dirty="0"/>
          </a:p>
          <a:p>
            <a:r>
              <a:rPr lang="zh-CN" altLang="en-US" dirty="0"/>
              <a:t>强大的关系代数模型：并，交，差运算</a:t>
            </a:r>
            <a:endParaRPr lang="en-US" altLang="zh-CN" dirty="0"/>
          </a:p>
          <a:p>
            <a:r>
              <a:rPr lang="zh-CN" altLang="en-US" dirty="0"/>
              <a:t>各类范围查询支持、丰富的查询优化方法</a:t>
            </a:r>
            <a:endParaRPr lang="en-US" altLang="zh-CN" dirty="0"/>
          </a:p>
          <a:p>
            <a:r>
              <a:rPr lang="zh-CN" altLang="en-US" dirty="0"/>
              <a:t>拥有各类数据工具如：视图、存储过程、触发器</a:t>
            </a:r>
            <a:endParaRPr lang="en-US" altLang="zh-CN" dirty="0"/>
          </a:p>
          <a:p>
            <a:r>
              <a:rPr lang="zh-CN" altLang="en-US" dirty="0"/>
              <a:t>完整的权限管理</a:t>
            </a:r>
            <a:endParaRPr lang="en-US" altLang="zh-CN" dirty="0"/>
          </a:p>
          <a:p>
            <a:r>
              <a:rPr lang="zh-CN" altLang="en-US" dirty="0"/>
              <a:t>深入人心、几近标准的建模过程</a:t>
            </a:r>
            <a:endParaRPr lang="en-US" altLang="zh-CN" dirty="0"/>
          </a:p>
          <a:p>
            <a:r>
              <a:rPr lang="zh-CN" altLang="en-US" dirty="0"/>
              <a:t>丰富的商业</a:t>
            </a:r>
            <a:r>
              <a:rPr lang="en-US" altLang="zh-CN" dirty="0"/>
              <a:t>/</a:t>
            </a:r>
            <a:r>
              <a:rPr lang="zh-CN" altLang="en-US" dirty="0"/>
              <a:t>开源产品，多年发展，非常稳定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263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关系数据库技术：劣势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纵向扩展奢侈，横向扩展困难</a:t>
            </a:r>
            <a:r>
              <a:rPr lang="en-US" altLang="zh-CN" dirty="0"/>
              <a:t>(RAC</a:t>
            </a:r>
            <a:r>
              <a:rPr lang="zh-CN" altLang="en-US" dirty="0"/>
              <a:t>的</a:t>
            </a:r>
            <a:r>
              <a:rPr lang="en-US" altLang="zh-CN" dirty="0"/>
              <a:t>IOE</a:t>
            </a:r>
            <a:r>
              <a:rPr lang="zh-CN" altLang="en-US" dirty="0"/>
              <a:t>组合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特殊的应用场景：入库、查询效率不足</a:t>
            </a:r>
            <a:endParaRPr lang="en-US" altLang="zh-CN" dirty="0"/>
          </a:p>
          <a:p>
            <a:r>
              <a:rPr lang="zh-CN" altLang="en-US" dirty="0"/>
              <a:t>阻抗失谐：数据结构与二维表读写解耦</a:t>
            </a:r>
            <a:endParaRPr lang="en-US" altLang="zh-CN" dirty="0"/>
          </a:p>
          <a:p>
            <a:pPr lvl="1"/>
            <a:r>
              <a:rPr lang="en-US" altLang="zh-CN" dirty="0"/>
              <a:t>90</a:t>
            </a:r>
            <a:r>
              <a:rPr lang="zh-CN" altLang="en-US" dirty="0"/>
              <a:t>年代</a:t>
            </a:r>
            <a:endParaRPr lang="en-US" altLang="zh-CN" dirty="0"/>
          </a:p>
          <a:p>
            <a:pPr lvl="2"/>
            <a:r>
              <a:rPr lang="zh-CN" altLang="en-US" dirty="0"/>
              <a:t>面向对象数据库 </a:t>
            </a:r>
            <a:endParaRPr lang="en-US" altLang="zh-CN" dirty="0"/>
          </a:p>
          <a:p>
            <a:pPr marL="704088" lvl="2" indent="0">
              <a:buNone/>
            </a:pPr>
            <a:r>
              <a:rPr lang="en-US" altLang="zh-CN" dirty="0"/>
              <a:t>		PK</a:t>
            </a:r>
          </a:p>
          <a:p>
            <a:pPr lvl="2"/>
            <a:r>
              <a:rPr lang="en-US" altLang="zh-CN" dirty="0"/>
              <a:t>OR-Mapping Framework (Hibernate)</a:t>
            </a:r>
          </a:p>
        </p:txBody>
      </p:sp>
    </p:spTree>
    <p:extLst>
      <p:ext uri="{BB962C8B-B14F-4D97-AF65-F5344CB8AC3E}">
        <p14:creationId xmlns:p14="http://schemas.microsoft.com/office/powerpoint/2010/main" val="1799841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数据仓库（</a:t>
            </a:r>
            <a:r>
              <a:rPr lang="en-US" altLang="zh-CN" dirty="0"/>
              <a:t>Data Warehouse</a:t>
            </a:r>
            <a:r>
              <a:rPr lang="zh-CN" altLang="en-US" dirty="0"/>
              <a:t>）是一个</a:t>
            </a:r>
            <a:r>
              <a:rPr lang="zh-CN" altLang="en-US" b="1" dirty="0">
                <a:solidFill>
                  <a:srgbClr val="FF0000"/>
                </a:solidFill>
              </a:rPr>
              <a:t>面向主题</a:t>
            </a:r>
            <a:r>
              <a:rPr lang="zh-CN" altLang="en-US" dirty="0"/>
              <a:t>的、</a:t>
            </a:r>
            <a:r>
              <a:rPr lang="zh-CN" altLang="en-US" b="1" dirty="0">
                <a:solidFill>
                  <a:srgbClr val="FF0000"/>
                </a:solidFill>
              </a:rPr>
              <a:t>集成</a:t>
            </a:r>
            <a:r>
              <a:rPr lang="zh-CN" altLang="en-US" dirty="0"/>
              <a:t>的、</a:t>
            </a:r>
            <a:r>
              <a:rPr lang="zh-CN" altLang="en-US" b="1" dirty="0">
                <a:solidFill>
                  <a:srgbClr val="FF0000"/>
                </a:solidFill>
              </a:rPr>
              <a:t>相对稳定</a:t>
            </a:r>
            <a:r>
              <a:rPr lang="zh-CN" altLang="en-US" dirty="0"/>
              <a:t>的、反映历史变化的数据集合，用于支持管理决策。</a:t>
            </a:r>
            <a:r>
              <a:rPr lang="en-US" altLang="zh-CN" dirty="0"/>
              <a:t>【</a:t>
            </a:r>
            <a:r>
              <a:rPr lang="en-US" altLang="zh-CN" dirty="0" err="1"/>
              <a:t>Inmon</a:t>
            </a:r>
            <a:r>
              <a:rPr lang="zh-CN" altLang="en-US" dirty="0"/>
              <a:t>，</a:t>
            </a:r>
            <a:r>
              <a:rPr lang="en-US" altLang="zh-CN" dirty="0"/>
              <a:t>1991】</a:t>
            </a:r>
          </a:p>
          <a:p>
            <a:r>
              <a:rPr lang="zh-CN" altLang="en-US" dirty="0"/>
              <a:t>切片：获取一片数据</a:t>
            </a:r>
            <a:endParaRPr lang="en-US" altLang="zh-CN" dirty="0"/>
          </a:p>
          <a:p>
            <a:r>
              <a:rPr lang="zh-CN" altLang="en-US" dirty="0"/>
              <a:t>钻取：获取一块数据</a:t>
            </a:r>
            <a:endParaRPr lang="en-US" altLang="zh-CN" dirty="0"/>
          </a:p>
          <a:p>
            <a:r>
              <a:rPr lang="zh-CN" altLang="en-US" dirty="0"/>
              <a:t>建模过程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选定主题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决定粒度</a:t>
            </a:r>
            <a:endParaRPr lang="en-US" altLang="zh-CN" dirty="0"/>
          </a:p>
          <a:p>
            <a:pPr lvl="1"/>
            <a:r>
              <a:rPr lang="zh-CN" altLang="en-US" dirty="0"/>
              <a:t>选取维度</a:t>
            </a:r>
            <a:endParaRPr lang="en-US" altLang="zh-CN" dirty="0"/>
          </a:p>
          <a:p>
            <a:pPr lvl="1"/>
            <a:r>
              <a:rPr lang="zh-CN" altLang="en-US" dirty="0"/>
              <a:t>选取安放在每个事实表记录中的度量</a:t>
            </a:r>
            <a:endParaRPr lang="en-US" altLang="zh-CN" dirty="0"/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反范式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很多数据库系统：白天</a:t>
            </a:r>
            <a:r>
              <a:rPr lang="en-US" altLang="zh-CN" sz="2800" dirty="0">
                <a:solidFill>
                  <a:schemeClr val="tx1"/>
                </a:solidFill>
              </a:rPr>
              <a:t>OLTP</a:t>
            </a:r>
            <a:r>
              <a:rPr lang="zh-CN" altLang="en-US" sz="2800" dirty="0">
                <a:solidFill>
                  <a:schemeClr val="tx1"/>
                </a:solidFill>
              </a:rPr>
              <a:t>、晚上</a:t>
            </a:r>
            <a:r>
              <a:rPr lang="en-US" altLang="zh-CN" sz="2800" dirty="0">
                <a:solidFill>
                  <a:schemeClr val="tx1"/>
                </a:solidFill>
              </a:rPr>
              <a:t>OLAP</a:t>
            </a:r>
            <a:endParaRPr lang="zh-CN" altLang="en-US" sz="2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03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列式数据库</a:t>
            </a:r>
            <a:endParaRPr lang="en-US" altLang="zh-CN" dirty="0"/>
          </a:p>
          <a:p>
            <a:pPr lvl="1"/>
            <a:r>
              <a:rPr lang="en-US" altLang="zh-CN" dirty="0"/>
              <a:t>Cassandra </a:t>
            </a:r>
            <a:r>
              <a:rPr lang="en-US" altLang="zh-CN" dirty="0" err="1"/>
              <a:t>Hbase</a:t>
            </a:r>
            <a:endParaRPr lang="en-US" altLang="zh-CN" dirty="0"/>
          </a:p>
          <a:p>
            <a:r>
              <a:rPr lang="zh-CN" altLang="en-US" dirty="0"/>
              <a:t>文档型数据库</a:t>
            </a:r>
            <a:endParaRPr lang="en-US" altLang="zh-CN" dirty="0"/>
          </a:p>
          <a:p>
            <a:pPr lvl="1"/>
            <a:r>
              <a:rPr lang="en-US" altLang="zh-CN" dirty="0" err="1"/>
              <a:t>Mangodb</a:t>
            </a:r>
            <a:endParaRPr lang="en-US" altLang="zh-CN" dirty="0"/>
          </a:p>
          <a:p>
            <a:r>
              <a:rPr lang="en-US" altLang="zh-CN" dirty="0"/>
              <a:t>Key-Value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en-US" altLang="zh-CN" dirty="0" err="1"/>
              <a:t>Memorycached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zh-CN" altLang="en-US" dirty="0"/>
              <a:t>图数据库</a:t>
            </a:r>
            <a:endParaRPr lang="en-US" altLang="zh-CN" dirty="0"/>
          </a:p>
          <a:p>
            <a:pPr lvl="1"/>
            <a:r>
              <a:rPr lang="en-US" altLang="zh-CN" dirty="0"/>
              <a:t>Neo4j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68760"/>
            <a:ext cx="4536504" cy="34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796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数据分析、机器学习与数据挖掘技术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SAS</a:t>
            </a:r>
            <a:r>
              <a:rPr lang="zh-CN" altLang="en-US" dirty="0"/>
              <a:t>、</a:t>
            </a:r>
            <a:r>
              <a:rPr lang="en-US" altLang="zh-CN" dirty="0"/>
              <a:t>SPSS</a:t>
            </a:r>
            <a:r>
              <a:rPr lang="zh-CN" altLang="en-US" dirty="0"/>
              <a:t>、</a:t>
            </a:r>
            <a:r>
              <a:rPr lang="en-US" altLang="zh-CN" dirty="0" err="1"/>
              <a:t>Matlab</a:t>
            </a:r>
            <a:r>
              <a:rPr lang="zh-CN" altLang="en-US" dirty="0"/>
              <a:t>、</a:t>
            </a:r>
            <a:r>
              <a:rPr lang="en-US" altLang="zh-CN" dirty="0" err="1"/>
              <a:t>Rapidminer</a:t>
            </a:r>
            <a:endParaRPr lang="en-US" altLang="zh-CN" dirty="0"/>
          </a:p>
          <a:p>
            <a:r>
              <a:rPr lang="zh-CN" altLang="en-US" dirty="0"/>
              <a:t>大数据的商业模式开发</a:t>
            </a:r>
            <a:endParaRPr lang="en-US" altLang="zh-CN" dirty="0"/>
          </a:p>
          <a:p>
            <a:pPr lvl="1"/>
            <a:r>
              <a:rPr lang="zh-CN" altLang="en-US" dirty="0"/>
              <a:t>有数据、有技术、有想法、有需求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80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555875" y="428625"/>
            <a:ext cx="6130925" cy="989013"/>
          </a:xfrm>
        </p:spPr>
        <p:txBody>
          <a:bodyPr/>
          <a:lstStyle/>
          <a:p>
            <a:r>
              <a:rPr lang="zh-CN" altLang="en-US" dirty="0">
                <a:solidFill>
                  <a:srgbClr val="277B55"/>
                </a:solidFill>
                <a:latin typeface="幼圆" pitchFamily="49" charset="-122"/>
                <a:ea typeface="幼圆" pitchFamily="49" charset="-122"/>
              </a:rPr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1714500"/>
            <a:ext cx="3600450" cy="3659188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Hadoop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体系结构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Hadoop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及子项目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其他大数据工具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b="1" dirty="0">
                <a:solidFill>
                  <a:srgbClr val="277B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大数据核心能力</a:t>
            </a:r>
            <a:endParaRPr lang="en-US" altLang="zh-CN" sz="2400" b="1" dirty="0">
              <a:solidFill>
                <a:srgbClr val="277B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推荐资料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5" name="Picture 2" descr="MANSIGN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67544" y="980728"/>
            <a:ext cx="3290114" cy="244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188" y="1196975"/>
            <a:ext cx="21605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CN" altLang="en-US" sz="32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目    录</a:t>
            </a:r>
            <a:endParaRPr lang="zh-CN" altLang="en-US" sz="32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大数据时代的核心技能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数据产生与获取</a:t>
            </a:r>
            <a:endParaRPr lang="en-US" altLang="zh-CN" dirty="0"/>
          </a:p>
          <a:p>
            <a:pPr lvl="1"/>
            <a:r>
              <a:rPr lang="zh-CN" altLang="en-US" dirty="0"/>
              <a:t>拥有数据就是财富，高质量数据就是金矿</a:t>
            </a:r>
            <a:endParaRPr lang="en-US" altLang="zh-CN" dirty="0"/>
          </a:p>
          <a:p>
            <a:r>
              <a:rPr lang="zh-CN" altLang="en-US" dirty="0"/>
              <a:t>数据建模</a:t>
            </a:r>
            <a:endParaRPr lang="en-US" altLang="zh-CN" dirty="0"/>
          </a:p>
          <a:p>
            <a:pPr lvl="1"/>
            <a:r>
              <a:rPr lang="zh-CN" altLang="en-US" dirty="0"/>
              <a:t>存储模型决定访问方式和效率</a:t>
            </a:r>
            <a:endParaRPr lang="en-US" altLang="zh-CN" dirty="0"/>
          </a:p>
          <a:p>
            <a:r>
              <a:rPr lang="zh-CN" altLang="en-US" dirty="0"/>
              <a:t>数据清洗、治理</a:t>
            </a:r>
            <a:endParaRPr lang="en-US" altLang="zh-CN" dirty="0"/>
          </a:p>
          <a:p>
            <a:pPr lvl="1"/>
            <a:r>
              <a:rPr lang="zh-CN" altLang="en-US" dirty="0"/>
              <a:t>清洗、治理能力决定数据质量</a:t>
            </a:r>
            <a:endParaRPr lang="en-US" altLang="zh-CN" dirty="0"/>
          </a:p>
          <a:p>
            <a:r>
              <a:rPr lang="zh-CN" altLang="en-US" dirty="0"/>
              <a:t>数据存储、计算</a:t>
            </a:r>
            <a:endParaRPr lang="en-US" altLang="zh-CN" dirty="0"/>
          </a:p>
          <a:p>
            <a:pPr lvl="1"/>
            <a:r>
              <a:rPr lang="zh-CN" altLang="en-US" dirty="0"/>
              <a:t>存储、计算能力决定产出效率</a:t>
            </a:r>
            <a:endParaRPr lang="en-US" altLang="zh-CN" dirty="0"/>
          </a:p>
          <a:p>
            <a:r>
              <a:rPr lang="zh-CN" altLang="en-US" dirty="0"/>
              <a:t>数据分析、挖掘</a:t>
            </a:r>
            <a:endParaRPr lang="en-US" altLang="zh-CN" dirty="0"/>
          </a:p>
          <a:p>
            <a:pPr lvl="1"/>
            <a:r>
              <a:rPr lang="zh-CN" altLang="en-US" dirty="0"/>
              <a:t>分析、挖掘能力就是炼数成金的能力</a:t>
            </a:r>
            <a:endParaRPr lang="en-US" altLang="zh-CN" dirty="0"/>
          </a:p>
          <a:p>
            <a:pPr lvl="1"/>
            <a:r>
              <a:rPr lang="en-US" altLang="zh-CN" dirty="0"/>
              <a:t>80%</a:t>
            </a:r>
            <a:r>
              <a:rPr lang="zh-CN" altLang="en-US" dirty="0"/>
              <a:t>分析场景就是简单统计</a:t>
            </a:r>
            <a:endParaRPr lang="en-US" altLang="zh-CN" dirty="0"/>
          </a:p>
          <a:p>
            <a:pPr lvl="1"/>
            <a:r>
              <a:rPr lang="zh-CN" altLang="en-US" dirty="0"/>
              <a:t>特殊分析场景需要数据挖掘、神经网络、甚至深度学习</a:t>
            </a:r>
            <a:endParaRPr lang="en-US" altLang="zh-CN" dirty="0"/>
          </a:p>
          <a:p>
            <a:r>
              <a:rPr lang="zh-CN" altLang="en-US" dirty="0"/>
              <a:t>数据展现与可视化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763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" y="476672"/>
            <a:ext cx="9108304" cy="612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73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555875" y="428625"/>
            <a:ext cx="6130925" cy="989013"/>
          </a:xfrm>
        </p:spPr>
        <p:txBody>
          <a:bodyPr/>
          <a:lstStyle/>
          <a:p>
            <a:r>
              <a:rPr lang="zh-CN" altLang="en-US" dirty="0">
                <a:solidFill>
                  <a:srgbClr val="277B55"/>
                </a:solidFill>
                <a:latin typeface="幼圆" pitchFamily="49" charset="-122"/>
                <a:ea typeface="幼圆" pitchFamily="49" charset="-122"/>
              </a:rPr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1714500"/>
            <a:ext cx="3600450" cy="3659188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Hadoop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体系结构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Hadoop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及子项目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其他大数据工具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大数据核心能力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zh-CN" altLang="en-US" sz="2400" b="1" dirty="0">
                <a:solidFill>
                  <a:srgbClr val="277B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推荐资料</a:t>
            </a:r>
            <a:endParaRPr lang="en-US" altLang="zh-CN" sz="2400" b="1" dirty="0">
              <a:solidFill>
                <a:srgbClr val="277B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5" name="Picture 2" descr="MANSIGN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67544" y="980728"/>
            <a:ext cx="3290114" cy="244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188" y="1196975"/>
            <a:ext cx="21605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CN" altLang="en-US" sz="32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目    录</a:t>
            </a:r>
            <a:endParaRPr lang="zh-CN" altLang="en-US" sz="32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72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分布式存储与计算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</a:p>
          <a:p>
            <a:pPr lvl="1">
              <a:buNone/>
            </a:pPr>
            <a:r>
              <a:rPr lang="en-US" altLang="zh-CN" sz="2000" dirty="0"/>
              <a:t>GFS</a:t>
            </a:r>
          </a:p>
          <a:p>
            <a:pPr lvl="1">
              <a:buNone/>
            </a:pPr>
            <a:r>
              <a:rPr lang="en-US" altLang="zh-CN" sz="2000" dirty="0"/>
              <a:t>Map-Reduce</a:t>
            </a:r>
          </a:p>
          <a:p>
            <a:pPr lvl="1">
              <a:buNone/>
            </a:pPr>
            <a:r>
              <a:rPr lang="en-US" altLang="zh-CN" sz="2000" dirty="0" err="1"/>
              <a:t>BigTable</a:t>
            </a:r>
            <a:endParaRPr lang="en-US" altLang="zh-CN" sz="2000" dirty="0"/>
          </a:p>
          <a:p>
            <a:r>
              <a:rPr lang="en-US" altLang="zh-CN" dirty="0" err="1"/>
              <a:t>Hadoop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sz="2400" dirty="0" err="1"/>
              <a:t>Lucene</a:t>
            </a:r>
            <a:r>
              <a:rPr lang="en-US" altLang="zh-CN" sz="2400" dirty="0"/>
              <a:t> =&gt; </a:t>
            </a:r>
            <a:r>
              <a:rPr lang="en-US" altLang="zh-CN" sz="2400" dirty="0" err="1"/>
              <a:t>Nutch</a:t>
            </a:r>
            <a:r>
              <a:rPr lang="en-US" altLang="zh-CN" sz="2400" dirty="0"/>
              <a:t> =&gt; </a:t>
            </a:r>
            <a:r>
              <a:rPr lang="en-US" altLang="zh-CN" sz="2400" dirty="0" err="1"/>
              <a:t>Hadoop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《Hadoop</a:t>
            </a:r>
            <a:r>
              <a:rPr lang="zh-CN" altLang="en-US" dirty="0"/>
              <a:t>权威指南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《Hadoop</a:t>
            </a:r>
            <a:r>
              <a:rPr lang="zh-CN" altLang="en-US" dirty="0"/>
              <a:t>技术内幕</a:t>
            </a:r>
            <a:r>
              <a:rPr lang="en-US" altLang="zh-CN" dirty="0"/>
              <a:t>》</a:t>
            </a:r>
            <a:r>
              <a:rPr lang="zh-CN" altLang="en-US" dirty="0"/>
              <a:t>系列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集体智慧编程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构建高性能</a:t>
            </a:r>
            <a:r>
              <a:rPr lang="en-US" altLang="zh-CN" dirty="0"/>
              <a:t>Web</a:t>
            </a:r>
            <a:r>
              <a:rPr lang="zh-CN" altLang="en-US" dirty="0"/>
              <a:t>站点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Dataguru</a:t>
            </a:r>
            <a:endParaRPr lang="en-US" altLang="zh-CN" dirty="0"/>
          </a:p>
          <a:p>
            <a:r>
              <a:rPr lang="en-US" altLang="zh-CN" dirty="0" err="1"/>
              <a:t>Chinahadoop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571500" y="428625"/>
            <a:ext cx="8115300" cy="989013"/>
          </a:xfrm>
        </p:spPr>
        <p:txBody>
          <a:bodyPr/>
          <a:lstStyle/>
          <a:p>
            <a:r>
              <a:rPr lang="zh-CN" altLang="en-US" dirty="0">
                <a:solidFill>
                  <a:srgbClr val="277B55"/>
                </a:solidFill>
                <a:latin typeface="幼圆" pitchFamily="49" charset="-122"/>
                <a:ea typeface="幼圆" pitchFamily="49" charset="-122"/>
              </a:rPr>
              <a:t>精彩大数据</a:t>
            </a:r>
          </a:p>
        </p:txBody>
      </p:sp>
      <p:pic>
        <p:nvPicPr>
          <p:cNvPr id="38915" name="Picture 1027" descr="a1-0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060575"/>
            <a:ext cx="4019550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http://www.zzstory.com/wp-content/uploads/2013/08/image_thum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249394" cy="52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5870426" cy="587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571500" y="428625"/>
            <a:ext cx="8115300" cy="989013"/>
          </a:xfrm>
        </p:spPr>
        <p:txBody>
          <a:bodyPr/>
          <a:lstStyle/>
          <a:p>
            <a:r>
              <a:rPr lang="zh-CN" altLang="en-US" dirty="0">
                <a:solidFill>
                  <a:srgbClr val="277B55"/>
                </a:solidFill>
                <a:latin typeface="幼圆" pitchFamily="49" charset="-122"/>
                <a:ea typeface="幼圆" pitchFamily="49" charset="-122"/>
              </a:rPr>
              <a:t>精彩大数据</a:t>
            </a:r>
          </a:p>
        </p:txBody>
      </p:sp>
    </p:spTree>
    <p:extLst>
      <p:ext uri="{BB962C8B-B14F-4D97-AF65-F5344CB8AC3E}">
        <p14:creationId xmlns:p14="http://schemas.microsoft.com/office/powerpoint/2010/main" val="3183182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571500" y="428625"/>
            <a:ext cx="8115300" cy="989013"/>
          </a:xfrm>
        </p:spPr>
        <p:txBody>
          <a:bodyPr/>
          <a:lstStyle/>
          <a:p>
            <a:r>
              <a:rPr lang="zh-CN" altLang="en-US" dirty="0">
                <a:solidFill>
                  <a:srgbClr val="277B55"/>
                </a:solidFill>
                <a:latin typeface="幼圆" pitchFamily="49" charset="-122"/>
                <a:ea typeface="幼圆" pitchFamily="49" charset="-122"/>
              </a:rPr>
              <a:t>精彩大数据</a:t>
            </a:r>
          </a:p>
        </p:txBody>
      </p:sp>
      <p:pic>
        <p:nvPicPr>
          <p:cNvPr id="38915" name="Picture 1027" descr="a1-0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060575"/>
            <a:ext cx="4019550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http://images.china.cn/attachement/jpg/site1000/20140127/7427ea210a1714500414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85" y="1340768"/>
            <a:ext cx="7327031" cy="525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8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适用场景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一次写入，多次</a:t>
            </a:r>
            <a:r>
              <a:rPr lang="zh-CN" altLang="en-US" dirty="0"/>
              <a:t>、全量、顺序</a:t>
            </a:r>
            <a:r>
              <a:rPr lang="en-US" altLang="zh-CN" dirty="0"/>
              <a:t>(</a:t>
            </a:r>
            <a:r>
              <a:rPr lang="zh-CN" altLang="en-US" dirty="0"/>
              <a:t>非随机</a:t>
            </a:r>
            <a:r>
              <a:rPr lang="en-US" altLang="zh-CN" dirty="0"/>
              <a:t>)</a:t>
            </a:r>
            <a:r>
              <a:rPr lang="zh-CN" altLang="en-US" sz="2800" dirty="0"/>
              <a:t>读取</a:t>
            </a:r>
            <a:endParaRPr lang="en-US" altLang="zh-CN" sz="2800" dirty="0"/>
          </a:p>
          <a:p>
            <a:r>
              <a:rPr lang="zh-CN" altLang="en-US" sz="2800" dirty="0"/>
              <a:t>处理以</a:t>
            </a:r>
            <a:r>
              <a:rPr lang="en-US" altLang="zh-CN" sz="2800" dirty="0"/>
              <a:t>GB</a:t>
            </a:r>
            <a:r>
              <a:rPr lang="zh-CN" altLang="en-US" sz="2800" dirty="0"/>
              <a:t>，</a:t>
            </a:r>
            <a:r>
              <a:rPr lang="en-US" altLang="zh-CN" sz="2800" dirty="0"/>
              <a:t>TB</a:t>
            </a:r>
            <a:r>
              <a:rPr lang="zh-CN" altLang="en-US" sz="2800" dirty="0"/>
              <a:t>，</a:t>
            </a:r>
            <a:r>
              <a:rPr lang="en-US" altLang="zh-CN" sz="2800" dirty="0"/>
              <a:t>PB</a:t>
            </a:r>
            <a:r>
              <a:rPr lang="zh-CN" altLang="en-US" sz="2800" dirty="0"/>
              <a:t>基数的数据，数据量持续增长看不到尽头</a:t>
            </a:r>
            <a:endParaRPr lang="en-US" altLang="zh-CN" sz="2800" dirty="0"/>
          </a:p>
          <a:p>
            <a:r>
              <a:rPr lang="zh-CN" altLang="en-US" sz="2800" dirty="0"/>
              <a:t>分布式、批处理，非实时计算</a:t>
            </a:r>
            <a:endParaRPr lang="en-US" altLang="zh-CN" sz="2800" dirty="0"/>
          </a:p>
          <a:p>
            <a:r>
              <a:rPr lang="zh-CN" altLang="en-US" sz="2800" dirty="0"/>
              <a:t>用廉价</a:t>
            </a:r>
            <a:r>
              <a:rPr lang="en-US" altLang="zh-CN" sz="2800" dirty="0"/>
              <a:t>PC</a:t>
            </a:r>
            <a:r>
              <a:rPr lang="zh-CN" altLang="en-US" sz="2800" dirty="0"/>
              <a:t>集群代替高档计算机</a:t>
            </a:r>
            <a:endParaRPr lang="en-US" altLang="zh-CN" sz="2800" dirty="0"/>
          </a:p>
          <a:p>
            <a:r>
              <a:rPr lang="zh-CN" altLang="en-US" sz="2800" b="1" dirty="0"/>
              <a:t>其子项目几乎覆盖大数据处理用到的所有技术</a:t>
            </a:r>
            <a:endParaRPr lang="en-US" altLang="zh-CN" sz="2800" b="1" dirty="0"/>
          </a:p>
          <a:p>
            <a:pPr lvl="1"/>
            <a:r>
              <a:rPr lang="zh-CN" altLang="en-US" sz="2600" b="1" dirty="0"/>
              <a:t>从数据的入库、分析、计算、挖掘</a:t>
            </a:r>
            <a:r>
              <a:rPr lang="en-US" altLang="zh-CN" sz="2600" b="1" dirty="0"/>
              <a:t>…</a:t>
            </a:r>
            <a:endParaRPr lang="zh-CN" altLang="en-US" sz="2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060848"/>
            <a:ext cx="816292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08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基础组件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</a:p>
          <a:p>
            <a:r>
              <a:rPr lang="en-US" altLang="zh-CN" dirty="0" err="1"/>
              <a:t>MapReduce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326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存储大文件，超大文件</a:t>
            </a:r>
            <a:endParaRPr lang="en-US" altLang="zh-CN" dirty="0"/>
          </a:p>
          <a:p>
            <a:r>
              <a:rPr lang="zh-CN" altLang="en-US" dirty="0"/>
              <a:t>多复本，高容错</a:t>
            </a:r>
            <a:endParaRPr lang="en-US" altLang="zh-CN" dirty="0"/>
          </a:p>
          <a:p>
            <a:r>
              <a:rPr lang="zh-CN" altLang="en-US" dirty="0"/>
              <a:t>多节点，高吞吐</a:t>
            </a:r>
            <a:endParaRPr lang="en-US" altLang="zh-CN" dirty="0"/>
          </a:p>
          <a:p>
            <a:r>
              <a:rPr lang="zh-CN" altLang="en-US" dirty="0"/>
              <a:t>廉价</a:t>
            </a:r>
            <a:r>
              <a:rPr lang="en-US" altLang="zh-CN" dirty="0"/>
              <a:t>PC</a:t>
            </a:r>
            <a:r>
              <a:rPr lang="zh-CN" altLang="en-US" dirty="0"/>
              <a:t>，横向扩展</a:t>
            </a:r>
            <a:endParaRPr lang="en-US" altLang="zh-CN" dirty="0"/>
          </a:p>
          <a:p>
            <a:r>
              <a:rPr lang="zh-CN" altLang="en-US" dirty="0"/>
              <a:t>主从结构，架构简单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http://img.zdnet.com.cn/2/90/liZsKYwfHP2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85391"/>
            <a:ext cx="47625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000" dirty="0"/>
              <a:t>大计算，分解成小计算</a:t>
            </a:r>
            <a:endParaRPr lang="en-US" altLang="zh-CN" sz="2000" dirty="0"/>
          </a:p>
          <a:p>
            <a:r>
              <a:rPr lang="zh-CN" altLang="en-US" sz="2000" dirty="0"/>
              <a:t>两个步骤，</a:t>
            </a:r>
            <a:r>
              <a:rPr lang="en-US" altLang="zh-CN" sz="2000" dirty="0"/>
              <a:t>Map Reduce</a:t>
            </a:r>
          </a:p>
          <a:p>
            <a:r>
              <a:rPr lang="en-US" altLang="zh-CN" sz="2000" dirty="0"/>
              <a:t>Map</a:t>
            </a:r>
            <a:r>
              <a:rPr lang="zh-CN" altLang="en-US" sz="2000" dirty="0"/>
              <a:t>输入</a:t>
            </a:r>
            <a:r>
              <a:rPr lang="en-US" altLang="zh-CN" sz="2000" dirty="0"/>
              <a:t>Key-Value</a:t>
            </a:r>
          </a:p>
          <a:p>
            <a:r>
              <a:rPr lang="en-US" altLang="zh-CN" sz="2000" dirty="0"/>
              <a:t>Map</a:t>
            </a:r>
            <a:r>
              <a:rPr lang="zh-CN" altLang="en-US" sz="2000" dirty="0"/>
              <a:t>输出</a:t>
            </a:r>
            <a:r>
              <a:rPr lang="en-US" altLang="zh-CN" sz="2000" dirty="0"/>
              <a:t>Key-Value</a:t>
            </a:r>
          </a:p>
          <a:p>
            <a:r>
              <a:rPr lang="en-US" altLang="zh-CN" sz="2000" dirty="0"/>
              <a:t>Reduce</a:t>
            </a:r>
            <a:r>
              <a:rPr lang="zh-CN" altLang="en-US" sz="2000" dirty="0"/>
              <a:t>输入</a:t>
            </a:r>
            <a:r>
              <a:rPr lang="en-US" altLang="zh-CN" sz="2000" dirty="0"/>
              <a:t>Key-</a:t>
            </a:r>
            <a:r>
              <a:rPr lang="en-US" altLang="zh-CN" sz="2000" dirty="0" err="1"/>
              <a:t>ValueArray</a:t>
            </a:r>
            <a:endParaRPr lang="en-US" altLang="zh-CN" sz="2000" dirty="0"/>
          </a:p>
          <a:p>
            <a:r>
              <a:rPr lang="en-US" altLang="zh-CN" sz="2000" dirty="0"/>
              <a:t>Reduce</a:t>
            </a:r>
            <a:r>
              <a:rPr lang="zh-CN" altLang="en-US" sz="2000" dirty="0"/>
              <a:t>输出</a:t>
            </a:r>
            <a:r>
              <a:rPr lang="en-US" altLang="zh-CN" sz="2000" dirty="0"/>
              <a:t>Key-Value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images.cnblogs.com/cnblogs_com/forfuture1978/WindowsLiveWriter/Hadoop_34D/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37112"/>
            <a:ext cx="6096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</TotalTime>
  <Words>1242</Words>
  <Application>Microsoft Office PowerPoint</Application>
  <PresentationFormat>全屏显示(4:3)</PresentationFormat>
  <Paragraphs>261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仿宋_GB2312</vt:lpstr>
      <vt:lpstr>华文细黑</vt:lpstr>
      <vt:lpstr>华文中宋</vt:lpstr>
      <vt:lpstr>幼圆</vt:lpstr>
      <vt:lpstr>Arial</vt:lpstr>
      <vt:lpstr>Calibri</vt:lpstr>
      <vt:lpstr>Georgia</vt:lpstr>
      <vt:lpstr>Office 主题​​</vt:lpstr>
      <vt:lpstr>大数据</vt:lpstr>
      <vt:lpstr>纲要</vt:lpstr>
      <vt:lpstr>Google要解决的问题</vt:lpstr>
      <vt:lpstr>分布式存储与计算</vt:lpstr>
      <vt:lpstr>Hadoop适用场景</vt:lpstr>
      <vt:lpstr>Hadoop组件</vt:lpstr>
      <vt:lpstr>Hadoop基础组件</vt:lpstr>
      <vt:lpstr>HDFS</vt:lpstr>
      <vt:lpstr>Map-Reduce</vt:lpstr>
      <vt:lpstr>WordCount程序</vt:lpstr>
      <vt:lpstr>Map-Reduce任务执行过程</vt:lpstr>
      <vt:lpstr>Hadoop计算架构</vt:lpstr>
      <vt:lpstr>Hadoop物理结构</vt:lpstr>
      <vt:lpstr>纲要</vt:lpstr>
      <vt:lpstr>Hadoop及其子项目</vt:lpstr>
      <vt:lpstr>HBase</vt:lpstr>
      <vt:lpstr>Hive</vt:lpstr>
      <vt:lpstr>Pig</vt:lpstr>
      <vt:lpstr>常见的数据挖掘、机器学习算法</vt:lpstr>
      <vt:lpstr>常见的数据挖掘、机器学习算法</vt:lpstr>
      <vt:lpstr>Mahout</vt:lpstr>
      <vt:lpstr>Zookeeper</vt:lpstr>
      <vt:lpstr>纲要</vt:lpstr>
      <vt:lpstr>数据金字塔</vt:lpstr>
      <vt:lpstr>大数据核心工具</vt:lpstr>
      <vt:lpstr>分布式计算模型</vt:lpstr>
      <vt:lpstr>Spark: Berkeley软件栈</vt:lpstr>
      <vt:lpstr>Spark优势</vt:lpstr>
      <vt:lpstr>Storm</vt:lpstr>
      <vt:lpstr>关系数据库技术</vt:lpstr>
      <vt:lpstr>关系数据库技术：优势</vt:lpstr>
      <vt:lpstr>关系数据库技术：劣势</vt:lpstr>
      <vt:lpstr>数据仓库</vt:lpstr>
      <vt:lpstr>NOSQL</vt:lpstr>
      <vt:lpstr>数据挖掘</vt:lpstr>
      <vt:lpstr>纲要</vt:lpstr>
      <vt:lpstr>大数据时代的核心技能</vt:lpstr>
      <vt:lpstr>PowerPoint 演示文稿</vt:lpstr>
      <vt:lpstr>纲要</vt:lpstr>
      <vt:lpstr>书籍</vt:lpstr>
      <vt:lpstr>培训</vt:lpstr>
      <vt:lpstr>精彩大数据</vt:lpstr>
      <vt:lpstr>精彩大数据</vt:lpstr>
      <vt:lpstr>精彩大数据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黄勇</cp:lastModifiedBy>
  <cp:revision>280</cp:revision>
  <dcterms:created xsi:type="dcterms:W3CDTF">2008-11-17T11:04:58Z</dcterms:created>
  <dcterms:modified xsi:type="dcterms:W3CDTF">2019-10-11T03:52:24Z</dcterms:modified>
</cp:coreProperties>
</file>