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Maestri" userId="S::nicholas01.trn@ad.infosys.com::938e24cb-35df-4618-8409-7cd2ac8c0d4b" providerId="AD" clId="Web-{380D1693-F2C5-5CB9-F6DE-4DCEACFD9147}"/>
    <pc:docChg chg="mod">
      <pc:chgData name="Nicholas Maestri" userId="S::nicholas01.trn@ad.infosys.com::938e24cb-35df-4618-8409-7cd2ac8c0d4b" providerId="AD" clId="Web-{380D1693-F2C5-5CB9-F6DE-4DCEACFD9147}" dt="2022-07-18T16:12:43.740" v="0" actId="33475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208F-501A-47CA-948B-5F185995F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1AAC7-5819-4EC2-8212-C32600C89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6D19-D07A-4CC3-8C96-F36A0DAB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303-2C77-4EF6-A965-99B854D4974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FBDB5-60C2-42CB-A653-98A06E27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862B-99F6-4318-93A8-7874FB62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5204-A6AE-44E8-8183-9DB1E47C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5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52DF-0538-434B-BAF0-06F517E6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3B0E3-A38A-4601-9A77-18A5C94E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EB0F-6967-4257-BDA2-AEE68876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303-2C77-4EF6-A965-99B854D4974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1C1F-171F-4FDF-8587-84F7FCF3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8D6B-027C-46ED-9218-5E82FBED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5204-A6AE-44E8-8183-9DB1E47C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0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F4163-32C4-43D7-8FD7-D096D1C1E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70C17-A553-4636-BA82-6A6868A61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8547-E7D2-4655-849E-0D112FFE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303-2C77-4EF6-A965-99B854D4974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2C84F-B8D4-4DB5-BBD8-F53583FF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A42C-B6A3-4DBA-8F9B-3A0702B0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5204-A6AE-44E8-8183-9DB1E47C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7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6413-CA02-4FB0-AFDE-CA21EF4F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996B-9C8F-4054-B8B2-B844560F1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8A05-42BF-4D6C-9BDD-20BB4AB51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303-2C77-4EF6-A965-99B854D4974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70C5B-9FD6-49E4-A491-C1CF352A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D4A0-17E4-400F-8182-415676C2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5204-A6AE-44E8-8183-9DB1E47C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0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67A2-5CE6-477F-92DD-A8FE5D28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054DE-F244-4DD7-8C38-42F4830C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3216-A7D6-4673-8735-83E9C39A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303-2C77-4EF6-A965-99B854D4974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D77B-ED48-424E-9FD9-639E3E74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16A5A-D919-439E-BC45-7CA3895C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5204-A6AE-44E8-8183-9DB1E47C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4B02-157A-4C3E-B771-826584CF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ED3C-5A88-4F01-85E1-F9C8A1539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A8FA3-C5D2-4FBE-812E-B82428D19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F55A7-FDB9-4126-8EB6-0B949B73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303-2C77-4EF6-A965-99B854D4974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ADE77-39F9-441F-8799-07309070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C6FA7-29CF-489A-8537-5907C75C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5204-A6AE-44E8-8183-9DB1E47C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FE18-12F3-4BF4-98FE-B6F424A9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715E1-6132-4925-8260-021806FCC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082AD-194E-4F51-9109-7C02FF5E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C231E-F15C-41FE-8F71-2CC416A1D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6E059-3B04-4C5A-8881-E5576FE42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C8C25-591D-4E9B-BF3F-AB2A0E69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303-2C77-4EF6-A965-99B854D4974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FE52A-24DF-48B0-B117-0C1056C1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8B882-B18A-4683-A701-DF80DA2D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5204-A6AE-44E8-8183-9DB1E47C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7903-69EF-4504-8A87-768B27BB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DF01B-90CE-40E7-B487-9582BCAC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303-2C77-4EF6-A965-99B854D4974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CC1D4-0A43-4FED-A036-0E59AAF6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00580-0D62-4FEC-B081-43E44100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5204-A6AE-44E8-8183-9DB1E47C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6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0B45F-AD43-4D86-82A7-212DA590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303-2C77-4EF6-A965-99B854D4974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5A024-6895-4B40-B9A6-5C95B042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97896-C7B7-44F2-A24B-27170D3E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5204-A6AE-44E8-8183-9DB1E47C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F65E-17B1-491C-BC48-6A2E3724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3FB9-8345-4166-A1BD-E0FC54EF4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72BA6-F732-4C13-9FEE-A11CDF50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1FE2F-62ED-434B-A374-A4E4CA85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303-2C77-4EF6-A965-99B854D4974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86319-7193-49F0-BA2E-EEF8123D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6E5EB-107A-471F-919A-067633AC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5204-A6AE-44E8-8183-9DB1E47C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9D56-9C7B-4846-9FC9-6567B919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61618-D86D-442B-8028-DD689AA1C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1E0B5-F542-48FF-A837-A6358EFE1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AEAB6-BDBA-43C6-80D0-0167F393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3303-2C77-4EF6-A965-99B854D4974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AC7BB-310D-401B-B49C-E1713FA5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34C62-B091-475D-B24E-13FDBEC5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5204-A6AE-44E8-8183-9DB1E47C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4E6D1-61D7-42BD-8B3A-500C0589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03757-1836-42DD-8D79-A892309F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A6568-BC7D-4D1E-8059-0CAC7FCF3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3303-2C77-4EF6-A965-99B854D4974D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C5AD-058E-412A-974E-FF3512956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DD04F-E5DB-43EE-94C6-4FF0414C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B5204-A6AE-44E8-8183-9DB1E47CA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D3D59A-16DB-41D3-9B26-B5DE6BCE5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1717" y="2219617"/>
            <a:ext cx="5423630" cy="21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1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5689010" y="-4568753"/>
            <a:ext cx="813981" cy="10820400"/>
            <a:chOff x="0" y="0"/>
            <a:chExt cx="1571665" cy="208924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71664" cy="20892430"/>
            </a:xfrm>
            <a:custGeom>
              <a:avLst/>
              <a:gdLst/>
              <a:ahLst/>
              <a:cxnLst/>
              <a:rect l="l" t="t" r="r" b="b"/>
              <a:pathLst>
                <a:path w="1571664" h="20892430">
                  <a:moveTo>
                    <a:pt x="1571664" y="279400"/>
                  </a:moveTo>
                  <a:lnTo>
                    <a:pt x="1571664" y="0"/>
                  </a:lnTo>
                  <a:lnTo>
                    <a:pt x="0" y="0"/>
                  </a:lnTo>
                  <a:lnTo>
                    <a:pt x="0" y="20892430"/>
                  </a:lnTo>
                  <a:lnTo>
                    <a:pt x="1571664" y="20892430"/>
                  </a:lnTo>
                  <a:lnTo>
                    <a:pt x="1571664" y="279400"/>
                  </a:lnTo>
                  <a:close/>
                  <a:moveTo>
                    <a:pt x="1492924" y="279400"/>
                  </a:moveTo>
                  <a:lnTo>
                    <a:pt x="1492924" y="20813691"/>
                  </a:lnTo>
                  <a:lnTo>
                    <a:pt x="78740" y="20813691"/>
                  </a:lnTo>
                  <a:lnTo>
                    <a:pt x="78740" y="78740"/>
                  </a:lnTo>
                  <a:lnTo>
                    <a:pt x="1492924" y="78740"/>
                  </a:lnTo>
                  <a:lnTo>
                    <a:pt x="1492924" y="279400"/>
                  </a:lnTo>
                  <a:close/>
                </a:path>
              </a:pathLst>
            </a:custGeom>
            <a:solidFill>
              <a:srgbClr val="F8DB14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4296659" y="-1172334"/>
            <a:ext cx="3598684" cy="10820400"/>
            <a:chOff x="0" y="0"/>
            <a:chExt cx="5890080" cy="208924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890080" cy="20892430"/>
            </a:xfrm>
            <a:custGeom>
              <a:avLst/>
              <a:gdLst/>
              <a:ahLst/>
              <a:cxnLst/>
              <a:rect l="l" t="t" r="r" b="b"/>
              <a:pathLst>
                <a:path w="5890080" h="20892430">
                  <a:moveTo>
                    <a:pt x="5890080" y="279400"/>
                  </a:moveTo>
                  <a:lnTo>
                    <a:pt x="5890080" y="0"/>
                  </a:lnTo>
                  <a:lnTo>
                    <a:pt x="0" y="0"/>
                  </a:lnTo>
                  <a:lnTo>
                    <a:pt x="0" y="20892430"/>
                  </a:lnTo>
                  <a:lnTo>
                    <a:pt x="5890080" y="20892430"/>
                  </a:lnTo>
                  <a:lnTo>
                    <a:pt x="5890080" y="279400"/>
                  </a:lnTo>
                  <a:close/>
                  <a:moveTo>
                    <a:pt x="5811340" y="279400"/>
                  </a:moveTo>
                  <a:lnTo>
                    <a:pt x="5811340" y="20813691"/>
                  </a:lnTo>
                  <a:lnTo>
                    <a:pt x="78740" y="20813691"/>
                  </a:lnTo>
                  <a:lnTo>
                    <a:pt x="78740" y="78740"/>
                  </a:lnTo>
                  <a:lnTo>
                    <a:pt x="5811340" y="78740"/>
                  </a:lnTo>
                  <a:lnTo>
                    <a:pt x="5811340" y="279400"/>
                  </a:lnTo>
                  <a:close/>
                </a:path>
              </a:pathLst>
            </a:custGeom>
            <a:solidFill>
              <a:srgbClr val="F8DB14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611719" y="625731"/>
            <a:ext cx="6718300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641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4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ea typeface="+mn-ea"/>
                <a:cs typeface="+mn-cs"/>
              </a:rPr>
              <a:t>On Demand warehousing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1981" y="553113"/>
            <a:ext cx="3964852" cy="504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48" b="0" i="0" u="none" strike="noStrike" kern="1200" cap="none" spc="-65" normalizeH="0" baseline="0" noProof="0" dirty="0">
                <a:ln>
                  <a:noFill/>
                </a:ln>
                <a:solidFill>
                  <a:srgbClr val="061838"/>
                </a:solidFill>
                <a:effectLst/>
                <a:uLnTx/>
                <a:uFillTx/>
                <a:latin typeface="Barlow SemiCondensed Bold"/>
                <a:ea typeface="+mn-ea"/>
                <a:cs typeface="+mn-cs"/>
              </a:rPr>
              <a:t>Problem Statement: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1982" y="2577697"/>
            <a:ext cx="2600746" cy="489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48" b="0" i="0" u="none" strike="noStrike" kern="1200" cap="none" spc="-65" normalizeH="0" baseline="0" noProof="0" dirty="0">
                <a:ln>
                  <a:noFill/>
                </a:ln>
                <a:solidFill>
                  <a:srgbClr val="061838"/>
                </a:solidFill>
                <a:effectLst/>
                <a:uLnTx/>
                <a:uFillTx/>
                <a:latin typeface="Barlow SemiCondensed Bold"/>
                <a:ea typeface="+mn-ea"/>
                <a:cs typeface="+mn-cs"/>
              </a:rPr>
              <a:t>Context: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0283" y="3036388"/>
            <a:ext cx="9505175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6102" marR="0" lvl="1" indent="-228051" algn="just" defTabSz="914400" rtl="0" eaLnBrk="1" fontAlgn="auto" latinLnBrk="0" hangingPunct="1">
              <a:lnSpc>
                <a:spcPts val="2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Barlow Light" panose="00000400000000000000" pitchFamily="2" charset="0"/>
                <a:ea typeface="+mn-ea"/>
                <a:cs typeface="+mn-cs"/>
              </a:rPr>
              <a:t>On-demand warehousing is a platform that connects businesses that need to store inventory and fulfill orders on a temporary basis with warehouses that have excess space</a:t>
            </a:r>
            <a:endParaRPr kumimoji="0" lang="en-US" sz="2400" b="0" i="0" u="none" strike="noStrike" kern="1200" cap="none" spc="-42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Light" panose="00000400000000000000" pitchFamily="2" charset="0"/>
              <a:ea typeface="+mn-ea"/>
              <a:cs typeface="+mn-cs"/>
            </a:endParaRPr>
          </a:p>
        </p:txBody>
      </p:sp>
      <p:grpSp>
        <p:nvGrpSpPr>
          <p:cNvPr id="11" name="Group 11"/>
          <p:cNvGrpSpPr/>
          <p:nvPr/>
        </p:nvGrpSpPr>
        <p:grpSpPr>
          <a:xfrm rot="-5400000">
            <a:off x="5689010" y="-3515569"/>
            <a:ext cx="813981" cy="10820400"/>
            <a:chOff x="0" y="0"/>
            <a:chExt cx="1571665" cy="208924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1664" cy="20892430"/>
            </a:xfrm>
            <a:custGeom>
              <a:avLst/>
              <a:gdLst/>
              <a:ahLst/>
              <a:cxnLst/>
              <a:rect l="l" t="t" r="r" b="b"/>
              <a:pathLst>
                <a:path w="1571664" h="20892430">
                  <a:moveTo>
                    <a:pt x="1571664" y="279400"/>
                  </a:moveTo>
                  <a:lnTo>
                    <a:pt x="1571664" y="0"/>
                  </a:lnTo>
                  <a:lnTo>
                    <a:pt x="0" y="0"/>
                  </a:lnTo>
                  <a:lnTo>
                    <a:pt x="0" y="20892430"/>
                  </a:lnTo>
                  <a:lnTo>
                    <a:pt x="1571664" y="20892430"/>
                  </a:lnTo>
                  <a:lnTo>
                    <a:pt x="1571664" y="279400"/>
                  </a:lnTo>
                  <a:close/>
                  <a:moveTo>
                    <a:pt x="1492924" y="279400"/>
                  </a:moveTo>
                  <a:lnTo>
                    <a:pt x="1492924" y="20813691"/>
                  </a:lnTo>
                  <a:lnTo>
                    <a:pt x="78740" y="20813691"/>
                  </a:lnTo>
                  <a:lnTo>
                    <a:pt x="78740" y="78740"/>
                  </a:lnTo>
                  <a:lnTo>
                    <a:pt x="1492924" y="78740"/>
                  </a:lnTo>
                  <a:lnTo>
                    <a:pt x="1492924" y="279400"/>
                  </a:lnTo>
                  <a:close/>
                </a:path>
              </a:pathLst>
            </a:custGeom>
            <a:solidFill>
              <a:srgbClr val="F8DB14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861981" y="1606297"/>
            <a:ext cx="3303993" cy="489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48" b="0" i="0" u="none" strike="noStrike" kern="1200" cap="none" spc="-65" normalizeH="0" baseline="0" noProof="0" dirty="0">
                <a:ln>
                  <a:noFill/>
                </a:ln>
                <a:solidFill>
                  <a:srgbClr val="061838"/>
                </a:solidFill>
                <a:effectLst/>
                <a:uLnTx/>
                <a:uFillTx/>
                <a:latin typeface="Barlow SemiCondensed Bold"/>
                <a:ea typeface="+mn-ea"/>
                <a:cs typeface="+mn-cs"/>
              </a:rPr>
              <a:t>Sub Theme: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20318" y="1701801"/>
            <a:ext cx="7061602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4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ea typeface="+mn-ea"/>
                <a:cs typeface="+mn-cs"/>
              </a:rPr>
              <a:t>Hard Tech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88AC11-72EB-44E5-8B90-905A2B95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2736" y="5837852"/>
            <a:ext cx="2011265" cy="8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961294" y="-3841037"/>
            <a:ext cx="2269413" cy="10820400"/>
            <a:chOff x="0" y="0"/>
            <a:chExt cx="4381867" cy="208924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81867" cy="20892430"/>
            </a:xfrm>
            <a:custGeom>
              <a:avLst/>
              <a:gdLst/>
              <a:ahLst/>
              <a:cxnLst/>
              <a:rect l="l" t="t" r="r" b="b"/>
              <a:pathLst>
                <a:path w="4381867" h="20892430">
                  <a:moveTo>
                    <a:pt x="4381867" y="279400"/>
                  </a:moveTo>
                  <a:lnTo>
                    <a:pt x="4381867" y="0"/>
                  </a:lnTo>
                  <a:lnTo>
                    <a:pt x="0" y="0"/>
                  </a:lnTo>
                  <a:lnTo>
                    <a:pt x="0" y="20892430"/>
                  </a:lnTo>
                  <a:lnTo>
                    <a:pt x="4381867" y="20892430"/>
                  </a:lnTo>
                  <a:lnTo>
                    <a:pt x="4381867" y="279400"/>
                  </a:lnTo>
                  <a:close/>
                  <a:moveTo>
                    <a:pt x="4303126" y="279400"/>
                  </a:moveTo>
                  <a:lnTo>
                    <a:pt x="4303126" y="20813691"/>
                  </a:lnTo>
                  <a:lnTo>
                    <a:pt x="78740" y="20813691"/>
                  </a:lnTo>
                  <a:lnTo>
                    <a:pt x="78740" y="78740"/>
                  </a:lnTo>
                  <a:lnTo>
                    <a:pt x="4303127" y="78740"/>
                  </a:lnTo>
                  <a:lnTo>
                    <a:pt x="4303127" y="279400"/>
                  </a:lnTo>
                  <a:close/>
                </a:path>
              </a:pathLst>
            </a:custGeom>
            <a:solidFill>
              <a:srgbClr val="F8DB14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4741507" y="-1154020"/>
            <a:ext cx="2675647" cy="10820400"/>
            <a:chOff x="0" y="0"/>
            <a:chExt cx="5166240" cy="208924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66240" cy="20892430"/>
            </a:xfrm>
            <a:custGeom>
              <a:avLst/>
              <a:gdLst/>
              <a:ahLst/>
              <a:cxnLst/>
              <a:rect l="l" t="t" r="r" b="b"/>
              <a:pathLst>
                <a:path w="5166240" h="20892430">
                  <a:moveTo>
                    <a:pt x="5166240" y="279400"/>
                  </a:moveTo>
                  <a:lnTo>
                    <a:pt x="5166240" y="0"/>
                  </a:lnTo>
                  <a:lnTo>
                    <a:pt x="0" y="0"/>
                  </a:lnTo>
                  <a:lnTo>
                    <a:pt x="0" y="20892430"/>
                  </a:lnTo>
                  <a:lnTo>
                    <a:pt x="5166240" y="20892430"/>
                  </a:lnTo>
                  <a:lnTo>
                    <a:pt x="5166240" y="279400"/>
                  </a:lnTo>
                  <a:close/>
                  <a:moveTo>
                    <a:pt x="5087500" y="279400"/>
                  </a:moveTo>
                  <a:lnTo>
                    <a:pt x="5087500" y="20813691"/>
                  </a:lnTo>
                  <a:lnTo>
                    <a:pt x="78740" y="20813691"/>
                  </a:lnTo>
                  <a:lnTo>
                    <a:pt x="78740" y="78740"/>
                  </a:lnTo>
                  <a:lnTo>
                    <a:pt x="5087500" y="78740"/>
                  </a:lnTo>
                  <a:lnTo>
                    <a:pt x="5087500" y="279400"/>
                  </a:lnTo>
                  <a:close/>
                </a:path>
              </a:pathLst>
            </a:custGeom>
            <a:solidFill>
              <a:srgbClr val="F8DB14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79214" y="1159407"/>
            <a:ext cx="10033571" cy="130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6291" marR="0" lvl="1" indent="-228146" algn="l" defTabSz="914400" rtl="0" eaLnBrk="1" fontAlgn="auto" latinLnBrk="0" hangingPunct="1">
              <a:lnSpc>
                <a:spcPts val="264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112" b="0" i="0" u="none" strike="noStrike" kern="1200" cap="none" spc="-4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ea typeface="+mn-ea"/>
                <a:cs typeface="+mn-cs"/>
              </a:rPr>
              <a:t>Accidental Redundancy</a:t>
            </a:r>
          </a:p>
          <a:p>
            <a:pPr marL="456291" marR="0" lvl="1" indent="-228146" algn="l" defTabSz="914400" rtl="0" eaLnBrk="1" fontAlgn="auto" latinLnBrk="0" hangingPunct="1">
              <a:lnSpc>
                <a:spcPts val="264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-4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ea typeface="+mn-ea"/>
                <a:cs typeface="+mn-cs"/>
              </a:rPr>
              <a:t>Inventory Inaccuracy</a:t>
            </a:r>
          </a:p>
          <a:p>
            <a:pPr marL="456291" marR="0" lvl="1" indent="-228146" algn="l" defTabSz="914400" rtl="0" eaLnBrk="1" fontAlgn="auto" latinLnBrk="0" hangingPunct="1">
              <a:lnSpc>
                <a:spcPts val="264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-4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ea typeface="+mn-ea"/>
                <a:cs typeface="+mn-cs"/>
              </a:rPr>
              <a:t>Poor Preparedness For Seasonal Demand</a:t>
            </a:r>
          </a:p>
          <a:p>
            <a:pPr marL="456291" marR="0" lvl="1" indent="-228146" algn="l" defTabSz="914400" rtl="0" eaLnBrk="1" fontAlgn="auto" latinLnBrk="0" hangingPunct="1">
              <a:lnSpc>
                <a:spcPts val="2641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-4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"/>
                <a:ea typeface="+mn-ea"/>
                <a:cs typeface="+mn-cs"/>
              </a:rPr>
              <a:t>Poor Warehouse Layout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1981" y="553113"/>
            <a:ext cx="3178131" cy="489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48" b="0" i="0" u="none" strike="noStrike" kern="1200" cap="none" spc="-65" normalizeH="0" baseline="0" noProof="0">
                <a:ln>
                  <a:noFill/>
                </a:ln>
                <a:solidFill>
                  <a:srgbClr val="061838"/>
                </a:solidFill>
                <a:effectLst/>
                <a:uLnTx/>
                <a:uFillTx/>
                <a:latin typeface="Barlow SemiCondensed Bold"/>
                <a:ea typeface="+mn-ea"/>
                <a:cs typeface="+mn-cs"/>
              </a:rPr>
              <a:t>Challenges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6111" y="3035477"/>
            <a:ext cx="6053727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81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48" b="0" i="0" u="none" strike="noStrike" kern="1200" cap="none" spc="-61" normalizeH="0" baseline="0" noProof="0" dirty="0">
                <a:ln>
                  <a:noFill/>
                </a:ln>
                <a:solidFill>
                  <a:srgbClr val="061838"/>
                </a:solidFill>
                <a:effectLst/>
                <a:uLnTx/>
                <a:uFillTx/>
                <a:latin typeface="Barlow SemiCondensed Bold"/>
                <a:ea typeface="+mn-ea"/>
                <a:cs typeface="+mn-cs"/>
              </a:rPr>
              <a:t>What should the solution address?*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6615" y="3851243"/>
            <a:ext cx="9861753" cy="97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112" spc="-42" dirty="0">
                <a:solidFill>
                  <a:srgbClr val="000000"/>
                </a:solidFill>
                <a:latin typeface="Barlow Light"/>
              </a:rPr>
              <a:t>Conceptualize/build a system for on-demand warehousing that overcomes the challenges mentioned above.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12" b="0" i="0" u="none" strike="noStrike" kern="1200" cap="none" spc="-42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rlow Light"/>
              <a:ea typeface="+mn-ea"/>
              <a:cs typeface="+mn-cs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AFDE4FBA-B9F2-4074-90E7-17AD04F9380C}"/>
              </a:ext>
            </a:extLst>
          </p:cNvPr>
          <p:cNvSpPr txBox="1"/>
          <p:nvPr/>
        </p:nvSpPr>
        <p:spPr>
          <a:xfrm>
            <a:off x="282413" y="6057158"/>
            <a:ext cx="9865928" cy="238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7" b="0" i="0" u="none" strike="noStrike" kern="1200" cap="none" spc="-3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Light Bold Italics"/>
                <a:ea typeface="+mn-ea"/>
                <a:cs typeface="+mn-cs"/>
              </a:rPr>
              <a:t>*optional, but please feel free to mention any specific expectations/tips for teams to get direction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A4B15D-EEDD-4CA2-889D-D4606D2E3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2736" y="5837852"/>
            <a:ext cx="2011265" cy="8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2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Ikenna Waturuocha</dc:creator>
  <cp:lastModifiedBy>Ikenna Waturuocha</cp:lastModifiedBy>
  <cp:revision>3</cp:revision>
  <dcterms:created xsi:type="dcterms:W3CDTF">2022-07-18T12:43:33Z</dcterms:created>
  <dcterms:modified xsi:type="dcterms:W3CDTF">2022-07-18T16:12:44Z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2022-07-18T16:12:43Z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4dc13caa-c613-4ebb-8e71-0ecb78bcfb06</vt:lpwstr>
  </property>
  <property fmtid="{D5CDD505-2E9C-101B-9397-08002B2CF9AE}" pid="8" name="MSIP_Label_a0819fa7-4367-4500-ba88-dd630d977609_ContentBits">
    <vt:lpwstr>0</vt:lpwstr>
  </property>
</Properties>
</file>