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9" r:id="rId4"/>
    <p:sldId id="281" r:id="rId5"/>
    <p:sldId id="280" r:id="rId6"/>
    <p:sldId id="259" r:id="rId7"/>
    <p:sldId id="276" r:id="rId8"/>
    <p:sldId id="269" r:id="rId9"/>
    <p:sldId id="268" r:id="rId10"/>
    <p:sldId id="263" r:id="rId11"/>
    <p:sldId id="273" r:id="rId12"/>
    <p:sldId id="277" r:id="rId13"/>
    <p:sldId id="272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53B0-3299-41BF-9F5E-CCD142E8CB02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AF51-035F-46CF-94F2-1767311D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7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HTTP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9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give you a quick overview of the 2 main platforms I have used. IT IS A CLOUD SERVICE PROVIDER. Their services facilitate  _____ in the cloud. The main reason everyone’s moving to cloud is because Cloud services are Scalable, secure, cost-effective, configurable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05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to dedicated Servers in the cloud.</a:t>
            </a:r>
          </a:p>
          <a:p>
            <a:r>
              <a:rPr lang="en-GB" dirty="0"/>
              <a:t>I upload my code to be hosted on the function and that’s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7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 Vault provides a cloud based key management solution. Using this you can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 and control keys used to encrypt data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You can then integrate other services with key vault and decrypt secrets without knowing the encryption keys.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9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storage and compute to scale independently so customers can use and pay for storage and computation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My function tries to access the </a:t>
            </a:r>
            <a:r>
              <a:rPr lang="en-GB" b="0" i="0" dirty="0" err="1">
                <a:solidFill>
                  <a:srgbClr val="172B4D"/>
                </a:solidFill>
                <a:effectLst/>
                <a:latin typeface="-apple-system"/>
              </a:rPr>
              <a:t>scerets</a:t>
            </a:r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 in the </a:t>
            </a:r>
            <a:r>
              <a:rPr lang="en-GB" b="0" i="0" dirty="0" err="1">
                <a:solidFill>
                  <a:srgbClr val="172B4D"/>
                </a:solidFill>
                <a:effectLst/>
                <a:latin typeface="-apple-system"/>
              </a:rPr>
              <a:t>kayvault</a:t>
            </a:r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 but it doesn’t have access to it, so it needs authentication from the managed identity it is connected 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Create a managed identity and grant it access to the </a:t>
            </a:r>
            <a:r>
              <a:rPr lang="en-GB" b="0" i="0" dirty="0" err="1">
                <a:solidFill>
                  <a:srgbClr val="172B4D"/>
                </a:solidFill>
                <a:effectLst/>
                <a:latin typeface="-apple-system"/>
              </a:rPr>
              <a:t>KeyVault</a:t>
            </a:r>
            <a:r>
              <a:rPr lang="en-GB" b="0" i="0" dirty="0">
                <a:solidFill>
                  <a:srgbClr val="172B4D"/>
                </a:solidFill>
                <a:effectLst/>
                <a:latin typeface="-apple-system"/>
              </a:rPr>
              <a:t>. Now connect the Azure function to the identity so it can access </a:t>
            </a:r>
            <a:r>
              <a:rPr lang="en-GB" b="0" i="0" dirty="0" err="1">
                <a:solidFill>
                  <a:srgbClr val="172B4D"/>
                </a:solidFill>
                <a:effectLst/>
                <a:latin typeface="-apple-system"/>
              </a:rPr>
              <a:t>KeyVault</a:t>
            </a:r>
            <a:endParaRPr lang="en-GB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was able to complete all parts of the project and deliver on time the correct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2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1)Few times in the project I’ve spent a day just reading lots of documentation and understanding a new software/platform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5) Sanjay </a:t>
            </a:r>
            <a:r>
              <a:rPr lang="en-GB" dirty="0" err="1"/>
              <a:t>Shahay</a:t>
            </a:r>
            <a:r>
              <a:rPr lang="en-GB" dirty="0"/>
              <a:t> (Digital Marketing)- </a:t>
            </a:r>
            <a:r>
              <a:rPr lang="en-GB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Everyone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lot of ideas, but people who are able to execute it and scale it, are going be successful. Ideation is easy, persistence is more important.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6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9DC-7633-4260-99FC-A6919669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36AA-2039-412C-BEA0-287090B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E615-DF32-4CCA-A6B6-EE0980A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2254-1F39-4A70-AE89-14D88399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38DA-0CBB-4A50-85C6-F58AC8BB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416-61AE-49E3-AF0E-63D6F30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5832D-84B8-4D44-BD48-FBA53C84F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BBD87-A9EA-4631-9642-6E2E807B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81F4-C948-4E39-87B5-61442A6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8039-F1B6-454D-A4ED-D041CC58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5146-31D7-4454-BB25-1B2BDC1F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27ABB-82EB-4AF0-8F6C-84F7D873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AEED-DD00-4677-BF78-EFF9FBAE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0A8B-9CC3-46FD-95D9-6E1B8F3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977E-D54E-4C97-A93D-CF940276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FCA1-25AA-4406-9D7A-2197A28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9677-B9A4-4744-89E1-620F2A3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CE77-A09F-447B-88FB-E6254AEE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ABC4-FCDA-4FBE-9AF1-1061CD0E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746F-FC08-4889-8A0F-FAC41FC8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864-A85E-4B42-979D-529A7F4A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3DC83-2249-4FE5-89B0-27B043BC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33B7-D7DB-4034-B477-4A043F5C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C07A-DA05-476B-8AFE-185BDC1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C104-753A-4E6C-9344-8962B77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BF5-038A-4652-8925-F2B509B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68F-D0E2-4BB8-BA1B-C0FC7BC61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C7A5-7267-47E9-9DF9-F2BF53B5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A241-F21A-4439-B433-8765769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3C63-86E0-4A67-96CC-1D34EF8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C885-47D3-413C-9725-E3AB74FE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2D7C-48DE-476F-AE67-F761D796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B56F-EC06-40EE-9443-88D4811C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607B0-E265-4A3E-B3D5-96FDE051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10DD9-0A4F-4008-AF6D-BBC66C92B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31062-224D-4459-92F6-4456C30E8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CCAE1-0047-45EA-98AD-C328598F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2958C-73FF-4759-B494-0EAA864B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62DDB-221C-4B2D-AEB5-659B796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1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9B76-838A-4C32-9407-1CA7806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0F9A-FCEC-4191-B4A0-D5BCD27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9DCB-B09F-452C-8469-6EB138CA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DDE24-5757-44E2-B855-E0F65F6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C3842-2B5B-4F62-BE69-FF60046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BE011-4373-49D7-8890-50CF29AB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9B49A-7717-432B-A7BF-FA722528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1B50-C92B-436B-B941-6C5A739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96A1-2817-4836-BA57-873C8FC4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968E1-5573-470E-BF6C-50699B9B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40FA-935C-4AF6-8CC6-8472295C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62FC-3A40-4319-8FF5-D33FCE6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D3B2-35A2-490B-878E-F2DD9931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407-B41F-4164-8FC9-6EC74CC7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7B71-0819-41A8-A8E9-49C15BD5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F7B4-CAE3-4BEA-9175-8E16A50E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CBF4-5D79-49FC-B4BF-9F2D64BA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5CB0-288B-4F92-8493-79B3DAAB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CBCD-9A76-45A8-8CDC-33659293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18C61-A39A-451A-BD56-64A9EBCD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BDB4-7F81-4D16-8621-7CD7DB1C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7DD9-0E8B-457A-872A-E1828F664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8060-BA10-4D6D-8DD4-9C6EB1B8C7A9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ADFB-CE7D-42C3-8C5F-00DA2405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C243-870C-4561-BF4B-03EC64CC5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0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vinaren.atlassian.net/wiki/spaces/IP/pages/2228225/Scenario+Tes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5E7F5-D4AF-4DE7-9F74-5419B57B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58" y="1137993"/>
            <a:ext cx="10662081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HTTP Triggers to manage Snowflake table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80A9-12BF-4530-A9D5-77B50931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430587"/>
            <a:ext cx="9144000" cy="651910"/>
          </a:xfrm>
        </p:spPr>
        <p:txBody>
          <a:bodyPr anchor="ctr">
            <a:noAutofit/>
          </a:bodyPr>
          <a:lstStyle/>
          <a:p>
            <a:r>
              <a:rPr lang="en-GB" sz="1800" dirty="0"/>
              <a:t>Final Presentation – Data And Analytics Unit</a:t>
            </a:r>
          </a:p>
          <a:p>
            <a:r>
              <a:rPr lang="en-GB" sz="1800" dirty="0"/>
              <a:t>By Gavin Aren</a:t>
            </a:r>
          </a:p>
          <a:p>
            <a:r>
              <a:rPr lang="en-GB" sz="1800" dirty="0"/>
              <a:t>Mentor: Marella Anji Reddy</a:t>
            </a:r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Meter </a:t>
            </a:r>
            <a:r>
              <a:rPr lang="en-US" sz="7200" dirty="0"/>
              <a:t>D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ata </a:t>
            </a:r>
            <a:r>
              <a:rPr lang="en-US" sz="7200" dirty="0"/>
              <a:t>D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emo with all Triggers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Brief Look at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the Python </a:t>
            </a:r>
            <a:r>
              <a:rPr lang="en-US" sz="7200" dirty="0"/>
              <a:t>Solution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4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9321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Documentation of the </a:t>
            </a:r>
            <a:r>
              <a:rPr lang="en-US" sz="7200" dirty="0"/>
              <a:t>Scenario Testing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7200" dirty="0"/>
              <a:t>Error Handling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81ACE6-FE61-416D-9EED-2F513F5DA808}"/>
              </a:ext>
            </a:extLst>
          </p:cNvPr>
          <p:cNvSpPr txBox="1"/>
          <p:nvPr/>
        </p:nvSpPr>
        <p:spPr>
          <a:xfrm>
            <a:off x="1685925" y="6359166"/>
            <a:ext cx="1007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Link to documentation: </a:t>
            </a:r>
            <a:r>
              <a:rPr lang="en-GB" sz="1600" dirty="0">
                <a:hlinkClick r:id="rId2"/>
              </a:rPr>
              <a:t>https://gavinaren.atlassian.net/wiki/spaces/IP/pages/2228225/Scenario+Testing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8908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Final Reflection on Workflow doc</a:t>
            </a: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18BF3-54FD-4E3C-A167-696F3A69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50" y="2953396"/>
            <a:ext cx="5589054" cy="2903921"/>
          </a:xfrm>
          <a:prstGeom prst="rect">
            <a:avLst/>
          </a:prstGeom>
        </p:spPr>
      </p:pic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D652764-719C-48A2-A0DC-89DAB3FD7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712" y="3613606"/>
            <a:ext cx="155013" cy="155013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D139CB30-3347-418B-94AA-003F1AE8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631" y="4273816"/>
            <a:ext cx="155013" cy="155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278FA-4E18-4701-B87F-8C06AFA12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49" y="3027826"/>
            <a:ext cx="5470784" cy="1830208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36305C04-C1CF-4BA9-B32C-F198B5192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1181" y="3435659"/>
            <a:ext cx="197896" cy="197896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59D4E332-3B70-491B-818A-358E0F3D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2038" y="3613606"/>
            <a:ext cx="197896" cy="197896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C1060394-3EC6-4C4C-8756-415B4D1DF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6670" y="3764124"/>
            <a:ext cx="197896" cy="197896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C7DBD0CC-DF09-490C-95FB-9C2898A87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6670" y="3944354"/>
            <a:ext cx="197896" cy="197896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32F98FCE-39DC-4DBD-B008-68FB9C66F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4084" y="4106712"/>
            <a:ext cx="197896" cy="197896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5EE47FF4-3937-4DD3-9C70-E845CCFE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6670" y="4304814"/>
            <a:ext cx="197896" cy="197896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7DA83812-10F7-4FC0-BA5A-139B79BC5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9651" y="4484629"/>
            <a:ext cx="197896" cy="197896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73C98D5-1A4B-4B07-9172-5BB29B16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9266" y="4646775"/>
            <a:ext cx="197896" cy="197896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CEF58A39-9374-4710-87A4-12CAF6AD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270" y="5089039"/>
            <a:ext cx="176455" cy="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8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Things I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364377"/>
            <a:ext cx="9941319" cy="3817761"/>
          </a:xfrm>
        </p:spPr>
        <p:txBody>
          <a:bodyPr anchor="ctr">
            <a:normAutofit/>
          </a:bodyPr>
          <a:lstStyle/>
          <a:p>
            <a:pPr algn="just"/>
            <a:r>
              <a:rPr lang="en-GB" sz="2400" dirty="0"/>
              <a:t>Programmers must familiarise themselves with using documentation</a:t>
            </a:r>
          </a:p>
          <a:p>
            <a:pPr algn="just"/>
            <a:r>
              <a:rPr lang="en-GB" sz="2400" dirty="0"/>
              <a:t>Professionals must operate with responsibility and set their own deadlines and reflect on it</a:t>
            </a:r>
          </a:p>
          <a:p>
            <a:pPr algn="just"/>
            <a:r>
              <a:rPr lang="en-GB" sz="2400" dirty="0"/>
              <a:t>It is a part of the job to know how to resolve your own technical issues and raise tickets etc.</a:t>
            </a:r>
          </a:p>
          <a:p>
            <a:pPr algn="just"/>
            <a:r>
              <a:rPr lang="en-GB" sz="2400" dirty="0"/>
              <a:t>Enjoyed solving problems on my own, gained confidence, sometimes got a new perspective from Anji on various issues</a:t>
            </a:r>
          </a:p>
          <a:p>
            <a:pPr algn="just"/>
            <a:r>
              <a:rPr lang="en-GB" sz="2400" dirty="0"/>
              <a:t>Exec Lounge talks have been absolutely excellent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25" descr="Office Worker">
            <a:extLst>
              <a:ext uri="{FF2B5EF4-FFF2-40B4-BE49-F238E27FC236}">
                <a16:creationId xmlns:a16="http://schemas.microsoft.com/office/drawing/2014/main" id="{2E69CC44-EC95-4A75-ADA2-CE899ECB6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4426" y="888303"/>
            <a:ext cx="1397669" cy="1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Closing thoughts..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I have thoroughly enjoyed working on this project and getting a glimpse of what every-day work might be like in the industry.</a:t>
            </a:r>
          </a:p>
          <a:p>
            <a:pPr marL="0" indent="0" algn="just">
              <a:buNone/>
            </a:pPr>
            <a:endParaRPr lang="en-GB" sz="2400" dirty="0"/>
          </a:p>
          <a:p>
            <a:pPr marL="0" indent="0" algn="just">
              <a:buNone/>
            </a:pPr>
            <a:r>
              <a:rPr lang="en-GB" sz="2400" dirty="0"/>
              <a:t>I would like to thank all the employees involved with </a:t>
            </a:r>
            <a:r>
              <a:rPr lang="en-GB" sz="2400" dirty="0" err="1"/>
              <a:t>InStep</a:t>
            </a:r>
            <a:r>
              <a:rPr lang="en-GB" sz="2400" dirty="0"/>
              <a:t> and Infosys for granting me this opportunity and I look forward to applying to work at Infosys after I graduate.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75" descr="Business Growth">
            <a:extLst>
              <a:ext uri="{FF2B5EF4-FFF2-40B4-BE49-F238E27FC236}">
                <a16:creationId xmlns:a16="http://schemas.microsoft.com/office/drawing/2014/main" id="{B8397B4F-6722-47E1-92AD-3A965A32D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426" y="888303"/>
            <a:ext cx="1397669" cy="1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6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4117649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Microsoft Azure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880" y="2364378"/>
            <a:ext cx="5699074" cy="4311630"/>
          </a:xfrm>
        </p:spPr>
        <p:txBody>
          <a:bodyPr anchor="ctr">
            <a:normAutofit/>
          </a:bodyPr>
          <a:lstStyle/>
          <a:p>
            <a:pPr lvl="1"/>
            <a:r>
              <a:rPr lang="en-GB" sz="2800" dirty="0"/>
              <a:t>A range of </a:t>
            </a:r>
            <a:r>
              <a:rPr lang="en-GB" sz="2800" dirty="0">
                <a:solidFill>
                  <a:srgbClr val="FF0000"/>
                </a:solidFill>
              </a:rPr>
              <a:t>cloud services</a:t>
            </a:r>
          </a:p>
          <a:p>
            <a:pPr lvl="1"/>
            <a:r>
              <a:rPr lang="en-GB" sz="2800" dirty="0"/>
              <a:t>Provides:</a:t>
            </a:r>
          </a:p>
          <a:p>
            <a:pPr lvl="2"/>
            <a:r>
              <a:rPr lang="en-GB" sz="2400" b="1" dirty="0"/>
              <a:t>Compute </a:t>
            </a:r>
          </a:p>
          <a:p>
            <a:pPr lvl="2"/>
            <a:r>
              <a:rPr lang="en-GB" sz="2400" b="1" dirty="0"/>
              <a:t>Analytics </a:t>
            </a:r>
          </a:p>
          <a:p>
            <a:pPr lvl="2"/>
            <a:r>
              <a:rPr lang="en-GB" sz="2400" b="1" dirty="0"/>
              <a:t>Storage</a:t>
            </a:r>
            <a:r>
              <a:rPr lang="en-GB" sz="2400" dirty="0"/>
              <a:t> </a:t>
            </a:r>
          </a:p>
          <a:p>
            <a:pPr lvl="2"/>
            <a:r>
              <a:rPr lang="en-GB" sz="2400" b="1" dirty="0"/>
              <a:t>Networking</a:t>
            </a:r>
            <a:endParaRPr lang="en-GB" sz="2400" dirty="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crosoft Azure Newbury with Advoco Solutions">
            <a:extLst>
              <a:ext uri="{FF2B5EF4-FFF2-40B4-BE49-F238E27FC236}">
                <a16:creationId xmlns:a16="http://schemas.microsoft.com/office/drawing/2014/main" id="{8F37A72E-756D-41F8-9F4B-B7C5CE19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4" y="1951281"/>
            <a:ext cx="5920471" cy="45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- Wikipedia">
            <a:extLst>
              <a:ext uri="{FF2B5EF4-FFF2-40B4-BE49-F238E27FC236}">
                <a16:creationId xmlns:a16="http://schemas.microsoft.com/office/drawing/2014/main" id="{DCFB738F-E385-421D-A5AE-01AD8634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908" y="1033983"/>
            <a:ext cx="1251461" cy="12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32E62F-EF72-481F-AD24-073D43B029EF}"/>
              </a:ext>
            </a:extLst>
          </p:cNvPr>
          <p:cNvSpPr txBox="1"/>
          <p:nvPr/>
        </p:nvSpPr>
        <p:spPr>
          <a:xfrm>
            <a:off x="6096000" y="6569766"/>
            <a:ext cx="60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https://www.advoco-solutions.co.uk/it-services/microsoft-products/windows-azure/</a:t>
            </a:r>
          </a:p>
        </p:txBody>
      </p:sp>
    </p:spTree>
    <p:extLst>
      <p:ext uri="{BB962C8B-B14F-4D97-AF65-F5344CB8AC3E}">
        <p14:creationId xmlns:p14="http://schemas.microsoft.com/office/powerpoint/2010/main" val="31919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5920388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8" y="2364378"/>
            <a:ext cx="11456116" cy="43116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/>
              <a:t>  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FCE816-070A-4254-AE23-C555E9EF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5" y="2183020"/>
            <a:ext cx="4496458" cy="4257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30080-687C-43B9-9506-A392A01DD376}"/>
              </a:ext>
            </a:extLst>
          </p:cNvPr>
          <p:cNvSpPr txBox="1"/>
          <p:nvPr/>
        </p:nvSpPr>
        <p:spPr>
          <a:xfrm>
            <a:off x="5536096" y="3313531"/>
            <a:ext cx="5924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managed VM that is running managed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Known as </a:t>
            </a:r>
            <a:r>
              <a:rPr lang="en-GB" sz="2400" dirty="0">
                <a:solidFill>
                  <a:srgbClr val="FF0000"/>
                </a:solidFill>
              </a:rPr>
              <a:t>Serverless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Only responsible for the code and data, nothing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Very cost-effective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E5031-4E30-47F2-BAE1-C4C6AABA1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229" y="2818271"/>
            <a:ext cx="6494781" cy="453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0A14D5-3CA6-4DF3-84E2-DB8DF32F1A30}"/>
              </a:ext>
            </a:extLst>
          </p:cNvPr>
          <p:cNvSpPr txBox="1"/>
          <p:nvPr/>
        </p:nvSpPr>
        <p:spPr>
          <a:xfrm>
            <a:off x="8070574" y="6569766"/>
            <a:ext cx="403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https://www.youtube.com/watch?v=NKEFWyqJ5XA</a:t>
            </a:r>
          </a:p>
        </p:txBody>
      </p:sp>
      <p:pic>
        <p:nvPicPr>
          <p:cNvPr id="21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9D5130A8-E8D5-4097-AA17-B0692367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707" y="1155939"/>
            <a:ext cx="1427093" cy="9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5920388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Azure </a:t>
            </a:r>
            <a:r>
              <a:rPr lang="en-GB" sz="4800" dirty="0" err="1"/>
              <a:t>KeyVault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8" y="2364378"/>
            <a:ext cx="11456116" cy="43116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/>
              <a:t>  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F30080-687C-43B9-9506-A392A01DD376}"/>
              </a:ext>
            </a:extLst>
          </p:cNvPr>
          <p:cNvSpPr txBox="1"/>
          <p:nvPr/>
        </p:nvSpPr>
        <p:spPr>
          <a:xfrm>
            <a:off x="5536096" y="3313531"/>
            <a:ext cx="5924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vault for </a:t>
            </a:r>
            <a:r>
              <a:rPr lang="en-GB" sz="2400" dirty="0">
                <a:solidFill>
                  <a:srgbClr val="FF0000"/>
                </a:solidFill>
              </a:rPr>
              <a:t>securely storing </a:t>
            </a:r>
            <a:r>
              <a:rPr lang="en-GB" sz="2400" dirty="0"/>
              <a:t>and accessing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Had tightly configurable access controls for these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Secrets can be anything from </a:t>
            </a:r>
            <a:r>
              <a:rPr lang="en-GB" sz="2400" b="1" dirty="0"/>
              <a:t>passwords</a:t>
            </a:r>
            <a:r>
              <a:rPr lang="en-GB" sz="2400" dirty="0"/>
              <a:t> to </a:t>
            </a:r>
            <a:r>
              <a:rPr lang="en-GB" sz="2400" b="1" dirty="0"/>
              <a:t>certificates</a:t>
            </a:r>
            <a:r>
              <a:rPr lang="en-GB" sz="2400" dirty="0"/>
              <a:t> and </a:t>
            </a:r>
            <a:r>
              <a:rPr lang="en-GB" sz="2400" b="1" dirty="0"/>
              <a:t>cryptographic</a:t>
            </a:r>
            <a:r>
              <a:rPr lang="en-GB" sz="2400" dirty="0"/>
              <a:t> </a:t>
            </a:r>
            <a:r>
              <a:rPr lang="en-GB" sz="2400" b="1" dirty="0"/>
              <a:t>keys</a:t>
            </a:r>
            <a:r>
              <a:rPr lang="en-GB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A14D5-3CA6-4DF3-84E2-DB8DF32F1A30}"/>
              </a:ext>
            </a:extLst>
          </p:cNvPr>
          <p:cNvSpPr txBox="1"/>
          <p:nvPr/>
        </p:nvSpPr>
        <p:spPr>
          <a:xfrm>
            <a:off x="7183120" y="6569766"/>
            <a:ext cx="492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https://www.partech.nl/nl/publicaties/2020/08/azure-key-vault</a:t>
            </a:r>
          </a:p>
        </p:txBody>
      </p:sp>
      <p:pic>
        <p:nvPicPr>
          <p:cNvPr id="1026" name="Picture 2" descr="Pricing Details - Key Vault | Microsoft Azure">
            <a:extLst>
              <a:ext uri="{FF2B5EF4-FFF2-40B4-BE49-F238E27FC236}">
                <a16:creationId xmlns:a16="http://schemas.microsoft.com/office/drawing/2014/main" id="{1BB8AB5A-F114-4BBD-876F-4F8305F9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35" y="1094846"/>
            <a:ext cx="1909718" cy="100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Key Vault - ParTech">
            <a:extLst>
              <a:ext uri="{FF2B5EF4-FFF2-40B4-BE49-F238E27FC236}">
                <a16:creationId xmlns:a16="http://schemas.microsoft.com/office/drawing/2014/main" id="{4A3D352B-61EF-4B7C-B945-B04A5E6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4" y="3562899"/>
            <a:ext cx="5120916" cy="16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620" y="2291138"/>
            <a:ext cx="4923165" cy="4438658"/>
          </a:xfrm>
        </p:spPr>
        <p:txBody>
          <a:bodyPr anchor="ctr">
            <a:normAutofit/>
          </a:bodyPr>
          <a:lstStyle/>
          <a:p>
            <a:pPr lvl="1"/>
            <a:r>
              <a:rPr lang="en-GB" dirty="0"/>
              <a:t>Cloud based </a:t>
            </a:r>
            <a:r>
              <a:rPr lang="en-GB" dirty="0">
                <a:solidFill>
                  <a:srgbClr val="FF0000"/>
                </a:solidFill>
              </a:rPr>
              <a:t>data-warehousing </a:t>
            </a:r>
            <a:r>
              <a:rPr lang="en-GB" dirty="0"/>
              <a:t>company. Allows you to mobilise data with near unlimited </a:t>
            </a:r>
            <a:r>
              <a:rPr lang="en-GB" b="1" dirty="0"/>
              <a:t>scale</a:t>
            </a:r>
            <a:r>
              <a:rPr lang="en-GB" dirty="0"/>
              <a:t>, </a:t>
            </a:r>
            <a:r>
              <a:rPr lang="en-GB" b="1" dirty="0"/>
              <a:t>concurrency</a:t>
            </a:r>
            <a:r>
              <a:rPr lang="en-GB" dirty="0"/>
              <a:t> and great </a:t>
            </a:r>
            <a:r>
              <a:rPr lang="en-GB" b="1" dirty="0"/>
              <a:t>performance</a:t>
            </a:r>
            <a:r>
              <a:rPr lang="en-GB" dirty="0"/>
              <a:t>.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Separates storage from compute </a:t>
            </a:r>
            <a:r>
              <a:rPr lang="en-GB" dirty="0"/>
              <a:t>so customers can pay for storage and compute separately, and its cheap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nowflake - Crunchbase Company Profile &amp; Funding">
            <a:extLst>
              <a:ext uri="{FF2B5EF4-FFF2-40B4-BE49-F238E27FC236}">
                <a16:creationId xmlns:a16="http://schemas.microsoft.com/office/drawing/2014/main" id="{059744BD-6A7D-4668-BFC1-C1EAF109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84" y="809898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are the different Snowflake components?">
            <a:extLst>
              <a:ext uri="{FF2B5EF4-FFF2-40B4-BE49-F238E27FC236}">
                <a16:creationId xmlns:a16="http://schemas.microsoft.com/office/drawing/2014/main" id="{ADD398C6-675B-44B1-98B4-0EA087E6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5" y="2611170"/>
            <a:ext cx="5929828" cy="377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FA7768-779F-4584-A4E5-C90A25D62984}"/>
              </a:ext>
            </a:extLst>
          </p:cNvPr>
          <p:cNvSpPr txBox="1"/>
          <p:nvPr/>
        </p:nvSpPr>
        <p:spPr>
          <a:xfrm>
            <a:off x="6410960" y="6569766"/>
            <a:ext cx="569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https://www.biztory.com/blog/what-are-the-different-snowflake-components</a:t>
            </a:r>
          </a:p>
        </p:txBody>
      </p:sp>
    </p:spTree>
    <p:extLst>
      <p:ext uri="{BB962C8B-B14F-4D97-AF65-F5344CB8AC3E}">
        <p14:creationId xmlns:p14="http://schemas.microsoft.com/office/powerpoint/2010/main" val="32129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Explanation of my project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61020"/>
            <a:ext cx="10252121" cy="3831961"/>
          </a:xfrm>
        </p:spPr>
        <p:txBody>
          <a:bodyPr anchor="ctr">
            <a:normAutofit/>
          </a:bodyPr>
          <a:lstStyle/>
          <a:p>
            <a:pPr algn="just"/>
            <a:r>
              <a:rPr lang="en-GB" sz="2200" dirty="0"/>
              <a:t>I am creating HTTPS endpoints that trigger a function when given the right input parameters</a:t>
            </a:r>
          </a:p>
          <a:p>
            <a:pPr algn="just"/>
            <a:r>
              <a:rPr lang="en-GB" sz="2200" dirty="0"/>
              <a:t>Meaning, given the right input, the endpoint will trigger some Python code in the back-end, process this input.</a:t>
            </a:r>
          </a:p>
          <a:p>
            <a:pPr algn="just"/>
            <a:r>
              <a:rPr lang="en-GB" sz="2200" dirty="0"/>
              <a:t>I have been making 4 triggers, </a:t>
            </a:r>
            <a:r>
              <a:rPr lang="en-GB" sz="2200" dirty="0">
                <a:solidFill>
                  <a:srgbClr val="FF0000"/>
                </a:solidFill>
              </a:rPr>
              <a:t>GET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FF0000"/>
                </a:solidFill>
              </a:rPr>
              <a:t>POST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FF0000"/>
                </a:solidFill>
              </a:rPr>
              <a:t>DELETE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FF0000"/>
                </a:solidFill>
              </a:rPr>
              <a:t>UPDATE</a:t>
            </a:r>
            <a:r>
              <a:rPr lang="en-GB" sz="2200" dirty="0"/>
              <a:t> (PUT), each of which come with a unique URL to access them. These trigger the appropriate action (such as fetching, adding or deleting data) to a Snowflake table they are connected to.</a:t>
            </a:r>
          </a:p>
          <a:p>
            <a:pPr algn="just"/>
            <a:r>
              <a:rPr lang="en-GB" sz="2200" dirty="0"/>
              <a:t>Finally, to avoid putting the user’s credentials to access the Snowflake table in plaintext in the code, I stored and referenced these credentials using Azure </a:t>
            </a:r>
            <a:r>
              <a:rPr lang="en-GB" sz="2200" dirty="0" err="1">
                <a:solidFill>
                  <a:srgbClr val="FF0000"/>
                </a:solidFill>
              </a:rPr>
              <a:t>KeyVault</a:t>
            </a:r>
            <a:r>
              <a:rPr lang="en-GB" sz="2200" dirty="0"/>
              <a:t>  </a:t>
            </a:r>
          </a:p>
        </p:txBody>
      </p:sp>
      <p:pic>
        <p:nvPicPr>
          <p:cNvPr id="13" name="Gráfico 75" descr="Beaker with solid fill">
            <a:extLst>
              <a:ext uri="{FF2B5EF4-FFF2-40B4-BE49-F238E27FC236}">
                <a16:creationId xmlns:a16="http://schemas.microsoft.com/office/drawing/2014/main" id="{788749B1-86C4-4991-82E3-25A74242B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20999" y="396495"/>
            <a:ext cx="1397669" cy="1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75245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BAF25B-105E-452B-8CE2-6980D6D8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" y="782016"/>
            <a:ext cx="8082631" cy="53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3AD72-3072-4C6F-A629-AB4436D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W</a:t>
            </a:r>
            <a:r>
              <a:rPr lang="en-US" sz="7200" dirty="0"/>
              <a:t>orkflow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Management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8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9F8F3-951C-43ED-B9EA-1F48D6A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Plan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F59C9-822B-4811-9093-A555DDA5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2" y="1126644"/>
            <a:ext cx="8072777" cy="44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513890D-AF90-4D3B-8633-ECD8948F8ED8}">
  <we:reference id="c5523a33-b9ac-4e01-bd6f-21be1b4d5ea2" version="1.0.1.0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785</Words>
  <Application>Microsoft Office PowerPoint</Application>
  <PresentationFormat>Widescreen</PresentationFormat>
  <Paragraphs>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</vt:lpstr>
      <vt:lpstr>Calibri</vt:lpstr>
      <vt:lpstr>Calibri Light</vt:lpstr>
      <vt:lpstr>Office Theme</vt:lpstr>
      <vt:lpstr>HTTP Triggers to manage Snowflake table data</vt:lpstr>
      <vt:lpstr>Microsoft Azure </vt:lpstr>
      <vt:lpstr>Azure Functions</vt:lpstr>
      <vt:lpstr>Azure KeyVault</vt:lpstr>
      <vt:lpstr>Snowflake</vt:lpstr>
      <vt:lpstr>Explanation of my project</vt:lpstr>
      <vt:lpstr>System Architecture Diagram</vt:lpstr>
      <vt:lpstr>My Workflow Management System</vt:lpstr>
      <vt:lpstr>Weekly Plan </vt:lpstr>
      <vt:lpstr>Real Meter Data Demo with all Triggers</vt:lpstr>
      <vt:lpstr>Brief Look at the Python Solution</vt:lpstr>
      <vt:lpstr>Documentation of the Scenario Testing and Error Handling</vt:lpstr>
      <vt:lpstr>Final Reflection on Workflow doc</vt:lpstr>
      <vt:lpstr>Things I have learnt</vt:lpstr>
      <vt:lpstr>Closing thoughts..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Aren</dc:creator>
  <cp:lastModifiedBy>Gavin Aren</cp:lastModifiedBy>
  <cp:revision>22</cp:revision>
  <dcterms:created xsi:type="dcterms:W3CDTF">2022-07-08T13:19:09Z</dcterms:created>
  <dcterms:modified xsi:type="dcterms:W3CDTF">2022-08-10T12:39:36Z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2022-07-19T17:21:32Z</vt:lpwstr>
  </property>
  <property fmtid="{D5CDD505-2E9C-101B-9397-08002B2CF9AE}" pid="4" name="MSIP_Label_a0819fa7-4367-4500-ba88-dd630d977609_Method">
    <vt:lpwstr>Privileged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fc052783-c181-4d22-aec9-4944d3c3febc</vt:lpwstr>
  </property>
  <property fmtid="{D5CDD505-2E9C-101B-9397-08002B2CF9AE}" pid="8" name="MSIP_Label_a0819fa7-4367-4500-ba88-dd630d977609_ContentBits">
    <vt:lpwstr>0</vt:lpwstr>
  </property>
</Properties>
</file>